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4" r:id="rId1"/>
  </p:sldMasterIdLst>
  <p:notesMasterIdLst>
    <p:notesMasterId r:id="rId16"/>
  </p:notesMasterIdLst>
  <p:sldIdLst>
    <p:sldId id="268" r:id="rId2"/>
    <p:sldId id="262" r:id="rId3"/>
    <p:sldId id="263" r:id="rId4"/>
    <p:sldId id="264" r:id="rId5"/>
    <p:sldId id="265" r:id="rId6"/>
    <p:sldId id="266" r:id="rId7"/>
    <p:sldId id="281" r:id="rId8"/>
    <p:sldId id="272" r:id="rId9"/>
    <p:sldId id="273" r:id="rId10"/>
    <p:sldId id="274" r:id="rId11"/>
    <p:sldId id="267" r:id="rId12"/>
    <p:sldId id="280" r:id="rId13"/>
    <p:sldId id="278" r:id="rId14"/>
    <p:sldId id="271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188" autoAdjust="0"/>
    <p:restoredTop sz="94700" autoAdjust="0"/>
  </p:normalViewPr>
  <p:slideViewPr>
    <p:cSldViewPr>
      <p:cViewPr>
        <p:scale>
          <a:sx n="70" d="100"/>
          <a:sy n="70" d="100"/>
        </p:scale>
        <p:origin x="-3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84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1F54A-0F11-467A-B948-9DBDA4C9FB33}" type="datetimeFigureOut">
              <a:rPr lang="fr-FR" smtClean="0"/>
              <a:pPr/>
              <a:t>27/06/2013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B56B6-8808-4031-89B3-CF191F18CB4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56B6-8808-4031-89B3-CF191F18CB4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56B6-8808-4031-89B3-CF191F18CB4E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56B6-8808-4031-89B3-CF191F18CB4E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0C2FDA7-C033-47DC-A78A-75493A3A2A4D}" type="datetimeFigureOut">
              <a:rPr lang="fr-FR" smtClean="0"/>
              <a:pPr/>
              <a:t>27/06/2013</a:t>
            </a:fld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42F2DB8-78D0-4F57-B5BC-2F0B8FEA812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FDA7-C033-47DC-A78A-75493A3A2A4D}" type="datetimeFigureOut">
              <a:rPr lang="fr-FR" smtClean="0"/>
              <a:pPr/>
              <a:t>27/06/2013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2DB8-78D0-4F57-B5BC-2F0B8FEA812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FDA7-C033-47DC-A78A-75493A3A2A4D}" type="datetimeFigureOut">
              <a:rPr lang="fr-FR" smtClean="0"/>
              <a:pPr/>
              <a:t>27/06/2013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2DB8-78D0-4F57-B5BC-2F0B8FEA812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0C2FDA7-C033-47DC-A78A-75493A3A2A4D}" type="datetimeFigureOut">
              <a:rPr lang="fr-FR" smtClean="0"/>
              <a:pPr/>
              <a:t>27/06/2013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2F2DB8-78D0-4F57-B5BC-2F0B8FEA812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 dirty="0"/>
          </a:p>
        </p:txBody>
      </p:sp>
    </p:spTree>
  </p:cSld>
  <p:clrMapOvr>
    <a:masterClrMapping/>
  </p:clrMapOvr>
  <p:transition>
    <p:whee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0C2FDA7-C033-47DC-A78A-75493A3A2A4D}" type="datetimeFigureOut">
              <a:rPr lang="fr-FR" smtClean="0"/>
              <a:pPr/>
              <a:t>27/06/2013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42F2DB8-78D0-4F57-B5BC-2F0B8FEA812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hee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FDA7-C033-47DC-A78A-75493A3A2A4D}" type="datetimeFigureOut">
              <a:rPr lang="fr-FR" smtClean="0"/>
              <a:pPr/>
              <a:t>27/06/2013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2DB8-78D0-4F57-B5BC-2F0B8FEA812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ransition>
    <p:whee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FDA7-C033-47DC-A78A-75493A3A2A4D}" type="datetimeFigureOut">
              <a:rPr lang="fr-FR" smtClean="0"/>
              <a:pPr/>
              <a:t>27/06/2013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2DB8-78D0-4F57-B5BC-2F0B8FEA812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  <p:transition>
    <p:whee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0C2FDA7-C033-47DC-A78A-75493A3A2A4D}" type="datetimeFigureOut">
              <a:rPr lang="fr-FR" smtClean="0"/>
              <a:pPr/>
              <a:t>27/06/2013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2F2DB8-78D0-4F57-B5BC-2F0B8FEA812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 dirty="0"/>
          </a:p>
        </p:txBody>
      </p:sp>
    </p:spTree>
  </p:cSld>
  <p:clrMapOvr>
    <a:masterClrMapping/>
  </p:clrMapOvr>
  <p:transition>
    <p:whee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FDA7-C033-47DC-A78A-75493A3A2A4D}" type="datetimeFigureOut">
              <a:rPr lang="fr-FR" smtClean="0"/>
              <a:pPr/>
              <a:t>27/06/2013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2DB8-78D0-4F57-B5BC-2F0B8FEA812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whee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0C2FDA7-C033-47DC-A78A-75493A3A2A4D}" type="datetimeFigureOut">
              <a:rPr lang="fr-FR" smtClean="0"/>
              <a:pPr/>
              <a:t>27/06/2013</a:t>
            </a:fld>
            <a:endParaRPr lang="fr-FR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2F2DB8-78D0-4F57-B5BC-2F0B8FEA812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hee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0C2FDA7-C033-47DC-A78A-75493A3A2A4D}" type="datetimeFigureOut">
              <a:rPr lang="fr-FR" smtClean="0"/>
              <a:pPr/>
              <a:t>27/06/2013</a:t>
            </a:fld>
            <a:endParaRPr lang="fr-FR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2F2DB8-78D0-4F57-B5BC-2F0B8FEA812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 dirty="0"/>
          </a:p>
        </p:txBody>
      </p:sp>
    </p:spTree>
  </p:cSld>
  <p:clrMapOvr>
    <a:masterClrMapping/>
  </p:clrMapOvr>
  <p:transition>
    <p:whee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0C2FDA7-C033-47DC-A78A-75493A3A2A4D}" type="datetimeFigureOut">
              <a:rPr lang="fr-FR" smtClean="0"/>
              <a:pPr/>
              <a:t>27/06/2013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42F2DB8-78D0-4F57-B5BC-2F0B8FEA812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ransition>
    <p:wheel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Conception/picts/UML_picts/seq_gestion_classes_articles.jpg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Conception/picts/UML_picts/seq_gestion_classes_articles.jpg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Conception/picts/UML_picts/seq_gestion_classes_articles.jpg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 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14290"/>
            <a:ext cx="1857388" cy="1143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ZoneTexte 8"/>
          <p:cNvSpPr txBox="1"/>
          <p:nvPr/>
        </p:nvSpPr>
        <p:spPr>
          <a:xfrm>
            <a:off x="3643306" y="357166"/>
            <a:ext cx="4302780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Berlin Sans FB Demi" pitchFamily="34" charset="0"/>
              </a:rPr>
              <a:t>Ecole Supérieure de Technologie </a:t>
            </a:r>
          </a:p>
          <a:p>
            <a:pPr algn="ctr"/>
            <a:r>
              <a:rPr lang="fr-F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Berlin Sans FB Demi" pitchFamily="34" charset="0"/>
              </a:rPr>
              <a:t> Sale</a:t>
            </a:r>
          </a:p>
          <a:p>
            <a:pPr algn="ctr"/>
            <a:endParaRPr lang="fr-F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reflection blurRad="12700" stA="28000" endPos="45000" dist="1000" dir="5400000" sy="-100000" algn="bl" rotWithShape="0"/>
              </a:effectLst>
              <a:latin typeface="Berlin Sans FB Dem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28794" y="1785926"/>
            <a:ext cx="681949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fr-FR" sz="28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Soutenance de stage de fin d’études</a:t>
            </a:r>
          </a:p>
          <a:p>
            <a:pPr algn="ctr"/>
            <a:endParaRPr lang="fr-FR" sz="44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6050" y="2428868"/>
            <a:ext cx="528641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fr-FR" sz="2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Du 29 Avril 2013 </a:t>
            </a:r>
            <a:r>
              <a:rPr lang="fr-FR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A</a:t>
            </a:r>
            <a:r>
              <a:rPr lang="fr-FR" sz="24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u 22 juin 2013</a:t>
            </a:r>
          </a:p>
          <a:p>
            <a:pPr algn="ctr"/>
            <a:r>
              <a:rPr lang="fr-FR" sz="2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Á :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571736" y="4786322"/>
            <a:ext cx="6000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  Présentée par :       </a:t>
            </a:r>
            <a:r>
              <a:rPr lang="fr-FR" b="1" dirty="0" err="1" smtClean="0">
                <a:solidFill>
                  <a:schemeClr val="bg1"/>
                </a:solidFill>
              </a:rPr>
              <a:t>Moustaid</a:t>
            </a:r>
            <a:r>
              <a:rPr lang="fr-FR" b="1" dirty="0" smtClean="0">
                <a:solidFill>
                  <a:schemeClr val="bg1"/>
                </a:solidFill>
              </a:rPr>
              <a:t> Ayoub</a:t>
            </a:r>
          </a:p>
          <a:p>
            <a:pPr algn="ctr"/>
            <a:endParaRPr lang="fr-FR" b="1" dirty="0" smtClean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Membres du jury :   </a:t>
            </a:r>
            <a:r>
              <a:rPr lang="fr-FR" b="1" dirty="0" smtClean="0">
                <a:solidFill>
                  <a:schemeClr val="bg1"/>
                </a:solidFill>
              </a:rPr>
              <a:t>Mr </a:t>
            </a:r>
            <a:r>
              <a:rPr lang="fr-FR" b="1" dirty="0" err="1" smtClean="0">
                <a:solidFill>
                  <a:schemeClr val="bg1"/>
                </a:solidFill>
              </a:rPr>
              <a:t>M.El</a:t>
            </a:r>
            <a:r>
              <a:rPr lang="fr-FR" b="1" dirty="0" smtClean="0">
                <a:solidFill>
                  <a:schemeClr val="bg1"/>
                </a:solidFill>
              </a:rPr>
              <a:t> </a:t>
            </a:r>
            <a:r>
              <a:rPr lang="fr-FR" b="1" dirty="0" err="1" smtClean="0">
                <a:solidFill>
                  <a:schemeClr val="bg1"/>
                </a:solidFill>
              </a:rPr>
              <a:t>Haziti</a:t>
            </a:r>
            <a:endParaRPr lang="fr-FR" b="1" dirty="0" smtClean="0">
              <a:solidFill>
                <a:schemeClr val="bg1"/>
              </a:solidFill>
            </a:endParaRPr>
          </a:p>
          <a:p>
            <a:pPr algn="ctr"/>
            <a:r>
              <a:rPr lang="fr-FR" b="1" dirty="0" smtClean="0">
                <a:solidFill>
                  <a:schemeClr val="bg1"/>
                </a:solidFill>
              </a:rPr>
              <a:t>                               Mr </a:t>
            </a:r>
            <a:r>
              <a:rPr lang="fr-FR" b="1" dirty="0" err="1" smtClean="0">
                <a:solidFill>
                  <a:schemeClr val="bg1"/>
                </a:solidFill>
              </a:rPr>
              <a:t>A.Badaoui</a:t>
            </a:r>
            <a:endParaRPr lang="fr-FR" b="1" dirty="0" smtClean="0">
              <a:solidFill>
                <a:schemeClr val="bg1"/>
              </a:solidFill>
            </a:endParaRPr>
          </a:p>
          <a:p>
            <a:pPr algn="ctr"/>
            <a:endParaRPr lang="fr-FR" b="1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ctr"/>
            <a:r>
              <a:rPr lang="fr-FR" b="1" dirty="0" smtClean="0">
                <a:solidFill>
                  <a:schemeClr val="tx2">
                    <a:lumMod val="10000"/>
                  </a:schemeClr>
                </a:solidFill>
              </a:rPr>
              <a:t>2012/2013</a:t>
            </a:r>
            <a:endParaRPr lang="fr-FR" b="1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0" name="Image 9" descr="C:\Users\ayoub\Documents\NetBeansProjects\GSCMR\web\css\img\logo_cmr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7" y="3286124"/>
            <a:ext cx="721523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ctrTitle" idx="4294967295"/>
          </p:nvPr>
        </p:nvSpPr>
        <p:spPr>
          <a:xfrm>
            <a:off x="685800" y="4357688"/>
            <a:ext cx="8458200" cy="1222375"/>
          </a:xfrm>
        </p:spPr>
        <p:txBody>
          <a:bodyPr>
            <a:normAutofit/>
          </a:bodyPr>
          <a:lstStyle/>
          <a:p>
            <a:r>
              <a:rPr lang="fr-FR" dirty="0" smtClean="0"/>
              <a:t> 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9" name="Sous-titre 18"/>
          <p:cNvSpPr>
            <a:spLocks noGrp="1"/>
          </p:cNvSpPr>
          <p:nvPr>
            <p:ph type="subTitle" idx="4294967295"/>
          </p:nvPr>
        </p:nvSpPr>
        <p:spPr>
          <a:xfrm>
            <a:off x="685800" y="3429000"/>
            <a:ext cx="8458200" cy="914400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</a:p>
          <a:p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1406" y="1571612"/>
            <a:ext cx="2000264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1406" y="2143116"/>
            <a:ext cx="2071702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I-PRESENTATION SOCIETE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1406" y="2714620"/>
            <a:ext cx="2143140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II-LA GESTION DE PROJET</a:t>
            </a:r>
            <a:endParaRPr lang="fr-FR" sz="1400" b="1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1406" y="3286124"/>
            <a:ext cx="2214578" cy="50006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III-LA CONCEPTION</a:t>
            </a:r>
            <a:endParaRPr lang="fr-FR" sz="1400" b="1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71406" y="3857628"/>
            <a:ext cx="2286016" cy="500066"/>
          </a:xfrm>
          <a:prstGeom prst="roundRect">
            <a:avLst/>
          </a:prstGeom>
          <a:ln/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IV-APPLICATION</a:t>
            </a:r>
            <a:endParaRPr lang="fr-FR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2285984" y="214290"/>
            <a:ext cx="44951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erlin Sans FB Demi" pitchFamily="34" charset="0"/>
              </a:rPr>
              <a:t>III-La Conception </a:t>
            </a:r>
            <a:endParaRPr lang="fr-FR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Berlin Sans FB Demi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428860" y="913418"/>
            <a:ext cx="6715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2-UML : Diagramme Séquence</a:t>
            </a:r>
          </a:p>
          <a:p>
            <a:endParaRPr lang="fr-FR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hlinkClick r:id="rId2" action="ppaction://hlinkfile"/>
            </a:endParaRPr>
          </a:p>
          <a:p>
            <a:endParaRPr lang="fr-FR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hlinkClick r:id="rId2" action="ppaction://hlinkfile"/>
            </a:endParaRPr>
          </a:p>
          <a:p>
            <a:endParaRPr lang="fr-FR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hlinkClick r:id="rId2" action="ppaction://hlinkfile"/>
            </a:endParaRPr>
          </a:p>
          <a:p>
            <a:endParaRPr lang="fr-FR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hlinkClick r:id="rId2" action="ppaction://hlinkfil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01024" y="5715016"/>
            <a:ext cx="8572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32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</a:t>
            </a:r>
            <a:endParaRPr lang="fr-FR" sz="4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142844" y="4429132"/>
            <a:ext cx="2286016" cy="500066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CONCLUSION</a:t>
            </a:r>
            <a:endParaRPr lang="fr-FR" sz="1600" b="1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ctrTitle" idx="4294967295"/>
          </p:nvPr>
        </p:nvSpPr>
        <p:spPr>
          <a:xfrm>
            <a:off x="0" y="4786313"/>
            <a:ext cx="8458200" cy="1222375"/>
          </a:xfrm>
        </p:spPr>
        <p:txBody>
          <a:bodyPr>
            <a:normAutofit/>
          </a:bodyPr>
          <a:lstStyle/>
          <a:p>
            <a:r>
              <a:rPr lang="fr-FR" dirty="0" smtClean="0"/>
              <a:t> 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9" name="Sous-titre 18"/>
          <p:cNvSpPr>
            <a:spLocks noGrp="1"/>
          </p:cNvSpPr>
          <p:nvPr>
            <p:ph type="subTitle" idx="4294967295"/>
          </p:nvPr>
        </p:nvSpPr>
        <p:spPr>
          <a:xfrm>
            <a:off x="685800" y="3386138"/>
            <a:ext cx="8458200" cy="914400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1406" y="1571612"/>
            <a:ext cx="2000264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1406" y="2143116"/>
            <a:ext cx="2071702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I-PRESENTATION SOCIETE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1406" y="2714620"/>
            <a:ext cx="2143140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II-LA GESTION DE PROJET</a:t>
            </a:r>
            <a:endParaRPr lang="fr-FR" sz="1400" b="1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1406" y="3286124"/>
            <a:ext cx="2214578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III-LA CONCEPTION </a:t>
            </a:r>
            <a:endParaRPr lang="fr-FR" sz="1400" b="1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71406" y="3857628"/>
            <a:ext cx="2286016" cy="50006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IV-APPLICATION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071670" y="913418"/>
            <a:ext cx="6715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fr-FR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</a:p>
          <a:p>
            <a:endParaRPr lang="fr-FR" sz="2000" b="1" dirty="0" smtClean="0">
              <a:latin typeface="Arial Black" pitchFamily="34" charset="0"/>
              <a:cs typeface="Times New Roman" pitchFamily="18" charset="0"/>
            </a:endParaRPr>
          </a:p>
          <a:p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571768" y="1177991"/>
            <a:ext cx="6643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 smtClean="0">
              <a:latin typeface="Arial Black" pitchFamily="34" charset="0"/>
              <a:cs typeface="Times New Roman" pitchFamily="18" charset="0"/>
            </a:endParaRPr>
          </a:p>
          <a:p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72462" y="5572140"/>
            <a:ext cx="78581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40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12</a:t>
            </a:r>
            <a:endParaRPr lang="fr-FR" sz="5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142844" y="4429132"/>
            <a:ext cx="2286016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CONCLUSION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28926" y="214290"/>
            <a:ext cx="38122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erlin Sans FB Demi" pitchFamily="34" charset="0"/>
              </a:rPr>
              <a:t>IV-Application</a:t>
            </a:r>
            <a:endParaRPr lang="fr-FR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Berlin Sans FB Demi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2428860" y="913418"/>
            <a:ext cx="6715172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1-Technologies utilisées</a:t>
            </a:r>
          </a:p>
          <a:p>
            <a:pPr>
              <a:buFont typeface="Wingdings" pitchFamily="2" charset="2"/>
              <a:buChar char="ü"/>
            </a:pPr>
            <a:r>
              <a:rPr lang="fr-FR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Conception :          MERISE</a:t>
            </a:r>
          </a:p>
          <a:p>
            <a:r>
              <a:rPr lang="fr-FR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UML</a:t>
            </a:r>
          </a:p>
          <a:p>
            <a:pPr>
              <a:buFont typeface="Wingdings" pitchFamily="2" charset="2"/>
              <a:buChar char="ü"/>
            </a:pP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Serveur :                Apache </a:t>
            </a:r>
            <a:r>
              <a:rPr lang="fr-FR" sz="2000" b="1" dirty="0" err="1" smtClean="0">
                <a:latin typeface="Times New Roman" pitchFamily="18" charset="0"/>
                <a:cs typeface="Times New Roman" pitchFamily="18" charset="0"/>
              </a:rPr>
              <a:t>Tomcat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 2.2.1</a:t>
            </a:r>
          </a:p>
          <a:p>
            <a:pPr>
              <a:buFont typeface="Wingdings" pitchFamily="2" charset="2"/>
              <a:buChar char="ü"/>
            </a:pPr>
            <a:r>
              <a:rPr lang="fr-FR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Base de données : MySQL</a:t>
            </a:r>
          </a:p>
          <a:p>
            <a:pPr>
              <a:buFont typeface="Wingdings" pitchFamily="2" charset="2"/>
              <a:buChar char="ü"/>
            </a:pPr>
            <a:r>
              <a:rPr lang="fr-FR" sz="2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Framework :         </a:t>
            </a:r>
            <a:r>
              <a:rPr lang="fr-FR" sz="2000" b="1" dirty="0" err="1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Hibernate</a:t>
            </a:r>
            <a:r>
              <a:rPr lang="fr-FR" sz="2000" b="1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3.2</a:t>
            </a:r>
          </a:p>
          <a:p>
            <a:pPr>
              <a:buFont typeface="Wingdings" pitchFamily="2" charset="2"/>
              <a:buChar char="ü"/>
            </a:pPr>
            <a:r>
              <a:rPr lang="fr-F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Langages :             </a:t>
            </a:r>
            <a:r>
              <a:rPr lang="fr-FR" sz="20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Jee</a:t>
            </a:r>
            <a:r>
              <a:rPr lang="fr-F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fr-FR" sz="20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endParaRPr lang="fr-FR" sz="20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               JSP</a:t>
            </a:r>
          </a:p>
          <a:p>
            <a:r>
              <a:rPr lang="fr-F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               CSS3</a:t>
            </a:r>
          </a:p>
          <a:p>
            <a:r>
              <a:rPr lang="fr-F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               JavaScript</a:t>
            </a:r>
          </a:p>
          <a:p>
            <a:r>
              <a:rPr lang="fr-F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fr-FR" sz="20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fr-F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fr-F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               HTML</a:t>
            </a:r>
          </a:p>
          <a:p>
            <a:r>
              <a:rPr lang="fr-F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               SQL </a:t>
            </a:r>
          </a:p>
          <a:p>
            <a:r>
              <a:rPr lang="fr-F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fr-FR" sz="20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Hibernate</a:t>
            </a:r>
            <a:r>
              <a:rPr lang="fr-FR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QL</a:t>
            </a:r>
          </a:p>
          <a:p>
            <a:pPr>
              <a:buFont typeface="Wingdings" pitchFamily="2" charset="2"/>
              <a:buChar char="ü"/>
            </a:pP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Logiciels:                </a:t>
            </a:r>
            <a:r>
              <a:rPr lang="fr-FR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Netbeans</a:t>
            </a: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7.1.1,</a:t>
            </a:r>
          </a:p>
          <a:p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fr-FR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PowerAmc</a:t>
            </a:r>
            <a:endParaRPr lang="fr-FR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</a:t>
            </a:r>
            <a:r>
              <a:rPr lang="fr-FR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GanttProject</a:t>
            </a:r>
            <a:endParaRPr lang="fr-FR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fr-FR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hlinkClick r:id="rId2" action="ppaction://hlinkfile"/>
            </a:endParaRPr>
          </a:p>
          <a:p>
            <a:endParaRPr lang="fr-FR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hlinkClick r:id="rId2" action="ppaction://hlinkfile"/>
            </a:endParaRPr>
          </a:p>
          <a:p>
            <a:endParaRPr lang="fr-FR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hlinkClick r:id="rId2" action="ppaction://hlinkfile"/>
            </a:endParaRPr>
          </a:p>
          <a:p>
            <a:endParaRPr lang="fr-FR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hlinkClick r:id="rId2" action="ppaction://hlinkfile"/>
            </a:endParaRPr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ctrTitle" idx="4294967295"/>
          </p:nvPr>
        </p:nvSpPr>
        <p:spPr>
          <a:xfrm>
            <a:off x="0" y="4786313"/>
            <a:ext cx="8458200" cy="1222375"/>
          </a:xfrm>
        </p:spPr>
        <p:txBody>
          <a:bodyPr>
            <a:normAutofit/>
          </a:bodyPr>
          <a:lstStyle/>
          <a:p>
            <a:r>
              <a:rPr lang="fr-FR" dirty="0" smtClean="0"/>
              <a:t> 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9" name="Sous-titre 18"/>
          <p:cNvSpPr>
            <a:spLocks noGrp="1"/>
          </p:cNvSpPr>
          <p:nvPr>
            <p:ph type="subTitle" idx="4294967295"/>
          </p:nvPr>
        </p:nvSpPr>
        <p:spPr>
          <a:xfrm>
            <a:off x="685800" y="3386138"/>
            <a:ext cx="8458200" cy="914400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1406" y="1571612"/>
            <a:ext cx="2000264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1406" y="2143116"/>
            <a:ext cx="2071702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I-PRESENTATION SOCIETE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1406" y="2714620"/>
            <a:ext cx="2143140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II-LA GESTION DE PROJET</a:t>
            </a:r>
            <a:endParaRPr lang="fr-FR" sz="1400" b="1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1406" y="3286124"/>
            <a:ext cx="2214578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III-LA CONCEPTION </a:t>
            </a:r>
            <a:endParaRPr lang="fr-FR" sz="1400" b="1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71406" y="3857628"/>
            <a:ext cx="2286016" cy="50006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IV-APPLICATION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071670" y="913418"/>
            <a:ext cx="6715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fr-FR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</a:p>
          <a:p>
            <a:endParaRPr lang="fr-FR" sz="2000" b="1" dirty="0" smtClean="0">
              <a:latin typeface="Arial Black" pitchFamily="34" charset="0"/>
              <a:cs typeface="Times New Roman" pitchFamily="18" charset="0"/>
            </a:endParaRPr>
          </a:p>
          <a:p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571768" y="1177991"/>
            <a:ext cx="6643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 smtClean="0">
              <a:latin typeface="Arial Black" pitchFamily="34" charset="0"/>
              <a:cs typeface="Times New Roman" pitchFamily="18" charset="0"/>
            </a:endParaRPr>
          </a:p>
          <a:p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72462" y="5572140"/>
            <a:ext cx="78581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40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13</a:t>
            </a:r>
            <a:endParaRPr lang="fr-FR" sz="5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142844" y="4429132"/>
            <a:ext cx="2286016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CONCLUSION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28926" y="214290"/>
            <a:ext cx="38122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erlin Sans FB Demi" pitchFamily="34" charset="0"/>
              </a:rPr>
              <a:t>IV-Application</a:t>
            </a:r>
            <a:endParaRPr lang="fr-FR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Berlin Sans FB Demi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428860" y="913418"/>
            <a:ext cx="6715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2-Démonstration</a:t>
            </a:r>
          </a:p>
          <a:p>
            <a:r>
              <a:rPr lang="fr-FR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fr-FR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hlinkClick r:id="rId2" action="ppaction://hlinkfile"/>
            </a:endParaRPr>
          </a:p>
          <a:p>
            <a:endParaRPr lang="fr-FR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hlinkClick r:id="rId2" action="ppaction://hlinkfile"/>
            </a:endParaRPr>
          </a:p>
          <a:p>
            <a:endParaRPr lang="fr-FR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hlinkClick r:id="rId2" action="ppaction://hlinkfile"/>
            </a:endParaRPr>
          </a:p>
          <a:p>
            <a:endParaRPr lang="fr-FR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hlinkClick r:id="rId2" action="ppaction://hlinkfile"/>
            </a:endParaRPr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ctrTitle" idx="4294967295"/>
          </p:nvPr>
        </p:nvSpPr>
        <p:spPr>
          <a:xfrm>
            <a:off x="0" y="4786313"/>
            <a:ext cx="8458200" cy="1222375"/>
          </a:xfrm>
        </p:spPr>
        <p:txBody>
          <a:bodyPr>
            <a:normAutofit/>
          </a:bodyPr>
          <a:lstStyle/>
          <a:p>
            <a:r>
              <a:rPr lang="fr-FR" dirty="0" smtClean="0"/>
              <a:t> 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9" name="Sous-titre 18"/>
          <p:cNvSpPr>
            <a:spLocks noGrp="1"/>
          </p:cNvSpPr>
          <p:nvPr>
            <p:ph type="subTitle" idx="4294967295"/>
          </p:nvPr>
        </p:nvSpPr>
        <p:spPr>
          <a:xfrm>
            <a:off x="685800" y="3386138"/>
            <a:ext cx="8458200" cy="914400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1406" y="1571612"/>
            <a:ext cx="2000264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1406" y="2143116"/>
            <a:ext cx="2071702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I-PRESENTATION SOCIETE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1406" y="2714620"/>
            <a:ext cx="2143140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II-LA GESTION DE PROJET</a:t>
            </a:r>
            <a:endParaRPr lang="fr-FR" sz="1400" b="1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1406" y="3286124"/>
            <a:ext cx="2214578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III-LA CONCEPTION </a:t>
            </a:r>
            <a:endParaRPr lang="fr-FR" sz="1400" b="1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71406" y="3857628"/>
            <a:ext cx="2286016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IV-APPLICATION</a:t>
            </a:r>
            <a:endParaRPr lang="fr-FR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3428992" y="2643182"/>
            <a:ext cx="3033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erlin Sans FB Demi" pitchFamily="34" charset="0"/>
              </a:rPr>
              <a:t>CONCLUSION</a:t>
            </a:r>
            <a:endParaRPr lang="fr-FR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Berlin Sans FB Demi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071670" y="913418"/>
            <a:ext cx="6715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fr-FR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</a:p>
          <a:p>
            <a:endParaRPr lang="fr-FR" sz="2000" b="1" dirty="0" smtClean="0">
              <a:latin typeface="Arial Black" pitchFamily="34" charset="0"/>
              <a:cs typeface="Times New Roman" pitchFamily="18" charset="0"/>
            </a:endParaRPr>
          </a:p>
          <a:p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571768" y="1177991"/>
            <a:ext cx="6643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 smtClean="0">
              <a:latin typeface="Arial Black" pitchFamily="34" charset="0"/>
              <a:cs typeface="Times New Roman" pitchFamily="18" charset="0"/>
            </a:endParaRPr>
          </a:p>
          <a:p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72462" y="5572140"/>
            <a:ext cx="78581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40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14</a:t>
            </a:r>
            <a:endParaRPr lang="fr-FR" sz="5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142844" y="4429132"/>
            <a:ext cx="2286016" cy="50006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  <a:ln/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CONCLUSION</a:t>
            </a:r>
            <a:endParaRPr lang="fr-FR" sz="1600" b="1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07124" y="1625260"/>
            <a:ext cx="8140370" cy="2000548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MERCI </a:t>
            </a:r>
          </a:p>
          <a:p>
            <a:pPr algn="ctr"/>
            <a:r>
              <a:rPr lang="fr-FR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POUR VOTRE ATTENTION !!</a:t>
            </a:r>
          </a:p>
          <a:p>
            <a:pPr algn="ctr"/>
            <a:endParaRPr lang="fr-FR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29586" y="5572140"/>
            <a:ext cx="100013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40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15</a:t>
            </a:r>
            <a:endParaRPr lang="fr-FR" sz="5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ous-titre 18"/>
          <p:cNvSpPr>
            <a:spLocks noGrp="1"/>
          </p:cNvSpPr>
          <p:nvPr>
            <p:ph type="subTitle" idx="4294967295"/>
          </p:nvPr>
        </p:nvSpPr>
        <p:spPr>
          <a:xfrm>
            <a:off x="685800" y="5729288"/>
            <a:ext cx="8458200" cy="914400"/>
          </a:xfrm>
        </p:spPr>
        <p:txBody>
          <a:bodyPr/>
          <a:lstStyle/>
          <a:p>
            <a:pPr>
              <a:buNone/>
            </a:pPr>
            <a:r>
              <a:rPr lang="fr-FR" dirty="0" smtClean="0"/>
              <a:t>  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1462614" y="285728"/>
            <a:ext cx="5824030" cy="646331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erlin Sans FB Demi" pitchFamily="34" charset="0"/>
              </a:rPr>
              <a:t>PLAN DE LA SOUTENANCE</a:t>
            </a:r>
            <a:endParaRPr lang="fr-FR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Berlin Sans FB Demi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2500298" y="1157293"/>
            <a:ext cx="3571900" cy="34288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Berlin Sans FB Demi" pitchFamily="34" charset="0"/>
              </a:rPr>
              <a:t>INTRODUCTION</a:t>
            </a:r>
            <a:endParaRPr lang="fr-FR" b="1" dirty="0">
              <a:latin typeface="Berlin Sans FB Demi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500298" y="1571612"/>
            <a:ext cx="3571900" cy="34288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 smtClean="0"/>
          </a:p>
          <a:p>
            <a:pPr algn="ctr"/>
            <a:r>
              <a:rPr lang="fr-FR" b="1" dirty="0" smtClean="0">
                <a:latin typeface="Berlin Sans FB Demi" pitchFamily="34" charset="0"/>
              </a:rPr>
              <a:t>I-PRESENTATION SOCIETE</a:t>
            </a:r>
          </a:p>
          <a:p>
            <a:pPr algn="ctr"/>
            <a:endParaRPr lang="fr-FR" dirty="0"/>
          </a:p>
        </p:txBody>
      </p:sp>
      <p:sp>
        <p:nvSpPr>
          <p:cNvPr id="63" name="Rectangle à coins arrondis 62"/>
          <p:cNvSpPr/>
          <p:nvPr/>
        </p:nvSpPr>
        <p:spPr>
          <a:xfrm>
            <a:off x="2500298" y="2000240"/>
            <a:ext cx="3571900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 smtClean="0">
              <a:latin typeface="Berlin Sans FB Demi" pitchFamily="34" charset="0"/>
            </a:endParaRPr>
          </a:p>
          <a:p>
            <a:pPr algn="ctr"/>
            <a:r>
              <a:rPr lang="fr-FR" b="1" dirty="0" smtClean="0">
                <a:latin typeface="Berlin Sans FB Demi" pitchFamily="34" charset="0"/>
              </a:rPr>
              <a:t>II-LA GESTION DE PROJET</a:t>
            </a:r>
          </a:p>
          <a:p>
            <a:pPr algn="ctr"/>
            <a:endParaRPr lang="fr-FR" dirty="0">
              <a:latin typeface="Berlin Sans FB Demi" pitchFamily="34" charset="0"/>
            </a:endParaRPr>
          </a:p>
        </p:txBody>
      </p:sp>
      <p:cxnSp>
        <p:nvCxnSpPr>
          <p:cNvPr id="64" name="Connecteur droit 63"/>
          <p:cNvCxnSpPr/>
          <p:nvPr/>
        </p:nvCxnSpPr>
        <p:spPr>
          <a:xfrm rot="5400000">
            <a:off x="4179885" y="2463793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2571736" y="2571744"/>
            <a:ext cx="342902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rot="5400000">
            <a:off x="2465373" y="2678107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rot="5400000">
            <a:off x="5894397" y="2678107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1214414" y="2786058"/>
            <a:ext cx="2714644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1-PROBLEMES</a:t>
            </a:r>
            <a:endParaRPr lang="fr-FR" sz="1600" dirty="0"/>
          </a:p>
        </p:txBody>
      </p:sp>
      <p:sp>
        <p:nvSpPr>
          <p:cNvPr id="71" name="Rectangle à coins arrondis 70"/>
          <p:cNvSpPr/>
          <p:nvPr/>
        </p:nvSpPr>
        <p:spPr>
          <a:xfrm>
            <a:off x="4643438" y="2786058"/>
            <a:ext cx="2714644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2-OBJECTIFS</a:t>
            </a:r>
            <a:endParaRPr lang="fr-FR" sz="1600" dirty="0"/>
          </a:p>
        </p:txBody>
      </p:sp>
      <p:sp>
        <p:nvSpPr>
          <p:cNvPr id="72" name="Rectangle à coins arrondis 71"/>
          <p:cNvSpPr/>
          <p:nvPr/>
        </p:nvSpPr>
        <p:spPr>
          <a:xfrm>
            <a:off x="2500298" y="4500570"/>
            <a:ext cx="3571900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 smtClean="0">
              <a:latin typeface="Berlin Sans FB Demi" pitchFamily="34" charset="0"/>
            </a:endParaRPr>
          </a:p>
          <a:p>
            <a:pPr algn="ctr"/>
            <a:r>
              <a:rPr lang="fr-FR" b="1" dirty="0" smtClean="0">
                <a:latin typeface="Berlin Sans FB Demi" pitchFamily="34" charset="0"/>
              </a:rPr>
              <a:t>III-APPLICATION</a:t>
            </a:r>
          </a:p>
          <a:p>
            <a:pPr algn="ctr"/>
            <a:endParaRPr lang="fr-FR" dirty="0">
              <a:latin typeface="Berlin Sans FB Demi" pitchFamily="34" charset="0"/>
            </a:endParaRPr>
          </a:p>
        </p:txBody>
      </p:sp>
      <p:sp>
        <p:nvSpPr>
          <p:cNvPr id="81" name="Rectangle à coins arrondis 80"/>
          <p:cNvSpPr/>
          <p:nvPr/>
        </p:nvSpPr>
        <p:spPr>
          <a:xfrm>
            <a:off x="2500298" y="5715016"/>
            <a:ext cx="3571900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Berlin Sans FB Demi" pitchFamily="34" charset="0"/>
              </a:rPr>
              <a:t>CONCLUSION</a:t>
            </a:r>
            <a:endParaRPr lang="fr-FR" dirty="0">
              <a:latin typeface="Berlin Sans FB Demi" pitchFamily="34" charset="0"/>
            </a:endParaRPr>
          </a:p>
        </p:txBody>
      </p:sp>
      <p:cxnSp>
        <p:nvCxnSpPr>
          <p:cNvPr id="35" name="Connecteur droit 34"/>
          <p:cNvCxnSpPr/>
          <p:nvPr/>
        </p:nvCxnSpPr>
        <p:spPr>
          <a:xfrm>
            <a:off x="2571736" y="5086383"/>
            <a:ext cx="342902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rot="5400000">
            <a:off x="2465373" y="5192746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rot="5400000">
            <a:off x="5894397" y="5192746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rot="5400000">
            <a:off x="4179885" y="4964123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286776" y="5572140"/>
            <a:ext cx="2857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40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fr-FR" sz="5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2571736" y="3286124"/>
            <a:ext cx="3571900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 smtClean="0">
              <a:latin typeface="Berlin Sans FB Demi" pitchFamily="34" charset="0"/>
            </a:endParaRPr>
          </a:p>
          <a:p>
            <a:pPr algn="ctr"/>
            <a:r>
              <a:rPr lang="fr-FR" b="1" dirty="0" smtClean="0">
                <a:latin typeface="Berlin Sans FB Demi" pitchFamily="34" charset="0"/>
              </a:rPr>
              <a:t>III-LA CONCEPTION</a:t>
            </a:r>
          </a:p>
          <a:p>
            <a:pPr algn="ctr"/>
            <a:endParaRPr lang="fr-FR" dirty="0">
              <a:latin typeface="Berlin Sans FB Demi" pitchFamily="34" charset="0"/>
            </a:endParaRPr>
          </a:p>
        </p:txBody>
      </p:sp>
      <p:cxnSp>
        <p:nvCxnSpPr>
          <p:cNvPr id="46" name="Connecteur droit 45"/>
          <p:cNvCxnSpPr/>
          <p:nvPr/>
        </p:nvCxnSpPr>
        <p:spPr>
          <a:xfrm rot="5400000">
            <a:off x="4251323" y="3749677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2643174" y="3857628"/>
            <a:ext cx="342902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rot="5400000">
            <a:off x="2536811" y="3963991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5400000">
            <a:off x="5965835" y="3963991"/>
            <a:ext cx="21431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à coins arrondis 49"/>
          <p:cNvSpPr/>
          <p:nvPr/>
        </p:nvSpPr>
        <p:spPr>
          <a:xfrm>
            <a:off x="1285852" y="4071942"/>
            <a:ext cx="2714644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1-MERISE</a:t>
            </a:r>
            <a:endParaRPr lang="fr-FR" sz="1600" dirty="0"/>
          </a:p>
        </p:txBody>
      </p:sp>
      <p:sp>
        <p:nvSpPr>
          <p:cNvPr id="51" name="Rectangle à coins arrondis 50"/>
          <p:cNvSpPr/>
          <p:nvPr/>
        </p:nvSpPr>
        <p:spPr>
          <a:xfrm>
            <a:off x="4714876" y="4071942"/>
            <a:ext cx="2714644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2-UML</a:t>
            </a:r>
            <a:endParaRPr lang="fr-FR" sz="1600" dirty="0"/>
          </a:p>
        </p:txBody>
      </p:sp>
      <p:sp>
        <p:nvSpPr>
          <p:cNvPr id="52" name="Rectangle à coins arrondis 51"/>
          <p:cNvSpPr/>
          <p:nvPr/>
        </p:nvSpPr>
        <p:spPr>
          <a:xfrm>
            <a:off x="1285852" y="5286388"/>
            <a:ext cx="2714644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1-TECHNOLOGIES</a:t>
            </a:r>
            <a:endParaRPr lang="fr-FR" sz="1600" dirty="0"/>
          </a:p>
        </p:txBody>
      </p:sp>
      <p:sp>
        <p:nvSpPr>
          <p:cNvPr id="53" name="Rectangle à coins arrondis 52"/>
          <p:cNvSpPr/>
          <p:nvPr/>
        </p:nvSpPr>
        <p:spPr>
          <a:xfrm>
            <a:off x="4714876" y="5286388"/>
            <a:ext cx="2714644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2-DEMONSTRATION</a:t>
            </a:r>
            <a:endParaRPr lang="fr-FR" sz="1600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 animBg="1"/>
      <p:bldP spid="25" grpId="0" build="p" animBg="1"/>
      <p:bldP spid="63" grpId="0" build="p" animBg="1"/>
      <p:bldP spid="69" grpId="0" build="p" animBg="1"/>
      <p:bldP spid="71" grpId="0" build="p" animBg="1"/>
      <p:bldP spid="72" grpId="0" build="p" animBg="1"/>
      <p:bldP spid="81" grpId="0" uiExpand="1" build="p" animBg="1"/>
      <p:bldP spid="45" grpId="0" uiExpand="1" build="p" animBg="1"/>
      <p:bldP spid="50" grpId="0" build="p" animBg="1"/>
      <p:bldP spid="51" grpId="0" build="p" animBg="1"/>
      <p:bldP spid="52" grpId="0" build="p" animBg="1"/>
      <p:bldP spid="5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71406" y="1571612"/>
            <a:ext cx="2000264" cy="500066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5400000" scaled="1"/>
            <a:tileRect/>
          </a:gradFill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INTRODUCTION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71406" y="2143116"/>
            <a:ext cx="2071702" cy="500066"/>
          </a:xfrm>
          <a:prstGeom prst="roundRect">
            <a:avLst/>
          </a:pr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I-PRESENTATION SOCIETE</a:t>
            </a:r>
            <a:endParaRPr lang="fr-FR" sz="1400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1406" y="2714620"/>
            <a:ext cx="2143140" cy="500066"/>
          </a:xfrm>
          <a:prstGeom prst="roundRect">
            <a:avLst/>
          </a:pr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II-LA GESTION DE PROJET</a:t>
            </a:r>
            <a:endParaRPr lang="fr-FR" sz="1400" b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1406" y="3286124"/>
            <a:ext cx="2214578" cy="500066"/>
          </a:xfrm>
          <a:prstGeom prst="roundRect">
            <a:avLst/>
          </a:pr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III-LA CONCEPTION</a:t>
            </a:r>
            <a:endParaRPr lang="fr-FR" sz="1400" b="1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42844" y="4429132"/>
            <a:ext cx="2286016" cy="500066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CONCLUSION</a:t>
            </a:r>
            <a:endParaRPr lang="fr-FR" sz="1600" b="1" dirty="0"/>
          </a:p>
        </p:txBody>
      </p:sp>
      <p:sp>
        <p:nvSpPr>
          <p:cNvPr id="18" name="Titre 17"/>
          <p:cNvSpPr>
            <a:spLocks noGrp="1"/>
          </p:cNvSpPr>
          <p:nvPr>
            <p:ph type="ctrTitle" idx="4294967295"/>
          </p:nvPr>
        </p:nvSpPr>
        <p:spPr>
          <a:xfrm>
            <a:off x="0" y="4852988"/>
            <a:ext cx="8458200" cy="122237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 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571868" y="2428868"/>
            <a:ext cx="3550972" cy="646331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erlin Sans FB Demi" pitchFamily="34" charset="0"/>
              </a:rPr>
              <a:t>INTRODUCTION</a:t>
            </a:r>
            <a:endParaRPr lang="fr-FR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Berlin Sans FB Dem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86776" y="5572140"/>
            <a:ext cx="2857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40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fr-FR" sz="5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71406" y="3857628"/>
            <a:ext cx="2286016" cy="500066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IV-APPLICATION</a:t>
            </a:r>
            <a:endParaRPr lang="fr-FR" sz="1600" b="1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71406" y="1571612"/>
            <a:ext cx="2000264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71406" y="2143116"/>
            <a:ext cx="2071702" cy="50006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I-PRESENTATION SOCIETE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1406" y="2714620"/>
            <a:ext cx="2143140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II-LA GESTION DE PROJET</a:t>
            </a:r>
            <a:endParaRPr lang="fr-FR" sz="1400" b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1406" y="3286124"/>
            <a:ext cx="2214578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III-LA CONCEPTION</a:t>
            </a:r>
            <a:endParaRPr lang="fr-FR" sz="1400" b="1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1406" y="3857628"/>
            <a:ext cx="2286016" cy="500066"/>
          </a:xfrm>
          <a:prstGeom prst="roundRect">
            <a:avLst/>
          </a:prstGeom>
          <a:ln/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IV-APPLICATION</a:t>
            </a:r>
            <a:endParaRPr lang="fr-FR" sz="1600" b="1" dirty="0"/>
          </a:p>
        </p:txBody>
      </p:sp>
      <p:sp>
        <p:nvSpPr>
          <p:cNvPr id="11" name="Rectangle 10"/>
          <p:cNvSpPr/>
          <p:nvPr/>
        </p:nvSpPr>
        <p:spPr>
          <a:xfrm>
            <a:off x="2041364" y="214290"/>
            <a:ext cx="5649302" cy="646331"/>
          </a:xfrm>
          <a:prstGeom prst="rect">
            <a:avLst/>
          </a:prstGeom>
          <a:noFill/>
          <a:scene3d>
            <a:camera prst="orthographicFron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erlin Sans FB Demi" pitchFamily="34" charset="0"/>
              </a:rPr>
              <a:t>I-PRESENTATION SOCIETE</a:t>
            </a:r>
            <a:endParaRPr lang="fr-FR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Berlin Sans FB Demi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071670" y="785794"/>
            <a:ext cx="6715172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endParaRPr lang="fr-FR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fr-FR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fr-FR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fr-FR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Année création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: 1930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fr-FR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Mission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: Garantie et gestion des pensions civiles et </a:t>
            </a:r>
          </a:p>
          <a:p>
            <a:pPr lvl="1">
              <a:lnSpc>
                <a:spcPct val="150000"/>
              </a:lnSpc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                     militaires.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fr-FR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Rôle DSI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: Administration  et suivie des application de  </a:t>
            </a:r>
          </a:p>
          <a:p>
            <a:pPr lvl="1">
              <a:lnSpc>
                <a:spcPct val="150000"/>
              </a:lnSpc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                      gestion  de l’administration.</a:t>
            </a:r>
          </a:p>
          <a:p>
            <a:endParaRPr lang="fr-FR" sz="1600" b="1" dirty="0" smtClean="0">
              <a:latin typeface="Arial Rounded MT Bold" pitchFamily="34" charset="0"/>
              <a:cs typeface="Times New Roman" pitchFamily="18" charset="0"/>
            </a:endParaRPr>
          </a:p>
          <a:p>
            <a:endParaRPr lang="fr-FR" sz="1600" b="1" dirty="0" smtClean="0">
              <a:latin typeface="Arial Rounded MT Bold" pitchFamily="34" charset="0"/>
              <a:cs typeface="Times New Roman" pitchFamily="18" charset="0"/>
            </a:endParaRPr>
          </a:p>
          <a:p>
            <a:endParaRPr lang="fr-FR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</a:p>
          <a:p>
            <a:endParaRPr lang="fr-FR" sz="2000" b="1" dirty="0" smtClean="0">
              <a:latin typeface="Arial Black" pitchFamily="34" charset="0"/>
              <a:cs typeface="Times New Roman" pitchFamily="18" charset="0"/>
            </a:endParaRPr>
          </a:p>
          <a:p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86776" y="5572140"/>
            <a:ext cx="2857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40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fr-FR" sz="5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2" name="Image 21" descr="C:\Users\ayoub\Documents\NetBeansProjects\GSCMR\web\css\img\logo_cm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285860"/>
            <a:ext cx="7199897" cy="818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à coins arrondis 27"/>
          <p:cNvSpPr/>
          <p:nvPr/>
        </p:nvSpPr>
        <p:spPr>
          <a:xfrm>
            <a:off x="142844" y="4429132"/>
            <a:ext cx="2286016" cy="500066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CONCLUSION</a:t>
            </a:r>
            <a:endParaRPr lang="fr-FR" sz="1600" b="1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ctrTitle" idx="4294967295"/>
          </p:nvPr>
        </p:nvSpPr>
        <p:spPr>
          <a:xfrm>
            <a:off x="685800" y="4852988"/>
            <a:ext cx="8458200" cy="1222375"/>
          </a:xfrm>
        </p:spPr>
        <p:txBody>
          <a:bodyPr>
            <a:normAutofit/>
          </a:bodyPr>
          <a:lstStyle/>
          <a:p>
            <a:r>
              <a:rPr lang="fr-FR" dirty="0" smtClean="0"/>
              <a:t> 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1406" y="1571612"/>
            <a:ext cx="2000264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1406" y="2143116"/>
            <a:ext cx="2071702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I-PRESENTATION SOCIETE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1406" y="2714620"/>
            <a:ext cx="2143140" cy="50006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II-LA GESTION DE PROJET</a:t>
            </a:r>
            <a:endParaRPr lang="fr-FR" sz="1400" b="1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1406" y="3286124"/>
            <a:ext cx="2214578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III-LA CONCEPTION</a:t>
            </a:r>
            <a:endParaRPr lang="fr-FR" sz="1400" b="1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71406" y="3857628"/>
            <a:ext cx="2286016" cy="500066"/>
          </a:xfrm>
          <a:prstGeom prst="roundRect">
            <a:avLst/>
          </a:prstGeom>
          <a:ln/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IV-APPLICATION</a:t>
            </a:r>
            <a:endParaRPr lang="fr-FR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2428860" y="214290"/>
            <a:ext cx="56204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erlin Sans FB Demi" pitchFamily="34" charset="0"/>
              </a:rPr>
              <a:t>II-La GESTION DE PROJET</a:t>
            </a:r>
            <a:endParaRPr lang="fr-FR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Berlin Sans FB Demi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214546" y="913418"/>
            <a:ext cx="6715172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fr-FR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1-Problèmes liés à la gestion de stock </a:t>
            </a:r>
          </a:p>
          <a:p>
            <a:endParaRPr lang="fr-F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Absence d’outil pour la recherche d’articles.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Stock non contrôlable.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Manque de processus d’organisation.</a:t>
            </a: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fr-FR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2-Les objectifs </a:t>
            </a: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Enregistrer informations sur fournisseur.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Suivie et contrôle de stock.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Envoi de demandes d’articles par les employés au responsable.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Mise en place de statistiques.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Recherche par critère.</a:t>
            </a:r>
          </a:p>
          <a:p>
            <a:endParaRPr lang="fr-FR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86776" y="5572140"/>
            <a:ext cx="285752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40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</a:t>
            </a:r>
          </a:p>
          <a:p>
            <a:pPr algn="ctr"/>
            <a:endParaRPr lang="fr-FR" sz="5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142844" y="4429132"/>
            <a:ext cx="2286016" cy="500066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CONCLUSION</a:t>
            </a:r>
            <a:endParaRPr lang="fr-FR" sz="1600" b="1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ctrTitle" idx="4294967295"/>
          </p:nvPr>
        </p:nvSpPr>
        <p:spPr>
          <a:xfrm>
            <a:off x="685800" y="4357688"/>
            <a:ext cx="8458200" cy="1222375"/>
          </a:xfrm>
        </p:spPr>
        <p:txBody>
          <a:bodyPr>
            <a:normAutofit/>
          </a:bodyPr>
          <a:lstStyle/>
          <a:p>
            <a:r>
              <a:rPr lang="fr-FR" dirty="0" smtClean="0"/>
              <a:t> 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9" name="Sous-titre 18"/>
          <p:cNvSpPr>
            <a:spLocks noGrp="1"/>
          </p:cNvSpPr>
          <p:nvPr>
            <p:ph type="subTitle" idx="4294967295"/>
          </p:nvPr>
        </p:nvSpPr>
        <p:spPr>
          <a:xfrm>
            <a:off x="685800" y="3429000"/>
            <a:ext cx="8458200" cy="914400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</a:p>
          <a:p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1406" y="1571612"/>
            <a:ext cx="2000264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1406" y="2143116"/>
            <a:ext cx="2071702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I-PRESENTATION SOCIETE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1406" y="2714620"/>
            <a:ext cx="2143140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II-LA GESTION DE PROJET</a:t>
            </a:r>
            <a:endParaRPr lang="fr-FR" sz="1400" b="1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1406" y="3286124"/>
            <a:ext cx="2214578" cy="50006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III-LA CONCEPTION</a:t>
            </a:r>
            <a:endParaRPr lang="fr-FR" sz="1400" b="1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71406" y="3857628"/>
            <a:ext cx="2286016" cy="500066"/>
          </a:xfrm>
          <a:prstGeom prst="roundRect">
            <a:avLst/>
          </a:prstGeom>
          <a:ln/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IV-APPLICATION</a:t>
            </a:r>
            <a:endParaRPr lang="fr-FR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2285984" y="214290"/>
            <a:ext cx="44951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erlin Sans FB Demi" pitchFamily="34" charset="0"/>
              </a:rPr>
              <a:t>III-La Conception </a:t>
            </a:r>
            <a:endParaRPr lang="fr-FR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Berlin Sans FB Demi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428860" y="913418"/>
            <a:ext cx="671517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1-MERISE : MCD</a:t>
            </a:r>
          </a:p>
          <a:p>
            <a:endParaRPr lang="fr-FR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</a:p>
          <a:p>
            <a:endParaRPr lang="fr-FR" sz="2000" b="1" dirty="0" smtClean="0">
              <a:latin typeface="Arial Black" pitchFamily="34" charset="0"/>
              <a:cs typeface="Times New Roman" pitchFamily="18" charset="0"/>
            </a:endParaRPr>
          </a:p>
          <a:p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86776" y="5572140"/>
            <a:ext cx="2857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40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</a:t>
            </a:r>
            <a:endParaRPr lang="fr-FR" sz="5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7" name="Picture 3" descr="C:\Users\ayoub\Desktop\INFORMATIQUE\Stage Fin d'Etudes\Conception\picts\Merise_picts\MC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500174"/>
            <a:ext cx="5429288" cy="4857784"/>
          </a:xfrm>
          <a:prstGeom prst="rect">
            <a:avLst/>
          </a:prstGeom>
          <a:noFill/>
        </p:spPr>
      </p:pic>
      <p:sp>
        <p:nvSpPr>
          <p:cNvPr id="15" name="Rectangle à coins arrondis 14"/>
          <p:cNvSpPr/>
          <p:nvPr/>
        </p:nvSpPr>
        <p:spPr>
          <a:xfrm>
            <a:off x="142844" y="4429132"/>
            <a:ext cx="2286016" cy="500066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CONCLUSION</a:t>
            </a:r>
            <a:endParaRPr lang="fr-FR" sz="1600" b="1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ctrTitle" idx="4294967295"/>
          </p:nvPr>
        </p:nvSpPr>
        <p:spPr>
          <a:xfrm>
            <a:off x="685800" y="4357688"/>
            <a:ext cx="8458200" cy="1222375"/>
          </a:xfrm>
        </p:spPr>
        <p:txBody>
          <a:bodyPr>
            <a:normAutofit/>
          </a:bodyPr>
          <a:lstStyle/>
          <a:p>
            <a:r>
              <a:rPr lang="fr-FR" dirty="0" smtClean="0"/>
              <a:t> 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9" name="Sous-titre 18"/>
          <p:cNvSpPr>
            <a:spLocks noGrp="1"/>
          </p:cNvSpPr>
          <p:nvPr>
            <p:ph type="subTitle" idx="4294967295"/>
          </p:nvPr>
        </p:nvSpPr>
        <p:spPr>
          <a:xfrm>
            <a:off x="685800" y="3429000"/>
            <a:ext cx="8458200" cy="914400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</a:p>
          <a:p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1406" y="1571612"/>
            <a:ext cx="2000264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1406" y="2143116"/>
            <a:ext cx="2071702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I-PRESENTATION SOCIETE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1406" y="2714620"/>
            <a:ext cx="2143140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II-LA GESTION DE PROJET</a:t>
            </a:r>
            <a:endParaRPr lang="fr-FR" sz="1400" b="1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1406" y="3286124"/>
            <a:ext cx="2214578" cy="50006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III-LA CONCEPTION</a:t>
            </a:r>
            <a:endParaRPr lang="fr-FR" sz="1400" b="1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71406" y="3857628"/>
            <a:ext cx="2286016" cy="500066"/>
          </a:xfrm>
          <a:prstGeom prst="roundRect">
            <a:avLst/>
          </a:prstGeom>
          <a:ln/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IV-APPLICATION</a:t>
            </a:r>
            <a:endParaRPr lang="fr-FR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2285984" y="214290"/>
            <a:ext cx="44951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erlin Sans FB Demi" pitchFamily="34" charset="0"/>
              </a:rPr>
              <a:t>III-La Conception </a:t>
            </a:r>
            <a:endParaRPr lang="fr-FR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Berlin Sans FB Dem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86776" y="5572140"/>
            <a:ext cx="2857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40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</a:t>
            </a:r>
            <a:endParaRPr lang="fr-FR" sz="5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142844" y="4429132"/>
            <a:ext cx="2286016" cy="500066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CONCLUSION</a:t>
            </a:r>
            <a:endParaRPr lang="fr-FR" sz="1600" b="1" dirty="0"/>
          </a:p>
        </p:txBody>
      </p:sp>
      <p:pic>
        <p:nvPicPr>
          <p:cNvPr id="1026" name="Picture 2" descr="C:\Users\ayoub\Desktop\MV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500174"/>
            <a:ext cx="5934087" cy="3786214"/>
          </a:xfrm>
          <a:prstGeom prst="rect">
            <a:avLst/>
          </a:prstGeom>
          <a:noFill/>
        </p:spPr>
      </p:pic>
      <p:sp>
        <p:nvSpPr>
          <p:cNvPr id="16" name="ZoneTexte 15"/>
          <p:cNvSpPr txBox="1"/>
          <p:nvPr/>
        </p:nvSpPr>
        <p:spPr>
          <a:xfrm>
            <a:off x="4286248" y="521495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&lt;&lt;MVC&gt;&gt;</a:t>
            </a:r>
            <a:endParaRPr lang="fr-FR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ctrTitle" idx="4294967295"/>
          </p:nvPr>
        </p:nvSpPr>
        <p:spPr>
          <a:xfrm>
            <a:off x="685800" y="4357688"/>
            <a:ext cx="8458200" cy="1222375"/>
          </a:xfrm>
        </p:spPr>
        <p:txBody>
          <a:bodyPr>
            <a:normAutofit/>
          </a:bodyPr>
          <a:lstStyle/>
          <a:p>
            <a:r>
              <a:rPr lang="fr-FR" dirty="0" smtClean="0"/>
              <a:t> 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9" name="Sous-titre 18"/>
          <p:cNvSpPr>
            <a:spLocks noGrp="1"/>
          </p:cNvSpPr>
          <p:nvPr>
            <p:ph type="subTitle" idx="4294967295"/>
          </p:nvPr>
        </p:nvSpPr>
        <p:spPr>
          <a:xfrm>
            <a:off x="685800" y="3429000"/>
            <a:ext cx="8458200" cy="914400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</a:p>
          <a:p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1406" y="1571612"/>
            <a:ext cx="2000264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1406" y="2143116"/>
            <a:ext cx="2071702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I-PRESENTATION SOCIETE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1406" y="2714620"/>
            <a:ext cx="2143140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II-LA GESTION DE PROJET</a:t>
            </a:r>
            <a:endParaRPr lang="fr-FR" sz="1400" b="1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1406" y="3286124"/>
            <a:ext cx="2214578" cy="50006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III-LA CONCEPTION</a:t>
            </a:r>
            <a:endParaRPr lang="fr-FR" sz="1400" b="1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71406" y="3857628"/>
            <a:ext cx="2286016" cy="500066"/>
          </a:xfrm>
          <a:prstGeom prst="roundRect">
            <a:avLst/>
          </a:prstGeom>
          <a:ln/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IV-APPLICATION</a:t>
            </a:r>
            <a:endParaRPr lang="fr-FR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2285984" y="214290"/>
            <a:ext cx="44951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erlin Sans FB Demi" pitchFamily="34" charset="0"/>
              </a:rPr>
              <a:t>III-La Conception </a:t>
            </a:r>
            <a:endParaRPr lang="fr-FR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Berlin Sans FB Demi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428860" y="913418"/>
            <a:ext cx="671517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2-UML : Cas d’utilisation v1</a:t>
            </a:r>
          </a:p>
          <a:p>
            <a:endParaRPr lang="fr-FR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</a:p>
          <a:p>
            <a:endParaRPr lang="fr-FR" sz="2000" b="1" dirty="0" smtClean="0">
              <a:latin typeface="Arial Black" pitchFamily="34" charset="0"/>
              <a:cs typeface="Times New Roman" pitchFamily="18" charset="0"/>
            </a:endParaRPr>
          </a:p>
          <a:p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86776" y="5572140"/>
            <a:ext cx="2857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40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9</a:t>
            </a:r>
            <a:endParaRPr lang="fr-FR" sz="5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050" name="Picture 2" descr="C:\Users\ayoub\Desktop\INFORMATIQUE\Stage Fin d'Etudes\Conception\picts\UML_picts\use_cas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500174"/>
            <a:ext cx="5221095" cy="4680000"/>
          </a:xfrm>
          <a:prstGeom prst="rect">
            <a:avLst/>
          </a:prstGeom>
          <a:noFill/>
        </p:spPr>
      </p:pic>
      <p:sp>
        <p:nvSpPr>
          <p:cNvPr id="15" name="Rectangle à coins arrondis 14"/>
          <p:cNvSpPr/>
          <p:nvPr/>
        </p:nvSpPr>
        <p:spPr>
          <a:xfrm>
            <a:off x="142844" y="4429132"/>
            <a:ext cx="2286016" cy="500066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CONCLUSION</a:t>
            </a:r>
            <a:endParaRPr lang="fr-FR" sz="1600" b="1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/>
          <p:cNvSpPr>
            <a:spLocks noGrp="1"/>
          </p:cNvSpPr>
          <p:nvPr>
            <p:ph type="ctrTitle" idx="4294967295"/>
          </p:nvPr>
        </p:nvSpPr>
        <p:spPr>
          <a:xfrm>
            <a:off x="685800" y="4357688"/>
            <a:ext cx="8458200" cy="1222375"/>
          </a:xfrm>
        </p:spPr>
        <p:txBody>
          <a:bodyPr>
            <a:normAutofit/>
          </a:bodyPr>
          <a:lstStyle/>
          <a:p>
            <a:r>
              <a:rPr lang="fr-FR" dirty="0" smtClean="0"/>
              <a:t> 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9" name="Sous-titre 18"/>
          <p:cNvSpPr>
            <a:spLocks noGrp="1"/>
          </p:cNvSpPr>
          <p:nvPr>
            <p:ph type="subTitle" idx="4294967295"/>
          </p:nvPr>
        </p:nvSpPr>
        <p:spPr>
          <a:xfrm>
            <a:off x="685800" y="3429000"/>
            <a:ext cx="8458200" cy="914400"/>
          </a:xfrm>
        </p:spPr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 </a:t>
            </a:r>
          </a:p>
          <a:p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1406" y="1571612"/>
            <a:ext cx="2000264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INTRODUCTION</a:t>
            </a:r>
            <a:endParaRPr lang="fr-FR" sz="14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1406" y="2143116"/>
            <a:ext cx="2071702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I-PRESENTATION SOCIETE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1406" y="2714620"/>
            <a:ext cx="2143140" cy="500066"/>
          </a:xfrm>
          <a:prstGeom prst="roundRect">
            <a:avLst/>
          </a:prstGeom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II-LA GESTION DE PROJET</a:t>
            </a:r>
            <a:endParaRPr lang="fr-FR" sz="1400" b="1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1406" y="3286124"/>
            <a:ext cx="2214578" cy="50006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dirty="0" smtClean="0"/>
              <a:t>III-LA CONCEPTION</a:t>
            </a:r>
            <a:endParaRPr lang="fr-FR" sz="1400" b="1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71406" y="3857628"/>
            <a:ext cx="2286016" cy="500066"/>
          </a:xfrm>
          <a:prstGeom prst="roundRect">
            <a:avLst/>
          </a:prstGeom>
          <a:ln/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IV-APPLICATION</a:t>
            </a:r>
            <a:endParaRPr lang="fr-FR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2285984" y="214290"/>
            <a:ext cx="44951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erlin Sans FB Demi" pitchFamily="34" charset="0"/>
              </a:rPr>
              <a:t>III-La Conception </a:t>
            </a:r>
            <a:endParaRPr lang="fr-FR" sz="3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Berlin Sans FB Demi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428860" y="913418"/>
            <a:ext cx="671517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2-UML : Cas d’utilisation v2 (optimisé)</a:t>
            </a:r>
          </a:p>
          <a:p>
            <a:endParaRPr lang="fr-FR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</a:p>
          <a:p>
            <a:endParaRPr lang="fr-FR" sz="2000" b="1" dirty="0" smtClean="0">
              <a:latin typeface="Arial Black" pitchFamily="34" charset="0"/>
              <a:cs typeface="Times New Roman" pitchFamily="18" charset="0"/>
            </a:endParaRPr>
          </a:p>
          <a:p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72462" y="5701745"/>
            <a:ext cx="7143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32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10</a:t>
            </a:r>
            <a:endParaRPr lang="fr-FR" sz="44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074" name="Picture 2" descr="C:\Users\ayoub\Desktop\INFORMATIQUE\Stage Fin d'Etudes\Conception\picts\UML_picts\use_case_version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428736"/>
            <a:ext cx="5286412" cy="4819650"/>
          </a:xfrm>
          <a:prstGeom prst="rect">
            <a:avLst/>
          </a:prstGeom>
          <a:noFill/>
        </p:spPr>
      </p:pic>
      <p:sp>
        <p:nvSpPr>
          <p:cNvPr id="15" name="Rectangle à coins arrondis 14"/>
          <p:cNvSpPr/>
          <p:nvPr/>
        </p:nvSpPr>
        <p:spPr>
          <a:xfrm>
            <a:off x="142844" y="4429132"/>
            <a:ext cx="2286016" cy="500066"/>
          </a:xfrm>
          <a:prstGeom prst="roundRect">
            <a:avLst/>
          </a:prstGeom>
          <a:solidFill>
            <a:schemeClr val="bg1">
              <a:lumMod val="75000"/>
            </a:schemeClr>
          </a:solidFill>
          <a:ln/>
          <a:scene3d>
            <a:camera prst="isometricRightUp"/>
            <a:lightRig rig="threePt" dir="t"/>
          </a:scene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CONCLUSION</a:t>
            </a:r>
            <a:endParaRPr lang="fr-FR" sz="1600" b="1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Personnalisé 3">
      <a:dk1>
        <a:sysClr val="windowText" lastClr="000000"/>
      </a:dk1>
      <a:lt1>
        <a:sysClr val="window" lastClr="FFFFFF"/>
      </a:lt1>
      <a:dk2>
        <a:srgbClr val="FFFFFF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</TotalTime>
  <Words>437</Words>
  <Application>Microsoft Office PowerPoint</Application>
  <PresentationFormat>Affichage à l'écran (4:3)</PresentationFormat>
  <Paragraphs>265</Paragraphs>
  <Slides>14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Oriel</vt:lpstr>
      <vt:lpstr>  </vt:lpstr>
      <vt:lpstr>Diapositive 2</vt:lpstr>
      <vt:lpstr>      </vt:lpstr>
      <vt:lpstr>Diapositive 4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Diapositive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Xavi</dc:creator>
  <cp:lastModifiedBy>ayoub</cp:lastModifiedBy>
  <cp:revision>143</cp:revision>
  <dcterms:created xsi:type="dcterms:W3CDTF">2012-08-22T12:53:02Z</dcterms:created>
  <dcterms:modified xsi:type="dcterms:W3CDTF">2013-06-27T00:11:10Z</dcterms:modified>
</cp:coreProperties>
</file>