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2"/>
  </p:notesMasterIdLst>
  <p:sldIdLst>
    <p:sldId id="256" r:id="rId2"/>
    <p:sldId id="258" r:id="rId3"/>
    <p:sldId id="266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embeddedFontLst>
    <p:embeddedFont>
      <p:font typeface="Century Gothic" pitchFamily="34" charset="0"/>
      <p:regular r:id="rId13"/>
      <p:bold r:id="rId14"/>
      <p:italic r:id="rId15"/>
      <p:boldItalic r:id="rId16"/>
    </p:embeddedFont>
    <p:embeddedFont>
      <p:font typeface="Calibri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544" autoAdjust="0"/>
    <p:restoredTop sz="88530" autoAdjust="0"/>
  </p:normalViewPr>
  <p:slideViewPr>
    <p:cSldViewPr>
      <p:cViewPr varScale="1">
        <p:scale>
          <a:sx n="60" d="100"/>
          <a:sy n="60" d="100"/>
        </p:scale>
        <p:origin x="-954" y="-96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‹N°›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2665749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32395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dirty="0"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32473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dirty="0"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32473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dirty="0"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32473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dirty="0"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32473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dirty="0"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32473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dirty="0"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32473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dirty="0"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32473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dirty="0"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32473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dirty="0"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32473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11725275" y="5784850"/>
            <a:ext cx="466725" cy="4667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14"/>
          <p:cNvSpPr/>
          <p:nvPr/>
        </p:nvSpPr>
        <p:spPr>
          <a:xfrm>
            <a:off x="11895138" y="5921375"/>
            <a:ext cx="125412" cy="1920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3057"/>
                </a:moveTo>
                <a:lnTo>
                  <a:pt x="97215" y="60495"/>
                </a:lnTo>
                <a:lnTo>
                  <a:pt x="0" y="7933"/>
                </a:lnTo>
                <a:lnTo>
                  <a:pt x="10632" y="0"/>
                </a:lnTo>
                <a:lnTo>
                  <a:pt x="120000" y="60495"/>
                </a:lnTo>
                <a:lnTo>
                  <a:pt x="10632" y="120000"/>
                </a:lnTo>
                <a:lnTo>
                  <a:pt x="0" y="11305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10501313" y="6345237"/>
            <a:ext cx="7540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‹N°›</a:t>
            </a:fld>
            <a:endParaRPr lang="en-US"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Custom Layou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Custom Layou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11725275" y="5783262"/>
            <a:ext cx="466725" cy="4667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Shape 36"/>
          <p:cNvSpPr/>
          <p:nvPr/>
        </p:nvSpPr>
        <p:spPr>
          <a:xfrm>
            <a:off x="11895138" y="5921375"/>
            <a:ext cx="125412" cy="1920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3057"/>
                </a:moveTo>
                <a:lnTo>
                  <a:pt x="97215" y="60495"/>
                </a:lnTo>
                <a:lnTo>
                  <a:pt x="0" y="7933"/>
                </a:lnTo>
                <a:lnTo>
                  <a:pt x="10632" y="0"/>
                </a:lnTo>
                <a:lnTo>
                  <a:pt x="120000" y="60495"/>
                </a:lnTo>
                <a:lnTo>
                  <a:pt x="10632" y="120000"/>
                </a:lnTo>
                <a:lnTo>
                  <a:pt x="0" y="11305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Shape 37"/>
          <p:cNvSpPr/>
          <p:nvPr/>
        </p:nvSpPr>
        <p:spPr>
          <a:xfrm flipH="1">
            <a:off x="0" y="5783262"/>
            <a:ext cx="466725" cy="4667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Shape 38"/>
          <p:cNvSpPr/>
          <p:nvPr/>
        </p:nvSpPr>
        <p:spPr>
          <a:xfrm flipH="1">
            <a:off x="171449" y="5921375"/>
            <a:ext cx="125412" cy="1920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3057"/>
                </a:moveTo>
                <a:lnTo>
                  <a:pt x="97215" y="60495"/>
                </a:lnTo>
                <a:lnTo>
                  <a:pt x="0" y="7933"/>
                </a:lnTo>
                <a:lnTo>
                  <a:pt x="10632" y="0"/>
                </a:lnTo>
                <a:lnTo>
                  <a:pt x="120000" y="60495"/>
                </a:lnTo>
                <a:lnTo>
                  <a:pt x="10632" y="120000"/>
                </a:lnTo>
                <a:lnTo>
                  <a:pt x="0" y="11305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Shape 39"/>
          <p:cNvSpPr>
            <a:spLocks noGrp="1"/>
          </p:cNvSpPr>
          <p:nvPr>
            <p:ph type="pic" idx="2"/>
          </p:nvPr>
        </p:nvSpPr>
        <p:spPr>
          <a:xfrm>
            <a:off x="6179826" y="1538895"/>
            <a:ext cx="5351113" cy="396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None/>
              <a:defRPr/>
            </a:lvl1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10453688" y="6345237"/>
            <a:ext cx="7540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‹N°›</a:t>
            </a:fld>
            <a:endParaRPr lang="en-US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Custom Layou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10501313" y="6345237"/>
            <a:ext cx="7540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‹N°›</a:t>
            </a:fld>
            <a:endParaRPr lang="en-US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Custom Layou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‹N°›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8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/>
        </p:nvSpPr>
        <p:spPr>
          <a:xfrm>
            <a:off x="952464" y="1785926"/>
            <a:ext cx="10051200" cy="797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1" dirty="0" err="1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</a:t>
            </a:r>
            <a:r>
              <a:rPr lang="en-US" sz="4400" b="1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400" b="1" dirty="0" err="1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Systémes</a:t>
            </a:r>
            <a:r>
              <a:rPr lang="en-US" sz="4400" b="1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400" b="1" dirty="0" err="1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Distribués</a:t>
            </a:r>
            <a:endParaRPr lang="en-US" sz="4400" b="1" dirty="0" smtClean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1" dirty="0" err="1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Basés</a:t>
            </a:r>
            <a:r>
              <a:rPr lang="en-US" sz="4400" b="1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400" b="1" dirty="0" err="1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sur</a:t>
            </a:r>
            <a:r>
              <a:rPr lang="en-US" sz="4400" b="1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les </a:t>
            </a:r>
            <a:r>
              <a:rPr lang="en-US" sz="4400" b="1" dirty="0" err="1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microServices</a:t>
            </a:r>
            <a:endParaRPr lang="en-US" sz="4400" b="1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2" name="Shape 8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26700" y="236537"/>
            <a:ext cx="1430338" cy="633412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/>
          <p:nvPr/>
        </p:nvSpPr>
        <p:spPr>
          <a:xfrm>
            <a:off x="2243149" y="236550"/>
            <a:ext cx="7539900" cy="893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dirty="0" err="1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Ecole</a:t>
            </a:r>
            <a:r>
              <a:rPr lang="en-US" sz="1600" dirty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Normal </a:t>
            </a:r>
            <a:r>
              <a:rPr lang="en-US" sz="1600" dirty="0" err="1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Supérieur</a:t>
            </a:r>
            <a:r>
              <a:rPr lang="en-US" sz="1600" dirty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1600" dirty="0" err="1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l’Enseignement</a:t>
            </a:r>
            <a:r>
              <a:rPr lang="en-US" sz="1600" dirty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Technique - </a:t>
            </a:r>
            <a:r>
              <a:rPr lang="en-US" sz="1600" dirty="0" err="1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Mohammedia</a:t>
            </a:r>
            <a:endParaRPr lang="en-US" sz="1600" dirty="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0" i="0" u="none" strike="noStrike" cap="none" dirty="0" err="1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Département</a:t>
            </a:r>
            <a:r>
              <a:rPr lang="en-US" sz="1600" b="0" i="0" u="none" strike="noStrike" cap="none" dirty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0" i="0" u="none" strike="noStrike" cap="none" dirty="0" err="1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Mathématiques</a:t>
            </a:r>
            <a:r>
              <a:rPr lang="en-US" sz="1600" b="0" i="0" u="none" strike="noStrike" cap="none" dirty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et </a:t>
            </a:r>
            <a:r>
              <a:rPr lang="en-US" sz="1600" b="0" i="0" u="none" strike="noStrike" cap="none" dirty="0" err="1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Informatique</a:t>
            </a:r>
            <a:endParaRPr lang="en-US" sz="1600" b="0" i="0" u="none" strike="noStrike" cap="none" dirty="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1" i="0" u="none" strike="noStrike" cap="none" dirty="0" err="1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Filière</a:t>
            </a:r>
            <a:r>
              <a:rPr lang="en-US" sz="1600" b="1" i="0" u="none" strike="noStrike" cap="none" dirty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: GLSID </a:t>
            </a:r>
            <a:r>
              <a:rPr lang="en-US" sz="1600" b="1" dirty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1062050" y="4063878"/>
            <a:ext cx="3945300" cy="21512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 dirty="0" smtClean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 :</a:t>
            </a:r>
            <a:endParaRPr lang="en-US" sz="2000" b="0" i="0" u="none" strike="noStrike" cap="none" dirty="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ct val="125000"/>
              <a:buFont typeface="Noto Sans Symbols"/>
              <a:buChar char="▪"/>
            </a:pPr>
            <a:r>
              <a:rPr lang="en-US" sz="2000" b="1" dirty="0" smtClean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MOUSTAID </a:t>
            </a:r>
            <a:r>
              <a:rPr lang="en-US" sz="2000" b="1" dirty="0" err="1" smtClean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Ayoub</a:t>
            </a:r>
            <a:endParaRPr lang="en-US" sz="2000" b="1" dirty="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7429675" y="4055976"/>
            <a:ext cx="4019400" cy="977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 dirty="0" err="1" smtClean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Enseignant</a:t>
            </a:r>
            <a:r>
              <a:rPr lang="en-US" sz="2000" b="0" i="0" u="none" strike="noStrike" cap="none" dirty="0" smtClean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: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ct val="125000"/>
              <a:buFont typeface="Noto Sans Symbols"/>
              <a:buChar char="▪"/>
            </a:pPr>
            <a:r>
              <a:rPr lang="en-US" sz="2000" b="1" i="0" u="none" strike="noStrike" cap="none" dirty="0" err="1" smtClean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M.Yousfi</a:t>
            </a:r>
            <a:r>
              <a:rPr lang="en-US" sz="2000" b="1" i="0" u="none" strike="noStrike" cap="none" dirty="0" smtClean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Mohamed</a:t>
            </a:r>
            <a:endParaRPr lang="en-US" sz="2000" b="1" dirty="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4597200" y="6318287"/>
            <a:ext cx="4019400" cy="46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Année Universitaire : 201</a:t>
            </a:r>
            <a:r>
              <a:rPr lang="en-US" sz="16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</a:t>
            </a:r>
            <a:r>
              <a:rPr lang="en-US" sz="16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/201</a:t>
            </a:r>
            <a:r>
              <a:rPr lang="en-US" sz="16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</a:t>
            </a:r>
          </a:p>
        </p:txBody>
      </p:sp>
      <p:pic>
        <p:nvPicPr>
          <p:cNvPr id="87" name="Shape 87" descr="uh2_transp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9306" y="111887"/>
            <a:ext cx="1030026" cy="882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1309654" y="2428868"/>
            <a:ext cx="9501254" cy="292895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6600" b="1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CONCLUSION</a:t>
            </a:r>
            <a:endParaRPr lang="en-US" sz="6600" b="1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10501313" y="6345237"/>
            <a:ext cx="7542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10</a:t>
            </a:fld>
            <a:endParaRPr lang="en-US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511175" y="142852"/>
            <a:ext cx="11494200" cy="797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1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ARCHITECTURE</a:t>
            </a:r>
            <a:endParaRPr lang="en-US" sz="4400" b="1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338137" y="560387"/>
            <a:ext cx="180900" cy="17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10501313" y="6345237"/>
            <a:ext cx="7542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2</a:t>
            </a:fld>
            <a:endParaRPr lang="en-US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" name="Groupe 5"/>
          <p:cNvGrpSpPr/>
          <p:nvPr/>
        </p:nvGrpSpPr>
        <p:grpSpPr>
          <a:xfrm>
            <a:off x="2881290" y="214290"/>
            <a:ext cx="8858280" cy="6500858"/>
            <a:chOff x="214282" y="99013"/>
            <a:chExt cx="8858280" cy="6687573"/>
          </a:xfrm>
        </p:grpSpPr>
        <p:grpSp>
          <p:nvGrpSpPr>
            <p:cNvPr id="8" name="Groupe 83"/>
            <p:cNvGrpSpPr/>
            <p:nvPr/>
          </p:nvGrpSpPr>
          <p:grpSpPr>
            <a:xfrm>
              <a:off x="214282" y="928670"/>
              <a:ext cx="8858280" cy="5072098"/>
              <a:chOff x="214282" y="500042"/>
              <a:chExt cx="8858280" cy="5072098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2643174" y="2000240"/>
                <a:ext cx="1643074" cy="50006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b="1" dirty="0" smtClean="0">
                    <a:latin typeface="Century Gothic" pitchFamily="34" charset="0"/>
                  </a:rPr>
                  <a:t>Soap</a:t>
                </a:r>
                <a:endParaRPr lang="fr-FR" sz="1600" b="1" dirty="0">
                  <a:latin typeface="Century Gothic" pitchFamily="34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643174" y="2714620"/>
                <a:ext cx="1643074" cy="50006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b="1" dirty="0" smtClean="0">
                    <a:latin typeface="Century Gothic" pitchFamily="34" charset="0"/>
                  </a:rPr>
                  <a:t>RMI</a:t>
                </a:r>
                <a:endParaRPr lang="fr-FR" sz="1600" b="1" dirty="0">
                  <a:latin typeface="Century Gothic" pitchFamily="34" charset="0"/>
                </a:endParaRPr>
              </a:p>
            </p:txBody>
          </p:sp>
          <p:grpSp>
            <p:nvGrpSpPr>
              <p:cNvPr id="27" name="Groupe 87"/>
              <p:cNvGrpSpPr/>
              <p:nvPr/>
            </p:nvGrpSpPr>
            <p:grpSpPr>
              <a:xfrm>
                <a:off x="214282" y="500042"/>
                <a:ext cx="8858280" cy="5072098"/>
                <a:chOff x="214282" y="1214422"/>
                <a:chExt cx="8858280" cy="5072098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2500298" y="1214422"/>
                  <a:ext cx="5643602" cy="4714908"/>
                </a:xfrm>
                <a:prstGeom prst="rect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2500298" y="1214422"/>
                  <a:ext cx="5643602" cy="43815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smtClean="0"/>
                    <a:t>Spring Boot IOC Container</a:t>
                  </a:r>
                  <a:endParaRPr lang="fr-FR" dirty="0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6286512" y="2071678"/>
                  <a:ext cx="1785950" cy="3714776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6286512" y="1714488"/>
                  <a:ext cx="1785950" cy="28575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smtClean="0">
                      <a:latin typeface="Century Gothic" pitchFamily="34" charset="0"/>
                    </a:rPr>
                    <a:t>DAO</a:t>
                  </a:r>
                  <a:endParaRPr lang="fr-FR" dirty="0">
                    <a:latin typeface="Century Gothic" pitchFamily="34" charset="0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2571736" y="2071678"/>
                  <a:ext cx="1857388" cy="28575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2571736" y="1714488"/>
                  <a:ext cx="1857388" cy="28575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smtClean="0">
                      <a:latin typeface="Century Gothic" pitchFamily="34" charset="0"/>
                    </a:rPr>
                    <a:t>SERVICE</a:t>
                  </a:r>
                  <a:endParaRPr lang="fr-FR" dirty="0">
                    <a:latin typeface="Century Gothic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6357950" y="2214554"/>
                  <a:ext cx="1643074" cy="28575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400" b="1" dirty="0" smtClean="0">
                      <a:latin typeface="Century Gothic" pitchFamily="34" charset="0"/>
                    </a:rPr>
                    <a:t>Entities</a:t>
                  </a:r>
                  <a:endParaRPr lang="fr-FR" sz="1400" b="1" dirty="0">
                    <a:latin typeface="Century Gothic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6357950" y="2643182"/>
                  <a:ext cx="1643074" cy="500066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400" dirty="0" smtClean="0">
                      <a:latin typeface="Century Gothic" pitchFamily="34" charset="0"/>
                    </a:rPr>
                    <a:t>« Interface »</a:t>
                  </a:r>
                </a:p>
                <a:p>
                  <a:pPr algn="ctr"/>
                  <a:r>
                    <a:rPr lang="fr-FR" sz="1400" b="1" dirty="0" smtClean="0">
                      <a:latin typeface="Century Gothic" pitchFamily="34" charset="0"/>
                    </a:rPr>
                    <a:t>JPARepository</a:t>
                  </a:r>
                  <a:endParaRPr lang="fr-FR" sz="1400" b="1" dirty="0">
                    <a:latin typeface="Century Gothic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6357950" y="3500438"/>
                  <a:ext cx="1643074" cy="35719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400" b="1" dirty="0" smtClean="0">
                      <a:latin typeface="Century Gothic" pitchFamily="34" charset="0"/>
                    </a:rPr>
                    <a:t>Spring Data</a:t>
                  </a:r>
                  <a:endParaRPr lang="fr-FR" sz="1400" b="1" dirty="0">
                    <a:latin typeface="Century Gothic" pitchFamily="34" charset="0"/>
                  </a:endParaRPr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6357950" y="4071942"/>
                  <a:ext cx="1643074" cy="35719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400" b="1" dirty="0" smtClean="0">
                      <a:latin typeface="Century Gothic" pitchFamily="34" charset="0"/>
                    </a:rPr>
                    <a:t>JPA</a:t>
                  </a:r>
                  <a:endParaRPr lang="fr-FR" sz="1400" b="1" dirty="0">
                    <a:latin typeface="Century Gothic" pitchFamily="34" charset="0"/>
                  </a:endParaRP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6357950" y="4714884"/>
                  <a:ext cx="1643074" cy="35719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400" b="1" dirty="0" err="1" smtClean="0">
                      <a:latin typeface="Century Gothic" pitchFamily="34" charset="0"/>
                    </a:rPr>
                    <a:t>Hibernate</a:t>
                  </a:r>
                  <a:endParaRPr lang="fr-FR" sz="1400" b="1" dirty="0">
                    <a:latin typeface="Century Gothic" pitchFamily="34" charset="0"/>
                  </a:endParaRP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6357950" y="5357826"/>
                  <a:ext cx="1643074" cy="35719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400" b="1" dirty="0" smtClean="0">
                      <a:latin typeface="Century Gothic" pitchFamily="34" charset="0"/>
                    </a:rPr>
                    <a:t>JDBC</a:t>
                  </a:r>
                  <a:endParaRPr lang="fr-FR" sz="1400" b="1" dirty="0">
                    <a:latin typeface="Century Gothic" pitchFamily="34" charset="0"/>
                  </a:endParaRP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2786050" y="2357430"/>
                  <a:ext cx="1500198" cy="500066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600" b="1" dirty="0" smtClean="0">
                      <a:latin typeface="Century Gothic" pitchFamily="34" charset="0"/>
                    </a:rPr>
                    <a:t>REST</a:t>
                  </a:r>
                  <a:endParaRPr lang="fr-FR" sz="1600" b="1" dirty="0">
                    <a:latin typeface="Century Gothic" pitchFamily="34" charset="0"/>
                  </a:endParaRPr>
                </a:p>
              </p:txBody>
            </p:sp>
            <p:sp>
              <p:nvSpPr>
                <p:cNvPr id="49" name="Organigramme : Disque magnétique 48"/>
                <p:cNvSpPr/>
                <p:nvPr/>
              </p:nvSpPr>
              <p:spPr>
                <a:xfrm>
                  <a:off x="8286776" y="4572008"/>
                  <a:ext cx="785786" cy="1285884"/>
                </a:xfrm>
                <a:prstGeom prst="flowChartMagneticDisk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fr-FR" b="1" dirty="0" smtClean="0">
                      <a:solidFill>
                        <a:schemeClr val="tx1"/>
                      </a:solidFill>
                    </a:rPr>
                    <a:t>SGBD</a:t>
                  </a:r>
                  <a:endParaRPr lang="fr-FR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0" name="Connecteur droit avec flèche 49"/>
                <p:cNvCxnSpPr>
                  <a:stCxn id="38" idx="3"/>
                  <a:endCxn id="49" idx="1"/>
                </p:cNvCxnSpPr>
                <p:nvPr/>
              </p:nvCxnSpPr>
              <p:spPr>
                <a:xfrm>
                  <a:off x="8072462" y="3929066"/>
                  <a:ext cx="607207" cy="64294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Connecteur droit avec flèche 50"/>
                <p:cNvCxnSpPr>
                  <a:endCxn id="44" idx="0"/>
                </p:cNvCxnSpPr>
                <p:nvPr/>
              </p:nvCxnSpPr>
              <p:spPr>
                <a:xfrm rot="5400000">
                  <a:off x="7018752" y="3303984"/>
                  <a:ext cx="357190" cy="3571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Connecteur droit avec flèche 51"/>
                <p:cNvCxnSpPr/>
                <p:nvPr/>
              </p:nvCxnSpPr>
              <p:spPr>
                <a:xfrm rot="5400000">
                  <a:off x="7037405" y="3963991"/>
                  <a:ext cx="214314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necteur droit avec flèche 52"/>
                <p:cNvCxnSpPr>
                  <a:stCxn id="45" idx="2"/>
                  <a:endCxn id="46" idx="0"/>
                </p:cNvCxnSpPr>
                <p:nvPr/>
              </p:nvCxnSpPr>
              <p:spPr>
                <a:xfrm rot="5400000">
                  <a:off x="7036611" y="4572008"/>
                  <a:ext cx="285752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necteur droit avec flèche 53"/>
                <p:cNvCxnSpPr>
                  <a:stCxn id="46" idx="2"/>
                  <a:endCxn id="47" idx="0"/>
                </p:cNvCxnSpPr>
                <p:nvPr/>
              </p:nvCxnSpPr>
              <p:spPr>
                <a:xfrm rot="5400000">
                  <a:off x="7036611" y="5214950"/>
                  <a:ext cx="285752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5" name="Rectangle 54"/>
                <p:cNvSpPr/>
                <p:nvPr/>
              </p:nvSpPr>
              <p:spPr>
                <a:xfrm>
                  <a:off x="214282" y="1928802"/>
                  <a:ext cx="1643074" cy="1214446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marL="90488" lvl="1">
                    <a:buFont typeface="Arial" pitchFamily="34" charset="0"/>
                    <a:buChar char="•"/>
                  </a:pPr>
                  <a:r>
                    <a:rPr lang="fr-FR" sz="1400" b="1" dirty="0" smtClean="0">
                      <a:latin typeface="Century Gothic" pitchFamily="34" charset="0"/>
                    </a:rPr>
                    <a:t>HTML5</a:t>
                  </a:r>
                </a:p>
                <a:p>
                  <a:pPr marL="90488">
                    <a:buFont typeface="Arial" pitchFamily="34" charset="0"/>
                    <a:buChar char="•"/>
                  </a:pPr>
                  <a:r>
                    <a:rPr lang="fr-FR" sz="1400" b="1" dirty="0" err="1" smtClean="0">
                      <a:latin typeface="Century Gothic" pitchFamily="34" charset="0"/>
                    </a:rPr>
                    <a:t>AngularsJS</a:t>
                  </a:r>
                  <a:endParaRPr lang="fr-FR" sz="1400" b="1" dirty="0" smtClean="0">
                    <a:latin typeface="Century Gothic" pitchFamily="34" charset="0"/>
                  </a:endParaRPr>
                </a:p>
                <a:p>
                  <a:pPr marL="90488">
                    <a:buFont typeface="Arial" pitchFamily="34" charset="0"/>
                    <a:buChar char="•"/>
                  </a:pPr>
                  <a:r>
                    <a:rPr lang="fr-FR" sz="1400" b="1" dirty="0" err="1" smtClean="0">
                      <a:latin typeface="Century Gothic" pitchFamily="34" charset="0"/>
                    </a:rPr>
                    <a:t>Bootstrap</a:t>
                  </a:r>
                  <a:endParaRPr lang="fr-FR" sz="1400" b="1" dirty="0" smtClean="0">
                    <a:latin typeface="Century Gothic" pitchFamily="34" charset="0"/>
                  </a:endParaRPr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214282" y="1357298"/>
                  <a:ext cx="1643074" cy="500066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600" dirty="0" smtClean="0">
                      <a:latin typeface="Century Gothic" pitchFamily="34" charset="0"/>
                    </a:rPr>
                    <a:t>MVC </a:t>
                  </a:r>
                </a:p>
                <a:p>
                  <a:pPr algn="ctr"/>
                  <a:r>
                    <a:rPr lang="fr-FR" sz="1600" dirty="0" smtClean="0">
                      <a:latin typeface="Century Gothic" pitchFamily="34" charset="0"/>
                    </a:rPr>
                    <a:t>Web Client</a:t>
                  </a:r>
                  <a:endParaRPr lang="fr-FR" sz="1600" dirty="0">
                    <a:latin typeface="Century Gothic" pitchFamily="34" charset="0"/>
                  </a:endParaRPr>
                </a:p>
              </p:txBody>
            </p:sp>
            <p:pic>
              <p:nvPicPr>
                <p:cNvPr id="57" name="Picture 2" descr="F:\ENSET_GLSID\S5\Youssfi\MicroService\MicroServices-TPCatalogue\captures\angularjs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27355" t="9445" r="27645" b="8888"/>
                <a:stretch>
                  <a:fillRect/>
                </a:stretch>
              </p:blipFill>
              <p:spPr bwMode="auto">
                <a:xfrm>
                  <a:off x="875542" y="2643181"/>
                  <a:ext cx="285752" cy="311153"/>
                </a:xfrm>
                <a:prstGeom prst="rect">
                  <a:avLst/>
                </a:prstGeom>
                <a:noFill/>
              </p:spPr>
            </p:pic>
            <p:pic>
              <p:nvPicPr>
                <p:cNvPr id="58" name="Picture 3" descr="F:\ENSET_GLSID\S5\Youssfi\MicroService\MicroServices-TPCatalogue\captures\bootstrap.png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 l="20266" t="19400" r="18234" b="22100"/>
                <a:stretch>
                  <a:fillRect/>
                </a:stretch>
              </p:blipFill>
              <p:spPr bwMode="auto">
                <a:xfrm>
                  <a:off x="1214414" y="2643182"/>
                  <a:ext cx="375508" cy="357190"/>
                </a:xfrm>
                <a:prstGeom prst="rect">
                  <a:avLst/>
                </a:prstGeom>
                <a:noFill/>
              </p:spPr>
            </p:pic>
            <p:pic>
              <p:nvPicPr>
                <p:cNvPr id="59" name="Picture 4" descr="F:\ENSET_GLSID\S5\Youssfi\MicroService\MicroServices-TPCatalogue\captures\HTML5_Logo_512.png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518352" y="2643181"/>
                  <a:ext cx="285752" cy="285752"/>
                </a:xfrm>
                <a:prstGeom prst="rect">
                  <a:avLst/>
                </a:prstGeom>
                <a:noFill/>
              </p:spPr>
            </p:pic>
            <p:pic>
              <p:nvPicPr>
                <p:cNvPr id="60" name="Picture 5" descr="F:\ENSET_GLSID\S5\Youssfi\MicroService\MicroServices-TPCatalogue\captures\mysql.png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8373770" y="5357826"/>
                  <a:ext cx="627386" cy="324226"/>
                </a:xfrm>
                <a:prstGeom prst="rect">
                  <a:avLst/>
                </a:prstGeom>
                <a:noFill/>
              </p:spPr>
            </p:pic>
            <p:pic>
              <p:nvPicPr>
                <p:cNvPr id="61" name="Picture 6" descr="F:\ENSET_GLSID\S5\Youssfi\MicroService\MicroServices-TPCatalogue\captures\Spring_framework.png"/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>
                  <a:off x="7000892" y="1285860"/>
                  <a:ext cx="1000132" cy="278787"/>
                </a:xfrm>
                <a:prstGeom prst="rect">
                  <a:avLst/>
                </a:prstGeom>
                <a:noFill/>
              </p:spPr>
            </p:pic>
            <p:cxnSp>
              <p:nvCxnSpPr>
                <p:cNvPr id="62" name="Forme 61"/>
                <p:cNvCxnSpPr>
                  <a:stCxn id="55" idx="2"/>
                </p:cNvCxnSpPr>
                <p:nvPr/>
              </p:nvCxnSpPr>
              <p:spPr>
                <a:xfrm rot="16200000" flipH="1">
                  <a:off x="1660902" y="2518165"/>
                  <a:ext cx="214314" cy="1464480"/>
                </a:xfrm>
                <a:prstGeom prst="bentConnector2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3" name="ZoneTexte 62"/>
                <p:cNvSpPr txBox="1"/>
                <p:nvPr/>
              </p:nvSpPr>
              <p:spPr>
                <a:xfrm>
                  <a:off x="1857356" y="2714620"/>
                  <a:ext cx="69762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400" b="1" dirty="0" smtClean="0">
                      <a:latin typeface="Century Gothic" pitchFamily="34" charset="0"/>
                    </a:rPr>
                    <a:t>HTTP,</a:t>
                  </a:r>
                </a:p>
                <a:p>
                  <a:r>
                    <a:rPr lang="fr-FR" sz="1400" b="1" dirty="0" smtClean="0">
                      <a:latin typeface="Century Gothic" pitchFamily="34" charset="0"/>
                    </a:rPr>
                    <a:t> JSON</a:t>
                  </a:r>
                  <a:endParaRPr lang="fr-FR" sz="1400" b="1" dirty="0">
                    <a:latin typeface="Century Gothic" pitchFamily="34" charset="0"/>
                  </a:endParaRPr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214282" y="5572140"/>
                  <a:ext cx="1643074" cy="71438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lvl="1">
                    <a:buFont typeface="Arial" pitchFamily="34" charset="0"/>
                    <a:buChar char="•"/>
                  </a:pPr>
                  <a:r>
                    <a:rPr lang="fr-FR" sz="1400" b="1" dirty="0" smtClean="0">
                      <a:latin typeface="Century Gothic" pitchFamily="34" charset="0"/>
                    </a:rPr>
                    <a:t>IONIC</a:t>
                  </a:r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214282" y="5000636"/>
                  <a:ext cx="1643074" cy="500066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600" dirty="0" smtClean="0">
                      <a:latin typeface="Century Gothic" pitchFamily="34" charset="0"/>
                    </a:rPr>
                    <a:t>Mobile Client</a:t>
                  </a:r>
                  <a:endParaRPr lang="fr-FR" sz="1600" dirty="0">
                    <a:latin typeface="Century Gothic" pitchFamily="34" charset="0"/>
                  </a:endParaRPr>
                </a:p>
              </p:txBody>
            </p:sp>
            <p:pic>
              <p:nvPicPr>
                <p:cNvPr id="66" name="Picture 8" descr="Résultat de recherche d'images pour &quot;ionic png&quot;"/>
                <p:cNvPicPr>
                  <a:picLocks noChangeAspect="1" noChangeArrowheads="1"/>
                </p:cNvPicPr>
                <p:nvPr/>
              </p:nvPicPr>
              <p:blipFill>
                <a:blip r:embed="rId8" cstate="print"/>
                <a:srcRect/>
                <a:stretch>
                  <a:fillRect/>
                </a:stretch>
              </p:blipFill>
              <p:spPr bwMode="auto">
                <a:xfrm>
                  <a:off x="428596" y="5786454"/>
                  <a:ext cx="1214446" cy="422021"/>
                </a:xfrm>
                <a:prstGeom prst="rect">
                  <a:avLst/>
                </a:prstGeom>
                <a:noFill/>
              </p:spPr>
            </p:pic>
            <p:cxnSp>
              <p:nvCxnSpPr>
                <p:cNvPr id="67" name="Forme 72"/>
                <p:cNvCxnSpPr>
                  <a:stCxn id="64" idx="3"/>
                </p:cNvCxnSpPr>
                <p:nvPr/>
              </p:nvCxnSpPr>
              <p:spPr>
                <a:xfrm flipV="1">
                  <a:off x="1857356" y="5643578"/>
                  <a:ext cx="642942" cy="285752"/>
                </a:xfrm>
                <a:prstGeom prst="bentConnector3">
                  <a:avLst>
                    <a:gd name="adj1" fmla="val 50000"/>
                  </a:avLst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8" name="ZoneTexte 67"/>
                <p:cNvSpPr txBox="1"/>
                <p:nvPr/>
              </p:nvSpPr>
              <p:spPr>
                <a:xfrm>
                  <a:off x="1857356" y="5120358"/>
                  <a:ext cx="64953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400" b="1" dirty="0" smtClean="0">
                      <a:latin typeface="Century Gothic" pitchFamily="34" charset="0"/>
                    </a:rPr>
                    <a:t>HTTP</a:t>
                  </a:r>
                </a:p>
                <a:p>
                  <a:r>
                    <a:rPr lang="fr-FR" sz="1400" b="1" dirty="0" smtClean="0">
                      <a:latin typeface="Century Gothic" pitchFamily="34" charset="0"/>
                    </a:rPr>
                    <a:t>JSON</a:t>
                  </a:r>
                  <a:endParaRPr lang="fr-FR" sz="1400" b="1" dirty="0">
                    <a:latin typeface="Century Gothic" pitchFamily="34" charset="0"/>
                  </a:endParaRPr>
                </a:p>
              </p:txBody>
            </p:sp>
          </p:grpSp>
          <p:sp>
            <p:nvSpPr>
              <p:cNvPr id="28" name="Rectangle 27"/>
              <p:cNvSpPr/>
              <p:nvPr/>
            </p:nvSpPr>
            <p:spPr>
              <a:xfrm>
                <a:off x="214282" y="2857496"/>
                <a:ext cx="1643074" cy="50006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smtClean="0">
                    <a:latin typeface="Century Gothic" pitchFamily="34" charset="0"/>
                  </a:rPr>
                  <a:t>Client </a:t>
                </a:r>
                <a:r>
                  <a:rPr lang="fr-FR" sz="1600" dirty="0" err="1" smtClean="0">
                    <a:latin typeface="Century Gothic" pitchFamily="34" charset="0"/>
                  </a:rPr>
                  <a:t>JavaFX</a:t>
                </a:r>
                <a:endParaRPr lang="fr-FR" sz="1600" dirty="0">
                  <a:latin typeface="Century Gothic" pitchFamily="34" charset="0"/>
                </a:endParaRPr>
              </a:p>
            </p:txBody>
          </p:sp>
          <p:cxnSp>
            <p:nvCxnSpPr>
              <p:cNvPr id="29" name="Forme 74"/>
              <p:cNvCxnSpPr/>
              <p:nvPr/>
            </p:nvCxnSpPr>
            <p:spPr>
              <a:xfrm>
                <a:off x="1857356" y="3214686"/>
                <a:ext cx="642942" cy="1588"/>
              </a:xfrm>
              <a:prstGeom prst="bentConnector3">
                <a:avLst>
                  <a:gd name="adj1" fmla="val 50000"/>
                </a:avLst>
              </a:prstGeom>
              <a:ln>
                <a:headEnd type="arrow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ZoneTexte 29"/>
              <p:cNvSpPr txBox="1"/>
              <p:nvPr/>
            </p:nvSpPr>
            <p:spPr>
              <a:xfrm>
                <a:off x="1928794" y="2857496"/>
                <a:ext cx="5004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b="1" dirty="0" smtClean="0">
                    <a:latin typeface="Century Gothic" pitchFamily="34" charset="0"/>
                  </a:rPr>
                  <a:t>RMI</a:t>
                </a:r>
                <a:endParaRPr lang="fr-FR" sz="1400" b="1" dirty="0">
                  <a:latin typeface="Century Gothic" pitchFamily="34" charset="0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2786050" y="2500306"/>
                <a:ext cx="1500198" cy="50006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b="1" dirty="0" smtClean="0">
                    <a:latin typeface="Century Gothic" pitchFamily="34" charset="0"/>
                  </a:rPr>
                  <a:t>SOAP</a:t>
                </a:r>
                <a:endParaRPr lang="fr-FR" sz="1600" b="1" dirty="0">
                  <a:latin typeface="Century Gothic" pitchFamily="34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786050" y="3286124"/>
                <a:ext cx="1500198" cy="50006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b="1" dirty="0" smtClean="0">
                    <a:latin typeface="Century Gothic" pitchFamily="34" charset="0"/>
                  </a:rPr>
                  <a:t>RMI</a:t>
                </a:r>
                <a:endParaRPr lang="fr-FR" sz="1600" b="1" dirty="0">
                  <a:latin typeface="Century Gothic" pitchFamily="34" charset="0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14282" y="3643314"/>
                <a:ext cx="1643074" cy="50006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smtClean="0">
                    <a:latin typeface="Century Gothic" pitchFamily="34" charset="0"/>
                  </a:rPr>
                  <a:t>Client SOAP</a:t>
                </a:r>
                <a:endParaRPr lang="fr-FR" sz="1600" dirty="0">
                  <a:latin typeface="Century Gothic" pitchFamily="34" charset="0"/>
                </a:endParaRPr>
              </a:p>
            </p:txBody>
          </p:sp>
          <p:cxnSp>
            <p:nvCxnSpPr>
              <p:cNvPr id="34" name="Forme 74"/>
              <p:cNvCxnSpPr/>
              <p:nvPr/>
            </p:nvCxnSpPr>
            <p:spPr>
              <a:xfrm>
                <a:off x="1857356" y="3929066"/>
                <a:ext cx="642942" cy="1588"/>
              </a:xfrm>
              <a:prstGeom prst="bentConnector3">
                <a:avLst>
                  <a:gd name="adj1" fmla="val 50000"/>
                </a:avLst>
              </a:prstGeom>
              <a:ln>
                <a:headEnd type="arrow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ZoneTexte 34"/>
              <p:cNvSpPr txBox="1"/>
              <p:nvPr/>
            </p:nvSpPr>
            <p:spPr>
              <a:xfrm>
                <a:off x="1857356" y="3500438"/>
                <a:ext cx="66236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b="1" dirty="0" smtClean="0">
                    <a:latin typeface="Century Gothic" pitchFamily="34" charset="0"/>
                  </a:rPr>
                  <a:t>SOAP</a:t>
                </a:r>
                <a:endParaRPr lang="fr-FR" sz="1400" b="1" dirty="0">
                  <a:latin typeface="Century Gothic" pitchFamily="34" charset="0"/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4500562" y="1785926"/>
              <a:ext cx="1714512" cy="371477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500562" y="1428736"/>
              <a:ext cx="1714512" cy="28575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latin typeface="Century Gothic" pitchFamily="34" charset="0"/>
                </a:rPr>
                <a:t>BUSINESS</a:t>
              </a:r>
              <a:endParaRPr lang="fr-FR" dirty="0">
                <a:latin typeface="Century Gothic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572000" y="1928802"/>
              <a:ext cx="1500198" cy="4464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>
                  <a:latin typeface="Century Gothic" pitchFamily="34" charset="0"/>
                </a:rPr>
                <a:t>« Interface »</a:t>
              </a:r>
            </a:p>
            <a:p>
              <a:pPr algn="ctr"/>
              <a:r>
                <a:rPr lang="fr-FR" sz="1400" b="1" dirty="0" smtClean="0">
                  <a:latin typeface="Century Gothic" pitchFamily="34" charset="0"/>
                </a:rPr>
                <a:t>Business</a:t>
              </a:r>
              <a:endParaRPr lang="fr-FR" sz="1400" b="1" dirty="0">
                <a:latin typeface="Century Gothic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43438" y="2714620"/>
              <a:ext cx="1428760" cy="4464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b="1" dirty="0" smtClean="0">
                  <a:latin typeface="Century Gothic" pitchFamily="34" charset="0"/>
                </a:rPr>
                <a:t>Business</a:t>
              </a:r>
            </a:p>
            <a:p>
              <a:pPr algn="ctr"/>
              <a:r>
                <a:rPr lang="fr-FR" sz="1200" b="1" dirty="0" smtClean="0">
                  <a:latin typeface="Century Gothic" pitchFamily="34" charset="0"/>
                </a:rPr>
                <a:t>Implementation</a:t>
              </a:r>
              <a:endParaRPr lang="fr-FR" sz="1200" b="1" dirty="0">
                <a:latin typeface="Century Gothic" pitchFamily="34" charset="0"/>
              </a:endParaRPr>
            </a:p>
          </p:txBody>
        </p:sp>
        <p:cxnSp>
          <p:nvCxnSpPr>
            <p:cNvPr id="13" name="Connecteur droit avec flèche 12"/>
            <p:cNvCxnSpPr>
              <a:stCxn id="12" idx="0"/>
            </p:cNvCxnSpPr>
            <p:nvPr/>
          </p:nvCxnSpPr>
          <p:spPr>
            <a:xfrm rot="5400000" flipH="1" flipV="1">
              <a:off x="5180017" y="2535231"/>
              <a:ext cx="357190" cy="1588"/>
            </a:xfrm>
            <a:prstGeom prst="straightConnector1">
              <a:avLst/>
            </a:prstGeom>
            <a:ln>
              <a:prstDash val="sysDot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2571736" y="4714884"/>
              <a:ext cx="1857388" cy="785818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600" b="1" dirty="0" smtClean="0">
                  <a:solidFill>
                    <a:schemeClr val="bg1"/>
                  </a:solidFill>
                  <a:latin typeface="Century Gothic" pitchFamily="34" charset="0"/>
                </a:rPr>
                <a:t>Spring Security</a:t>
              </a:r>
              <a:endParaRPr lang="fr-FR" sz="1600" b="1" dirty="0">
                <a:solidFill>
                  <a:schemeClr val="bg1"/>
                </a:solidFill>
                <a:latin typeface="Century Gothic" pitchFamily="34" charset="0"/>
              </a:endParaRPr>
            </a:p>
          </p:txBody>
        </p:sp>
        <p:pic>
          <p:nvPicPr>
            <p:cNvPr id="15" name="Picture 2" descr="Résultat de recherche d'images pour &quot;wafabourse&quot;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7710488" y="99013"/>
              <a:ext cx="1219230" cy="686781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cxnSp>
          <p:nvCxnSpPr>
            <p:cNvPr id="16" name="Forme 15"/>
            <p:cNvCxnSpPr>
              <a:stCxn id="37" idx="0"/>
            </p:cNvCxnSpPr>
            <p:nvPr/>
          </p:nvCxnSpPr>
          <p:spPr>
            <a:xfrm rot="5400000" flipH="1" flipV="1">
              <a:off x="6273160" y="-508657"/>
              <a:ext cx="486266" cy="2388389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ZoneTexte 16"/>
            <p:cNvSpPr txBox="1"/>
            <p:nvPr/>
          </p:nvSpPr>
          <p:spPr>
            <a:xfrm>
              <a:off x="4786314" y="120827"/>
              <a:ext cx="25717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 smtClean="0">
                  <a:latin typeface="Century Gothic" pitchFamily="34" charset="0"/>
                </a:rPr>
                <a:t>WebScraping : JSoup API </a:t>
              </a:r>
              <a:endParaRPr lang="fr-FR" sz="1400" b="1" dirty="0">
                <a:latin typeface="Century Gothic" pitchFamily="34" charset="0"/>
              </a:endParaRPr>
            </a:p>
          </p:txBody>
        </p:sp>
        <p:sp>
          <p:nvSpPr>
            <p:cNvPr id="18" name="Organigramme : Disque magnétique 17"/>
            <p:cNvSpPr/>
            <p:nvPr/>
          </p:nvSpPr>
          <p:spPr>
            <a:xfrm>
              <a:off x="7929586" y="5857916"/>
              <a:ext cx="1071570" cy="928670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b="1" dirty="0" smtClean="0">
                  <a:solidFill>
                    <a:schemeClr val="tx1"/>
                  </a:solidFill>
                </a:rPr>
                <a:t>Mongo DB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14282" y="6143644"/>
              <a:ext cx="1643074" cy="5000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>
                  <a:latin typeface="Century Gothic" pitchFamily="34" charset="0"/>
                </a:rPr>
                <a:t>Client Web</a:t>
              </a:r>
              <a:endParaRPr lang="fr-FR" sz="1600" dirty="0">
                <a:latin typeface="Century Gothic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500298" y="6072206"/>
              <a:ext cx="4714908" cy="652466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NODE JS</a:t>
              </a:r>
            </a:p>
            <a:p>
              <a:pPr algn="ctr"/>
              <a:r>
                <a:rPr lang="fr-FR" dirty="0" smtClean="0"/>
                <a:t>SOCKET IO</a:t>
              </a:r>
              <a:endParaRPr lang="fr-FR" dirty="0"/>
            </a:p>
          </p:txBody>
        </p:sp>
        <p:cxnSp>
          <p:nvCxnSpPr>
            <p:cNvPr id="21" name="Connecteur droit avec flèche 20"/>
            <p:cNvCxnSpPr>
              <a:stCxn id="20" idx="3"/>
              <a:endCxn id="18" idx="2"/>
            </p:cNvCxnSpPr>
            <p:nvPr/>
          </p:nvCxnSpPr>
          <p:spPr>
            <a:xfrm flipV="1">
              <a:off x="7215206" y="6322251"/>
              <a:ext cx="714380" cy="761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/>
            <p:cNvCxnSpPr>
              <a:endCxn id="36" idx="2"/>
            </p:cNvCxnSpPr>
            <p:nvPr/>
          </p:nvCxnSpPr>
          <p:spPr>
            <a:xfrm flipV="1">
              <a:off x="4857752" y="5643578"/>
              <a:ext cx="464347" cy="43337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ZoneTexte 22"/>
            <p:cNvSpPr txBox="1"/>
            <p:nvPr/>
          </p:nvSpPr>
          <p:spPr>
            <a:xfrm>
              <a:off x="5307733" y="5692991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 smtClean="0">
                  <a:latin typeface="Century Gothic" pitchFamily="34" charset="0"/>
                </a:rPr>
                <a:t>REST</a:t>
              </a:r>
              <a:endParaRPr lang="fr-FR" sz="1400" b="1" dirty="0">
                <a:latin typeface="Century Gothic" pitchFamily="34" charset="0"/>
              </a:endParaRPr>
            </a:p>
          </p:txBody>
        </p:sp>
        <p:cxnSp>
          <p:nvCxnSpPr>
            <p:cNvPr id="24" name="Forme 74"/>
            <p:cNvCxnSpPr/>
            <p:nvPr/>
          </p:nvCxnSpPr>
          <p:spPr>
            <a:xfrm>
              <a:off x="1857356" y="6357958"/>
              <a:ext cx="642942" cy="1588"/>
            </a:xfrm>
            <a:prstGeom prst="bentConnector3">
              <a:avLst>
                <a:gd name="adj1" fmla="val 50000"/>
              </a:avLst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511175" y="142852"/>
            <a:ext cx="11494200" cy="797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1" dirty="0" err="1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Diagramme</a:t>
            </a:r>
            <a:r>
              <a:rPr lang="en-US" sz="4400" b="1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classes</a:t>
            </a:r>
            <a:endParaRPr lang="en-US" sz="4400" b="1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338137" y="560387"/>
            <a:ext cx="180900" cy="17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10501313" y="6345237"/>
            <a:ext cx="7542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3</a:t>
            </a:fld>
            <a:endParaRPr lang="en-US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" name="Picture 2" descr="F:\ENSET_GLSID\S5\Youssfi\ProjetMicroServices\Caps\1.diagramme_classe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85021" y="1643050"/>
            <a:ext cx="6797127" cy="3576654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1595406" y="2500306"/>
            <a:ext cx="9501254" cy="797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1" dirty="0" err="1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Partie</a:t>
            </a:r>
            <a:r>
              <a:rPr lang="en-US" sz="4400" b="1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400" b="1" dirty="0" err="1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Serveur</a:t>
            </a:r>
            <a:r>
              <a:rPr lang="en-US" sz="4400" b="1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JEE </a:t>
            </a:r>
          </a:p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1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[JEE- Spring BOOT - JSOUP]</a:t>
            </a:r>
            <a:endParaRPr lang="en-US" sz="4400" b="1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10501313" y="6345237"/>
            <a:ext cx="7542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4</a:t>
            </a:fld>
            <a:endParaRPr lang="en-US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Image 5" descr="F:\ENSET_GLSID\S5\Youssfi\MicroServices-TPCatalogue\captures\mysql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24694" y="4429132"/>
            <a:ext cx="1857388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 6" descr="F:\ENSET_GLSID\S5\Youssfi\MicroServices-TPCatalogue\captures\Spring_framework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8450" y="4643446"/>
            <a:ext cx="2946178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1309654" y="2357430"/>
            <a:ext cx="9501254" cy="797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1" dirty="0" err="1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Partie</a:t>
            </a:r>
            <a:r>
              <a:rPr lang="en-US" sz="4400" b="1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Client WEB MVC </a:t>
            </a:r>
          </a:p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1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</a:t>
            </a:r>
            <a:r>
              <a:rPr lang="en-US" sz="4400" b="1" dirty="0" err="1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AngularJS</a:t>
            </a:r>
            <a:r>
              <a:rPr lang="en-US" sz="4400" b="1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– HTML - BOOTSTRAP]</a:t>
            </a:r>
            <a:endParaRPr lang="en-US" sz="4400" b="1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10501313" y="6345237"/>
            <a:ext cx="7542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5</a:t>
            </a:fld>
            <a:endParaRPr lang="en-US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 3" descr="F:\ENSET_GLSID\S5\Youssfi\MicroServices-TPCatalogue\captures\angularjs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09786" y="4500570"/>
            <a:ext cx="2357454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 4" descr="F:\ENSET_GLSID\S5\Youssfi\MicroServices-TPCatalogue\captures\bootstrap.pn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10446" y="4000504"/>
            <a:ext cx="2714644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 5" descr="F:\ENSET_GLSID\S5\Youssfi\MicroServices-TPCatalogue\captures\HTML5_Logo_512.png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38744" y="4357694"/>
            <a:ext cx="1428760" cy="1504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1309654" y="2357430"/>
            <a:ext cx="9501254" cy="797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1" dirty="0" err="1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Partie</a:t>
            </a:r>
            <a:r>
              <a:rPr lang="en-US" sz="4400" b="1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Client Mobile Hybrid</a:t>
            </a:r>
          </a:p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1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[IONIC]</a:t>
            </a:r>
            <a:endParaRPr lang="en-US" sz="4400" b="1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10501313" y="6345237"/>
            <a:ext cx="7542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6</a:t>
            </a:fld>
            <a:endParaRPr lang="en-US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 3" descr="F:\ENSET_GLSID\S5\Youssfi\MicroServices-TPCatalogue\captures\bootstrap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18186" y="3857628"/>
            <a:ext cx="2606904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 4" descr="F:\ENSET_GLSID\S5\Youssfi\MicroServices-TPCatalogue\captures\HTML5_Logo_512.pn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81620" y="4214818"/>
            <a:ext cx="1504952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 5" descr="Résultat de recherche d'images pour &quot;ionic png&quot;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52662" y="4429132"/>
            <a:ext cx="2214578" cy="1143008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1309654" y="2357430"/>
            <a:ext cx="9501254" cy="797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1" dirty="0" err="1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Partie</a:t>
            </a:r>
            <a:r>
              <a:rPr lang="en-US" sz="4400" b="1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Client RMI - Desktop</a:t>
            </a:r>
          </a:p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1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[JAVA FX]</a:t>
            </a:r>
            <a:endParaRPr lang="en-US" sz="4400" b="1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10501313" y="6345237"/>
            <a:ext cx="7542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7</a:t>
            </a:fld>
            <a:endParaRPr lang="en-US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 3" descr="Résultat de recherche d'images pour &quot;java fx logo&quot;"/>
          <p:cNvPicPr/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38678" y="4071942"/>
            <a:ext cx="2650683" cy="1393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1309654" y="2357430"/>
            <a:ext cx="9501254" cy="797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1" dirty="0" err="1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Partie</a:t>
            </a:r>
            <a:r>
              <a:rPr lang="en-US" sz="4400" b="1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400" b="1" dirty="0" err="1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Serveur</a:t>
            </a:r>
            <a:r>
              <a:rPr lang="en-US" sz="4400" b="1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Temps </a:t>
            </a:r>
            <a:r>
              <a:rPr lang="en-US" sz="4400" b="1" dirty="0" err="1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Réel</a:t>
            </a:r>
            <a:endParaRPr lang="en-US" sz="4400" b="1" dirty="0" smtClean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1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[NODE JS]</a:t>
            </a:r>
            <a:endParaRPr lang="en-US" sz="4400" b="1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10501313" y="6345237"/>
            <a:ext cx="7542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8</a:t>
            </a:fld>
            <a:endParaRPr lang="en-US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18" name="AutoShape 2" descr="Résultat de recherche d'images pour &quot;node js logo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5" name="Image 4" descr="C:\Users\Ayoub\Downloads\nodejs-logo-vector-download.jpg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35275" b="34627"/>
          <a:stretch>
            <a:fillRect/>
          </a:stretch>
        </p:blipFill>
        <p:spPr bwMode="auto">
          <a:xfrm>
            <a:off x="3238480" y="4500570"/>
            <a:ext cx="2286016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 5" descr="Résultat de recherche d'images pour &quot;socket io&quot;"/>
          <p:cNvPicPr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67438" y="4500570"/>
            <a:ext cx="2214578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1309654" y="2357430"/>
            <a:ext cx="9501254" cy="797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1" dirty="0" err="1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Partie</a:t>
            </a:r>
            <a:r>
              <a:rPr lang="en-US" sz="4400" b="1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Client WEB Temps </a:t>
            </a:r>
            <a:r>
              <a:rPr lang="en-US" sz="4400" b="1" dirty="0" err="1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Réel</a:t>
            </a:r>
            <a:endParaRPr lang="en-US" sz="4400" b="1" dirty="0" smtClean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1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</a:t>
            </a:r>
            <a:r>
              <a:rPr lang="en-US" sz="4400" b="1" dirty="0" err="1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AngularsJS</a:t>
            </a:r>
            <a:r>
              <a:rPr lang="en-US" sz="4400" b="1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– HTML - BOOTSTRAP]</a:t>
            </a:r>
            <a:endParaRPr lang="en-US" sz="4400" b="1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10501313" y="6345237"/>
            <a:ext cx="7542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9</a:t>
            </a:fld>
            <a:endParaRPr lang="en-US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 3" descr="Résultat de recherche d'images pour &quot;socket io&quot;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2398" y="4714884"/>
            <a:ext cx="2214578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 4" descr="F:\ENSET_GLSID\S5\Youssfi\MicroServices-TPCatalogue\captures\angularjs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09786" y="4500570"/>
            <a:ext cx="2357454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 5" descr="F:\ENSET_GLSID\S5\Youssfi\MicroServices-TPCatalogue\captures\bootstrap.png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10446" y="4000504"/>
            <a:ext cx="2714644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 6" descr="F:\ENSET_GLSID\S5\Youssfi\MicroServices-TPCatalogue\captures\HTML5_Logo_512.png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238744" y="4357694"/>
            <a:ext cx="1428760" cy="1504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Custom 57">
      <a:dk1>
        <a:srgbClr val="0A0A0A"/>
      </a:dk1>
      <a:lt1>
        <a:srgbClr val="FFFFFF"/>
      </a:lt1>
      <a:dk2>
        <a:srgbClr val="343C3C"/>
      </a:dk2>
      <a:lt2>
        <a:srgbClr val="D8D8D8"/>
      </a:lt2>
      <a:accent1>
        <a:srgbClr val="92D050"/>
      </a:accent1>
      <a:accent2>
        <a:srgbClr val="14B3CC"/>
      </a:accent2>
      <a:accent3>
        <a:srgbClr val="E31A79"/>
      </a:accent3>
      <a:accent4>
        <a:srgbClr val="FFE40B"/>
      </a:accent4>
      <a:accent5>
        <a:srgbClr val="954F72"/>
      </a:accent5>
      <a:accent6>
        <a:srgbClr val="28DBFB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2327</TotalTime>
  <Words>181</Words>
  <Application>Microsoft Office PowerPoint</Application>
  <PresentationFormat>Personnalisé</PresentationFormat>
  <Paragraphs>87</Paragraphs>
  <Slides>10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Noto Sans Symbols</vt:lpstr>
      <vt:lpstr>Calibri</vt:lpstr>
      <vt:lpstr>1_Office Theme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Moustaid</dc:creator>
  <cp:lastModifiedBy>Ayoub</cp:lastModifiedBy>
  <cp:revision>132</cp:revision>
  <dcterms:modified xsi:type="dcterms:W3CDTF">2017-01-02T16:02:21Z</dcterms:modified>
</cp:coreProperties>
</file>