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594" r:id="rId3"/>
    <p:sldId id="739" r:id="rId4"/>
    <p:sldId id="741" r:id="rId5"/>
    <p:sldId id="742" r:id="rId6"/>
    <p:sldId id="740" r:id="rId7"/>
    <p:sldId id="743" r:id="rId8"/>
    <p:sldId id="744" r:id="rId9"/>
    <p:sldId id="745" r:id="rId10"/>
    <p:sldId id="746" r:id="rId11"/>
    <p:sldId id="747" r:id="rId12"/>
    <p:sldId id="748" r:id="rId13"/>
    <p:sldId id="749" r:id="rId14"/>
    <p:sldId id="750" r:id="rId15"/>
    <p:sldId id="599" r:id="rId16"/>
    <p:sldId id="675" r:id="rId17"/>
    <p:sldId id="752" r:id="rId18"/>
    <p:sldId id="753" r:id="rId19"/>
    <p:sldId id="754" r:id="rId20"/>
    <p:sldId id="682" r:id="rId21"/>
    <p:sldId id="757" r:id="rId22"/>
    <p:sldId id="758" r:id="rId23"/>
    <p:sldId id="762" r:id="rId24"/>
    <p:sldId id="763" r:id="rId25"/>
    <p:sldId id="764" r:id="rId26"/>
    <p:sldId id="765" r:id="rId27"/>
    <p:sldId id="766" r:id="rId28"/>
    <p:sldId id="767" r:id="rId29"/>
    <p:sldId id="592" r:id="rId30"/>
    <p:sldId id="733" r:id="rId31"/>
    <p:sldId id="806" r:id="rId32"/>
    <p:sldId id="808" r:id="rId33"/>
    <p:sldId id="807" r:id="rId34"/>
    <p:sldId id="689" r:id="rId35"/>
    <p:sldId id="771" r:id="rId36"/>
    <p:sldId id="772" r:id="rId37"/>
    <p:sldId id="773" r:id="rId38"/>
    <p:sldId id="784" r:id="rId39"/>
    <p:sldId id="785" r:id="rId40"/>
    <p:sldId id="786" r:id="rId41"/>
    <p:sldId id="787" r:id="rId42"/>
    <p:sldId id="775" r:id="rId43"/>
    <p:sldId id="776" r:id="rId44"/>
    <p:sldId id="778" r:id="rId45"/>
    <p:sldId id="791" r:id="rId46"/>
    <p:sldId id="793" r:id="rId47"/>
    <p:sldId id="794" r:id="rId48"/>
    <p:sldId id="795" r:id="rId49"/>
    <p:sldId id="798" r:id="rId50"/>
    <p:sldId id="799" r:id="rId51"/>
    <p:sldId id="800" r:id="rId52"/>
    <p:sldId id="801" r:id="rId53"/>
    <p:sldId id="802" r:id="rId54"/>
    <p:sldId id="803" r:id="rId55"/>
    <p:sldId id="804" r:id="rId56"/>
    <p:sldId id="805" r:id="rId57"/>
    <p:sldId id="478" r:id="rId58"/>
    <p:sldId id="809" r:id="rId59"/>
    <p:sldId id="735" r:id="rId60"/>
    <p:sldId id="810" r:id="rId61"/>
  </p:sldIdLst>
  <p:sldSz cx="9144000" cy="6858000" type="screen4x3"/>
  <p:notesSz cx="6858000" cy="9144000"/>
  <p:custDataLst>
    <p:tags r:id="rId63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FFCCCC"/>
    <a:srgbClr val="0000FF"/>
    <a:srgbClr val="3AB4D5"/>
    <a:srgbClr val="006666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44" autoAdjust="0"/>
  </p:normalViewPr>
  <p:slideViewPr>
    <p:cSldViewPr snapToGrid="0">
      <p:cViewPr varScale="1">
        <p:scale>
          <a:sx n="80" d="100"/>
          <a:sy n="80" d="100"/>
        </p:scale>
        <p:origin x="14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E06DF24-3581-E29E-9A9B-633133F4A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9DD337-CD66-318E-C10C-E887F3B1C2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265D21C7-AC3F-4535-AD0F-1BA823AEC0DC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8FDD8787-4CFC-A746-BF3D-7B8914E27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803DCC2D-8B0D-6551-FC81-A0D88EA1C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D04D8A-1C85-DE67-6793-4E085A592E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2419A4-C6C8-B355-5BD2-C49282374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0C8E44-0944-430A-B5D3-92595007185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579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7AE3E11-CFC4-DFDD-7592-A8B68F27D6B7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5199101-7EDB-F8F9-8A72-90318B6E695F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E1F98BB-A5F8-24D9-2421-74CF7AA73A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70E87B26-9535-0DBF-1F6F-597E113A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D5DCA-E238-49D0-AEF8-F79F0D25E51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C69036B-CCD8-BC49-7F7F-70EEAB08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DB0ADE1-C961-5A4E-8F2D-832FA52E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8F7DF-B771-4FFC-82C4-29D65EDCFE3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88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9C5013-1F7E-57D2-68ED-7AC2AD5B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51D31-5F37-44F0-885C-3F6B4DB2F48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D2056-D85B-7C58-31AD-FF1AF934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68137F-374B-9D13-8F56-ABDB646C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F6352-EBF8-43FD-B457-CD3C229AEF5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76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661F1-FB27-CCA5-FCED-C01FC7BB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AFA5-B665-443F-B416-5B351C74E9B5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531BE-8E15-1849-8621-36F0225F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AA23F9-DCE4-9D29-49BF-17DEB6E3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4B2B9-08CB-4EEE-A4E8-CA44B97409C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00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1A8D9-BE2F-13B2-8E71-48445A37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D7515-744C-4754-ADC4-11CA501EF59E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E03276-3CFC-96E7-D22B-1F30AD32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ED163A-E433-6198-D53C-9C01A9C6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1F057-CA0D-4F69-9B56-E945EAFC4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84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2839AA-A40F-7155-5359-93422DF5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2648D-ADEA-4CFB-A7A0-87ACEC0CC51A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8B57D9-BA62-6FFA-E990-8CB58D52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07EAD-F473-0004-CF6E-54F70B04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ADF22-67B8-4AA8-A538-0A60FF8A3B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3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706EFA2-1C3D-757E-E1ED-A0A8B65E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8AEE-A250-4973-9963-79C909AB5430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2E80A4CF-7C54-57A4-3D7C-C9AA72D7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9D6BA9E-B111-D1EE-6027-782D4B9D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7BA25-1BD7-4A35-8E84-A1C0073CE00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46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49F53813-F25C-CFD6-E655-AECECB16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E0429-5B2E-4F91-BFD2-6E33C7A552B9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7447EAF-4158-9C1E-115A-EAF29F2B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B4ECDB19-F53B-4F0D-6332-EAB411CA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BD825-6CF1-4443-8F82-B51B6075FCB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9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794E744F-4910-9B19-D5B1-820C1DC4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26289-7248-4D44-A7BC-E002D5873D4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4B362B17-0916-8345-88F2-398D02C5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D1C61F10-4BAA-725D-82E2-5981F81B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C54F1-75E9-497B-BB46-72B1D062E86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3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54312943-DB52-73CA-58AD-07F5857E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C0AA-5EA3-4548-B6F5-F00889794A1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7D0EEFEF-270F-F043-43F5-413B6578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26CE2F9E-879A-41E7-DF22-06DCD491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A5209-3A26-4583-8280-2D3D8A77F60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F1F855A-C172-009D-17A3-C9E03A0D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15800-8B42-4231-8FC4-F074FC2EFEB0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B7E7396-A1D7-7F4E-938C-53CD7633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3512D42-FFB9-3456-C281-7A89AF47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3EEAB-47E6-4D89-AA61-C9C09175821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48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608AC80-CD2A-856B-0213-B739F1EF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1E6C0-F576-42D3-99B1-15E4F7B9F0F6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397D4C1-AFB6-F3AF-E853-95DA223B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46EDB1F-C4B1-F298-6C78-3839875A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C108F-3CA0-4035-B4E0-EB7AFA2F7B1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06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CA6AD22B-5A25-D061-E401-2D835F12F05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9981AC80-50C1-5E6A-66A9-CD0E0DA224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CC085B-DCC4-F308-24A5-CF630CDB0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FBC25C-4A62-4695-9933-9472708E7373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09446C-DC6A-47B2-E06F-9E85ABC02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95654F7-6D92-F664-BAF9-F0306DEF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A376879-A146-4A0A-B1C6-F6AEF50CF4DA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38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4.xml"/><Relationship Id="rId5" Type="http://schemas.openxmlformats.org/officeDocument/2006/relationships/slide" Target="slide16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BC935E7-5C9C-FE08-172F-41D5700D8CD5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L1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C7748D2C-7D02-3BD4-0176-B99CA63196C1}"/>
              </a:ext>
            </a:extLst>
          </p:cNvPr>
          <p:cNvSpPr txBox="1">
            <a:spLocks/>
          </p:cNvSpPr>
          <p:nvPr/>
        </p:nvSpPr>
        <p:spPr>
          <a:xfrm>
            <a:off x="633413" y="3849688"/>
            <a:ext cx="8408987" cy="29273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5972451E-FFFF-BC6F-18A2-F40CCDF6F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9306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0A3DC88B-D75D-C25B-35B3-7619C6F0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48151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72555BE2-10D3-8DA2-2456-FFA0AD45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0419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Play Button Arrow Graphic - Circle Arrows | Free Graphics &amp; Vectors -  PicMonkey">
            <a:hlinkClick r:id="rId6" action="ppaction://hlinksldjump"/>
            <a:extLst>
              <a:ext uri="{FF2B5EF4-FFF2-40B4-BE49-F238E27FC236}">
                <a16:creationId xmlns:a16="http://schemas.microsoft.com/office/drawing/2014/main" id="{FBFA63AD-621E-B560-247F-7B7AFB92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9276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3" descr="Play Button Arrow Graphic - Circle Arrows | Free Graphics &amp; Vectors -  PicMonkey">
            <a:hlinkClick r:id="rId7" action="ppaction://hlinksldjump"/>
            <a:extLst>
              <a:ext uri="{FF2B5EF4-FFF2-40B4-BE49-F238E27FC236}">
                <a16:creationId xmlns:a16="http://schemas.microsoft.com/office/drawing/2014/main" id="{DFB02579-E3C9-3362-187B-5C118A152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15156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EE955AB0-6BCD-09E4-27DF-E0B23550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587A94-ABAC-4B6B-AA76-DAD18CFC870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8A2AFB-CB7A-A5F8-BD7C-62FB6CB3B00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5C306B-3E63-75E4-7AD8-A2C94AF46B3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2294" name="文字方塊 5">
            <a:extLst>
              <a:ext uri="{FF2B5EF4-FFF2-40B4-BE49-F238E27FC236}">
                <a16:creationId xmlns:a16="http://schemas.microsoft.com/office/drawing/2014/main" id="{FB7AE46E-59DE-D012-FB5C-66D00E365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0213" indent="-17002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elder 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也表「比較年長的」，但不可和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連用，常用在名詞前。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02018A-193C-6B51-EE22-2908A374B1D7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22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C4111BA-DB1E-4909-154B-0B77FDD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70F7DF-EE0D-2756-792B-B3015D8E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33BF1D-977F-6D58-54E9-227DE0A3D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91C82D-2813-E724-02B9-CD600410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320A037-3D40-4E8A-82FD-39669341C90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71485E2-488A-E05F-C47E-11F1B88922D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0FABBB-50B0-1DC9-BD43-942125CEF0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3DFA2176-09A5-404D-55AF-4B26D5106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Jeff is two years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older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Amy.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Jeff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Amy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大兩歲。）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不可用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elder </a:t>
            </a:r>
          </a:p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Jeff is Amy’s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elder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older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brother.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Jeff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Amy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的哥哥。）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elder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常用在名詞前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D4F35E-F807-6FA4-60E9-D7DE64E8B60E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33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92B00D-6A3C-EECD-923A-BF488DFE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D3606B-213D-16C6-8F81-A7B7F1C2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751B66A-513A-7E20-C9A8-61C06BD6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045DB8-603E-795A-AD9B-7502FD18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3028E8F-8FBB-47FA-BD49-66B82F01E43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E784025-3011-8D26-1693-44CF7520D19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340004-6B6F-554C-3169-AFE18638444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4342" name="文字方塊 5">
            <a:extLst>
              <a:ext uri="{FF2B5EF4-FFF2-40B4-BE49-F238E27FC236}">
                <a16:creationId xmlns:a16="http://schemas.microsoft.com/office/drawing/2014/main" id="{DC45DF26-E194-82AD-4E0C-90617DB68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0213" indent="-17002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late 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的比較級為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later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（較遲的），表示「時間上」較晚發生的；形容詞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latter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（較後面的）表示在「順序上」較後面的，只能用在名詞前。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A9A943-838C-B22E-6836-0838AED124AE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43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F9E154-D50C-01B6-43E2-A510C14FC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95FED7-77AE-ECA9-FFEB-7078FB221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FAB3CB-54CA-EF84-873F-CCE67590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B17DBA-D538-6D83-F6A5-303898DA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3418F7-F80F-4940-9987-B85F21BBCD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455F1B5-964E-404E-695E-4EB4AA2913C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4CA302-549A-9401-EA98-4E54E0A4366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D621FBC4-1339-EA3F-5024-B1801B953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Kobe Bryant became famous in 1996. LeBron James was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him.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Kobe Bryant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在一九九六年成名。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LeBron James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比他晚成名。）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B9056-EFCD-AE58-0FEA-CA9AE242498D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53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128182-DCA2-FCB9-B576-B57C07320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D6EBBC-55C1-560F-3E87-C76A538B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EDF6FE-997A-31E3-0CF7-2F6C44C74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16348-3483-96B7-1C3F-94CAA36C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E484608-BC39-40E1-B4D1-B3F7BC5FA5B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FCC36CA-5B0A-73BF-08DE-DFDED229FD7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7CC710-4B64-6309-9C93-B542E6B6233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213B1B1B-36E4-D6B1-B381-FB6643AE7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Ben is 25 years old. Jane is 20 years old. Between Ben and Jane, the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latter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 is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younger.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25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歲。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Jane 20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歲。在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Ben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跟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Jane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之間，後者比較年輕。）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2D63A7-2627-C430-8DBD-19E0741B46EC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63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3F27F1-F2C9-A3EE-F1F2-C45B0871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54F43B-7CF9-2E6F-4669-1E9E13D27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F26AD68-5525-B28B-7CB9-52AAA963A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580456-37DF-CEB3-5AE1-BC62609D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B085DE-38BA-42CE-93DA-1FA6804261D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5">
            <a:extLst>
              <a:ext uri="{FF2B5EF4-FFF2-40B4-BE49-F238E27FC236}">
                <a16:creationId xmlns:a16="http://schemas.microsoft.com/office/drawing/2014/main" id="{F7E564FA-CBDA-CE6C-C8C2-C9AC7368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寫出正確的形容詞比較級形式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411" name="內容版面配置區 2">
            <a:extLst>
              <a:ext uri="{FF2B5EF4-FFF2-40B4-BE49-F238E27FC236}">
                <a16:creationId xmlns:a16="http://schemas.microsoft.com/office/drawing/2014/main" id="{AAC45659-2D72-6938-7FDC-DF9AA6FCEF6F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700213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700213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700213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dirty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2. many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little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4. light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fast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6. hot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comfortable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good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  <a:r>
              <a: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　　　　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FFFE0F-B49B-4628-D5B6-ADB2FBA7C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162401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dirtier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529D3A-2BDB-5ED4-87E3-BA24AB5D495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B2CA40-40F0-9831-EBFE-86F95AFC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161766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05666C-507C-EAA0-F8AF-F8FCBC48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6381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1A51FD-04E2-4ED9-F29C-B9D86D44F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255746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D6B337-45FD-10DF-6CBC-DB108CCC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3482975"/>
            <a:ext cx="180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71202B-37CF-6D91-F68F-3B5A0604C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3482975"/>
            <a:ext cx="180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F9792A-7448-E2A3-9BF8-A5FDD1ED3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363" y="4425950"/>
            <a:ext cx="40846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comfortable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274A286-91D1-8842-D0D0-2C5F9480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535781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3003710-59F2-3B1A-DA33-BC735328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2E8B5A-387B-91A0-4E5B-A663E3A0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F24CEBC-502E-2794-1A1E-C3E0880C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073DB9-5234-251C-BE61-ED9F0665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D3E1CD-B6CA-42C6-B2D5-7932896A641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9" grpId="0"/>
      <p:bldP spid="8" grpId="0"/>
      <p:bldP spid="10" grpId="0"/>
      <p:bldP spid="11" grpId="0"/>
      <p:bldP spid="1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86E48BA-3E64-8126-CEF8-7012B35E326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437E56-AB16-AD1D-E49B-1120C9EBD7B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636C4A-3ACB-C213-1988-038F6CBFB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74903"/>
              </p:ext>
            </p:extLst>
          </p:nvPr>
        </p:nvGraphicFramePr>
        <p:xfrm>
          <a:off x="225425" y="1465263"/>
          <a:ext cx="8215313" cy="5273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05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原級比較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表「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（不）一樣</a:t>
                      </a:r>
                      <a:r>
                        <a:rPr lang="en-US" altLang="zh-TW" sz="32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3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27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587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2050" indent="-10763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Ann looks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tall as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Jill.</a:t>
                      </a:r>
                    </a:p>
                    <a:p>
                      <a:pPr marL="1162050" indent="-10763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Ann 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看起來和</a:t>
                      </a:r>
                      <a:r>
                        <a:rPr lang="en-US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Jill 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一樣高。）</a:t>
                      </a:r>
                      <a:endParaRPr lang="en-US" altLang="zh-TW" sz="25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10763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shirt isn’t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fashionable as</a:t>
                      </a:r>
                      <a: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that one.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（這件襯衫沒那件時尚。）</a:t>
                      </a:r>
                      <a:endParaRPr lang="en-US" altLang="zh-TW" sz="25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1076325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That cake doesn’t taste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</a:t>
                      </a:r>
                      <a:b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good as</a:t>
                      </a:r>
                      <a: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one.</a:t>
                      </a:r>
                    </a:p>
                    <a:p>
                      <a:pPr marL="1162050" indent="-1076325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altLang="zh-TW" sz="3200" kern="1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25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（那個蛋糕嘗起來沒有這個好吃。）</a:t>
                      </a:r>
                      <a:endParaRPr lang="zh-TW" sz="25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4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A6823C-D129-223A-9630-94773F4D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8FAEF7-D966-DC75-AD26-8E265BC5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793068-6249-C294-D8A2-83791CC9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40507C6-38CF-AC60-B34B-E66AED7A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77F956D-819B-47B6-9292-4EE3CF4C891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34F3C27-64BA-D805-B243-3E24871FBB4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BED2E2-855C-A482-522E-AFA78BC18D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CF653C-8B6E-5803-C451-33A9CBAF6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2012"/>
              </p:ext>
            </p:extLst>
          </p:nvPr>
        </p:nvGraphicFramePr>
        <p:xfrm>
          <a:off x="247650" y="1465263"/>
          <a:ext cx="8164513" cy="50768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7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劣勢比較，表「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不比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19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462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3888" indent="-538163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shirt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fashionable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that one.</a:t>
                      </a:r>
                    </a:p>
                    <a:p>
                      <a:pPr marL="623888" indent="-538163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kern="1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（這件襯衫沒那件時尚。）</a:t>
                      </a:r>
                    </a:p>
                    <a:p>
                      <a:pPr marL="1344613" indent="-1258888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less... than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意近於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not as... as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not as... as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較常用。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B7B5CD2-22A6-0277-3E0B-1DAD8C0BCC08}"/>
              </a:ext>
            </a:extLst>
          </p:cNvPr>
          <p:cNvSpPr/>
          <p:nvPr/>
        </p:nvSpPr>
        <p:spPr>
          <a:xfrm>
            <a:off x="1312863" y="5432425"/>
            <a:ext cx="1079500" cy="5762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947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4C75A1A-50DB-C837-4515-E4BC2E7A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C8CE9F-BD7D-B3B5-4B71-0C184E5DC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39AB100-0FB9-714E-C08F-800A018A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0FE32F2C-84E3-7522-F88E-2386CF6D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F0AAE1-25E6-41D2-B62A-BD454FDC50B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F699519-0847-3469-2D01-E48D854E7A9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0C4670-1C25-199A-EEBB-EB7B1A233E7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01005E-F295-AF8D-A37D-D84BC42C3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19667"/>
              </p:ext>
            </p:extLst>
          </p:nvPr>
        </p:nvGraphicFramePr>
        <p:xfrm>
          <a:off x="249238" y="1465263"/>
          <a:ext cx="8275637" cy="50403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7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8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06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比較級，表「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 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更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連綴動詞＋形容詞比較級＋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173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4613" indent="-1258888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watch is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bigger than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one.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（我的手錶比這</a:t>
                      </a: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隻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還大。）</a:t>
                      </a:r>
                      <a:endParaRPr lang="en-US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344613" indent="-1258888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smells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better than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that cake.</a:t>
                      </a:r>
                      <a:b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（這麵包聞起來比那蛋糕還香。）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7306DB-2556-C4AF-F0FB-BB80087B9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13C2AA-0E73-7896-FF04-44C83300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1032A2C-7F02-105C-D4E3-799EB051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FCD0DF81-C168-AD03-93E1-AF475F73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D3C3EDB-AA93-4CD6-9D8A-AA65046140D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BBB7294-67DD-8CBC-8800-BC3B4FADE24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266B7A-5BCF-B272-B6BB-30A1C15F4E8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B0F934-4063-09CC-34B8-2290E0AF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783925"/>
              </p:ext>
            </p:extLst>
          </p:nvPr>
        </p:nvGraphicFramePr>
        <p:xfrm>
          <a:off x="247650" y="1465263"/>
          <a:ext cx="8164513" cy="4608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9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1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two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，表「兩者之中的比較」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13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＋形容詞比較級＋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two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Ns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26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725" indent="-6350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is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younger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two (students)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720725" indent="-6350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是這兩個（學生）中比較年輕的。）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52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C6E14C4-4684-531E-EB3B-98B735A0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34ECE0-DECF-ADA5-1535-95C6D4ED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3AA4FE2-FBFF-DDB3-CA36-271A4A1E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67C7B7EA-4692-C569-C2F2-6EDDE785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C7E6C9-482C-465E-90A9-42A264C758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ED23461-8A5B-76E8-ABB6-ED9EA6129C2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6681A6-9EBC-6CC8-A589-5FD69E86D96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AD3B03A8-5967-B8FA-1474-09371326F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0338" indent="-1430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lnSpc>
                <a:spcPct val="114000"/>
              </a:lnSpc>
              <a:spcBef>
                <a:spcPct val="0"/>
              </a:spcBef>
              <a:buSzPts val="1200"/>
              <a:buFontTx/>
              <a:buNone/>
            </a:pPr>
            <a:r>
              <a:rPr lang="zh-TW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定義：形容詞的級分為原級、比較級和最高級，「級」是用來表達不同的「程度」。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BD6934-8727-73CC-6589-9B1DF2E3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C1FA47-B6B1-1094-F51C-20A540EE0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5E501C9-A166-8403-0E27-DA762CD52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0886A74-29A0-400F-ACA7-4302300A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08393D-37BB-4902-9D55-08EEF17295A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239B7D-D26E-DA0F-9C95-566C0E8BD78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071A25B8-407C-AC16-4A36-233A38A4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形容詞比較級可用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much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lot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修飾，但不可用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just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修飾形容詞比較級。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C6DBA6-02BE-D9E5-BC26-3530629264E7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C64B4F-DD37-6668-5789-39B9C5807FE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458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DEC390-9109-A493-3EB6-80802EB48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D6A52D-3004-A205-A74B-9989178EF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A6404EA-7E7D-4CEA-0D64-F3C3260E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7879ED-AF33-1881-D7A9-F6C5E604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7B35F5-5B15-4158-A751-AD65FBC28CE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6C30A34-46D2-0126-6E7E-4FC660310EE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59B9BA27-ADAB-CD21-DCAE-CEF9B70C5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5263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is 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tall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He is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even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taller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his father.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很高。他甚至比他父親還高。）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82775" indent="-18827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very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用來修飾形容詞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tall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；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用來修飾形容詞比較級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taller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2BE510-6088-B3A0-6932-65BB180021B8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C45F57-9929-D642-0564-9E1CC128C3C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7246098-C87C-17B5-1998-C8E25EC20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54A7EA-32CA-E791-FB39-1846E536C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E62CCB-30D4-52D7-FF38-034CE88A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1D6CF2-8C67-543C-5CFE-E9093A0F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A031A8-FEAA-4169-BE06-01BDDD9F683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F9982C-9291-0B8B-20E3-A0F14C21172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D2311304-390B-CE07-0290-E7EA90D3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Jenny is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just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shorter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me.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Jenny </a:t>
            </a:r>
            <a:r>
              <a:rPr lang="zh-TW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只比我矮一點點。）</a:t>
            </a:r>
            <a:endParaRPr lang="en-US" altLang="zh-TW" sz="34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7050" indent="-1797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just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little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；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用來修飾形容詞比較級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shorter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001690-46B5-88CF-CBB2-BBAE75C6FC3A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A2BD28-7E85-CC55-F204-C6BE8941070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72E0E1-7376-78EB-E694-6EBECD22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5C2069-27C1-7504-07C0-F6B05412F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01FC08C-8558-43DD-7D1C-96828C8E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7370B1-AD45-D455-7232-60823B61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C28ADCA-003A-43E6-A9DD-AEA3716A1F1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5766BB-5003-7560-606A-91D47A60A1F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0F8783C6-F1CD-CBBC-42DE-2F4F4F824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避免重複比較對象，可用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代替單數名詞或不可數名詞；用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those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代替複數名詞。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B98F61-3D02-DDD3-5B36-96DCA4867B03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5DBC73-9E6F-5ED1-D79A-BFE85E2937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9B3BB9-879A-21C0-B42D-285BD9CA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43726AB-6C0F-2EDC-D32E-FF95B0B1E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C1330F7-62CF-1F3C-D35C-A1F91BA7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31F30B-83C4-91CC-692B-0C088FA1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834ABA-BD24-4D03-92AF-51F9BA64276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BBF5F4-220D-D858-046D-5D82E06D1EF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8F3F379B-8E00-76DB-D021-E6970CC98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5263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weather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Japan is colder than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Taiwan.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（日本的天氣比臺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灣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的還冷。）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 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重複不可數名詞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weather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，改用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that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7C538A-5557-6C90-2ED3-2906C53C1FBA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035CC6-9567-354B-8472-3F9B034B3AC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175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F2301D-1005-FA0A-43D2-16782261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B239AE-2A1E-7FDE-7115-049F75A2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987C7A9-816E-24EF-3250-98FA0AFF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90295C-9849-7087-C486-0AF281F9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BBE686-3628-4BF8-84B5-4DC895CA117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0BE713E-847E-EFA1-B072-E2DDFD8407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FB74A99F-F801-148A-D947-734E837A9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apples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this basket are sweeter than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those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 the table.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（這籃子裡的蘋果比桌子上的那些還要甜。）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重複複數名詞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apples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，改用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those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AE2F07-8CA4-369B-660C-A919F36F7658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9BEC6E-FA63-C158-C32B-A7C64F61200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C8FFD8A-7720-9EA3-FB87-25D6D13E3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39BF31-6DA7-E88F-6580-12535077C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84CD11-26D3-2D8C-915F-20679164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3AD6CD-96CD-CB65-0C27-3598E11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7ABBFE-8F2A-4167-83F1-414B76E62CF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ED4CA34-8260-2117-C980-4EAE30817C5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F83207AA-8E5D-F60D-7B0C-80577250D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1427163"/>
            <a:ext cx="76438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比較對象必須是相同的人事物。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82775" indent="-18827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Karen’s ruler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longer than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mine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的尺比我的長。）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603500" indent="-2603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比較兩人的尺，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ruler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，改用所有格代名詞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mine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(= my ruler)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33E2F1-CE48-07F6-44F5-0C11A7B8DDB9}"/>
              </a:ext>
            </a:extLst>
          </p:cNvPr>
          <p:cNvSpPr/>
          <p:nvPr/>
        </p:nvSpPr>
        <p:spPr>
          <a:xfrm>
            <a:off x="387350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A44D3-A834-6DB0-241F-E83571296F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80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58C599-F354-BCA5-23E7-AFB4E0F7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62E543-2CC5-A4CA-A635-A1E8BB82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9B7EF5B-8A13-1E0F-ABF9-E56FE156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6CF390-3F16-5A60-F59F-5FF7EEFD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6036113-D507-4892-A99B-BAE134149CF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C74BEE-3CA8-C34E-B8F2-156D4B9BC7C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51FA1255-445E-E6A5-0E85-79940C73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6215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weather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Kaohsiung is hotter than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Taipei.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（高雄的天氣比臺北的還熱。）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比較兩地的天氣，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weather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改用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that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2DDDB-135D-C738-475F-998FA4A9C8D6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6E13E7-9CBC-5DA2-3F08-084088E3539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2CA28EB-34CB-4333-9A78-AB8C565F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3113EB-5982-ADB2-6891-5D43DCDE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C41C51E-40D4-1335-F840-A75181779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53D1BD-410B-1623-85FA-483261B4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F101834-1CCE-4BD2-916A-75F185A38CB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A053AA-9978-949D-1F04-9369A827EDE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A245B073-E69B-60C5-3CF4-B5CE79518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1427163"/>
            <a:ext cx="76438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「形容詞比較級＋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＋形容詞比較級」用來表示「越來越</a:t>
            </a:r>
            <a:r>
              <a:rPr lang="en-US" altLang="zh-TW" sz="3600" kern="100" dirty="0">
                <a:latin typeface="+mn-ea"/>
                <a:ea typeface="+mn-ea"/>
                <a:cs typeface="Arial" panose="020B0604020202020204" pitchFamily="34" charset="0"/>
              </a:rPr>
              <a:t>……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」。</a:t>
            </a:r>
          </a:p>
          <a:p>
            <a:pPr marL="1162050" indent="-1162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weather is getting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colder and colder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162050" indent="-1162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（天氣越來越冷。）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0428EA-9CF1-F3C1-057A-F812A1B9A99C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DCAED4-C614-C679-37F1-D6933F7F42F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58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24A2B3-92C7-8E8C-8C07-E0E3A197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1853C3-A884-85A1-8613-1F6222DF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BBE97F-2BFC-B6EE-E0CA-9BD6DBB4D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E0A691-80EC-92FC-8239-3D5310B7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677A57-D2AA-4906-902E-8CCF28BFA88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群組 1">
            <a:extLst>
              <a:ext uri="{FF2B5EF4-FFF2-40B4-BE49-F238E27FC236}">
                <a16:creationId xmlns:a16="http://schemas.microsoft.com/office/drawing/2014/main" id="{3FDB5770-0B6F-2051-97A7-8B75994B5559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430338"/>
            <a:ext cx="8277225" cy="2538412"/>
            <a:chOff x="579438" y="1430338"/>
            <a:chExt cx="8277225" cy="2539498"/>
          </a:xfrm>
        </p:grpSpPr>
        <p:sp>
          <p:nvSpPr>
            <p:cNvPr id="78860" name="內容版面配置區 2">
              <a:extLst>
                <a:ext uri="{FF2B5EF4-FFF2-40B4-BE49-F238E27FC236}">
                  <a16:creationId xmlns:a16="http://schemas.microsoft.com/office/drawing/2014/main" id="{CE3CD962-3452-4949-44DD-5C04C0BD3B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539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1.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Is my cellphone bigger than yours?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as… as… </a:t>
              </a: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回答）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180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10EE6D6-5B3E-B7EA-839F-7C0777533BB8}"/>
                </a:ext>
              </a:extLst>
            </p:cNvPr>
            <p:cNvCxnSpPr/>
            <p:nvPr/>
          </p:nvCxnSpPr>
          <p:spPr bwMode="auto">
            <a:xfrm>
              <a:off x="1116013" y="320751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08392E1-9F32-B232-5531-0DC4561CD6E5}"/>
                </a:ext>
              </a:extLst>
            </p:cNvPr>
            <p:cNvCxnSpPr/>
            <p:nvPr/>
          </p:nvCxnSpPr>
          <p:spPr bwMode="auto">
            <a:xfrm>
              <a:off x="1108076" y="377449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F15E5E-FD3C-18FD-B226-056D348B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5876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your cellphone is as big as my cellphone / mine.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855" name="文字方塊 5">
            <a:extLst>
              <a:ext uri="{FF2B5EF4-FFF2-40B4-BE49-F238E27FC236}">
                <a16:creationId xmlns:a16="http://schemas.microsoft.com/office/drawing/2014/main" id="{7D87C201-E82A-F96C-3E19-10D14F9A7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88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20EF6E9-C058-8357-594D-7317124C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FB1653-FB05-FB94-F6E8-39A9F83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2161F8C-A729-3260-192F-A862073A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E07324-1625-4222-C4FD-8859793F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3F2A54E-F4FA-42FB-AEF5-2754E1C5C57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66C03C-6190-9E4F-F982-B2D8D25D9AC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776F1E3-EF5B-6E19-C0A3-0F75F63577F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6BAECD-B03C-C422-D747-765D653EE4C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5DB4C76-45B9-7E53-0DA7-91D58CD8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49673"/>
              </p:ext>
            </p:extLst>
          </p:nvPr>
        </p:nvGraphicFramePr>
        <p:xfrm>
          <a:off x="228600" y="3076575"/>
          <a:ext cx="8226425" cy="3378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700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en-US" alt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形容人事物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is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tall as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一樣高。）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比較兩者「程度的差異」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taller than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高。）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形容三者或以上「程度最強」者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tallest</a:t>
                      </a:r>
                      <a:r>
                        <a:rPr lang="en-US" sz="32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是最高的。）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26A974-98EA-006F-668A-0BA4983F0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7DA220-8050-56C0-BD19-844358007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40F3AE5-2D99-D9F2-B6C0-6C3184E5C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AA822E2-32DE-DDEB-8B50-FD7236A8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67A9FB-AE3D-4C78-82B0-0652CBD3A46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5148" name="圖片 9">
            <a:extLst>
              <a:ext uri="{FF2B5EF4-FFF2-40B4-BE49-F238E27FC236}">
                <a16:creationId xmlns:a16="http://schemas.microsoft.com/office/drawing/2014/main" id="{0D55ECBD-452F-51F6-50FB-8FE1E5FEF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282575"/>
            <a:ext cx="2300287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群組 1">
            <a:extLst>
              <a:ext uri="{FF2B5EF4-FFF2-40B4-BE49-F238E27FC236}">
                <a16:creationId xmlns:a16="http://schemas.microsoft.com/office/drawing/2014/main" id="{F81B2FCD-4F23-04B0-61DF-80B46CDC0595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2954337"/>
            <a:chOff x="579438" y="1430338"/>
            <a:chExt cx="8277225" cy="2955212"/>
          </a:xfrm>
        </p:grpSpPr>
        <p:sp>
          <p:nvSpPr>
            <p:cNvPr id="79885" name="內容版面配置區 2">
              <a:extLst>
                <a:ext uri="{FF2B5EF4-FFF2-40B4-BE49-F238E27FC236}">
                  <a16:creationId xmlns:a16="http://schemas.microsoft.com/office/drawing/2014/main" id="{34B08C16-7D5F-5FD0-0C9D-C1298D33966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754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2. 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Brenda is 34 years old.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en-US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Vicky is 34 years old, too.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as… as… </a:t>
              </a: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合併句子）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E17C6607-F15F-E469-349B-676B4F4A57DC}"/>
                </a:ext>
              </a:extLst>
            </p:cNvPr>
            <p:cNvCxnSpPr/>
            <p:nvPr/>
          </p:nvCxnSpPr>
          <p:spPr bwMode="auto">
            <a:xfrm>
              <a:off x="1116013" y="438555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9B8ADBB-1780-C8E5-19D9-1EE325B6A535}"/>
                </a:ext>
              </a:extLst>
            </p:cNvPr>
            <p:cNvCxnSpPr/>
            <p:nvPr/>
          </p:nvCxnSpPr>
          <p:spPr bwMode="auto">
            <a:xfrm>
              <a:off x="1108075" y="382658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04675E-58C2-1782-4EA0-E2C2F984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848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Brenda is as young / old as Vicky.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9" name="文字方塊 5">
            <a:extLst>
              <a:ext uri="{FF2B5EF4-FFF2-40B4-BE49-F238E27FC236}">
                <a16:creationId xmlns:a16="http://schemas.microsoft.com/office/drawing/2014/main" id="{B7693E14-3DC8-D7D4-7412-464616540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左大括弧 1">
            <a:extLst>
              <a:ext uri="{FF2B5EF4-FFF2-40B4-BE49-F238E27FC236}">
                <a16:creationId xmlns:a16="http://schemas.microsoft.com/office/drawing/2014/main" id="{4B950971-45C6-84DA-19E1-F199393E80BF}"/>
              </a:ext>
            </a:extLst>
          </p:cNvPr>
          <p:cNvSpPr/>
          <p:nvPr/>
        </p:nvSpPr>
        <p:spPr>
          <a:xfrm>
            <a:off x="973138" y="1697038"/>
            <a:ext cx="215900" cy="684212"/>
          </a:xfrm>
          <a:prstGeom prst="leftBrace">
            <a:avLst>
              <a:gd name="adj1" fmla="val 373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98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ACD6CEE-1062-31FA-F85E-04A28247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3BC54E-ECAA-6BE8-12AC-69E995FB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52B17C-36DF-75BE-B5B7-5B20BC9E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5A1B982-B3BF-7067-DEC4-3A03DCD4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4015306-4CB3-4194-9307-C357EB7887F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BEE779-409C-759E-F249-B0CA6D674BA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群組 1">
            <a:extLst>
              <a:ext uri="{FF2B5EF4-FFF2-40B4-BE49-F238E27FC236}">
                <a16:creationId xmlns:a16="http://schemas.microsoft.com/office/drawing/2014/main" id="{6956BB09-5B7D-9E2C-244F-857132D8FAFE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2954337"/>
            <a:chOff x="579438" y="1430338"/>
            <a:chExt cx="8277225" cy="2955212"/>
          </a:xfrm>
        </p:grpSpPr>
        <p:sp>
          <p:nvSpPr>
            <p:cNvPr id="80908" name="內容版面配置區 2">
              <a:extLst>
                <a:ext uri="{FF2B5EF4-FFF2-40B4-BE49-F238E27FC236}">
                  <a16:creationId xmlns:a16="http://schemas.microsoft.com/office/drawing/2014/main" id="{9408E0DE-0E6B-B471-D396-AD7CFC6BBB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75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3.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Is the pair of shorts more expensive than the skirt?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（用「比較便宜」否定詳答）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E58BB0BC-496E-DBAD-4933-6A5ABF58B0E4}"/>
                </a:ext>
              </a:extLst>
            </p:cNvPr>
            <p:cNvCxnSpPr/>
            <p:nvPr/>
          </p:nvCxnSpPr>
          <p:spPr bwMode="auto">
            <a:xfrm>
              <a:off x="1116013" y="438555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68D815B-ED02-F510-37AE-25E514435EE8}"/>
                </a:ext>
              </a:extLst>
            </p:cNvPr>
            <p:cNvCxnSpPr/>
            <p:nvPr/>
          </p:nvCxnSpPr>
          <p:spPr bwMode="auto">
            <a:xfrm>
              <a:off x="1108075" y="382658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A09837-9EC2-86B7-DD85-DCA35BFED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84860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the pair of shorts is cheaper than the skirt.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03" name="文字方塊 5">
            <a:extLst>
              <a:ext uri="{FF2B5EF4-FFF2-40B4-BE49-F238E27FC236}">
                <a16:creationId xmlns:a16="http://schemas.microsoft.com/office/drawing/2014/main" id="{40476B56-C0E1-2768-779D-EBADFA7D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09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843BD5-8A0D-5B38-E0B9-740EC618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FF5433-AEF1-5F70-8326-403D670D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24871B9-B1E2-1AFA-2388-53D6E4BA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C3220F-1C88-63E0-C329-8500D58D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6F262E-325D-4268-ACFC-FD4A84EA49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2E5FB6-AB81-3CBB-9B9B-CECCB105D9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群組 1">
            <a:extLst>
              <a:ext uri="{FF2B5EF4-FFF2-40B4-BE49-F238E27FC236}">
                <a16:creationId xmlns:a16="http://schemas.microsoft.com/office/drawing/2014/main" id="{C1A4A765-3F39-DFA5-B672-FA854FCAC946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430338"/>
            <a:ext cx="8277225" cy="2538412"/>
            <a:chOff x="579438" y="1430338"/>
            <a:chExt cx="8277225" cy="2539498"/>
          </a:xfrm>
        </p:grpSpPr>
        <p:sp>
          <p:nvSpPr>
            <p:cNvPr id="81932" name="內容版面配置區 2">
              <a:extLst>
                <a:ext uri="{FF2B5EF4-FFF2-40B4-BE49-F238E27FC236}">
                  <a16:creationId xmlns:a16="http://schemas.microsoft.com/office/drawing/2014/main" id="{677CF0AD-1394-7682-662E-08C59B9608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539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4.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My / fatter / is / his. / cat / than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（句子重組）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1800"/>
                </a:spcBef>
                <a:buFont typeface="Arial" panose="020B0604020202020204" pitchFamily="34" charset="0"/>
                <a:buNone/>
              </a:pP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ECC7201-F7E3-FBA4-8E93-08A9649F8792}"/>
                </a:ext>
              </a:extLst>
            </p:cNvPr>
            <p:cNvCxnSpPr/>
            <p:nvPr/>
          </p:nvCxnSpPr>
          <p:spPr bwMode="auto">
            <a:xfrm>
              <a:off x="1116013" y="320751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E1B38F9-9040-433C-0D76-74BEA22DF23A}"/>
                </a:ext>
              </a:extLst>
            </p:cNvPr>
            <p:cNvCxnSpPr/>
            <p:nvPr/>
          </p:nvCxnSpPr>
          <p:spPr bwMode="auto">
            <a:xfrm>
              <a:off x="1108076" y="377449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03DCDC-ABFD-EACD-2C8D-1CA97536B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5876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cat is fatter than his.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7" name="文字方塊 5">
            <a:extLst>
              <a:ext uri="{FF2B5EF4-FFF2-40B4-BE49-F238E27FC236}">
                <a16:creationId xmlns:a16="http://schemas.microsoft.com/office/drawing/2014/main" id="{9E4328C7-4EC6-E612-A95F-0975B20CA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19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439217-FDB9-F300-9912-94817011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3E684D-EA03-0C99-C3F3-7552D132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D414F7F-A112-8A72-831A-345F7879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79C62-77EA-D08E-6775-EC90F50B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6D6239-7838-49A8-AC91-4F9E3BA45A3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0A48C7-3967-FD76-1A4F-606A0ECF19E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群組 1">
            <a:extLst>
              <a:ext uri="{FF2B5EF4-FFF2-40B4-BE49-F238E27FC236}">
                <a16:creationId xmlns:a16="http://schemas.microsoft.com/office/drawing/2014/main" id="{F2048BFA-0D2D-617F-F136-A270C2073E99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2954337"/>
            <a:chOff x="579438" y="1430338"/>
            <a:chExt cx="8277225" cy="2955212"/>
          </a:xfrm>
        </p:grpSpPr>
        <p:sp>
          <p:nvSpPr>
            <p:cNvPr id="82956" name="內容版面配置區 2">
              <a:extLst>
                <a:ext uri="{FF2B5EF4-FFF2-40B4-BE49-F238E27FC236}">
                  <a16:creationId xmlns:a16="http://schemas.microsoft.com/office/drawing/2014/main" id="{EEBB47B7-79CD-A4E9-1C57-2A8EB24D1C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75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5.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the rice. / The beef noodles / than / delicious / are / more / much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（句子重組）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F331E42-E0A6-31B2-B5A0-E646966B82CA}"/>
                </a:ext>
              </a:extLst>
            </p:cNvPr>
            <p:cNvCxnSpPr/>
            <p:nvPr/>
          </p:nvCxnSpPr>
          <p:spPr bwMode="auto">
            <a:xfrm>
              <a:off x="1116013" y="438555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61F9A4F-678F-7A1B-88A7-109D514A3B8B}"/>
                </a:ext>
              </a:extLst>
            </p:cNvPr>
            <p:cNvCxnSpPr/>
            <p:nvPr/>
          </p:nvCxnSpPr>
          <p:spPr bwMode="auto">
            <a:xfrm>
              <a:off x="1108075" y="382658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D0E5FC-8CDE-8CD4-6D5D-AEE388BBA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beef noodles are much more delicious than the rice.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51" name="文字方塊 5">
            <a:extLst>
              <a:ext uri="{FF2B5EF4-FFF2-40B4-BE49-F238E27FC236}">
                <a16:creationId xmlns:a16="http://schemas.microsoft.com/office/drawing/2014/main" id="{571BEC40-502B-916C-3856-E8F5615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295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F7F1E9-246F-D985-D3DE-A433CEFA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A8E773D-3B54-188E-EE72-0E67CE12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D4ACB8-F7F1-7B8E-F201-986D644A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B62BAC-36A4-6BCA-83E0-BE225011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4C43841-A964-463C-8D56-ED1D71E106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EFEF96-37CB-D4FE-E72D-4C1E8725EE7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1FB8F51-ACAD-E4DC-F609-0B5D5EF9BB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617453-643E-90F4-CDD2-963E2AA59CA1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BD739D-E521-A745-F384-D36578F7DFA1}"/>
              </a:ext>
            </a:extLst>
          </p:cNvPr>
          <p:cNvGraphicFramePr>
            <a:graphicFrameLocks noGrp="1"/>
          </p:cNvGraphicFramePr>
          <p:nvPr/>
        </p:nvGraphicFramePr>
        <p:xfrm>
          <a:off x="246063" y="1465263"/>
          <a:ext cx="8223250" cy="521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4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9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188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同範圍比較：</a:t>
                      </a:r>
                    </a:p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當</a:t>
                      </a:r>
                      <a:r>
                        <a:rPr lang="en-US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屬於該團體時，</a:t>
                      </a:r>
                      <a:r>
                        <a:rPr lang="zh-TW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須用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else </a:t>
                      </a:r>
                      <a:r>
                        <a:rPr lang="zh-TW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</a:t>
                      </a:r>
                      <a:r>
                        <a:rPr lang="en-US" altLang="zh-TW" sz="3200" b="1" kern="10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other </a:t>
                      </a:r>
                      <a:r>
                        <a:rPr lang="zh-TW" altLang="zh-TW" sz="3200" b="1" kern="10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將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zh-TW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排除</a:t>
                      </a: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，表示與本身以外的對象比較。</a:t>
                      </a: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6798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 / every other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＋單數名詞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 the other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＋複數名詞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anyone / everyone else.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929" name="群組 13">
            <a:extLst>
              <a:ext uri="{FF2B5EF4-FFF2-40B4-BE49-F238E27FC236}">
                <a16:creationId xmlns:a16="http://schemas.microsoft.com/office/drawing/2014/main" id="{99918FA3-8D3E-A9F1-54C1-4D0935AFF4B8}"/>
              </a:ext>
            </a:extLst>
          </p:cNvPr>
          <p:cNvGrpSpPr>
            <a:grpSpLocks/>
          </p:cNvGrpSpPr>
          <p:nvPr/>
        </p:nvGrpSpPr>
        <p:grpSpPr bwMode="auto">
          <a:xfrm>
            <a:off x="1336675" y="3916363"/>
            <a:ext cx="3625850" cy="1979612"/>
            <a:chOff x="1519285" y="3915792"/>
            <a:chExt cx="3626615" cy="198000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523E1FD-6F86-C860-2D5B-7438CBC3EABD}"/>
                </a:ext>
              </a:extLst>
            </p:cNvPr>
            <p:cNvSpPr txBox="1"/>
            <p:nvPr/>
          </p:nvSpPr>
          <p:spPr>
            <a:xfrm>
              <a:off x="1519285" y="4120619"/>
              <a:ext cx="3518642" cy="10781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be 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動詞＋形容詞比較級＋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than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 </a:t>
              </a:r>
              <a:endParaRPr lang="zh-TW" altLang="en-US" sz="3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3" name="左大括弧 12">
              <a:extLst>
                <a:ext uri="{FF2B5EF4-FFF2-40B4-BE49-F238E27FC236}">
                  <a16:creationId xmlns:a16="http://schemas.microsoft.com/office/drawing/2014/main" id="{97FE8B38-3514-CF82-53A3-C0CFF07C49AA}"/>
                </a:ext>
              </a:extLst>
            </p:cNvPr>
            <p:cNvSpPr/>
            <p:nvPr/>
          </p:nvSpPr>
          <p:spPr>
            <a:xfrm>
              <a:off x="4893435" y="3915792"/>
              <a:ext cx="252465" cy="1980000"/>
            </a:xfrm>
            <a:prstGeom prst="leftBrace">
              <a:avLst>
                <a:gd name="adj1" fmla="val 4261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pic>
        <p:nvPicPr>
          <p:cNvPr id="389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0C0C674-BEBF-4C5B-8070-D1CF2437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D593CE-B0A4-A09B-3441-ACB564057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C751F62-CF87-3320-E2FA-2E64D3EF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D04711-AEA2-2CFF-B0F3-9B0804B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7B34C6-A2C9-4CDF-B6CA-C0C034C59B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E6C9227-A943-C4F2-ED0E-7B7AB5BDE1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693223-B4BB-7414-FC1D-CDEC6CBD9F01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002F0A-05CB-7798-930D-258E5279B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91612"/>
              </p:ext>
            </p:extLst>
          </p:nvPr>
        </p:nvGraphicFramePr>
        <p:xfrm>
          <a:off x="247650" y="1465263"/>
          <a:ext cx="8270875" cy="4608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3888" indent="-5381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3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is thinner than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 other</a:t>
                      </a:r>
                      <a:r>
                        <a:rPr lang="en-US" altLang="zh-TW" sz="33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girl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</a:t>
                      </a: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比她班上任何其他女孩還瘦。）</a:t>
                      </a:r>
                      <a:endParaRPr lang="en-US" altLang="zh-TW" sz="3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5381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Tina is thinner than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 the other</a:t>
                      </a:r>
                      <a:r>
                        <a:rPr lang="en-US" altLang="zh-TW" sz="33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girls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</a:t>
                      </a: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比她班上所有其他女孩還瘦。）</a:t>
                      </a:r>
                      <a:endParaRPr lang="en-US" altLang="zh-TW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5381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Tina is thinner than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anyone else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</a:t>
                      </a:r>
                      <a:r>
                        <a:rPr lang="zh-TW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比她班上其他人還瘦。）</a:t>
                      </a:r>
                      <a:endParaRPr lang="zh-TW" sz="33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95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51F6AA-6ECE-B33F-6F55-B39C423E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81189E-1C7B-EB24-F5A1-DBD2F5CD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E336BC-8D12-31AC-5F23-608649643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D8ABFB-59E5-4BF4-5C53-C050BD52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31C465-C009-4B71-B744-A82494DEC5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817603F-B1D4-BF4D-9E15-8100BEDA323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845578-6A7B-17C3-653F-2E745D54E86B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CB97F59-9C4E-35D1-45D8-C6BEA195ECF1}"/>
              </a:ext>
            </a:extLst>
          </p:cNvPr>
          <p:cNvGraphicFramePr>
            <a:graphicFrameLocks noGrp="1"/>
          </p:cNvGraphicFramePr>
          <p:nvPr/>
        </p:nvGraphicFramePr>
        <p:xfrm>
          <a:off x="225425" y="1465263"/>
          <a:ext cx="8270875" cy="43195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4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788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不同範圍比較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6798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 / every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＋單數名詞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 the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＋複數名詞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anyone / everyone.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977" name="群組 13">
            <a:extLst>
              <a:ext uri="{FF2B5EF4-FFF2-40B4-BE49-F238E27FC236}">
                <a16:creationId xmlns:a16="http://schemas.microsoft.com/office/drawing/2014/main" id="{8BAC924D-3287-1014-93E7-76A7B27844B0}"/>
              </a:ext>
            </a:extLst>
          </p:cNvPr>
          <p:cNvGrpSpPr>
            <a:grpSpLocks/>
          </p:cNvGrpSpPr>
          <p:nvPr/>
        </p:nvGrpSpPr>
        <p:grpSpPr bwMode="auto">
          <a:xfrm>
            <a:off x="1293813" y="3508375"/>
            <a:ext cx="3640137" cy="1517650"/>
            <a:chOff x="1645915" y="3873690"/>
            <a:chExt cx="3640691" cy="151810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2FB790A-F9FD-14EF-F6F3-331C6B0FBDAA}"/>
                </a:ext>
              </a:extLst>
            </p:cNvPr>
            <p:cNvSpPr txBox="1"/>
            <p:nvPr/>
          </p:nvSpPr>
          <p:spPr>
            <a:xfrm>
              <a:off x="1645915" y="3873690"/>
              <a:ext cx="3518435" cy="10766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be 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動詞＋形容詞比較級＋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than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</a:t>
              </a:r>
              <a:endParaRPr lang="zh-TW" altLang="en-US" sz="3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3" name="左大括弧 12">
              <a:extLst>
                <a:ext uri="{FF2B5EF4-FFF2-40B4-BE49-F238E27FC236}">
                  <a16:creationId xmlns:a16="http://schemas.microsoft.com/office/drawing/2014/main" id="{9BB377A0-1E50-BAC8-B997-9E3ECB7F13CD}"/>
                </a:ext>
              </a:extLst>
            </p:cNvPr>
            <p:cNvSpPr/>
            <p:nvPr/>
          </p:nvSpPr>
          <p:spPr>
            <a:xfrm>
              <a:off x="5034156" y="3916566"/>
              <a:ext cx="252450" cy="1475226"/>
            </a:xfrm>
            <a:prstGeom prst="leftBrace">
              <a:avLst>
                <a:gd name="adj1" fmla="val 4261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pic>
        <p:nvPicPr>
          <p:cNvPr id="409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5AE0758-60CC-1047-14C2-C39ADB41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E3E557-75F8-C200-4214-06286EA48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EC6C45E-A490-FEA7-2ADC-80B5EFAC8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DAA3B8-4463-85B5-5277-C1B32C51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281441C-1061-4D64-ADBC-8ED4395E57A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6D2AD1B-69AF-7DE5-3C54-758ECA8EB6F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50E554-23C4-C0AE-7586-61B0D4CC9735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561EB46-24CD-4F9D-C2A7-643850687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50590"/>
              </p:ext>
            </p:extLst>
          </p:nvPr>
        </p:nvGraphicFramePr>
        <p:xfrm>
          <a:off x="225425" y="1411288"/>
          <a:ext cx="8270875" cy="5292725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句型變化及例句</a:t>
                      </a:r>
                      <a:endParaRPr kumimoji="0" lang="zh-TW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12557" marR="12557" marT="0" marB="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623888" indent="-5381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is thinner than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any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girl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 my class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.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比我班上任何一個女孩還瘦。）</a:t>
                      </a:r>
                    </a:p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→ Tina is thinner than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all the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girls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 my class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.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</a:t>
                      </a:r>
                      <a:r>
                        <a:rPr kumimoji="0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比我班上所有女孩還瘦。）</a:t>
                      </a:r>
                      <a:endParaRPr kumimoji="0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→ Tina is thinner than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everyone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 my class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.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</a:t>
                      </a:r>
                      <a:r>
                        <a:rPr kumimoji="0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比我班上所有人還瘦。）</a:t>
                      </a:r>
                    </a:p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◎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由句中便可推知，</a:t>
                      </a:r>
                      <a:r>
                        <a:rPr kumimoji="0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和我不同班。</a:t>
                      </a:r>
                    </a:p>
                  </a:txBody>
                  <a:tcPr marL="12557" marR="12557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9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E9BB871-9FCD-9FF6-9E31-8199A2D5A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6DDC1F-C22F-C812-3F92-E7FE344B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EDE0A6-9D50-E863-AC3B-53EC5FA13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C6CA5C-C3D0-51A7-1D7A-7942695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61CF4D6-2D93-4687-9639-36748E92FDE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E9B652A-3F75-BC3D-9D64-D3B7F281C91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D367D2-179B-E5CA-B9B0-23BFDFBBF629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6326" name="文字方塊 5">
            <a:extLst>
              <a:ext uri="{FF2B5EF4-FFF2-40B4-BE49-F238E27FC236}">
                <a16:creationId xmlns:a16="http://schemas.microsoft.com/office/drawing/2014/main" id="{46AE3540-1765-6195-7F01-7E043BF5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08FC61-EB4F-4613-863C-73C75C956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21609"/>
              </p:ext>
            </p:extLst>
          </p:nvPr>
        </p:nvGraphicFramePr>
        <p:xfrm>
          <a:off x="25241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代替「非限定」的單數可數名詞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forgot my pen. Could you lend me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?</a:t>
                      </a:r>
                    </a:p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（我忘記帶我的筆。你可以借我一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枝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嗎？）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one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pen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3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9E39C1-FB53-2C8F-4910-25F98BCBC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456251-27EE-8ED9-910C-789C62669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63E9CC-677B-6913-E2BE-8220A1A4B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E15B43D-63FA-434F-59D7-109AB6A6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AC970D-E4AA-43BF-944C-B790AE8E2A6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0095B01-3125-DCD7-C288-4913DC6B45A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27976B-4EAA-66EA-9FC1-9419336C8D44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7350" name="文字方塊 5">
            <a:extLst>
              <a:ext uri="{FF2B5EF4-FFF2-40B4-BE49-F238E27FC236}">
                <a16:creationId xmlns:a16="http://schemas.microsoft.com/office/drawing/2014/main" id="{B6FB60A4-EE8C-6219-89B1-C51A1726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0CA0E7-9C7F-0BDB-2EFC-4C1DE3DF4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50558"/>
              </p:ext>
            </p:extLst>
          </p:nvPr>
        </p:nvGraphicFramePr>
        <p:xfrm>
          <a:off x="24606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代替「非限定」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的複數可數名詞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ones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2000" indent="-16002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These cups are dirty. Can I get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endParaRPr lang="en-US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000" indent="-16002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new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ones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?</a:t>
                      </a:r>
                    </a:p>
                    <a:p>
                      <a:pPr marL="72000" indent="-16002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（這些杯子好髒。我可以拿新的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嗎？）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ones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cups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3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80AA08-C9DE-AE46-B15E-A1CED1E0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641F61-CB85-28B2-552D-129D5E0A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6886C08-15BB-AA53-6928-7C1F264B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3FF162A-D893-E86B-9F2D-B10D2EDD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D337AD-DA83-4620-A17A-4C5EB560A3F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FCF0AAB-37FD-3724-CF8C-72CBAEE2EB1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DD763F-AADD-4A9E-2F6A-46C5AEE45E7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24C7E5FA-25B7-5317-8CA2-ABBE0EF20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 dirty="0"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B5E31D-4C60-4B8B-3751-7CE8D373F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22523"/>
              </p:ext>
            </p:extLst>
          </p:nvPr>
        </p:nvGraphicFramePr>
        <p:xfrm>
          <a:off x="563563" y="2074863"/>
          <a:ext cx="7920037" cy="3240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48" marR="91448" marT="45721" marB="457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比較級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2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字尾直接加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-er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long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（長的）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long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3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-e</a:t>
                      </a: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直接加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-r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（好的）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8DF4A6-8E23-5348-30FD-742019A0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B41E8B-DC2A-056A-B423-5A62CBB7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7F2B67-7269-8F5A-ED1C-6A40A74F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D1FD4EB6-D4CA-6E76-98D9-1BF324BF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4D44BF-CF36-4E8F-AD80-A84CB8491C5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7094C5E-FA21-BE9E-A280-DD421339544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2C4EAB-A1DD-003C-BB32-D1063EBA11A1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4" name="文字方塊 5">
            <a:extLst>
              <a:ext uri="{FF2B5EF4-FFF2-40B4-BE49-F238E27FC236}">
                <a16:creationId xmlns:a16="http://schemas.microsoft.com/office/drawing/2014/main" id="{A180D121-C5B0-955A-4CC8-26552B4E9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4078CC4-48F9-F744-7CB8-02A9F7F24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54903"/>
              </p:ext>
            </p:extLst>
          </p:nvPr>
        </p:nvGraphicFramePr>
        <p:xfrm>
          <a:off x="24606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代替「限定」的單數可數名詞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或不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lost my pen. I can’t find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5725" indent="0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（我的筆不見了。我找不到它。）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it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pen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83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EDCC72-399E-5E57-89A1-7E79A3EA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2777B8-E4F6-010E-C4FE-A312A68B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A9EC07-7CD9-349B-87B7-9AB84EFF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2C1A6C3-7B19-D771-ABBE-FC6054B4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BB701F-A8D4-4DCF-95AE-F5E78490D11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9A067DD-C167-AE5B-C63E-3BA95DBFAE3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00F3C3-ED93-1EB3-D110-409663668A2F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9398" name="文字方塊 5">
            <a:extLst>
              <a:ext uri="{FF2B5EF4-FFF2-40B4-BE49-F238E27FC236}">
                <a16:creationId xmlns:a16="http://schemas.microsoft.com/office/drawing/2014/main" id="{C6F47286-C37B-6D9C-C1D9-D147F4496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EB6214E-BBAB-AA3A-B45B-E5E55812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924965"/>
              </p:ext>
            </p:extLst>
          </p:nvPr>
        </p:nvGraphicFramePr>
        <p:xfrm>
          <a:off x="24606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代替「限定」的複數可數名詞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they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These cups are dirty. Please wash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them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again.</a:t>
                      </a:r>
                    </a:p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（這些杯子好髒。請把它們再洗一次。）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them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these cups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4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588E1F3-649C-C883-29E0-B442F7AA4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C67238-4AB3-7C45-AEA1-0050718B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3C95B2-1AE4-2091-CBE1-68F96253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53F2FAE4-6D4E-35D3-47BF-165BC0D7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8D828F-CA19-4C6B-A95A-54BED07AC9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D0C0370-495C-B92F-E692-41B6010926B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BE8736E-3BD0-AF3A-53A7-9B7FE500C7F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oranges in the bag are fresher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（新鮮的）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the basket.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it	(B)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	(D) those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Helen’s house is much bigger 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mine	(D) I am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2050E1-D53A-5E90-EB7D-744A57BCB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A57AA8D-E49B-22F1-6D92-7A0969709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08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D84F74B-3C39-D7B8-FA75-BAFC8BF5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FDBD8D-38F2-3C11-FA77-A884E8BC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6175427-D33C-8D32-524A-C17B5458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DC3D63-42C9-030D-1A4A-D5843FE2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25CCD0-D6ED-42F0-9AC5-0CC0724369F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8F2639-D00C-CB71-9C6B-133FF8BE5016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內容版面配置區 2">
            <a:extLst>
              <a:ext uri="{FF2B5EF4-FFF2-40B4-BE49-F238E27FC236}">
                <a16:creationId xmlns:a16="http://schemas.microsoft.com/office/drawing/2014/main" id="{53C7728E-4845-7347-6B12-3301C4BEBB2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3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  <a:t>.	Tina is taller than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  <a:t> girls in her class.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  <a:t>(A) any other	(B) all the other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</a:rPr>
              <a:t>(C) all the	(D) any</a:t>
            </a: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Tina is taller 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girl in her class.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any other	(B) all the other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 the	(D) any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FD005C9-8E97-B134-F816-6D6E20644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716432-4FDD-FCF2-3F97-200DAD4F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C1997A-2EB0-8919-3AC8-5B28BE4B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22E081-38AA-14E3-FA3A-B431BF1D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B63F2F-8CF6-7EDD-A625-2D33393F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DE96694-862D-4562-8052-805C16921A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AECFAC-2C75-EB20-F297-20B18A1521E1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568CA7B-DD64-8EF2-0A65-0DDD95131723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1BF638-16D2-F8A7-2799-453A5B5D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957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FE6FF5A-28F1-16D1-F9E6-839BB3EBB9B9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Fanny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two.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tall	(B) taller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taller	(D) as tall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18DAD7-FFA1-8C55-6926-80C5E245C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1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04ACA2-50C4-69DE-625F-B5546016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185CA4-8FFB-96CF-EF3B-E619B0EB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80D2167-9123-8B3A-5767-C38A20867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50278-51B3-C2D2-70BA-75185A45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CDFD12-088F-4167-8747-6922740A69E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BC07B0-EB72-0716-68B1-5B0621548BC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F4130D-FA58-D155-5F69-B879D19061FA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00F539F-EF0E-4459-3D82-4C0B144007D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Buses to the airport only come once every hour, and we just missed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Why don’t we take a taxi?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40746A-09C5-420A-3DD3-45017365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382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740D44-9882-7BFB-1BE3-17E788AAEF3F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C212CF-2507-74D3-7916-8E0979CB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86DEF-FB47-B296-73CF-5B888197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BFC162C-E494-1332-884A-5D4634D2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F0B7D5-A322-C3EF-D4AA-41564882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70A83C-DAD4-4DFD-9C04-7E4572B0875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1FD210-B8DA-2BFB-A985-CAA063BAD35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14ED72D-8920-0632-1028-EC4888A229BD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61D9413F-E5E6-2DFF-CAA8-8C14673191F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7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I haven’t been to the movies these days. Are there any good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this week?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those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5C267B-620A-E42E-A1D3-90064C6AA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A0E392-2FE5-E5B4-A01F-049C812CFCE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101-14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55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F9FE52-31E5-BED9-28D1-D40972E1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C730C3-ACAE-9E18-84A7-7B80CA698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DA2C08B-1F70-8243-58A7-9B0910F5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539A9A-CE40-6B59-DE82-9F421340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0F0A112-77AA-4002-B491-A6AE4F9B09B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7F8B600-1D32-032B-94EC-8F7E9D3BD9E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649655-180E-A201-45EF-9263076D6A1A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3F8CD96-EF82-1A6C-8702-466F4EDF848E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141663" indent="-3141663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8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Elise: I need a dress for tomorrow’s party, but I don’t have one.</a:t>
            </a:r>
          </a:p>
          <a:p>
            <a:pPr marL="3227388" indent="-3227388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Fiona: Why don’t you try on my red one? I bought </a:t>
            </a:r>
            <a:r>
              <a:rPr lang="zh-TW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zh-TW" altLang="en-US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last week.</a:t>
            </a:r>
          </a:p>
          <a:p>
            <a:pPr marL="3227388" indent="-3227388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it			(B) one</a:t>
            </a:r>
          </a:p>
          <a:p>
            <a:pPr marL="3227388" indent="-3227388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ones		(D) them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E15743-EF93-B56A-D3C5-AC7AEB3EB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5C11D6-CFA5-606C-C8E1-8C8AB62F09FA}"/>
              </a:ext>
            </a:extLst>
          </p:cNvPr>
          <p:cNvSpPr/>
          <p:nvPr/>
        </p:nvSpPr>
        <p:spPr>
          <a:xfrm>
            <a:off x="6175375" y="679450"/>
            <a:ext cx="282098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100-1-17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656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48D607-4181-2761-19E3-40322037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83DEE9-38A6-58E3-0ADC-5CC31ABF3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8DDE53-9D39-F613-C24D-37439D53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6B1AAA-FD48-0E77-53B8-34AC9CF7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C8AFF5F-12E5-4A30-AE06-23BFA1D680B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1D40A1-DFDD-9256-D34E-7E6C4E46CFA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1A7AA9-0DAA-8A0F-C7E5-710AFF0B0F4B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BA0C016-5C26-E963-4902-1B3CB196B39A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9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Beatrice loves to draw apples. You can see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her notebooks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（筆記本）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on her letters, and even on her schoolbag!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which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D88EA4-5BA2-C230-832C-A2AFBC118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6638A0-DDAC-3E81-9A26-DD1107220B87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1BC938-4781-F41A-70D7-A6EE800C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3CEC85-3083-A0E7-B179-787027B53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C040811-7349-9865-FA2D-C980031A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23E0E3-081F-EA58-5F8E-8522F636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85508FC-15F1-4563-BFA9-7F4595FB794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70B497-2C74-3B7F-4EC1-46943F4F80A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5FFE01-65FE-E2D4-FB35-00CE27C8B31F}"/>
              </a:ext>
            </a:extLst>
          </p:cNvPr>
          <p:cNvSpPr/>
          <p:nvPr/>
        </p:nvSpPr>
        <p:spPr>
          <a:xfrm>
            <a:off x="20431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500F421-552B-BE03-4EFD-31A6918C72E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Tom is 180 cm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公分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and Anna is 150 cm. Tom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Anna.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less tall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as tall 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taller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very tall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7CE072-BB84-469B-1069-B9A04F7A4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CBBFB7-7490-FE42-7C49-E96B0E64D1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0663" name="文字方塊 6">
            <a:extLst>
              <a:ext uri="{FF2B5EF4-FFF2-40B4-BE49-F238E27FC236}">
                <a16:creationId xmlns:a16="http://schemas.microsoft.com/office/drawing/2014/main" id="{CB949EBA-EB5B-AFED-C1C4-5E666271C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06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E1897F-5A8B-4102-D037-2DDFCD25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7F23F9-5054-7FCA-0206-138F5E344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313D2A-B111-123A-DBCA-EE29A26F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F742EA-4679-C89F-CD3D-3D4EA366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1BA48CC-A351-4FFD-AC34-42582FC1CF8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1DDA6D-1B2F-F910-A993-E364BC0E24C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89E880-EC9A-17B5-846A-D6AFC419AD8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4" name="文字方塊 5">
            <a:extLst>
              <a:ext uri="{FF2B5EF4-FFF2-40B4-BE49-F238E27FC236}">
                <a16:creationId xmlns:a16="http://schemas.microsoft.com/office/drawing/2014/main" id="{C3E4E236-24B9-C746-971D-4F6A6459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 dirty="0"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117637D-9363-6072-D3BD-20A741B3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57277"/>
              </p:ext>
            </p:extLst>
          </p:nvPr>
        </p:nvGraphicFramePr>
        <p:xfrm>
          <a:off x="387350" y="2074863"/>
          <a:ext cx="7954963" cy="431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5" marR="91435" marT="45716" marB="457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比較級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82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字尾為「短母音＋單子音」，重複字尾子音再加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-er 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（大的）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ger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82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字尾為「子音＋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-y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  <a:endParaRPr lang="en-US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去字尾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 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-ier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dry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（乾的）、</a:t>
                      </a:r>
                      <a:b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busy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（忙碌的）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ier</a:t>
                      </a:r>
                      <a:r>
                        <a:rPr lang="zh-TW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ier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9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8FC275E-EA7A-4962-A515-1C83BEFB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3B88DC-FFC7-33FD-A6A3-943F057BE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94F4942-871E-9691-23E4-5F059522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175FBF1-B129-157C-FDA0-4674A295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963F7E-0FB1-4D2D-9BE5-464D3D3FD7C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FB30443-103E-3A2D-9439-999DE2C48B3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The USA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Japan.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more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big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bigger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much big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EB255E-5D1B-D8FD-CF6D-3AABFDE17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D34FE6-A366-F8A1-C298-A1014AFF48F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1687" name="文字方塊 6">
            <a:extLst>
              <a:ext uri="{FF2B5EF4-FFF2-40B4-BE49-F238E27FC236}">
                <a16:creationId xmlns:a16="http://schemas.microsoft.com/office/drawing/2014/main" id="{52C07B1C-1F35-8EFF-AABF-C2A32862B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16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FA7FC5-61BC-FE0D-12A3-96BD1B83D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24D1FB-824A-D407-EE67-4A37AE75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485535-A8A7-BBF2-C58A-CD8AACEC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8CC8C1-2E79-19B6-ABB4-16D8C402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A669B1-2051-4444-B20A-E4694F2BDF3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9ABABC6-B976-0079-2F78-8D8F1DBEE2B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To Jack, swimming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playing baseball, but playing baseball is more interesting.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easy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easier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easy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very easy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3FED64-BBDB-3524-D034-09CE9FD49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36655B-725B-33A3-6DC2-9417AD0150A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1" name="文字方塊 6">
            <a:extLst>
              <a:ext uri="{FF2B5EF4-FFF2-40B4-BE49-F238E27FC236}">
                <a16:creationId xmlns:a16="http://schemas.microsoft.com/office/drawing/2014/main" id="{1A3BC72B-0226-1F3F-C4DF-1C3620E82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27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3716476-48B0-2516-70D2-D5DF6FE2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EC131B-9BB9-2B39-2795-70B913F9C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70F6E8D-4EF0-10D4-31F2-43E77C87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B43404-7BDE-052F-76CD-F697D62C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BCBB142-A960-4F40-A998-FC8D4370DF4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0E2AD91A-E0EC-191F-695C-7F2EA1813D6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Natasha and Stephanie are twins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（雙胞胎）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Natasha is as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Stephanie.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old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older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old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more old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5C25A41-2794-7D04-3774-ED755DE04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B55EB-1326-DA7E-F331-9AAA5EB2544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3735" name="文字方塊 6">
            <a:extLst>
              <a:ext uri="{FF2B5EF4-FFF2-40B4-BE49-F238E27FC236}">
                <a16:creationId xmlns:a16="http://schemas.microsoft.com/office/drawing/2014/main" id="{FA2B986F-9195-F9B1-63F1-CD0990275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373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ED86E92-0E96-0017-2846-8CDC7623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9FD3B8-2B32-A58B-CB03-5482AB36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7A8D8E-56B9-5937-F5DA-D868CAC7E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963985-8AD4-ED07-C665-5208ABA9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C0BA35-1B22-4023-950C-3C008B368CB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3E173B8-A132-BE8F-EE32-B6F26A57E21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I get sick easily, but my sister is never sick. She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healthy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healthier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healthy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even healthy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D1AF1C-CFF1-6BD7-B20C-91A5468D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54C45C-6E23-FA54-617A-2560791A454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4759" name="文字方塊 6">
            <a:extLst>
              <a:ext uri="{FF2B5EF4-FFF2-40B4-BE49-F238E27FC236}">
                <a16:creationId xmlns:a16="http://schemas.microsoft.com/office/drawing/2014/main" id="{E1697D69-EBB8-5A8A-C8C3-31B41AB4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476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07F8C1-644B-CF14-0D39-10504610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32C99D-F950-461E-BF33-D2421D64F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9516840-CD29-1761-A979-A61DAC12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C70E59-6CEA-88AA-8E56-22825D9C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91D579-DFBD-41CF-8F76-0514E54294D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A73A2C3-D8D4-C1AB-6F37-19F21539FED8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Jenny is busier 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has to do a lot of work every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I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me	(D) mine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The boy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other kids. He doesn’t talk much.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quiet	(B) quieter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very quiet	(D) much quiet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3E77B7-69BD-652D-BEFA-86A3C932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5570C2-D473-3D44-B05F-C3EF99F7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81ADF3-7572-4C45-6EBD-E179BF23E9C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5784" name="文字方塊 6">
            <a:extLst>
              <a:ext uri="{FF2B5EF4-FFF2-40B4-BE49-F238E27FC236}">
                <a16:creationId xmlns:a16="http://schemas.microsoft.com/office/drawing/2014/main" id="{FD4B0846-2E81-58C9-6CBC-EDAF0332C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578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5BE6AD4-1294-0BC0-E6D7-49D74DDD9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1B933A-2AB6-2854-2B28-FD9DA452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3C0516E-B7A5-46D6-9507-87CA26AB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EC276D-2925-B487-E47D-D1495589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3B869E-D18B-4C44-A609-B1EFB03A343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C8E5E20-7A15-14F6-57AC-AB61D626F0D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The sandwich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（三明治）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tastes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（嘗起來）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the hot dog.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worse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very bad	(D) very worse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Red roses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（玫瑰）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 more beautiful than the white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those	(B)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ones	(D) they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CA9939-0BE8-6E7A-49F3-292847838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414CDE-F886-7A73-E4F1-D636124E8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490F3-760E-3B99-0F23-7D65873E11D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6808" name="文字方塊 6">
            <a:extLst>
              <a:ext uri="{FF2B5EF4-FFF2-40B4-BE49-F238E27FC236}">
                <a16:creationId xmlns:a16="http://schemas.microsoft.com/office/drawing/2014/main" id="{620A8CE9-E51B-F337-1C12-EC4D5148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680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FA3904-C2B8-B18A-D131-7FCF23A1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2488B1-0D44-CE1D-D1AB-5035BE26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4B5FFD0-3934-D00E-9C3B-30CF0FB2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0885CB-F9BF-0A52-1181-22EFF138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2E2D67-9AD2-441C-A8EE-235FE9458E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內容版面配置區 2">
            <a:extLst>
              <a:ext uri="{FF2B5EF4-FFF2-40B4-BE49-F238E27FC236}">
                <a16:creationId xmlns:a16="http://schemas.microsoft.com/office/drawing/2014/main" id="{75A28781-B02E-6E47-0416-AEBF3365D84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62163" indent="-20383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2062163" algn="l"/>
                <a:tab pos="46386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2062163" algn="l"/>
                <a:tab pos="46386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2062163" algn="l"/>
                <a:tab pos="46386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10.	Mariah Carey sings the song beautifully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（美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妙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地）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can’t think of any other singer with a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voice.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(A) more beautiful		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more beautiful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beautiful		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even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540430-0099-CE0B-3F91-F5594EF80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290DF4-4326-837F-54BF-4321677E97C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7831" name="文字方塊 6">
            <a:extLst>
              <a:ext uri="{FF2B5EF4-FFF2-40B4-BE49-F238E27FC236}">
                <a16:creationId xmlns:a16="http://schemas.microsoft.com/office/drawing/2014/main" id="{9FB959CB-1325-A390-D615-8DFF9587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78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F965F6-283C-D877-1109-81AA421E5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56636C-8E13-3AEC-E754-F86A760D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0132734-064A-9185-58F1-2288881E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026E32-A49B-EFF3-9900-3C542BED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AE7646-E2CF-4D72-B431-367ECF27A42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D011972C-CECC-ED71-F3B2-1B8EEE012E0C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463550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Teacher: Both Mary and John did very well this semester. But we have to choose one of them as our class leader. Mary,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do you think?</a:t>
            </a:r>
          </a:p>
          <a:p>
            <a:pPr marL="1879600" indent="-1879600"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Mary: Well, John is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me. He is very good at math, and he is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among girls.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66167D-E4DF-22C1-132E-F165321A6A3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7046" name="文字方塊 6">
            <a:extLst>
              <a:ext uri="{FF2B5EF4-FFF2-40B4-BE49-F238E27FC236}">
                <a16:creationId xmlns:a16="http://schemas.microsoft.com/office/drawing/2014/main" id="{758D1519-A1A3-6E2A-594F-C789DF3F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70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45401-FA47-5183-F91E-CFD78ADB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307018-F7E1-6224-36D6-02EA3F96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BB257B-3AEA-C34F-B868-D7ADE23A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874C560-7B97-9DAE-84E8-1BC4FE7F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5D28B4-2D7B-4350-9823-A60F5B50FE3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9ABFE21-E764-97CE-7457-33409274CEF0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54784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lnSpc>
                <a:spcPts val="42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John: Thanks, Mary. But you should be the class leader. Your grades are better than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and you are always willing to help us.</a:t>
            </a:r>
          </a:p>
          <a:p>
            <a:pPr marL="1879600" indent="-1879600">
              <a:lnSpc>
                <a:spcPts val="42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Teacher: OK. Let’s take a break now. Please come back ten minutes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and we’ll decide the class leader for the next semester.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7F8595-33E7-9FB5-0C46-32D7AB19A1C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8070" name="文字方塊 6">
            <a:extLst>
              <a:ext uri="{FF2B5EF4-FFF2-40B4-BE49-F238E27FC236}">
                <a16:creationId xmlns:a16="http://schemas.microsoft.com/office/drawing/2014/main" id="{C34C4E9A-59B8-0D61-3539-370583B53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80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9B00B1-3BF2-D3AB-444D-7C0FE0B3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41FCF-2CF7-860D-BC8E-635FBB74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72DC7D-A572-B4BC-A5D5-99605E18D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F403A45-6ED8-FC5F-042D-B43A0B57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E92764-0763-473C-B5FE-510B9BDEE9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1BA1EAF-CDCF-B2B9-07E7-D91E1725FE99}"/>
              </a:ext>
            </a:extLst>
          </p:cNvPr>
          <p:cNvSpPr txBox="1">
            <a:spLocks/>
          </p:cNvSpPr>
          <p:nvPr/>
        </p:nvSpPr>
        <p:spPr bwMode="auto">
          <a:xfrm>
            <a:off x="469900" y="1489075"/>
            <a:ext cx="8380413" cy="17541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433513" indent="-14335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Calibri"/>
                <a:ea typeface="新細明體"/>
                <a:cs typeface="Times New Roman"/>
                <a:sym typeface="Wingdings"/>
              </a:rPr>
              <a:t></a:t>
            </a:r>
            <a:r>
              <a:rPr lang="en-US" altLang="zh-TW" sz="3600" dirty="0">
                <a:latin typeface="Calibri"/>
                <a:ea typeface="新細明體"/>
                <a:cs typeface="Times New Roman"/>
              </a:rPr>
              <a:t> </a:t>
            </a:r>
            <a:r>
              <a:rPr lang="en-US" altLang="zh-TW" sz="3600" dirty="0">
                <a:latin typeface="Arial" charset="0"/>
                <a:cs typeface="Arial" charset="0"/>
              </a:rPr>
              <a:t>well </a:t>
            </a:r>
            <a:r>
              <a:rPr lang="zh-TW" altLang="zh-TW" sz="3600" dirty="0">
                <a:latin typeface="Arial" charset="0"/>
                <a:cs typeface="Arial" charset="0"/>
              </a:rPr>
              <a:t>很好地　</a:t>
            </a:r>
            <a:r>
              <a:rPr lang="en-US" altLang="zh-TW" sz="3600" dirty="0">
                <a:latin typeface="Arial" charset="0"/>
                <a:cs typeface="Arial" charset="0"/>
              </a:rPr>
              <a:t>semester </a:t>
            </a:r>
            <a:r>
              <a:rPr lang="zh-TW" altLang="zh-TW" sz="3600" dirty="0">
                <a:latin typeface="Arial" charset="0"/>
                <a:cs typeface="Arial" charset="0"/>
              </a:rPr>
              <a:t>學期　</a:t>
            </a:r>
            <a:endParaRPr lang="en-US" altLang="zh-TW" sz="3600" dirty="0">
              <a:latin typeface="Arial" charset="0"/>
              <a:cs typeface="Arial" charset="0"/>
            </a:endParaRPr>
          </a:p>
          <a:p>
            <a:pPr marL="62865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cs typeface="Arial" charset="0"/>
              </a:rPr>
              <a:t>class leader </a:t>
            </a:r>
            <a:r>
              <a:rPr lang="zh-TW" altLang="zh-TW" sz="3600" dirty="0">
                <a:latin typeface="Arial" charset="0"/>
                <a:cs typeface="Arial" charset="0"/>
              </a:rPr>
              <a:t>班長　</a:t>
            </a:r>
            <a:br>
              <a:rPr lang="en-US" altLang="zh-TW" sz="3600" dirty="0">
                <a:latin typeface="Arial" charset="0"/>
                <a:cs typeface="Arial" charset="0"/>
              </a:rPr>
            </a:br>
            <a:r>
              <a:rPr lang="en-US" altLang="zh-TW" sz="3600" dirty="0">
                <a:latin typeface="Arial" charset="0"/>
                <a:cs typeface="Arial" charset="0"/>
              </a:rPr>
              <a:t>among </a:t>
            </a:r>
            <a:r>
              <a:rPr lang="zh-TW" altLang="zh-TW" sz="3600" dirty="0">
                <a:latin typeface="Arial" charset="0"/>
                <a:cs typeface="Arial" charset="0"/>
              </a:rPr>
              <a:t>在</a:t>
            </a:r>
            <a:r>
              <a:rPr lang="zh-TW" altLang="zh-TW" sz="3600" dirty="0">
                <a:latin typeface="+mn-ea"/>
                <a:ea typeface="+mn-ea"/>
                <a:cs typeface="Arial" charset="0"/>
              </a:rPr>
              <a:t>……</a:t>
            </a:r>
            <a:r>
              <a:rPr lang="zh-TW" altLang="zh-TW" sz="3600" dirty="0">
                <a:latin typeface="Arial" charset="0"/>
                <a:cs typeface="Arial" charset="0"/>
              </a:rPr>
              <a:t>當中　</a:t>
            </a:r>
            <a:r>
              <a:rPr lang="en-US" altLang="zh-TW" sz="3600" dirty="0">
                <a:latin typeface="Arial" charset="0"/>
                <a:cs typeface="Arial" charset="0"/>
              </a:rPr>
              <a:t>willing </a:t>
            </a:r>
            <a:r>
              <a:rPr lang="zh-TW" altLang="zh-TW" sz="3600" dirty="0">
                <a:latin typeface="Arial" charset="0"/>
                <a:cs typeface="Arial" charset="0"/>
              </a:rPr>
              <a:t>願意的</a:t>
            </a:r>
            <a:endParaRPr lang="en-US" altLang="zh-TW" sz="3600" dirty="0">
              <a:latin typeface="Arial" charset="0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51D7F-91E6-5251-AAE1-59D030A61F4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9094" name="文字方塊 6">
            <a:extLst>
              <a:ext uri="{FF2B5EF4-FFF2-40B4-BE49-F238E27FC236}">
                <a16:creationId xmlns:a16="http://schemas.microsoft.com/office/drawing/2014/main" id="{A1A5FC3D-083F-887A-4EF2-42856B45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B0E358B-CC73-1E14-161B-14AD23495269}"/>
              </a:ext>
            </a:extLst>
          </p:cNvPr>
          <p:cNvSpPr txBox="1">
            <a:spLocks/>
          </p:cNvSpPr>
          <p:nvPr/>
        </p:nvSpPr>
        <p:spPr bwMode="auto">
          <a:xfrm>
            <a:off x="358775" y="3417888"/>
            <a:ext cx="864393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(A) where	(B) what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how		(D) when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(A) better	(B) worse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	(D) less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AC34FD-B988-2661-5C6A-3337C24A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35242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97CC50-31D7-24F1-99F5-501288A5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7037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0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554115-7DF4-255F-354F-431CF1FC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CB1D22-275F-A934-FF46-0685ED3E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1B2A066-DFA6-E2B1-6879-EE3B5B5A1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4BF8500-0B1D-E319-F732-12D4D1FB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8B582CA-15B9-403B-8AEB-ACC3845A1D2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E6CB9A7-3249-E841-2EAA-424E52E3EBE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866635-181D-FB7C-4704-7680B3C140C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B7F35A5D-1775-3874-FFB0-4D4CD4F51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 dirty="0">
                <a:highlight>
                  <a:srgbClr val="FFFF00"/>
                </a:highligh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多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B86EAC3-7491-B043-229C-E3F749648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99212"/>
              </p:ext>
            </p:extLst>
          </p:nvPr>
        </p:nvGraphicFramePr>
        <p:xfrm>
          <a:off x="628650" y="2074863"/>
          <a:ext cx="8099425" cy="267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4" marR="91434" marT="45686" marB="4568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比較級</a:t>
                      </a: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071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在形容詞前加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more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（美麗的）、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handsome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（英俊的）</a:t>
                      </a: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beautiful</a:t>
                      </a:r>
                      <a:r>
                        <a:rPr lang="zh-TW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handsome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14F486C-9458-EA09-F4DB-54BE0A1C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5FFB8F-1710-D6BA-81D2-67A0823C8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7EA4CFD-C291-F54B-AD8D-89D3BA3D5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65C2CBB-9E6B-9ADB-EC76-19B7CD94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EC3C93-EB3C-470D-B36C-30BC18E9305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A42419B-8CF4-EACF-385D-4519D5D1DBB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0117" name="文字方塊 6">
            <a:extLst>
              <a:ext uri="{FF2B5EF4-FFF2-40B4-BE49-F238E27FC236}">
                <a16:creationId xmlns:a16="http://schemas.microsoft.com/office/drawing/2014/main" id="{097EBBFA-96A7-8B00-5F2F-800ED8F16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B12232-392A-B9CC-7C80-6165B72FB8BC}"/>
              </a:ext>
            </a:extLst>
          </p:cNvPr>
          <p:cNvSpPr txBox="1">
            <a:spLocks/>
          </p:cNvSpPr>
          <p:nvPr/>
        </p:nvSpPr>
        <p:spPr bwMode="auto">
          <a:xfrm>
            <a:off x="358775" y="1370013"/>
            <a:ext cx="8643938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(A) as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much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very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less popular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(A) I	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my		(D) mine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(A) late		(B) later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latter	(D) more late</a:t>
            </a:r>
            <a:endParaRPr lang="zh-TW" altLang="zh-TW" sz="3600" kern="100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5B7A18-F656-8773-24CA-7224C941E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4827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ECFB037-F3F6-7788-3E8D-FEE556607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3797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8373B4-B9FB-487F-0B22-3777F3279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9942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12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D74C6B-755F-83D6-8F04-5D529950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49925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6D699E-5E82-1DA2-477B-59B1B35D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E60CA04-8BE1-988A-F9F8-122A8DBD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8120CB8-2D51-42BB-B18F-0F6E28DE6E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BE8358-71AF-A43A-835F-0D6FC746DFC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BB0CC9-B51D-D599-F70A-EA555428E41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C6B40C94-2659-63E2-B9E2-C593475ED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0" indent="0">
              <a:spcAft>
                <a:spcPts val="0"/>
              </a:spcAft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tabLst>
                <a:tab pos="538163" algn="l"/>
              </a:tabLst>
              <a:defRPr/>
            </a:pP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good / well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（健康的）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better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bad →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worse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many / much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(4) little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less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(5) far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farther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further	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(6) old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older / elder</a:t>
            </a:r>
            <a:endParaRPr lang="zh-TW" altLang="zh-TW" sz="3600" b="1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897E5B3-DBD0-EB14-4FB7-11626FDB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2B47EA-8C30-5137-B83D-8E446EE0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3EE2478-AC23-8D18-4A28-5881C767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DDFB551-B2FA-8FAE-58F1-8820E77A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CD64241-B7D0-4047-8EDD-12028397E1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93C2652-B1B7-BE88-C670-11E44604940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983C5-03A3-9B72-CF22-FB8B406E4EE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80FA2598-3A50-94CB-F41F-15AF35F7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都是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的比較級。若指的是實際距離上「更遠的」，兩者意思相同；但若要指程度上「更進一步的」，則用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further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2BDC7F-7FAB-1146-3781-1BC1BC6AA0C8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971BC84-0F23-53D2-909C-2F648D4C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1A234E-63A6-F441-7054-D39ECA63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263D73-FF6B-BFDA-1D63-CBEC4AF1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DCC302-CD91-5245-4626-4CFF4655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0C05A4-3405-4BD8-820C-51A06FC5DDF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109A368-8D40-CEC9-CF3D-C9234AEF066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321C53-D932-FA29-A701-E221582D3C5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B6F5FA9B-2125-A8C3-4538-FB22E7D68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 is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farther / further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from Taiwan to the USA than to Japan.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（美國離臺灣比日本離臺灣還遠。）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For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further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information, you can ask Jane.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（想知道進一步的資訊，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你可以問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Jane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CB54B3-0642-F2F4-A4DE-1E34C39CA9C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955A06-950F-F0CD-80AA-341B5204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F09020-7057-4BCC-2426-D761D825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082D63-24F3-A2A0-94B6-DBDCDF6D3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9DB494-5B2D-6C2E-7F3A-62A9E73B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173A87-0CAB-4CBB-93E9-65A9C93F61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ce453aff3c959dcce506f9561974229604e8f3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4215</TotalTime>
  <Words>3904</Words>
  <Application>Microsoft Office PowerPoint</Application>
  <PresentationFormat>如螢幕大小 (4:3)</PresentationFormat>
  <Paragraphs>459</Paragraphs>
  <Slides>60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5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英文講義L01</dc:title>
  <dc:creator>USER</dc:creator>
  <cp:lastModifiedBy>鍾定栩</cp:lastModifiedBy>
  <cp:revision>403</cp:revision>
  <dcterms:created xsi:type="dcterms:W3CDTF">2018-01-04T03:48:16Z</dcterms:created>
  <dcterms:modified xsi:type="dcterms:W3CDTF">2025-02-22T23:13:19Z</dcterms:modified>
</cp:coreProperties>
</file>