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4000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8308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2580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54000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58308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62580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58308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625800" y="144000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54000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58308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625800" y="3273480"/>
            <a:ext cx="2897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40000" y="90000"/>
            <a:ext cx="9000000" cy="459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1" lang="de-AT" sz="3200" spc="-1" strike="noStrike">
              <a:solidFill>
                <a:srgbClr val="3465a4"/>
              </a:solid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1600" y="327348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/>
          </a:bodyPr>
          <a:p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1600" y="1440000"/>
            <a:ext cx="439164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40000" y="3273480"/>
            <a:ext cx="9000000" cy="1674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AT" sz="2400" spc="-1" strike="noStrike">
              <a:latin typeface="Comic Sans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3780000"/>
            <a:ext cx="10080000" cy="18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8000" dir="16200000" blurRad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dt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400" spc="-1" strike="noStrike">
                <a:solidFill>
                  <a:srgbClr val="dbf5f9"/>
                </a:solidFill>
                <a:latin typeface="Comic Sans MS"/>
              </a:rPr>
              <a:t>&lt;日期/時間&gt;</a:t>
            </a:r>
            <a:r>
              <a:rPr b="0" lang="de-AT" sz="2400" spc="-1" strike="noStrike">
                <a:solidFill>
                  <a:srgbClr val="dbf5f9"/>
                </a:solidFill>
                <a:latin typeface="Comic Sans MS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Comic Sans MS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AT" sz="2400" spc="-1" strike="noStrike">
                <a:solidFill>
                  <a:srgbClr val="dbf5f9"/>
                </a:solidFill>
                <a:latin typeface="Comic Sans MS"/>
              </a:rPr>
              <a:t>&lt;頁尾&gt;</a:t>
            </a:r>
            <a:r>
              <a:rPr b="0" lang="de-AT" sz="2400" spc="-1" strike="noStrike">
                <a:solidFill>
                  <a:srgbClr val="dbf5f9"/>
                </a:solidFill>
                <a:latin typeface="Comic Sans MS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Comic Sans MS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8ADCFEB-2214-45EB-AA48-D505DC4C3E8A}" type="slidenum">
              <a:rPr b="0" lang="de-AT" sz="2400" spc="-1" strike="noStrike">
                <a:solidFill>
                  <a:srgbClr val="dbf5f9"/>
                </a:solidFill>
                <a:latin typeface="Comic Sans MS"/>
              </a:rPr>
              <a:t>&lt;編號&gt;</a:t>
            </a:fld>
            <a:r>
              <a:rPr b="0" lang="de-AT" sz="2400" spc="-1" strike="noStrike">
                <a:solidFill>
                  <a:srgbClr val="dbf5f9"/>
                </a:solidFill>
                <a:latin typeface="Comic Sans MS"/>
              </a:rPr>
              <a:t> </a:t>
            </a:r>
            <a:endParaRPr b="0" lang="de-AT" sz="2400" spc="-1" strike="noStrike">
              <a:solidFill>
                <a:srgbClr val="dbf5f9"/>
              </a:solidFill>
              <a:latin typeface="Comic Sans MS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zh-CN" sz="6000" spc="-1" strike="noStrike">
                <a:solidFill>
                  <a:srgbClr val="04617b"/>
                </a:solidFill>
                <a:latin typeface="Comic Sans MS"/>
              </a:rPr>
              <a:t>請按這裡編輯題名文字格式</a:t>
            </a:r>
            <a:endParaRPr b="0" lang="de-AT" sz="6000" spc="-1" strike="noStrike">
              <a:solidFill>
                <a:srgbClr val="04617b"/>
              </a:solidFill>
              <a:latin typeface="Comic Sans MS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</p:spPr>
        <p:txBody>
          <a:bodyPr lIns="0" rIns="0" tIns="0" bIns="0" anchor="ctr">
            <a:normAutofit fontScale="34000"/>
          </a:bodyPr>
          <a:p>
            <a:pPr marL="432000" indent="-324000" algn="ctr">
              <a:spcAft>
                <a:spcPts val="921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zh-CN" sz="2100" spc="-1" strike="noStrike">
                <a:solidFill>
                  <a:srgbClr val="dbf5f9"/>
                </a:solidFill>
                <a:latin typeface="Comic Sans MS"/>
              </a:rPr>
              <a:t>請按這裡編輯大綱文字格式</a:t>
            </a:r>
            <a:endParaRPr b="0" lang="de-AT" sz="2100" spc="-1" strike="noStrike">
              <a:solidFill>
                <a:srgbClr val="dbf5f9"/>
              </a:solidFill>
              <a:latin typeface="Comic Sans MS"/>
            </a:endParaRPr>
          </a:p>
          <a:p>
            <a:pPr lvl="1" marL="864000" indent="-324000" algn="ctr">
              <a:spcAft>
                <a:spcPts val="84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zh-CN" sz="1650" spc="-1" strike="noStrike">
                <a:solidFill>
                  <a:srgbClr val="dbf5f9"/>
                </a:solidFill>
                <a:latin typeface="Comic Sans MS"/>
              </a:rPr>
              <a:t>第二個大綱層次</a:t>
            </a:r>
            <a:endParaRPr b="0" lang="de-AT" sz="1650" spc="-1" strike="noStrike">
              <a:solidFill>
                <a:srgbClr val="dbf5f9"/>
              </a:solidFill>
              <a:latin typeface="Comic Sans MS"/>
            </a:endParaRPr>
          </a:p>
          <a:p>
            <a:pPr lvl="2" marL="1296000" indent="-288000" algn="ctr">
              <a:spcAft>
                <a:spcPts val="63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rgbClr val="dbf5f9"/>
                </a:solidFill>
                <a:latin typeface="Comic Sans MS"/>
              </a:rPr>
              <a:t>第三個大綱層次</a:t>
            </a:r>
            <a:endParaRPr b="0" lang="de-AT" sz="1800" spc="-1" strike="noStrike">
              <a:solidFill>
                <a:srgbClr val="dbf5f9"/>
              </a:solidFill>
              <a:latin typeface="Comic Sans MS"/>
            </a:endParaRPr>
          </a:p>
          <a:p>
            <a:pPr lvl="3" marL="1728000" indent="-216000" algn="ctr">
              <a:spcAft>
                <a:spcPts val="42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zh-CN" sz="1500" spc="-1" strike="noStrike">
                <a:solidFill>
                  <a:srgbClr val="dbf5f9"/>
                </a:solidFill>
                <a:latin typeface="Comic Sans MS"/>
              </a:rPr>
              <a:t>第四個大綱層次</a:t>
            </a:r>
            <a:endParaRPr b="0" lang="de-AT" sz="1500" spc="-1" strike="noStrike">
              <a:solidFill>
                <a:srgbClr val="dbf5f9"/>
              </a:solidFill>
              <a:latin typeface="Comic Sans MS"/>
            </a:endParaRPr>
          </a:p>
          <a:p>
            <a:pPr lvl="4" marL="2160000" indent="-216000" algn="ctr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zh-CN" sz="1500" spc="-1" strike="noStrike">
                <a:solidFill>
                  <a:srgbClr val="dbf5f9"/>
                </a:solidFill>
                <a:latin typeface="Comic Sans MS"/>
              </a:rPr>
              <a:t>第五個大綱層次</a:t>
            </a:r>
            <a:endParaRPr b="0" lang="de-AT" sz="1500" spc="-1" strike="noStrike">
              <a:solidFill>
                <a:srgbClr val="dbf5f9"/>
              </a:solidFill>
              <a:latin typeface="Comic Sans MS"/>
            </a:endParaRPr>
          </a:p>
          <a:p>
            <a:pPr lvl="5" marL="2592000" indent="-216000" algn="ctr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zh-CN" sz="1500" spc="-1" strike="noStrike">
                <a:solidFill>
                  <a:srgbClr val="dbf5f9"/>
                </a:solidFill>
                <a:latin typeface="Comic Sans MS"/>
              </a:rPr>
              <a:t>第六個大綱層次</a:t>
            </a:r>
            <a:endParaRPr b="0" lang="de-AT" sz="1500" spc="-1" strike="noStrike">
              <a:solidFill>
                <a:srgbClr val="dbf5f9"/>
              </a:solidFill>
              <a:latin typeface="Comic Sans MS"/>
            </a:endParaRPr>
          </a:p>
          <a:p>
            <a:pPr lvl="6" marL="3024000" indent="-216000" algn="ctr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zh-CN" sz="1500" spc="-1" strike="noStrike">
                <a:solidFill>
                  <a:srgbClr val="dbf5f9"/>
                </a:solidFill>
                <a:latin typeface="Comic Sans MS"/>
              </a:rPr>
              <a:t>第七個大綱層次</a:t>
            </a:r>
            <a:endParaRPr b="0" lang="de-AT" sz="1500" spc="-1" strike="noStrike">
              <a:solidFill>
                <a:srgbClr val="dbf5f9"/>
              </a:solidFill>
              <a:latin typeface="Comic Sans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blurRad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</p:spPr>
        <p:txBody>
          <a:bodyPr lIns="0" rIns="0" tIns="0" bIns="0" anchor="b">
            <a:normAutofit fontScale="51000"/>
          </a:bodyPr>
          <a:p>
            <a:r>
              <a:rPr b="0" lang="zh-CN" sz="4500" spc="-1" strike="noStrike">
                <a:solidFill>
                  <a:srgbClr val="ffffff"/>
                </a:solidFill>
                <a:latin typeface="Comic Sans MS"/>
              </a:rPr>
              <a:t>請按這裡編輯題名文字格式</a:t>
            </a:r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Comic Sans MS"/>
              </a:rPr>
              <a:t>請按這裡編輯大綱文字格式</a:t>
            </a:r>
            <a:endParaRPr b="0" lang="de-AT" sz="2400" spc="-1" strike="noStrike">
              <a:latin typeface="Comic Sans MS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100" spc="-1" strike="noStrike">
                <a:latin typeface="Comic Sans MS"/>
              </a:rPr>
              <a:t>第二個大綱層次</a:t>
            </a:r>
            <a:endParaRPr b="0" lang="de-AT" sz="2100" spc="-1" strike="noStrike">
              <a:latin typeface="Comic Sans MS"/>
            </a:endParaRPr>
          </a:p>
          <a:p>
            <a:pPr lvl="2" marL="1296000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Comic Sans MS"/>
              </a:rPr>
              <a:t>第三個大綱層次</a:t>
            </a:r>
            <a:endParaRPr b="0" lang="de-AT" sz="1800" spc="-1" strike="noStrike">
              <a:latin typeface="Comic Sans MS"/>
            </a:endParaRPr>
          </a:p>
          <a:p>
            <a:pPr lvl="3" marL="1728000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Comic Sans MS"/>
              </a:rPr>
              <a:t>第四個大綱層次</a:t>
            </a:r>
            <a:endParaRPr b="0" lang="de-AT" sz="1800" spc="-1" strike="noStrike">
              <a:latin typeface="Comic Sans MS"/>
            </a:endParaRPr>
          </a:p>
          <a:p>
            <a:pPr lvl="4" marL="2160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Comic Sans MS"/>
              </a:rPr>
              <a:t>第五個大綱層次</a:t>
            </a:r>
            <a:endParaRPr b="0" lang="de-AT" sz="1800" spc="-1" strike="noStrike">
              <a:latin typeface="Comic Sans MS"/>
            </a:endParaRPr>
          </a:p>
          <a:p>
            <a:pPr lvl="5" marL="2592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Comic Sans MS"/>
              </a:rPr>
              <a:t>第六個大綱層次</a:t>
            </a:r>
            <a:endParaRPr b="0" lang="de-AT" sz="1800" spc="-1" strike="noStrike">
              <a:latin typeface="Comic Sans MS"/>
            </a:endParaRPr>
          </a:p>
          <a:p>
            <a:pPr lvl="6" marL="3024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Comic Sans MS"/>
              </a:rPr>
              <a:t>第七個大綱層次</a:t>
            </a:r>
            <a:endParaRPr b="0" lang="de-AT" sz="1800" spc="-1" strike="noStrike">
              <a:latin typeface="Comic Sans MS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400" spc="-1" strike="noStrike">
                <a:solidFill>
                  <a:srgbClr val="484848"/>
                </a:solidFill>
                <a:latin typeface="Comic Sans MS"/>
              </a:rPr>
              <a:t>&lt;日期/時間&gt;</a:t>
            </a:r>
            <a:r>
              <a:rPr b="0" lang="de-AT" sz="2400" spc="-1" strike="noStrike">
                <a:solidFill>
                  <a:srgbClr val="484848"/>
                </a:solidFill>
                <a:latin typeface="Comic Sans MS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Comic Sans MS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AT" sz="2400" spc="-1" strike="noStrike">
                <a:solidFill>
                  <a:srgbClr val="484848"/>
                </a:solidFill>
                <a:latin typeface="Comic Sans MS"/>
              </a:rPr>
              <a:t>&lt;頁尾&gt;</a:t>
            </a:r>
            <a:r>
              <a:rPr b="0" lang="de-AT" sz="2400" spc="-1" strike="noStrike">
                <a:solidFill>
                  <a:srgbClr val="484848"/>
                </a:solidFill>
                <a:latin typeface="Comic Sans MS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Comic Sans MS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B4BEAA0-CC9B-453C-9B34-12D0883BD652}" type="slidenum">
              <a:rPr b="0" lang="de-AT" sz="2400" spc="-1" strike="noStrike">
                <a:solidFill>
                  <a:srgbClr val="484848"/>
                </a:solidFill>
                <a:latin typeface="Comic Sans MS"/>
              </a:rPr>
              <a:t>&lt;編號&gt;</a:t>
            </a:fld>
            <a:r>
              <a:rPr b="0" lang="de-AT" sz="2400" spc="-1" strike="noStrike">
                <a:solidFill>
                  <a:srgbClr val="484848"/>
                </a:solidFill>
                <a:latin typeface="Comic Sans MS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Comic Sans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 flipV="1">
            <a:off x="0" y="0"/>
            <a:ext cx="10080000" cy="1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blurRad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</p:spPr>
        <p:txBody>
          <a:bodyPr lIns="0" rIns="0" tIns="0" bIns="0" anchor="ctr">
            <a:normAutofit fontScale="51000"/>
          </a:bodyPr>
          <a:p>
            <a:r>
              <a:rPr b="0" lang="zh-CN" sz="4500" spc="-1" strike="noStrike">
                <a:solidFill>
                  <a:srgbClr val="04617b"/>
                </a:solidFill>
                <a:latin typeface="Comic Sans MS"/>
              </a:rPr>
              <a:t>請按這裡編輯題名文字格式</a:t>
            </a:r>
            <a:endParaRPr b="0" lang="de-AT" sz="4500" spc="-1" strike="noStrike">
              <a:solidFill>
                <a:srgbClr val="04617b"/>
              </a:solidFill>
              <a:latin typeface="Comic Sans M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54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Comic Sans MS"/>
              </a:rPr>
              <a:t>請按這裡編輯大綱文字格式</a:t>
            </a:r>
            <a:endParaRPr b="0" lang="de-AT" sz="2400" spc="-1" strike="noStrike">
              <a:latin typeface="Comic Sans MS"/>
            </a:endParaRPr>
          </a:p>
          <a:p>
            <a:pPr lvl="1" marL="864000" indent="-324000">
              <a:spcAft>
                <a:spcPts val="84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zh-CN" sz="2100" spc="-1" strike="noStrike">
                <a:latin typeface="Comic Sans MS"/>
              </a:rPr>
              <a:t>第二個大綱層次</a:t>
            </a:r>
            <a:endParaRPr b="0" lang="de-AT" sz="2100" spc="-1" strike="noStrike">
              <a:latin typeface="Comic Sans MS"/>
            </a:endParaRPr>
          </a:p>
          <a:p>
            <a:pPr lvl="2" marL="1296000" indent="-288000">
              <a:spcAft>
                <a:spcPts val="635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Comic Sans MS"/>
              </a:rPr>
              <a:t>第三個大綱層次</a:t>
            </a:r>
            <a:endParaRPr b="0" lang="de-AT" sz="1800" spc="-1" strike="noStrike">
              <a:latin typeface="Comic Sans MS"/>
            </a:endParaRPr>
          </a:p>
          <a:p>
            <a:pPr lvl="3" marL="1728000" indent="-216000">
              <a:spcAft>
                <a:spcPts val="42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zh-CN" sz="1800" spc="-1" strike="noStrike">
                <a:latin typeface="Comic Sans MS"/>
              </a:rPr>
              <a:t>第四個大綱層次</a:t>
            </a:r>
            <a:endParaRPr b="0" lang="de-AT" sz="1800" spc="-1" strike="noStrike">
              <a:latin typeface="Comic Sans MS"/>
            </a:endParaRPr>
          </a:p>
          <a:p>
            <a:pPr lvl="4" marL="2160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Comic Sans MS"/>
              </a:rPr>
              <a:t>第五個大綱層次</a:t>
            </a:r>
            <a:endParaRPr b="0" lang="de-AT" sz="1800" spc="-1" strike="noStrike">
              <a:latin typeface="Comic Sans MS"/>
            </a:endParaRPr>
          </a:p>
          <a:p>
            <a:pPr lvl="5" marL="2592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Comic Sans MS"/>
              </a:rPr>
              <a:t>第六個大綱層次</a:t>
            </a:r>
            <a:endParaRPr b="0" lang="de-AT" sz="1800" spc="-1" strike="noStrike">
              <a:latin typeface="Comic Sans MS"/>
            </a:endParaRPr>
          </a:p>
          <a:p>
            <a:pPr lvl="6" marL="3024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latin typeface="Comic Sans MS"/>
              </a:rPr>
              <a:t>第七個大綱層次</a:t>
            </a:r>
            <a:endParaRPr b="0" lang="de-AT" sz="1800" spc="-1" strike="noStrike">
              <a:latin typeface="Comic Sans M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AT" sz="2400" spc="-1" strike="noStrike">
                <a:solidFill>
                  <a:srgbClr val="484848"/>
                </a:solidFill>
                <a:latin typeface="Comic Sans MS"/>
              </a:rPr>
              <a:t>&lt;日期/時間&gt;</a:t>
            </a:r>
            <a:r>
              <a:rPr b="0" lang="de-AT" sz="2400" spc="-1" strike="noStrike">
                <a:solidFill>
                  <a:srgbClr val="484848"/>
                </a:solidFill>
                <a:latin typeface="Comic Sans MS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Comic Sans M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de-AT" sz="2400" spc="-1" strike="noStrike">
                <a:solidFill>
                  <a:srgbClr val="484848"/>
                </a:solidFill>
                <a:latin typeface="Comic Sans MS"/>
              </a:rPr>
              <a:t>&lt;頁尾&gt;</a:t>
            </a:r>
            <a:r>
              <a:rPr b="0" lang="de-AT" sz="2400" spc="-1" strike="noStrike">
                <a:solidFill>
                  <a:srgbClr val="484848"/>
                </a:solidFill>
                <a:latin typeface="Comic Sans MS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Comic Sans M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515822BE-F96B-4C94-99F2-28CDDAE66933}" type="slidenum">
              <a:rPr b="0" lang="de-AT" sz="2400" spc="-1" strike="noStrike">
                <a:solidFill>
                  <a:srgbClr val="484848"/>
                </a:solidFill>
                <a:latin typeface="Comic Sans MS"/>
              </a:rPr>
              <a:t>&lt;編號&gt;</a:t>
            </a:fld>
            <a:r>
              <a:rPr b="0" lang="de-AT" sz="2400" spc="-1" strike="noStrike">
                <a:solidFill>
                  <a:srgbClr val="484848"/>
                </a:solidFill>
                <a:latin typeface="Comic Sans MS"/>
              </a:rPr>
              <a:t> </a:t>
            </a:r>
            <a:endParaRPr b="0" lang="de-AT" sz="2400" spc="-1" strike="noStrike">
              <a:solidFill>
                <a:srgbClr val="484848"/>
              </a:solidFill>
              <a:latin typeface="Comic Sans MS"/>
            </a:endParaRPr>
          </a:p>
        </p:txBody>
      </p:sp>
      <p:sp>
        <p:nvSpPr>
          <p:cNvPr id="90" name=""/>
          <p:cNvSpPr/>
          <p:nvPr/>
        </p:nvSpPr>
        <p:spPr>
          <a:xfrm>
            <a:off x="0" y="5580000"/>
            <a:ext cx="10080000" cy="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16200000" blurRad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hyperlink" Target="https://www.youtube.com/@user-dc7re5zv1u" TargetMode="External"/><Relationship Id="rId3" Type="http://schemas.openxmlformats.org/officeDocument/2006/relationships/hyperlink" Target="https://www.youtube.com/playlist?list=PL-GVOhKlIs0a3TV4TzfJL7IJNNF-2V3KL" TargetMode="External"/><Relationship Id="rId4" Type="http://schemas.openxmlformats.org/officeDocument/2006/relationships/hyperlink" Target="https://www.youtube.com/watch?v=0-mXaIcv9OY&amp;list=PL-GVOhKlIs0a3TV4TzfJL7IJNNF-2V3KL&amp;index=3" TargetMode="External"/><Relationship Id="rId5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hyperlink" Target="https://drive.google.com/drive/folders/1QIogdBxF24cMizk0qVWb0ZcSr9dUzztf" TargetMode="External"/><Relationship Id="rId3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"/>
          <p:cNvSpPr txBox="1"/>
          <p:nvPr/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zh-CN" sz="6000" spc="-1" strike="noStrike">
                <a:solidFill>
                  <a:srgbClr val="04617b"/>
                </a:solidFill>
                <a:latin typeface="Comic Sans MS"/>
                <a:ea typeface="標楷體"/>
              </a:rPr>
              <a:t>科學講座線上學習</a:t>
            </a:r>
            <a:br/>
            <a:r>
              <a:rPr b="0" lang="zh-CN" sz="3000" spc="-1" strike="noStrike">
                <a:solidFill>
                  <a:srgbClr val="04617b"/>
                </a:solidFill>
                <a:latin typeface="Comic Sans MS"/>
                <a:ea typeface="標楷體"/>
              </a:rPr>
              <a:t>臺灣科學特殊人才提升計畫</a:t>
            </a:r>
            <a:r>
              <a:rPr b="0" lang="de-AT" sz="3000" spc="-1" strike="noStrike">
                <a:solidFill>
                  <a:srgbClr val="04617b"/>
                </a:solidFill>
                <a:latin typeface="Comic Sans MS"/>
                <a:ea typeface="標楷體"/>
              </a:rPr>
              <a:t>/</a:t>
            </a:r>
            <a:r>
              <a:rPr b="0" lang="zh-CN" sz="3000" spc="-1" strike="noStrike">
                <a:solidFill>
                  <a:srgbClr val="04617b"/>
                </a:solidFill>
                <a:latin typeface="Comic Sans MS"/>
                <a:ea typeface="標楷體"/>
              </a:rPr>
              <a:t>世界數學日</a:t>
            </a:r>
            <a:r>
              <a:rPr b="0" lang="de-AT" sz="3000" spc="-1" strike="noStrike">
                <a:solidFill>
                  <a:srgbClr val="04617b"/>
                </a:solidFill>
                <a:latin typeface="Comic Sans MS"/>
                <a:ea typeface="標楷體"/>
              </a:rPr>
              <a:t>/</a:t>
            </a:r>
            <a:br/>
            <a:r>
              <a:rPr b="0" lang="zh-CN" sz="3000" spc="-1" strike="noStrike">
                <a:solidFill>
                  <a:srgbClr val="04617b"/>
                </a:solidFill>
                <a:latin typeface="Comic Sans MS"/>
                <a:ea typeface="標楷體"/>
              </a:rPr>
              <a:t>你是個機率「盲」嗎？</a:t>
            </a:r>
            <a:r>
              <a:rPr b="0" lang="de-AT" sz="3000" spc="-1" strike="noStrike">
                <a:solidFill>
                  <a:srgbClr val="04617b"/>
                </a:solidFill>
                <a:latin typeface="Comic Sans MS"/>
                <a:ea typeface="標楷體"/>
              </a:rPr>
              <a:t>/Monty Hall</a:t>
            </a:r>
            <a:r>
              <a:rPr b="0" lang="zh-CN" sz="3000" spc="-1" strike="noStrike">
                <a:solidFill>
                  <a:srgbClr val="04617b"/>
                </a:solidFill>
                <a:latin typeface="Comic Sans MS"/>
                <a:ea typeface="標楷體"/>
              </a:rPr>
              <a:t>問題</a:t>
            </a:r>
            <a:r>
              <a:rPr b="0" lang="de-AT" sz="3000" spc="-1" strike="noStrike">
                <a:solidFill>
                  <a:srgbClr val="04617b"/>
                </a:solidFill>
                <a:latin typeface="Comic Sans MS"/>
                <a:ea typeface="標楷體"/>
              </a:rPr>
              <a:t>(</a:t>
            </a:r>
            <a:r>
              <a:rPr b="0" lang="zh-CN" sz="3000" spc="-1" strike="noStrike">
                <a:solidFill>
                  <a:srgbClr val="04617b"/>
                </a:solidFill>
                <a:latin typeface="Comic Sans MS"/>
                <a:ea typeface="標楷體"/>
              </a:rPr>
              <a:t>三門問題</a:t>
            </a:r>
            <a:r>
              <a:rPr b="0" lang="de-AT" sz="3000" spc="-1" strike="noStrike">
                <a:solidFill>
                  <a:srgbClr val="04617b"/>
                </a:solidFill>
                <a:latin typeface="Comic Sans MS"/>
                <a:ea typeface="標楷體"/>
              </a:rPr>
              <a:t>)</a:t>
            </a:r>
            <a:endParaRPr b="0" lang="de-AT" sz="3000" spc="-1" strike="noStrike">
              <a:solidFill>
                <a:srgbClr val="04617b"/>
              </a:solidFill>
              <a:latin typeface="Comic Sans MS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i="1" lang="de-AT" sz="2700" spc="-1" strike="noStrike">
                <a:solidFill>
                  <a:srgbClr val="dbf5f9"/>
                </a:solidFill>
                <a:latin typeface="Comic Sans MS"/>
              </a:rPr>
              <a:t>72014</a:t>
            </a:r>
            <a:r>
              <a:rPr b="0" i="1" lang="zh-CN" sz="2700" spc="-1" strike="noStrike">
                <a:solidFill>
                  <a:srgbClr val="dbf5f9"/>
                </a:solidFill>
                <a:latin typeface="Comic Sans MS"/>
              </a:rPr>
              <a:t>鍾定栩</a:t>
            </a:r>
            <a:endParaRPr b="0" i="1" lang="de-AT" sz="2700" spc="-1" strike="noStrike">
              <a:solidFill>
                <a:srgbClr val="dbf5f9"/>
              </a:solidFill>
              <a:latin typeface="Comic Sans MS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zh-CN" sz="4500" spc="-1" strike="noStrike">
                <a:solidFill>
                  <a:srgbClr val="ffffff"/>
                </a:solidFill>
                <a:latin typeface="Comic Sans MS"/>
              </a:rPr>
              <a:t>延伸探討</a:t>
            </a:r>
            <a:r>
              <a:rPr b="0" lang="de-AT" sz="4500" spc="-1" strike="noStrike">
                <a:solidFill>
                  <a:srgbClr val="ffffff"/>
                </a:solidFill>
                <a:latin typeface="Comic Sans MS"/>
              </a:rPr>
              <a:t>-A2</a:t>
            </a:r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466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Comic Sans MS"/>
              </a:rPr>
              <a:t>由以上可得知：</a:t>
            </a:r>
            <a:br/>
            <a:r>
              <a:rPr b="1" lang="zh-CN" sz="2400" spc="-1" strike="noStrike">
                <a:latin typeface="Comic Sans MS"/>
              </a:rPr>
              <a:t>換</a:t>
            </a:r>
            <a:r>
              <a:rPr b="0" lang="zh-CN" sz="2400" spc="-1" strike="noStrike">
                <a:latin typeface="Comic Sans MS"/>
              </a:rPr>
              <a:t>的話有</a:t>
            </a:r>
            <a:r>
              <a:rPr b="0" lang="de-AT" sz="2400" spc="-1" strike="noStrike">
                <a:latin typeface="Comic Sans MS"/>
              </a:rPr>
              <a:t>6/8=3/4</a:t>
            </a:r>
            <a:r>
              <a:rPr b="0" lang="zh-CN" sz="2400" spc="-1" strike="noStrike">
                <a:latin typeface="Comic Sans MS"/>
              </a:rPr>
              <a:t>的機率得到車；</a:t>
            </a:r>
            <a:br/>
            <a:r>
              <a:rPr b="1" lang="zh-CN" sz="2400" spc="-1" strike="noStrike">
                <a:latin typeface="Comic Sans MS"/>
              </a:rPr>
              <a:t>不換</a:t>
            </a:r>
            <a:r>
              <a:rPr b="0" lang="zh-CN" sz="2400" spc="-1" strike="noStrike">
                <a:latin typeface="Comic Sans MS"/>
              </a:rPr>
              <a:t>的話有</a:t>
            </a:r>
            <a:r>
              <a:rPr b="0" lang="de-AT" sz="2400" spc="-1" strike="noStrike">
                <a:latin typeface="Comic Sans MS"/>
              </a:rPr>
              <a:t>2/4=1/2</a:t>
            </a:r>
            <a:r>
              <a:rPr b="0" lang="zh-CN" sz="2400" spc="-1" strike="noStrike">
                <a:latin typeface="Comic Sans MS"/>
              </a:rPr>
              <a:t>的機率得到車。</a:t>
            </a:r>
            <a:endParaRPr b="0" lang="de-AT" sz="2400" spc="-1" strike="noStrike">
              <a:latin typeface="Comic Sans MS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zh-CN" sz="4500" spc="-1" strike="noStrike">
                <a:solidFill>
                  <a:srgbClr val="ffffff"/>
                </a:solidFill>
                <a:latin typeface="Comic Sans MS"/>
              </a:rPr>
              <a:t>資料出處</a:t>
            </a:r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466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Comic Sans MS"/>
              </a:rPr>
              <a:t>[1]</a:t>
            </a:r>
            <a:r>
              <a:rPr b="0" lang="zh-CN" sz="2400" spc="-1" strike="noStrike">
                <a:latin typeface="Comic Sans MS"/>
              </a:rPr>
              <a:t>臺灣科學特殊人才提升計畫</a:t>
            </a:r>
            <a:r>
              <a:rPr b="0" lang="de-AT" sz="2400" spc="-1" strike="noStrike">
                <a:latin typeface="Comic Sans MS"/>
              </a:rPr>
              <a:t>-YouTube</a:t>
            </a:r>
            <a:br/>
            <a:r>
              <a:rPr b="0" lang="de-AT" sz="2400" spc="-1" strike="noStrike">
                <a:latin typeface="Comic Sans MS"/>
                <a:hlinkClick r:id="rId2"/>
              </a:rPr>
              <a:t>https://www.youtube.com/@user-dc7re5zv1u</a:t>
            </a:r>
            <a:endParaRPr b="0" lang="de-AT" sz="2400" spc="-1" strike="noStrike">
              <a:latin typeface="Comic Sans MS"/>
            </a:endParaRPr>
          </a:p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Comic Sans MS"/>
              </a:rPr>
              <a:t>[2]</a:t>
            </a:r>
            <a:r>
              <a:rPr b="0" lang="zh-CN" sz="2400" spc="-1" strike="noStrike">
                <a:latin typeface="Comic Sans MS"/>
              </a:rPr>
              <a:t>世界數學日</a:t>
            </a:r>
            <a:r>
              <a:rPr b="0" lang="de-AT" sz="2400" spc="-1" strike="noStrike">
                <a:latin typeface="Comic Sans MS"/>
              </a:rPr>
              <a:t>-YouTube</a:t>
            </a:r>
            <a:br/>
            <a:r>
              <a:rPr b="0" lang="de-AT" sz="2400" spc="-1" strike="noStrike">
                <a:latin typeface="Comic Sans MS"/>
                <a:hlinkClick r:id="rId3"/>
              </a:rPr>
              <a:t>https://www.youtube.com/playlist?list=PL-GVOhKlIs0a3TV4TzfJL7IJNNF-2V3KL</a:t>
            </a:r>
            <a:endParaRPr b="0" lang="de-AT" sz="2400" spc="-1" strike="noStrike">
              <a:latin typeface="Comic Sans MS"/>
            </a:endParaRPr>
          </a:p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Comic Sans MS"/>
              </a:rPr>
              <a:t>[3]</a:t>
            </a:r>
            <a:r>
              <a:rPr b="0" lang="zh-CN" sz="2400" spc="-1" strike="noStrike">
                <a:latin typeface="Comic Sans MS"/>
              </a:rPr>
              <a:t>你是個機率「盲」嗎？</a:t>
            </a:r>
            <a:r>
              <a:rPr b="0" lang="de-AT" sz="2400" spc="-1" strike="noStrike">
                <a:latin typeface="Comic Sans MS"/>
              </a:rPr>
              <a:t>-YouTube</a:t>
            </a:r>
            <a:br/>
            <a:r>
              <a:rPr b="0" lang="de-AT" sz="2400" spc="-1" strike="noStrike">
                <a:latin typeface="Comic Sans MS"/>
                <a:hlinkClick r:id="rId4"/>
              </a:rPr>
              <a:t>https://www.youtube.com/watch?v=0-mXaIcv9OY&amp;list=PL-GVOhKlIs0a3TV4TzfJL7IJNNF-2V3KL&amp;index=3</a:t>
            </a:r>
            <a:endParaRPr b="0" lang="de-AT" sz="2400" spc="-1" strike="noStrike">
              <a:latin typeface="Comic Sans MS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zh-CN" sz="4500" spc="-1" strike="noStrike">
                <a:solidFill>
                  <a:srgbClr val="ffffff"/>
                </a:solidFill>
                <a:latin typeface="Comic Sans MS"/>
              </a:rPr>
              <a:t>資料出處</a:t>
            </a:r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466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Comic Sans MS"/>
              </a:rPr>
              <a:t>[4]</a:t>
            </a:r>
            <a:r>
              <a:rPr b="0" lang="zh-CN" sz="2400" spc="-1" strike="noStrike">
                <a:latin typeface="Comic Sans MS"/>
              </a:rPr>
              <a:t>參考資料</a:t>
            </a:r>
            <a:r>
              <a:rPr b="0" lang="de-AT" sz="2400" spc="-1" strike="noStrike">
                <a:latin typeface="Comic Sans MS"/>
              </a:rPr>
              <a:t>-Google</a:t>
            </a:r>
            <a:r>
              <a:rPr b="0" lang="zh-CN" sz="2400" spc="-1" strike="noStrike">
                <a:latin typeface="Comic Sans MS"/>
              </a:rPr>
              <a:t>雲端硬碟</a:t>
            </a:r>
            <a:br/>
            <a:r>
              <a:rPr b="0" lang="de-AT" sz="2400" spc="-1" strike="noStrike">
                <a:latin typeface="Comic Sans MS"/>
                <a:hlinkClick r:id="rId2"/>
              </a:rPr>
              <a:t>https://drive.google.com/drive/folders/1QIogdBxF24cMizk0qVWb0ZcSr9dUzztf</a:t>
            </a:r>
            <a:endParaRPr b="0" lang="de-AT" sz="2400" spc="-1" strike="noStrike">
              <a:latin typeface="Comic Sans MS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zh-CN" sz="4500" spc="-1" strike="noStrike">
                <a:solidFill>
                  <a:srgbClr val="ffffff"/>
                </a:solidFill>
                <a:latin typeface="Comic Sans MS"/>
              </a:rPr>
              <a:t>目錄</a:t>
            </a:r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Comic Sans MS"/>
              </a:rPr>
              <a:t>科學原理</a:t>
            </a:r>
            <a:r>
              <a:rPr b="0" lang="de-AT" sz="2400" spc="-1" strike="noStrike">
                <a:latin typeface="Comic Sans MS"/>
              </a:rPr>
              <a:t>&amp;</a:t>
            </a:r>
            <a:r>
              <a:rPr b="0" lang="zh-CN" sz="2400" spc="-1" strike="noStrike">
                <a:latin typeface="Comic Sans MS"/>
              </a:rPr>
              <a:t>應用層面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P.3</a:t>
            </a:r>
            <a:endParaRPr b="0" lang="de-AT" sz="2400" spc="-1" strike="noStrike">
              <a:latin typeface="Comic Sans MS"/>
            </a:endParaRPr>
          </a:p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Comic Sans MS"/>
              </a:rPr>
              <a:t>延伸探討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P.5</a:t>
            </a:r>
            <a:endParaRPr b="0" lang="de-AT" sz="2400" spc="-1" strike="noStrike">
              <a:latin typeface="Comic Sans MS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Comic Sans MS"/>
              </a:rPr>
              <a:t>Q1</a:t>
            </a:r>
            <a:r>
              <a:rPr b="0" lang="de-AT" sz="2100" spc="-1" strike="noStrike">
                <a:latin typeface="Comic Sans MS"/>
              </a:rPr>
              <a:t>	</a:t>
            </a:r>
            <a:r>
              <a:rPr b="0" lang="de-AT" sz="2100" spc="-1" strike="noStrike">
                <a:latin typeface="Comic Sans MS"/>
              </a:rPr>
              <a:t>	</a:t>
            </a:r>
            <a:r>
              <a:rPr b="0" lang="de-AT" sz="2100" spc="-1" strike="noStrike">
                <a:latin typeface="Comic Sans MS"/>
              </a:rPr>
              <a:t>	</a:t>
            </a:r>
            <a:r>
              <a:rPr b="0" lang="de-AT" sz="2100" spc="-1" strike="noStrike">
                <a:latin typeface="Comic Sans MS"/>
              </a:rPr>
              <a:t>	</a:t>
            </a:r>
            <a:r>
              <a:rPr b="0" lang="de-AT" sz="2100" spc="-1" strike="noStrike">
                <a:latin typeface="Comic Sans MS"/>
              </a:rPr>
              <a:t>	</a:t>
            </a:r>
            <a:r>
              <a:rPr b="0" lang="de-AT" sz="2100" spc="-1" strike="noStrike">
                <a:latin typeface="Comic Sans MS"/>
              </a:rPr>
              <a:t>	</a:t>
            </a:r>
            <a:r>
              <a:rPr b="0" lang="de-AT" sz="2100" spc="-1" strike="noStrike">
                <a:latin typeface="Comic Sans MS"/>
              </a:rPr>
              <a:t>	</a:t>
            </a:r>
            <a:r>
              <a:rPr b="0" lang="de-AT" sz="2100" spc="-1" strike="noStrike">
                <a:latin typeface="Comic Sans MS"/>
              </a:rPr>
              <a:t>	</a:t>
            </a:r>
            <a:r>
              <a:rPr b="0" lang="de-AT" sz="2100" spc="-1" strike="noStrike">
                <a:latin typeface="Comic Sans MS"/>
              </a:rPr>
              <a:t>P.5</a:t>
            </a:r>
            <a:endParaRPr b="0" lang="de-AT" sz="2100" spc="-1" strike="noStrike">
              <a:latin typeface="Comic Sans MS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Comic Sans MS"/>
              </a:rPr>
              <a:t>A1</a:t>
            </a:r>
            <a:r>
              <a:rPr b="0" lang="de-AT" sz="2100" spc="-1" strike="noStrike">
                <a:latin typeface="Comic Sans MS"/>
              </a:rPr>
              <a:t>	</a:t>
            </a:r>
            <a:r>
              <a:rPr b="0" lang="de-AT" sz="2100" spc="-1" strike="noStrike">
                <a:latin typeface="Comic Sans MS"/>
              </a:rPr>
              <a:t>	</a:t>
            </a:r>
            <a:r>
              <a:rPr b="0" lang="de-AT" sz="2100" spc="-1" strike="noStrike">
                <a:latin typeface="Comic Sans MS"/>
              </a:rPr>
              <a:t>	</a:t>
            </a:r>
            <a:r>
              <a:rPr b="0" lang="de-AT" sz="2100" spc="-1" strike="noStrike">
                <a:latin typeface="Comic Sans MS"/>
              </a:rPr>
              <a:t>	</a:t>
            </a:r>
            <a:r>
              <a:rPr b="0" lang="de-AT" sz="2100" spc="-1" strike="noStrike">
                <a:latin typeface="Comic Sans MS"/>
              </a:rPr>
              <a:t>	</a:t>
            </a:r>
            <a:r>
              <a:rPr b="0" lang="de-AT" sz="2100" spc="-1" strike="noStrike">
                <a:latin typeface="Comic Sans MS"/>
              </a:rPr>
              <a:t>	</a:t>
            </a:r>
            <a:r>
              <a:rPr b="0" lang="de-AT" sz="2100" spc="-1" strike="noStrike">
                <a:latin typeface="Comic Sans MS"/>
              </a:rPr>
              <a:t>	</a:t>
            </a:r>
            <a:r>
              <a:rPr b="0" lang="de-AT" sz="2100" spc="-1" strike="noStrike">
                <a:latin typeface="Comic Sans MS"/>
              </a:rPr>
              <a:t>	</a:t>
            </a:r>
            <a:r>
              <a:rPr b="0" lang="de-AT" sz="2100" spc="-1" strike="noStrike">
                <a:latin typeface="Comic Sans MS"/>
              </a:rPr>
              <a:t>P.6</a:t>
            </a:r>
            <a:endParaRPr b="0" lang="de-AT" sz="2100" spc="-1" strike="noStrike">
              <a:latin typeface="Comic Sans MS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Comic Sans MS"/>
              </a:rPr>
              <a:t>Q2</a:t>
            </a:r>
            <a:r>
              <a:rPr b="0" lang="de-AT" sz="2100" spc="-1" strike="noStrike">
                <a:latin typeface="Comic Sans MS"/>
              </a:rPr>
              <a:t>	</a:t>
            </a:r>
            <a:r>
              <a:rPr b="0" lang="de-AT" sz="2100" spc="-1" strike="noStrike">
                <a:latin typeface="Comic Sans MS"/>
              </a:rPr>
              <a:t>	</a:t>
            </a:r>
            <a:r>
              <a:rPr b="0" lang="de-AT" sz="2100" spc="-1" strike="noStrike">
                <a:latin typeface="Comic Sans MS"/>
              </a:rPr>
              <a:t>	</a:t>
            </a:r>
            <a:r>
              <a:rPr b="0" lang="de-AT" sz="2100" spc="-1" strike="noStrike">
                <a:latin typeface="Comic Sans MS"/>
              </a:rPr>
              <a:t>	</a:t>
            </a:r>
            <a:r>
              <a:rPr b="0" lang="de-AT" sz="2100" spc="-1" strike="noStrike">
                <a:latin typeface="Comic Sans MS"/>
              </a:rPr>
              <a:t>	</a:t>
            </a:r>
            <a:r>
              <a:rPr b="0" lang="de-AT" sz="2100" spc="-1" strike="noStrike">
                <a:latin typeface="Comic Sans MS"/>
              </a:rPr>
              <a:t>	</a:t>
            </a:r>
            <a:r>
              <a:rPr b="0" lang="de-AT" sz="2100" spc="-1" strike="noStrike">
                <a:latin typeface="Comic Sans MS"/>
              </a:rPr>
              <a:t>	</a:t>
            </a:r>
            <a:r>
              <a:rPr b="0" lang="de-AT" sz="2100" spc="-1" strike="noStrike">
                <a:latin typeface="Comic Sans MS"/>
              </a:rPr>
              <a:t>	</a:t>
            </a:r>
            <a:r>
              <a:rPr b="0" lang="de-AT" sz="2100" spc="-1" strike="noStrike">
                <a:latin typeface="Comic Sans MS"/>
              </a:rPr>
              <a:t>P.8</a:t>
            </a:r>
            <a:endParaRPr b="0" lang="de-AT" sz="2100" spc="-1" strike="noStrike">
              <a:latin typeface="Comic Sans MS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100" spc="-1" strike="noStrike">
                <a:latin typeface="Comic Sans MS"/>
              </a:rPr>
              <a:t>A2</a:t>
            </a:r>
            <a:r>
              <a:rPr b="0" lang="de-AT" sz="2100" spc="-1" strike="noStrike">
                <a:latin typeface="Comic Sans MS"/>
              </a:rPr>
              <a:t>	</a:t>
            </a:r>
            <a:r>
              <a:rPr b="0" lang="de-AT" sz="2100" spc="-1" strike="noStrike">
                <a:latin typeface="Comic Sans MS"/>
              </a:rPr>
              <a:t>	</a:t>
            </a:r>
            <a:r>
              <a:rPr b="0" lang="de-AT" sz="2100" spc="-1" strike="noStrike">
                <a:latin typeface="Comic Sans MS"/>
              </a:rPr>
              <a:t>	</a:t>
            </a:r>
            <a:r>
              <a:rPr b="0" lang="de-AT" sz="2100" spc="-1" strike="noStrike">
                <a:latin typeface="Comic Sans MS"/>
              </a:rPr>
              <a:t>	</a:t>
            </a:r>
            <a:r>
              <a:rPr b="0" lang="de-AT" sz="2100" spc="-1" strike="noStrike">
                <a:latin typeface="Comic Sans MS"/>
              </a:rPr>
              <a:t>	</a:t>
            </a:r>
            <a:r>
              <a:rPr b="0" lang="de-AT" sz="2100" spc="-1" strike="noStrike">
                <a:latin typeface="Comic Sans MS"/>
              </a:rPr>
              <a:t>	</a:t>
            </a:r>
            <a:r>
              <a:rPr b="0" lang="de-AT" sz="2100" spc="-1" strike="noStrike">
                <a:latin typeface="Comic Sans MS"/>
              </a:rPr>
              <a:t>	</a:t>
            </a:r>
            <a:r>
              <a:rPr b="0" lang="de-AT" sz="2100" spc="-1" strike="noStrike">
                <a:latin typeface="Comic Sans MS"/>
              </a:rPr>
              <a:t>	</a:t>
            </a:r>
            <a:r>
              <a:rPr b="0" lang="de-AT" sz="2100" spc="-1" strike="noStrike">
                <a:latin typeface="Comic Sans MS"/>
              </a:rPr>
              <a:t>P.9</a:t>
            </a:r>
            <a:endParaRPr b="0" lang="de-AT" sz="2100" spc="-1" strike="noStrike">
              <a:latin typeface="Comic Sans MS"/>
            </a:endParaRPr>
          </a:p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Comic Sans MS"/>
              </a:rPr>
              <a:t>資料出處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P.11</a:t>
            </a:r>
            <a:endParaRPr b="0" lang="de-AT" sz="2400" spc="-1" strike="noStrike">
              <a:latin typeface="Comic Sans MS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zh-CN" sz="4500" spc="-1" strike="noStrike">
                <a:solidFill>
                  <a:srgbClr val="ffffff"/>
                </a:solidFill>
                <a:latin typeface="Comic Sans MS"/>
              </a:rPr>
              <a:t>科學原理</a:t>
            </a:r>
            <a:r>
              <a:rPr b="0" lang="de-AT" sz="4500" spc="-1" strike="noStrike">
                <a:solidFill>
                  <a:srgbClr val="ffffff"/>
                </a:solidFill>
                <a:latin typeface="Comic Sans MS"/>
              </a:rPr>
              <a:t>&amp;</a:t>
            </a:r>
            <a:r>
              <a:rPr b="0" lang="zh-CN" sz="4500" spc="-1" strike="noStrike">
                <a:solidFill>
                  <a:srgbClr val="ffffff"/>
                </a:solidFill>
                <a:latin typeface="Comic Sans MS"/>
              </a:rPr>
              <a:t>應用層面</a:t>
            </a:r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432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Comic Sans MS"/>
              </a:rPr>
              <a:t>題目：</a:t>
            </a:r>
            <a:br/>
            <a:r>
              <a:rPr b="0" lang="zh-CN" sz="2400" spc="-1" strike="noStrike">
                <a:latin typeface="Comic Sans MS"/>
              </a:rPr>
              <a:t>在三扇門中選擇一扇：</a:t>
            </a:r>
            <a:br/>
            <a:r>
              <a:rPr b="0" lang="zh-CN" sz="2400" spc="-1" strike="noStrike">
                <a:latin typeface="Comic Sans MS"/>
              </a:rPr>
              <a:t>其中一扇後面有一輛車；</a:t>
            </a:r>
            <a:br/>
            <a:r>
              <a:rPr b="0" lang="zh-CN" sz="2400" spc="-1" strike="noStrike">
                <a:latin typeface="Comic Sans MS"/>
              </a:rPr>
              <a:t>其餘兩扇後面則是山羊。</a:t>
            </a:r>
            <a:br/>
            <a:r>
              <a:rPr b="0" lang="zh-CN" sz="2400" spc="-1" strike="noStrike">
                <a:latin typeface="Comic Sans MS"/>
              </a:rPr>
              <a:t>你選擇了一道門，然後出題者開了一扇後面有山羊的門。</a:t>
            </a:r>
            <a:endParaRPr b="0" lang="de-AT" sz="2400" spc="-1" strike="noStrike">
              <a:latin typeface="Comic Sans MS"/>
            </a:endParaRPr>
          </a:p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Comic Sans MS"/>
              </a:rPr>
              <a:t>請問</a:t>
            </a:r>
            <a:r>
              <a:rPr b="1" lang="zh-CN" sz="2400" spc="-1" strike="noStrike">
                <a:latin typeface="Comic Sans MS"/>
              </a:rPr>
              <a:t>換</a:t>
            </a:r>
            <a:r>
              <a:rPr b="0" lang="zh-CN" sz="2400" spc="-1" strike="noStrike">
                <a:latin typeface="Comic Sans MS"/>
              </a:rPr>
              <a:t>跟</a:t>
            </a:r>
            <a:r>
              <a:rPr b="1" lang="zh-CN" sz="2400" spc="-1" strike="noStrike">
                <a:latin typeface="Comic Sans MS"/>
              </a:rPr>
              <a:t>不換</a:t>
            </a:r>
            <a:r>
              <a:rPr b="0" lang="zh-CN" sz="2400" spc="-1" strike="noStrike">
                <a:latin typeface="Comic Sans MS"/>
              </a:rPr>
              <a:t>，你得到車的機率各是多少？</a:t>
            </a:r>
            <a:endParaRPr b="0" lang="de-AT" sz="2400" spc="-1" strike="noStrike">
              <a:latin typeface="Comic Sans MS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zh-CN" sz="4500" spc="-1" strike="noStrike">
                <a:solidFill>
                  <a:srgbClr val="ffffff"/>
                </a:solidFill>
                <a:latin typeface="Comic Sans MS"/>
              </a:rPr>
              <a:t>科學原理</a:t>
            </a:r>
            <a:r>
              <a:rPr b="0" lang="de-AT" sz="4500" spc="-1" strike="noStrike">
                <a:solidFill>
                  <a:srgbClr val="ffffff"/>
                </a:solidFill>
                <a:latin typeface="Comic Sans MS"/>
              </a:rPr>
              <a:t>&amp;</a:t>
            </a:r>
            <a:r>
              <a:rPr b="0" lang="zh-CN" sz="4500" spc="-1" strike="noStrike">
                <a:solidFill>
                  <a:srgbClr val="ffffff"/>
                </a:solidFill>
                <a:latin typeface="Comic Sans MS"/>
              </a:rPr>
              <a:t>應用層面</a:t>
            </a:r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81000"/>
          </a:bodyPr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Comic Sans MS"/>
              </a:rPr>
              <a:t>如果你選的是後面有車的那扇門</a:t>
            </a:r>
            <a:r>
              <a:rPr b="0" lang="de-AT" sz="2400" spc="-1" strike="noStrike">
                <a:latin typeface="Comic Sans MS"/>
              </a:rPr>
              <a:t>(</a:t>
            </a:r>
            <a:r>
              <a:rPr b="0" lang="zh-CN" sz="2400" spc="-1" strike="noStrike">
                <a:latin typeface="Comic Sans MS"/>
              </a:rPr>
              <a:t>機率是</a:t>
            </a:r>
            <a:r>
              <a:rPr b="0" lang="de-AT" sz="2400" spc="-1" strike="noStrike">
                <a:latin typeface="Comic Sans MS"/>
              </a:rPr>
              <a:t>1/3)</a:t>
            </a:r>
            <a:r>
              <a:rPr b="0" lang="zh-CN" sz="2400" spc="-1" strike="noStrike">
                <a:latin typeface="Comic Sans MS"/>
              </a:rPr>
              <a:t>，不管出題者開的是哪一扇門，你</a:t>
            </a:r>
            <a:r>
              <a:rPr b="1" lang="zh-CN" sz="2400" spc="-1" strike="noStrike">
                <a:latin typeface="Comic Sans MS"/>
              </a:rPr>
              <a:t>不換</a:t>
            </a:r>
            <a:r>
              <a:rPr b="0" lang="zh-CN" sz="2400" spc="-1" strike="noStrike">
                <a:latin typeface="Comic Sans MS"/>
              </a:rPr>
              <a:t>就</a:t>
            </a:r>
            <a:r>
              <a:rPr b="0" lang="zh-CN" sz="2400" spc="-1" strike="noStrike">
                <a:latin typeface="Comic Sans MS"/>
              </a:rPr>
              <a:t>能得到車。</a:t>
            </a:r>
            <a:endParaRPr b="0" lang="de-AT" sz="2400" spc="-1" strike="noStrike">
              <a:latin typeface="Comic Sans MS"/>
            </a:endParaRPr>
          </a:p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Comic Sans MS"/>
              </a:rPr>
              <a:t>如果你選的是後面是山羊的門</a:t>
            </a:r>
            <a:r>
              <a:rPr b="0" lang="de-AT" sz="2400" spc="-1" strike="noStrike">
                <a:latin typeface="Comic Sans MS"/>
              </a:rPr>
              <a:t>(</a:t>
            </a:r>
            <a:r>
              <a:rPr b="0" lang="zh-CN" sz="2400" spc="-1" strike="noStrike">
                <a:latin typeface="Comic Sans MS"/>
              </a:rPr>
              <a:t>機率是</a:t>
            </a:r>
            <a:r>
              <a:rPr b="0" lang="de-AT" sz="2400" spc="-1" strike="noStrike">
                <a:latin typeface="Comic Sans MS"/>
              </a:rPr>
              <a:t>2/3)</a:t>
            </a:r>
            <a:r>
              <a:rPr b="0" lang="zh-CN" sz="2400" spc="-1" strike="noStrike">
                <a:latin typeface="Comic Sans MS"/>
              </a:rPr>
              <a:t>，出題者開的是另外一扇後面是山羊的門，因此你</a:t>
            </a:r>
            <a:r>
              <a:rPr b="1" lang="zh-CN" sz="2400" spc="-1" strike="noStrike">
                <a:latin typeface="Comic Sans MS"/>
              </a:rPr>
              <a:t>換</a:t>
            </a:r>
            <a:r>
              <a:rPr b="0" lang="zh-CN" sz="2400" spc="-1" strike="noStrike">
                <a:latin typeface="Comic Sans MS"/>
              </a:rPr>
              <a:t>的話就能得到車。</a:t>
            </a:r>
            <a:endParaRPr b="0" lang="de-AT" sz="2400" spc="-1" strike="noStrike">
              <a:latin typeface="Comic Sans MS"/>
            </a:endParaRPr>
          </a:p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Comic Sans MS"/>
              </a:rPr>
              <a:t>由以上可得知，你</a:t>
            </a:r>
            <a:r>
              <a:rPr b="1" lang="zh-CN" sz="2400" spc="-1" strike="noStrike">
                <a:latin typeface="Comic Sans MS"/>
              </a:rPr>
              <a:t>換</a:t>
            </a:r>
            <a:r>
              <a:rPr b="0" lang="zh-CN" sz="2400" spc="-1" strike="noStrike">
                <a:latin typeface="Comic Sans MS"/>
              </a:rPr>
              <a:t>的話得到車的機率比較高，機率為</a:t>
            </a:r>
            <a:r>
              <a:rPr b="0" lang="de-AT" sz="2400" spc="-1" strike="noStrike">
                <a:latin typeface="Comic Sans MS"/>
              </a:rPr>
              <a:t>2/3</a:t>
            </a:r>
            <a:r>
              <a:rPr b="0" lang="zh-CN" sz="2400" spc="-1" strike="noStrike">
                <a:latin typeface="Comic Sans MS"/>
              </a:rPr>
              <a:t>；相反你</a:t>
            </a:r>
            <a:r>
              <a:rPr b="1" lang="zh-CN" sz="2400" spc="-1" strike="noStrike">
                <a:latin typeface="Comic Sans MS"/>
              </a:rPr>
              <a:t>不換</a:t>
            </a:r>
            <a:r>
              <a:rPr b="0" lang="zh-CN" sz="2400" spc="-1" strike="noStrike">
                <a:latin typeface="Comic Sans MS"/>
              </a:rPr>
              <a:t>得到車的機率只有</a:t>
            </a:r>
            <a:r>
              <a:rPr b="0" lang="de-AT" sz="2400" spc="-1" strike="noStrike">
                <a:latin typeface="Comic Sans MS"/>
              </a:rPr>
              <a:t>1/3</a:t>
            </a:r>
            <a:r>
              <a:rPr b="0" lang="zh-CN" sz="2400" spc="-1" strike="noStrike">
                <a:latin typeface="Comic Sans MS"/>
              </a:rPr>
              <a:t>。</a:t>
            </a:r>
            <a:endParaRPr b="0" lang="de-AT" sz="2400" spc="-1" strike="noStrike">
              <a:latin typeface="Comic Sans MS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zh-CN" sz="4500" spc="-1" strike="noStrike">
                <a:solidFill>
                  <a:srgbClr val="ffffff"/>
                </a:solidFill>
                <a:latin typeface="Comic Sans MS"/>
              </a:rPr>
              <a:t>延伸探討</a:t>
            </a:r>
            <a:r>
              <a:rPr b="0" lang="de-AT" sz="4500" spc="-1" strike="noStrike">
                <a:solidFill>
                  <a:srgbClr val="ffffff"/>
                </a:solidFill>
                <a:latin typeface="Comic Sans MS"/>
              </a:rPr>
              <a:t>-Q1</a:t>
            </a:r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Comic Sans MS"/>
              </a:rPr>
              <a:t>如果改成有</a:t>
            </a:r>
            <a:r>
              <a:rPr b="1" lang="zh-CN" sz="2400" spc="-1" strike="noStrike">
                <a:latin typeface="Comic Sans MS"/>
              </a:rPr>
              <a:t>四扇</a:t>
            </a:r>
            <a:r>
              <a:rPr b="0" lang="zh-CN" sz="2400" spc="-1" strike="noStrike">
                <a:latin typeface="Comic Sans MS"/>
              </a:rPr>
              <a:t>門，你選了之後出題者會開</a:t>
            </a:r>
            <a:r>
              <a:rPr b="1" lang="zh-CN" sz="2400" spc="-1" strike="noStrike">
                <a:latin typeface="Comic Sans MS"/>
              </a:rPr>
              <a:t>兩扇</a:t>
            </a:r>
            <a:r>
              <a:rPr b="0" lang="zh-CN" sz="2400" spc="-1" strike="noStrike">
                <a:latin typeface="Comic Sans MS"/>
              </a:rPr>
              <a:t>後面是山羊的門，那麼你</a:t>
            </a:r>
            <a:r>
              <a:rPr b="1" lang="zh-CN" sz="2400" spc="-1" strike="noStrike">
                <a:latin typeface="Comic Sans MS"/>
              </a:rPr>
              <a:t>換</a:t>
            </a:r>
            <a:r>
              <a:rPr b="0" lang="zh-CN" sz="2400" spc="-1" strike="noStrike">
                <a:latin typeface="Comic Sans MS"/>
              </a:rPr>
              <a:t>跟</a:t>
            </a:r>
            <a:r>
              <a:rPr b="1" lang="zh-CN" sz="2400" spc="-1" strike="noStrike">
                <a:latin typeface="Comic Sans MS"/>
              </a:rPr>
              <a:t>不換</a:t>
            </a:r>
            <a:r>
              <a:rPr b="0" lang="zh-CN" sz="2400" spc="-1" strike="noStrike">
                <a:latin typeface="Comic Sans MS"/>
              </a:rPr>
              <a:t>得到車的機率各是多少？</a:t>
            </a:r>
            <a:endParaRPr b="0" lang="de-AT" sz="2400" spc="-1" strike="noStrike">
              <a:latin typeface="Comic Sans MS"/>
            </a:endParaRPr>
          </a:p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Comic Sans MS"/>
              </a:rPr>
              <a:t>如果</a:t>
            </a:r>
            <a:r>
              <a:rPr b="1" lang="zh-CN" sz="2400" spc="-1" strike="noStrike">
                <a:latin typeface="Comic Sans MS"/>
              </a:rPr>
              <a:t>五扇</a:t>
            </a:r>
            <a:r>
              <a:rPr b="0" lang="zh-CN" sz="2400" spc="-1" strike="noStrike">
                <a:latin typeface="Comic Sans MS"/>
              </a:rPr>
              <a:t>門他會開</a:t>
            </a:r>
            <a:r>
              <a:rPr b="1" lang="zh-CN" sz="2400" spc="-1" strike="noStrike">
                <a:latin typeface="Comic Sans MS"/>
              </a:rPr>
              <a:t>三扇</a:t>
            </a:r>
            <a:r>
              <a:rPr b="0" lang="zh-CN" sz="2400" spc="-1" strike="noStrike">
                <a:latin typeface="Comic Sans MS"/>
              </a:rPr>
              <a:t>門的話又是如何？</a:t>
            </a:r>
            <a:endParaRPr b="0" lang="de-AT" sz="2400" spc="-1" strike="noStrike">
              <a:latin typeface="Comic Sans MS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zh-CN" sz="4500" spc="-1" strike="noStrike">
                <a:solidFill>
                  <a:srgbClr val="ffffff"/>
                </a:solidFill>
                <a:latin typeface="Comic Sans MS"/>
              </a:rPr>
              <a:t>延伸探討</a:t>
            </a:r>
            <a:r>
              <a:rPr b="0" lang="de-AT" sz="4500" spc="-1" strike="noStrike">
                <a:solidFill>
                  <a:srgbClr val="ffffff"/>
                </a:solidFill>
                <a:latin typeface="Comic Sans MS"/>
              </a:rPr>
              <a:t>-A1</a:t>
            </a:r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81000"/>
          </a:bodyPr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Comic Sans MS"/>
              </a:rPr>
              <a:t>如果你選的是後面有車的那扇門</a:t>
            </a:r>
            <a:r>
              <a:rPr b="0" lang="de-AT" sz="2400" spc="-1" strike="noStrike">
                <a:latin typeface="Comic Sans MS"/>
              </a:rPr>
              <a:t>(</a:t>
            </a:r>
            <a:r>
              <a:rPr b="0" lang="zh-CN" sz="2400" spc="-1" strike="noStrike">
                <a:latin typeface="Comic Sans MS"/>
              </a:rPr>
              <a:t>機率是</a:t>
            </a:r>
            <a:r>
              <a:rPr b="0" lang="de-AT" sz="2400" spc="-1" strike="noStrike">
                <a:latin typeface="Comic Sans MS"/>
              </a:rPr>
              <a:t>1/4)</a:t>
            </a:r>
            <a:r>
              <a:rPr b="0" lang="zh-CN" sz="2400" spc="-1" strike="noStrike">
                <a:latin typeface="Comic Sans MS"/>
              </a:rPr>
              <a:t>，不管出題者開的是哪兩扇門，你</a:t>
            </a:r>
            <a:r>
              <a:rPr b="1" lang="zh-CN" sz="2400" spc="-1" strike="noStrike">
                <a:latin typeface="Comic Sans MS"/>
              </a:rPr>
              <a:t>不換</a:t>
            </a:r>
            <a:r>
              <a:rPr b="0" lang="zh-CN" sz="2400" spc="-1" strike="noStrike">
                <a:latin typeface="Comic Sans MS"/>
              </a:rPr>
              <a:t>才能得到車。</a:t>
            </a:r>
            <a:endParaRPr b="0" lang="de-AT" sz="2400" spc="-1" strike="noStrike">
              <a:latin typeface="Comic Sans MS"/>
            </a:endParaRPr>
          </a:p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Comic Sans MS"/>
              </a:rPr>
              <a:t>如果你選的是後面是山羊的門</a:t>
            </a:r>
            <a:r>
              <a:rPr b="0" lang="de-AT" sz="2400" spc="-1" strike="noStrike">
                <a:latin typeface="Comic Sans MS"/>
              </a:rPr>
              <a:t>(</a:t>
            </a:r>
            <a:r>
              <a:rPr b="0" lang="zh-CN" sz="2400" spc="-1" strike="noStrike">
                <a:latin typeface="Comic Sans MS"/>
              </a:rPr>
              <a:t>機率是</a:t>
            </a:r>
            <a:r>
              <a:rPr b="0" lang="de-AT" sz="2400" spc="-1" strike="noStrike">
                <a:latin typeface="Comic Sans MS"/>
              </a:rPr>
              <a:t>3/4)</a:t>
            </a:r>
            <a:r>
              <a:rPr b="0" lang="zh-CN" sz="2400" spc="-1" strike="noStrike">
                <a:latin typeface="Comic Sans MS"/>
              </a:rPr>
              <a:t>，出題者開的是另外兩扇後面是山羊的門，因此你</a:t>
            </a:r>
            <a:r>
              <a:rPr b="1" lang="zh-CN" sz="2400" spc="-1" strike="noStrike">
                <a:latin typeface="Comic Sans MS"/>
              </a:rPr>
              <a:t>換</a:t>
            </a:r>
            <a:r>
              <a:rPr b="0" lang="zh-CN" sz="2400" spc="-1" strike="noStrike">
                <a:latin typeface="Comic Sans MS"/>
              </a:rPr>
              <a:t>的話就能得到車。</a:t>
            </a:r>
            <a:endParaRPr b="0" lang="de-AT" sz="2400" spc="-1" strike="noStrike">
              <a:latin typeface="Comic Sans MS"/>
            </a:endParaRPr>
          </a:p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Comic Sans MS"/>
              </a:rPr>
              <a:t>由以上可得知，你</a:t>
            </a:r>
            <a:r>
              <a:rPr b="1" lang="zh-CN" sz="2400" spc="-1" strike="noStrike">
                <a:latin typeface="Comic Sans MS"/>
              </a:rPr>
              <a:t>換</a:t>
            </a:r>
            <a:r>
              <a:rPr b="0" lang="zh-CN" sz="2400" spc="-1" strike="noStrike">
                <a:latin typeface="Comic Sans MS"/>
              </a:rPr>
              <a:t>的話得到車的機率比較高，機率為</a:t>
            </a:r>
            <a:r>
              <a:rPr b="0" lang="de-AT" sz="2400" spc="-1" strike="noStrike">
                <a:latin typeface="Comic Sans MS"/>
              </a:rPr>
              <a:t>3/4</a:t>
            </a:r>
            <a:r>
              <a:rPr b="0" lang="zh-CN" sz="2400" spc="-1" strike="noStrike">
                <a:latin typeface="Comic Sans MS"/>
              </a:rPr>
              <a:t>；相反你</a:t>
            </a:r>
            <a:r>
              <a:rPr b="1" lang="zh-CN" sz="2400" spc="-1" strike="noStrike">
                <a:latin typeface="Comic Sans MS"/>
              </a:rPr>
              <a:t>不換</a:t>
            </a:r>
            <a:r>
              <a:rPr b="0" lang="zh-CN" sz="2400" spc="-1" strike="noStrike">
                <a:latin typeface="Comic Sans MS"/>
              </a:rPr>
              <a:t>得到車的機率只有</a:t>
            </a:r>
            <a:r>
              <a:rPr b="0" lang="de-AT" sz="2400" spc="-1" strike="noStrike">
                <a:latin typeface="Comic Sans MS"/>
              </a:rPr>
              <a:t>1/4</a:t>
            </a:r>
            <a:r>
              <a:rPr b="0" lang="zh-CN" sz="2400" spc="-1" strike="noStrike">
                <a:latin typeface="Comic Sans MS"/>
              </a:rPr>
              <a:t>。</a:t>
            </a:r>
            <a:endParaRPr b="0" lang="de-AT" sz="2400" spc="-1" strike="noStrike">
              <a:latin typeface="Comic Sans MS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zh-CN" sz="4500" spc="-1" strike="noStrike">
                <a:solidFill>
                  <a:srgbClr val="ffffff"/>
                </a:solidFill>
                <a:latin typeface="Comic Sans MS"/>
              </a:rPr>
              <a:t>延伸探討</a:t>
            </a:r>
            <a:r>
              <a:rPr b="0" lang="de-AT" sz="4500" spc="-1" strike="noStrike">
                <a:solidFill>
                  <a:srgbClr val="ffffff"/>
                </a:solidFill>
                <a:latin typeface="Comic Sans MS"/>
              </a:rPr>
              <a:t>-A1</a:t>
            </a:r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Comic Sans MS"/>
              </a:rPr>
              <a:t>由以上推論，如果有</a:t>
            </a:r>
            <a:r>
              <a:rPr b="0" i="1" lang="de-AT" sz="2400" spc="-1" strike="noStrike">
                <a:latin typeface="Comic Sans MS"/>
              </a:rPr>
              <a:t>n</a:t>
            </a:r>
            <a:r>
              <a:rPr b="0" lang="zh-CN" sz="2400" spc="-1" strike="noStrike">
                <a:latin typeface="Comic Sans MS"/>
              </a:rPr>
              <a:t>扇門，</a:t>
            </a:r>
            <a:r>
              <a:rPr b="1" lang="zh-CN" sz="2400" spc="-1" strike="noStrike">
                <a:latin typeface="Comic Sans MS"/>
              </a:rPr>
              <a:t>換</a:t>
            </a:r>
            <a:r>
              <a:rPr b="0" lang="zh-CN" sz="2400" spc="-1" strike="noStrike">
                <a:latin typeface="Comic Sans MS"/>
              </a:rPr>
              <a:t>得到車的機率為</a:t>
            </a:r>
            <a:r>
              <a:rPr b="0" lang="de-AT" sz="2400" spc="-1" strike="noStrike">
                <a:latin typeface="Comic Sans MS"/>
              </a:rPr>
              <a:t>(</a:t>
            </a:r>
            <a:r>
              <a:rPr b="0" i="1" lang="de-AT" sz="2400" spc="-1" strike="noStrike">
                <a:latin typeface="Comic Sans MS"/>
              </a:rPr>
              <a:t>n</a:t>
            </a:r>
            <a:r>
              <a:rPr b="0" lang="de-AT" sz="2400" spc="-1" strike="noStrike">
                <a:latin typeface="Comic Sans MS"/>
              </a:rPr>
              <a:t>-1)/</a:t>
            </a:r>
            <a:r>
              <a:rPr b="0" i="1" lang="de-AT" sz="2400" spc="-1" strike="noStrike">
                <a:latin typeface="Comic Sans MS"/>
              </a:rPr>
              <a:t>n</a:t>
            </a:r>
            <a:r>
              <a:rPr b="0" lang="zh-CN" sz="2400" spc="-1" strike="noStrike">
                <a:latin typeface="Comic Sans MS"/>
              </a:rPr>
              <a:t>；而</a:t>
            </a:r>
            <a:r>
              <a:rPr b="1" lang="zh-CN" sz="2400" spc="-1" strike="noStrike">
                <a:latin typeface="Comic Sans MS"/>
              </a:rPr>
              <a:t>不換</a:t>
            </a:r>
            <a:r>
              <a:rPr b="0" lang="zh-CN" sz="2400" spc="-1" strike="noStrike">
                <a:latin typeface="Comic Sans MS"/>
              </a:rPr>
              <a:t>得到車的機率為</a:t>
            </a:r>
            <a:r>
              <a:rPr b="0" lang="de-AT" sz="2400" spc="-1" strike="noStrike">
                <a:latin typeface="Comic Sans MS"/>
              </a:rPr>
              <a:t>1/</a:t>
            </a:r>
            <a:r>
              <a:rPr b="0" i="1" lang="de-AT" sz="2400" spc="-1" strike="noStrike">
                <a:latin typeface="Comic Sans MS"/>
              </a:rPr>
              <a:t>n</a:t>
            </a:r>
            <a:r>
              <a:rPr b="0" lang="zh-CN" sz="2400" spc="-1" strike="noStrike">
                <a:latin typeface="Comic Sans MS"/>
              </a:rPr>
              <a:t>。</a:t>
            </a:r>
            <a:endParaRPr b="0" lang="de-AT" sz="2400" spc="-1" strike="noStrike">
              <a:latin typeface="Comic Sans MS"/>
            </a:endParaRPr>
          </a:p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Comic Sans MS"/>
              </a:rPr>
              <a:t>因此若有五扇門，</a:t>
            </a:r>
            <a:br/>
            <a:r>
              <a:rPr b="1" lang="zh-CN" sz="2400" spc="-1" strike="noStrike">
                <a:latin typeface="Comic Sans MS"/>
              </a:rPr>
              <a:t>換</a:t>
            </a:r>
            <a:r>
              <a:rPr b="0" lang="zh-CN" sz="2400" spc="-1" strike="noStrike">
                <a:latin typeface="Comic Sans MS"/>
              </a:rPr>
              <a:t>得到車的機率為</a:t>
            </a:r>
            <a:r>
              <a:rPr b="0" lang="de-AT" sz="2400" spc="-1" strike="noStrike">
                <a:latin typeface="Comic Sans MS"/>
              </a:rPr>
              <a:t>(5-1)/5=4/5</a:t>
            </a:r>
            <a:r>
              <a:rPr b="0" lang="zh-CN" sz="2400" spc="-1" strike="noStrike">
                <a:latin typeface="Comic Sans MS"/>
              </a:rPr>
              <a:t>，</a:t>
            </a:r>
            <a:br/>
            <a:r>
              <a:rPr b="1" lang="zh-CN" sz="2400" spc="-1" strike="noStrike">
                <a:latin typeface="Comic Sans MS"/>
              </a:rPr>
              <a:t>不換</a:t>
            </a:r>
            <a:r>
              <a:rPr b="0" lang="zh-CN" sz="2400" spc="-1" strike="noStrike">
                <a:latin typeface="Comic Sans MS"/>
              </a:rPr>
              <a:t>得到車的機率為</a:t>
            </a:r>
            <a:r>
              <a:rPr b="0" lang="de-AT" sz="2400" spc="-1" strike="noStrike">
                <a:latin typeface="Comic Sans MS"/>
              </a:rPr>
              <a:t>1/5</a:t>
            </a:r>
            <a:r>
              <a:rPr b="0" lang="zh-CN" sz="2400" spc="-1" strike="noStrike">
                <a:latin typeface="Comic Sans MS"/>
              </a:rPr>
              <a:t>。</a:t>
            </a:r>
            <a:endParaRPr b="0" lang="de-AT" sz="2400" spc="-1" strike="noStrike">
              <a:latin typeface="Comic Sans MS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"/>
          <p:cNvSpPr txBox="1"/>
          <p:nvPr/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zh-CN" sz="4500" spc="-1" strike="noStrike">
                <a:solidFill>
                  <a:srgbClr val="ffffff"/>
                </a:solidFill>
                <a:latin typeface="Comic Sans MS"/>
              </a:rPr>
              <a:t>延伸探討</a:t>
            </a:r>
            <a:r>
              <a:rPr b="0" lang="de-AT" sz="4500" spc="-1" strike="noStrike">
                <a:solidFill>
                  <a:srgbClr val="ffffff"/>
                </a:solidFill>
                <a:latin typeface="Comic Sans MS"/>
              </a:rPr>
              <a:t>-Q2</a:t>
            </a:r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502920" y="1440000"/>
            <a:ext cx="9021960" cy="34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432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Comic Sans MS"/>
              </a:rPr>
              <a:t>題目： </a:t>
            </a:r>
            <a:br/>
            <a:r>
              <a:rPr b="0" lang="zh-CN" sz="2400" spc="-1" strike="noStrike">
                <a:latin typeface="Comic Sans MS"/>
              </a:rPr>
              <a:t>在四扇門中選擇一扇： </a:t>
            </a:r>
            <a:br/>
            <a:r>
              <a:rPr b="0" lang="zh-CN" sz="2400" spc="-1" strike="noStrike">
                <a:latin typeface="Comic Sans MS"/>
              </a:rPr>
              <a:t>其中兩扇後面是一輛車； </a:t>
            </a:r>
            <a:br/>
            <a:r>
              <a:rPr b="0" lang="zh-CN" sz="2400" spc="-1" strike="noStrike">
                <a:latin typeface="Comic Sans MS"/>
              </a:rPr>
              <a:t>另外兩扇後面則是山羊。 </a:t>
            </a:r>
            <a:br/>
            <a:r>
              <a:rPr b="0" lang="zh-CN" sz="2400" spc="-1" strike="noStrike">
                <a:latin typeface="Comic Sans MS"/>
              </a:rPr>
              <a:t>你選擇了一道門，然後出題者開了一扇後面有山羊的門。</a:t>
            </a:r>
            <a:endParaRPr b="0" lang="de-AT" sz="2400" spc="-1" strike="noStrike">
              <a:latin typeface="Comic Sans MS"/>
            </a:endParaRPr>
          </a:p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latin typeface="Comic Sans MS"/>
              </a:rPr>
              <a:t>請問</a:t>
            </a:r>
            <a:r>
              <a:rPr b="1" lang="zh-CN" sz="2400" spc="-1" strike="noStrike">
                <a:latin typeface="Comic Sans MS"/>
              </a:rPr>
              <a:t>換</a:t>
            </a:r>
            <a:r>
              <a:rPr b="0" lang="zh-CN" sz="2400" spc="-1" strike="noStrike">
                <a:latin typeface="Comic Sans MS"/>
              </a:rPr>
              <a:t>跟</a:t>
            </a:r>
            <a:r>
              <a:rPr b="1" lang="zh-CN" sz="2400" spc="-1" strike="noStrike">
                <a:latin typeface="Comic Sans MS"/>
              </a:rPr>
              <a:t>不換</a:t>
            </a:r>
            <a:r>
              <a:rPr b="0" lang="zh-CN" sz="2400" spc="-1" strike="noStrike">
                <a:latin typeface="Comic Sans MS"/>
              </a:rPr>
              <a:t>，你得到車的機率各是多少？</a:t>
            </a:r>
            <a:endParaRPr b="0" lang="de-AT" sz="2400" spc="-1" strike="noStrike">
              <a:latin typeface="Comic Sans MS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"/>
          <p:cNvSpPr txBox="1"/>
          <p:nvPr/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r>
              <a:rPr b="0" lang="zh-CN" sz="4500" spc="-1" strike="noStrike">
                <a:solidFill>
                  <a:srgbClr val="ffffff"/>
                </a:solidFill>
                <a:latin typeface="Comic Sans MS"/>
              </a:rPr>
              <a:t>延伸探討</a:t>
            </a:r>
            <a:r>
              <a:rPr b="0" lang="de-AT" sz="4500" spc="-1" strike="noStrike">
                <a:solidFill>
                  <a:srgbClr val="ffffff"/>
                </a:solidFill>
                <a:latin typeface="Comic Sans MS"/>
              </a:rPr>
              <a:t>-A2</a:t>
            </a:r>
            <a:endParaRPr b="0" lang="de-AT" sz="4500" spc="-1" strike="noStrike">
              <a:solidFill>
                <a:srgbClr val="ffffff"/>
              </a:solidFill>
              <a:latin typeface="Comic Sans MS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540000" y="1440000"/>
            <a:ext cx="23076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Comic Sans MS"/>
              </a:rPr>
              <a:t>A-N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F</a:t>
            </a:r>
            <a:endParaRPr b="0" lang="de-AT" sz="2400" spc="-1" strike="noStrike">
              <a:latin typeface="Comic Sans MS"/>
            </a:endParaRPr>
          </a:p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Comic Sans MS"/>
              </a:rPr>
              <a:t>A-Y-C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T</a:t>
            </a:r>
            <a:endParaRPr b="0" lang="de-AT" sz="2400" spc="-1" strike="noStrike">
              <a:latin typeface="Comic Sans MS"/>
            </a:endParaRPr>
          </a:p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Comic Sans MS"/>
              </a:rPr>
              <a:t>A-Y-D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T</a:t>
            </a:r>
            <a:endParaRPr b="0" lang="de-AT" sz="2400" spc="-1" strike="noStrike">
              <a:latin typeface="Comic Sans MS"/>
            </a:endParaRPr>
          </a:p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Comic Sans MS"/>
              </a:rPr>
              <a:t>B-N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F</a:t>
            </a:r>
            <a:endParaRPr b="0" lang="de-AT" sz="2400" spc="-1" strike="noStrike">
              <a:latin typeface="Comic Sans MS"/>
            </a:endParaRPr>
          </a:p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Comic Sans MS"/>
              </a:rPr>
              <a:t>B-Y-C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T</a:t>
            </a:r>
            <a:endParaRPr b="0" lang="de-AT" sz="2400" spc="-1" strike="noStrike">
              <a:latin typeface="Comic Sans MS"/>
            </a:endParaRPr>
          </a:p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Comic Sans MS"/>
              </a:rPr>
              <a:t>B-Y-D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T</a:t>
            </a:r>
            <a:endParaRPr b="0" lang="de-AT" sz="2400" spc="-1" strike="noStrike">
              <a:latin typeface="Comic Sans MS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2847600" y="1440000"/>
            <a:ext cx="25524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Comic Sans MS"/>
              </a:rPr>
              <a:t>C-N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T</a:t>
            </a:r>
            <a:endParaRPr b="0" lang="de-AT" sz="2400" spc="-1" strike="noStrike">
              <a:latin typeface="Comic Sans MS"/>
            </a:endParaRPr>
          </a:p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Comic Sans MS"/>
              </a:rPr>
              <a:t>C-Y-D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T</a:t>
            </a:r>
            <a:endParaRPr b="0" lang="de-AT" sz="2400" spc="-1" strike="noStrike">
              <a:latin typeface="Comic Sans MS"/>
            </a:endParaRPr>
          </a:p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Comic Sans MS"/>
              </a:rPr>
              <a:t>C-Y-A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F</a:t>
            </a:r>
            <a:endParaRPr b="0" lang="de-AT" sz="2400" spc="-1" strike="noStrike">
              <a:latin typeface="Comic Sans MS"/>
            </a:endParaRPr>
          </a:p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Comic Sans MS"/>
              </a:rPr>
              <a:t>D-N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T</a:t>
            </a:r>
            <a:endParaRPr b="0" lang="de-AT" sz="2400" spc="-1" strike="noStrike">
              <a:latin typeface="Comic Sans MS"/>
            </a:endParaRPr>
          </a:p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Comic Sans MS"/>
              </a:rPr>
              <a:t>D-Y-C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T</a:t>
            </a:r>
            <a:endParaRPr b="0" lang="de-AT" sz="2400" spc="-1" strike="noStrike">
              <a:latin typeface="Comic Sans MS"/>
            </a:endParaRPr>
          </a:p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de-AT" sz="2400" spc="-1" strike="noStrike">
                <a:latin typeface="Comic Sans MS"/>
              </a:rPr>
              <a:t>D-Y-A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	</a:t>
            </a:r>
            <a:r>
              <a:rPr b="0" lang="de-AT" sz="2400" spc="-1" strike="noStrike">
                <a:latin typeface="Comic Sans MS"/>
              </a:rPr>
              <a:t>F</a:t>
            </a:r>
            <a:endParaRPr b="0" lang="de-AT" sz="2400" spc="-1" strike="noStrike">
              <a:latin typeface="Comic Sans MS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5220000" y="1440000"/>
            <a:ext cx="468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200" spc="-1" strike="noStrike">
                <a:latin typeface="Comic Sans MS"/>
              </a:rPr>
              <a:t>假設車放在</a:t>
            </a:r>
            <a:r>
              <a:rPr b="0" lang="de-AT" sz="2200" spc="-1" strike="noStrike">
                <a:latin typeface="Comic Sans MS"/>
              </a:rPr>
              <a:t>C.D</a:t>
            </a:r>
            <a:r>
              <a:rPr b="0" lang="zh-CN" sz="2200" spc="-1" strike="noStrike">
                <a:latin typeface="Comic Sans MS"/>
              </a:rPr>
              <a:t>門</a:t>
            </a:r>
            <a:endParaRPr b="0" lang="de-AT" sz="2200" spc="-1" strike="noStrike">
              <a:latin typeface="Comic Sans MS"/>
            </a:endParaRPr>
          </a:p>
          <a:p>
            <a:pPr marL="432000" indent="-324000">
              <a:lnSpc>
                <a:spcPct val="100000"/>
              </a:lnSpc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200" spc="-1" strike="noStrike">
                <a:latin typeface="Comic Sans MS"/>
                <a:ea typeface="標楷體"/>
              </a:rPr>
              <a:t>第一個字母代表一開始選的門；</a:t>
            </a:r>
            <a:endParaRPr b="0" lang="de-AT" sz="2200" spc="-1" strike="noStrike">
              <a:latin typeface="Comic Sans MS"/>
            </a:endParaRPr>
          </a:p>
          <a:p>
            <a:pPr marL="432000" indent="-324000">
              <a:lnSpc>
                <a:spcPct val="100000"/>
              </a:lnSpc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200" spc="-1" strike="noStrike">
                <a:latin typeface="Comic Sans MS"/>
                <a:ea typeface="標楷體"/>
              </a:rPr>
              <a:t>第二個字母：</a:t>
            </a:r>
            <a:br/>
            <a:r>
              <a:rPr b="0" lang="de-AT" sz="2200" spc="-1" strike="noStrike">
                <a:latin typeface="Comic Sans MS"/>
              </a:rPr>
              <a:t>N</a:t>
            </a:r>
            <a:r>
              <a:rPr b="0" lang="zh-CN" sz="2200" spc="-1" strike="noStrike">
                <a:latin typeface="Comic Sans MS"/>
              </a:rPr>
              <a:t>代表</a:t>
            </a:r>
            <a:r>
              <a:rPr b="1" lang="zh-CN" sz="2200" spc="-1" strike="noStrike">
                <a:latin typeface="Comic Sans MS"/>
              </a:rPr>
              <a:t>不換</a:t>
            </a:r>
            <a:r>
              <a:rPr b="0" lang="zh-CN" sz="2200" spc="-1" strike="noStrike">
                <a:latin typeface="Comic Sans MS"/>
              </a:rPr>
              <a:t>，</a:t>
            </a:r>
            <a:r>
              <a:rPr b="0" lang="de-AT" sz="2200" spc="-1" strike="noStrike">
                <a:latin typeface="Comic Sans MS"/>
              </a:rPr>
              <a:t>Y</a:t>
            </a:r>
            <a:r>
              <a:rPr b="0" lang="zh-CN" sz="2200" spc="-1" strike="noStrike">
                <a:latin typeface="Comic Sans MS"/>
              </a:rPr>
              <a:t>代表</a:t>
            </a:r>
            <a:r>
              <a:rPr b="1" lang="zh-CN" sz="2200" spc="-1" strike="noStrike">
                <a:latin typeface="Comic Sans MS"/>
              </a:rPr>
              <a:t>換</a:t>
            </a:r>
            <a:endParaRPr b="0" lang="de-AT" sz="2200" spc="-1" strike="noStrike">
              <a:latin typeface="Comic Sans MS"/>
            </a:endParaRPr>
          </a:p>
          <a:p>
            <a:pPr marL="432000" indent="-324000">
              <a:lnSpc>
                <a:spcPct val="100000"/>
              </a:lnSpc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200" spc="-1" strike="noStrike">
                <a:latin typeface="Comic Sans MS"/>
              </a:rPr>
              <a:t>第三個字母為</a:t>
            </a:r>
            <a:r>
              <a:rPr b="1" lang="zh-CN" sz="2200" spc="-1" strike="noStrike">
                <a:latin typeface="Comic Sans MS"/>
              </a:rPr>
              <a:t>換</a:t>
            </a:r>
            <a:r>
              <a:rPr b="0" lang="zh-CN" sz="2200" spc="-1" strike="noStrike">
                <a:latin typeface="Comic Sans MS"/>
              </a:rPr>
              <a:t>了之後選到的門。</a:t>
            </a:r>
            <a:endParaRPr b="0" lang="de-AT" sz="2200" spc="-1" strike="noStrike">
              <a:latin typeface="Comic Sans MS"/>
            </a:endParaRPr>
          </a:p>
          <a:p>
            <a:pPr marL="432000" indent="-324000">
              <a:lnSpc>
                <a:spcPct val="100000"/>
              </a:lnSpc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zh-CN" sz="2200" spc="-1" strike="noStrike">
                <a:latin typeface="Comic Sans MS"/>
                <a:ea typeface="標楷體"/>
              </a:rPr>
              <a:t>第四個字母：</a:t>
            </a:r>
            <a:br/>
            <a:r>
              <a:rPr b="0" lang="de-AT" sz="2200" spc="-1" strike="noStrike">
                <a:latin typeface="Comic Sans MS"/>
              </a:rPr>
              <a:t>T</a:t>
            </a:r>
            <a:r>
              <a:rPr b="0" lang="zh-CN" sz="2200" spc="-1" strike="noStrike">
                <a:latin typeface="Comic Sans MS"/>
              </a:rPr>
              <a:t>代表得到車；</a:t>
            </a:r>
            <a:r>
              <a:rPr b="0" lang="de-AT" sz="2200" spc="-1" strike="noStrike">
                <a:latin typeface="Comic Sans MS"/>
              </a:rPr>
              <a:t>F</a:t>
            </a:r>
            <a:r>
              <a:rPr b="0" lang="zh-CN" sz="2200" spc="-1" strike="noStrike">
                <a:latin typeface="Comic Sans MS"/>
              </a:rPr>
              <a:t>代表得到山羊</a:t>
            </a:r>
            <a:endParaRPr b="0" lang="de-AT" sz="2200" spc="-1" strike="noStrike">
              <a:latin typeface="Comic Sans MS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Application>LibreOffice/7.1.6.2$Windows_X86_64 LibreOffice_project/0e133318fcee89abacd6a7d077e292f1145735c3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2023-07-17T13:23:38Z</dcterms:created>
  <dc:creator/>
  <dc:description/>
  <dc:language>zh-TW</dc:language>
  <cp:lastModifiedBy/>
  <dcterms:modified xsi:type="dcterms:W3CDTF">2023-08-11T14:52:28Z</dcterms:modified>
  <cp:revision>24</cp:revision>
  <dc:subject/>
  <dc:title>簡報範本</dc:title>
</cp:coreProperties>
</file>