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801600" cy="9601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108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0080" y="5154840"/>
            <a:ext cx="1152108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40080" y="515484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543720" y="515484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370944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35280" y="2246400"/>
            <a:ext cx="370944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430840" y="2246400"/>
            <a:ext cx="370944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40080" y="5154840"/>
            <a:ext cx="370944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535280" y="5154840"/>
            <a:ext cx="370944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430840" y="5154840"/>
            <a:ext cx="370944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11521080" cy="556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556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556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880200" y="511200"/>
            <a:ext cx="11040480" cy="859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556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40080" y="515484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556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543720" y="515484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40080" y="224640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43720" y="2246400"/>
            <a:ext cx="562212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40080" y="5154840"/>
            <a:ext cx="11521080" cy="2655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80200" y="511200"/>
            <a:ext cx="11040480" cy="185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51"/>
          <p:cNvSpPr/>
          <p:nvPr/>
        </p:nvSpPr>
        <p:spPr>
          <a:xfrm>
            <a:off x="6494760" y="198000"/>
            <a:ext cx="6178320" cy="9135720"/>
          </a:xfrm>
          <a:prstGeom prst="rect">
            <a:avLst/>
          </a:prstGeom>
          <a:blipFill rotWithShape="0">
            <a:blip r:embed="rId1">
              <a:alphaModFix amt="3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矩形 52"/>
          <p:cNvSpPr/>
          <p:nvPr/>
        </p:nvSpPr>
        <p:spPr>
          <a:xfrm>
            <a:off x="162360" y="203760"/>
            <a:ext cx="6179040" cy="9136800"/>
          </a:xfrm>
          <a:prstGeom prst="rect">
            <a:avLst/>
          </a:prstGeom>
          <a:blipFill rotWithShape="0">
            <a:blip r:embed="rId2">
              <a:alphaModFix amt="3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直線接點 2"/>
          <p:cNvSpPr/>
          <p:nvPr/>
        </p:nvSpPr>
        <p:spPr>
          <a:xfrm>
            <a:off x="6488640" y="505800"/>
            <a:ext cx="6158160" cy="36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" name="文字方塊 3"/>
          <p:cNvSpPr/>
          <p:nvPr/>
        </p:nvSpPr>
        <p:spPr>
          <a:xfrm>
            <a:off x="8817840" y="214920"/>
            <a:ext cx="149904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TW" sz="1330" spc="-1" strike="noStrike">
                <a:solidFill>
                  <a:srgbClr val="000000"/>
                </a:solidFill>
                <a:latin typeface="Baoli SC"/>
                <a:ea typeface="Baoli SC"/>
              </a:rPr>
              <a:t>文化獵人期刊</a:t>
            </a:r>
            <a:endParaRPr b="0" lang="en-US" sz="1330" spc="-1" strike="noStrike">
              <a:latin typeface="Times New Roman"/>
            </a:endParaRPr>
          </a:p>
        </p:txBody>
      </p:sp>
      <p:sp>
        <p:nvSpPr>
          <p:cNvPr id="41" name="直線接點 4"/>
          <p:cNvSpPr/>
          <p:nvPr/>
        </p:nvSpPr>
        <p:spPr>
          <a:xfrm>
            <a:off x="6494400" y="9341640"/>
            <a:ext cx="6158160" cy="360"/>
          </a:xfrm>
          <a:prstGeom prst="line">
            <a:avLst/>
          </a:prstGeom>
          <a:ln w="28575">
            <a:solidFill>
              <a:srgbClr val="222a35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" name="文字方塊 5"/>
          <p:cNvSpPr/>
          <p:nvPr/>
        </p:nvSpPr>
        <p:spPr>
          <a:xfrm>
            <a:off x="12340800" y="197640"/>
            <a:ext cx="309960" cy="273960"/>
          </a:xfrm>
          <a:prstGeom prst="rect">
            <a:avLst/>
          </a:prstGeom>
          <a:solidFill>
            <a:srgbClr val="7958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50" spc="-1" strike="noStrike">
                <a:solidFill>
                  <a:srgbClr val="ffffff"/>
                </a:solidFill>
                <a:latin typeface="Baoli SC"/>
                <a:ea typeface="Baoli SC"/>
              </a:rPr>
              <a:t>3B</a:t>
            </a:r>
            <a:endParaRPr b="0" lang="en-US" sz="85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850" spc="-1" strike="noStrike">
              <a:latin typeface="Times New Roman"/>
            </a:endParaRPr>
          </a:p>
        </p:txBody>
      </p:sp>
      <p:sp>
        <p:nvSpPr>
          <p:cNvPr id="43" name="文字方塊 6"/>
          <p:cNvSpPr/>
          <p:nvPr/>
        </p:nvSpPr>
        <p:spPr>
          <a:xfrm>
            <a:off x="6506280" y="334800"/>
            <a:ext cx="1652760" cy="2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60" spc="-1" strike="noStrike">
                <a:solidFill>
                  <a:srgbClr val="000000"/>
                </a:solidFill>
                <a:latin typeface="BiauKai"/>
                <a:ea typeface="BiauKai"/>
              </a:rPr>
              <a:t>2022</a:t>
            </a:r>
            <a:r>
              <a:rPr b="0" lang="zh-TW" sz="760" spc="-1" strike="noStrike">
                <a:solidFill>
                  <a:srgbClr val="000000"/>
                </a:solidFill>
                <a:latin typeface="BiauKai"/>
                <a:ea typeface="BiauKai"/>
              </a:rPr>
              <a:t>年</a:t>
            </a:r>
            <a:r>
              <a:rPr b="0" lang="en-US" sz="760" spc="-1" strike="noStrike">
                <a:solidFill>
                  <a:srgbClr val="000000"/>
                </a:solidFill>
                <a:latin typeface="BiauKai"/>
                <a:ea typeface="BiauKai"/>
              </a:rPr>
              <a:t>05</a:t>
            </a:r>
            <a:r>
              <a:rPr b="0" lang="zh-TW" sz="760" spc="-1" strike="noStrike">
                <a:solidFill>
                  <a:srgbClr val="000000"/>
                </a:solidFill>
                <a:latin typeface="BiauKai"/>
                <a:ea typeface="BiauKai"/>
              </a:rPr>
              <a:t>月</a:t>
            </a:r>
            <a:r>
              <a:rPr b="0" lang="en-US" sz="760" spc="-1" strike="noStrike">
                <a:solidFill>
                  <a:srgbClr val="000000"/>
                </a:solidFill>
                <a:latin typeface="BiauKai"/>
                <a:ea typeface="BiauKai"/>
              </a:rPr>
              <a:t>04</a:t>
            </a:r>
            <a:r>
              <a:rPr b="0" lang="zh-TW" sz="760" spc="-1" strike="noStrike">
                <a:solidFill>
                  <a:srgbClr val="000000"/>
                </a:solidFill>
                <a:latin typeface="BiauKai"/>
                <a:ea typeface="BiauKai"/>
              </a:rPr>
              <a:t>日 ⁄星期三</a:t>
            </a:r>
            <a:endParaRPr b="0" lang="en-US" sz="760" spc="-1" strike="noStrike">
              <a:latin typeface="Times New Roman"/>
            </a:endParaRPr>
          </a:p>
        </p:txBody>
      </p:sp>
      <p:sp>
        <p:nvSpPr>
          <p:cNvPr id="44" name="文字方塊 7"/>
          <p:cNvSpPr/>
          <p:nvPr/>
        </p:nvSpPr>
        <p:spPr>
          <a:xfrm>
            <a:off x="185040" y="335520"/>
            <a:ext cx="1652760" cy="2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60" spc="-1" strike="noStrike">
                <a:solidFill>
                  <a:srgbClr val="000000"/>
                </a:solidFill>
                <a:latin typeface="BiauKai"/>
                <a:ea typeface="BiauKai"/>
              </a:rPr>
              <a:t>2022</a:t>
            </a:r>
            <a:r>
              <a:rPr b="0" lang="zh-TW" sz="760" spc="-1" strike="noStrike">
                <a:solidFill>
                  <a:srgbClr val="000000"/>
                </a:solidFill>
                <a:latin typeface="BiauKai"/>
                <a:ea typeface="BiauKai"/>
              </a:rPr>
              <a:t>年</a:t>
            </a:r>
            <a:r>
              <a:rPr b="0" lang="en-US" sz="760" spc="-1" strike="noStrike">
                <a:solidFill>
                  <a:srgbClr val="000000"/>
                </a:solidFill>
                <a:latin typeface="BiauKai"/>
                <a:ea typeface="BiauKai"/>
              </a:rPr>
              <a:t>05</a:t>
            </a:r>
            <a:r>
              <a:rPr b="0" lang="zh-TW" sz="760" spc="-1" strike="noStrike">
                <a:solidFill>
                  <a:srgbClr val="000000"/>
                </a:solidFill>
                <a:latin typeface="BiauKai"/>
                <a:ea typeface="BiauKai"/>
              </a:rPr>
              <a:t>月</a:t>
            </a:r>
            <a:r>
              <a:rPr b="0" lang="en-US" sz="760" spc="-1" strike="noStrike">
                <a:solidFill>
                  <a:srgbClr val="000000"/>
                </a:solidFill>
                <a:latin typeface="BiauKai"/>
                <a:ea typeface="BiauKai"/>
              </a:rPr>
              <a:t>04</a:t>
            </a:r>
            <a:r>
              <a:rPr b="0" lang="zh-TW" sz="760" spc="-1" strike="noStrike">
                <a:solidFill>
                  <a:srgbClr val="000000"/>
                </a:solidFill>
                <a:latin typeface="BiauKai"/>
                <a:ea typeface="BiauKai"/>
              </a:rPr>
              <a:t>日 ⁄星期三</a:t>
            </a:r>
            <a:endParaRPr b="0" lang="en-US" sz="760" spc="-1" strike="noStrike">
              <a:latin typeface="Times New Roman"/>
            </a:endParaRPr>
          </a:p>
        </p:txBody>
      </p:sp>
      <p:sp>
        <p:nvSpPr>
          <p:cNvPr id="45" name="直線接點 8"/>
          <p:cNvSpPr/>
          <p:nvPr/>
        </p:nvSpPr>
        <p:spPr>
          <a:xfrm>
            <a:off x="185040" y="504720"/>
            <a:ext cx="6158880" cy="360"/>
          </a:xfrm>
          <a:prstGeom prst="line">
            <a:avLst/>
          </a:prstGeom>
          <a:ln w="19050">
            <a:solidFill>
              <a:srgbClr val="80808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文字方塊 9"/>
          <p:cNvSpPr/>
          <p:nvPr/>
        </p:nvSpPr>
        <p:spPr>
          <a:xfrm>
            <a:off x="2514600" y="214920"/>
            <a:ext cx="1499400" cy="2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TW" sz="1330" spc="-1" strike="noStrike">
                <a:solidFill>
                  <a:srgbClr val="000000"/>
                </a:solidFill>
                <a:latin typeface="Baoli SC"/>
                <a:ea typeface="Baoli SC"/>
              </a:rPr>
              <a:t>文化獵人期刊</a:t>
            </a:r>
            <a:endParaRPr b="0" lang="en-US" sz="1330" spc="-1" strike="noStrike">
              <a:latin typeface="Times New Roman"/>
            </a:endParaRPr>
          </a:p>
        </p:txBody>
      </p:sp>
      <p:sp>
        <p:nvSpPr>
          <p:cNvPr id="47" name="直線接點 10"/>
          <p:cNvSpPr/>
          <p:nvPr/>
        </p:nvSpPr>
        <p:spPr>
          <a:xfrm>
            <a:off x="190800" y="9341640"/>
            <a:ext cx="6158880" cy="360"/>
          </a:xfrm>
          <a:prstGeom prst="line">
            <a:avLst/>
          </a:prstGeom>
          <a:ln w="28575">
            <a:solidFill>
              <a:srgbClr val="222a35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8" name="文字方塊 11"/>
          <p:cNvSpPr/>
          <p:nvPr/>
        </p:nvSpPr>
        <p:spPr>
          <a:xfrm>
            <a:off x="6037200" y="197640"/>
            <a:ext cx="309960" cy="273960"/>
          </a:xfrm>
          <a:prstGeom prst="rect">
            <a:avLst/>
          </a:prstGeom>
          <a:solidFill>
            <a:srgbClr val="79583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algn="ctr">
              <a:lnSpc>
                <a:spcPct val="100000"/>
              </a:lnSpc>
            </a:pPr>
            <a:r>
              <a:rPr b="0" lang="en-US" sz="850" spc="-1" strike="noStrike">
                <a:solidFill>
                  <a:srgbClr val="ffffff"/>
                </a:solidFill>
                <a:latin typeface="Baoli SC"/>
                <a:ea typeface="Baoli SC"/>
              </a:rPr>
              <a:t>3B</a:t>
            </a:r>
            <a:endParaRPr b="0" lang="en-US" sz="85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US" sz="850" spc="-1" strike="noStrike">
              <a:latin typeface="Times New Roman"/>
            </a:endParaRPr>
          </a:p>
        </p:txBody>
      </p:sp>
      <p:sp>
        <p:nvSpPr>
          <p:cNvPr id="49" name="文字方塊 12"/>
          <p:cNvSpPr/>
          <p:nvPr/>
        </p:nvSpPr>
        <p:spPr>
          <a:xfrm>
            <a:off x="281520" y="2131560"/>
            <a:ext cx="30474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zh-TW" sz="2400" spc="-1" strike="noStrike">
                <a:solidFill>
                  <a:srgbClr val="002060"/>
                </a:solidFill>
                <a:latin typeface="Gen Jyuu GothicX Heavy"/>
                <a:ea typeface="Gen Jyuu GothicX Heavy"/>
              </a:rPr>
              <a:t>和讀者分享研究動機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文字方塊 13"/>
          <p:cNvSpPr/>
          <p:nvPr/>
        </p:nvSpPr>
        <p:spPr>
          <a:xfrm>
            <a:off x="9628200" y="628920"/>
            <a:ext cx="2951640" cy="592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100" spc="-1" strike="noStrike">
                <a:solidFill>
                  <a:srgbClr val="000000"/>
                </a:solidFill>
                <a:latin typeface="思源宋體"/>
                <a:ea typeface="思源宋體"/>
              </a:rPr>
              <a:t>新北市</a:t>
            </a:r>
            <a:r>
              <a:rPr b="0" lang="en-US" sz="1100" spc="-1" strike="noStrike">
                <a:solidFill>
                  <a:srgbClr val="000000"/>
                </a:solidFill>
                <a:latin typeface="思源宋體"/>
                <a:ea typeface="思源宋體"/>
              </a:rPr>
              <a:t>110</a:t>
            </a:r>
            <a:r>
              <a:rPr b="0" lang="zh-TW" sz="1100" spc="-1" strike="noStrike">
                <a:solidFill>
                  <a:srgbClr val="000000"/>
                </a:solidFill>
                <a:latin typeface="思源宋體"/>
                <a:ea typeface="思源宋體"/>
              </a:rPr>
              <a:t>學年度國小資優課程</a:t>
            </a:r>
            <a:br/>
            <a:r>
              <a:rPr b="0" lang="zh-TW" sz="1100" spc="-1" strike="noStrike">
                <a:solidFill>
                  <a:srgbClr val="000000"/>
                </a:solidFill>
                <a:latin typeface="思源宋體"/>
                <a:ea typeface="思源宋體"/>
              </a:rPr>
              <a:t>編輯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zh-TW" sz="1100" spc="-1" strike="noStrike">
                <a:solidFill>
                  <a:srgbClr val="000000"/>
                </a:solidFill>
                <a:latin typeface="思源宋體"/>
                <a:ea typeface="思源宋體"/>
              </a:rPr>
              <a:t>永和國小　 鍾定栩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1" name="文字方塊 14"/>
          <p:cNvSpPr/>
          <p:nvPr/>
        </p:nvSpPr>
        <p:spPr>
          <a:xfrm>
            <a:off x="291600" y="7427520"/>
            <a:ext cx="3138480" cy="4546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200" spc="-1" strike="noStrike">
                <a:solidFill>
                  <a:srgbClr val="000000"/>
                </a:solidFill>
                <a:latin typeface="思源宋體"/>
                <a:ea typeface="思源宋體"/>
              </a:rPr>
              <a:t>搭配圖案，分段式的敘述探訪所看到的事物，並說明圖片想表達的含義。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2" name="文字方塊 15"/>
          <p:cNvSpPr/>
          <p:nvPr/>
        </p:nvSpPr>
        <p:spPr>
          <a:xfrm>
            <a:off x="291600" y="3170160"/>
            <a:ext cx="2850120" cy="4546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200" spc="-1" strike="noStrike">
                <a:solidFill>
                  <a:srgbClr val="000000"/>
                </a:solidFill>
                <a:latin typeface="思源宋體"/>
                <a:ea typeface="思源宋體"/>
              </a:rPr>
              <a:t>搭配圖案，分段式的敘述探訪所看到的事物，並說明圖片想表達的含義。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文字方塊 16"/>
          <p:cNvSpPr/>
          <p:nvPr/>
        </p:nvSpPr>
        <p:spPr>
          <a:xfrm>
            <a:off x="6633720" y="2810160"/>
            <a:ext cx="31377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zh-TW" sz="2400" spc="-1" strike="noStrike">
                <a:solidFill>
                  <a:srgbClr val="002060"/>
                </a:solidFill>
                <a:latin typeface="Gen Jyuu GothicX Heavy"/>
                <a:ea typeface="Gen Jyuu GothicX Heavy"/>
              </a:rPr>
              <a:t>探訪發現的問題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文字方塊 17"/>
          <p:cNvSpPr/>
          <p:nvPr/>
        </p:nvSpPr>
        <p:spPr>
          <a:xfrm>
            <a:off x="6598080" y="3853800"/>
            <a:ext cx="3054960" cy="4546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200" spc="-1" strike="noStrike">
                <a:solidFill>
                  <a:srgbClr val="000000"/>
                </a:solidFill>
                <a:latin typeface="思源宋體"/>
                <a:ea typeface="思源宋體"/>
              </a:rPr>
              <a:t>搭配圖案，分段式的敘述探訪所看到的事物，並說明圖片想表達的含義。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5" name="文字方塊 18"/>
          <p:cNvSpPr/>
          <p:nvPr/>
        </p:nvSpPr>
        <p:spPr>
          <a:xfrm>
            <a:off x="9795960" y="2846160"/>
            <a:ext cx="2509200" cy="6372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200" spc="-1" strike="noStrike">
                <a:solidFill>
                  <a:srgbClr val="000000"/>
                </a:solidFill>
                <a:latin typeface="思源宋體"/>
                <a:ea typeface="思源宋體"/>
              </a:rPr>
              <a:t>搭配圖案，分段式的敘述探訪所看到的事物，並說明圖片想表達的含義。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文字方塊 19"/>
          <p:cNvSpPr/>
          <p:nvPr/>
        </p:nvSpPr>
        <p:spPr>
          <a:xfrm>
            <a:off x="291600" y="6354000"/>
            <a:ext cx="5661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zh-TW" sz="2400" spc="-1" strike="noStrike">
                <a:solidFill>
                  <a:srgbClr val="002060"/>
                </a:solidFill>
                <a:latin typeface="Gen Jyuu GothicX Heavy"/>
                <a:ea typeface="Gen Jyuu GothicX Heavy"/>
              </a:rPr>
              <a:t>實際探訪你的發現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文字方塊 20"/>
          <p:cNvSpPr/>
          <p:nvPr/>
        </p:nvSpPr>
        <p:spPr>
          <a:xfrm>
            <a:off x="9749880" y="1776240"/>
            <a:ext cx="3168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zh-TW" sz="2400" spc="-1" strike="noStrike">
                <a:solidFill>
                  <a:srgbClr val="002060"/>
                </a:solidFill>
                <a:latin typeface="Gen Jyuu GothicX Heavy"/>
                <a:ea typeface="Gen Jyuu GothicX Heavy"/>
              </a:rPr>
              <a:t>探訪結論！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矩形 29"/>
          <p:cNvSpPr/>
          <p:nvPr/>
        </p:nvSpPr>
        <p:spPr>
          <a:xfrm>
            <a:off x="1596960" y="797760"/>
            <a:ext cx="292284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  <a:scene3d>
              <a:camera prst="orthographicFront"/>
              <a:lightRig dir="t" rig="sof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00000"/>
              </a:lnSpc>
            </a:pPr>
            <a:r>
              <a:rPr b="0" lang="zh-TW" sz="5400" spc="-1" strike="noStrike">
                <a:solidFill>
                  <a:srgbClr val="ff0000"/>
                </a:solidFill>
                <a:latin typeface="Gen Jyuu GothicX Heavy"/>
                <a:ea typeface="Gen Jyuu GothicX Heavy"/>
              </a:rPr>
              <a:t>新聞標題</a:t>
            </a:r>
            <a:endParaRPr b="0" lang="en-US" sz="5400" spc="-1" strike="noStrike">
              <a:latin typeface="Times New Roman"/>
            </a:endParaRPr>
          </a:p>
        </p:txBody>
      </p:sp>
      <p:sp>
        <p:nvSpPr>
          <p:cNvPr id="59" name="文字方塊 30"/>
          <p:cNvSpPr/>
          <p:nvPr/>
        </p:nvSpPr>
        <p:spPr>
          <a:xfrm>
            <a:off x="1781280" y="1813680"/>
            <a:ext cx="4600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TW" sz="1400" spc="-1" strike="noStrike">
                <a:solidFill>
                  <a:srgbClr val="000000"/>
                </a:solidFill>
                <a:latin typeface="内海フォント-Light"/>
                <a:ea typeface="内海フォント-Light"/>
              </a:rPr>
              <a:t>圖、文</a:t>
            </a:r>
            <a:r>
              <a:rPr b="1" lang="en-US" sz="1400" spc="-1" strike="noStrike">
                <a:solidFill>
                  <a:srgbClr val="000000"/>
                </a:solidFill>
                <a:latin typeface="内海フォント-Light"/>
                <a:ea typeface="内海フォント-Light"/>
              </a:rPr>
              <a:t>/</a:t>
            </a:r>
            <a:r>
              <a:rPr b="1" lang="zh-TW" sz="1400" spc="-1" strike="noStrike">
                <a:solidFill>
                  <a:srgbClr val="000000"/>
                </a:solidFill>
                <a:latin typeface="内海フォント-Light"/>
                <a:ea typeface="内海フォント-Light"/>
              </a:rPr>
              <a:t>鍾定栩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LibreOffice/7.1.6.2$Windows_X86_64 LibreOffice_project/0e133318fcee89abacd6a7d077e292f1145735c3</Application>
  <AppVersion>15.0000</AppVersion>
  <Words>1062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2021-04-20T08:20:10Z</dcterms:created>
  <dc:creator>歐冠杏</dc:creator>
  <dc:description/>
  <dc:language>zh-TW</dc:language>
  <cp:lastModifiedBy/>
  <dcterms:modified xsi:type="dcterms:W3CDTF">2022-05-04T18:50:52Z</dcterms:modified>
  <cp:revision>15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A3 紙張 (297x420 公釐)</vt:lpwstr>
  </property>
  <property fmtid="{D5CDD505-2E9C-101B-9397-08002B2CF9AE}" pid="3" name="Slides">
    <vt:i4>4</vt:i4>
  </property>
</Properties>
</file>