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256" r:id="rId2"/>
    <p:sldId id="854" r:id="rId3"/>
    <p:sldId id="891" r:id="rId4"/>
    <p:sldId id="955" r:id="rId5"/>
    <p:sldId id="890" r:id="rId6"/>
    <p:sldId id="956" r:id="rId7"/>
    <p:sldId id="957" r:id="rId8"/>
    <p:sldId id="958" r:id="rId9"/>
    <p:sldId id="959" r:id="rId10"/>
    <p:sldId id="960" r:id="rId11"/>
    <p:sldId id="961" r:id="rId12"/>
    <p:sldId id="962" r:id="rId13"/>
    <p:sldId id="963" r:id="rId14"/>
    <p:sldId id="964" r:id="rId15"/>
    <p:sldId id="965" r:id="rId16"/>
    <p:sldId id="912" r:id="rId17"/>
    <p:sldId id="966" r:id="rId18"/>
    <p:sldId id="967" r:id="rId19"/>
    <p:sldId id="713" r:id="rId20"/>
    <p:sldId id="968" r:id="rId21"/>
    <p:sldId id="969" r:id="rId22"/>
    <p:sldId id="970" r:id="rId23"/>
    <p:sldId id="872" r:id="rId24"/>
    <p:sldId id="1007" r:id="rId25"/>
    <p:sldId id="1006" r:id="rId26"/>
    <p:sldId id="972" r:id="rId27"/>
    <p:sldId id="971" r:id="rId28"/>
    <p:sldId id="973" r:id="rId29"/>
    <p:sldId id="925" r:id="rId30"/>
    <p:sldId id="974" r:id="rId31"/>
    <p:sldId id="975" r:id="rId32"/>
    <p:sldId id="976" r:id="rId33"/>
    <p:sldId id="977" r:id="rId34"/>
    <p:sldId id="978" r:id="rId35"/>
    <p:sldId id="979" r:id="rId36"/>
    <p:sldId id="980" r:id="rId37"/>
    <p:sldId id="981" r:id="rId38"/>
    <p:sldId id="982" r:id="rId39"/>
    <p:sldId id="984" r:id="rId40"/>
    <p:sldId id="983" r:id="rId41"/>
    <p:sldId id="985" r:id="rId42"/>
    <p:sldId id="986" r:id="rId43"/>
    <p:sldId id="987" r:id="rId44"/>
    <p:sldId id="988" r:id="rId45"/>
    <p:sldId id="989" r:id="rId46"/>
    <p:sldId id="990" r:id="rId47"/>
    <p:sldId id="992" r:id="rId48"/>
    <p:sldId id="993" r:id="rId49"/>
    <p:sldId id="994" r:id="rId50"/>
    <p:sldId id="991" r:id="rId51"/>
    <p:sldId id="798" r:id="rId52"/>
    <p:sldId id="995" r:id="rId53"/>
    <p:sldId id="996" r:id="rId54"/>
    <p:sldId id="997" r:id="rId55"/>
    <p:sldId id="998" r:id="rId56"/>
    <p:sldId id="999" r:id="rId57"/>
    <p:sldId id="1000" r:id="rId58"/>
    <p:sldId id="1001" r:id="rId59"/>
    <p:sldId id="1002" r:id="rId60"/>
    <p:sldId id="882" r:id="rId61"/>
    <p:sldId id="950" r:id="rId62"/>
    <p:sldId id="884" r:id="rId63"/>
    <p:sldId id="478" r:id="rId64"/>
    <p:sldId id="1003" r:id="rId65"/>
    <p:sldId id="1004" r:id="rId66"/>
    <p:sldId id="1005" r:id="rId67"/>
    <p:sldId id="953" r:id="rId68"/>
    <p:sldId id="853" r:id="rId69"/>
    <p:sldId id="1008" r:id="rId70"/>
    <p:sldId id="1009" r:id="rId71"/>
    <p:sldId id="1010" r:id="rId72"/>
    <p:sldId id="1011" r:id="rId73"/>
    <p:sldId id="1012" r:id="rId74"/>
    <p:sldId id="1013" r:id="rId75"/>
    <p:sldId id="1014" r:id="rId76"/>
    <p:sldId id="1015" r:id="rId77"/>
  </p:sldIdLst>
  <p:sldSz cx="9144000" cy="6858000" type="screen4x3"/>
  <p:notesSz cx="6858000" cy="9144000"/>
  <p:custDataLst>
    <p:tags r:id="rId79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6666"/>
    <a:srgbClr val="FF00FF"/>
    <a:srgbClr val="0000FF"/>
    <a:srgbClr val="3AB4D5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94" autoAdjust="0"/>
    <p:restoredTop sz="94644" autoAdjust="0"/>
  </p:normalViewPr>
  <p:slideViewPr>
    <p:cSldViewPr snapToGrid="0">
      <p:cViewPr varScale="1">
        <p:scale>
          <a:sx n="76" d="100"/>
          <a:sy n="76" d="100"/>
        </p:scale>
        <p:origin x="123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30118D4-2AE5-8D27-F8E0-B44139148D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AD1F4D8-1D7E-D426-6945-F4A43D5276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D2C008A7-BBD1-4B82-AD9E-0FAC9AF40D75}" type="datetimeFigureOut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F281C36-7D23-503B-3A2E-828DC63C7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A4EA67FA-37BD-A457-2644-466F5A580C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0E6AC0-6FB8-AB51-8CF9-09D709C1BA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875EA0-46BF-7600-40AF-D19939045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F809DF7-4C9C-4B7C-A79F-AAC03647B28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78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B3B40667-6D24-A3F9-7D3E-19B1F1FCD8D6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5B9CD3E-D08C-A0E3-3808-0BA1BC8E23D8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1C54C24-C5EC-A6EC-0AE7-DB95CF033A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A7363592-60B7-7854-FBFD-AB5C793F7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DB9159-A2A3-4C0A-A1A8-C24DF3EEB121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269863A-4598-39A3-E25A-090DBE3DB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B910A716-43C0-3B45-5222-5C9B36695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A24769-70A8-4758-8C9B-A6293B6856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60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347F3C-AD75-3D8A-B031-BF810F6E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E8CB0C-A9B5-4027-942D-5933B560272D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2A4356-0B62-C251-F6F5-2925D21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0C001-0344-17CD-E3A5-618D804A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0EF785-B5CC-4CEB-98BE-58F9D33BDD5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0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29C771-19E7-D24E-DE8D-C4398C408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1D042-316E-47B8-8D6B-8225DAE7960E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7D2FF5-575E-096E-C573-53E79808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BDFF674-CDE8-D8DB-4975-0D699DAFE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3D357A-9D9A-4732-A214-9E08D5B0D933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929BB54-2087-306E-BDD0-97028D1E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164826-6581-486D-BF7D-DE7B6E25C24F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BCC731-6AB3-E82F-17AE-E34032D1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38467-1CFA-2EE1-C7CE-917090B5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550FB1-F461-44AD-8A9A-A87C2CCA9E6A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343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02A51E-8D4C-0B5B-C91C-1C7A70D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A3542-C353-4DE9-8927-7A2A494EBF53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26F2E6-A353-8FBF-6777-8B476925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99053D-F304-7672-0225-93A7C87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C7836A-3933-4A3D-A3AE-7B88521E897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01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C492C664-C10C-2128-8437-3B72FB14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E7E35-179D-4B45-9231-4FAD47C6828D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996F191-6C49-108C-A159-330721889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90E600C4-EE5B-26C9-37D2-9A1511E2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15568F-CC88-499C-AD4A-019FB1AEA33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8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EF539113-CCC4-85C7-0819-B2DFA00BF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FE5AB-74A9-4E0C-B61D-B14C01067EC4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2CFB274-E351-0049-6DCE-2CAECDF7A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13610D9-DE8F-E4BF-67E0-0881C5B6D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62909A-3D25-42B5-BF09-F4C27026D78E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0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9920E659-2E1B-FD72-A86F-E49A702A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8CADE0-F653-4FDC-B4F0-2094F0AE0552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13A5D2F-B402-AB1D-9037-E836B00A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8EC990C4-E4A8-7B8B-908A-A8CD7271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425A0B-32C2-4200-AEEE-9BB04FD999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5663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99DE6171-7045-11EA-B4A2-4DD2118F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8967CB-E884-4314-B77F-37F2231EF361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84457C48-D680-C87F-6E06-AC06B9A2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CC49C3D5-2501-CC87-2570-CBEEA7E1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BAF27A-F2E3-4DAE-A2CA-0EED349D2C9C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94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083B16AF-DF8E-9CE9-1174-BF67296DE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F8FE3-641A-4286-997E-BD525E6DF454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E20A8911-6BD4-DF19-53E0-32F7D50C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F6F2C6-0DB7-21CE-2FCA-3176274EE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D8AA57-DB52-4F60-BEC1-27712C56399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DC2B362-E6AD-4840-AA6E-82CD96E94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34FF5-B8EE-4EDA-A7D0-0D60C0DB0393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312B300-6BB7-2AE8-9375-D257EDFC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BD139E21-EAF4-D24F-C641-FBA5D7E54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40BD17-9A7A-4D65-AC5D-8B8D5D1FF92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758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99CE3692-C63F-AF17-C549-5E1D71877F7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E0AD1451-CCFA-0E26-70D8-135071905C1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3ECD13-5B58-25DA-3489-DF6AE8B16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F7B542B-7BE1-43A9-B015-3E86252F0ACF}" type="datetime1">
              <a:rPr lang="zh-TW" altLang="en-US"/>
              <a:pPr>
                <a:defRPr/>
              </a:pPr>
              <a:t>2025/05/28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F280F-4C25-A446-7D3E-9621B33AB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F197894-2AC4-ECD8-EF94-583752E82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594111-EF13-4883-907D-DC221B12E2F8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3" r:id="rId1"/>
    <p:sldLayoutId id="2147484333" r:id="rId2"/>
    <p:sldLayoutId id="2147484334" r:id="rId3"/>
    <p:sldLayoutId id="2147484335" r:id="rId4"/>
    <p:sldLayoutId id="2147484336" r:id="rId5"/>
    <p:sldLayoutId id="2147484337" r:id="rId6"/>
    <p:sldLayoutId id="2147484338" r:id="rId7"/>
    <p:sldLayoutId id="2147484339" r:id="rId8"/>
    <p:sldLayoutId id="2147484340" r:id="rId9"/>
    <p:sldLayoutId id="2147484341" r:id="rId10"/>
    <p:sldLayoutId id="214748434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40BA13B7-65E7-8F66-5A81-94EC42626561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L5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BACCB82D-B0B7-261E-E6B9-62E4CAB67D06}"/>
              </a:ext>
            </a:extLst>
          </p:cNvPr>
          <p:cNvSpPr txBox="1">
            <a:spLocks/>
          </p:cNvSpPr>
          <p:nvPr/>
        </p:nvSpPr>
        <p:spPr>
          <a:xfrm>
            <a:off x="677863" y="4135438"/>
            <a:ext cx="8085137" cy="198755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lnSpc>
                <a:spcPct val="114000"/>
              </a:lnSpc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7E6877FD-98B6-3479-B207-46888C2F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672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BF52AB3-6C92-CCB9-E4FF-9C4490C3C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88950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" action="ppaction://noaction"/>
            <a:extLst>
              <a:ext uri="{FF2B5EF4-FFF2-40B4-BE49-F238E27FC236}">
                <a16:creationId xmlns:a16="http://schemas.microsoft.com/office/drawing/2014/main" id="{9BE5AF30-9098-C742-751A-E504218BA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534025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2340C0-763D-29A8-317D-389EBD04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4A80AD8-47E7-444D-A9AA-458441C8F67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31AD692-CD76-A0D7-37A3-7702A5A0796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84AB048-4436-6E15-122E-4CBADF25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53178"/>
              </p:ext>
            </p:extLst>
          </p:nvPr>
        </p:nvGraphicFramePr>
        <p:xfrm>
          <a:off x="460375" y="200818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happy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This gift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feels</a:t>
                      </a:r>
                      <a:r>
                        <a:rPr lang="en-US" altLang="zh-TW" sz="36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book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6A7B77C-4103-4A88-8639-761E6FCCC73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B65E40-4C76-D613-25C8-2B158EF74C7B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endParaRPr kumimoji="0" lang="en-US" altLang="zh-TW" sz="3600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640398E-05B9-6941-A5B5-1733D3BE9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821731"/>
              </p:ext>
            </p:extLst>
          </p:nvPr>
        </p:nvGraphicFramePr>
        <p:xfrm>
          <a:off x="446088" y="4684713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John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looks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his dad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517ABD-AAC3-A45E-C097-8B1DF87CAF94}"/>
              </a:ext>
            </a:extLst>
          </p:cNvPr>
          <p:cNvSpPr txBox="1"/>
          <p:nvPr/>
        </p:nvSpPr>
        <p:spPr>
          <a:xfrm>
            <a:off x="342900" y="4029075"/>
            <a:ext cx="455136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</a:t>
            </a:r>
          </a:p>
        </p:txBody>
      </p:sp>
      <p:pic>
        <p:nvPicPr>
          <p:cNvPr id="123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E2BC5B3-2A03-4A45-5C21-F7E49D03E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5332C6-A8CA-7DC5-4DEC-74C0D58FF2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C4DCD07-CC54-DBC8-2B2F-23E8D264B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7A3BB2-F8C6-B719-077A-0AD8A3F78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ECE1B9-D4AA-48DB-AC28-ACAF4179EDF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48D71BE-B085-3F20-80F9-1EB17229AB3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FDFA91E-26C3-2086-133D-1C8A84D202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32419"/>
              </p:ext>
            </p:extLst>
          </p:nvPr>
        </p:nvGraphicFramePr>
        <p:xfrm>
          <a:off x="460375" y="1987550"/>
          <a:ext cx="7994650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8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good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bread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smells like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 apple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B6CFA81E-9CF8-4549-97D3-C9BE258F55B7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EA12211-E382-3318-9970-7C333740AA9C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F816C52-FCB2-D940-B0A9-6106E70D4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6536"/>
              </p:ext>
            </p:extLst>
          </p:nvPr>
        </p:nvGraphicFramePr>
        <p:xfrm>
          <a:off x="446088" y="4948238"/>
          <a:ext cx="8023225" cy="15843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6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2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news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scary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 </a:t>
                      </a:r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sounds like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 sad story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8F018482-F367-1AA3-9155-80DA37B10809}"/>
              </a:ext>
            </a:extLst>
          </p:cNvPr>
          <p:cNvSpPr txBox="1"/>
          <p:nvPr/>
        </p:nvSpPr>
        <p:spPr>
          <a:xfrm>
            <a:off x="342900" y="4306888"/>
            <a:ext cx="4551363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sound</a:t>
            </a:r>
          </a:p>
        </p:txBody>
      </p:sp>
      <p:pic>
        <p:nvPicPr>
          <p:cNvPr id="133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C852AC-8267-F403-FC99-65B79D36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988F810-262B-128A-F2A2-8047BFCBB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DE9122E-F0CC-BB59-FAD2-96AF1C9C1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3C9DD0F-6640-7182-E736-E1BE70FCC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0559779-9104-44F2-9534-7E54BE9F98A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C4CF626E-BB14-339D-B63D-8B43E2F6631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6910F0DD-2DB8-F942-2E7E-6981DAF02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597459"/>
              </p:ext>
            </p:extLst>
          </p:nvPr>
        </p:nvGraphicFramePr>
        <p:xfrm>
          <a:off x="460375" y="1987550"/>
          <a:ext cx="8093075" cy="2051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95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7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16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adj.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sweet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9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like</a:t>
                      </a:r>
                      <a:r>
                        <a:rPr lang="zh-TW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N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The drink 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tastes like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orange juice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4F2360F1-4941-9AA7-D1F3-858E78958076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65F69CC-B8C2-C719-273C-DA642AAF2FE7}"/>
              </a:ext>
            </a:extLst>
          </p:cNvPr>
          <p:cNvSpPr txBox="1"/>
          <p:nvPr/>
        </p:nvSpPr>
        <p:spPr>
          <a:xfrm>
            <a:off x="358775" y="1352550"/>
            <a:ext cx="45497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lang="zh-TW" altLang="zh-TW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</a:t>
            </a:r>
            <a:r>
              <a:rPr lang="zh-TW" altLang="en-US" sz="3600" b="1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：</a:t>
            </a: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taste</a:t>
            </a:r>
          </a:p>
        </p:txBody>
      </p:sp>
      <p:pic>
        <p:nvPicPr>
          <p:cNvPr id="1435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68764E-8EFA-7030-8884-7A7E6A8B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3C0091-367F-15C0-9A95-FB2D8174F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5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B387F0-2A98-54C3-AE93-078120FF0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603A26-A3C2-C440-AF93-87DA3F33E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FF6E0B-83F1-42F3-AB9B-86E7F8157FF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85846DE-70DC-E188-5376-C713DD574AA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9766C23-1F0D-445C-B053-D5C6CA83D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409047"/>
              </p:ext>
            </p:extLst>
          </p:nvPr>
        </p:nvGraphicFramePr>
        <p:xfrm>
          <a:off x="460375" y="1430338"/>
          <a:ext cx="84455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62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6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感官</a:t>
                      </a:r>
                      <a:br>
                        <a:rPr lang="en-US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動詞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＋受詞＋原形動詞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/ 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現在分詞（</a:t>
                      </a:r>
                      <a:r>
                        <a:rPr lang="en-US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b="1" kern="100" dirty="0" err="1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3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feel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 all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ground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shake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9566B662-2F26-FE9F-A9C7-0017409E7EBA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FEA5E48-CB14-597C-3FC3-1265E7B8A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668182"/>
              </p:ext>
            </p:extLst>
          </p:nvPr>
        </p:nvGraphicFramePr>
        <p:xfrm>
          <a:off x="460375" y="3948113"/>
          <a:ext cx="8483600" cy="2743200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1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4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see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Sandy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saw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boy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 up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picking up</a:t>
                      </a:r>
                      <a:r>
                        <a:rPr kumimoji="0" lang="zh-TW" alt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（撿起）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trash from the floor.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53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51D95E0-6496-8CC3-3014-DA5D36E1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96108A-B9A6-D7C7-DDD3-2B28FF4A3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97E7085-6A1D-9679-2C92-4568C2202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AAB6EDD-C31E-EF70-7CBF-F6EA61FCC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DD75030-F7D1-48EC-AF7A-17C4E8053D3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6B2B6C62-3288-2D15-530A-1FC98BE8EB3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B444E94-C01D-405A-66A3-17466A5FE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60002"/>
              </p:ext>
            </p:extLst>
          </p:nvPr>
        </p:nvGraphicFramePr>
        <p:xfrm>
          <a:off x="460375" y="1430338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Kenny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watched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two children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dance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dancing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in the park.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C8BB15A2-3CF3-9F8C-DF1A-A57416556CCC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6B3E34F-09F9-918B-7C39-8F8942537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67067"/>
              </p:ext>
            </p:extLst>
          </p:nvPr>
        </p:nvGraphicFramePr>
        <p:xfrm>
          <a:off x="460375" y="3948113"/>
          <a:ext cx="8453438" cy="2284413"/>
        </p:xfrm>
        <a:graphic>
          <a:graphicData uri="http://schemas.openxmlformats.org/drawingml/2006/table">
            <a:tbl>
              <a:tblPr/>
              <a:tblGrid>
                <a:gridCol w="1463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0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81" marR="17781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81" marR="17781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 to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Ben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listened to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the singer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singing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on the street.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83" marR="68583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41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559C806-F143-D10E-D53F-A267FA287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0371860-318D-C7D8-7317-2A6C64498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41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1A42CDA-2920-7A57-A607-F78A2C20E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DAD2C7-BF0E-41CA-7980-D1B74053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257D6FE-1A43-4BAA-9230-DB5027BE274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95F070A-F0DA-D9C5-51F4-CEE5045F94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785D12-7B86-62F8-A948-15B152908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025232"/>
              </p:ext>
            </p:extLst>
          </p:nvPr>
        </p:nvGraphicFramePr>
        <p:xfrm>
          <a:off x="460375" y="1430338"/>
          <a:ext cx="8483600" cy="2284413"/>
        </p:xfrm>
        <a:graphic>
          <a:graphicData uri="http://schemas.openxmlformats.org/drawingml/2006/table">
            <a:tbl>
              <a:tblPr/>
              <a:tblGrid>
                <a:gridCol w="1468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5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感官</a:t>
                      </a:r>
                      <a:b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</a:br>
                      <a:r>
                        <a:rPr kumimoji="0" lang="zh-TW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動詞</a:t>
                      </a:r>
                    </a:p>
                  </a:txBody>
                  <a:tcPr marL="17779" marR="17779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marL="87313"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8731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＋受詞＋原形動詞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/ 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現在分詞（</a:t>
                      </a:r>
                      <a:r>
                        <a:rPr kumimoji="0" lang="en-US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V-</a:t>
                      </a:r>
                      <a:r>
                        <a:rPr kumimoji="0" lang="en-US" altLang="zh-TW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ing</a:t>
                      </a:r>
                      <a:r>
                        <a:rPr kumimoji="0" lang="zh-TW" altLang="zh-TW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）</a:t>
                      </a:r>
                    </a:p>
                  </a:txBody>
                  <a:tcPr marL="17779" marR="17779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71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</a:t>
                      </a:r>
                      <a:endParaRPr kumimoji="0" lang="zh-TW" altLang="zh-TW" sz="3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charset="0"/>
                        <a:defRPr sz="28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新細明體" pitchFamily="18" charset="-12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Mia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heard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a baby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/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</a:t>
                      </a:r>
                      <a:r>
                        <a:rPr kumimoji="0" lang="en-US" altLang="zh-TW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crying</a:t>
                      </a:r>
                      <a:r>
                        <a:rPr kumimoji="0" lang="en-US" altLang="zh-TW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微軟正黑體" pitchFamily="34" charset="-120"/>
                          <a:cs typeface="Arial" charset="0"/>
                        </a:rPr>
                        <a:t> loudly in the library.</a:t>
                      </a:r>
                      <a:endParaRPr kumimoji="0" lang="zh-TW" altLang="zh-TW" sz="3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微軟正黑體" pitchFamily="34" charset="-120"/>
                        <a:cs typeface="Arial" charset="0"/>
                      </a:endParaRPr>
                    </a:p>
                  </a:txBody>
                  <a:tcPr marL="68578" marR="68578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E41F4247-C6A5-5A4F-5A01-50A751E80CD1}"/>
              </a:ext>
            </a:extLst>
          </p:cNvPr>
          <p:cNvSpPr txBox="1"/>
          <p:nvPr/>
        </p:nvSpPr>
        <p:spPr>
          <a:xfrm>
            <a:off x="387350" y="679450"/>
            <a:ext cx="4638675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" name="文字方塊 5">
            <a:extLst>
              <a:ext uri="{FF2B5EF4-FFF2-40B4-BE49-F238E27FC236}">
                <a16:creationId xmlns:a16="http://schemas.microsoft.com/office/drawing/2014/main" id="{10BECE1D-7356-4E73-2B97-41E929C1D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0063" y="3883025"/>
            <a:ext cx="6865937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也可當感官動詞，但受詞後不能接原形動詞，只能接現在分詞</a:t>
            </a:r>
            <a:b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</a:t>
            </a:r>
            <a:r>
              <a:rPr lang="en-US" altLang="zh-TW" sz="33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ing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）。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zh-TW" altLang="en-US" sz="33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 </a:t>
            </a:r>
            <a:r>
              <a:rPr lang="en-US" altLang="zh-TW" sz="33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smelled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something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3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burning</a:t>
            </a: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446088" indent="-446088">
              <a:buFont typeface="Arial" charset="0"/>
              <a:buNone/>
              <a:defRPr/>
            </a:pPr>
            <a:r>
              <a:rPr lang="en-US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zh-TW" altLang="zh-TW" sz="33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（他聞到某個東西燒焦了。）</a:t>
            </a:r>
            <a:endParaRPr lang="zh-TW" altLang="zh-TW" sz="33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0DAAB7-C5F5-190B-44A1-A21006B71F70}"/>
              </a:ext>
            </a:extLst>
          </p:cNvPr>
          <p:cNvSpPr/>
          <p:nvPr/>
        </p:nvSpPr>
        <p:spPr>
          <a:xfrm>
            <a:off x="531813" y="38957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AB8C6B-584D-2EF2-9773-CE26E92BA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8E87D10-8F87-8FAD-553F-1A699720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6339A5-F5D0-1BC9-74FE-54E208DF9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4C9E44-3130-379A-6927-678D4918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5F8CA4-E952-4B3B-B3DB-BEC6E6FD38C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字方塊 5">
            <a:extLst>
              <a:ext uri="{FF2B5EF4-FFF2-40B4-BE49-F238E27FC236}">
                <a16:creationId xmlns:a16="http://schemas.microsoft.com/office/drawing/2014/main" id="{A11D192F-8FFA-AA50-040E-8A5E81A2D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ACDFC2EB-D150-A4E2-5670-55C13898BA0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18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They watched Jeremy Lin (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basketball in the gym yesterday.</a:t>
            </a:r>
          </a:p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heard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woman (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cries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crying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/ 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cry</a:t>
            </a:r>
            <a:r>
              <a:rPr lang="zh-TW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1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outside my house yesterday.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45972EE-0ADF-1B06-7E84-F816BD47E4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EA447096-D1F2-4FD2-04A3-ADBA95FE36A2}"/>
              </a:ext>
            </a:extLst>
          </p:cNvPr>
          <p:cNvSpPr/>
          <p:nvPr/>
        </p:nvSpPr>
        <p:spPr>
          <a:xfrm>
            <a:off x="4016375" y="2265363"/>
            <a:ext cx="1547813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1976243-423C-51C6-BDEE-3E02DCF0E0C9}"/>
              </a:ext>
            </a:extLst>
          </p:cNvPr>
          <p:cNvSpPr/>
          <p:nvPr/>
        </p:nvSpPr>
        <p:spPr>
          <a:xfrm>
            <a:off x="7227888" y="4014788"/>
            <a:ext cx="1547812" cy="71913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84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3F2E11F-724B-4467-6B78-2DDBE249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3EF0B0-4B05-B38C-A1DB-72713E8CE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260B40-DB95-433F-3F1F-DE4F3F4C8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446AD1-7A1F-345B-AF66-CED9781E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69142D-D8E5-4A03-B097-E9A66D5C5C8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字方塊 5">
            <a:extLst>
              <a:ext uri="{FF2B5EF4-FFF2-40B4-BE49-F238E27FC236}">
                <a16:creationId xmlns:a16="http://schemas.microsoft.com/office/drawing/2014/main" id="{23A66FCC-3BCE-88DA-82F1-B577604072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9459" name="內容版面配置區 2">
            <a:extLst>
              <a:ext uri="{FF2B5EF4-FFF2-40B4-BE49-F238E27FC236}">
                <a16:creationId xmlns:a16="http://schemas.microsoft.com/office/drawing/2014/main" id="{7F2E564C-689C-602D-DC8C-42E6C3CBAE6A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Wang saw his son 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fly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flew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a kite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（風箏）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the park.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students listened to the band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（樂團）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played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play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beautiful songs at the show.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7C9FEE-2E61-DA68-D735-5B58F825C1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D6BA453F-1BF8-5DFF-32CE-C8D2BA42381F}"/>
              </a:ext>
            </a:extLst>
          </p:cNvPr>
          <p:cNvSpPr/>
          <p:nvPr/>
        </p:nvSpPr>
        <p:spPr>
          <a:xfrm>
            <a:off x="736600" y="5734050"/>
            <a:ext cx="1547813" cy="71913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18CF721-D312-CC0A-9640-4F0E42F3B4A6}"/>
              </a:ext>
            </a:extLst>
          </p:cNvPr>
          <p:cNvSpPr/>
          <p:nvPr/>
        </p:nvSpPr>
        <p:spPr>
          <a:xfrm>
            <a:off x="5789613" y="1477963"/>
            <a:ext cx="1249362" cy="5762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94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052FAD6-DCBE-F4BD-8D8E-C9FDCD945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3CC791-FAF1-0334-9F52-ED5547BEC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F121D5-981F-FF6F-9581-E4705610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BFE84D1-44A9-C3F1-7218-5BEEE717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93F3AC7-325F-477E-B411-FB4DC01FFE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字方塊 5">
            <a:extLst>
              <a:ext uri="{FF2B5EF4-FFF2-40B4-BE49-F238E27FC236}">
                <a16:creationId xmlns:a16="http://schemas.microsoft.com/office/drawing/2014/main" id="{4ABF151D-EB93-3535-884A-51DFAB3C7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圈選出適當的答案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675" name="內容版面配置區 2">
            <a:extLst>
              <a:ext uri="{FF2B5EF4-FFF2-40B4-BE49-F238E27FC236}">
                <a16:creationId xmlns:a16="http://schemas.microsoft.com/office/drawing/2014/main" id="{9A687234-F356-ACA5-B588-BAA3B58C4CD6}"/>
              </a:ext>
            </a:extLst>
          </p:cNvPr>
          <p:cNvSpPr txBox="1">
            <a:spLocks/>
          </p:cNvSpPr>
          <p:nvPr/>
        </p:nvSpPr>
        <p:spPr bwMode="auto">
          <a:xfrm>
            <a:off x="430213" y="1243013"/>
            <a:ext cx="8562975" cy="248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5334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5334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ct val="150000"/>
              </a:lnSpc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the earthquake hit, we saw some chickens (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resting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 rest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rested</a:t>
            </a:r>
            <a:r>
              <a:rPr lang="zh-TW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spc="-2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trees.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51EAB85-656E-F297-14EB-864CC80BCF5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8FF220-9BA6-C5D6-5E30-6E3B23049876}"/>
              </a:ext>
            </a:extLst>
          </p:cNvPr>
          <p:cNvSpPr/>
          <p:nvPr/>
        </p:nvSpPr>
        <p:spPr>
          <a:xfrm>
            <a:off x="4521200" y="2265363"/>
            <a:ext cx="1871663" cy="720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DF0EE0-CD69-2791-189D-3A8AB52B2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E9CA19-363F-6BDC-D222-E1C15B171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99C17A0-DE1C-E4BF-B9E7-EB3B352BC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9575DB8-81B7-D9BF-10E6-D678E527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D8DEF70-443A-42D5-A989-FE50240D6DC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1260963-10BA-F123-3942-F668D15C7E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46A516D-7406-CFF0-2F66-838678D5351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1.	I saw John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after the school bus this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running	(B) to run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ran	(D) to running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2.	We listened to Mrs. Watson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  <a:p>
            <a:pPr indent="-3175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us the story. She sounded </a:t>
            </a:r>
            <a:r>
              <a:rPr lang="zh-TW" altLang="en-US" sz="30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 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told;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told; happily	</a:t>
            </a:r>
            <a:b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tell; happy</a:t>
            </a:r>
            <a:r>
              <a:rPr lang="zh-TW" altLang="en-US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 </a:t>
            </a:r>
            <a:r>
              <a:rPr lang="en-US" altLang="zh-TW" sz="34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(D) tell; happily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95E935-6268-BC0A-6392-BE2EB37D6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4E3672C-DC74-69E7-57B7-490EBB390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36607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CF8306E-9BBE-96AD-6FB0-AB3F3C9D7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E2BD2E-3CEE-C578-A74F-5E51E3619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9B8720-07F8-124D-62CC-ECE49CD86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05DFD0A-484A-F5BC-3211-16973F44C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657F9B-D049-48B9-A135-6C9A8B350C8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C7099F2-5273-723E-53CD-E93729142AB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3EF789A-6846-067E-77FA-313AADA7574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C3A63902-8661-08B5-E535-06FB31FFB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23595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「感官動詞」是用來表達透過身體五官感覺到某人事物的動作的動詞。有「三看（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look at / see / watch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）」、「兩聽（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listen to / hear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）」、「一感覺（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）」等等。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9AFD84-F31B-967D-3604-53E40F8B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396722-E3BC-F957-4877-9B7F49D8B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14DCF1F-AA6A-40DB-76EA-07E9F366E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7C3CA6E-8B22-82DF-C49C-AD8F3662E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B56E53-04A9-4FC1-89D1-6C12C4FABAD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31ECC51-29A7-717B-56D0-87B9847F687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FD74534-F86D-E408-CC92-A5D975EF9BD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3.	When did you come home?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 didn’t hear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the door.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open	(B) opened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open	(D) opens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4.	When Tom got home, he smelled something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kitchen.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cook	(B) to cook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cooking	(D) to cooking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CF29B86-FC85-EC1B-8385-2D056A489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DF81A01-EA17-AE4C-35A6-6A355A22A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37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0A9258-205D-B497-2EE9-FFE97A5A1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F4F101-3F2D-139C-CAE2-AC48E6566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3CCA2DC-997C-1755-6B54-942440B7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0A9123-C3E4-4C51-8608-E97118AC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AE67331-F490-41A5-9FC1-2D78312DB8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3556BF7-E226-C3FA-C2B9-C4E7537EF0F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AC902A5-31D1-F7AF-A4C1-F09BD324404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5.	Paula felt scared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（害怕的）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 She heard someone 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her name in the dark.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shouted	(B) shout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shouts	(D) to shout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6.	Did you hear Ivy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in the room? She sounded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cry; sadly	(B) to cry; sadly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cry; sad	(D) to cry; sad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7E648C9-FE5E-CBF0-60C0-E79963205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33D763A-9464-FFA4-D44A-D0075EB43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2021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D2B172A-462D-DAAD-E380-895280C8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5939C0-F53A-F776-ACCF-B97E63826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1114DC-709F-411B-B9E4-3D2138CF6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F0001CE-0EA4-CA21-2238-401B77E0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2BD1E0-A2E8-43EB-8648-C952FA88920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0E3D8221-CB41-D635-4F99-460499E9D66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CFB0978-2377-EB0D-1BBA-E4AB03FAFD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7.	I saw Jane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 Benson and kiss</a:t>
            </a:r>
            <a:r>
              <a:rPr lang="zh-TW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（親吻）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him.</a:t>
            </a:r>
            <a:br>
              <a:rPr lang="en-US" altLang="zh-TW" sz="3600" kern="1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(A) dating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(B)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(C) to date	</a:t>
            </a:r>
            <a:b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(D</a:t>
            </a:r>
            <a:r>
              <a:rPr lang="en-US" altLang="zh-TW" sz="3600"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dated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3E54929-18EF-4C00-832F-70F1D3F33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677FF89-D844-CB3D-C82D-D5651D979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11C1319-09AD-CDAB-B940-DCFBE693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7355D84-68A2-0C47-F117-D13EAB475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4981DFD-2A10-84D5-4210-22D7A2A38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B939BB1-C912-470B-AA12-DEED6C5CADA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People got very excited when they watched Ms. Smith _____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dancing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has danced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dance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112-4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David looked out of the balcony window and saw a woman get in his car </a:t>
            </a:r>
            <a:r>
              <a:rPr lang="zh-TW" altLang="en-US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away.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drove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and drive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and drove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111-16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29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11762904-0EEC-368D-A949-8F9627E43879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B9B5E28-0216-71D2-FB19-C4F3FDA8F496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3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My cat got excited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（興奮的）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it saw the boy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birds.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catches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catching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catch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caught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7087EE7-3501-35EB-D7C9-C1844CAFFC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FD736C-0BE6-6EA6-D6EC-B9E90AAA824D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105-3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560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F0A8B98-BDF0-6B6E-A3D3-F5422D11F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F1E7116-B4CA-BB9D-8553-76BD715BD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39F79F0-FAF9-993F-6493-5E8880B285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40B6CE-04D5-E063-3E0E-0FA34BD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B190339-4EB0-44A9-998E-85FFDCBE4FC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419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43F4BB0-91B3-ACF5-CB1D-C02E5DC5CB95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73F4FB85-816A-F766-E3D9-D93B50FF89D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4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The little boy jumped up and down happily when he saw a bee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（蜜蜂）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the house.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flown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fly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flying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flown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E34E719-F9BB-FAB2-0A31-3458D27ED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0929CD-3797-B5D5-4BFA-BBD6C394E9DF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99-2-7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663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D3D50A-0DE4-9968-995B-D952EF7F6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875631-BB1B-98C7-C27F-434357236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3485FA0-35C5-F10C-FF61-71006ED4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112904-F0EF-36E9-6275-6812B952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167158A-C01E-4C0B-8A9E-A8E4A0F1ACF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D65F277-EF74-0867-553A-9D279CED39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8BBDD4E-D8E8-425D-468B-912E8420545C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5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When I was walking along the river, I saw some fish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out of the water.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jumped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jump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jumping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are jumping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4E95C1E-1CAF-9E56-FE84-26FCB577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42768AD-A8D3-1D56-EA91-C40617FF979A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96-2-14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F17C41-9FE8-57A1-4E58-83EA8BB0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881B9A2-F4D9-4DD3-8187-FEF24B83119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276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B7D161-7767-B5F3-1FD4-A7BA85B93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6754142-19FC-B223-C3B2-75D013E1E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8A7B73-467B-F980-62F5-3CAA3F2D2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D47B023-B352-9610-4EE6-79B4E74FB28A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10BC22DB-5FD2-1C19-0006-C1C5788149C1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6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Cindy cried out when she saw a motorcycle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into her cat.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　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  <a:sym typeface="Wingdings"/>
              </a:rPr>
              <a:t></a:t>
            </a:r>
            <a:r>
              <a:rPr lang="es-E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bump into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撞上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bumped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bump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has bumped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E435069-E7EF-5EC1-DD0B-271C751D0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261DBAB-B825-1720-C30A-88AF7A045D5B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93-2-16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2867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28C95DE-96E1-2FBB-8255-46E9CD06C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0AF6563-52B6-995B-E27B-7E8AF8E28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65247A-97FD-9EA0-A1C7-4FB0401B9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48BC835-C62A-85DD-4326-D0263409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561DBDF-917D-43E9-8CF3-782649D88FA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2BF71C3-9A71-599E-548C-40E365D1332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C574E2D-B82E-F934-20D8-C5D0656F23E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EF792869-3676-270E-0BD2-28D3B57D8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定義：當主詞與受詞是同一人時，使用反身代名詞表示「行為的對象是本身」。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2E73F94D-804E-A5D6-5AFB-D9118F75E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306705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第一人稱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95157E-AE8A-1787-BFBF-0893F67CF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226364"/>
              </p:ext>
            </p:extLst>
          </p:nvPr>
        </p:nvGraphicFramePr>
        <p:xfrm>
          <a:off x="452438" y="3808413"/>
          <a:ext cx="8031162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1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（我們自己）</a:t>
                      </a: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97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F47552-9401-1877-9EB2-60AFC1097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09CDF68-2F42-1E68-3819-4D6870E7E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0EF58F-26D7-6DA8-DA09-E63F51B49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2D23ED6-29ED-CF49-123A-6645C6A1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A8F1BB-5ACB-4B06-B3A7-524F72867AE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AE9756D-A451-55D7-C717-E2CA3153547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00A4896-146B-7A25-262E-14B5587BF2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053022"/>
              </p:ext>
            </p:extLst>
          </p:nvPr>
        </p:nvGraphicFramePr>
        <p:xfrm>
          <a:off x="460375" y="1438275"/>
          <a:ext cx="8023225" cy="453707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20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2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32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look at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（注視）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Please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look at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page 5.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（請看第五頁。）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832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see 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（我看不到你。）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視覺、無意間看到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42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（觀看）</a:t>
                      </a: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likes to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baseball games.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Ted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喜歡看棒球比賽。）</a:t>
                      </a:r>
                      <a:br>
                        <a:rPr lang="en-US" alt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長時間觀看</a:t>
                      </a: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F58C007D-6118-CB46-3D5E-41BCA9BE2CA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7BAA5F-3F44-5525-C251-5458AB395E10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51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01B1D1-60C9-3F98-EB75-3070199BE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4565DB-0CF5-E124-C776-502611EDC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49D2DEB-2E14-3AEA-499E-A8FF0B6FD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EB01482-55F9-BC57-B9E2-041D05DF5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DEE5E49-18DB-4193-BF56-294028B9F5D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B71B8FD-37C0-E4F6-56FB-C7D599A764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94AE99-18F2-DDC9-8294-9CDD09FE1C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92A6F3F8-D067-CC93-5F3C-38704FF58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二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7ED4A6F-047D-57B1-88F0-DC85B88D2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2744"/>
              </p:ext>
            </p:extLst>
          </p:nvPr>
        </p:nvGraphicFramePr>
        <p:xfrm>
          <a:off x="452438" y="2125663"/>
          <a:ext cx="8086725" cy="216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9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6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0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yourselves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（你們自己）</a:t>
                      </a: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07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AD3E8F6-A0A6-A0E5-5286-3B4CE9E47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7C7A124-4C5D-134A-3935-31851C920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1A63613-F7ED-3BCE-829D-D90AA10EF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BCBA17C-50A4-36C5-DB42-C3FD8DC0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9C0BD4C-421F-40ED-8AB9-4BB782B2606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E2BB968-8865-C7B1-414E-A00526CEAA2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9F5D23-CDCE-AA40-3A6B-452D2FCA4CC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" name="文字方塊 5">
            <a:extLst>
              <a:ext uri="{FF2B5EF4-FFF2-40B4-BE49-F238E27FC236}">
                <a16:creationId xmlns:a16="http://schemas.microsoft.com/office/drawing/2014/main" id="{7531CF9E-C2AA-5DDC-C706-E450A2677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1384300"/>
            <a:ext cx="29273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第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三</a:t>
            </a:r>
            <a:r>
              <a:rPr lang="zh-TW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/>
              </a:rPr>
              <a:t>人稱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7508D31-D12B-10E2-BD49-7026A8051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593690"/>
              </p:ext>
            </p:extLst>
          </p:nvPr>
        </p:nvGraphicFramePr>
        <p:xfrm>
          <a:off x="452438" y="2125663"/>
          <a:ext cx="8016875" cy="4319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80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989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himself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she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（她自己）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989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itself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（牠、它自己）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98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36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</a:t>
                      </a:r>
                      <a:endParaRPr lang="zh-TW" sz="36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111250" algn="l"/>
                          <a:tab pos="1350963" algn="l"/>
                        </a:tabLst>
                      </a:pPr>
                      <a:r>
                        <a:rPr lang="en-US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 they</a:t>
                      </a:r>
                      <a:endParaRPr lang="zh-TW" sz="36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7313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6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themselves</a:t>
                      </a:r>
                      <a:r>
                        <a:rPr lang="zh-TW" sz="36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（他們自己）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7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318B59D-54CC-D1DD-42F2-E04CDD29B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815DB00-1843-3DC0-2A74-C761503DF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7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DDE7B7-34D5-4094-F81C-98EA86E46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8E8326E-D6E0-8631-DE02-DE0C4BE5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2095874-562B-44DF-9075-B4D80958A5A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1B164A0-E54E-C607-ADD2-08BA1200E45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97B706-1B7A-D6B7-1656-84582D9E161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9AA7186-3711-C485-C652-7FAC14899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用法：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</a:t>
            </a:r>
            <a:r>
              <a:rPr lang="zh-TW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主詞和受詞的對象一致時，反身代名詞可當句中動詞或介系詞的受詞。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zh-TW" altLang="en-US" sz="3600" dirty="0">
                <a:latin typeface="新細明體" pitchFamily="18" charset="-120"/>
                <a:cs typeface="Arial" charset="0"/>
              </a:rPr>
              <a:t>①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Gina talked to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room.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Gina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在房間自言自語。）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②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 looked at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mirror.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看著鏡中的自己。）</a:t>
            </a:r>
            <a:endParaRPr lang="en-US" altLang="zh-TW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277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51C9B6B-FCDF-7403-B033-F103D3BC0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8AB33F8-37C2-87DB-5B2C-921627AC9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6B884F2-00EF-33FD-B0ED-E6C0A53925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B83A357-6A5F-04BB-55F9-45F8421A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5B72A9A-72CB-40D9-8810-51708B36C08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DA67ACE-2ED0-E6E2-722D-06393E89A47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C1C58D7-9F70-D52B-2767-61B389473ED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4B4BB6F1-F766-CC9A-E409-8FA091A2A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新細明體" pitchFamily="18" charset="-120"/>
                <a:cs typeface="Arial" charset="0"/>
              </a:rPr>
              <a:t>　　   ③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Don’t just think about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yourself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yourselves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（不要只想到你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（們）自己。）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20938" indent="-24209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祈使句省略主詞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，故用反身代名詞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yourself / yourselves</a:t>
            </a:r>
            <a:endParaRPr lang="zh-TW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37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8F11D3-3E43-4F65-9CB9-1DB364CBB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B58EDDC-F361-F004-8E09-CB1CD55AF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FAA42CE-CEAB-B572-61D7-ECE01A9DE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0B6236-7738-FDD8-B8DD-854D8A4E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216B873-91EB-4CC4-9B95-BAE578C9BA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CC83B5D-E2D2-5ACD-674E-45EED0F89E1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二、反身代名詞的用法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E83F0A1-E314-C843-D60D-71F969313C5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BE3842D5-90EA-96D6-FC58-0967067C7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717550" indent="-71755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</a:t>
            </a:r>
            <a:r>
              <a:rPr lang="zh-TW" altLang="zh-TW" sz="3600" b="1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反身代名詞」置於句尾，強調「獨自」，也可替換成「</a:t>
            </a: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one’s own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  <a:endParaRPr lang="en-US" altLang="zh-TW" sz="3600" dirty="0">
              <a:solidFill>
                <a:srgbClr val="0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(by) himself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獨自完成它。）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Ed did it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his own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48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73E7F86-6A53-65CB-C36B-EA7A97B24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C01FBC6-37A9-948E-F702-3296552A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4564955-B6EA-DC46-17B3-2A88BD1C4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846DC1F-F557-2C45-7ED4-3A7F769A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6E6FF-DD4F-45CD-B3E7-A5B00DCC74C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字方塊 5">
            <a:extLst>
              <a:ext uri="{FF2B5EF4-FFF2-40B4-BE49-F238E27FC236}">
                <a16:creationId xmlns:a16="http://schemas.microsoft.com/office/drawing/2014/main" id="{CE70E54B-42C2-C80C-8C91-A603D656E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F6F78ACC-E429-8CC3-7151-231A74C7637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387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Don’t just think about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Bob.</a:t>
            </a:r>
          </a:p>
          <a:p>
            <a:pPr marL="1974850" indent="-197485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Helen: Did you have fun at the party last night?</a:t>
            </a:r>
          </a:p>
          <a:p>
            <a:pPr marL="1879600" indent="-1879600"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Blair: Yes, I enjoyed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very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much.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C2C03F1-C59F-D15B-E97E-C967AC5658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AE5F32E-F59A-4403-7972-168E05BC8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8463" y="1450975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EB4B08C-87AF-CADC-9F0F-C363DED98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4114800"/>
            <a:ext cx="2160588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8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FFF4DD-5AEE-CE78-D0BB-4AD4E14B5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0CB9E6B-6209-0005-3D81-F8E9B9F8F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A5B036-324C-60F3-B701-17046B9FA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009E8E-C9E9-4346-8ACB-CEB5E1DAE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C5A8E5E-24B0-4142-B005-9FB79BD783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字方塊 5">
            <a:extLst>
              <a:ext uri="{FF2B5EF4-FFF2-40B4-BE49-F238E27FC236}">
                <a16:creationId xmlns:a16="http://schemas.microsoft.com/office/drawing/2014/main" id="{0043CC5B-B2BF-5810-9863-907206D49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76FF78A5-CB69-1684-D181-3784CBC1A2A9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Boys, help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 the green salad. It tastes good.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Owen hurt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a baseball game last year.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When a typhoon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（颱風）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comes, we should stay home to keep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safe.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B3936D-35F2-A1C7-AC6A-4C08EE7428F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EDF4D0-BF62-FE10-BFF9-3CBD38A6A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450975"/>
            <a:ext cx="24130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yourselves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073F51D-FBD8-0203-56AD-B4D6578E5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2774950"/>
            <a:ext cx="21605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himself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02AD3E-74F5-E3C8-C23F-1B5387C55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8425" y="4662488"/>
            <a:ext cx="21605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ourselves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87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A65FF9-5585-0D2E-AE95-7D19FFE12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1B65557-992A-E2E0-BBD1-62A7F608B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2A802CD-2FEF-CB5D-B4F3-0E5B96A48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A252F74-C2D7-7FEC-91DB-BCBC9B27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6059ED-FDAC-4199-B749-AA68DBD02F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字方塊 5">
            <a:extLst>
              <a:ext uri="{FF2B5EF4-FFF2-40B4-BE49-F238E27FC236}">
                <a16:creationId xmlns:a16="http://schemas.microsoft.com/office/drawing/2014/main" id="{5F6A71DE-7CAE-3929-38E7-9E9CE5735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38" y="744538"/>
            <a:ext cx="8318500" cy="604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985838" indent="-9858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依文意填入適當的反身代名詞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9A2F31A6-D8EE-F3F5-ED99-A06601DBC16B}"/>
              </a:ext>
            </a:extLst>
          </p:cNvPr>
          <p:cNvSpPr txBox="1">
            <a:spLocks/>
          </p:cNvSpPr>
          <p:nvPr/>
        </p:nvSpPr>
        <p:spPr bwMode="auto">
          <a:xfrm>
            <a:off x="430213" y="1439863"/>
            <a:ext cx="8562975" cy="443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39750" indent="-53975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The writer often talks to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she thinks of good ideas for her stories.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 The two players fell over and hurt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game.</a:t>
            </a:r>
          </a:p>
          <a:p>
            <a:pPr>
              <a:spcBef>
                <a:spcPts val="0"/>
              </a:spcBef>
              <a:spcAft>
                <a:spcPts val="180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 The dog is looking at </a:t>
            </a:r>
            <a:r>
              <a:rPr lang="en-US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water.</a:t>
            </a:r>
            <a:endParaRPr lang="en-US" altLang="zh-TW" sz="3600" spc="-2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C99E09-2185-7E02-246E-3B07959F8E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C7200F8-F8C0-9A89-A971-7CA523594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538" y="1458913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herself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6E4E4B8-E9DC-FCD7-E5E0-9C21CAE4C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3879850"/>
            <a:ext cx="22669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themselves</a:t>
            </a:r>
            <a:endParaRPr lang="zh-TW" altLang="en-US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DCFAF01-DA4F-3FC5-6A95-FC6ECA0A6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6713" y="4662488"/>
            <a:ext cx="2160587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itself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789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DDE4312-2E3C-3EED-33D3-07A2906BB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CB9159-80FC-920F-90AF-7715EF957D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07E097-EA48-7219-010F-7B4866F51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F6F6480-F936-36DE-6455-14FE428F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1A7649-F28A-41B4-B5CC-FA08343666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56115A8C-4FFB-B7F1-0444-A6647D868C9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97B5B5FA-4E1C-08EE-2B05-0724A9146E4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John, please make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home and enjoy the party.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</a:t>
            </a:r>
            <a: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solidFill>
                  <a:srgbClr val="ED279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93B6A9-BDB1-FA23-E1DE-2EB18ACB5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906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89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E8A73A-6343-91E4-9CED-C5DBDD89F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1F6719D-3C93-9FCC-872B-DF6B0C207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215823F-E310-775E-706D-2D61A0015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8D42D1-9247-AD97-FA6A-A13EABD78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6AC59A1-AFBC-40FC-8A56-F7A5C7F964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B959515-F4EF-8EDE-1162-603CAE75DC52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B54C9D1-010C-DB86-2E63-0B34136FD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2080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A: Where did you buy the card?  B: I didn’t buy it. I made it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	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(D) myself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(</a:t>
            </a:r>
            <a:r>
              <a:rPr lang="zh-TW" altLang="en-US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dirty="0">
                <a:latin typeface="Arial" panose="020B0604020202020204" pitchFamily="34" charset="0"/>
                <a:ea typeface="微軟正黑體" pitchFamily="34" charset="-120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A: Where did you buy the card?  B: I didn’t buy it. I made it for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you	(B) your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	(D) yourself</a:t>
            </a:r>
            <a:endParaRPr lang="en-US" altLang="zh-TW" sz="3600" kern="100" dirty="0">
              <a:latin typeface="Arial" panose="020B0604020202020204" pitchFamily="34" charset="0"/>
              <a:ea typeface="微軟正黑體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92F77F7-CE80-60CF-9F0E-D778DC93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3398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C550B35-C790-A502-97F8-AE30114FC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41433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99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DD2C445-B2B5-570B-1FB4-8A1BCD9F6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F03B59F-AFA4-58C7-CA8A-E913DC78C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BDF118-C789-115F-1813-4B4B7FB7B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E3A3ED-5B98-CB60-72E5-26918620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17E4DCE-6978-4D2E-9A49-4955AED1DF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C47D16-63E1-37EB-7FF7-CE28FF9ACC8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FCD7EAF-A9E8-F8F1-C4E1-508A9DB5E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8861"/>
              </p:ext>
            </p:extLst>
          </p:nvPr>
        </p:nvGraphicFramePr>
        <p:xfrm>
          <a:off x="460375" y="1438275"/>
          <a:ext cx="8191500" cy="35290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99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1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5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（傾聽）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Let’s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listen to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the song together.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（我們一起聽歌吧。）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刻意地聽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44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en-US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b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（聽到）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Could you speak more loudly? </a:t>
                      </a:r>
                      <a:b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 can’t </a:t>
                      </a:r>
                      <a:r>
                        <a:rPr lang="en-US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</a:t>
                      </a: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you.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（你可以說大聲一點嗎？我聽不到你。）</a:t>
                      </a:r>
                      <a:endParaRPr lang="en-US" altLang="zh-TW" sz="32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21590" indent="22860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</a:pPr>
                      <a:r>
                        <a:rPr lang="en-US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→ </a:t>
                      </a:r>
                      <a:r>
                        <a:rPr lang="zh-TW" sz="32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聽覺、無意間聽到</a:t>
                      </a: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F3693A7-1219-E1BC-AC7A-AB22E0B517B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EF59368-3F20-8856-79DD-FBEF43325B05}"/>
              </a:ext>
            </a:extLst>
          </p:cNvPr>
          <p:cNvSpPr/>
          <p:nvPr/>
        </p:nvSpPr>
        <p:spPr>
          <a:xfrm>
            <a:off x="4910138" y="714375"/>
            <a:ext cx="1549400" cy="576263"/>
          </a:xfrm>
          <a:prstGeom prst="rect">
            <a:avLst/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辨別字</a:t>
            </a:r>
          </a:p>
        </p:txBody>
      </p:sp>
      <p:pic>
        <p:nvPicPr>
          <p:cNvPr id="61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843AE4-A833-7548-51FC-0ED42A152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A81ACA7-8750-FEF0-088D-FAC6E2339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433CD06-BF5C-F36F-86F3-B9F8BB9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3C58C9-FD8E-7A1F-5509-3AB9F83A4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AA1F89F-3AEB-47B7-AC58-5D5A7D13238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E4FCC55-B9BF-E451-C0C2-B799A3751E4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DBB30EDA-A1D7-E647-46C1-283AD9CABDAD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My wife enjoys going to the movies with her friends, but I like to watch TV at home by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mine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9967981-439A-9B07-89B7-976829173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B27A31A-97AE-B0EC-32ED-320C3243C463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109-6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096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D5302D-8DE0-B75F-DEB0-48D1B754F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0C2AE2-BF26-6229-E439-BE82859E8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C087E0-CB03-7235-1812-537B7AA7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D20BDF-8711-C3E6-BA34-E87A9895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3C01A0-D062-46AF-BA6B-18C7E4E2950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8C4B06-A2D8-838F-4E8C-C2F05BF246B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D2DE1AF-11AF-733E-7A99-7D1776CB659B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My mom told me to take care of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England. She worried that I couldn’t eat or sleep well there.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herself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71AE6CF-CA79-F557-88DF-C8BD042A7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10B561-BA92-3957-4950-C64C7AE20D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105-11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19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3B44630-E41B-F103-2380-C1021E24C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106FD3-5A91-7B93-F0DB-BFBA469DB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330DF4-5DDC-2567-5C54-356B5F3E6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9A2393-4F25-EB41-AE76-406DA895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ECD87F4-A214-421E-945E-5C262B5B485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FC9480D-B6E1-541F-B600-FBBC277378E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67EA2D4B-F636-DFB7-181F-258B33F51805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854450" indent="-385445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Mrs. Luo: Who put these socks in the refrigerator?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Luo: I don’t know. They’re not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 Ask your son.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me			(B) mine</a:t>
            </a:r>
          </a:p>
          <a:p>
            <a:pPr marL="3767138" indent="-3767138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my		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5445D72-3D74-63CE-85DB-0B71E77E1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734126D-48CA-51BC-DBE9-632B27F08FF9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100-2-18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7C8C546-013A-2E24-164B-0D1E66806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72224A-00E5-9AA9-0013-1063FEC52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10518BD-6EDD-5D2C-3CC1-2C72693A7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C61EF4-D1B9-E694-6CC9-52B859EF5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0ECCBE3-4597-4FED-AE7E-25AA97C1645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C80342C-102B-CC70-EA2C-457E620B5E3D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00E2C2CF-5D5D-FC70-8439-65E10659DDF9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Sue: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Your hat looks so comfortable!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Ann: It’s more than comfortable. If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（如果）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wear a hat like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you won’t feel cold on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windy day.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 			(B) myself</a:t>
            </a:r>
          </a:p>
          <a:p>
            <a:pPr marL="2867025" indent="-2867025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one		(D) this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B8F11C0-4252-7120-C903-002341CD1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88D87F8-7C5D-5D7A-79C6-DE9A15BB162E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98-1-17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40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019A51-2850-EA8F-314A-FE7FB305C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82B9E28-6ECD-1DCA-34A6-66B4D7D9A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F01CA4-8629-4885-9512-E5D723B54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4C5825-C98E-294B-92AF-E6FDC45E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52AFC1F-FB81-49F5-A971-30486B032F7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E32158-707C-A7C9-7248-C72BFD65CFF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C4D15B19-1709-1129-3901-EC4DA0C87744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6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Ann: This cake is so delicious! Where did you buy it?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Oscar: I didn’t buy it. I made it</a:t>
            </a:r>
            <a:b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!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for me	(B) to me</a:t>
            </a:r>
          </a:p>
          <a:p>
            <a:pPr marL="3225800" indent="-3225800"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mine 	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D3793FB-FD09-EBAF-FBA7-78FA2B16A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AD7BBB2-104B-FEC7-323B-B60CDB793BD7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95-2-18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506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93E480E-8C63-1C6C-628C-CC4E4FD24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A942DC6-7902-77A6-15AD-1365EDEDD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D82246-14C1-E58F-CFD9-3E39C22E4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2E126D-D3B3-C18E-F3D9-0DB919D8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E3DEE5-5423-4F6B-A6BC-E93E23EAAAD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4FF9D40-D208-F505-4DF7-78B3BD43299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會考題</a:t>
            </a:r>
          </a:p>
        </p:txBody>
      </p:sp>
      <p:sp>
        <p:nvSpPr>
          <p:cNvPr id="25603" name="內容版面配置區 2">
            <a:extLst>
              <a:ext uri="{FF2B5EF4-FFF2-40B4-BE49-F238E27FC236}">
                <a16:creationId xmlns:a16="http://schemas.microsoft.com/office/drawing/2014/main" id="{B0FD28DB-AC24-1A48-4A84-1A74B8C90018}"/>
              </a:ext>
            </a:extLst>
          </p:cNvPr>
          <p:cNvSpPr txBox="1">
            <a:spLocks/>
          </p:cNvSpPr>
          <p:nvPr/>
        </p:nvSpPr>
        <p:spPr bwMode="auto">
          <a:xfrm>
            <a:off x="365125" y="1430338"/>
            <a:ext cx="8486775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None/>
              <a:tabLst>
                <a:tab pos="1797050" algn="l"/>
                <a:tab pos="2238375" algn="l"/>
                <a:tab pos="3587750" algn="l"/>
                <a:tab pos="5114925" algn="l"/>
                <a:tab pos="6640513" algn="l"/>
                <a:tab pos="8255000" algn="r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John and Susan gave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nice jacket as a Christmas gift.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I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</a:t>
            </a:r>
            <a:r>
              <a:rPr lang="en-US" altLang="zh-TW" sz="3600" kern="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myself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9D273BF-DA09-B94F-8A97-310238DFF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15605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D34FC52-27A5-E7A3-F1F4-D0E7D5BC2630}"/>
              </a:ext>
            </a:extLst>
          </p:cNvPr>
          <p:cNvSpPr/>
          <p:nvPr/>
        </p:nvSpPr>
        <p:spPr>
          <a:xfrm>
            <a:off x="6286500" y="679450"/>
            <a:ext cx="2700338" cy="576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【</a:t>
            </a:r>
            <a:r>
              <a:rPr lang="en-US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91-2-1</a:t>
            </a:r>
            <a:r>
              <a:rPr lang="zh-TW" altLang="zh-TW" sz="3200" b="1" kern="10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】</a:t>
            </a:r>
            <a:endParaRPr lang="zh-TW" altLang="en-US" sz="3200" b="1" kern="10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4608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4E42C3F-FBDB-216D-A107-D5FAA3FBA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AAF68C5-B5E8-E53E-7EA1-E46C91409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71979BD-B83E-4F19-98DF-73DBA35A5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3F64197-060D-FBCA-CA25-5CEE1B74D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FFA0EAC-98BC-4122-A183-60070FC64E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50BF46D-917E-0775-1265-50BE479EB9D2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3DF023A-D417-B0CB-ABE9-FA179BD816D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A11EA3E9-7A06-194B-2F98-F1BAF743A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08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為對等連接詞，表「不僅</a:t>
            </a:r>
            <a:r>
              <a:rPr lang="zh-TW" altLang="zh-TW" sz="3600" dirty="0">
                <a:latin typeface="+mn-ea"/>
                <a:ea typeface="+mn-ea"/>
                <a:cs typeface="Arial" panose="020B0604020202020204" pitchFamily="34" charset="0"/>
              </a:rPr>
              <a:t>……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而且</a:t>
            </a:r>
            <a:r>
              <a:rPr lang="zh-TW" altLang="zh-TW" sz="3600" dirty="0">
                <a:latin typeface="+mn-ea"/>
                <a:cs typeface="Arial" panose="020B0604020202020204" pitchFamily="34" charset="0"/>
              </a:rPr>
              <a:t>……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buFont typeface="Arial" charset="0"/>
              <a:buNone/>
              <a:tabLst>
                <a:tab pos="684530" algn="l"/>
                <a:tab pos="755650" algn="l"/>
                <a:tab pos="889000" algn="l"/>
                <a:tab pos="304800" algn="l"/>
              </a:tabLst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用法：後面須連接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相同詞性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的字、詞、片語和句子，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also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可省略不加。連接兩個主詞時，動詞必須根據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後面的主詞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做變化，因為就句意而言，這個名詞是較被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強調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的一個。</a:t>
            </a:r>
          </a:p>
        </p:txBody>
      </p:sp>
      <p:pic>
        <p:nvPicPr>
          <p:cNvPr id="471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D42576-72B6-F360-8B23-8AB718965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652E854-4576-2F9E-2574-DD258FE9A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A0D9E1A-CF82-6F41-89F9-DEA63E05D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885659F-FEDE-DF10-4DA9-763BA181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0223900-FE3A-4A28-A239-0121BE2CB8F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B56D38D-B6A6-497E-F8A0-640B24394B54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84C73A3-42F6-81DD-BBA8-39C71E3BE2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B7AD6F3C-639F-8E6F-EE1B-2014A42A6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連接兩個主詞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346200" indent="-13462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student.</a:t>
            </a:r>
          </a:p>
          <a:p>
            <a:pPr marL="1346200" indent="-134620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（不只我，還有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Ken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是學生。）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974850" indent="-197485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連接兩個主詞時，其後的動詞單複數依第二個主詞的單複數來判斷</a:t>
            </a:r>
          </a:p>
        </p:txBody>
      </p:sp>
      <p:pic>
        <p:nvPicPr>
          <p:cNvPr id="4813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2C30111-8FE2-BA28-CDBC-0D9DB2EA7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B1A18F7-AE2B-6B2E-4F57-A5D2BD264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D6A0424-F70C-A107-A02F-CB29D9D19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E9F6092-C0E1-FED1-3302-9F5C034F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3D12E15-8E92-4625-BD53-E779E2E0AE6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D8F9D0-F8FC-C304-B1D8-AF789188E4C6}"/>
              </a:ext>
            </a:extLst>
          </p:cNvPr>
          <p:cNvSpPr/>
          <p:nvPr/>
        </p:nvSpPr>
        <p:spPr>
          <a:xfrm>
            <a:off x="6804025" y="1982788"/>
            <a:ext cx="369888" cy="6191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BEDA03D-0728-C5A1-6567-903722184B09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E97BCA0-1804-90B9-2C03-49C887E2EC8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5DE96360-A910-1B4D-D54D-BD4E40F9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連接兩個動詞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mom not only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went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shopping but (also)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lunch with her friend today.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（我媽媽今天不僅去購物，還和她朋友共進午餐。）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連接動詞時，時態須一致</a:t>
            </a:r>
          </a:p>
        </p:txBody>
      </p:sp>
      <p:pic>
        <p:nvPicPr>
          <p:cNvPr id="491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E1CCFF2-F679-8D5F-9E54-EA3D4D32C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D1777C3-F26F-8D42-EAF4-5FF26B8F7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3F6B0AE-BB7C-29C7-F723-288E3E9B2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2E257B-D4F2-4054-31E9-C456F626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9C2657-1755-4DA5-BEB7-B08838D58F6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BA7D1A0-8AB3-E620-527E-6C93E619E0F1}"/>
              </a:ext>
            </a:extLst>
          </p:cNvPr>
          <p:cNvSpPr txBox="1"/>
          <p:nvPr/>
        </p:nvSpPr>
        <p:spPr>
          <a:xfrm>
            <a:off x="387350" y="679450"/>
            <a:ext cx="7593013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only… but also…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DE31030-7D05-D972-F8F0-8877FAA35F3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DF8ABB2-5676-AABB-36F7-689BAC029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344613"/>
            <a:ext cx="8450263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0" indent="0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連接兩個受詞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258888" indent="-125888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enjoyed not only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meal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en-US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talk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with her family.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Amy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不但很享受那頓餐點，還很享受跟她家人聊天。）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not only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以及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(also)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後接的同為名詞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01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966726-98F6-FB49-9084-02A78CB9E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F9A0C2C-D16B-C848-C931-47E8AA6661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5ED2585-9A5C-DCB4-1218-14C4EE564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00989CA-B783-41B2-D595-5498C6B0D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462460A-AA3E-48EA-AE63-0752B808414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581CB2D8-9885-39C5-ECA8-321E8037863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3" name="文字方塊 5">
            <a:extLst>
              <a:ext uri="{FF2B5EF4-FFF2-40B4-BE49-F238E27FC236}">
                <a16:creationId xmlns:a16="http://schemas.microsoft.com/office/drawing/2014/main" id="{D33A97FB-5A5E-28FD-5AA1-21144B14D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50" y="1235075"/>
            <a:ext cx="84502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句型：主詞＋感官動詞＋受詞＋原形動詞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現在分詞（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V-ing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）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D2E3B87-4168-B2C2-2374-FAAB5BF8590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22C5488-EF41-3617-8027-47F4D5FEC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335697"/>
              </p:ext>
            </p:extLst>
          </p:nvPr>
        </p:nvGraphicFramePr>
        <p:xfrm>
          <a:off x="457200" y="2500313"/>
          <a:ext cx="7969250" cy="42481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31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0038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原形動詞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」用來強調「</a:t>
                      </a:r>
                      <a:r>
                        <a:rPr lang="zh-TW" altLang="zh-TW" sz="30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事實</a:t>
                      </a:r>
                      <a:r>
                        <a:rPr lang="zh-TW" altLang="zh-TW" sz="3000" dirty="0">
                          <a:effectLst/>
                          <a:latin typeface="+mn-lt"/>
                          <a:ea typeface="微軟正黑體"/>
                          <a:cs typeface="Times New Roman"/>
                        </a:rPr>
                        <a:t>」，表達完整的動作和事件的過程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0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87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主詞＋感官動詞＋受詞＋原形動詞</a:t>
                      </a:r>
                      <a:r>
                        <a:rPr lang="en-US" altLang="zh-TW" sz="3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We 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saw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police officers</a:t>
                      </a:r>
                      <a:r>
                        <a:rPr lang="en-US" altLang="zh-TW" sz="30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leave</a:t>
                      </a: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（我們看見警察們離開。）</a:t>
                      </a:r>
                      <a:endParaRPr lang="en-US" alt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Al </a:t>
                      </a:r>
                      <a:r>
                        <a:rPr lang="en-US" altLang="zh-TW" sz="30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watched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kid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0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play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soccer.</a:t>
                      </a:r>
                    </a:p>
                    <a:p>
                      <a:pPr marL="1163638" indent="-107632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000" baseline="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看著那小孩踢足球。）</a:t>
                      </a:r>
                      <a:endParaRPr lang="zh-TW" sz="30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1" marR="17781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18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CB5AA03-238F-5316-8139-7F3F48027A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4769913-6E80-B827-B754-FBFB341D6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2120EC5-A0A4-2E68-F0B7-5FFFB9967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0AC9539-07B3-66E0-683A-B646FD23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1FDA1D-2B78-4473-B3A6-173297CB42A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群組 1">
            <a:extLst>
              <a:ext uri="{FF2B5EF4-FFF2-40B4-BE49-F238E27FC236}">
                <a16:creationId xmlns:a16="http://schemas.microsoft.com/office/drawing/2014/main" id="{0E9F6CC3-DDCF-D36A-E8D5-AABBE20454C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32337"/>
            <a:chOff x="579438" y="1430338"/>
            <a:chExt cx="8277225" cy="4733788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E146154D-F5E1-0598-3103-64528FD996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1. Jay Chou can sing. Jay Chou can write songs, too.</a:t>
              </a: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You look beautiful. Your sister looks beautiful, too.</a:t>
              </a: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F2BD9CC4-EE82-496A-B85B-B29E90EE9444}"/>
                </a:ext>
              </a:extLst>
            </p:cNvPr>
            <p:cNvCxnSpPr/>
            <p:nvPr/>
          </p:nvCxnSpPr>
          <p:spPr bwMode="auto">
            <a:xfrm>
              <a:off x="1116013" y="320729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18C1043E-AB9C-47F2-D1B8-8C885582C7F4}"/>
                </a:ext>
              </a:extLst>
            </p:cNvPr>
            <p:cNvCxnSpPr/>
            <p:nvPr/>
          </p:nvCxnSpPr>
          <p:spPr bwMode="auto">
            <a:xfrm>
              <a:off x="1116013" y="562103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EA47CFD-2A02-D770-1DEC-FF2F50C4839E}"/>
                </a:ext>
              </a:extLst>
            </p:cNvPr>
            <p:cNvCxnSpPr/>
            <p:nvPr/>
          </p:nvCxnSpPr>
          <p:spPr bwMode="auto">
            <a:xfrm>
              <a:off x="1108076" y="377420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3378568-8C50-137C-E097-F9DF754B128D}"/>
                </a:ext>
              </a:extLst>
            </p:cNvPr>
            <p:cNvCxnSpPr/>
            <p:nvPr/>
          </p:nvCxnSpPr>
          <p:spPr bwMode="auto">
            <a:xfrm>
              <a:off x="1108076" y="616412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49DC82-5DE2-FB06-F4EB-69EAAFA43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Jay Chou can not only sing but also write songs.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53452E25-D5E0-9437-6025-EDABAEC35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4987925"/>
            <a:ext cx="7662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you but also your sister looks beautiful.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05" name="文字方塊 5">
            <a:extLst>
              <a:ext uri="{FF2B5EF4-FFF2-40B4-BE49-F238E27FC236}">
                <a16:creationId xmlns:a16="http://schemas.microsoft.com/office/drawing/2014/main" id="{16018D4D-C054-06BB-F14D-1255DF5F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402513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not only… but also…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 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CF73CA-9D61-108E-77ED-55F2F49BFB6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pic>
        <p:nvPicPr>
          <p:cNvPr id="512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C7036E-9276-8F31-0BB3-5965D72DA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1D4EF3F-8772-836E-4E26-2D88D597B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F3B89E-3BD7-AC90-0636-D6CB4CF4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472F84A-70E5-326D-3FA2-ECCB6075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CC76308-B8C5-49BB-BA2A-62DFEFE11F8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3C2CA10-AEC2-3507-2F5E-4A742CD7143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497263" indent="-3473450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Janice: Did you hear Roman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loudly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ast night?</a:t>
            </a:r>
          </a:p>
          <a:p>
            <a:pPr marL="3497263" indent="-3473450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Annie: Yes. He got a gift from his parents. He was very happy.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sing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to sing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sang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sings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46F7C27-52A1-B4A2-339C-DDF71B146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199A83B-88A0-3487-E61B-9293CC718C2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2231" name="文字方塊 6">
            <a:extLst>
              <a:ext uri="{FF2B5EF4-FFF2-40B4-BE49-F238E27FC236}">
                <a16:creationId xmlns:a16="http://schemas.microsoft.com/office/drawing/2014/main" id="{27922AF4-266A-B1BC-C5BF-784039FB3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22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1DE968B-F966-0DB3-0851-9D3FE59C8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69B4196-2D36-2D76-33DC-CD15AF1B5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826D71-0EF1-7EE8-4999-780D98D6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49AA93-5936-5083-6811-82649906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E06CA1B-27D1-4063-99B8-D0D857EC06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665A68F-BB7D-10C4-20C7-6637ABC62F3F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Gary is listening to his English teacher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story about Thanksgiving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to tell	(B) to telling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told	(D) telling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Bella heard someone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 name and turned around.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calling	(B) call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calls	(D) to call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1E994A2-144D-05FE-2E97-351538991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EA0542-0F5B-702A-2B7E-667AE0E0CEF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3255" name="文字方塊 6">
            <a:extLst>
              <a:ext uri="{FF2B5EF4-FFF2-40B4-BE49-F238E27FC236}">
                <a16:creationId xmlns:a16="http://schemas.microsoft.com/office/drawing/2014/main" id="{66E7E4D4-2971-698F-B914-7BAD013B2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1B21228-B3F1-2E8D-E6FB-424814839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227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325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C426B0-83CC-AD16-F4F9-C8BACE6B4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D87EC7-9999-06C2-5394-18771BC99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8A1D7C-D3A6-C4B1-1E08-DE17317B4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8914295-3CBD-3677-53CC-5EB8F73F0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0B0A024-96CD-489D-9D4E-3F28403D54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177779F4-A64B-C06A-9796-B391CC969B6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John’s parents won’t be home for a week. He has to take care of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ourselves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5ABDC8B-F8AA-5AB1-8329-CB1FE1C2B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5EB3CD-A1E8-BDF7-35EA-C806D85692F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4279" name="文字方塊 6">
            <a:extLst>
              <a:ext uri="{FF2B5EF4-FFF2-40B4-BE49-F238E27FC236}">
                <a16:creationId xmlns:a16="http://schemas.microsoft.com/office/drawing/2014/main" id="{D1BA88CD-FCD2-BE4B-1538-0702886E8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F72F8E8-D7BD-3CDC-9737-6CADE0A1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B47AEEA-3918-3098-9063-89D319537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FB3E676-791B-F58F-5694-9E4710EB9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3F5A0BB-5D10-5D7D-BA51-A67AA8CE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0057A6F-F037-425E-8230-49A8FB8A77B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2B744FA3-04D4-8AE7-265A-CEA24911E37D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23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3584575" indent="-3560763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Gibson: I saw Nelson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last night. How strange!</a:t>
            </a:r>
          </a:p>
          <a:p>
            <a:pPr marL="3497263" indent="-3473450"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Lynn: Maybe he just needs to take a rest. He works too hard every day.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talking to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talked to herself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talking to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talks to himself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CC4958-C495-28ED-5AE5-F59F4B0FA6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2C342E-E423-88E0-BEB3-5863DFB1944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5303" name="文字方塊 6">
            <a:extLst>
              <a:ext uri="{FF2B5EF4-FFF2-40B4-BE49-F238E27FC236}">
                <a16:creationId xmlns:a16="http://schemas.microsoft.com/office/drawing/2014/main" id="{19D7BD4B-14FC-EB19-B81C-0C92B4EE1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0E93D9-6F80-1750-C5CF-60A618EA6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74CEC9-B275-A02D-B55E-7753EEF3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0D6BB75-865F-B153-B73E-F70769F29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E2779F-DB79-3CD2-701E-CE6F75255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97F666-63BA-460F-87A6-1C7B5E6F98C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5ABA71B6-F49A-1A31-0D10-67F9DEA3777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Teresa prepared for the party well. We all enjoyed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the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ourselves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mine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ours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178C3EF-0CB9-CB1B-6A63-D00FF166E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CAF654-647C-ACFF-451C-F45862481C2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6327" name="文字方塊 6">
            <a:extLst>
              <a:ext uri="{FF2B5EF4-FFF2-40B4-BE49-F238E27FC236}">
                <a16:creationId xmlns:a16="http://schemas.microsoft.com/office/drawing/2014/main" id="{10255DF3-CB85-7055-9372-37635878B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EBDEDE-7BAA-E309-34A8-B0DD515CC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05AAFE8-B42B-D285-0BAC-EBDF1746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834FE7F-396A-0E00-EA54-D4C38D9D3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F07FAB-A87C-6026-E31E-774411C3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8F3126D-AEFF-48A1-99CC-EA10C26D96B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82328F6C-F3A9-B49B-90CC-E0E83AE1FA27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The princess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（公主）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saw a frog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（青蛙）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out of the pond when she was in the park.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is jumping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jump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to jump 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to jumping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9B98CE-FD7E-205B-3B45-8CA67EC70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7E30A-B001-5956-4F20-5F21B4E9A02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7351" name="文字方塊 6">
            <a:extLst>
              <a:ext uri="{FF2B5EF4-FFF2-40B4-BE49-F238E27FC236}">
                <a16:creationId xmlns:a16="http://schemas.microsoft.com/office/drawing/2014/main" id="{B38FC17E-0E51-B636-FC30-B8753C136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735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B39FB78-7B6C-57FE-5CF8-526F1707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B14208-DDC2-B6D6-89F8-0A67C5C54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8B62505-E75E-CA1F-1C62-08AEE36DB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96237D6-A7C2-BA7E-C6D6-76CD3D037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D0A88E-1BD5-46CA-88B5-4F069FDC009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F8695C5-FC5C-97B0-D9A8-1834ACCDC7C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	Frank’s wife died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（死亡）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many years ago. He has to take care of his children by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themselves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BE240AE-4838-FF8A-0B43-BC61D1143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AD41B29-7D0C-6910-FEB4-FE0C9191081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8375" name="文字方塊 6">
            <a:extLst>
              <a:ext uri="{FF2B5EF4-FFF2-40B4-BE49-F238E27FC236}">
                <a16:creationId xmlns:a16="http://schemas.microsoft.com/office/drawing/2014/main" id="{BB3B6ECA-D5D2-C44E-215A-8A9A37C12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837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48B04E9-F90B-95B0-3DE7-940A2417A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333412-CB02-22FA-DC6E-C6987B267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9F31B1F-4BC6-E73F-8191-BAC6D3C72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E6AE3D2-507D-1DA6-E1BE-D6818D22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209C17C-2DBD-4652-BC85-C00C82C29D9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D443368-08A0-B91D-1E26-8D17058F9D5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	Welcome to my house, George and Mary. Please make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at home.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myself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yourself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themselves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yourselves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2C6916A-80A9-4712-C860-946342D2F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18" y="1351756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A1DD752-0830-FB59-89F1-284561CF533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59399" name="文字方塊 6">
            <a:extLst>
              <a:ext uri="{FF2B5EF4-FFF2-40B4-BE49-F238E27FC236}">
                <a16:creationId xmlns:a16="http://schemas.microsoft.com/office/drawing/2014/main" id="{33B768A4-7C76-E074-EED2-DFBD955F4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40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725059-B6DF-3462-3B61-6B43387E8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58A9A04-33C3-BD51-EACD-7A687CB3A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900D7AC-BCC0-96AF-E6F3-B4396893F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C3B4BDF-D659-15F7-E2FF-EBCA6A25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048C904-BE22-4911-A9EE-9BEFDA3CFB3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6184237F-602F-85F7-E1CD-8CD857CC513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 only you but also John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wrong.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am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are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were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27FF2E8-5849-60C3-1878-026471F6FC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141A7B-DBF7-8321-56E5-2BED7C327AB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0423" name="文字方塊 6">
            <a:extLst>
              <a:ext uri="{FF2B5EF4-FFF2-40B4-BE49-F238E27FC236}">
                <a16:creationId xmlns:a16="http://schemas.microsoft.com/office/drawing/2014/main" id="{3FE35DE6-3411-2327-6600-7D76CF0BA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BD7223-158B-61AF-2182-A69B6125D3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1049AC4-D0EA-1E17-42C6-1D2C40351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273DD8E-DFE5-DCFA-105F-9033D9EC8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ED68981-441E-DD75-6F9F-9534A5AC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390E7BE-0B88-497B-80DE-5E59A816D0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F3A983A-6719-7E29-239F-53098B85FE8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115A0BA-1421-087A-EB3C-1C97820BA179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6627653-6368-BD72-3974-A2C70A54C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28295"/>
              </p:ext>
            </p:extLst>
          </p:nvPr>
        </p:nvGraphicFramePr>
        <p:xfrm>
          <a:off x="457200" y="1468438"/>
          <a:ext cx="8026400" cy="49323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48114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</a:t>
                      </a:r>
                      <a:br>
                        <a:rPr lang="en-US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時機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87313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350963" algn="l"/>
                        </a:tabLst>
                        <a:defRPr/>
                      </a:pP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現在分詞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」用來強調「</a:t>
                      </a:r>
                      <a:r>
                        <a:rPr lang="zh-TW" altLang="zh-TW" sz="3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動作進行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」，表達該動作正在進行，並可能已經發生一段時間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0053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1350963" algn="l"/>
                        </a:tabLst>
                      </a:pPr>
                      <a:r>
                        <a:rPr lang="zh-TW" altLang="zh-TW" sz="3200" b="1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句型變化及例句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195">
                <a:tc gridSpan="2">
                  <a:txBody>
                    <a:bodyPr/>
                    <a:lstStyle/>
                    <a:p>
                      <a:pPr marL="87313" indent="0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主詞＋感官動詞＋受詞＋現在分詞（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V-</a:t>
                      </a:r>
                      <a:r>
                        <a:rPr lang="en-US" altLang="zh-TW" sz="32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ing</a:t>
                      </a:r>
                      <a:r>
                        <a:rPr lang="zh-TW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altLang="zh-TW" sz="3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b="1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Sandy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heard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her baby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crying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Sandy 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聽見她的寶寶在哭。）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zh-TW" altLang="en-US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 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Leo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felt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house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shaking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pPr marL="1258888" indent="-1171575">
                        <a:lnSpc>
                          <a:spcPct val="100000"/>
                        </a:lnSpc>
                        <a:spcAft>
                          <a:spcPts val="30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 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Leo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感覺到房子在搖晃。）</a:t>
                      </a:r>
                      <a:endParaRPr lang="zh-TW" sz="32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3" marR="17783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21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A44961-493E-102D-54AF-13BCEEF44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56D52FC-77AD-A845-5288-F245749A8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5C307CB-E266-590E-C652-7C2F5ED57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C33ADC4-8661-EE34-3D03-D813F1814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A4310BB-F989-4BC9-9EEE-85FD99DC780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群組 1">
            <a:extLst>
              <a:ext uri="{FF2B5EF4-FFF2-40B4-BE49-F238E27FC236}">
                <a16:creationId xmlns:a16="http://schemas.microsoft.com/office/drawing/2014/main" id="{F081264D-DAA8-1765-5185-C97D4C0B43A7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32337"/>
            <a:chOff x="579438" y="1430338"/>
            <a:chExt cx="8277225" cy="4733788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0B90AED3-B7F9-BBE0-4279-3BEC2F6C64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76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1. Robert listened to his favorite singer on the radio.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（加入</a:t>
              </a:r>
              <a:r>
                <a:rPr lang="en-US" altLang="zh-TW" dirty="0">
                  <a:latin typeface="Arial" charset="0"/>
                  <a:ea typeface="微軟正黑體" pitchFamily="34" charset="-120"/>
                </a:rPr>
                <a:t> sing 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並改寫句子）</a:t>
              </a:r>
              <a:endParaRPr lang="en-US" altLang="zh-TW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2. 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Greg felt it. </a:t>
              </a:r>
              <a:b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</a:br>
              <a:r>
                <a:rPr lang="zh-TW" altLang="en-US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 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The window was shaking.</a:t>
              </a:r>
              <a:r>
                <a:rPr lang="zh-TW" altLang="zh-TW" sz="2800" dirty="0">
                  <a:latin typeface="Arial" charset="0"/>
                  <a:ea typeface="微軟正黑體" pitchFamily="34" charset="-120"/>
                </a:rPr>
                <a:t>（合併句子）</a:t>
              </a:r>
              <a:endParaRPr lang="en-US" altLang="zh-TW" sz="30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7FC70074-BC15-21E2-C8F6-A8E50C578605}"/>
                </a:ext>
              </a:extLst>
            </p:cNvPr>
            <p:cNvCxnSpPr/>
            <p:nvPr/>
          </p:nvCxnSpPr>
          <p:spPr bwMode="auto">
            <a:xfrm>
              <a:off x="1116013" y="320729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5B168D63-FBB5-59DB-1997-4069D7932AB0}"/>
                </a:ext>
              </a:extLst>
            </p:cNvPr>
            <p:cNvCxnSpPr/>
            <p:nvPr/>
          </p:nvCxnSpPr>
          <p:spPr bwMode="auto">
            <a:xfrm>
              <a:off x="1116013" y="5621035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8BF72863-AEC1-74C7-68BB-8F8C32491637}"/>
                </a:ext>
              </a:extLst>
            </p:cNvPr>
            <p:cNvCxnSpPr/>
            <p:nvPr/>
          </p:nvCxnSpPr>
          <p:spPr bwMode="auto">
            <a:xfrm>
              <a:off x="1108076" y="377420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83F52A66-C6D8-47EF-0EAF-27D856011143}"/>
                </a:ext>
              </a:extLst>
            </p:cNvPr>
            <p:cNvCxnSpPr/>
            <p:nvPr/>
          </p:nvCxnSpPr>
          <p:spPr bwMode="auto">
            <a:xfrm>
              <a:off x="1108076" y="616412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26F58D3D-8766-D034-2BD9-B50BB847C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Robert listened to his favorite singer sing / singing on the radio.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8196ADA-9E44-A639-83FC-D9877F648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4987925"/>
            <a:ext cx="76628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 felt the window shake / shaking.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A9D49D3-7567-DD1E-7811-97099B0FEB0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1448" name="文字方塊 5">
            <a:extLst>
              <a:ext uri="{FF2B5EF4-FFF2-40B4-BE49-F238E27FC236}">
                <a16:creationId xmlns:a16="http://schemas.microsoft.com/office/drawing/2014/main" id="{FFA050A3-DAD3-EEE2-8C11-440FDE4A1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左大括弧 3">
            <a:extLst>
              <a:ext uri="{FF2B5EF4-FFF2-40B4-BE49-F238E27FC236}">
                <a16:creationId xmlns:a16="http://schemas.microsoft.com/office/drawing/2014/main" id="{4313874E-3B2A-5F3B-80D9-32F546EDE52F}"/>
              </a:ext>
            </a:extLst>
          </p:cNvPr>
          <p:cNvSpPr/>
          <p:nvPr/>
        </p:nvSpPr>
        <p:spPr>
          <a:xfrm>
            <a:off x="933450" y="4089400"/>
            <a:ext cx="179388" cy="684213"/>
          </a:xfrm>
          <a:prstGeom prst="leftBrace">
            <a:avLst>
              <a:gd name="adj1" fmla="val 39384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145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183420E-A5D1-7C8A-4167-E1BED2DC4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820494F-CFEB-BAC6-4C31-362F2609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809868F-E052-3126-66AC-A62DA0712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DCFAE90-285C-04BD-3C59-F3F63876F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F27F6DF-B631-44FC-A73F-CE2A4FA5860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群組 1">
            <a:extLst>
              <a:ext uri="{FF2B5EF4-FFF2-40B4-BE49-F238E27FC236}">
                <a16:creationId xmlns:a16="http://schemas.microsoft.com/office/drawing/2014/main" id="{258F63DE-5831-7A53-F5EE-8807F2D79E01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4756150"/>
            <a:chOff x="579438" y="1430338"/>
            <a:chExt cx="8277225" cy="4757373"/>
          </a:xfrm>
        </p:grpSpPr>
        <p:sp>
          <p:nvSpPr>
            <p:cNvPr id="69641" name="內容版面配置區 2">
              <a:extLst>
                <a:ext uri="{FF2B5EF4-FFF2-40B4-BE49-F238E27FC236}">
                  <a16:creationId xmlns:a16="http://schemas.microsoft.com/office/drawing/2014/main" id="{9BFA574E-03B0-06A1-2952-D40B2F4FDA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3649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39750" indent="-53975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ts val="300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3. talked / Justin / himself / night. / to / last</a:t>
              </a:r>
              <a:r>
                <a:rPr lang="zh-TW" altLang="zh-TW" sz="3600" dirty="0">
                  <a:latin typeface="Arial" charset="0"/>
                  <a:ea typeface="微軟正黑體" pitchFamily="34" charset="-120"/>
                </a:rPr>
                <a:t>（句子重組）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ts val="1800"/>
                </a:spcBef>
                <a:buFont typeface="Arial" charset="0"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>
                <a:spcBef>
                  <a:spcPct val="0"/>
                </a:spcBef>
                <a:buFontTx/>
                <a:buNone/>
                <a:defRPr/>
              </a:pPr>
              <a:endParaRPr lang="en-US" altLang="zh-TW" sz="3600" dirty="0">
                <a:latin typeface="Arial" charset="0"/>
                <a:ea typeface="微軟正黑體" pitchFamily="34" charset="-120"/>
              </a:endParaRPr>
            </a:p>
            <a:p>
              <a:pPr marL="446088" indent="-446088"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4. </a:t>
              </a:r>
              <a:r>
                <a:rPr lang="en-US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Julia and Beth / make / the card / by / they / yesterday</a:t>
              </a:r>
              <a:r>
                <a:rPr lang="zh-TW" altLang="zh-TW" sz="3600" dirty="0">
                  <a:latin typeface="Arial" panose="020B0604020202020204" pitchFamily="34" charset="0"/>
                  <a:ea typeface="微軟正黑體" panose="020B0604030504040204" pitchFamily="34" charset="-120"/>
                  <a:cs typeface="Arial" panose="020B0604020202020204" pitchFamily="34" charset="0"/>
                </a:rPr>
                <a:t>（完成句子）</a:t>
              </a:r>
              <a:endPara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58C330BE-0DDC-AEAF-6510-9E79053E0B86}"/>
                </a:ext>
              </a:extLst>
            </p:cNvPr>
            <p:cNvCxnSpPr/>
            <p:nvPr/>
          </p:nvCxnSpPr>
          <p:spPr bwMode="auto">
            <a:xfrm>
              <a:off x="1116013" y="3207207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FA8A9CB2-0073-1B0F-97A0-5954FE8100C9}"/>
                </a:ext>
              </a:extLst>
            </p:cNvPr>
            <p:cNvCxnSpPr/>
            <p:nvPr/>
          </p:nvCxnSpPr>
          <p:spPr bwMode="auto">
            <a:xfrm>
              <a:off x="1108076" y="3774091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AEFCFCF0-BAFD-A9F9-87C9-6953D1C69FAB}"/>
                </a:ext>
              </a:extLst>
            </p:cNvPr>
            <p:cNvCxnSpPr/>
            <p:nvPr/>
          </p:nvCxnSpPr>
          <p:spPr bwMode="auto">
            <a:xfrm>
              <a:off x="1108076" y="564464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9ED8CEA4-9DEB-3A55-4D05-53A2A5C4B608}"/>
                </a:ext>
              </a:extLst>
            </p:cNvPr>
            <p:cNvCxnSpPr/>
            <p:nvPr/>
          </p:nvCxnSpPr>
          <p:spPr bwMode="auto">
            <a:xfrm>
              <a:off x="1116013" y="6187711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E06F0A2-3A9D-967D-B88C-6C03D2B5F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2587625"/>
            <a:ext cx="7848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Justin talked to himself last night.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6D7DC1E-99DA-9ACE-4E94-8194869B9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5016500"/>
            <a:ext cx="76628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Julia and Beth made the card by themselves yesterday.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3729D16-FF68-A0BF-8153-FFC1034117D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2472" name="文字方塊 5">
            <a:extLst>
              <a:ext uri="{FF2B5EF4-FFF2-40B4-BE49-F238E27FC236}">
                <a16:creationId xmlns:a16="http://schemas.microsoft.com/office/drawing/2014/main" id="{06DBD7FB-298C-7345-5337-C9F3C3BF3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24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1DFDFDF-D05F-FAE2-9179-FB362CEC6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C4DE9B-2E62-4302-34F3-29E48D0C5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FB3420E-FFEC-BEFD-43AA-F59F8D9D5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03694B-8A83-AF68-A3A3-1D22DA47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CEF8081-E719-4E76-A7C1-2DBD733E0F1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群組 1">
            <a:extLst>
              <a:ext uri="{FF2B5EF4-FFF2-40B4-BE49-F238E27FC236}">
                <a16:creationId xmlns:a16="http://schemas.microsoft.com/office/drawing/2014/main" id="{07A6CE8D-03EC-4D7C-ED95-33648F13CAD4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343900" cy="3389312"/>
            <a:chOff x="579438" y="1430338"/>
            <a:chExt cx="8343423" cy="3388262"/>
          </a:xfrm>
        </p:grpSpPr>
        <p:sp>
          <p:nvSpPr>
            <p:cNvPr id="72712" name="內容版面配置區 2">
              <a:extLst>
                <a:ext uri="{FF2B5EF4-FFF2-40B4-BE49-F238E27FC236}">
                  <a16:creationId xmlns:a16="http://schemas.microsoft.com/office/drawing/2014/main" id="{7D798010-0F63-4323-10D2-32F336D0A22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086263" cy="169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541338" indent="-541338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32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8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4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tabLst>
                  <a:tab pos="2238375" algn="l"/>
                  <a:tab pos="3587750" algn="l"/>
                  <a:tab pos="5114925" algn="l"/>
                  <a:tab pos="6640513" algn="l"/>
                </a:tabLst>
                <a:defRPr sz="2000">
                  <a:solidFill>
                    <a:schemeClr val="tx1"/>
                  </a:solidFill>
                  <a:latin typeface="Calibri" pitchFamily="34" charset="0"/>
                  <a:ea typeface="新細明體" pitchFamily="18" charset="-12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  <a:defRPr/>
              </a:pP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5. </a:t>
              </a: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 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Tim likes the tennis player. </a:t>
              </a:r>
            </a:p>
            <a:p>
              <a:pPr marL="628650" indent="-628650">
                <a:spcBef>
                  <a:spcPct val="0"/>
                </a:spcBef>
                <a:buFontTx/>
                <a:buNone/>
                <a:defRPr/>
              </a:pPr>
              <a:r>
                <a:rPr lang="zh-TW" altLang="en-US" sz="3600" dirty="0">
                  <a:latin typeface="Arial" charset="0"/>
                  <a:ea typeface="微軟正黑體" pitchFamily="34" charset="-120"/>
                </a:rPr>
                <a:t>　 </a:t>
              </a:r>
              <a:r>
                <a:rPr lang="en-US" altLang="zh-TW" sz="3600" dirty="0">
                  <a:latin typeface="Arial" charset="0"/>
                  <a:ea typeface="微軟正黑體" pitchFamily="34" charset="-120"/>
                </a:rPr>
                <a:t>Ellen likes the tennis player, too.</a:t>
              </a:r>
            </a:p>
            <a:p>
              <a:pPr marL="628650" indent="-628650">
                <a:spcBef>
                  <a:spcPct val="0"/>
                </a:spcBef>
                <a:buFontTx/>
                <a:buNone/>
                <a:defRPr/>
              </a:pPr>
              <a:r>
                <a:rPr lang="en-US" altLang="zh-TW" dirty="0">
                  <a:latin typeface="Arial" charset="0"/>
                  <a:ea typeface="微軟正黑體" pitchFamily="34" charset="-120"/>
                </a:rPr>
                <a:t>   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（用</a:t>
              </a:r>
              <a:r>
                <a:rPr lang="en-US" altLang="zh-TW" dirty="0">
                  <a:latin typeface="Arial" charset="0"/>
                  <a:ea typeface="微軟正黑體" pitchFamily="34" charset="-120"/>
                </a:rPr>
                <a:t> not only… but also… </a:t>
              </a:r>
              <a:r>
                <a:rPr lang="zh-TW" altLang="zh-TW" dirty="0">
                  <a:latin typeface="Arial" charset="0"/>
                  <a:ea typeface="微軟正黑體" pitchFamily="34" charset="-120"/>
                </a:rPr>
                <a:t>合併句子）</a:t>
              </a:r>
              <a:endParaRPr lang="en-US" altLang="zh-TW" sz="3600" dirty="0">
                <a:latin typeface="Arial" charset="0"/>
                <a:ea typeface="微軟正黑體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12D332BB-7267-4B1E-3ACE-18B223C01335}"/>
                </a:ext>
              </a:extLst>
            </p:cNvPr>
            <p:cNvCxnSpPr/>
            <p:nvPr/>
          </p:nvCxnSpPr>
          <p:spPr bwMode="auto">
            <a:xfrm>
              <a:off x="1136619" y="3739434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7A706DE4-A64C-8CB1-525B-F8F0CA9EAB33}"/>
                </a:ext>
              </a:extLst>
            </p:cNvPr>
            <p:cNvCxnSpPr/>
            <p:nvPr/>
          </p:nvCxnSpPr>
          <p:spPr bwMode="auto">
            <a:xfrm>
              <a:off x="1136619" y="4291713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9A8B1951-FAD6-EEB2-930E-842F4DB23B1F}"/>
                </a:ext>
              </a:extLst>
            </p:cNvPr>
            <p:cNvCxnSpPr/>
            <p:nvPr/>
          </p:nvCxnSpPr>
          <p:spPr bwMode="auto">
            <a:xfrm>
              <a:off x="1146144" y="4818600"/>
              <a:ext cx="77767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BB686E6-41A7-8CCB-CD5B-FE89A4D7C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3108325"/>
            <a:ext cx="75199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Tim but also Ellen likes the tennis player.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9604AA-F4E5-A70C-513B-D9D8E208B3F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3495" name="文字方塊 5">
            <a:extLst>
              <a:ext uri="{FF2B5EF4-FFF2-40B4-BE49-F238E27FC236}">
                <a16:creationId xmlns:a16="http://schemas.microsoft.com/office/drawing/2014/main" id="{CDF49B8A-6671-BA53-B274-C16DCD10A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二、依提示作答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 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25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24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左大括弧 12">
            <a:extLst>
              <a:ext uri="{FF2B5EF4-FFF2-40B4-BE49-F238E27FC236}">
                <a16:creationId xmlns:a16="http://schemas.microsoft.com/office/drawing/2014/main" id="{F69B106C-8AF0-0070-C6E7-015EEFA5003F}"/>
              </a:ext>
            </a:extLst>
          </p:cNvPr>
          <p:cNvSpPr/>
          <p:nvPr/>
        </p:nvSpPr>
        <p:spPr>
          <a:xfrm>
            <a:off x="904875" y="1689100"/>
            <a:ext cx="180975" cy="684213"/>
          </a:xfrm>
          <a:prstGeom prst="leftBrace">
            <a:avLst>
              <a:gd name="adj1" fmla="val 39384"/>
              <a:gd name="adj2" fmla="val 50000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349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8FCB51-D7F1-6960-591C-CC2C45E6E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91DFD0-551E-365F-C963-70669CCEC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52F6002-D774-FAC1-C5E9-5AD54D387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70CC7AA-28B5-77C7-C466-AEDDBD01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288120A-7FB1-47B4-8A1F-38846CF2675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724607B-B5D0-9586-287D-E47181159D37}"/>
              </a:ext>
            </a:extLst>
          </p:cNvPr>
          <p:cNvSpPr txBox="1">
            <a:spLocks/>
          </p:cNvSpPr>
          <p:nvPr/>
        </p:nvSpPr>
        <p:spPr bwMode="auto">
          <a:xfrm>
            <a:off x="136525" y="1244600"/>
            <a:ext cx="8380413" cy="452437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Joe DiMaggio was one of the most famous baseball players in American baseball history. He began his baseball career on the San Francisco Seals. However, he hurt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seriously when he was stepping out of a bus one day. Then the San Francisco Seals decided to trade him to the New York Yankees.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9B3FCD-D793-CCEE-0D5B-6E545C93477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0" name="文字方塊 6">
            <a:extLst>
              <a:ext uri="{FF2B5EF4-FFF2-40B4-BE49-F238E27FC236}">
                <a16:creationId xmlns:a16="http://schemas.microsoft.com/office/drawing/2014/main" id="{1E840448-3B3D-13A7-AA60-2EB80A34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BC5E410-3077-F8CD-102A-463B6315B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23985D-8C27-6BDD-0743-975D4C2AA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292B88-62A5-B03C-29AC-42D322FE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D942EFF-C2AB-F140-CE12-2FAEBE44F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DBB7CF-DC9C-4ECC-994A-637C7752737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2B30216F-A2E8-4F53-A4F8-02A54A63EBE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3" name="文字方塊 6">
            <a:extLst>
              <a:ext uri="{FF2B5EF4-FFF2-40B4-BE49-F238E27FC236}">
                <a16:creationId xmlns:a16="http://schemas.microsoft.com/office/drawing/2014/main" id="{4EBA6782-D510-AC47-6A90-D4CE6F078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86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63F6700-6DA1-0BFB-E2C4-DFFA43DA1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3EAA98-1246-0595-43B9-6F81D8C5C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07604D5-218D-64C2-FC74-179FC670E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DDB363-9F1E-4E08-894E-A94A47C4E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686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4B25E4A-B0CF-BF3D-1A31-D39E006656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E0C41D93-D949-476D-69E3-5BCA487F8E95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18953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When Joe DiMaggio joined the New York Yankees, he already got back on his feet, and his fans were able to watch him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baseball in the games. During his years on the New York Yankees, Joe DiMaggio helped the team win nine championships.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en-US" sz="360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 fact, Joe DiMaggio was not only a famous player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a star.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1E5CC-504D-FADA-3895-4CFB95E58DE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9637" name="文字方塊 6">
            <a:extLst>
              <a:ext uri="{FF2B5EF4-FFF2-40B4-BE49-F238E27FC236}">
                <a16:creationId xmlns:a16="http://schemas.microsoft.com/office/drawing/2014/main" id="{DAE33738-3C00-0E52-1549-7CBD698EB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8DF9C7-E931-F047-8E1C-AD817B4A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995430-C315-1137-1DA4-6F0667E99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8A55A91-75F0-6E07-CC96-627E67582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DD0BC4C-6CF5-7E5C-987C-117EA188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8D9382-3E9B-4E38-B342-AB97A95652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9A7EA00-32AF-FC45-832C-CA976437C4C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07841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When he married Marilyn Monroe, one of the most famous actresses of all time, in 1954, he made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the most famous baseball player in the world. Almost everyone around the world knew him. It wasn’t strange to see Joe DiMaggio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with Marilyn Monroe in the newspaper every day at that time.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53D592D-F3F9-525D-69B9-DECE6D68F9E9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3454400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Though Joe DiMaggio is dead, his story is surely one of the most famous in baseball history.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* American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美國的　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San Francisco Seals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舊金山海豹隊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New York Yankees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紐約洋基隊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8A57DB-5601-E7DB-D2EF-62F8C11DBBD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2" name="文字方塊 6">
            <a:extLst>
              <a:ext uri="{FF2B5EF4-FFF2-40B4-BE49-F238E27FC236}">
                <a16:creationId xmlns:a16="http://schemas.microsoft.com/office/drawing/2014/main" id="{7E112BDE-5D90-50EB-4991-5C5167D8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C033F5-4378-896C-2F1E-5ECE1FAEA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5B5EA68-C747-5A6C-5F4D-C5D09E9DA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FC7BAA4-D906-D8E2-8EC0-A3AE66AC9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65B20C-420A-2771-6D76-3415B9B01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C9D013-03BF-41BE-AD28-D3919816AED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9C3FBC61-B1F5-178E-FD7C-E27523BC3FA8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17541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career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職業生涯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trade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交易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championship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冠軍　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marry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TW" sz="3600" dirty="0">
                <a:latin typeface="+mn-ea"/>
                <a:ea typeface="+mn-ea"/>
                <a:cs typeface="Times New Roman" pitchFamily="18" charset="0"/>
              </a:rPr>
              <a:t>……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結婚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though 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雖然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09C374-8B92-6B1A-AC3E-E3D856DFB2C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6" name="文字方塊 6">
            <a:extLst>
              <a:ext uri="{FF2B5EF4-FFF2-40B4-BE49-F238E27FC236}">
                <a16:creationId xmlns:a16="http://schemas.microsoft.com/office/drawing/2014/main" id="{A4628E4F-A181-A28E-7DB2-AA68ABA31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7B27DF5-CF09-7289-4722-0F55F06B5346}"/>
              </a:ext>
            </a:extLst>
          </p:cNvPr>
          <p:cNvSpPr txBox="1">
            <a:spLocks/>
          </p:cNvSpPr>
          <p:nvPr/>
        </p:nvSpPr>
        <p:spPr bwMode="auto">
          <a:xfrm>
            <a:off x="358775" y="3503613"/>
            <a:ext cx="8643938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itself		(B)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it		(D) him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play		(B) to play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played	(D) to playing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43CA77D-4702-1373-EFDB-CAAF096A1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6210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EAC14B2F-E915-02E7-0D50-492D9F88A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799013"/>
            <a:ext cx="863600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6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0350267-84A5-ADD1-6B5B-58FA7D49B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3D8F87A-74C2-C2FD-E06A-2677F737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EB96143-4DF0-92AD-FC23-720AC09A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3A53988-2EDC-AFF7-DACE-DB807F1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CA9293-2501-4374-B020-7C3AAD95396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993432BC-43F4-9D73-9EFE-45A7EBAEBAAD}"/>
              </a:ext>
            </a:extLst>
          </p:cNvPr>
          <p:cNvSpPr txBox="1">
            <a:spLocks/>
          </p:cNvSpPr>
          <p:nvPr/>
        </p:nvSpPr>
        <p:spPr bwMode="auto">
          <a:xfrm>
            <a:off x="358775" y="1539875"/>
            <a:ext cx="8643938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but		(B) and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or 		(D) also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themselves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herself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himself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yourselves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to be	(B) is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been	(D) be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F764DDB-5E2A-6EF3-38AE-A1892FEE6EF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0" name="文字方塊 6">
            <a:extLst>
              <a:ext uri="{FF2B5EF4-FFF2-40B4-BE49-F238E27FC236}">
                <a16:creationId xmlns:a16="http://schemas.microsoft.com/office/drawing/2014/main" id="{15F26CE6-1416-4EB8-4A37-46964164D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851C49-EF9B-B1B2-B79C-E45205027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F87E9D2-908A-26EC-8FC0-39E85E8D79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28575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9B6CBFE-4C4B-EA2B-9F2A-668851793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1625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403C400-433A-7D0F-2F5F-F56D067D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E4A4BD-2549-47B3-BC44-9FDD6E4C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80E9C-F13C-4B51-ABB1-1BBD43E0A5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4C500D0-4DE4-B7B0-721B-8118E1039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D45231A-DD9E-1DF4-66E1-C249A94E2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AECC0-5179-B370-F3A1-136B090A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42C7810F-43DB-5034-3834-698D4045834E}"/>
              </a:ext>
            </a:extLst>
          </p:cNvPr>
          <p:cNvSpPr txBox="1">
            <a:spLocks/>
          </p:cNvSpPr>
          <p:nvPr/>
        </p:nvSpPr>
        <p:spPr bwMode="auto">
          <a:xfrm>
            <a:off x="136525" y="1244600"/>
            <a:ext cx="8380413" cy="5410712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---</a:t>
            </a:r>
            <a:r>
              <a:rPr lang="zh-TW" altLang="en-US" sz="3600" b="1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b="1" dirty="0">
                <a:latin typeface="Arial" charset="0"/>
                <a:ea typeface="微軟正黑體" pitchFamily="34" charset="-120"/>
                <a:cs typeface="Arial" charset="0"/>
              </a:rPr>
              <a:t>KNN TIMES ---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The 921 Earthquake </a:t>
            </a:r>
          </a:p>
          <a:p>
            <a:pPr>
              <a:buFont typeface="Arial" charset="0"/>
              <a:buNone/>
              <a:defRPr/>
            </a:pPr>
            <a:r>
              <a:rPr lang="en-US" altLang="zh-TW" sz="3600" i="1" dirty="0">
                <a:latin typeface="Arial" charset="0"/>
                <a:ea typeface="微軟正黑體" pitchFamily="34" charset="-120"/>
                <a:cs typeface="Arial" charset="0"/>
              </a:rPr>
              <a:t>(Taiwan, KNN News)</a:t>
            </a:r>
          </a:p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Mrs.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Huang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lives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in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Taiwan,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an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island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with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many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earthquakes.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On September 21st 1999, there was a big earthquake. More than 3,000 people died and almost 100,000 buildings fell down or burned.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2AE275-C1AB-CDBC-479E-52556BD790D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7590" name="文字方塊 6">
            <a:extLst>
              <a:ext uri="{FF2B5EF4-FFF2-40B4-BE49-F238E27FC236}">
                <a16:creationId xmlns:a16="http://schemas.microsoft.com/office/drawing/2014/main" id="{331CC22E-C322-7FDF-CB7E-DC316F172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759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58E602E-10D9-0726-3664-2F64B8689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F7DB566-D05A-3E63-C3E2-43C0B2A34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5CC59E-B5D0-3AD3-4DB1-60610251C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AF9C92B-8503-3CF1-2AEC-7EF8FCA1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DDBB7CF-DC9C-4ECC-994A-637C7752737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7312FC6C-2592-7E3B-FA1D-A934279A983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930E3ED-D8F2-8A67-641C-326B511F420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7675A634-66A7-E844-8372-ADDFD39EA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49" y="1344613"/>
            <a:ext cx="8877116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tabLst>
                <a:tab pos="800100" algn="l"/>
                <a:tab pos="986790" algn="l"/>
                <a:tab pos="1111250" algn="l"/>
                <a:tab pos="1351280" algn="l"/>
                <a:tab pos="304800" algn="l"/>
              </a:tabLst>
              <a:defRPr/>
            </a:pPr>
            <a:r>
              <a:rPr lang="en-US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其他常見的感官動詞：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</a:t>
            </a:r>
            <a:r>
              <a:rPr lang="zh-TW" altLang="zh-TW" sz="36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（注意到）</a:t>
            </a:r>
          </a:p>
          <a:p>
            <a:pPr marL="1163638" indent="-1163638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noticed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dad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asleep in the chair.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Gary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注意到他爸爸在椅子上睡著了。）</a:t>
            </a:r>
          </a:p>
        </p:txBody>
      </p:sp>
      <p:pic>
        <p:nvPicPr>
          <p:cNvPr id="92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D570AFC-4D7E-D156-118F-BE8210FD0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BF95902-6931-FD5A-E391-B8D9E39F9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786C295-DD65-1AAE-DBC8-350C0CC43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0D3A1D2-7A3E-32C3-C3E8-9E7FFC700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6EFDE2-7A99-46A1-8817-917C288BF14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03737-BFA6-5583-8950-8A040EB93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64D47B7F-0B83-44B7-1DF2-7C360D6E83C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8613" name="文字方塊 6">
            <a:extLst>
              <a:ext uri="{FF2B5EF4-FFF2-40B4-BE49-F238E27FC236}">
                <a16:creationId xmlns:a16="http://schemas.microsoft.com/office/drawing/2014/main" id="{D0CD624E-2EAC-FCCC-E0F5-7C22B54B5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86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BA597D5-7984-6E7A-F69B-185672509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08F8A6-5929-CF19-D6E5-2A27F7D3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0B6B236-C6D5-8E32-0C16-A63BA5F6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EDDB363-9F1E-4E08-894E-A94A47C4E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6861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06438D4-2789-0B1A-6022-2AA854F1D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BCFED1E-80D3-37BC-C124-479D2F50B4AA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52431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Mrs. Huang remembers the earthquake. “I felt everything shaking. I ran into my parents bedroom. They were still sleeping. I woke them up.” The Huang family ran out of the building before it fell down. “I saw people crying. It was terrible,” said Mrs. Huang.</a:t>
            </a:r>
          </a:p>
        </p:txBody>
      </p:sp>
    </p:spTree>
    <p:extLst>
      <p:ext uri="{BB962C8B-B14F-4D97-AF65-F5344CB8AC3E}">
        <p14:creationId xmlns:p14="http://schemas.microsoft.com/office/powerpoint/2010/main" val="36752907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DA000-4FFE-4E03-6AD8-0C9425CF6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EE252DB-E044-7D00-5202-54A0F4EC4BE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69637" name="文字方塊 6">
            <a:extLst>
              <a:ext uri="{FF2B5EF4-FFF2-40B4-BE49-F238E27FC236}">
                <a16:creationId xmlns:a16="http://schemas.microsoft.com/office/drawing/2014/main" id="{86AB6D7D-163C-2E67-62D9-58C82EF6D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963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D28AA9-B84E-5B1D-AB2C-692334CDC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33144D-5E56-B3CA-AEDF-8F2DA9B8D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4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F24F508-6A59-D05A-B757-CB281DA8A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DDE2D12-3706-3429-796D-A68BE1BA3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D8D9382-3E9B-4E38-B342-AB97A95652D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0FD4BE3-101F-F6B7-07B6-DB306CA701AA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507831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“At that time, my husband was in the mountains. He heard a loud noise and people screaming. He saw rocks falling. One of the rocks hit his leg.” A kind man helped him get to the hospital in time. Mrs. Huang said she was very scared, but today her husband (Wan-fu Huang) is fine! Mrs. Huang and her parents are fine, too.</a:t>
            </a:r>
          </a:p>
        </p:txBody>
      </p:sp>
    </p:spTree>
    <p:extLst>
      <p:ext uri="{BB962C8B-B14F-4D97-AF65-F5344CB8AC3E}">
        <p14:creationId xmlns:p14="http://schemas.microsoft.com/office/powerpoint/2010/main" val="88836330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0CF0C-7324-AA30-6EE0-89036F410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A3465A8E-C9F5-D7F7-1437-3DE4304B2E50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4524315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84213" algn="l"/>
                <a:tab pos="755650" algn="l"/>
                <a:tab pos="889000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84213" algn="l"/>
                <a:tab pos="755650" algn="l"/>
                <a:tab pos="889000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ts val="300"/>
              </a:spcBef>
              <a:buFont typeface="Arial" charset="0"/>
              <a:buNone/>
              <a:defRPr/>
            </a:pP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“After the earthquake, many people gave money and food to us”</a:t>
            </a:r>
            <a:r>
              <a:rPr lang="zh-TW" altLang="en-US" sz="3600" dirty="0">
                <a:latin typeface="Arial" charset="0"/>
                <a:ea typeface="微軟正黑體" pitchFamily="34" charset="-120"/>
                <a:cs typeface="Arial" charset="0"/>
              </a:rPr>
              <a:t> 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said Mrs. Huang. “With the help of our neighbors and other volunteers, we built a new home.” Finally, Mrs. Huang told us, “It was a terrible experience. Thanks to them, we get through the hard time.”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8AD0958-B326-5B88-B938-4B5014B6E7C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0662" name="文字方塊 6">
            <a:extLst>
              <a:ext uri="{FF2B5EF4-FFF2-40B4-BE49-F238E27FC236}">
                <a16:creationId xmlns:a16="http://schemas.microsoft.com/office/drawing/2014/main" id="{A1BAE0EC-C077-D4A4-FA03-A0D551C4F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066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E5436E-B9CE-F32C-860C-5C78EB27A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109EFF1-ACCE-00C8-18DB-823AE1BA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A367302-E41C-4D3B-FC7B-16D75A6E9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7949D86-20B3-FD05-EE16-42B885D86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C9D013-03BF-41BE-AD28-D3919816AED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9226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1125E-D907-8E8E-74C0-A2853FB1C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C88689EB-B682-52BF-4F29-2FFE8A866617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80412" cy="1754188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520825" indent="-1520825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  <a:tab pos="630238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  <a:tab pos="630238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28650" indent="-628650">
              <a:spcBef>
                <a:spcPts val="300"/>
              </a:spcBef>
              <a:buFont typeface="Arial" charset="0"/>
              <a:buNone/>
              <a:defRPr/>
            </a:pPr>
            <a:r>
              <a:rPr lang="en-US" altLang="zh-TW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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island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島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burn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燃燒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scream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尖叫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scared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 驚恐的</a:t>
            </a:r>
            <a:br>
              <a:rPr lang="en-US" altLang="zh-TW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neighbor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鄰居</a:t>
            </a:r>
            <a:r>
              <a:rPr lang="zh-TW" altLang="zh-TW" sz="3600" dirty="0">
                <a:latin typeface="Times New Roman" pitchFamily="18" charset="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cs typeface="Times New Roman" pitchFamily="18" charset="0"/>
              </a:rPr>
              <a:t>volunteer </a:t>
            </a:r>
            <a:r>
              <a:rPr lang="zh-TW" altLang="en-US" sz="3600" dirty="0">
                <a:latin typeface="Times New Roman" pitchFamily="18" charset="0"/>
                <a:cs typeface="Times New Roman" pitchFamily="18" charset="0"/>
              </a:rPr>
              <a:t>志工</a:t>
            </a:r>
            <a:endParaRPr lang="en-US" altLang="zh-TW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DAA4C6E-2368-7168-BE73-FE38B4621B4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1686" name="文字方塊 6">
            <a:extLst>
              <a:ext uri="{FF2B5EF4-FFF2-40B4-BE49-F238E27FC236}">
                <a16:creationId xmlns:a16="http://schemas.microsoft.com/office/drawing/2014/main" id="{AF1BA1AC-14A8-906F-9626-302E266D88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16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DC47A10-C896-91B1-0DAA-079F44D1B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35E418-4CE5-1409-1DBE-D5786CE4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CBA26BD-4CC7-21B6-F335-08D93AD794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466BE6A-C2BE-0E3D-6AE4-74FAD2AE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CA9293-2501-4374-B020-7C3AAD95396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2280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5C103-3143-A742-BC0E-80F660E16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845588A8-50AB-F39E-63C2-FDF84C12AB08}"/>
              </a:ext>
            </a:extLst>
          </p:cNvPr>
          <p:cNvSpPr txBox="1">
            <a:spLocks/>
          </p:cNvSpPr>
          <p:nvPr/>
        </p:nvSpPr>
        <p:spPr bwMode="auto">
          <a:xfrm>
            <a:off x="358775" y="1539875"/>
            <a:ext cx="864393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 What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Huang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just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earthquake?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died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bedroom.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woke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up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parents.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sqw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house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down.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helped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husband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 err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mountains.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327FB2-624C-3EF1-8A94-476107AD7DD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0" name="文字方塊 6">
            <a:extLst>
              <a:ext uri="{FF2B5EF4-FFF2-40B4-BE49-F238E27FC236}">
                <a16:creationId xmlns:a16="http://schemas.microsoft.com/office/drawing/2014/main" id="{26729A36-A70C-04E0-B7E3-43D8047AA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5DEB9AD-C770-7B04-20E6-70D7E680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61E8C1B9-8FF3-A9AF-2A79-EED286E10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654FB1A-50F9-B733-DEE7-E7FB6D40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80E9C-F13C-4B51-ABB1-1BBD43E0A5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A0859CB-B9F7-8406-5E59-2CE25DC18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B7F72B-4EE7-4875-9149-D6F32929F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341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6C36F-4757-95BB-E221-9A2246E2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A8EC30F-F7A0-A08F-0475-F223015D1093}"/>
              </a:ext>
            </a:extLst>
          </p:cNvPr>
          <p:cNvSpPr txBox="1">
            <a:spLocks/>
          </p:cNvSpPr>
          <p:nvPr/>
        </p:nvSpPr>
        <p:spPr bwMode="auto">
          <a:xfrm>
            <a:off x="358775" y="1539875"/>
            <a:ext cx="8643938" cy="50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	What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happened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Huang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earthquake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hit?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heard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people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singing.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got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hurt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because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rocks.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helped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neighbors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build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new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house.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saw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falling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top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mountains.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FB14C7-9078-7EB3-5C85-279F514356E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0" name="文字方塊 6">
            <a:extLst>
              <a:ext uri="{FF2B5EF4-FFF2-40B4-BE49-F238E27FC236}">
                <a16:creationId xmlns:a16="http://schemas.microsoft.com/office/drawing/2014/main" id="{C16766B1-C038-AF42-7C64-4D346633F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8C4F96-92CA-5F30-A8DF-A7455F9F3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373E64F-F622-0FA1-052E-4503219B3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364A37D-3472-1589-702F-A2611E99E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80E9C-F13C-4B51-ABB1-1BBD43E0A5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C770D06-E7FB-496A-8D80-8B29534E0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68EE36-2073-743C-DB1F-46E03A31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17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FEC3F-E86D-F121-2B37-6DF176186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EBC93D8-DA67-13E5-B956-B3631FC94535}"/>
              </a:ext>
            </a:extLst>
          </p:cNvPr>
          <p:cNvSpPr txBox="1">
            <a:spLocks/>
          </p:cNvSpPr>
          <p:nvPr/>
        </p:nvSpPr>
        <p:spPr bwMode="auto">
          <a:xfrm>
            <a:off x="358775" y="1539875"/>
            <a:ext cx="8643938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Who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helped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Huang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earthquake?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sisters.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friends.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parents.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Her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neighbors.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248FD41-1042-70C6-C673-A301704E688C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2710" name="文字方塊 6">
            <a:extLst>
              <a:ext uri="{FF2B5EF4-FFF2-40B4-BE49-F238E27FC236}">
                <a16:creationId xmlns:a16="http://schemas.microsoft.com/office/drawing/2014/main" id="{A5C88D10-1951-858F-2672-C6132813B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閱讀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測驗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46F4C34-5EB5-68E3-6EB6-187EC9EC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224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27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DA6B43-6670-2B90-429E-BDBAC152C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292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A2E2CB1-1C17-19C6-0069-2601089F3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5283914-8299-1171-CCE6-B8C436059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FF80E9C-F13C-4B51-ABB1-1BBD43E0A51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0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44F8C6A-2786-768A-74CB-A6610A7D30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866C86-AD6D-3181-0134-5FF0583CF1B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61433359-38BA-47D3-7D64-C564722EE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1936750"/>
            <a:ext cx="83185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feel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是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連綴動詞也是感官動詞。連綴動詞用來說明「主詞」的狀態；感官動詞用來說明「</a:t>
            </a:r>
            <a:r>
              <a:rPr lang="zh-TW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受詞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」的狀態。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C119C4E-1CDE-00AF-53E7-A2DF1F98566E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24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BC20B27-0E35-D973-2FBE-7489A804A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11310F-4B10-EBB7-07A3-A3A0BBA07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CC7503A-166B-6ADA-A471-55169FDC1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8C29DB-21CF-F07B-4FE4-720A1B5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ED24FC1-0CED-461D-9D3E-AF819C223D2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FCDA9F-73FA-748E-5336-75D32793BB47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一、感官動詞的用法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49A7C1-9209-6B0B-2A8C-8B7B00A17B9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397BEB83-CF1F-D5A5-156A-588B5B54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100" y="1936750"/>
            <a:ext cx="8318500" cy="485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sad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and started to cry.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（他感到難過並開始哭泣。）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形容詞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sad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修飾主詞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為連綴動詞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He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felt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his heart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beating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fast.</a:t>
            </a:r>
          </a:p>
          <a:p>
            <a:pPr marL="1258888" indent="-1258888">
              <a:spcAft>
                <a:spcPts val="0"/>
              </a:spcAft>
              <a:buFont typeface="Arial" charset="0"/>
              <a:buNone/>
              <a:tabLst>
                <a:tab pos="1200150" algn="l"/>
                <a:tab pos="1422400" algn="l"/>
              </a:tabLst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（他感覺到他的心跳很快。）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879600" indent="-187960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現在分詞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beating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修飾受詞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his heart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，此句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felt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為感官動詞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93F6316-00A9-71F8-6B56-E632097BBA53}"/>
              </a:ext>
            </a:extLst>
          </p:cNvPr>
          <p:cNvSpPr/>
          <p:nvPr/>
        </p:nvSpPr>
        <p:spPr>
          <a:xfrm>
            <a:off x="531813" y="1357313"/>
            <a:ext cx="1944687" cy="576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zh-TW" sz="3400" b="1" dirty="0">
                <a:latin typeface="微軟正黑體" pitchFamily="34" charset="-120"/>
                <a:ea typeface="微軟正黑體" pitchFamily="34" charset="-120"/>
              </a:rPr>
              <a:t>觀念釐清 </a:t>
            </a:r>
            <a:endParaRPr kumimoji="0" lang="zh-TW" altLang="en-US" sz="3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86299F0-0CAA-0D70-7524-416D37E1B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E8B43E-77F5-7C58-65D8-D9E8B0BF2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502F164-BD2A-15D3-331F-0D43FF0D1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C396AB9-25FF-E661-3E03-8EFFF37FB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18BD7D4-1D75-4441-9B8E-39A9BE1A79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3bf274544561bd4efb884c1d85b2243db78b67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5252</TotalTime>
  <Words>4973</Words>
  <Application>Microsoft Office PowerPoint</Application>
  <PresentationFormat>如螢幕大小 (4:3)</PresentationFormat>
  <Paragraphs>516</Paragraphs>
  <Slides>76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76</vt:i4>
      </vt:variant>
    </vt:vector>
  </HeadingPairs>
  <TitlesOfParts>
    <vt:vector size="82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英語講義L05</dc:title>
  <dc:creator>USER</dc:creator>
  <cp:lastModifiedBy>鍾定栩</cp:lastModifiedBy>
  <cp:revision>490</cp:revision>
  <dcterms:created xsi:type="dcterms:W3CDTF">2018-01-04T03:48:16Z</dcterms:created>
  <dcterms:modified xsi:type="dcterms:W3CDTF">2025-05-27T22:13:57Z</dcterms:modified>
</cp:coreProperties>
</file>