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4.xml"/>
  <Override ContentType="application/vnd.openxmlformats-officedocument.presentationml.comments+xml" PartName="/ppt/comments/comment3.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9" roundtripDataSignature="AMtx7mgFGvGc2K6xzrlPqPMiBOrZAmY3P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黃正龍"/>
  <p:cmAuthor clrIdx="1" id="1" initials="" lastIdx="2" name="高瑞恩"/>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customschemas.google.com/relationships/presentationmetadata" Target="meta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05-16T15:18:07.485">
    <p:pos x="6000" y="0"/>
    <p:text>整體意見：
1.字體可以在大，字數精簡，強化概念即可
2.原住民科學觀～「穿插描述原住民的生活科學智慧」這項重點，尚未在簡報中呈現，請查找充足事例予以補充</p:text>
    <p:extLst>
      <p:ext uri="{C676402C-5697-4E1C-873F-D02D1690AC5C}">
        <p15:threadingInfo timeZoneBias="0"/>
      </p:ext>
      <p:ext uri="http://customooxmlschemas.google.com/">
        <go:slidesCustomData xmlns:go="http://customooxmlschemas.google.com/" commentPostId="AAABK2RXogQ"/>
      </p:ext>
    </p:extLst>
  </p:cm>
  <p:cm authorId="1" idx="1" dt="2024-05-16T15:12:55.299">
    <p:pos x="6000" y="0"/>
    <p:text>以閱讀</p:text>
    <p:extLst>
      <p:ext uri="{C676402C-5697-4E1C-873F-D02D1690AC5C}">
        <p15:threadingInfo timeZoneBias="0">
          <p15:parentCm authorId="0" idx="1"/>
        </p15:threadingInfo>
      </p:ext>
      <p:ext uri="http://customooxmlschemas.google.com/">
        <go:slidesCustomData xmlns:go="http://customooxmlschemas.google.com/" commentPostId="AAABNPpNr3M"/>
      </p:ext>
    </p:extLst>
  </p:cm>
  <p:cm authorId="1" idx="2" dt="2024-05-16T15:18:07.485">
    <p:pos x="6000" y="0"/>
    <p:text>原版有意點點的修正</p:text>
    <p:extLst>
      <p:ext uri="{C676402C-5697-4E1C-873F-D02D1690AC5C}">
        <p15:threadingInfo timeZoneBias="0">
          <p15:parentCm authorId="0" idx="1"/>
        </p15:threadingInfo>
      </p:ext>
      <p:ext uri="http://customooxmlschemas.google.com/">
        <go:slidesCustomData xmlns:go="http://customooxmlschemas.google.com/" commentPostId="AAABNPxWZJo"/>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4-04-23T07:59:00.315">
    <p:pos x="748" y="2069"/>
    <p:text>可以分別簡述其自然觀、科學觀特色</p:text>
    <p:extLst>
      <p:ext uri="{C676402C-5697-4E1C-873F-D02D1690AC5C}">
        <p15:threadingInfo timeZoneBias="0"/>
      </p:ext>
      <p:ext uri="http://customooxmlschemas.google.com/">
        <go:slidesCustomData xmlns:go="http://customooxmlschemas.google.com/" commentPostId="AAABK2RXogU"/>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4-04-23T07:58:57.368">
    <p:pos x="576" y="1123"/>
    <p:text>針對此頁起的四頁（簡報4~7頁）：
各族有不同習俗及觀念，可找幾個具代表性的，舉例說明（例如：此頁簡報中三張相片，分別是哪些族的什麼習俗？這個習俗來自怎樣的觀念？）</p:text>
    <p:extLst>
      <p:ext uri="{C676402C-5697-4E1C-873F-D02D1690AC5C}">
        <p15:threadingInfo timeZoneBias="0"/>
      </p:ext>
      <p:ext uri="http://customooxmlschemas.google.com/">
        <go:slidesCustomData xmlns:go="http://customooxmlschemas.google.com/" commentPostId="AAABK2RSc5I"/>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4-04-23T07:58:58.937">
    <p:pos x="6000" y="0"/>
    <p:text>這頁與下頁簡報（第9、10頁），與前面各頁簡報間的連貫性感覺薄弱，請再思考一下如何鋪陳，或者如何融入</p:text>
    <p:extLst>
      <p:ext uri="{C676402C-5697-4E1C-873F-D02D1690AC5C}">
        <p15:threadingInfo timeZoneBias="0"/>
      </p:ext>
      <p:ext uri="http://customooxmlschemas.google.com/">
        <go:slidesCustomData xmlns:go="http://customooxmlschemas.google.com/" commentPostId="AAABK2RSc5M"/>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投影片" showMasterSp="0" type="title">
  <p:cSld name="TITLE">
    <p:spTree>
      <p:nvGrpSpPr>
        <p:cNvPr id="20" name="Shape 20"/>
        <p:cNvGrpSpPr/>
        <p:nvPr/>
      </p:nvGrpSpPr>
      <p:grpSpPr>
        <a:xfrm>
          <a:off x="0" y="0"/>
          <a:ext cx="0" cy="0"/>
          <a:chOff x="0" y="0"/>
          <a:chExt cx="0" cy="0"/>
        </a:xfrm>
      </p:grpSpPr>
      <p:sp>
        <p:nvSpPr>
          <p:cNvPr id="21" name="Google Shape;21;p1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
        <p:nvSpPr>
          <p:cNvPr id="24" name="Google Shape;24;p14"/>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5" name="Google Shape;25;p14"/>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6" name="Google Shape;26;p14"/>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7" name="Google Shape;27;p14"/>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8" name="Google Shape;28;p14"/>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9" name="Google Shape;29;p14"/>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lvl1pPr lvl="0" marR="9144" algn="l">
              <a:spcBef>
                <a:spcPts val="0"/>
              </a:spcBef>
              <a:spcAft>
                <a:spcPts val="0"/>
              </a:spcAft>
              <a:buClr>
                <a:srgbClr val="FFE3AF"/>
              </a:buClr>
              <a:buSzPts val="4000"/>
              <a:buFont typeface="Rockwell"/>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lvl1pPr lvl="0" algn="l">
              <a:spcBef>
                <a:spcPts val="0"/>
              </a:spcBef>
              <a:spcAft>
                <a:spcPts val="0"/>
              </a:spcAft>
              <a:buSzPts val="1900"/>
              <a:buNone/>
              <a:defRPr sz="2000">
                <a:solidFill>
                  <a:schemeClr val="lt1"/>
                </a:solidFill>
              </a:defRPr>
            </a:lvl1pPr>
            <a:lvl2pPr lvl="1" algn="ctr">
              <a:spcBef>
                <a:spcPts val="360"/>
              </a:spcBef>
              <a:spcAft>
                <a:spcPts val="0"/>
              </a:spcAft>
              <a:buSzPts val="1620"/>
              <a:buNone/>
              <a:defRPr/>
            </a:lvl2pPr>
            <a:lvl3pPr lvl="2" algn="ctr">
              <a:spcBef>
                <a:spcPts val="360"/>
              </a:spcBef>
              <a:spcAft>
                <a:spcPts val="0"/>
              </a:spcAft>
              <a:buSzPts val="1800"/>
              <a:buNone/>
              <a:defRPr/>
            </a:lvl3pPr>
            <a:lvl4pPr lvl="3" algn="ctr">
              <a:spcBef>
                <a:spcPts val="360"/>
              </a:spcBef>
              <a:spcAft>
                <a:spcPts val="0"/>
              </a:spcAft>
              <a:buSzPts val="1800"/>
              <a:buNone/>
              <a:defRPr/>
            </a:lvl4pPr>
            <a:lvl5pPr lvl="4" algn="ctr">
              <a:spcBef>
                <a:spcPts val="360"/>
              </a:spcBef>
              <a:spcAft>
                <a:spcPts val="0"/>
              </a:spcAft>
              <a:buSzPts val="180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1" name="Google Shape;31;p14"/>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2" name="Google Shape;32;p14"/>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3" name="Google Shape;33;p14"/>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34" name="Google Shape;34;p14"/>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直排文字" type="vertTx">
  <p:cSld name="VERTICAL_TEXT">
    <p:spTree>
      <p:nvGrpSpPr>
        <p:cNvPr id="131" name="Shape 131"/>
        <p:cNvGrpSpPr/>
        <p:nvPr/>
      </p:nvGrpSpPr>
      <p:grpSpPr>
        <a:xfrm>
          <a:off x="0" y="0"/>
          <a:ext cx="0" cy="0"/>
          <a:chOff x="0" y="0"/>
          <a:chExt cx="0" cy="0"/>
        </a:xfrm>
      </p:grpSpPr>
      <p:sp>
        <p:nvSpPr>
          <p:cNvPr id="132" name="Google Shape;132;p2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E3A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23"/>
          <p:cNvSpPr txBox="1"/>
          <p:nvPr>
            <p:ph idx="1" type="body"/>
          </p:nvPr>
        </p:nvSpPr>
        <p:spPr>
          <a:xfrm rot="5400000">
            <a:off x="2514600" y="183360"/>
            <a:ext cx="4572000" cy="7772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4" name="Google Shape;134;p2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直排標題及文字" type="vertTitleAndTx">
  <p:cSld name="VERTICAL_TITLE_AND_VERTICAL_TEXT">
    <p:spTree>
      <p:nvGrpSpPr>
        <p:cNvPr id="137" name="Shape 137"/>
        <p:cNvGrpSpPr/>
        <p:nvPr/>
      </p:nvGrpSpPr>
      <p:grpSpPr>
        <a:xfrm>
          <a:off x="0" y="0"/>
          <a:ext cx="0" cy="0"/>
          <a:chOff x="0" y="0"/>
          <a:chExt cx="0" cy="0"/>
        </a:xfrm>
      </p:grpSpPr>
      <p:sp>
        <p:nvSpPr>
          <p:cNvPr id="138" name="Google Shape;138;p24"/>
          <p:cNvSpPr txBox="1"/>
          <p:nvPr>
            <p:ph type="title"/>
          </p:nvPr>
        </p:nvSpPr>
        <p:spPr>
          <a:xfrm rot="5400000">
            <a:off x="4694238" y="2209802"/>
            <a:ext cx="5851525" cy="19812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E3A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24"/>
          <p:cNvSpPr txBox="1"/>
          <p:nvPr>
            <p:ph idx="1" type="body"/>
          </p:nvPr>
        </p:nvSpPr>
        <p:spPr>
          <a:xfrm rot="5400000">
            <a:off x="617538" y="266701"/>
            <a:ext cx="5851525" cy="58674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40" name="Google Shape;140;p24"/>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4"/>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4"/>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標題及物件" type="obj">
  <p:cSld name="OBJECT">
    <p:spTree>
      <p:nvGrpSpPr>
        <p:cNvPr id="35" name="Shape 35"/>
        <p:cNvGrpSpPr/>
        <p:nvPr/>
      </p:nvGrpSpPr>
      <p:grpSpPr>
        <a:xfrm>
          <a:off x="0" y="0"/>
          <a:ext cx="0" cy="0"/>
          <a:chOff x="0" y="0"/>
          <a:chExt cx="0" cy="0"/>
        </a:xfrm>
      </p:grpSpPr>
      <p:sp>
        <p:nvSpPr>
          <p:cNvPr id="36" name="Google Shape;36;p15"/>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E3A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337185" lvl="0" marL="457200" algn="l">
              <a:spcBef>
                <a:spcPts val="700"/>
              </a:spcBef>
              <a:spcAft>
                <a:spcPts val="0"/>
              </a:spcAft>
              <a:buSzPts val="171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8" name="Google Shape;38;p15"/>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對" showMasterSp="0" type="twoTxTwoObj">
  <p:cSld name="TWO_OBJECTS_WITH_TEXT">
    <p:spTree>
      <p:nvGrpSpPr>
        <p:cNvPr id="41" name="Shape 41"/>
        <p:cNvGrpSpPr/>
        <p:nvPr/>
      </p:nvGrpSpPr>
      <p:grpSpPr>
        <a:xfrm>
          <a:off x="0" y="0"/>
          <a:ext cx="0" cy="0"/>
          <a:chOff x="0" y="0"/>
          <a:chExt cx="0" cy="0"/>
        </a:xfrm>
      </p:grpSpPr>
      <p:sp>
        <p:nvSpPr>
          <p:cNvPr id="42" name="Google Shape;42;p16"/>
          <p:cNvSpPr/>
          <p:nvPr/>
        </p:nvSpPr>
        <p:spPr>
          <a:xfrm>
            <a:off x="0" y="402265"/>
            <a:ext cx="8867080" cy="886265"/>
          </a:xfrm>
          <a:prstGeom prst="rect">
            <a:avLst/>
          </a:prstGeom>
          <a:solidFill>
            <a:srgbClr val="8C685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43" name="Google Shape;43;p16"/>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E3AF"/>
              </a:buClr>
              <a:buSzPts val="4000"/>
              <a:buFont typeface="Rockwell"/>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5" name="Google Shape;45;p16"/>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2280"/>
              <a:buNone/>
              <a:defRPr b="1" sz="2400">
                <a:solidFill>
                  <a:schemeClr val="accent2"/>
                </a:solidFill>
              </a:defRPr>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6" name="Google Shape;46;p16"/>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7" name="Google Shape;47;p16"/>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lvl1pPr indent="-373380" lvl="0" marL="457200" algn="l">
              <a:spcBef>
                <a:spcPts val="700"/>
              </a:spcBef>
              <a:spcAft>
                <a:spcPts val="0"/>
              </a:spcAft>
              <a:buSzPts val="228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8" name="Google Shape;48;p16"/>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6"/>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
        <p:nvSpPr>
          <p:cNvPr id="51" name="Google Shape;51;p16"/>
          <p:cNvSpPr/>
          <p:nvPr/>
        </p:nvSpPr>
        <p:spPr>
          <a:xfrm>
            <a:off x="87790" y="680477"/>
            <a:ext cx="45720"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2" name="Google Shape;52;p16"/>
          <p:cNvSpPr/>
          <p:nvPr/>
        </p:nvSpPr>
        <p:spPr>
          <a:xfrm>
            <a:off x="47305"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3" name="Google Shape;53;p16"/>
          <p:cNvSpPr/>
          <p:nvPr/>
        </p:nvSpPr>
        <p:spPr>
          <a:xfrm>
            <a:off x="2825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4" name="Google Shape;54;p16"/>
          <p:cNvSpPr/>
          <p:nvPr/>
        </p:nvSpPr>
        <p:spPr>
          <a:xfrm>
            <a:off x="0"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5" name="Google Shape;55;p16"/>
          <p:cNvSpPr/>
          <p:nvPr/>
        </p:nvSpPr>
        <p:spPr>
          <a:xfrm flipH="1">
            <a:off x="149770"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6" name="Google Shape;56;p16"/>
          <p:cNvSpPr/>
          <p:nvPr/>
        </p:nvSpPr>
        <p:spPr>
          <a:xfrm flipH="1">
            <a:off x="189341" y="680477"/>
            <a:ext cx="27432"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7" name="Google Shape;57;p16"/>
          <p:cNvSpPr/>
          <p:nvPr/>
        </p:nvSpPr>
        <p:spPr>
          <a:xfrm flipH="1">
            <a:off x="226682"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8" name="Google Shape;58;p16"/>
          <p:cNvSpPr/>
          <p:nvPr/>
        </p:nvSpPr>
        <p:spPr>
          <a:xfrm flipH="1">
            <a:off x="254934" y="680477"/>
            <a:ext cx="9144"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59" name="Google Shape;59;p16"/>
          <p:cNvSpPr/>
          <p:nvPr/>
        </p:nvSpPr>
        <p:spPr>
          <a:xfrm>
            <a:off x="278710" y="680477"/>
            <a:ext cx="36576" cy="3657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showMasterSp="0" type="blank">
  <p:cSld name="BLANK">
    <p:spTree>
      <p:nvGrpSpPr>
        <p:cNvPr id="60" name="Shape 60"/>
        <p:cNvGrpSpPr/>
        <p:nvPr/>
      </p:nvGrpSpPr>
      <p:grpSpPr>
        <a:xfrm>
          <a:off x="0" y="0"/>
          <a:ext cx="0" cy="0"/>
          <a:chOff x="0" y="0"/>
          <a:chExt cx="0" cy="0"/>
        </a:xfrm>
      </p:grpSpPr>
      <p:sp>
        <p:nvSpPr>
          <p:cNvPr id="61" name="Google Shape;61;p17"/>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區段標題" type="secHead">
  <p:cSld name="SECTION_HEADER">
    <p:spTree>
      <p:nvGrpSpPr>
        <p:cNvPr id="64" name="Shape 64"/>
        <p:cNvGrpSpPr/>
        <p:nvPr/>
      </p:nvGrpSpPr>
      <p:grpSpPr>
        <a:xfrm>
          <a:off x="0" y="0"/>
          <a:ext cx="0" cy="0"/>
          <a:chOff x="0" y="0"/>
          <a:chExt cx="0" cy="0"/>
        </a:xfrm>
      </p:grpSpPr>
      <p:sp>
        <p:nvSpPr>
          <p:cNvPr id="65" name="Google Shape;65;p18"/>
          <p:cNvSpPr/>
          <p:nvPr/>
        </p:nvSpPr>
        <p:spPr>
          <a:xfrm>
            <a:off x="4828952" y="1073888"/>
            <a:ext cx="4322136" cy="5791200"/>
          </a:xfrm>
          <a:custGeom>
            <a:rect b="b" l="l" r="r" t="t"/>
            <a:pathLst>
              <a:path extrusionOk="0" h="3648" w="2736">
                <a:moveTo>
                  <a:pt x="0" y="3648"/>
                </a:moveTo>
                <a:lnTo>
                  <a:pt x="720" y="2016"/>
                </a:lnTo>
                <a:lnTo>
                  <a:pt x="2736" y="672"/>
                </a:lnTo>
                <a:lnTo>
                  <a:pt x="2736" y="720"/>
                </a:lnTo>
                <a:lnTo>
                  <a:pt x="744" y="2038"/>
                </a:lnTo>
                <a:lnTo>
                  <a:pt x="48" y="3648"/>
                </a:lnTo>
                <a:lnTo>
                  <a:pt x="48" y="3648"/>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6" name="Google Shape;66;p18"/>
          <p:cNvSpPr/>
          <p:nvPr/>
        </p:nvSpPr>
        <p:spPr>
          <a:xfrm>
            <a:off x="373966" y="0"/>
            <a:ext cx="5514536" cy="6615332"/>
          </a:xfrm>
          <a:custGeom>
            <a:rect b="b" l="l" r="r" t="t"/>
            <a:pathLst>
              <a:path extrusionOk="0" h="4128" w="3504">
                <a:moveTo>
                  <a:pt x="0" y="4080"/>
                </a:moveTo>
                <a:lnTo>
                  <a:pt x="0" y="4128"/>
                </a:lnTo>
                <a:lnTo>
                  <a:pt x="3504" y="2640"/>
                </a:lnTo>
                <a:lnTo>
                  <a:pt x="2880" y="0"/>
                </a:lnTo>
                <a:lnTo>
                  <a:pt x="2832" y="0"/>
                </a:lnTo>
                <a:lnTo>
                  <a:pt x="3465" y="2619"/>
                </a:lnTo>
                <a:lnTo>
                  <a:pt x="0" y="4080"/>
                </a:lnTo>
                <a:close/>
              </a:path>
            </a:pathLst>
          </a:custGeom>
          <a:noFill/>
          <a:ln cap="flat" cmpd="sng" w="9525">
            <a:solidFill>
              <a:schemeClr val="accent2">
                <a:alpha val="52941"/>
              </a:schemeClr>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7" name="Google Shape;67;p18"/>
          <p:cNvSpPr/>
          <p:nvPr/>
        </p:nvSpPr>
        <p:spPr>
          <a:xfrm rot="5236414">
            <a:off x="4462128" y="1483600"/>
            <a:ext cx="4114800" cy="1188720"/>
          </a:xfrm>
          <a:custGeom>
            <a:rect b="b" l="l" r="r" t="t"/>
            <a:pathLst>
              <a:path extrusionOk="0" h="1344" w="3552">
                <a:moveTo>
                  <a:pt x="0" y="0"/>
                </a:moveTo>
                <a:lnTo>
                  <a:pt x="3552" y="1344"/>
                </a:lnTo>
                <a:lnTo>
                  <a:pt x="0" y="48"/>
                </a:lnTo>
                <a:lnTo>
                  <a:pt x="0" y="0"/>
                </a:lnTo>
                <a:close/>
              </a:path>
            </a:pathLst>
          </a:custGeom>
          <a:solidFill>
            <a:srgbClr val="8C685C">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8" name="Google Shape;68;p18"/>
          <p:cNvSpPr/>
          <p:nvPr/>
        </p:nvSpPr>
        <p:spPr>
          <a:xfrm>
            <a:off x="5943600" y="0"/>
            <a:ext cx="2743200" cy="4267200"/>
          </a:xfrm>
          <a:custGeom>
            <a:rect b="b" l="l" r="r" t="t"/>
            <a:pathLst>
              <a:path extrusionOk="0" h="2688" w="1728">
                <a:moveTo>
                  <a:pt x="1104" y="0"/>
                </a:moveTo>
                <a:lnTo>
                  <a:pt x="1728" y="0"/>
                </a:lnTo>
                <a:lnTo>
                  <a:pt x="0" y="2688"/>
                </a:lnTo>
                <a:lnTo>
                  <a:pt x="1104" y="0"/>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69" name="Google Shape;69;p18"/>
          <p:cNvSpPr/>
          <p:nvPr/>
        </p:nvSpPr>
        <p:spPr>
          <a:xfrm>
            <a:off x="5943600" y="4267200"/>
            <a:ext cx="3200400" cy="1143000"/>
          </a:xfrm>
          <a:custGeom>
            <a:rect b="b" l="l" r="r" t="t"/>
            <a:pathLst>
              <a:path extrusionOk="0" h="720" w="2016">
                <a:moveTo>
                  <a:pt x="0" y="0"/>
                </a:moveTo>
                <a:lnTo>
                  <a:pt x="2016" y="240"/>
                </a:lnTo>
                <a:lnTo>
                  <a:pt x="2016" y="720"/>
                </a:lnTo>
                <a:lnTo>
                  <a:pt x="0" y="0"/>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0" name="Google Shape;70;p18"/>
          <p:cNvSpPr/>
          <p:nvPr/>
        </p:nvSpPr>
        <p:spPr>
          <a:xfrm>
            <a:off x="5943600" y="0"/>
            <a:ext cx="1371600" cy="4267200"/>
          </a:xfrm>
          <a:custGeom>
            <a:rect b="b" l="l" r="r" t="t"/>
            <a:pathLst>
              <a:path extrusionOk="0" h="2688" w="864">
                <a:moveTo>
                  <a:pt x="864" y="0"/>
                </a:moveTo>
                <a:lnTo>
                  <a:pt x="0" y="2688"/>
                </a:lnTo>
                <a:lnTo>
                  <a:pt x="768" y="0"/>
                </a:lnTo>
                <a:lnTo>
                  <a:pt x="864" y="0"/>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1" name="Google Shape;71;p18"/>
          <p:cNvSpPr/>
          <p:nvPr/>
        </p:nvSpPr>
        <p:spPr>
          <a:xfrm>
            <a:off x="5948363" y="4246563"/>
            <a:ext cx="2090737" cy="2611437"/>
          </a:xfrm>
          <a:custGeom>
            <a:rect b="b" l="l" r="r" t="t"/>
            <a:pathLst>
              <a:path extrusionOk="0" h="1645" w="1317">
                <a:moveTo>
                  <a:pt x="1071" y="1645"/>
                </a:moveTo>
                <a:lnTo>
                  <a:pt x="1317" y="1645"/>
                </a:lnTo>
                <a:lnTo>
                  <a:pt x="0" y="0"/>
                </a:lnTo>
                <a:lnTo>
                  <a:pt x="1071" y="1645"/>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2" name="Google Shape;72;p18"/>
          <p:cNvSpPr/>
          <p:nvPr/>
        </p:nvSpPr>
        <p:spPr>
          <a:xfrm>
            <a:off x="5943600" y="4267200"/>
            <a:ext cx="1600200" cy="2590800"/>
          </a:xfrm>
          <a:custGeom>
            <a:rect b="b" l="l" r="r" t="t"/>
            <a:pathLst>
              <a:path extrusionOk="0" h="1632" w="1008">
                <a:moveTo>
                  <a:pt x="1008" y="1632"/>
                </a:moveTo>
                <a:lnTo>
                  <a:pt x="0" y="0"/>
                </a:lnTo>
                <a:lnTo>
                  <a:pt x="960" y="1632"/>
                </a:lnTo>
                <a:lnTo>
                  <a:pt x="1008" y="1632"/>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3" name="Google Shape;73;p18"/>
          <p:cNvSpPr/>
          <p:nvPr/>
        </p:nvSpPr>
        <p:spPr>
          <a:xfrm>
            <a:off x="5943600" y="1371600"/>
            <a:ext cx="3200400" cy="2895600"/>
          </a:xfrm>
          <a:custGeom>
            <a:rect b="b" l="l" r="r" t="t"/>
            <a:pathLst>
              <a:path extrusionOk="0" h="1824" w="2016">
                <a:moveTo>
                  <a:pt x="2016" y="0"/>
                </a:moveTo>
                <a:lnTo>
                  <a:pt x="2016" y="144"/>
                </a:lnTo>
                <a:lnTo>
                  <a:pt x="0" y="1824"/>
                </a:lnTo>
                <a:lnTo>
                  <a:pt x="2016" y="0"/>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4" name="Google Shape;74;p18"/>
          <p:cNvSpPr/>
          <p:nvPr/>
        </p:nvSpPr>
        <p:spPr>
          <a:xfrm>
            <a:off x="5943600" y="1752600"/>
            <a:ext cx="3200400" cy="2514600"/>
          </a:xfrm>
          <a:custGeom>
            <a:rect b="b" l="l" r="r" t="t"/>
            <a:pathLst>
              <a:path extrusionOk="0" h="1584" w="2016">
                <a:moveTo>
                  <a:pt x="2016" y="0"/>
                </a:moveTo>
                <a:lnTo>
                  <a:pt x="0" y="1584"/>
                </a:lnTo>
                <a:lnTo>
                  <a:pt x="2016" y="48"/>
                </a:lnTo>
                <a:lnTo>
                  <a:pt x="2016" y="0"/>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5" name="Google Shape;75;p18"/>
          <p:cNvSpPr/>
          <p:nvPr/>
        </p:nvSpPr>
        <p:spPr>
          <a:xfrm>
            <a:off x="990600" y="4267200"/>
            <a:ext cx="4953000" cy="2590800"/>
          </a:xfrm>
          <a:custGeom>
            <a:rect b="b" l="l" r="r" t="t"/>
            <a:pathLst>
              <a:path extrusionOk="0" h="1632" w="3120">
                <a:moveTo>
                  <a:pt x="0" y="1632"/>
                </a:moveTo>
                <a:lnTo>
                  <a:pt x="3120" y="0"/>
                </a:lnTo>
                <a:lnTo>
                  <a:pt x="1056" y="1632"/>
                </a:lnTo>
                <a:lnTo>
                  <a:pt x="0" y="1632"/>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6" name="Google Shape;76;p18"/>
          <p:cNvSpPr/>
          <p:nvPr/>
        </p:nvSpPr>
        <p:spPr>
          <a:xfrm>
            <a:off x="533400" y="4267200"/>
            <a:ext cx="5334000" cy="2590800"/>
          </a:xfrm>
          <a:custGeom>
            <a:rect b="b" l="l" r="r" t="t"/>
            <a:pathLst>
              <a:path extrusionOk="0" h="1632" w="3360">
                <a:moveTo>
                  <a:pt x="0" y="1632"/>
                </a:moveTo>
                <a:lnTo>
                  <a:pt x="3360" y="0"/>
                </a:lnTo>
                <a:lnTo>
                  <a:pt x="144" y="1632"/>
                </a:lnTo>
                <a:lnTo>
                  <a:pt x="0" y="1632"/>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7" name="Google Shape;77;p18"/>
          <p:cNvSpPr/>
          <p:nvPr/>
        </p:nvSpPr>
        <p:spPr>
          <a:xfrm>
            <a:off x="366824" y="2438400"/>
            <a:ext cx="5638800" cy="1828800"/>
          </a:xfrm>
          <a:custGeom>
            <a:rect b="b" l="l" r="r" t="t"/>
            <a:pathLst>
              <a:path extrusionOk="0" h="1152" w="3552">
                <a:moveTo>
                  <a:pt x="0" y="0"/>
                </a:moveTo>
                <a:lnTo>
                  <a:pt x="3504" y="1152"/>
                </a:lnTo>
                <a:lnTo>
                  <a:pt x="0" y="384"/>
                </a:lnTo>
                <a:lnTo>
                  <a:pt x="0" y="0"/>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8" name="Google Shape;78;p18"/>
          <p:cNvSpPr/>
          <p:nvPr/>
        </p:nvSpPr>
        <p:spPr>
          <a:xfrm>
            <a:off x="366824" y="2133600"/>
            <a:ext cx="5638800" cy="2133600"/>
          </a:xfrm>
          <a:custGeom>
            <a:rect b="b" l="l" r="r" t="t"/>
            <a:pathLst>
              <a:path extrusionOk="0" h="1344" w="3552">
                <a:moveTo>
                  <a:pt x="0" y="0"/>
                </a:moveTo>
                <a:lnTo>
                  <a:pt x="3552" y="1344"/>
                </a:lnTo>
                <a:lnTo>
                  <a:pt x="0" y="48"/>
                </a:lnTo>
                <a:lnTo>
                  <a:pt x="0" y="0"/>
                </a:lnTo>
                <a:close/>
              </a:path>
            </a:pathLst>
          </a:custGeom>
          <a:solidFill>
            <a:srgbClr val="8F6759">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79" name="Google Shape;79;p18"/>
          <p:cNvSpPr/>
          <p:nvPr/>
        </p:nvSpPr>
        <p:spPr>
          <a:xfrm>
            <a:off x="4572000" y="4267200"/>
            <a:ext cx="1371600" cy="2590800"/>
          </a:xfrm>
          <a:custGeom>
            <a:rect b="b" l="l" r="r" t="t"/>
            <a:pathLst>
              <a:path extrusionOk="0" h="1632" w="864">
                <a:moveTo>
                  <a:pt x="0" y="1632"/>
                </a:moveTo>
                <a:lnTo>
                  <a:pt x="96" y="1632"/>
                </a:lnTo>
                <a:lnTo>
                  <a:pt x="864" y="0"/>
                </a:lnTo>
                <a:lnTo>
                  <a:pt x="0" y="1632"/>
                </a:lnTo>
                <a:close/>
              </a:path>
            </a:pathLst>
          </a:custGeom>
          <a:solidFill>
            <a:srgbClr val="8C685C">
              <a:alpha val="29803"/>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id="80" name="Google Shape;80;p18"/>
          <p:cNvSpPr txBox="1"/>
          <p:nvPr>
            <p:ph idx="1" type="body"/>
          </p:nvPr>
        </p:nvSpPr>
        <p:spPr>
          <a:xfrm>
            <a:off x="706902" y="1351672"/>
            <a:ext cx="5718048" cy="977486"/>
          </a:xfrm>
          <a:prstGeom prst="rect">
            <a:avLst/>
          </a:prstGeom>
          <a:noFill/>
          <a:ln>
            <a:noFill/>
          </a:ln>
        </p:spPr>
        <p:txBody>
          <a:bodyPr anchorCtr="0" anchor="t" bIns="0" lIns="82275" spcFirstLastPara="1" rIns="91425" wrap="square" tIns="45700">
            <a:normAutofit/>
          </a:bodyPr>
          <a:lstStyle>
            <a:lvl1pPr indent="-228600" lvl="0" marL="457200" algn="l">
              <a:spcBef>
                <a:spcPts val="700"/>
              </a:spcBef>
              <a:spcAft>
                <a:spcPts val="0"/>
              </a:spcAft>
              <a:buSzPts val="1900"/>
              <a:buNone/>
              <a:defRPr sz="2000">
                <a:solidFill>
                  <a:schemeClr val="lt1"/>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1" name="Google Shape;81;p18"/>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
        <p:nvSpPr>
          <p:cNvPr id="84" name="Google Shape;84;p18"/>
          <p:cNvSpPr/>
          <p:nvPr/>
        </p:nvSpPr>
        <p:spPr>
          <a:xfrm>
            <a:off x="363160" y="402264"/>
            <a:ext cx="8503920" cy="886265"/>
          </a:xfrm>
          <a:prstGeom prst="rect">
            <a:avLst/>
          </a:prstGeom>
          <a:solidFill>
            <a:srgbClr val="8C685C">
              <a:alpha val="4000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5" name="Google Shape;85;p18"/>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lvl1pPr lvl="0" algn="l">
              <a:spcBef>
                <a:spcPts val="0"/>
              </a:spcBef>
              <a:spcAft>
                <a:spcPts val="0"/>
              </a:spcAft>
              <a:buClr>
                <a:srgbClr val="FFE3AF"/>
              </a:buClr>
              <a:buSzPts val="3800"/>
              <a:buFont typeface="Rockwell"/>
              <a:buNone/>
              <a:defRPr b="0" sz="3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18"/>
          <p:cNvSpPr/>
          <p:nvPr/>
        </p:nvSpPr>
        <p:spPr>
          <a:xfrm flipH="1">
            <a:off x="371538"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7" name="Google Shape;87;p18"/>
          <p:cNvSpPr/>
          <p:nvPr/>
        </p:nvSpPr>
        <p:spPr>
          <a:xfrm flipH="1">
            <a:off x="411109"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8" name="Google Shape;88;p18"/>
          <p:cNvSpPr/>
          <p:nvPr/>
        </p:nvSpPr>
        <p:spPr>
          <a:xfrm flipH="1">
            <a:off x="44845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89" name="Google Shape;89;p18"/>
          <p:cNvSpPr/>
          <p:nvPr/>
        </p:nvSpPr>
        <p:spPr>
          <a:xfrm flipH="1">
            <a:off x="476702"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
        <p:nvSpPr>
          <p:cNvPr id="90" name="Google Shape;90;p18"/>
          <p:cNvSpPr/>
          <p:nvPr/>
        </p:nvSpPr>
        <p:spPr>
          <a:xfrm>
            <a:off x="500478" y="680477"/>
            <a:ext cx="36576"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兩項物件" showMasterSp="0" type="twoObj">
  <p:cSld name="TWO_OBJECTS">
    <p:spTree>
      <p:nvGrpSpPr>
        <p:cNvPr id="91" name="Shape 91"/>
        <p:cNvGrpSpPr/>
        <p:nvPr/>
      </p:nvGrpSpPr>
      <p:grpSpPr>
        <a:xfrm>
          <a:off x="0" y="0"/>
          <a:ext cx="0" cy="0"/>
          <a:chOff x="0" y="0"/>
          <a:chExt cx="0" cy="0"/>
        </a:xfrm>
      </p:grpSpPr>
      <p:sp>
        <p:nvSpPr>
          <p:cNvPr id="92" name="Google Shape;92;p19"/>
          <p:cNvSpPr txBox="1"/>
          <p:nvPr>
            <p:ph type="title"/>
          </p:nvPr>
        </p:nvSpPr>
        <p:spPr>
          <a:xfrm>
            <a:off x="457200" y="512064"/>
            <a:ext cx="82296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E3A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9"/>
          <p:cNvSpPr txBox="1"/>
          <p:nvPr>
            <p:ph idx="1" type="body"/>
          </p:nvPr>
        </p:nvSpPr>
        <p:spPr>
          <a:xfrm>
            <a:off x="464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4" name="Google Shape;94;p19"/>
          <p:cNvSpPr txBox="1"/>
          <p:nvPr>
            <p:ph idx="2" type="body"/>
          </p:nvPr>
        </p:nvSpPr>
        <p:spPr>
          <a:xfrm>
            <a:off x="4655344" y="1770501"/>
            <a:ext cx="4038600" cy="4525963"/>
          </a:xfrm>
          <a:prstGeom prst="rect">
            <a:avLst/>
          </a:prstGeom>
          <a:noFill/>
          <a:ln>
            <a:noFill/>
          </a:ln>
        </p:spPr>
        <p:txBody>
          <a:bodyPr anchorCtr="0" anchor="t" bIns="45700" lIns="91425" spcFirstLastPara="1" rIns="91425" wrap="square" tIns="45700">
            <a:normAutofit/>
          </a:bodyPr>
          <a:lstStyle>
            <a:lvl1pPr indent="-397510" lvl="0" marL="457200" algn="l">
              <a:spcBef>
                <a:spcPts val="700"/>
              </a:spcBef>
              <a:spcAft>
                <a:spcPts val="0"/>
              </a:spcAft>
              <a:buSzPts val="266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5" name="Google Shape;95;p19"/>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9"/>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9"/>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只有標題" type="titleOnly">
  <p:cSld name="TITLE_ONLY">
    <p:spTree>
      <p:nvGrpSpPr>
        <p:cNvPr id="98" name="Shape 98"/>
        <p:cNvGrpSpPr/>
        <p:nvPr/>
      </p:nvGrpSpPr>
      <p:grpSpPr>
        <a:xfrm>
          <a:off x="0" y="0"/>
          <a:ext cx="0" cy="0"/>
          <a:chOff x="0" y="0"/>
          <a:chExt cx="0" cy="0"/>
        </a:xfrm>
      </p:grpSpPr>
      <p:sp>
        <p:nvSpPr>
          <p:cNvPr id="99" name="Google Shape;99;p20"/>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rgbClr val="FFE3AF"/>
              </a:buClr>
              <a:buSzPts val="4000"/>
              <a:buFont typeface="Rockwell"/>
              <a:buNone/>
              <a:defRPr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內容" type="objTx">
  <p:cSld name="OBJECT_WITH_CAPTION_TEXT">
    <p:spTree>
      <p:nvGrpSpPr>
        <p:cNvPr id="103" name="Shape 103"/>
        <p:cNvGrpSpPr/>
        <p:nvPr/>
      </p:nvGrpSpPr>
      <p:grpSpPr>
        <a:xfrm>
          <a:off x="0" y="0"/>
          <a:ext cx="0" cy="0"/>
          <a:chOff x="0" y="0"/>
          <a:chExt cx="0" cy="0"/>
        </a:xfrm>
      </p:grpSpPr>
      <p:sp>
        <p:nvSpPr>
          <p:cNvPr id="104" name="Google Shape;104;p21"/>
          <p:cNvSpPr txBox="1"/>
          <p:nvPr>
            <p:ph type="title"/>
          </p:nvPr>
        </p:nvSpPr>
        <p:spPr>
          <a:xfrm>
            <a:off x="685800" y="273050"/>
            <a:ext cx="8229600" cy="116205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FFE3AF"/>
              </a:buClr>
              <a:buSzPts val="3600"/>
              <a:buFont typeface="Rockwell"/>
              <a:buNone/>
              <a:defRPr b="0"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1"/>
          <p:cNvSpPr txBox="1"/>
          <p:nvPr>
            <p:ph idx="1" type="body"/>
          </p:nvPr>
        </p:nvSpPr>
        <p:spPr>
          <a:xfrm>
            <a:off x="685800" y="1435100"/>
            <a:ext cx="2514600" cy="45720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710"/>
              <a:buNone/>
              <a:defRPr sz="18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6" name="Google Shape;106;p21"/>
          <p:cNvSpPr txBox="1"/>
          <p:nvPr>
            <p:ph idx="2" type="body"/>
          </p:nvPr>
        </p:nvSpPr>
        <p:spPr>
          <a:xfrm>
            <a:off x="3429000" y="1435100"/>
            <a:ext cx="5486400" cy="4572000"/>
          </a:xfrm>
          <a:prstGeom prst="rect">
            <a:avLst/>
          </a:prstGeom>
          <a:noFill/>
          <a:ln>
            <a:noFill/>
          </a:ln>
        </p:spPr>
        <p:txBody>
          <a:bodyPr anchorCtr="0" anchor="t" bIns="45700" lIns="91425" spcFirstLastPara="1" rIns="91425" wrap="square" tIns="45700">
            <a:normAutofit/>
          </a:bodyPr>
          <a:lstStyle>
            <a:lvl1pPr indent="-421640" lvl="0" marL="457200" algn="l">
              <a:spcBef>
                <a:spcPts val="700"/>
              </a:spcBef>
              <a:spcAft>
                <a:spcPts val="0"/>
              </a:spcAft>
              <a:buSzPts val="304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07" name="Google Shape;107;p21"/>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含標題的圖片" type="picTx">
  <p:cSld name="PICTURE_WITH_CAPTION_TEXT">
    <p:spTree>
      <p:nvGrpSpPr>
        <p:cNvPr id="110" name="Shape 110"/>
        <p:cNvGrpSpPr/>
        <p:nvPr/>
      </p:nvGrpSpPr>
      <p:grpSpPr>
        <a:xfrm>
          <a:off x="0" y="0"/>
          <a:ext cx="0" cy="0"/>
          <a:chOff x="0" y="0"/>
          <a:chExt cx="0" cy="0"/>
        </a:xfrm>
      </p:grpSpPr>
      <p:sp>
        <p:nvSpPr>
          <p:cNvPr id="111" name="Google Shape;111;p22"/>
          <p:cNvSpPr/>
          <p:nvPr/>
        </p:nvSpPr>
        <p:spPr>
          <a:xfrm>
            <a:off x="368032" y="0"/>
            <a:ext cx="8778240" cy="1878037"/>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Rockwell"/>
              <a:ea typeface="Rockwell"/>
              <a:cs typeface="Rockwell"/>
              <a:sym typeface="Rockwell"/>
            </a:endParaRPr>
          </a:p>
        </p:txBody>
      </p:sp>
      <p:cxnSp>
        <p:nvCxnSpPr>
          <p:cNvPr id="112" name="Google Shape;112;p22"/>
          <p:cNvCxnSpPr/>
          <p:nvPr/>
        </p:nvCxnSpPr>
        <p:spPr>
          <a:xfrm>
            <a:off x="363195" y="1885028"/>
            <a:ext cx="8782622" cy="0"/>
          </a:xfrm>
          <a:prstGeom prst="straightConnector1">
            <a:avLst/>
          </a:prstGeom>
          <a:noFill/>
          <a:ln cap="flat" cmpd="sng" w="19050">
            <a:solidFill>
              <a:srgbClr val="FFFFFF"/>
            </a:solidFill>
            <a:prstDash val="solid"/>
            <a:miter lim="800000"/>
            <a:headEnd len="sm" w="sm" type="none"/>
            <a:tailEnd len="sm" w="sm" type="none"/>
          </a:ln>
        </p:spPr>
      </p:cxnSp>
      <p:grpSp>
        <p:nvGrpSpPr>
          <p:cNvPr id="113" name="Google Shape;113;p22"/>
          <p:cNvGrpSpPr/>
          <p:nvPr/>
        </p:nvGrpSpPr>
        <p:grpSpPr>
          <a:xfrm rot="5400000">
            <a:off x="8514581" y="1219200"/>
            <a:ext cx="132763" cy="128466"/>
            <a:chOff x="6668087" y="1297746"/>
            <a:chExt cx="161840" cy="156602"/>
          </a:xfrm>
        </p:grpSpPr>
        <p:cxnSp>
          <p:nvCxnSpPr>
            <p:cNvPr id="114" name="Google Shape;114;p22"/>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15" name="Google Shape;115;p22"/>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16" name="Google Shape;116;p22"/>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17" name="Google Shape;117;p22"/>
          <p:cNvSpPr txBox="1"/>
          <p:nvPr>
            <p:ph type="title"/>
          </p:nvPr>
        </p:nvSpPr>
        <p:spPr>
          <a:xfrm>
            <a:off x="914400" y="441251"/>
            <a:ext cx="6858000" cy="701749"/>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rgbClr val="FFE3AF"/>
              </a:buClr>
              <a:buSzPts val="2100"/>
              <a:buFont typeface="Rockwell"/>
              <a:buNone/>
              <a:defRPr b="0" sz="2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2"/>
          <p:cNvSpPr/>
          <p:nvPr>
            <p:ph idx="2" type="pic"/>
          </p:nvPr>
        </p:nvSpPr>
        <p:spPr>
          <a:xfrm>
            <a:off x="368032" y="1893781"/>
            <a:ext cx="8778240" cy="4960144"/>
          </a:xfrm>
          <a:prstGeom prst="rect">
            <a:avLst/>
          </a:prstGeom>
          <a:solidFill>
            <a:schemeClr val="dk2"/>
          </a:solidFill>
          <a:ln>
            <a:noFill/>
          </a:ln>
        </p:spPr>
      </p:sp>
      <p:sp>
        <p:nvSpPr>
          <p:cNvPr id="119" name="Google Shape;119;p22"/>
          <p:cNvSpPr txBox="1"/>
          <p:nvPr>
            <p:ph idx="1" type="body"/>
          </p:nvPr>
        </p:nvSpPr>
        <p:spPr>
          <a:xfrm>
            <a:off x="914400" y="1150144"/>
            <a:ext cx="68580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330"/>
              <a:buNone/>
              <a:defRPr sz="1400">
                <a:solidFill>
                  <a:srgbClr val="FFFFFF"/>
                </a:solidFill>
              </a:defRPr>
            </a:lvl1pPr>
            <a:lvl2pPr indent="-297180" lvl="1" marL="914400" algn="l">
              <a:spcBef>
                <a:spcPts val="240"/>
              </a:spcBef>
              <a:spcAft>
                <a:spcPts val="0"/>
              </a:spcAft>
              <a:buSzPts val="1080"/>
              <a:buChar char="🢭"/>
              <a:defRPr sz="1200"/>
            </a:lvl2pPr>
            <a:lvl3pPr indent="-292100" lvl="2" marL="1371600" algn="l">
              <a:spcBef>
                <a:spcPts val="200"/>
              </a:spcBef>
              <a:spcAft>
                <a:spcPts val="0"/>
              </a:spcAft>
              <a:buSzPts val="1000"/>
              <a:buChar char="■"/>
              <a:defRPr sz="1000"/>
            </a:lvl3pPr>
            <a:lvl4pPr indent="-285750" lvl="3" marL="1828800" algn="l">
              <a:spcBef>
                <a:spcPts val="180"/>
              </a:spcBef>
              <a:spcAft>
                <a:spcPts val="0"/>
              </a:spcAft>
              <a:buSzPts val="900"/>
              <a:buChar char="🢝"/>
              <a:defRPr sz="900"/>
            </a:lvl4pPr>
            <a:lvl5pPr indent="-285750" lvl="4" marL="2286000" algn="l">
              <a:spcBef>
                <a:spcPts val="180"/>
              </a:spcBef>
              <a:spcAft>
                <a:spcPts val="0"/>
              </a:spcAft>
              <a:buSzPts val="900"/>
              <a:buChar char="●"/>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grpSp>
        <p:nvGrpSpPr>
          <p:cNvPr id="120" name="Google Shape;120;p22"/>
          <p:cNvGrpSpPr/>
          <p:nvPr/>
        </p:nvGrpSpPr>
        <p:grpSpPr>
          <a:xfrm rot="5400000">
            <a:off x="8666981" y="1371600"/>
            <a:ext cx="132763" cy="128466"/>
            <a:chOff x="6668087" y="1297746"/>
            <a:chExt cx="161840" cy="156602"/>
          </a:xfrm>
        </p:grpSpPr>
        <p:cxnSp>
          <p:nvCxnSpPr>
            <p:cNvPr id="121" name="Google Shape;121;p22"/>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2" name="Google Shape;122;p22"/>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3" name="Google Shape;123;p22"/>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grpSp>
        <p:nvGrpSpPr>
          <p:cNvPr id="124" name="Google Shape;124;p22"/>
          <p:cNvGrpSpPr/>
          <p:nvPr/>
        </p:nvGrpSpPr>
        <p:grpSpPr>
          <a:xfrm rot="5400000">
            <a:off x="8320088" y="1474763"/>
            <a:ext cx="132763" cy="128466"/>
            <a:chOff x="6668087" y="1297746"/>
            <a:chExt cx="161840" cy="156602"/>
          </a:xfrm>
        </p:grpSpPr>
        <p:cxnSp>
          <p:nvCxnSpPr>
            <p:cNvPr id="125" name="Google Shape;125;p22"/>
            <p:cNvCxnSpPr/>
            <p:nvPr/>
          </p:nvCxnSpPr>
          <p:spPr>
            <a:xfrm rot="-5400000">
              <a:off x="6664064" y="1301769"/>
              <a:ext cx="88509" cy="80463"/>
            </a:xfrm>
            <a:prstGeom prst="straightConnector1">
              <a:avLst/>
            </a:prstGeom>
            <a:noFill/>
            <a:ln cap="rnd" cmpd="sng" w="25400">
              <a:solidFill>
                <a:srgbClr val="FFFFFF"/>
              </a:solidFill>
              <a:prstDash val="solid"/>
              <a:round/>
              <a:headEnd len="sm" w="sm" type="none"/>
              <a:tailEnd len="sm" w="sm" type="none"/>
            </a:ln>
          </p:spPr>
        </p:cxnSp>
        <p:cxnSp>
          <p:nvCxnSpPr>
            <p:cNvPr id="126" name="Google Shape;126;p22"/>
            <p:cNvCxnSpPr/>
            <p:nvPr/>
          </p:nvCxnSpPr>
          <p:spPr>
            <a:xfrm flipH="1" rot="5400000">
              <a:off x="6685888" y="1391257"/>
              <a:ext cx="125755" cy="427"/>
            </a:xfrm>
            <a:prstGeom prst="straightConnector1">
              <a:avLst/>
            </a:prstGeom>
            <a:noFill/>
            <a:ln cap="rnd" cmpd="sng" w="25400">
              <a:solidFill>
                <a:srgbClr val="FFFFFF"/>
              </a:solidFill>
              <a:prstDash val="solid"/>
              <a:round/>
              <a:headEnd len="sm" w="sm" type="none"/>
              <a:tailEnd len="sm" w="sm" type="none"/>
            </a:ln>
          </p:spPr>
        </p:cxnSp>
        <p:cxnSp>
          <p:nvCxnSpPr>
            <p:cNvPr id="127" name="Google Shape;127;p22"/>
            <p:cNvCxnSpPr/>
            <p:nvPr/>
          </p:nvCxnSpPr>
          <p:spPr>
            <a:xfrm flipH="1" rot="5400000">
              <a:off x="6744524" y="1300853"/>
              <a:ext cx="88509" cy="82296"/>
            </a:xfrm>
            <a:prstGeom prst="straightConnector1">
              <a:avLst/>
            </a:prstGeom>
            <a:noFill/>
            <a:ln cap="rnd" cmpd="sng" w="25400">
              <a:solidFill>
                <a:srgbClr val="FFFFFF"/>
              </a:solidFill>
              <a:prstDash val="solid"/>
              <a:round/>
              <a:headEnd len="sm" w="sm" type="none"/>
              <a:tailEnd len="sm" w="sm" type="none"/>
            </a:ln>
          </p:spPr>
        </p:cxnSp>
      </p:grpSp>
      <p:sp>
        <p:nvSpPr>
          <p:cNvPr id="128" name="Google Shape;128;p22"/>
          <p:cNvSpPr txBox="1"/>
          <p:nvPr>
            <p:ph idx="10" type="dt"/>
          </p:nvPr>
        </p:nvSpPr>
        <p:spPr>
          <a:xfrm>
            <a:off x="6477000" y="55499"/>
            <a:ext cx="2133600" cy="365125"/>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2"/>
          <p:cNvSpPr txBox="1"/>
          <p:nvPr>
            <p:ph idx="11" type="ftr"/>
          </p:nvPr>
        </p:nvSpPr>
        <p:spPr>
          <a:xfrm>
            <a:off x="914400" y="55499"/>
            <a:ext cx="5562600"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2"/>
          <p:cNvSpPr txBox="1"/>
          <p:nvPr>
            <p:ph idx="12" type="sldNum"/>
          </p:nvPr>
        </p:nvSpPr>
        <p:spPr>
          <a:xfrm>
            <a:off x="8610600" y="55499"/>
            <a:ext cx="457200" cy="365125"/>
          </a:xfrm>
          <a:prstGeom prst="rect">
            <a:avLst/>
          </a:prstGeom>
          <a:noFill/>
          <a:ln>
            <a:noFill/>
          </a:ln>
        </p:spPr>
        <p:txBody>
          <a:bodyPr anchorCtr="0" anchor="b"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dk1"/>
            </a:gs>
            <a:gs pos="65000">
              <a:schemeClr val="dk1"/>
            </a:gs>
            <a:gs pos="100000">
              <a:srgbClr val="B17159"/>
            </a:gs>
          </a:gsLst>
          <a:lin ang="5400000" scaled="0"/>
        </a:gradFill>
      </p:bgPr>
    </p:bg>
    <p:spTree>
      <p:nvGrpSpPr>
        <p:cNvPr id="5" name="Shape 5"/>
        <p:cNvGrpSpPr/>
        <p:nvPr/>
      </p:nvGrpSpPr>
      <p:grpSpPr>
        <a:xfrm>
          <a:off x="0" y="0"/>
          <a:ext cx="0" cy="0"/>
          <a:chOff x="0" y="0"/>
          <a:chExt cx="0" cy="0"/>
        </a:xfrm>
      </p:grpSpPr>
      <p:sp>
        <p:nvSpPr>
          <p:cNvPr id="6" name="Google Shape;6;p13"/>
          <p:cNvSpPr/>
          <p:nvPr/>
        </p:nvSpPr>
        <p:spPr>
          <a:xfrm>
            <a:off x="0" y="-1"/>
            <a:ext cx="365760" cy="6854456"/>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7" name="Google Shape;7;p13"/>
          <p:cNvSpPr/>
          <p:nvPr/>
        </p:nvSpPr>
        <p:spPr>
          <a:xfrm>
            <a:off x="255291" y="5047394"/>
            <a:ext cx="73152" cy="169164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8" name="Google Shape;8;p13"/>
          <p:cNvSpPr/>
          <p:nvPr/>
        </p:nvSpPr>
        <p:spPr>
          <a:xfrm>
            <a:off x="255291" y="4796819"/>
            <a:ext cx="73152" cy="2286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9" name="Google Shape;9;p13"/>
          <p:cNvSpPr/>
          <p:nvPr/>
        </p:nvSpPr>
        <p:spPr>
          <a:xfrm>
            <a:off x="255291" y="4637685"/>
            <a:ext cx="73152" cy="13716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0" name="Google Shape;10;p13"/>
          <p:cNvSpPr/>
          <p:nvPr/>
        </p:nvSpPr>
        <p:spPr>
          <a:xfrm>
            <a:off x="255291" y="4542559"/>
            <a:ext cx="73152" cy="7315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1" name="Google Shape;11;p13"/>
          <p:cNvSpPr/>
          <p:nvPr/>
        </p:nvSpPr>
        <p:spPr>
          <a:xfrm>
            <a:off x="309558" y="680477"/>
            <a:ext cx="45720"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2" name="Google Shape;12;p13"/>
          <p:cNvSpPr/>
          <p:nvPr/>
        </p:nvSpPr>
        <p:spPr>
          <a:xfrm>
            <a:off x="269073" y="680477"/>
            <a:ext cx="27432"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3" name="Google Shape;13;p13"/>
          <p:cNvSpPr/>
          <p:nvPr/>
        </p:nvSpPr>
        <p:spPr>
          <a:xfrm>
            <a:off x="250020"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4" name="Google Shape;14;p13"/>
          <p:cNvSpPr/>
          <p:nvPr/>
        </p:nvSpPr>
        <p:spPr>
          <a:xfrm>
            <a:off x="221768" y="680477"/>
            <a:ext cx="9144" cy="36576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15" name="Google Shape;15;p1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FFE3AF"/>
              </a:buClr>
              <a:buSzPts val="4000"/>
              <a:buFont typeface="Rockwell"/>
              <a:buNone/>
              <a:defRPr b="0" i="0" sz="4000" u="none" cap="none" strike="noStrike">
                <a:solidFill>
                  <a:srgbClr val="FFE3AF"/>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 name="Google Shape;16;p1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lvl1pPr indent="-409575" lvl="0" marL="457200" marR="0" rtl="0" algn="l">
              <a:spcBef>
                <a:spcPts val="700"/>
              </a:spcBef>
              <a:spcAft>
                <a:spcPts val="0"/>
              </a:spcAft>
              <a:buClr>
                <a:schemeClr val="lt2"/>
              </a:buClr>
              <a:buSzPts val="2850"/>
              <a:buFont typeface="Noto Sans Symbols"/>
              <a:buChar char="▪"/>
              <a:defRPr b="0" i="0" sz="3000" u="none" cap="none" strike="noStrike">
                <a:solidFill>
                  <a:schemeClr val="lt1"/>
                </a:solidFill>
                <a:latin typeface="Rockwell"/>
                <a:ea typeface="Rockwell"/>
                <a:cs typeface="Rockwell"/>
                <a:sym typeface="Rockwell"/>
              </a:defRPr>
            </a:lvl1pPr>
            <a:lvl2pPr indent="-377190" lvl="1" marL="914400" marR="0" rtl="0" algn="l">
              <a:spcBef>
                <a:spcPts val="520"/>
              </a:spcBef>
              <a:spcAft>
                <a:spcPts val="0"/>
              </a:spcAft>
              <a:buClr>
                <a:schemeClr val="accent2"/>
              </a:buClr>
              <a:buSzPts val="2340"/>
              <a:buFont typeface="Noto Sans Symbols"/>
              <a:buChar char="🢭"/>
              <a:defRPr b="0" i="0" sz="2600" u="none" cap="none" strike="noStrike">
                <a:solidFill>
                  <a:schemeClr val="lt1"/>
                </a:solidFill>
                <a:latin typeface="Rockwell"/>
                <a:ea typeface="Rockwell"/>
                <a:cs typeface="Rockwell"/>
                <a:sym typeface="Rockwell"/>
              </a:defRPr>
            </a:lvl2pPr>
            <a:lvl3pPr indent="-381000" lvl="2" marL="1371600" marR="0" rtl="0" algn="l">
              <a:spcBef>
                <a:spcPts val="480"/>
              </a:spcBef>
              <a:spcAft>
                <a:spcPts val="0"/>
              </a:spcAft>
              <a:buClr>
                <a:schemeClr val="accent2"/>
              </a:buClr>
              <a:buSzPts val="2400"/>
              <a:buFont typeface="Noto Sans Symbols"/>
              <a:buChar char="■"/>
              <a:defRPr b="0" i="0" sz="2400" u="none" cap="none" strike="noStrike">
                <a:solidFill>
                  <a:schemeClr val="lt1"/>
                </a:solidFill>
                <a:latin typeface="Rockwell"/>
                <a:ea typeface="Rockwell"/>
                <a:cs typeface="Rockwell"/>
                <a:sym typeface="Rockwell"/>
              </a:defRPr>
            </a:lvl3pPr>
            <a:lvl4pPr indent="-368300" lvl="3" marL="1828800" marR="0" rtl="0" algn="l">
              <a:spcBef>
                <a:spcPts val="440"/>
              </a:spcBef>
              <a:spcAft>
                <a:spcPts val="0"/>
              </a:spcAft>
              <a:buClr>
                <a:schemeClr val="accent3"/>
              </a:buClr>
              <a:buSzPts val="2200"/>
              <a:buFont typeface="Noto Sans Symbols"/>
              <a:buChar char="🢝"/>
              <a:defRPr b="0" i="0" sz="2200" u="none" cap="none" strike="noStrike">
                <a:solidFill>
                  <a:schemeClr val="lt1"/>
                </a:solidFill>
                <a:latin typeface="Rockwell"/>
                <a:ea typeface="Rockwell"/>
                <a:cs typeface="Rockwell"/>
                <a:sym typeface="Rockwell"/>
              </a:defRPr>
            </a:lvl4pPr>
            <a:lvl5pPr indent="-355600" lvl="4" marL="2286000" marR="0" rtl="0" algn="l">
              <a:spcBef>
                <a:spcPts val="400"/>
              </a:spcBef>
              <a:spcAft>
                <a:spcPts val="0"/>
              </a:spcAft>
              <a:buClr>
                <a:schemeClr val="accent3"/>
              </a:buClr>
              <a:buSzPts val="2000"/>
              <a:buFont typeface="Noto Sans Symbols"/>
              <a:buChar char="●"/>
              <a:defRPr b="0" i="0" sz="2000" u="none" cap="none" strike="noStrike">
                <a:solidFill>
                  <a:schemeClr val="lt1"/>
                </a:solidFill>
                <a:latin typeface="Rockwell"/>
                <a:ea typeface="Rockwell"/>
                <a:cs typeface="Rockwell"/>
                <a:sym typeface="Rockwell"/>
              </a:defRPr>
            </a:lvl5pPr>
            <a:lvl6pPr indent="-342900" lvl="5" marL="27432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Rockwell"/>
                <a:ea typeface="Rockwell"/>
                <a:cs typeface="Rockwell"/>
                <a:sym typeface="Rockwell"/>
              </a:defRPr>
            </a:lvl6pPr>
            <a:lvl7pPr indent="-330200" lvl="6" marL="32004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7pPr>
            <a:lvl8pPr indent="-330200" lvl="7" marL="36576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8pPr>
            <a:lvl9pPr indent="-330200" lvl="8" marL="4114800" marR="0" rtl="0" algn="l">
              <a:spcBef>
                <a:spcPts val="320"/>
              </a:spcBef>
              <a:spcAft>
                <a:spcPts val="0"/>
              </a:spcAft>
              <a:buClr>
                <a:schemeClr val="accent4"/>
              </a:buClr>
              <a:buSzPts val="1600"/>
              <a:buFont typeface="Noto Sans Symbols"/>
              <a:buChar char="●"/>
              <a:defRPr b="0" i="0" sz="1600" u="none" cap="none" strike="noStrike">
                <a:solidFill>
                  <a:schemeClr val="lt1"/>
                </a:solidFill>
                <a:latin typeface="Rockwell"/>
                <a:ea typeface="Rockwell"/>
                <a:cs typeface="Rockwell"/>
                <a:sym typeface="Rockwell"/>
              </a:defRPr>
            </a:lvl9pPr>
          </a:lstStyle>
          <a:p/>
        </p:txBody>
      </p:sp>
      <p:sp>
        <p:nvSpPr>
          <p:cNvPr id="17" name="Google Shape;17;p13"/>
          <p:cNvSpPr txBox="1"/>
          <p:nvPr>
            <p:ph idx="10" type="dt"/>
          </p:nvPr>
        </p:nvSpPr>
        <p:spPr>
          <a:xfrm>
            <a:off x="6477000" y="6416675"/>
            <a:ext cx="2133600" cy="36512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lt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8" name="Google Shape;18;p13"/>
          <p:cNvSpPr txBox="1"/>
          <p:nvPr>
            <p:ph idx="11" type="ftr"/>
          </p:nvPr>
        </p:nvSpPr>
        <p:spPr>
          <a:xfrm>
            <a:off x="914400" y="6416675"/>
            <a:ext cx="5562600"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lt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lt1"/>
                </a:solidFill>
                <a:latin typeface="Rockwell"/>
                <a:ea typeface="Rockwell"/>
                <a:cs typeface="Rockwell"/>
                <a:sym typeface="Rockwell"/>
              </a:defRPr>
            </a:lvl9pPr>
          </a:lstStyle>
          <a:p/>
        </p:txBody>
      </p:sp>
      <p:sp>
        <p:nvSpPr>
          <p:cNvPr id="19" name="Google Shape;19;p13"/>
          <p:cNvSpPr txBox="1"/>
          <p:nvPr>
            <p:ph idx="12" type="sldNum"/>
          </p:nvPr>
        </p:nvSpPr>
        <p:spPr>
          <a:xfrm>
            <a:off x="8610600" y="6416675"/>
            <a:ext cx="457200" cy="365125"/>
          </a:xfrm>
          <a:prstGeom prst="rect">
            <a:avLst/>
          </a:prstGeom>
          <a:noFill/>
          <a:ln>
            <a:noFill/>
          </a:ln>
        </p:spPr>
        <p:txBody>
          <a:bodyPr anchorCtr="0" anchor="b" bIns="45700" lIns="91425" spcFirstLastPara="1" rIns="91425" wrap="square" tIns="45700">
            <a:noAutofit/>
          </a:bodyPr>
          <a:lstStyle>
            <a:lvl1pPr indent="0" lvl="0" marL="0" marR="0" rtl="0" algn="l">
              <a:spcBef>
                <a:spcPts val="0"/>
              </a:spcBef>
              <a:buNone/>
              <a:defRPr b="0" i="0" sz="1200" u="none" cap="none" strike="noStrike">
                <a:solidFill>
                  <a:schemeClr val="lt2"/>
                </a:solidFill>
                <a:latin typeface="Rockwell"/>
                <a:ea typeface="Rockwell"/>
                <a:cs typeface="Rockwell"/>
                <a:sym typeface="Rockwell"/>
              </a:defRPr>
            </a:lvl1pPr>
            <a:lvl2pPr indent="0" lvl="1" marL="0" marR="0" rtl="0" algn="l">
              <a:spcBef>
                <a:spcPts val="0"/>
              </a:spcBef>
              <a:buNone/>
              <a:defRPr b="0" i="0" sz="1200" u="none" cap="none" strike="noStrike">
                <a:solidFill>
                  <a:schemeClr val="lt2"/>
                </a:solidFill>
                <a:latin typeface="Rockwell"/>
                <a:ea typeface="Rockwell"/>
                <a:cs typeface="Rockwell"/>
                <a:sym typeface="Rockwell"/>
              </a:defRPr>
            </a:lvl2pPr>
            <a:lvl3pPr indent="0" lvl="2" marL="0" marR="0" rtl="0" algn="l">
              <a:spcBef>
                <a:spcPts val="0"/>
              </a:spcBef>
              <a:buNone/>
              <a:defRPr b="0" i="0" sz="1200" u="none" cap="none" strike="noStrike">
                <a:solidFill>
                  <a:schemeClr val="lt2"/>
                </a:solidFill>
                <a:latin typeface="Rockwell"/>
                <a:ea typeface="Rockwell"/>
                <a:cs typeface="Rockwell"/>
                <a:sym typeface="Rockwell"/>
              </a:defRPr>
            </a:lvl3pPr>
            <a:lvl4pPr indent="0" lvl="3" marL="0" marR="0" rtl="0" algn="l">
              <a:spcBef>
                <a:spcPts val="0"/>
              </a:spcBef>
              <a:buNone/>
              <a:defRPr b="0" i="0" sz="1200" u="none" cap="none" strike="noStrike">
                <a:solidFill>
                  <a:schemeClr val="lt2"/>
                </a:solidFill>
                <a:latin typeface="Rockwell"/>
                <a:ea typeface="Rockwell"/>
                <a:cs typeface="Rockwell"/>
                <a:sym typeface="Rockwell"/>
              </a:defRPr>
            </a:lvl4pPr>
            <a:lvl5pPr indent="0" lvl="4" marL="0" marR="0" rtl="0" algn="l">
              <a:spcBef>
                <a:spcPts val="0"/>
              </a:spcBef>
              <a:buNone/>
              <a:defRPr b="0" i="0" sz="1200" u="none" cap="none" strike="noStrike">
                <a:solidFill>
                  <a:schemeClr val="lt2"/>
                </a:solidFill>
                <a:latin typeface="Rockwell"/>
                <a:ea typeface="Rockwell"/>
                <a:cs typeface="Rockwell"/>
                <a:sym typeface="Rockwell"/>
              </a:defRPr>
            </a:lvl5pPr>
            <a:lvl6pPr indent="0" lvl="5" marL="0" marR="0" rtl="0" algn="l">
              <a:spcBef>
                <a:spcPts val="0"/>
              </a:spcBef>
              <a:buNone/>
              <a:defRPr b="0" i="0" sz="1200" u="none" cap="none" strike="noStrike">
                <a:solidFill>
                  <a:schemeClr val="lt2"/>
                </a:solidFill>
                <a:latin typeface="Rockwell"/>
                <a:ea typeface="Rockwell"/>
                <a:cs typeface="Rockwell"/>
                <a:sym typeface="Rockwell"/>
              </a:defRPr>
            </a:lvl6pPr>
            <a:lvl7pPr indent="0" lvl="6" marL="0" marR="0" rtl="0" algn="l">
              <a:spcBef>
                <a:spcPts val="0"/>
              </a:spcBef>
              <a:buNone/>
              <a:defRPr b="0" i="0" sz="1200" u="none" cap="none" strike="noStrike">
                <a:solidFill>
                  <a:schemeClr val="lt2"/>
                </a:solidFill>
                <a:latin typeface="Rockwell"/>
                <a:ea typeface="Rockwell"/>
                <a:cs typeface="Rockwell"/>
                <a:sym typeface="Rockwell"/>
              </a:defRPr>
            </a:lvl7pPr>
            <a:lvl8pPr indent="0" lvl="7" marL="0" marR="0" rtl="0" algn="l">
              <a:spcBef>
                <a:spcPts val="0"/>
              </a:spcBef>
              <a:buNone/>
              <a:defRPr b="0" i="0" sz="1200" u="none" cap="none" strike="noStrike">
                <a:solidFill>
                  <a:schemeClr val="lt2"/>
                </a:solidFill>
                <a:latin typeface="Rockwell"/>
                <a:ea typeface="Rockwell"/>
                <a:cs typeface="Rockwell"/>
                <a:sym typeface="Rockwell"/>
              </a:defRPr>
            </a:lvl8pPr>
            <a:lvl9pPr indent="0" lvl="8" marL="0" marR="0" rtl="0" algn="l">
              <a:spcBef>
                <a:spcPts val="0"/>
              </a:spcBef>
              <a:buNone/>
              <a:defRPr b="0" i="0" sz="1200" u="none" cap="none" strike="noStrike">
                <a:solidFill>
                  <a:schemeClr val="lt2"/>
                </a:solidFill>
                <a:latin typeface="Rockwell"/>
                <a:ea typeface="Rockwell"/>
                <a:cs typeface="Rockwell"/>
                <a:sym typeface="Rockwell"/>
              </a:defRPr>
            </a:lvl9pPr>
          </a:lstStyle>
          <a:p>
            <a:pPr indent="0" lvl="0" marL="0" rtl="0" algn="l">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jpg"/><Relationship Id="rId4" Type="http://schemas.openxmlformats.org/officeDocument/2006/relationships/image" Target="../media/image1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s://www.taiwanwatch.org.tw/node/870" TargetMode="External"/><Relationship Id="rId4" Type="http://schemas.openxmlformats.org/officeDocument/2006/relationships/hyperlink" Target="https://www.cet-taiwan.org/node/3066" TargetMode="External"/><Relationship Id="rId5" Type="http://schemas.openxmlformats.org/officeDocument/2006/relationships/hyperlink" Target="https://gec.niu.edu.tw/var/file/51/1051/img/713/20161108145626.pdf" TargetMode="External"/><Relationship Id="rId6" Type="http://schemas.openxmlformats.org/officeDocument/2006/relationships/hyperlink" Target="https://e-info.org.tw/node/37011https:/www.nrn.com.tw/blog/posts/%E6%B0%B8%E7%BA%8C%E7%94%9F%E6%B4%BB-%E5%8E%9F%E4%BD%8F%E6%B0%91%E6%96%87%E5%8C%96%E8%A3%A1%E7%9A%84%E6%99%BA%E6%85%A7" TargetMode="External"/><Relationship Id="rId7" Type="http://schemas.openxmlformats.org/officeDocument/2006/relationships/hyperlink" Target="https://knowlegde.gov.taipei/" TargetMode="External"/><Relationship Id="rId8"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comments" Target="../comments/comment2.xml"/><Relationship Id="rId4" Type="http://schemas.openxmlformats.org/officeDocument/2006/relationships/image" Target="../media/image4.jpg"/><Relationship Id="rId5" Type="http://schemas.openxmlformats.org/officeDocument/2006/relationships/image" Target="../media/image8.jpg"/><Relationship Id="rId6" Type="http://schemas.openxmlformats.org/officeDocument/2006/relationships/image" Target="../media/image12.jpg"/><Relationship Id="rId7"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comments" Target="../comments/comment3.xml"/><Relationship Id="rId4" Type="http://schemas.openxmlformats.org/officeDocument/2006/relationships/image" Target="../media/image6.jpg"/><Relationship Id="rId5" Type="http://schemas.openxmlformats.org/officeDocument/2006/relationships/image" Target="../media/image14.jpg"/><Relationship Id="rId6"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knowlegde.gov.taipei/News_Content.aspx?n=A0E18D26F85366EC&amp;sms=E624889370277674&amp;s=C33A9A25A6454556"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www.google.com/url?sa=i&amp;url=https://www.ct.org.tw/1351666&amp;psig=AOvVaw15j6HVtdFbOBdpQjF2oKQs&amp;ust=1712488103001000&amp;source=images&amp;cd=vfe&amp;opi=89978449&amp;ved=0CBQQjhxqFwoTCLi7wb65rYUDFQAAAAAdAAAAABAE" TargetMode="External"/><Relationship Id="rId4" Type="http://schemas.openxmlformats.org/officeDocument/2006/relationships/image" Target="../media/image15.jpg"/><Relationship Id="rId5" Type="http://schemas.openxmlformats.org/officeDocument/2006/relationships/hyperlink" Target="https://www.google.com/url?sa=i&amp;url=https%3A%2F%2Falive.businessweekly.com.tw%2Fsingle%2FIndex%2FARTL003004917&amp;psig=AOvVaw15j6HVtdFbOBdpQjF2oKQs&amp;ust=1712488103001000&amp;source=images&amp;cd=vfe&amp;opi=89978449&amp;ved=0CBQQjhxqFwoTCLi7wb65rYUDFQAAAAAdAAAAABAI" TargetMode="External"/><Relationship Id="rId6"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4.xml"/><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914400" y="4343400"/>
            <a:ext cx="7772400" cy="1975104"/>
          </a:xfrm>
          <a:prstGeom prst="rect">
            <a:avLst/>
          </a:prstGeom>
          <a:noFill/>
          <a:ln>
            <a:noFill/>
          </a:ln>
        </p:spPr>
        <p:txBody>
          <a:bodyPr anchorCtr="0" anchor="t" bIns="45700" lIns="91425" spcFirstLastPara="1" rIns="91425" wrap="square" tIns="45700">
            <a:noAutofit/>
          </a:bodyPr>
          <a:lstStyle/>
          <a:p>
            <a:pPr indent="0" lvl="0" marL="0" marR="9144" rtl="0" algn="l">
              <a:spcBef>
                <a:spcPts val="0"/>
              </a:spcBef>
              <a:spcAft>
                <a:spcPts val="0"/>
              </a:spcAft>
              <a:buClr>
                <a:srgbClr val="FFE3AF"/>
              </a:buClr>
              <a:buSzPts val="4000"/>
              <a:buFont typeface="Rockwell"/>
              <a:buNone/>
            </a:pPr>
            <a:r>
              <a:rPr lang="zh-TW"/>
              <a:t>台灣原住民的自然觀 科學觀</a:t>
            </a:r>
            <a:endParaRPr/>
          </a:p>
        </p:txBody>
      </p:sp>
      <p:sp>
        <p:nvSpPr>
          <p:cNvPr id="148" name="Google Shape;148;p1"/>
          <p:cNvSpPr txBox="1"/>
          <p:nvPr>
            <p:ph idx="1" type="subTitle"/>
          </p:nvPr>
        </p:nvSpPr>
        <p:spPr>
          <a:xfrm>
            <a:off x="914400" y="2834640"/>
            <a:ext cx="7772400" cy="1508760"/>
          </a:xfrm>
          <a:prstGeom prst="rect">
            <a:avLst/>
          </a:prstGeom>
          <a:noFill/>
          <a:ln>
            <a:noFill/>
          </a:ln>
        </p:spPr>
        <p:txBody>
          <a:bodyPr anchorCtr="0" anchor="b" bIns="45700" lIns="100575" spcFirstLastPara="1" rIns="91425" wrap="square" tIns="45700">
            <a:normAutofit/>
          </a:bodyPr>
          <a:lstStyle/>
          <a:p>
            <a:pPr indent="0" lvl="0" marL="0" rtl="0" algn="l">
              <a:spcBef>
                <a:spcPts val="0"/>
              </a:spcBef>
              <a:spcAft>
                <a:spcPts val="0"/>
              </a:spcAft>
              <a:buSzPts val="2280"/>
              <a:buNone/>
            </a:pPr>
            <a:r>
              <a:rPr lang="zh-TW" sz="2400"/>
              <a:t>高瑞恩72821</a:t>
            </a:r>
            <a:endParaRPr sz="24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0"/>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E3AF"/>
              </a:buClr>
              <a:buSzPts val="4000"/>
              <a:buFont typeface="Rockwell"/>
              <a:buNone/>
            </a:pPr>
            <a:r>
              <a:rPr lang="zh-TW"/>
              <a:t>原住民的傳統領域</a:t>
            </a:r>
            <a:endParaRPr/>
          </a:p>
        </p:txBody>
      </p:sp>
      <p:sp>
        <p:nvSpPr>
          <p:cNvPr id="232" name="Google Shape;232;p10"/>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zh-TW" sz="2000"/>
              <a:t>傳統領域包括了部落、耕地、獵場、漁場、生活範圍、祖靈聖地。在這個範圍空間裡，原住民族部落發展出自有的文化與生活智慧哲學，與環境共處的資源利用方式與社會規範，維繫著守護社會與環境的能力</a:t>
            </a:r>
            <a:endParaRPr sz="2000"/>
          </a:p>
          <a:p>
            <a:pPr indent="-342900" lvl="0" marL="411480" rtl="0" algn="l">
              <a:spcBef>
                <a:spcPts val="700"/>
              </a:spcBef>
              <a:spcAft>
                <a:spcPts val="0"/>
              </a:spcAft>
              <a:buSzPts val="1900"/>
              <a:buChar char="▪"/>
            </a:pPr>
            <a:r>
              <a:rPr lang="zh-TW" sz="2000"/>
              <a:t>這些內涵正是原住民傳統領域應受法律保障的事項，更是原住民族發展（選擇）的權利。</a:t>
            </a:r>
            <a:br>
              <a:rPr lang="zh-TW" sz="2000"/>
            </a:br>
            <a:endParaRPr sz="2000"/>
          </a:p>
        </p:txBody>
      </p:sp>
      <p:pic>
        <p:nvPicPr>
          <p:cNvPr descr="image9(1).jpg" id="233" name="Google Shape;233;p10"/>
          <p:cNvPicPr preferRelativeResize="0"/>
          <p:nvPr/>
        </p:nvPicPr>
        <p:blipFill rotWithShape="1">
          <a:blip r:embed="rId3">
            <a:alphaModFix/>
          </a:blip>
          <a:srcRect b="0" l="0" r="0" t="0"/>
          <a:stretch/>
        </p:blipFill>
        <p:spPr>
          <a:xfrm>
            <a:off x="755576" y="3789040"/>
            <a:ext cx="4283968" cy="2855077"/>
          </a:xfrm>
          <a:prstGeom prst="rect">
            <a:avLst/>
          </a:prstGeom>
          <a:noFill/>
          <a:ln>
            <a:noFill/>
          </a:ln>
        </p:spPr>
      </p:pic>
      <p:pic>
        <p:nvPicPr>
          <p:cNvPr descr="A0406054.jpg" id="234" name="Google Shape;234;p10"/>
          <p:cNvPicPr preferRelativeResize="0"/>
          <p:nvPr/>
        </p:nvPicPr>
        <p:blipFill rotWithShape="1">
          <a:blip r:embed="rId4">
            <a:alphaModFix/>
          </a:blip>
          <a:srcRect b="0" l="0" r="0" t="0"/>
          <a:stretch/>
        </p:blipFill>
        <p:spPr>
          <a:xfrm>
            <a:off x="5148064" y="3861048"/>
            <a:ext cx="3816424" cy="252389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1"/>
          <p:cNvSpPr txBox="1"/>
          <p:nvPr>
            <p:ph idx="1" type="body"/>
          </p:nvPr>
        </p:nvSpPr>
        <p:spPr>
          <a:xfrm>
            <a:off x="706902" y="1351672"/>
            <a:ext cx="7897546" cy="3157448"/>
          </a:xfrm>
          <a:prstGeom prst="rect">
            <a:avLst/>
          </a:prstGeom>
          <a:noFill/>
          <a:ln>
            <a:noFill/>
          </a:ln>
        </p:spPr>
        <p:txBody>
          <a:bodyPr anchorCtr="0" anchor="t" bIns="0" lIns="82275" spcFirstLastPara="1" rIns="91425" wrap="square" tIns="45700">
            <a:normAutofit fontScale="92500" lnSpcReduction="10000"/>
          </a:bodyPr>
          <a:lstStyle/>
          <a:p>
            <a:pPr indent="0" lvl="0" marL="54864" rtl="0" algn="l">
              <a:spcBef>
                <a:spcPts val="0"/>
              </a:spcBef>
              <a:spcAft>
                <a:spcPts val="0"/>
              </a:spcAft>
              <a:buSzPct val="95000"/>
              <a:buNone/>
            </a:pPr>
            <a:r>
              <a:rPr lang="zh-TW" u="sng">
                <a:solidFill>
                  <a:schemeClr val="hlink"/>
                </a:solidFill>
                <a:hlinkClick r:id="rId3"/>
              </a:rPr>
              <a:t>https://www.taiwanwatch.org.tw/node/870</a:t>
            </a:r>
            <a:endParaRPr/>
          </a:p>
          <a:p>
            <a:pPr indent="0" lvl="0" marL="54864" rtl="0" algn="l">
              <a:spcBef>
                <a:spcPts val="700"/>
              </a:spcBef>
              <a:spcAft>
                <a:spcPts val="0"/>
              </a:spcAft>
              <a:buSzPct val="95000"/>
              <a:buNone/>
            </a:pPr>
            <a:r>
              <a:rPr lang="zh-TW" u="sng">
                <a:solidFill>
                  <a:schemeClr val="hlink"/>
                </a:solidFill>
                <a:hlinkClick r:id="rId4"/>
              </a:rPr>
              <a:t>https://www.cet-taiwan.org/node/3066</a:t>
            </a:r>
            <a:endParaRPr/>
          </a:p>
          <a:p>
            <a:pPr indent="0" lvl="0" marL="54864" rtl="0" algn="l">
              <a:spcBef>
                <a:spcPts val="700"/>
              </a:spcBef>
              <a:spcAft>
                <a:spcPts val="0"/>
              </a:spcAft>
              <a:buSzPct val="95000"/>
              <a:buNone/>
            </a:pPr>
            <a:r>
              <a:rPr lang="zh-TW" u="sng">
                <a:solidFill>
                  <a:schemeClr val="hlink"/>
                </a:solidFill>
                <a:hlinkClick r:id="rId5"/>
              </a:rPr>
              <a:t>https://gec.niu.edu.tw/var/file/51/1051/img/713/20161108145626.pdf</a:t>
            </a:r>
            <a:endParaRPr/>
          </a:p>
          <a:p>
            <a:pPr indent="0" lvl="0" marL="54864" rtl="0" algn="l">
              <a:spcBef>
                <a:spcPts val="700"/>
              </a:spcBef>
              <a:spcAft>
                <a:spcPts val="0"/>
              </a:spcAft>
              <a:buSzPct val="95000"/>
              <a:buNone/>
            </a:pPr>
            <a:r>
              <a:rPr lang="zh-TW" u="sng">
                <a:solidFill>
                  <a:schemeClr val="hlink"/>
                </a:solidFill>
                <a:hlinkClick r:id="rId6"/>
              </a:rPr>
              <a:t>https://e-info.org.tw/node/37011https://www.nrn.com.tw/blog/posts/%E6%B0%B8%E7%BA%8C%E7%94%9F%E6%B4%BB-%E5%8E%9F%E4%BD%8F%E6%B0%91%E6%96%87%E5%8C%96%E8%A3%A1%E7%9A%84%E6%99%BA%E6%85%A7</a:t>
            </a:r>
            <a:endParaRPr/>
          </a:p>
          <a:p>
            <a:pPr indent="0" lvl="0" marL="54864" rtl="0" algn="l">
              <a:spcBef>
                <a:spcPts val="700"/>
              </a:spcBef>
              <a:spcAft>
                <a:spcPts val="0"/>
              </a:spcAft>
              <a:buSzPct val="95000"/>
              <a:buNone/>
            </a:pPr>
            <a:r>
              <a:rPr lang="zh-TW" u="sng">
                <a:solidFill>
                  <a:schemeClr val="hlink"/>
                </a:solidFill>
                <a:hlinkClick r:id="rId7"/>
              </a:rPr>
              <a:t>https://knowlegde.gov.taipei/</a:t>
            </a:r>
            <a:endParaRPr/>
          </a:p>
          <a:p>
            <a:pPr indent="0" lvl="0" marL="54864" rtl="0" algn="l">
              <a:spcBef>
                <a:spcPts val="700"/>
              </a:spcBef>
              <a:spcAft>
                <a:spcPts val="0"/>
              </a:spcAft>
              <a:buSzPct val="95000"/>
              <a:buNone/>
            </a:pPr>
            <a:r>
              <a:t/>
            </a:r>
            <a:endParaRPr/>
          </a:p>
          <a:p>
            <a:pPr indent="0" lvl="0" marL="54864" rtl="0" algn="l">
              <a:spcBef>
                <a:spcPts val="700"/>
              </a:spcBef>
              <a:spcAft>
                <a:spcPts val="0"/>
              </a:spcAft>
              <a:buSzPct val="95000"/>
              <a:buNone/>
            </a:pPr>
            <a:r>
              <a:t/>
            </a:r>
            <a:endParaRPr/>
          </a:p>
          <a:p>
            <a:pPr indent="0" lvl="0" marL="54864" rtl="0" algn="l">
              <a:spcBef>
                <a:spcPts val="700"/>
              </a:spcBef>
              <a:spcAft>
                <a:spcPts val="0"/>
              </a:spcAft>
              <a:buSzPct val="95000"/>
              <a:buNone/>
            </a:pPr>
            <a:r>
              <a:t/>
            </a:r>
            <a:endParaRPr/>
          </a:p>
          <a:p>
            <a:pPr indent="0" lvl="0" marL="54864" rtl="0" algn="l">
              <a:spcBef>
                <a:spcPts val="700"/>
              </a:spcBef>
              <a:spcAft>
                <a:spcPts val="0"/>
              </a:spcAft>
              <a:buSzPct val="95000"/>
              <a:buNone/>
            </a:pPr>
            <a:r>
              <a:t/>
            </a:r>
            <a:endParaRPr/>
          </a:p>
          <a:p>
            <a:pPr indent="0" lvl="0" marL="54864" rtl="0" algn="l">
              <a:spcBef>
                <a:spcPts val="700"/>
              </a:spcBef>
              <a:spcAft>
                <a:spcPts val="0"/>
              </a:spcAft>
              <a:buSzPct val="95000"/>
              <a:buNone/>
            </a:pPr>
            <a:r>
              <a:t/>
            </a:r>
            <a:endParaRPr/>
          </a:p>
          <a:p>
            <a:pPr indent="0" lvl="0" marL="54864" rtl="0" algn="l">
              <a:spcBef>
                <a:spcPts val="700"/>
              </a:spcBef>
              <a:spcAft>
                <a:spcPts val="0"/>
              </a:spcAft>
              <a:buSzPct val="95000"/>
              <a:buNone/>
            </a:pPr>
            <a:r>
              <a:t/>
            </a:r>
            <a:endParaRPr/>
          </a:p>
          <a:p>
            <a:pPr indent="0" lvl="0" marL="54864" rtl="0" algn="l">
              <a:spcBef>
                <a:spcPts val="700"/>
              </a:spcBef>
              <a:spcAft>
                <a:spcPts val="0"/>
              </a:spcAft>
              <a:buSzPct val="95000"/>
              <a:buNone/>
            </a:pPr>
            <a:r>
              <a:t/>
            </a:r>
            <a:endParaRPr/>
          </a:p>
        </p:txBody>
      </p:sp>
      <p:sp>
        <p:nvSpPr>
          <p:cNvPr id="240" name="Google Shape;240;p11"/>
          <p:cNvSpPr txBox="1"/>
          <p:nvPr>
            <p:ph type="title"/>
          </p:nvPr>
        </p:nvSpPr>
        <p:spPr>
          <a:xfrm>
            <a:off x="706902" y="512064"/>
            <a:ext cx="8156448" cy="777240"/>
          </a:xfrm>
          <a:prstGeom prst="rect">
            <a:avLst/>
          </a:prstGeom>
          <a:noFill/>
          <a:ln>
            <a:noFill/>
          </a:ln>
        </p:spPr>
        <p:txBody>
          <a:bodyPr anchorCtr="0" anchor="t" bIns="45700" lIns="91425" spcFirstLastPara="1" rIns="91425" wrap="square" tIns="64000">
            <a:noAutofit/>
          </a:bodyPr>
          <a:lstStyle/>
          <a:p>
            <a:pPr indent="0" lvl="0" marL="0" rtl="0" algn="l">
              <a:spcBef>
                <a:spcPts val="0"/>
              </a:spcBef>
              <a:spcAft>
                <a:spcPts val="0"/>
              </a:spcAft>
              <a:buClr>
                <a:srgbClr val="FFE3AF"/>
              </a:buClr>
              <a:buSzPts val="3800"/>
              <a:buFont typeface="Rockwell"/>
              <a:buNone/>
            </a:pPr>
            <a:r>
              <a:rPr lang="zh-TW"/>
              <a:t>參考資料</a:t>
            </a:r>
            <a:endParaRPr/>
          </a:p>
        </p:txBody>
      </p:sp>
      <p:pic>
        <p:nvPicPr>
          <p:cNvPr descr="tribe1.png" id="241" name="Google Shape;241;p11"/>
          <p:cNvPicPr preferRelativeResize="0"/>
          <p:nvPr/>
        </p:nvPicPr>
        <p:blipFill rotWithShape="1">
          <a:blip r:embed="rId8">
            <a:alphaModFix/>
          </a:blip>
          <a:srcRect b="0" l="0" r="0" t="0"/>
          <a:stretch/>
        </p:blipFill>
        <p:spPr>
          <a:xfrm>
            <a:off x="1187624" y="4797152"/>
            <a:ext cx="7200800" cy="20608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台灣迷因taiwan meme - 2019最後一張梗圖就決定做這張了離2020只剩下一個小時台灣迷因謝謝大家這一年來的陪伴" id="246" name="Google Shape;246;p12"/>
          <p:cNvPicPr preferRelativeResize="0"/>
          <p:nvPr/>
        </p:nvPicPr>
        <p:blipFill rotWithShape="1">
          <a:blip r:embed="rId3">
            <a:alphaModFix/>
          </a:blip>
          <a:srcRect b="0" l="0" r="0" t="0"/>
          <a:stretch/>
        </p:blipFill>
        <p:spPr>
          <a:xfrm flipH="1">
            <a:off x="0" y="5949280"/>
            <a:ext cx="850609" cy="908720"/>
          </a:xfrm>
          <a:prstGeom prst="rect">
            <a:avLst/>
          </a:prstGeom>
          <a:noFill/>
          <a:ln>
            <a:noFill/>
          </a:ln>
        </p:spPr>
      </p:pic>
      <p:sp>
        <p:nvSpPr>
          <p:cNvPr id="247" name="Google Shape;247;p12"/>
          <p:cNvSpPr/>
          <p:nvPr/>
        </p:nvSpPr>
        <p:spPr>
          <a:xfrm>
            <a:off x="2483768" y="2420888"/>
            <a:ext cx="437042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7200">
                <a:solidFill>
                  <a:schemeClr val="lt1"/>
                </a:solidFill>
                <a:latin typeface="Rockwell"/>
                <a:ea typeface="Rockwell"/>
                <a:cs typeface="Rockwell"/>
                <a:sym typeface="Rockwell"/>
              </a:rPr>
              <a:t>謝謝大家</a:t>
            </a:r>
            <a:endParaRPr sz="7200">
              <a:solidFill>
                <a:schemeClr val="lt1"/>
              </a:solidFill>
              <a:latin typeface="Rockwell"/>
              <a:ea typeface="Rockwell"/>
              <a:cs typeface="Rockwell"/>
              <a:sym typeface="Rockwe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E3AF"/>
              </a:buClr>
              <a:buSzPts val="4000"/>
              <a:buFont typeface="Rockwell"/>
              <a:buNone/>
            </a:pPr>
            <a:r>
              <a:rPr lang="zh-TW"/>
              <a:t>目錄</a:t>
            </a:r>
            <a:endParaRPr/>
          </a:p>
        </p:txBody>
      </p:sp>
      <p:sp>
        <p:nvSpPr>
          <p:cNvPr id="154" name="Google Shape;154;p2"/>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470"/>
              <a:buChar char="▪"/>
            </a:pPr>
            <a:r>
              <a:rPr lang="zh-TW" sz="2600"/>
              <a:t>P 3</a:t>
            </a:r>
            <a:r>
              <a:rPr lang="zh-TW" sz="2800"/>
              <a:t>原住民怎麼定義?</a:t>
            </a:r>
            <a:endParaRPr sz="2600"/>
          </a:p>
          <a:p>
            <a:pPr indent="-342900" lvl="0" marL="411480" rtl="0" algn="l">
              <a:spcBef>
                <a:spcPts val="700"/>
              </a:spcBef>
              <a:spcAft>
                <a:spcPts val="0"/>
              </a:spcAft>
              <a:buSzPts val="2470"/>
              <a:buChar char="▪"/>
            </a:pPr>
            <a:r>
              <a:rPr lang="zh-TW" sz="2600"/>
              <a:t>P 4</a:t>
            </a:r>
            <a:r>
              <a:rPr b="1" lang="zh-TW" sz="2600"/>
              <a:t>自然資源利用 </a:t>
            </a:r>
            <a:endParaRPr sz="2600"/>
          </a:p>
          <a:p>
            <a:pPr indent="-342900" lvl="0" marL="411480" rtl="0" algn="l">
              <a:spcBef>
                <a:spcPts val="700"/>
              </a:spcBef>
              <a:spcAft>
                <a:spcPts val="0"/>
              </a:spcAft>
              <a:buSzPts val="2470"/>
              <a:buChar char="▪"/>
            </a:pPr>
            <a:r>
              <a:rPr lang="zh-TW" sz="2600"/>
              <a:t>P 5</a:t>
            </a:r>
            <a:r>
              <a:rPr b="1" lang="zh-TW" sz="2600"/>
              <a:t>文化和精神關聯 1</a:t>
            </a:r>
            <a:endParaRPr sz="2600"/>
          </a:p>
          <a:p>
            <a:pPr indent="-342900" lvl="0" marL="411480" rtl="0" algn="l">
              <a:spcBef>
                <a:spcPts val="700"/>
              </a:spcBef>
              <a:spcAft>
                <a:spcPts val="0"/>
              </a:spcAft>
              <a:buSzPts val="2470"/>
              <a:buChar char="▪"/>
            </a:pPr>
            <a:r>
              <a:rPr lang="zh-TW" sz="2600"/>
              <a:t>P 6</a:t>
            </a:r>
            <a:r>
              <a:rPr b="1" lang="zh-TW" sz="2600"/>
              <a:t>文化和精神關聯 2</a:t>
            </a:r>
            <a:endParaRPr sz="2600"/>
          </a:p>
          <a:p>
            <a:pPr indent="-342900" lvl="0" marL="411480" rtl="0" algn="l">
              <a:spcBef>
                <a:spcPts val="700"/>
              </a:spcBef>
              <a:spcAft>
                <a:spcPts val="0"/>
              </a:spcAft>
              <a:buSzPts val="2470"/>
              <a:buChar char="▪"/>
            </a:pPr>
            <a:r>
              <a:rPr lang="zh-TW" sz="2600"/>
              <a:t>P 7</a:t>
            </a:r>
            <a:r>
              <a:rPr b="1" lang="zh-TW" sz="2800"/>
              <a:t>環境保護和永續發展</a:t>
            </a:r>
            <a:endParaRPr sz="2600"/>
          </a:p>
          <a:p>
            <a:pPr indent="-342900" lvl="0" marL="411480" rtl="0" algn="l">
              <a:spcBef>
                <a:spcPts val="700"/>
              </a:spcBef>
              <a:spcAft>
                <a:spcPts val="0"/>
              </a:spcAft>
              <a:buSzPts val="2470"/>
              <a:buChar char="▪"/>
            </a:pPr>
            <a:r>
              <a:rPr lang="zh-TW" sz="2600"/>
              <a:t>P 8</a:t>
            </a:r>
            <a:r>
              <a:rPr b="1" lang="zh-TW" sz="2800"/>
              <a:t>環境保護和永續發展</a:t>
            </a:r>
            <a:r>
              <a:rPr b="1" lang="zh-TW" sz="2400"/>
              <a:t>例子</a:t>
            </a:r>
            <a:endParaRPr sz="2600"/>
          </a:p>
          <a:p>
            <a:pPr indent="-342900" lvl="0" marL="411480" rtl="0" algn="l">
              <a:spcBef>
                <a:spcPts val="700"/>
              </a:spcBef>
              <a:spcAft>
                <a:spcPts val="0"/>
              </a:spcAft>
              <a:buSzPts val="2470"/>
              <a:buChar char="▪"/>
            </a:pPr>
            <a:r>
              <a:rPr lang="zh-TW" sz="2600"/>
              <a:t>P 9</a:t>
            </a:r>
            <a:r>
              <a:rPr b="1" lang="zh-TW" sz="2600"/>
              <a:t>土地和水的重要性</a:t>
            </a:r>
            <a:endParaRPr b="1" sz="2600"/>
          </a:p>
          <a:p>
            <a:pPr indent="-342900" lvl="0" marL="411480" rtl="0" algn="l">
              <a:spcBef>
                <a:spcPts val="700"/>
              </a:spcBef>
              <a:spcAft>
                <a:spcPts val="0"/>
              </a:spcAft>
              <a:buSzPts val="2470"/>
              <a:buChar char="▪"/>
            </a:pPr>
            <a:r>
              <a:rPr b="1" lang="zh-TW" sz="2600"/>
              <a:t>P 10</a:t>
            </a:r>
            <a:r>
              <a:rPr lang="zh-TW" sz="2600"/>
              <a:t>原住民的傳統領域</a:t>
            </a:r>
            <a:endParaRPr sz="2600"/>
          </a:p>
          <a:p>
            <a:pPr indent="-342900" lvl="0" marL="411480" rtl="0" algn="l">
              <a:spcBef>
                <a:spcPts val="700"/>
              </a:spcBef>
              <a:spcAft>
                <a:spcPts val="0"/>
              </a:spcAft>
              <a:buSzPts val="2470"/>
              <a:buChar char="▪"/>
            </a:pPr>
            <a:r>
              <a:rPr lang="zh-TW" sz="2600"/>
              <a:t>P 11</a:t>
            </a:r>
            <a:r>
              <a:rPr lang="zh-TW" sz="2800"/>
              <a:t>參考資料</a:t>
            </a:r>
            <a:endParaRPr sz="2600"/>
          </a:p>
        </p:txBody>
      </p:sp>
      <p:pic>
        <p:nvPicPr>
          <p:cNvPr descr="d2c5b942-d4cb-424d-9db0-70fa20a8ab80@710x470.jpg" id="155" name="Google Shape;155;p2"/>
          <p:cNvPicPr preferRelativeResize="0"/>
          <p:nvPr/>
        </p:nvPicPr>
        <p:blipFill rotWithShape="1">
          <a:blip r:embed="rId3">
            <a:alphaModFix/>
          </a:blip>
          <a:srcRect b="0" l="0" r="0" t="0"/>
          <a:stretch/>
        </p:blipFill>
        <p:spPr>
          <a:xfrm>
            <a:off x="4644008" y="476672"/>
            <a:ext cx="4170463" cy="3185362"/>
          </a:xfrm>
          <a:prstGeom prst="ellipse">
            <a:avLst/>
          </a:prstGeom>
          <a:noFill/>
          <a:ln>
            <a:noFill/>
          </a:ln>
        </p:spPr>
      </p:pic>
      <p:pic>
        <p:nvPicPr>
          <p:cNvPr descr="60124bad-c3eb-42e2-819f-dc9d6871a992@710x470.jpg" id="156" name="Google Shape;156;p2"/>
          <p:cNvPicPr preferRelativeResize="0"/>
          <p:nvPr/>
        </p:nvPicPr>
        <p:blipFill rotWithShape="1">
          <a:blip r:embed="rId4">
            <a:alphaModFix/>
          </a:blip>
          <a:srcRect b="0" l="0" r="0" t="0"/>
          <a:stretch/>
        </p:blipFill>
        <p:spPr>
          <a:xfrm>
            <a:off x="5724128" y="4149080"/>
            <a:ext cx="3204741" cy="2708920"/>
          </a:xfrm>
          <a:prstGeom prst="ellipse">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E3AF"/>
              </a:buClr>
              <a:buSzPts val="4000"/>
              <a:buFont typeface="Rockwell"/>
              <a:buNone/>
            </a:pPr>
            <a:r>
              <a:rPr lang="zh-TW"/>
              <a:t>原住民怎麼定義?</a:t>
            </a:r>
            <a:endParaRPr/>
          </a:p>
        </p:txBody>
      </p:sp>
      <p:sp>
        <p:nvSpPr>
          <p:cNvPr id="162" name="Google Shape;162;p3"/>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zh-TW" sz="2000"/>
              <a:t>在臺灣，原住民（或稱為「山地人」）是指臺灣歷史上最早居住在臺灣的族群，這些族群擁有獨特的文化、語言和傳統，被視為臺灣社會多元性和文化多樣性的重要組成部分。</a:t>
            </a:r>
            <a:endParaRPr sz="2000"/>
          </a:p>
          <a:p>
            <a:pPr indent="-342900" lvl="0" marL="411480" rtl="0" algn="l">
              <a:spcBef>
                <a:spcPts val="700"/>
              </a:spcBef>
              <a:spcAft>
                <a:spcPts val="0"/>
              </a:spcAft>
              <a:buSzPts val="1900"/>
              <a:buChar char="▪"/>
            </a:pPr>
            <a:r>
              <a:rPr lang="zh-TW" sz="2000"/>
              <a:t>根據中華民國政府所承認的標準，原住民族共有16個族群</a:t>
            </a:r>
            <a:endParaRPr sz="2000"/>
          </a:p>
        </p:txBody>
      </p:sp>
      <p:sp>
        <p:nvSpPr>
          <p:cNvPr id="163" name="Google Shape;163;p3"/>
          <p:cNvSpPr/>
          <p:nvPr/>
        </p:nvSpPr>
        <p:spPr>
          <a:xfrm>
            <a:off x="1187624" y="3284984"/>
            <a:ext cx="396044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zh-TW" sz="1800" u="none" cap="none" strike="noStrike">
                <a:solidFill>
                  <a:schemeClr val="lt1"/>
                </a:solidFill>
                <a:latin typeface="Rockwell"/>
                <a:ea typeface="Rockwell"/>
                <a:cs typeface="Rockwell"/>
                <a:sym typeface="Rockwell"/>
              </a:rPr>
            </a:br>
            <a:r>
              <a:rPr b="0" i="0" lang="zh-TW" sz="1800" u="none" cap="none" strike="noStrike">
                <a:solidFill>
                  <a:schemeClr val="lt1"/>
                </a:solidFill>
                <a:latin typeface="Rockwell"/>
                <a:ea typeface="Rockwell"/>
                <a:cs typeface="Rockwell"/>
                <a:sym typeface="Rockwell"/>
              </a:rPr>
              <a:t>泰雅族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排灣族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布農族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魯凱族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太魯閣族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撒奇萊雅族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卑南族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賽德克族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鄒族</a:t>
            </a:r>
            <a:endParaRPr sz="1800">
              <a:solidFill>
                <a:schemeClr val="lt1"/>
              </a:solidFill>
              <a:latin typeface="Rockwell"/>
              <a:ea typeface="Rockwell"/>
              <a:cs typeface="Rockwell"/>
              <a:sym typeface="Rockwell"/>
            </a:endParaRPr>
          </a:p>
        </p:txBody>
      </p:sp>
      <p:sp>
        <p:nvSpPr>
          <p:cNvPr id="164" name="Google Shape;164;p3"/>
          <p:cNvSpPr/>
          <p:nvPr/>
        </p:nvSpPr>
        <p:spPr>
          <a:xfrm>
            <a:off x="3059832" y="3573016"/>
            <a:ext cx="4572000" cy="17412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lt1"/>
                </a:solidFill>
                <a:latin typeface="Rockwell"/>
                <a:ea typeface="Rockwell"/>
                <a:cs typeface="Rockwell"/>
                <a:sym typeface="Rockwell"/>
              </a:rPr>
              <a:t>賽德克‧巴萊族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達悟族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雅美族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南投番仔</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拉阿魯哇族</a:t>
            </a:r>
            <a:endParaRPr/>
          </a:p>
          <a:p>
            <a:pPr indent="0" lvl="0" marL="0" marR="0" rtl="0" algn="l">
              <a:spcBef>
                <a:spcPts val="0"/>
              </a:spcBef>
              <a:spcAft>
                <a:spcPts val="0"/>
              </a:spcAft>
              <a:buNone/>
            </a:pPr>
            <a:r>
              <a:rPr lang="zh-TW" sz="1800">
                <a:solidFill>
                  <a:schemeClr val="lt1"/>
                </a:solidFill>
                <a:latin typeface="Rockwell"/>
                <a:ea typeface="Rockwell"/>
                <a:cs typeface="Rockwell"/>
                <a:sym typeface="Rockwell"/>
              </a:rPr>
              <a:t>噶瑪蘭族</a:t>
            </a:r>
            <a:endParaRPr sz="1800">
              <a:solidFill>
                <a:schemeClr val="lt1"/>
              </a:solidFill>
              <a:latin typeface="Rockwell"/>
              <a:ea typeface="Rockwell"/>
              <a:cs typeface="Rockwell"/>
              <a:sym typeface="Rockwell"/>
            </a:endParaRPr>
          </a:p>
        </p:txBody>
      </p:sp>
      <p:pic>
        <p:nvPicPr>
          <p:cNvPr descr="original.jpg" id="165" name="Google Shape;165;p3"/>
          <p:cNvPicPr preferRelativeResize="0"/>
          <p:nvPr/>
        </p:nvPicPr>
        <p:blipFill rotWithShape="1">
          <a:blip r:embed="rId4">
            <a:alphaModFix/>
          </a:blip>
          <a:srcRect b="0" l="0" r="0" t="0"/>
          <a:stretch/>
        </p:blipFill>
        <p:spPr>
          <a:xfrm>
            <a:off x="4932040" y="3645024"/>
            <a:ext cx="4211960" cy="2831975"/>
          </a:xfrm>
          <a:prstGeom prst="rect">
            <a:avLst/>
          </a:prstGeom>
          <a:noFill/>
          <a:ln>
            <a:noFill/>
          </a:ln>
        </p:spPr>
      </p:pic>
      <p:pic>
        <p:nvPicPr>
          <p:cNvPr descr="photo_img14.jpg" id="166" name="Google Shape;166;p3"/>
          <p:cNvPicPr preferRelativeResize="0"/>
          <p:nvPr/>
        </p:nvPicPr>
        <p:blipFill rotWithShape="1">
          <a:blip r:embed="rId5">
            <a:alphaModFix/>
          </a:blip>
          <a:srcRect b="0" l="0" r="0" t="0"/>
          <a:stretch/>
        </p:blipFill>
        <p:spPr>
          <a:xfrm>
            <a:off x="5148064" y="476672"/>
            <a:ext cx="990600" cy="990600"/>
          </a:xfrm>
          <a:prstGeom prst="rect">
            <a:avLst/>
          </a:prstGeom>
          <a:noFill/>
          <a:ln>
            <a:noFill/>
          </a:ln>
        </p:spPr>
      </p:pic>
      <p:sp>
        <p:nvSpPr>
          <p:cNvPr id="167" name="Google Shape;167;p3"/>
          <p:cNvSpPr/>
          <p:nvPr/>
        </p:nvSpPr>
        <p:spPr>
          <a:xfrm>
            <a:off x="5076056" y="116632"/>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lt1"/>
                </a:solidFill>
                <a:latin typeface="Rockwell"/>
                <a:ea typeface="Rockwell"/>
                <a:cs typeface="Rockwell"/>
                <a:sym typeface="Rockwell"/>
              </a:rPr>
              <a:t>賽德克族</a:t>
            </a:r>
            <a:endParaRPr sz="1800">
              <a:solidFill>
                <a:schemeClr val="lt1"/>
              </a:solidFill>
              <a:latin typeface="Rockwell"/>
              <a:ea typeface="Rockwell"/>
              <a:cs typeface="Rockwell"/>
              <a:sym typeface="Rockwell"/>
            </a:endParaRPr>
          </a:p>
        </p:txBody>
      </p:sp>
      <p:pic>
        <p:nvPicPr>
          <p:cNvPr descr="photo_img16.jpg" id="168" name="Google Shape;168;p3"/>
          <p:cNvPicPr preferRelativeResize="0"/>
          <p:nvPr/>
        </p:nvPicPr>
        <p:blipFill rotWithShape="1">
          <a:blip r:embed="rId6">
            <a:alphaModFix/>
          </a:blip>
          <a:srcRect b="0" l="0" r="0" t="0"/>
          <a:stretch/>
        </p:blipFill>
        <p:spPr>
          <a:xfrm>
            <a:off x="6444208" y="476672"/>
            <a:ext cx="990600" cy="990600"/>
          </a:xfrm>
          <a:prstGeom prst="rect">
            <a:avLst/>
          </a:prstGeom>
          <a:noFill/>
          <a:ln>
            <a:noFill/>
          </a:ln>
        </p:spPr>
      </p:pic>
      <p:sp>
        <p:nvSpPr>
          <p:cNvPr id="169" name="Google Shape;169;p3"/>
          <p:cNvSpPr/>
          <p:nvPr/>
        </p:nvSpPr>
        <p:spPr>
          <a:xfrm>
            <a:off x="6228184" y="116632"/>
            <a:ext cx="156966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lt1"/>
                </a:solidFill>
                <a:latin typeface="Rockwell"/>
                <a:ea typeface="Rockwell"/>
                <a:cs typeface="Rockwell"/>
                <a:sym typeface="Rockwell"/>
              </a:rPr>
              <a:t>卡那卡那富族</a:t>
            </a:r>
            <a:endParaRPr sz="1800">
              <a:solidFill>
                <a:schemeClr val="lt1"/>
              </a:solidFill>
              <a:latin typeface="Rockwell"/>
              <a:ea typeface="Rockwell"/>
              <a:cs typeface="Rockwell"/>
              <a:sym typeface="Rockwell"/>
            </a:endParaRPr>
          </a:p>
        </p:txBody>
      </p:sp>
      <p:pic>
        <p:nvPicPr>
          <p:cNvPr descr="photo_img11.jpg" id="170" name="Google Shape;170;p3"/>
          <p:cNvPicPr preferRelativeResize="0"/>
          <p:nvPr/>
        </p:nvPicPr>
        <p:blipFill rotWithShape="1">
          <a:blip r:embed="rId7">
            <a:alphaModFix/>
          </a:blip>
          <a:srcRect b="0" l="0" r="0" t="0"/>
          <a:stretch/>
        </p:blipFill>
        <p:spPr>
          <a:xfrm>
            <a:off x="7884368" y="476672"/>
            <a:ext cx="990600" cy="990600"/>
          </a:xfrm>
          <a:prstGeom prst="rect">
            <a:avLst/>
          </a:prstGeom>
          <a:noFill/>
          <a:ln>
            <a:noFill/>
          </a:ln>
        </p:spPr>
      </p:pic>
      <p:sp>
        <p:nvSpPr>
          <p:cNvPr id="171" name="Google Shape;171;p3"/>
          <p:cNvSpPr/>
          <p:nvPr/>
        </p:nvSpPr>
        <p:spPr>
          <a:xfrm>
            <a:off x="7812360" y="116632"/>
            <a:ext cx="110799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1800">
                <a:solidFill>
                  <a:schemeClr val="lt1"/>
                </a:solidFill>
                <a:latin typeface="Rockwell"/>
                <a:ea typeface="Rockwell"/>
                <a:cs typeface="Rockwell"/>
                <a:sym typeface="Rockwell"/>
              </a:rPr>
              <a:t>噶瑪蘭族</a:t>
            </a:r>
            <a:endParaRPr sz="1800">
              <a:solidFill>
                <a:schemeClr val="lt1"/>
              </a:solidFill>
              <a:latin typeface="Rockwell"/>
              <a:ea typeface="Rockwell"/>
              <a:cs typeface="Rockwell"/>
              <a:sym typeface="Rockwe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4"/>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E3AF"/>
              </a:buClr>
              <a:buSzPts val="4000"/>
              <a:buFont typeface="Rockwell"/>
              <a:buNone/>
            </a:pPr>
            <a:r>
              <a:rPr b="1" lang="zh-TW"/>
              <a:t>自然資源利用</a:t>
            </a:r>
            <a:endParaRPr/>
          </a:p>
        </p:txBody>
      </p:sp>
      <p:sp>
        <p:nvSpPr>
          <p:cNvPr id="177" name="Google Shape;177;p4"/>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280"/>
              <a:buChar char="▪"/>
            </a:pPr>
            <a:r>
              <a:rPr lang="zh-TW" sz="2400"/>
              <a:t>原住民社群通常以可持續的方式利用自然資源，他們遵循傳統的狩獵、捕魚、採集和農耕方式，以確保不損害生態平衡。他們對於生態系統的了解使他們能夠避免過度採集或破壞生態系統。</a:t>
            </a:r>
            <a:endParaRPr sz="2400"/>
          </a:p>
          <a:p>
            <a:pPr indent="-161925" lvl="0" marL="411480" rtl="0" algn="l">
              <a:spcBef>
                <a:spcPts val="700"/>
              </a:spcBef>
              <a:spcAft>
                <a:spcPts val="0"/>
              </a:spcAft>
              <a:buSzPts val="2850"/>
              <a:buNone/>
            </a:pPr>
            <a:r>
              <a:t/>
            </a:r>
            <a:endParaRPr/>
          </a:p>
        </p:txBody>
      </p:sp>
      <p:pic>
        <p:nvPicPr>
          <p:cNvPr descr="170979680319394_P2053736.jpg" id="178" name="Google Shape;178;p4"/>
          <p:cNvPicPr preferRelativeResize="0"/>
          <p:nvPr/>
        </p:nvPicPr>
        <p:blipFill rotWithShape="1">
          <a:blip r:embed="rId4">
            <a:alphaModFix/>
          </a:blip>
          <a:srcRect b="0" l="0" r="0" t="0"/>
          <a:stretch/>
        </p:blipFill>
        <p:spPr>
          <a:xfrm>
            <a:off x="4788024" y="4941168"/>
            <a:ext cx="3096344" cy="1773305"/>
          </a:xfrm>
          <a:prstGeom prst="rect">
            <a:avLst/>
          </a:prstGeom>
          <a:noFill/>
          <a:ln>
            <a:noFill/>
          </a:ln>
        </p:spPr>
      </p:pic>
      <p:pic>
        <p:nvPicPr>
          <p:cNvPr descr="images (5).jpg" id="179" name="Google Shape;179;p4"/>
          <p:cNvPicPr preferRelativeResize="0"/>
          <p:nvPr/>
        </p:nvPicPr>
        <p:blipFill rotWithShape="1">
          <a:blip r:embed="rId5">
            <a:alphaModFix/>
          </a:blip>
          <a:srcRect b="0" l="0" r="0" t="0"/>
          <a:stretch/>
        </p:blipFill>
        <p:spPr>
          <a:xfrm>
            <a:off x="5868144" y="3140968"/>
            <a:ext cx="2815580" cy="1844824"/>
          </a:xfrm>
          <a:prstGeom prst="rect">
            <a:avLst/>
          </a:prstGeom>
          <a:noFill/>
          <a:ln>
            <a:noFill/>
          </a:ln>
        </p:spPr>
      </p:pic>
      <p:pic>
        <p:nvPicPr>
          <p:cNvPr descr="images.jpg" id="180" name="Google Shape;180;p4"/>
          <p:cNvPicPr preferRelativeResize="0"/>
          <p:nvPr/>
        </p:nvPicPr>
        <p:blipFill rotWithShape="1">
          <a:blip r:embed="rId6">
            <a:alphaModFix/>
          </a:blip>
          <a:srcRect b="0" l="0" r="0" t="0"/>
          <a:stretch/>
        </p:blipFill>
        <p:spPr>
          <a:xfrm>
            <a:off x="899592" y="3861048"/>
            <a:ext cx="3595352" cy="241439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5"/>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E3AF"/>
              </a:buClr>
              <a:buSzPts val="4000"/>
              <a:buFont typeface="Rockwell"/>
              <a:buNone/>
            </a:pPr>
            <a:r>
              <a:rPr b="1" lang="zh-TW"/>
              <a:t>文化和精神關聯1</a:t>
            </a:r>
            <a:endParaRPr/>
          </a:p>
        </p:txBody>
      </p:sp>
      <p:sp>
        <p:nvSpPr>
          <p:cNvPr id="186" name="Google Shape;186;p5"/>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zh-TW" sz="2000"/>
              <a:t>許多原住民文化都將自然視為其精神和文化生活的重要組成部分。他們的傳統故事、神話和儀式經常與自然現象和生物多樣性有關，這種關聯鞏固了他們對自然界的尊重和關注。</a:t>
            </a:r>
            <a:endParaRPr/>
          </a:p>
          <a:p>
            <a:pPr indent="-161925" lvl="0" marL="411480" rtl="0" algn="l">
              <a:spcBef>
                <a:spcPts val="700"/>
              </a:spcBef>
              <a:spcAft>
                <a:spcPts val="0"/>
              </a:spcAft>
              <a:buSzPts val="2850"/>
              <a:buNone/>
            </a:pPr>
            <a:r>
              <a:t/>
            </a:r>
            <a:endParaRPr/>
          </a:p>
        </p:txBody>
      </p:sp>
      <p:sp>
        <p:nvSpPr>
          <p:cNvPr descr="另開新視窗-原住民族傳統樂舞" id="187" name="Google Shape;187;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
        <p:nvSpPr>
          <p:cNvPr descr="另開新視窗-原住民族傳統樂舞" id="188" name="Google Shape;188;p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pic>
        <p:nvPicPr>
          <p:cNvPr descr="65df754a-26e5-411f-b423-b8da2f75d3ed.jpg" id="189" name="Google Shape;189;p5"/>
          <p:cNvPicPr preferRelativeResize="0"/>
          <p:nvPr/>
        </p:nvPicPr>
        <p:blipFill rotWithShape="1">
          <a:blip r:embed="rId3">
            <a:alphaModFix/>
          </a:blip>
          <a:srcRect b="0" l="0" r="0" t="0"/>
          <a:stretch/>
        </p:blipFill>
        <p:spPr>
          <a:xfrm>
            <a:off x="683568" y="4869160"/>
            <a:ext cx="8100392" cy="1809946"/>
          </a:xfrm>
          <a:prstGeom prst="rect">
            <a:avLst/>
          </a:prstGeom>
          <a:noFill/>
          <a:ln>
            <a:noFill/>
          </a:ln>
        </p:spPr>
      </p:pic>
      <p:pic>
        <p:nvPicPr>
          <p:cNvPr descr="0a134b23-0242-48ef-bc9b-ecb666f8f5fb.jpg" id="190" name="Google Shape;190;p5"/>
          <p:cNvPicPr preferRelativeResize="0"/>
          <p:nvPr/>
        </p:nvPicPr>
        <p:blipFill rotWithShape="1">
          <a:blip r:embed="rId4">
            <a:alphaModFix/>
          </a:blip>
          <a:srcRect b="0" l="0" r="0" t="0"/>
          <a:stretch/>
        </p:blipFill>
        <p:spPr>
          <a:xfrm>
            <a:off x="611560" y="2852936"/>
            <a:ext cx="8100392" cy="20015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504824"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E3AF"/>
              </a:buClr>
              <a:buSzPts val="4000"/>
              <a:buFont typeface="Rockwell"/>
              <a:buNone/>
            </a:pPr>
            <a:r>
              <a:rPr b="1" lang="zh-TW"/>
              <a:t>文化和精神關聯2</a:t>
            </a:r>
            <a:endParaRPr/>
          </a:p>
        </p:txBody>
      </p:sp>
      <p:sp>
        <p:nvSpPr>
          <p:cNvPr id="196" name="Google Shape;196;p6"/>
          <p:cNvSpPr txBox="1"/>
          <p:nvPr>
            <p:ph idx="1" type="body"/>
          </p:nvPr>
        </p:nvSpPr>
        <p:spPr>
          <a:xfrm>
            <a:off x="457200" y="1809750"/>
            <a:ext cx="4040188" cy="639762"/>
          </a:xfrm>
          <a:prstGeom prst="rect">
            <a:avLst/>
          </a:prstGeom>
          <a:noFill/>
          <a:ln>
            <a:noFill/>
          </a:ln>
        </p:spPr>
        <p:txBody>
          <a:bodyPr anchorCtr="0" anchor="ctr" bIns="45700" lIns="91425" spcFirstLastPara="1" rIns="91425" wrap="square" tIns="45700">
            <a:normAutofit/>
          </a:bodyPr>
          <a:lstStyle/>
          <a:p>
            <a:pPr indent="0" lvl="0" marL="73152" rtl="0" algn="l">
              <a:spcBef>
                <a:spcPts val="0"/>
              </a:spcBef>
              <a:spcAft>
                <a:spcPts val="0"/>
              </a:spcAft>
              <a:buSzPts val="2280"/>
              <a:buNone/>
            </a:pPr>
            <a:r>
              <a:rPr lang="zh-TW"/>
              <a:t>原住民精神</a:t>
            </a:r>
            <a:endParaRPr/>
          </a:p>
        </p:txBody>
      </p:sp>
      <p:sp>
        <p:nvSpPr>
          <p:cNvPr id="197" name="Google Shape;197;p6"/>
          <p:cNvSpPr txBox="1"/>
          <p:nvPr>
            <p:ph idx="2" type="body"/>
          </p:nvPr>
        </p:nvSpPr>
        <p:spPr>
          <a:xfrm>
            <a:off x="4645025" y="1809750"/>
            <a:ext cx="4041775" cy="639762"/>
          </a:xfrm>
          <a:prstGeom prst="rect">
            <a:avLst/>
          </a:prstGeom>
          <a:noFill/>
          <a:ln>
            <a:noFill/>
          </a:ln>
        </p:spPr>
        <p:txBody>
          <a:bodyPr anchorCtr="0" anchor="ctr" bIns="45700" lIns="91425" spcFirstLastPara="1" rIns="91425" wrap="square" tIns="45700">
            <a:normAutofit/>
          </a:bodyPr>
          <a:lstStyle/>
          <a:p>
            <a:pPr indent="0" lvl="0" marL="73152" rtl="0" algn="l">
              <a:spcBef>
                <a:spcPts val="0"/>
              </a:spcBef>
              <a:spcAft>
                <a:spcPts val="0"/>
              </a:spcAft>
              <a:buSzPts val="2280"/>
              <a:buNone/>
            </a:pPr>
            <a:r>
              <a:rPr lang="zh-TW"/>
              <a:t>原住民文化 </a:t>
            </a:r>
            <a:endParaRPr/>
          </a:p>
        </p:txBody>
      </p:sp>
      <p:sp>
        <p:nvSpPr>
          <p:cNvPr id="198" name="Google Shape;198;p6"/>
          <p:cNvSpPr txBox="1"/>
          <p:nvPr>
            <p:ph idx="3" type="body"/>
          </p:nvPr>
        </p:nvSpPr>
        <p:spPr>
          <a:xfrm>
            <a:off x="457200" y="2459037"/>
            <a:ext cx="4040188" cy="3959352"/>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280"/>
              <a:buChar char="▪"/>
            </a:pPr>
            <a:r>
              <a:rPr lang="zh-TW"/>
              <a:t>基本上，他們認為獵首行 為是神聖、英勇的舉動， 也是唯一表現原住民氣概 的方式，它具有神秘的威 權感。 大致可分為：復仇、爭得英雄之名、 通過祖靈橋、婦女受到凌辱、族人受到欺 負、證明清白、解決紛爭等等</a:t>
            </a:r>
            <a:endParaRPr/>
          </a:p>
          <a:p>
            <a:pPr indent="-198120" lvl="0" marL="411480" rtl="0" algn="l">
              <a:spcBef>
                <a:spcPts val="700"/>
              </a:spcBef>
              <a:spcAft>
                <a:spcPts val="0"/>
              </a:spcAft>
              <a:buSzPts val="2280"/>
              <a:buNone/>
            </a:pPr>
            <a:r>
              <a:t/>
            </a:r>
            <a:endParaRPr/>
          </a:p>
        </p:txBody>
      </p:sp>
      <p:sp>
        <p:nvSpPr>
          <p:cNvPr id="199" name="Google Shape;199;p6"/>
          <p:cNvSpPr txBox="1"/>
          <p:nvPr>
            <p:ph idx="4" type="body"/>
          </p:nvPr>
        </p:nvSpPr>
        <p:spPr>
          <a:xfrm>
            <a:off x="4645025" y="2459037"/>
            <a:ext cx="4041775" cy="3959352"/>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2280"/>
              <a:buChar char="▪"/>
            </a:pPr>
            <a:r>
              <a:rPr lang="zh-TW"/>
              <a:t>鄒族居住在臺灣中部中高海拔的阿里山山區，祭典有豐收謝神的小米收穫祭典與彰顯彪炳戰功的凱旋祭</a:t>
            </a:r>
            <a:endParaRPr/>
          </a:p>
          <a:p>
            <a:pPr indent="-342900" lvl="0" marL="411480" rtl="0" algn="l">
              <a:spcBef>
                <a:spcPts val="700"/>
              </a:spcBef>
              <a:spcAft>
                <a:spcPts val="0"/>
              </a:spcAft>
              <a:buSzPts val="2280"/>
              <a:buChar char="▪"/>
            </a:pPr>
            <a:r>
              <a:rPr lang="zh-TW"/>
              <a:t>阿美族人群聚而居，部落規模大、人口多，祭典活動特別盛大，以每年的豐年祭典最具代表性</a:t>
            </a:r>
            <a:endParaRPr/>
          </a:p>
        </p:txBody>
      </p:sp>
      <p:sp>
        <p:nvSpPr>
          <p:cNvPr id="200" name="Google Shape;200;p6"/>
          <p:cNvSpPr/>
          <p:nvPr/>
        </p:nvSpPr>
        <p:spPr>
          <a:xfrm>
            <a:off x="683568" y="5877272"/>
            <a:ext cx="7848872"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lt1"/>
                </a:solidFill>
                <a:latin typeface="Rockwell"/>
                <a:ea typeface="Rockwell"/>
                <a:cs typeface="Rockwell"/>
                <a:sym typeface="Rockwell"/>
              </a:rPr>
              <a:t>資料太多無法全部打上 如有興趣請點下方聯結</a:t>
            </a:r>
            <a:r>
              <a:rPr lang="zh-TW" sz="1800" u="sng">
                <a:solidFill>
                  <a:schemeClr val="lt1"/>
                </a:solidFill>
                <a:latin typeface="Rockwell"/>
                <a:ea typeface="Rockwell"/>
                <a:cs typeface="Rockwell"/>
                <a:sym typeface="Rockwell"/>
                <a:hlinkClick r:id="rId3">
                  <a:extLst>
                    <a:ext uri="{A12FA001-AC4F-418D-AE19-62706E023703}">
                      <ahyp:hlinkClr val="tx"/>
                    </a:ext>
                  </a:extLst>
                </a:hlinkClick>
              </a:rPr>
              <a:t>https://knowlegde.gov.taipei/News_Content.aspx?n=A0E18D26F85366EC&amp;sms=E624889370277674&amp;s=C33A9A25A6454556</a:t>
            </a:r>
            <a:endParaRPr sz="1800">
              <a:solidFill>
                <a:schemeClr val="lt1"/>
              </a:solidFill>
              <a:latin typeface="Rockwell"/>
              <a:ea typeface="Rockwell"/>
              <a:cs typeface="Rockwell"/>
              <a:sym typeface="Rockwell"/>
            </a:endParaRPr>
          </a:p>
          <a:p>
            <a:pPr indent="0" lvl="0" marL="0" marR="0" rtl="0" algn="l">
              <a:spcBef>
                <a:spcPts val="0"/>
              </a:spcBef>
              <a:spcAft>
                <a:spcPts val="0"/>
              </a:spcAft>
              <a:buNone/>
            </a:pPr>
            <a:r>
              <a:t/>
            </a:r>
            <a:endParaRPr sz="1800">
              <a:solidFill>
                <a:schemeClr val="lt1"/>
              </a:solidFill>
              <a:latin typeface="Rockwell"/>
              <a:ea typeface="Rockwell"/>
              <a:cs typeface="Rockwell"/>
              <a:sym typeface="Rockwe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7"/>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E3AF"/>
              </a:buClr>
              <a:buSzPts val="4000"/>
              <a:buFont typeface="Rockwell"/>
              <a:buNone/>
            </a:pPr>
            <a:r>
              <a:rPr b="1" lang="zh-TW"/>
              <a:t>環境保護和永續發展</a:t>
            </a:r>
            <a:endParaRPr/>
          </a:p>
        </p:txBody>
      </p:sp>
      <p:sp>
        <p:nvSpPr>
          <p:cNvPr id="206" name="Google Shape;206;p7"/>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zh-TW" sz="2000"/>
              <a:t>原住民社群通常擁有保護和維護本土生態系統的深刻動機，因為這直接關係到他們的生存和文化傳承。他們的傳統知識和智慧有時被視為保護生態系統和應對氣候變化的重要資源。</a:t>
            </a:r>
            <a:endParaRPr sz="2000"/>
          </a:p>
          <a:p>
            <a:pPr indent="-342900" lvl="0" marL="411480" rtl="0" algn="l">
              <a:spcBef>
                <a:spcPts val="700"/>
              </a:spcBef>
              <a:spcAft>
                <a:spcPts val="0"/>
              </a:spcAft>
              <a:buSzPts val="1900"/>
              <a:buChar char="▪"/>
            </a:pPr>
            <a:r>
              <a:rPr lang="zh-TW" sz="2000"/>
              <a:t>原住民與大自然間的共存共榮，</a:t>
            </a:r>
            <a:r>
              <a:rPr lang="zh-TW" sz="2000">
                <a:solidFill>
                  <a:srgbClr val="F1CBB4"/>
                </a:solidFill>
              </a:rPr>
              <a:t>是本講述永續資源的活教材，更具體實踐對腳下這塊土地的敬畏之心。 </a:t>
            </a:r>
            <a:endParaRPr/>
          </a:p>
          <a:p>
            <a:pPr indent="-222250" lvl="0" marL="411480" rtl="0" algn="l">
              <a:spcBef>
                <a:spcPts val="700"/>
              </a:spcBef>
              <a:spcAft>
                <a:spcPts val="0"/>
              </a:spcAft>
              <a:buSzPts val="1900"/>
              <a:buNone/>
            </a:pPr>
            <a:r>
              <a:t/>
            </a:r>
            <a:endParaRPr sz="2000"/>
          </a:p>
          <a:p>
            <a:pPr indent="-342900" lvl="0" marL="411480" rtl="0" algn="l">
              <a:spcBef>
                <a:spcPts val="700"/>
              </a:spcBef>
              <a:spcAft>
                <a:spcPts val="0"/>
              </a:spcAft>
              <a:buSzPts val="2850"/>
              <a:buNone/>
            </a:pPr>
            <a:r>
              <a:t/>
            </a:r>
            <a:endParaRPr/>
          </a:p>
        </p:txBody>
      </p:sp>
      <p:sp>
        <p:nvSpPr>
          <p:cNvPr id="207" name="Google Shape;207;p7"/>
          <p:cNvSpPr/>
          <p:nvPr/>
        </p:nvSpPr>
        <p:spPr>
          <a:xfrm>
            <a:off x="467544" y="5949280"/>
            <a:ext cx="4248472"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lt1"/>
              </a:buClr>
              <a:buSzPts val="1600"/>
              <a:buFont typeface="Rockwell"/>
              <a:buNone/>
            </a:pPr>
            <a:r>
              <a:rPr lang="zh-TW" sz="1600" u="sng">
                <a:solidFill>
                  <a:schemeClr val="lt1"/>
                </a:solidFill>
                <a:latin typeface="Rockwell"/>
                <a:ea typeface="Rockwell"/>
                <a:cs typeface="Rockwell"/>
                <a:sym typeface="Rockwell"/>
                <a:hlinkClick r:id="rId3">
                  <a:extLst>
                    <a:ext uri="{A12FA001-AC4F-418D-AE19-62706E023703}">
                      <ahyp:hlinkClr val="tx"/>
                    </a:ext>
                  </a:extLst>
                </a:hlinkClick>
              </a:rPr>
              <a:t>從原住民與大自然共存學習感恩、知足與分享</a:t>
            </a:r>
            <a:endParaRPr/>
          </a:p>
        </p:txBody>
      </p:sp>
      <p:pic>
        <p:nvPicPr>
          <p:cNvPr descr="4168_從原住民與大自然共存_學習感恩知足與分享_3.jpg" id="208" name="Google Shape;208;p7"/>
          <p:cNvPicPr preferRelativeResize="0"/>
          <p:nvPr/>
        </p:nvPicPr>
        <p:blipFill rotWithShape="1">
          <a:blip r:embed="rId4">
            <a:alphaModFix/>
          </a:blip>
          <a:srcRect b="0" l="0" r="0" t="0"/>
          <a:stretch/>
        </p:blipFill>
        <p:spPr>
          <a:xfrm>
            <a:off x="467544" y="3933056"/>
            <a:ext cx="4284473" cy="1921892"/>
          </a:xfrm>
          <a:prstGeom prst="rect">
            <a:avLst/>
          </a:prstGeom>
          <a:noFill/>
          <a:ln>
            <a:noFill/>
          </a:ln>
        </p:spPr>
      </p:pic>
      <p:sp>
        <p:nvSpPr>
          <p:cNvPr id="209" name="Google Shape;209;p7"/>
          <p:cNvSpPr/>
          <p:nvPr/>
        </p:nvSpPr>
        <p:spPr>
          <a:xfrm>
            <a:off x="5364088" y="5949280"/>
            <a:ext cx="302433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u="sng">
                <a:solidFill>
                  <a:schemeClr val="lt1"/>
                </a:solidFill>
                <a:latin typeface="Rockwell"/>
                <a:ea typeface="Rockwell"/>
                <a:cs typeface="Rockwell"/>
                <a:sym typeface="Rockwell"/>
                <a:hlinkClick r:id="rId5">
                  <a:extLst>
                    <a:ext uri="{A12FA001-AC4F-418D-AE19-62706E023703}">
                      <ahyp:hlinkClr val="tx"/>
                    </a:ext>
                  </a:extLst>
                </a:hlinkClick>
              </a:rPr>
              <a:t>與大自然共存的智慧</a:t>
            </a:r>
            <a:endParaRPr sz="1800">
              <a:solidFill>
                <a:schemeClr val="lt1"/>
              </a:solidFill>
              <a:latin typeface="Rockwell"/>
              <a:ea typeface="Rockwell"/>
              <a:cs typeface="Rockwell"/>
              <a:sym typeface="Rockwell"/>
            </a:endParaRPr>
          </a:p>
        </p:txBody>
      </p:sp>
      <p:pic>
        <p:nvPicPr>
          <p:cNvPr descr="e5cf6945-6b65-1fc9-99ce-45c654cf3739.jpg" id="210" name="Google Shape;210;p7"/>
          <p:cNvPicPr preferRelativeResize="0"/>
          <p:nvPr/>
        </p:nvPicPr>
        <p:blipFill rotWithShape="1">
          <a:blip r:embed="rId6">
            <a:alphaModFix/>
          </a:blip>
          <a:srcRect b="0" l="0" r="0" t="0"/>
          <a:stretch/>
        </p:blipFill>
        <p:spPr>
          <a:xfrm>
            <a:off x="5148064" y="3501008"/>
            <a:ext cx="3168352" cy="23582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8"/>
          <p:cNvSpPr/>
          <p:nvPr/>
        </p:nvSpPr>
        <p:spPr>
          <a:xfrm>
            <a:off x="323528" y="620688"/>
            <a:ext cx="7920880"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zh-TW" sz="4400">
                <a:solidFill>
                  <a:schemeClr val="lt1"/>
                </a:solidFill>
                <a:latin typeface="Rockwell"/>
                <a:ea typeface="Rockwell"/>
                <a:cs typeface="Rockwell"/>
                <a:sym typeface="Rockwell"/>
              </a:rPr>
              <a:t>環境保護和永續發展的例子</a:t>
            </a:r>
            <a:endParaRPr sz="4400">
              <a:solidFill>
                <a:schemeClr val="lt1"/>
              </a:solidFill>
              <a:latin typeface="Rockwell"/>
              <a:ea typeface="Rockwell"/>
              <a:cs typeface="Rockwell"/>
              <a:sym typeface="Rockwell"/>
            </a:endParaRPr>
          </a:p>
        </p:txBody>
      </p:sp>
      <p:sp>
        <p:nvSpPr>
          <p:cNvPr id="216" name="Google Shape;216;p8"/>
          <p:cNvSpPr/>
          <p:nvPr/>
        </p:nvSpPr>
        <p:spPr>
          <a:xfrm>
            <a:off x="395536" y="1628800"/>
            <a:ext cx="8568952"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zh-TW" sz="2000">
                <a:solidFill>
                  <a:schemeClr val="lt1"/>
                </a:solidFill>
                <a:latin typeface="Rockwell"/>
                <a:ea typeface="Rockwell"/>
                <a:cs typeface="Rockwell"/>
                <a:sym typeface="Rockwell"/>
              </a:rPr>
            </a:br>
            <a:endParaRPr sz="2000">
              <a:solidFill>
                <a:schemeClr val="lt1"/>
              </a:solidFill>
              <a:latin typeface="Rockwell"/>
              <a:ea typeface="Rockwell"/>
              <a:cs typeface="Rockwell"/>
              <a:sym typeface="Rockwell"/>
            </a:endParaRPr>
          </a:p>
        </p:txBody>
      </p:sp>
      <p:sp>
        <p:nvSpPr>
          <p:cNvPr id="217" name="Google Shape;217;p8"/>
          <p:cNvSpPr/>
          <p:nvPr/>
        </p:nvSpPr>
        <p:spPr>
          <a:xfrm>
            <a:off x="467544" y="5657671"/>
            <a:ext cx="8208912"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zh-TW" sz="1800">
                <a:solidFill>
                  <a:schemeClr val="lt1"/>
                </a:solidFill>
                <a:latin typeface="Rockwell"/>
                <a:ea typeface="Rockwell"/>
                <a:cs typeface="Rockwell"/>
                <a:sym typeface="Rockwell"/>
              </a:rPr>
              <a:t>「感謝祖靈，獵人此去狩獵順利，帶回豐盛的獵物，山林中的動物往後也能源源不絕……」排灣族的靈媒在祈福儀式中，與祖靈、自然對話，表達對動物的感謝。唯有尊重自然、遵循傳統文化智慧，山林的資源才能永續不止，與之共生共存。</a:t>
            </a:r>
            <a:endParaRPr sz="1800">
              <a:solidFill>
                <a:schemeClr val="lt1"/>
              </a:solidFill>
              <a:latin typeface="Rockwell"/>
              <a:ea typeface="Rockwell"/>
              <a:cs typeface="Rockwell"/>
              <a:sym typeface="Rockwell"/>
            </a:endParaRPr>
          </a:p>
        </p:txBody>
      </p:sp>
      <p:sp>
        <p:nvSpPr>
          <p:cNvPr id="218" name="Google Shape;218;p8"/>
          <p:cNvSpPr/>
          <p:nvPr/>
        </p:nvSpPr>
        <p:spPr>
          <a:xfrm>
            <a:off x="467544" y="1772816"/>
            <a:ext cx="7776864" cy="3323987"/>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chemeClr val="lt1"/>
              </a:buClr>
              <a:buSzPts val="1800"/>
              <a:buFont typeface="Rockwell"/>
              <a:buNone/>
            </a:pPr>
            <a:r>
              <a:t/>
            </a:r>
            <a:endParaRPr b="0" i="0" sz="1800" u="none" cap="none" strike="noStrike">
              <a:solidFill>
                <a:schemeClr val="lt1"/>
              </a:solidFill>
              <a:latin typeface="Arial"/>
              <a:ea typeface="Arial"/>
              <a:cs typeface="Arial"/>
              <a:sym typeface="Arial"/>
            </a:endParaRPr>
          </a:p>
          <a:p>
            <a:pPr indent="-114300" lvl="0" marL="0" marR="0" rtl="0" algn="l">
              <a:lnSpc>
                <a:spcPct val="100000"/>
              </a:lnSpc>
              <a:spcBef>
                <a:spcPts val="0"/>
              </a:spcBef>
              <a:spcAft>
                <a:spcPts val="0"/>
              </a:spcAft>
              <a:buClr>
                <a:schemeClr val="lt1"/>
              </a:buClr>
              <a:buSzPts val="1800"/>
              <a:buFont typeface="Arial"/>
              <a:buAutoNum type="arabicPeriod"/>
            </a:pPr>
            <a:r>
              <a:rPr b="0" i="0" lang="zh-TW" sz="1800" u="none" cap="none" strike="noStrike">
                <a:solidFill>
                  <a:schemeClr val="lt1"/>
                </a:solidFill>
                <a:latin typeface="Arial"/>
                <a:ea typeface="Arial"/>
                <a:cs typeface="Arial"/>
                <a:sym typeface="Arial"/>
              </a:rPr>
              <a:t>阿美族相信山林是祖先居住的地方，他們通過傳統的方式來管理和保護當地的森林資源，並且禁止砍伐樹木、狩獵和採集等活動，以確保生態系統的完整性。</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Rockwell"/>
              <a:buNone/>
            </a:pPr>
            <a:r>
              <a:t/>
            </a:r>
            <a:endParaRPr b="0" i="0" sz="1800" u="none" cap="none" strike="noStrike">
              <a:solidFill>
                <a:schemeClr val="lt1"/>
              </a:solidFill>
              <a:latin typeface="Arial"/>
              <a:ea typeface="Arial"/>
              <a:cs typeface="Arial"/>
              <a:sym typeface="Arial"/>
            </a:endParaRPr>
          </a:p>
          <a:p>
            <a:pPr indent="-114300" lvl="0" marL="0" marR="0" rtl="0" algn="l">
              <a:lnSpc>
                <a:spcPct val="100000"/>
              </a:lnSpc>
              <a:spcBef>
                <a:spcPts val="0"/>
              </a:spcBef>
              <a:spcAft>
                <a:spcPts val="0"/>
              </a:spcAft>
              <a:buClr>
                <a:schemeClr val="lt1"/>
              </a:buClr>
              <a:buSzPts val="1800"/>
              <a:buFont typeface="Arial"/>
              <a:buAutoNum type="arabicPeriod"/>
            </a:pPr>
            <a:r>
              <a:rPr b="0" i="0" lang="zh-TW" sz="1800" u="none" cap="none" strike="noStrike">
                <a:solidFill>
                  <a:schemeClr val="lt1"/>
                </a:solidFill>
                <a:latin typeface="Arial"/>
                <a:ea typeface="Arial"/>
                <a:cs typeface="Arial"/>
                <a:sym typeface="Arial"/>
              </a:rPr>
              <a:t>賽德克族通過開展生態旅遊來保護當地的自然環境和文化資源，他們將傳統文化和自然景觀結合起來，向遊客展示他們的生活方式和對於自然的尊重，同時也透過旅遊收入來支持部落的經濟發展。</a:t>
            </a:r>
            <a:endParaRPr b="0" i="0" sz="1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lt1"/>
              </a:buClr>
              <a:buSzPts val="1800"/>
              <a:buFont typeface="Rockwell"/>
              <a:buNone/>
            </a:pPr>
            <a:r>
              <a:t/>
            </a:r>
            <a:endParaRPr b="0" i="0" sz="1800" u="none" cap="none" strike="noStrike">
              <a:solidFill>
                <a:schemeClr val="lt1"/>
              </a:solidFill>
              <a:latin typeface="Arial"/>
              <a:ea typeface="Arial"/>
              <a:cs typeface="Arial"/>
              <a:sym typeface="Arial"/>
            </a:endParaRPr>
          </a:p>
          <a:p>
            <a:pPr indent="-114300" lvl="0" marL="0" marR="0" rtl="0" algn="l">
              <a:lnSpc>
                <a:spcPct val="100000"/>
              </a:lnSpc>
              <a:spcBef>
                <a:spcPts val="0"/>
              </a:spcBef>
              <a:spcAft>
                <a:spcPts val="0"/>
              </a:spcAft>
              <a:buClr>
                <a:schemeClr val="lt1"/>
              </a:buClr>
              <a:buSzPts val="1800"/>
              <a:buFont typeface="Arial"/>
              <a:buAutoNum type="arabicPeriod"/>
            </a:pPr>
            <a:r>
              <a:rPr b="0" i="0" lang="zh-TW" sz="1800" u="none" cap="none" strike="noStrike">
                <a:solidFill>
                  <a:schemeClr val="lt1"/>
                </a:solidFill>
                <a:latin typeface="Arial"/>
                <a:ea typeface="Arial"/>
                <a:cs typeface="Arial"/>
                <a:sym typeface="Arial"/>
              </a:rPr>
              <a:t>許多排灣族部落位於海岸地區，他們對於海洋的保護有著深刻的傳統。排灣族禁止捕捉過小的魚類和海洋生物，並且通過傳統的方式來管理和保護海洋資源，以確保海洋生態系統的健康和永續發展。</a:t>
            </a:r>
            <a:endParaRPr/>
          </a:p>
        </p:txBody>
      </p:sp>
      <p:sp>
        <p:nvSpPr>
          <p:cNvPr id="219" name="Google Shape;219;p8"/>
          <p:cNvSpPr/>
          <p:nvPr/>
        </p:nvSpPr>
        <p:spPr>
          <a:xfrm>
            <a:off x="0" y="0"/>
            <a:ext cx="762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br>
              <a:rPr b="0" i="0" lang="zh-TW" sz="1800" u="none" cap="none" strike="noStrike">
                <a:solidFill>
                  <a:srgbClr val="000000"/>
                </a:solidFill>
                <a:latin typeface="Arial"/>
                <a:ea typeface="Arial"/>
                <a:cs typeface="Arial"/>
                <a:sym typeface="Arial"/>
              </a:rPr>
            </a:br>
            <a:endParaRPr b="0" i="0" sz="1800" u="none" cap="none" strike="noStrike">
              <a:solidFill>
                <a:schemeClr val="lt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9"/>
          <p:cNvSpPr txBox="1"/>
          <p:nvPr>
            <p:ph type="title"/>
          </p:nvPr>
        </p:nvSpPr>
        <p:spPr>
          <a:xfrm>
            <a:off x="914400" y="512064"/>
            <a:ext cx="7772400" cy="914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E3AF"/>
              </a:buClr>
              <a:buSzPts val="4000"/>
              <a:buFont typeface="Rockwell"/>
              <a:buNone/>
            </a:pPr>
            <a:r>
              <a:rPr b="1" lang="zh-TW"/>
              <a:t>土地和水的重要性</a:t>
            </a:r>
            <a:endParaRPr/>
          </a:p>
        </p:txBody>
      </p:sp>
      <p:sp>
        <p:nvSpPr>
          <p:cNvPr id="225" name="Google Shape;225;p9"/>
          <p:cNvSpPr txBox="1"/>
          <p:nvPr>
            <p:ph idx="1" type="body"/>
          </p:nvPr>
        </p:nvSpPr>
        <p:spPr>
          <a:xfrm>
            <a:off x="914400" y="1783560"/>
            <a:ext cx="7772400" cy="4572000"/>
          </a:xfrm>
          <a:prstGeom prst="rect">
            <a:avLst/>
          </a:prstGeom>
          <a:noFill/>
          <a:ln>
            <a:noFill/>
          </a:ln>
        </p:spPr>
        <p:txBody>
          <a:bodyPr anchorCtr="0" anchor="t" bIns="45700" lIns="91425" spcFirstLastPara="1" rIns="91425" wrap="square" tIns="45700">
            <a:normAutofit/>
          </a:bodyPr>
          <a:lstStyle/>
          <a:p>
            <a:pPr indent="-342900" lvl="0" marL="411480" rtl="0" algn="l">
              <a:spcBef>
                <a:spcPts val="0"/>
              </a:spcBef>
              <a:spcAft>
                <a:spcPts val="0"/>
              </a:spcAft>
              <a:buSzPts val="1900"/>
              <a:buChar char="▪"/>
            </a:pPr>
            <a:r>
              <a:rPr lang="zh-TW" sz="2000"/>
              <a:t>對於許多原住民社群來說，土地和水是生活的核心。他們的傳統生活方式和社會組織通常與特定的地理位置和生態系統緊密相關，因此他們對土地和水的保護和管理極為重視。</a:t>
            </a:r>
            <a:endParaRPr sz="2000"/>
          </a:p>
          <a:p>
            <a:pPr indent="-342900" lvl="0" marL="411480" rtl="0" algn="l">
              <a:spcBef>
                <a:spcPts val="700"/>
              </a:spcBef>
              <a:spcAft>
                <a:spcPts val="0"/>
              </a:spcAft>
              <a:buSzPts val="1900"/>
              <a:buChar char="▪"/>
            </a:pPr>
            <a:r>
              <a:rPr lang="zh-TW" sz="2000"/>
              <a:t>許多原住民族群將土地視為祖先的居所，認為土地是其祖先的化身，並且擁有豐富的傳說和神話與土地相關。水也在許多原住民文化中扮演著重要角色，被視為生命的源泉，並且與宗教儀式、祭祀和社會活動緊密相關。</a:t>
            </a:r>
            <a:endParaRPr sz="2000"/>
          </a:p>
          <a:p>
            <a:pPr indent="-342900" lvl="0" marL="411480" rtl="0" algn="l">
              <a:spcBef>
                <a:spcPts val="700"/>
              </a:spcBef>
              <a:spcAft>
                <a:spcPts val="0"/>
              </a:spcAft>
              <a:buSzPts val="1900"/>
              <a:buChar char="▪"/>
            </a:pPr>
            <a:r>
              <a:rPr lang="zh-TW" sz="2000"/>
              <a:t>土地和水也是原住民社會和政治組織的基礎。</a:t>
            </a:r>
            <a:endParaRPr sz="2000"/>
          </a:p>
          <a:p>
            <a:pPr indent="-342900" lvl="0" marL="411480" rtl="0" algn="l">
              <a:spcBef>
                <a:spcPts val="700"/>
              </a:spcBef>
              <a:spcAft>
                <a:spcPts val="0"/>
              </a:spcAft>
              <a:buSzPts val="1900"/>
              <a:buNone/>
            </a:pPr>
            <a:br>
              <a:rPr lang="zh-TW" sz="2000"/>
            </a:br>
            <a:endParaRPr sz="2000"/>
          </a:p>
          <a:p>
            <a:pPr indent="-161925" lvl="0" marL="411480" rtl="0" algn="l">
              <a:spcBef>
                <a:spcPts val="700"/>
              </a:spcBef>
              <a:spcAft>
                <a:spcPts val="0"/>
              </a:spcAft>
              <a:buSzPts val="2850"/>
              <a:buNone/>
            </a:pPr>
            <a:r>
              <a:t/>
            </a:r>
            <a:endParaRPr/>
          </a:p>
        </p:txBody>
      </p:sp>
      <p:pic>
        <p:nvPicPr>
          <p:cNvPr descr="34bb9c79-7c79-411c-af96-3df4e78a4ca2.jpg" id="226" name="Google Shape;226;p9"/>
          <p:cNvPicPr preferRelativeResize="0"/>
          <p:nvPr/>
        </p:nvPicPr>
        <p:blipFill rotWithShape="1">
          <a:blip r:embed="rId4">
            <a:alphaModFix/>
          </a:blip>
          <a:srcRect b="0" l="0" r="0" t="0"/>
          <a:stretch/>
        </p:blipFill>
        <p:spPr>
          <a:xfrm>
            <a:off x="395536" y="4581128"/>
            <a:ext cx="8460432" cy="209048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地鐵">
  <a:themeElements>
    <a:clrScheme name="中庸">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2024-04-05T03:37:19Z</dcterms:created>
  <dc:creator>user</dc:creator>
</cp:coreProperties>
</file>