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854" r:id="rId3"/>
    <p:sldId id="891" r:id="rId4"/>
    <p:sldId id="955" r:id="rId5"/>
    <p:sldId id="890" r:id="rId6"/>
    <p:sldId id="956" r:id="rId7"/>
    <p:sldId id="957" r:id="rId8"/>
    <p:sldId id="958" r:id="rId9"/>
    <p:sldId id="959" r:id="rId10"/>
    <p:sldId id="960" r:id="rId11"/>
    <p:sldId id="961" r:id="rId12"/>
    <p:sldId id="962" r:id="rId13"/>
    <p:sldId id="963" r:id="rId14"/>
    <p:sldId id="964" r:id="rId15"/>
    <p:sldId id="965" r:id="rId16"/>
    <p:sldId id="912" r:id="rId17"/>
    <p:sldId id="966" r:id="rId18"/>
    <p:sldId id="967" r:id="rId19"/>
    <p:sldId id="713" r:id="rId20"/>
    <p:sldId id="968" r:id="rId21"/>
    <p:sldId id="969" r:id="rId22"/>
    <p:sldId id="970" r:id="rId23"/>
    <p:sldId id="872" r:id="rId24"/>
    <p:sldId id="1007" r:id="rId25"/>
    <p:sldId id="1006" r:id="rId26"/>
    <p:sldId id="972" r:id="rId27"/>
    <p:sldId id="971" r:id="rId28"/>
    <p:sldId id="973" r:id="rId29"/>
    <p:sldId id="925" r:id="rId30"/>
    <p:sldId id="974" r:id="rId31"/>
    <p:sldId id="975" r:id="rId32"/>
    <p:sldId id="976" r:id="rId33"/>
    <p:sldId id="977" r:id="rId34"/>
    <p:sldId id="978" r:id="rId35"/>
    <p:sldId id="979" r:id="rId36"/>
    <p:sldId id="980" r:id="rId37"/>
    <p:sldId id="981" r:id="rId38"/>
    <p:sldId id="982" r:id="rId39"/>
    <p:sldId id="984" r:id="rId40"/>
    <p:sldId id="983" r:id="rId41"/>
    <p:sldId id="985" r:id="rId42"/>
    <p:sldId id="986" r:id="rId43"/>
    <p:sldId id="987" r:id="rId44"/>
    <p:sldId id="988" r:id="rId45"/>
    <p:sldId id="989" r:id="rId46"/>
    <p:sldId id="990" r:id="rId47"/>
    <p:sldId id="992" r:id="rId48"/>
    <p:sldId id="993" r:id="rId49"/>
    <p:sldId id="994" r:id="rId50"/>
    <p:sldId id="991" r:id="rId51"/>
    <p:sldId id="798" r:id="rId52"/>
    <p:sldId id="995" r:id="rId53"/>
    <p:sldId id="996" r:id="rId54"/>
    <p:sldId id="997" r:id="rId55"/>
    <p:sldId id="998" r:id="rId56"/>
    <p:sldId id="999" r:id="rId57"/>
    <p:sldId id="1000" r:id="rId58"/>
    <p:sldId id="1001" r:id="rId59"/>
    <p:sldId id="1002" r:id="rId60"/>
    <p:sldId id="882" r:id="rId61"/>
    <p:sldId id="950" r:id="rId62"/>
    <p:sldId id="884" r:id="rId63"/>
    <p:sldId id="883" r:id="rId64"/>
    <p:sldId id="850" r:id="rId65"/>
    <p:sldId id="851" r:id="rId66"/>
    <p:sldId id="478" r:id="rId67"/>
    <p:sldId id="1003" r:id="rId68"/>
    <p:sldId id="1004" r:id="rId69"/>
    <p:sldId id="1005" r:id="rId70"/>
    <p:sldId id="953" r:id="rId71"/>
    <p:sldId id="853" r:id="rId72"/>
  </p:sldIdLst>
  <p:sldSz cx="9144000" cy="6858000" type="screen4x3"/>
  <p:notesSz cx="6858000" cy="9144000"/>
  <p:custDataLst>
    <p:tags r:id="rId74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6666"/>
    <a:srgbClr val="FF00FF"/>
    <a:srgbClr val="0000FF"/>
    <a:srgbClr val="3AB4D5"/>
    <a:srgbClr val="00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4" autoAdjust="0"/>
    <p:restoredTop sz="94644" autoAdjust="0"/>
  </p:normalViewPr>
  <p:slideViewPr>
    <p:cSldViewPr snapToGrid="0">
      <p:cViewPr varScale="1">
        <p:scale>
          <a:sx n="108" d="100"/>
          <a:sy n="108" d="100"/>
        </p:scale>
        <p:origin x="121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30118D4-2AE5-8D27-F8E0-B44139148D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D1F4D8-1D7E-D426-6945-F4A43D5276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D2C008A7-BBD1-4B82-AD9E-0FAC9AF40D75}" type="datetimeFigureOut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6F281C36-7D23-503B-3A2E-828DC63C75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A4EA67FA-37BD-A457-2644-466F5A580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0E6AC0-6FB8-AB51-8CF9-09D709C1BA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875EA0-46BF-7600-40AF-D19939045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809DF7-4C9C-4B7C-A79F-AAC03647B28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61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B3B40667-6D24-A3F9-7D3E-19B1F1FCD8D6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5B9CD3E-D08C-A0E3-3808-0BA1BC8E23D8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1C54C24-C5EC-A6EC-0AE7-DB95CF033A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A7363592-60B7-7854-FBFD-AB5C793F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B9159-A2A3-4C0A-A1A8-C24DF3EEB121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269863A-4598-39A3-E25A-090DBE3D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B910A716-43C0-3B45-5222-5C9B3669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24769-70A8-4758-8C9B-A6293B68563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0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347F3C-AD75-3D8A-B031-BF810F6E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CB0C-A9B5-4027-942D-5933B560272D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2A4356-0B62-C251-F6F5-2925D21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B0C001-0344-17CD-E3A5-618D804A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EF785-B5CC-4CEB-98BE-58F9D33BDD5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0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29C771-19E7-D24E-DE8D-C4398C40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1D042-316E-47B8-8D6B-8225DAE7960E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7D2FF5-575E-096E-C573-53E79808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FF674-CDE8-D8DB-4975-0D699DAF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D357A-9D9A-4732-A214-9E08D5B0D93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5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9BB54-2087-306E-BDD0-97028D1E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64826-6581-486D-BF7D-DE7B6E25C24F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BCC731-6AB3-E82F-17AE-E34032D1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38467-1CFA-2EE1-C7CE-917090B5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50FB1-F461-44AD-8A9A-A87C2CCA9E6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43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2A51E-8D4C-0B5B-C91C-1C7A70D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A3542-C353-4DE9-8927-7A2A494EBF53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26F2E6-A353-8FBF-6777-8B476925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99053D-F304-7672-0225-93A7C87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7836A-3933-4A3D-A3AE-7B88521E897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01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C492C664-C10C-2128-8437-3B72FB14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E7E35-179D-4B45-9231-4FAD47C6828D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996F191-6C49-108C-A159-33072188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0E600C4-EE5B-26C9-37D2-9A1511E2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5568F-CC88-499C-AD4A-019FB1AEA33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38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EF539113-CCC4-85C7-0819-B2DFA00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FE5AB-74A9-4E0C-B61D-B14C01067EC4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2CFB274-E351-0049-6DCE-2CAECDF7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13610D9-DE8F-E4BF-67E0-0881C5B6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2909A-3D25-42B5-BF09-F4C27026D78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9920E659-2E1B-FD72-A86F-E49A702A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CADE0-F653-4FDC-B4F0-2094F0AE0552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C13A5D2F-B402-AB1D-9037-E836B00A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8EC990C4-E4A8-7B8B-908A-A8CD7271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25A0B-32C2-4200-AEEE-9BB04FD9990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66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99DE6171-7045-11EA-B4A2-4DD2118F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967CB-E884-4314-B77F-37F2231EF361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84457C48-D680-C87F-6E06-AC06B9A2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CC49C3D5-2501-CC87-2570-CBEEA7E1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AF27A-F2E3-4DAE-A2CA-0EED349D2C9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94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83B16AF-DF8E-9CE9-1174-BF67296D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F8FE3-641A-4286-997E-BD525E6DF454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E20A8911-6BD4-DF19-53E0-32F7D50C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6F6F2C6-0DB7-21CE-2FCA-3176274E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8AA57-DB52-4F60-BEC1-27712C56399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5DC2B362-E6AD-4840-AA6E-82CD96E9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34FF5-B8EE-4EDA-A7D0-0D60C0DB0393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312B300-6BB7-2AE8-9375-D257EDFC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D139E21-EAF4-D24F-C641-FBA5D7E5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0BD17-9A7A-4D65-AC5D-8B8D5D1FF92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75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99CE3692-C63F-AF17-C549-5E1D71877F7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E0AD1451-CCFA-0E26-70D8-135071905C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3ECD13-5B58-25DA-3489-DF6AE8B16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F7B542B-7BE1-43A9-B015-3E86252F0ACF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5F280F-4C25-A446-7D3E-9621B33AB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F197894-2AC4-ECD8-EF94-583752E8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594111-EF13-4883-907D-DC221B12E2F8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6.xml"/><Relationship Id="rId4" Type="http://schemas.openxmlformats.org/officeDocument/2006/relationships/slide" Target="slide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0BA13B7-65E7-8F66-5A81-94EC42626561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L5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BACCB82D-B0B7-261E-E6B9-62E4CAB67D06}"/>
              </a:ext>
            </a:extLst>
          </p:cNvPr>
          <p:cNvSpPr txBox="1">
            <a:spLocks/>
          </p:cNvSpPr>
          <p:nvPr/>
        </p:nvSpPr>
        <p:spPr>
          <a:xfrm>
            <a:off x="677863" y="4135438"/>
            <a:ext cx="8085137" cy="198755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only… but also…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7E6877FD-98B6-3479-B207-46888C2F1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2672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ABF52AB3-6C92-CCB9-E4FF-9C4490C3C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8895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3" descr="Play Button Arrow Graphic - Circle Arrows | Free Graphics &amp; Vectors -  PicMonkey">
            <a:hlinkClick r:id="rId5" action="ppaction://hlinksldjump"/>
            <a:extLst>
              <a:ext uri="{FF2B5EF4-FFF2-40B4-BE49-F238E27FC236}">
                <a16:creationId xmlns:a16="http://schemas.microsoft.com/office/drawing/2014/main" id="{9BE5AF30-9098-C742-751A-E504218B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534025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2340C0-763D-29A8-317D-389EBD04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4A80AD8-47E7-444D-A9AA-458441C8F67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31AD692-CD76-A0D7-37A3-7702A5A0796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84AB048-4436-6E15-122E-4CBADF253BC8}"/>
              </a:ext>
            </a:extLst>
          </p:cNvPr>
          <p:cNvGraphicFramePr>
            <a:graphicFrameLocks noGrp="1"/>
          </p:cNvGraphicFramePr>
          <p:nvPr/>
        </p:nvGraphicFramePr>
        <p:xfrm>
          <a:off x="460375" y="2008188"/>
          <a:ext cx="8023225" cy="1584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6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7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feel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happy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gift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feels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book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6A7B77C-4103-4A88-8639-761E6FCCC731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AB65E40-4C76-D613-25C8-2B158EF74C7B}"/>
              </a:ext>
            </a:extLst>
          </p:cNvPr>
          <p:cNvSpPr txBox="1"/>
          <p:nvPr/>
        </p:nvSpPr>
        <p:spPr>
          <a:xfrm>
            <a:off x="358775" y="1352550"/>
            <a:ext cx="45497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</a:t>
            </a:r>
            <a:endParaRPr kumimoji="0" lang="en-US" altLang="zh-TW" sz="3600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640398E-05B9-6941-A5B5-1733D3BE9E97}"/>
              </a:ext>
            </a:extLst>
          </p:cNvPr>
          <p:cNvGraphicFramePr>
            <a:graphicFrameLocks noGrp="1"/>
          </p:cNvGraphicFramePr>
          <p:nvPr/>
        </p:nvGraphicFramePr>
        <p:xfrm>
          <a:off x="446088" y="4684713"/>
          <a:ext cx="8023225" cy="1584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6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John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looks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sad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John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looks like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his dad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B3517ABD-AAC3-A45E-C097-8B1DF87CAF94}"/>
              </a:ext>
            </a:extLst>
          </p:cNvPr>
          <p:cNvSpPr txBox="1"/>
          <p:nvPr/>
        </p:nvSpPr>
        <p:spPr>
          <a:xfrm>
            <a:off x="342900" y="4029075"/>
            <a:ext cx="45513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</a:t>
            </a:r>
          </a:p>
        </p:txBody>
      </p:sp>
      <p:pic>
        <p:nvPicPr>
          <p:cNvPr id="1231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E2BC5B3-2A03-4A45-5C21-F7E49D03E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5332C6-A8CA-7DC5-4DEC-74C0D58FF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C4DCD07-CC54-DBC8-2B2F-23E8D264B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27A3BB2-F8C6-B719-077A-0AD8A3F7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ECE1B9-D4AA-48DB-AC28-ACAF4179EDF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48D71BE-B085-3F20-80F9-1EB17229AB3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FDFA91E-26C3-2086-133D-1C8A84D20213}"/>
              </a:ext>
            </a:extLst>
          </p:cNvPr>
          <p:cNvGraphicFramePr>
            <a:graphicFrameLocks noGrp="1"/>
          </p:cNvGraphicFramePr>
          <p:nvPr/>
        </p:nvGraphicFramePr>
        <p:xfrm>
          <a:off x="460375" y="1987550"/>
          <a:ext cx="7994650" cy="2051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bread 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smells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good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bread 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smells like </a:t>
                      </a:r>
                      <a:r>
                        <a:rPr lang="en-US" altLang="zh-TW" sz="360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 apple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B6CFA81E-9CF8-4549-97D3-C9BE258F55B7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A12211-E382-3318-9970-7C333740AA9C}"/>
              </a:ext>
            </a:extLst>
          </p:cNvPr>
          <p:cNvSpPr txBox="1"/>
          <p:nvPr/>
        </p:nvSpPr>
        <p:spPr>
          <a:xfrm>
            <a:off x="358775" y="1352550"/>
            <a:ext cx="45497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smell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816C52-FCB2-D940-B0A9-6106E70D49AE}"/>
              </a:ext>
            </a:extLst>
          </p:cNvPr>
          <p:cNvGraphicFramePr>
            <a:graphicFrameLocks noGrp="1"/>
          </p:cNvGraphicFramePr>
          <p:nvPr/>
        </p:nvGraphicFramePr>
        <p:xfrm>
          <a:off x="446088" y="4948238"/>
          <a:ext cx="8023225" cy="1584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6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news 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sounds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scary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 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sounds like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sad story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8F018482-F367-1AA3-9155-80DA37B10809}"/>
              </a:ext>
            </a:extLst>
          </p:cNvPr>
          <p:cNvSpPr txBox="1"/>
          <p:nvPr/>
        </p:nvSpPr>
        <p:spPr>
          <a:xfrm>
            <a:off x="342900" y="4306888"/>
            <a:ext cx="4551363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sound</a:t>
            </a:r>
          </a:p>
        </p:txBody>
      </p:sp>
      <p:pic>
        <p:nvPicPr>
          <p:cNvPr id="133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5C852AC-8267-F403-FC99-65B79D365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88F810-262B-128A-F2A2-8047BFCBB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DE9122E-F0CC-BB59-FAD2-96AF1C9C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C9DD0F-6640-7182-E736-E1BE70FC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0559779-9104-44F2-9534-7E54BE9F98A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4CF626E-BB14-339D-B63D-8B43E2F6631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910F0DD-2DB8-F942-2E7E-6981DAF02DED}"/>
              </a:ext>
            </a:extLst>
          </p:cNvPr>
          <p:cNvGraphicFramePr>
            <a:graphicFrameLocks noGrp="1"/>
          </p:cNvGraphicFramePr>
          <p:nvPr/>
        </p:nvGraphicFramePr>
        <p:xfrm>
          <a:off x="460375" y="1987550"/>
          <a:ext cx="8093075" cy="2051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7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The drink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tastes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sweet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The drink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tastes like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orange juice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F2360F1-4941-9AA7-D1F3-858E78958076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5F69CC-B8C2-C719-273C-DA642AAF2FE7}"/>
              </a:ext>
            </a:extLst>
          </p:cNvPr>
          <p:cNvSpPr txBox="1"/>
          <p:nvPr/>
        </p:nvSpPr>
        <p:spPr>
          <a:xfrm>
            <a:off x="358775" y="1352550"/>
            <a:ext cx="45497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taste</a:t>
            </a:r>
          </a:p>
        </p:txBody>
      </p:sp>
      <p:pic>
        <p:nvPicPr>
          <p:cNvPr id="1435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668764E-8EFA-7030-8884-7A7E6A8BC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3C0091-367F-15C0-9A95-FB2D8174F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B387F0-2A98-54C3-AE93-078120FF0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603A26-A3C2-C440-AF93-87DA3F33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CFF6E0B-83F1-42F3-AB9B-86E7F8157FF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85846DE-70DC-E188-5376-C713DD574AA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766C23-1F0D-445C-B053-D5C6CA83D9B1}"/>
              </a:ext>
            </a:extLst>
          </p:cNvPr>
          <p:cNvGraphicFramePr>
            <a:graphicFrameLocks noGrp="1"/>
          </p:cNvGraphicFramePr>
          <p:nvPr/>
        </p:nvGraphicFramePr>
        <p:xfrm>
          <a:off x="460375" y="1430338"/>
          <a:ext cx="8445500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感官</a:t>
                      </a:r>
                      <a:br>
                        <a:rPr lang="en-US" altLang="zh-TW" sz="36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＋受詞＋原形動詞</a:t>
                      </a:r>
                      <a:r>
                        <a:rPr lang="en-US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現在分詞（</a:t>
                      </a:r>
                      <a:r>
                        <a:rPr lang="en-US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V-</a:t>
                      </a:r>
                      <a:r>
                        <a:rPr lang="en-US" altLang="zh-TW" sz="3200" b="1" kern="10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ing</a:t>
                      </a: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zh-TW" sz="3200" b="1" kern="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feel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We all </a:t>
                      </a:r>
                      <a:r>
                        <a:rPr lang="en-US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felt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ground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shake 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shaking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566B662-2F26-FE9F-A9C7-0017409E7EBA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FEA5E48-CB14-597C-3FC3-1265E7B8A00A}"/>
              </a:ext>
            </a:extLst>
          </p:cNvPr>
          <p:cNvGraphicFramePr>
            <a:graphicFrameLocks noGrp="1"/>
          </p:cNvGraphicFramePr>
          <p:nvPr/>
        </p:nvGraphicFramePr>
        <p:xfrm>
          <a:off x="460375" y="3948113"/>
          <a:ext cx="8483600" cy="2743200"/>
        </p:xfrm>
        <a:graphic>
          <a:graphicData uri="http://schemas.openxmlformats.org/drawingml/2006/table">
            <a:tbl>
              <a:tblPr/>
              <a:tblGrid>
                <a:gridCol w="146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79" marR="17779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79" marR="17779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see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Sandy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saw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a boy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pick up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picking up</a:t>
                      </a: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（撿起）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the trash from the floor.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3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1D95E0-6496-8CC3-3014-DA5D36E1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96108A-B9A6-D7C7-DDD3-2B28FF4A3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97E7085-6A1D-9679-2C92-4568C220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AB6EDD-C31E-EF70-7CBF-F6EA61FC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DD75030-F7D1-48EC-AF7A-17C4E8053D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B2B6C62-3288-2D15-530A-1FC98BE8EB3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B444E94-C01D-405A-66A3-17466A5FE1AB}"/>
              </a:ext>
            </a:extLst>
          </p:cNvPr>
          <p:cNvGraphicFramePr>
            <a:graphicFrameLocks noGrp="1"/>
          </p:cNvGraphicFramePr>
          <p:nvPr/>
        </p:nvGraphicFramePr>
        <p:xfrm>
          <a:off x="460375" y="1430338"/>
          <a:ext cx="8453438" cy="2284413"/>
        </p:xfrm>
        <a:graphic>
          <a:graphicData uri="http://schemas.openxmlformats.org/drawingml/2006/table">
            <a:tbl>
              <a:tblPr/>
              <a:tblGrid>
                <a:gridCol w="14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81" marR="17781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81" marR="17781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watch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Kenny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watched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two children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dance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/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dancing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in the park.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8BB15A2-3CF3-9F8C-DF1A-A57416556CCC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6B3E34F-09F9-918B-7C39-8F89425375EF}"/>
              </a:ext>
            </a:extLst>
          </p:cNvPr>
          <p:cNvGraphicFramePr>
            <a:graphicFrameLocks noGrp="1"/>
          </p:cNvGraphicFramePr>
          <p:nvPr/>
        </p:nvGraphicFramePr>
        <p:xfrm>
          <a:off x="460375" y="3948113"/>
          <a:ext cx="8453438" cy="2284413"/>
        </p:xfrm>
        <a:graphic>
          <a:graphicData uri="http://schemas.openxmlformats.org/drawingml/2006/table">
            <a:tbl>
              <a:tblPr/>
              <a:tblGrid>
                <a:gridCol w="14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81" marR="17781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81" marR="17781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listen to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Ben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listened to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the singer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sing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/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singing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on the street.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41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559C806-F143-D10E-D53F-A267FA287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371860-318D-C7D8-7317-2A6C6449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1A42CDA-2920-7A57-A607-F78A2C20E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DAD2C7-BF0E-41CA-7980-D1B74053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57D6FE-1A43-4BAA-9230-DB5027BE274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95F070A-F0DA-D9C5-51F4-CEE5045F949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6785D12-7B86-62F8-A948-15B1529082E4}"/>
              </a:ext>
            </a:extLst>
          </p:cNvPr>
          <p:cNvGraphicFramePr>
            <a:graphicFrameLocks noGrp="1"/>
          </p:cNvGraphicFramePr>
          <p:nvPr/>
        </p:nvGraphicFramePr>
        <p:xfrm>
          <a:off x="460375" y="1430338"/>
          <a:ext cx="8483600" cy="2284413"/>
        </p:xfrm>
        <a:graphic>
          <a:graphicData uri="http://schemas.openxmlformats.org/drawingml/2006/table">
            <a:tbl>
              <a:tblPr/>
              <a:tblGrid>
                <a:gridCol w="146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79" marR="17779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79" marR="17779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hear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Mia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heard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a baby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cry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/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crying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loudly in the library.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E41F4247-C6A5-5A4F-5A01-50A751E80CD1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5">
            <a:extLst>
              <a:ext uri="{FF2B5EF4-FFF2-40B4-BE49-F238E27FC236}">
                <a16:creationId xmlns:a16="http://schemas.microsoft.com/office/drawing/2014/main" id="{10BECE1D-7356-4E73-2B97-41E929C1D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3883025"/>
            <a:ext cx="6865937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smell </a:t>
            </a: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也可當感官動詞，但受詞後不能接原形動詞，只能接現在分詞</a:t>
            </a:r>
            <a:b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V-</a:t>
            </a:r>
            <a:r>
              <a:rPr lang="en-US" altLang="zh-TW" sz="33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ing</a:t>
            </a: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）。</a:t>
            </a:r>
          </a:p>
          <a:p>
            <a:pPr marL="446088" indent="-446088">
              <a:buFont typeface="Arial" charset="0"/>
              <a:buNone/>
              <a:defRPr/>
            </a:pPr>
            <a:r>
              <a:rPr lang="zh-TW" altLang="en-US" sz="33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 </a:t>
            </a:r>
            <a:r>
              <a:rPr lang="en-US" altLang="zh-TW" sz="33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smelled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3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something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3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burning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446088" indent="-446088">
              <a:buFont typeface="Arial" charset="0"/>
              <a:buNone/>
              <a:defRPr/>
            </a:pP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</a:t>
            </a: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（他聞到某個東西燒焦了。）</a:t>
            </a:r>
            <a:endParaRPr lang="zh-TW" altLang="zh-TW" sz="33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0DAAB7-C5F5-190B-44A1-A21006B71F70}"/>
              </a:ext>
            </a:extLst>
          </p:cNvPr>
          <p:cNvSpPr/>
          <p:nvPr/>
        </p:nvSpPr>
        <p:spPr>
          <a:xfrm>
            <a:off x="531813" y="38957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742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AB8C6B-584D-2EF2-9773-CE26E92BA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E87D10-8F87-8FAD-553F-1A699720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46339A5-F5D0-1BC9-74FE-54E208DF9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4C9E44-3130-379A-6927-678D4918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E5F8CA4-E952-4B3B-B3DB-BEC6E6FD38C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字方塊 5">
            <a:extLst>
              <a:ext uri="{FF2B5EF4-FFF2-40B4-BE49-F238E27FC236}">
                <a16:creationId xmlns:a16="http://schemas.microsoft.com/office/drawing/2014/main" id="{A11D192F-8FFA-AA50-040E-8A5E81A2D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圈選出適當的答案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ACDFC2EB-D150-A4E2-5670-55C13898BA0A}"/>
              </a:ext>
            </a:extLst>
          </p:cNvPr>
          <p:cNvSpPr txBox="1">
            <a:spLocks/>
          </p:cNvSpPr>
          <p:nvPr/>
        </p:nvSpPr>
        <p:spPr bwMode="auto">
          <a:xfrm>
            <a:off x="430213" y="1243013"/>
            <a:ext cx="8562975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They watched Jeremy Lin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played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play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basketball in the gym yesterday.</a:t>
            </a:r>
          </a:p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heard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woman (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cries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crying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cry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outside my house yesterday.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5972EE-0ADF-1B06-7E84-F816BD47E4B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EA447096-D1F2-4FD2-04A3-ADBA95FE36A2}"/>
              </a:ext>
            </a:extLst>
          </p:cNvPr>
          <p:cNvSpPr/>
          <p:nvPr/>
        </p:nvSpPr>
        <p:spPr>
          <a:xfrm>
            <a:off x="4016375" y="2265363"/>
            <a:ext cx="1547813" cy="719137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1976243-423C-51C6-BDEE-3E02DCF0E0C9}"/>
              </a:ext>
            </a:extLst>
          </p:cNvPr>
          <p:cNvSpPr/>
          <p:nvPr/>
        </p:nvSpPr>
        <p:spPr>
          <a:xfrm>
            <a:off x="7227888" y="4014788"/>
            <a:ext cx="1547812" cy="719137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84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3F2E11F-724B-4467-6B78-2DDBE249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3EF0B0-4B05-B38C-A1DB-72713E8CE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7260B40-DB95-433F-3F1F-DE4F3F4C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446AD1-7A1F-345B-AF66-CED9781E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69142D-D8E5-4A03-B097-E9A66D5C5C8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5">
            <a:extLst>
              <a:ext uri="{FF2B5EF4-FFF2-40B4-BE49-F238E27FC236}">
                <a16:creationId xmlns:a16="http://schemas.microsoft.com/office/drawing/2014/main" id="{23A66FCC-3BCE-88DA-82F1-B5776040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圈選出適當的答案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9459" name="內容版面配置區 2">
            <a:extLst>
              <a:ext uri="{FF2B5EF4-FFF2-40B4-BE49-F238E27FC236}">
                <a16:creationId xmlns:a16="http://schemas.microsoft.com/office/drawing/2014/main" id="{7F2E564C-689C-602D-DC8C-42E6C3CBAE6A}"/>
              </a:ext>
            </a:extLst>
          </p:cNvPr>
          <p:cNvSpPr txBox="1">
            <a:spLocks/>
          </p:cNvSpPr>
          <p:nvPr/>
        </p:nvSpPr>
        <p:spPr bwMode="auto">
          <a:xfrm>
            <a:off x="430213" y="1243013"/>
            <a:ext cx="8562975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Mr. Wang saw his son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fly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flew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a kite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（風箏）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the park.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students listened to the band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（樂團）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played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play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beautiful songs at the show.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7C9FEE-2E61-DA68-D735-5B58F825C19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6BA453F-1BF8-5DFF-32CE-C8D2BA42381F}"/>
              </a:ext>
            </a:extLst>
          </p:cNvPr>
          <p:cNvSpPr/>
          <p:nvPr/>
        </p:nvSpPr>
        <p:spPr>
          <a:xfrm>
            <a:off x="736600" y="5734050"/>
            <a:ext cx="1547813" cy="719138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18CF721-D312-CC0A-9640-4F0E42F3B4A6}"/>
              </a:ext>
            </a:extLst>
          </p:cNvPr>
          <p:cNvSpPr/>
          <p:nvPr/>
        </p:nvSpPr>
        <p:spPr>
          <a:xfrm>
            <a:off x="5789613" y="1477963"/>
            <a:ext cx="1249362" cy="576262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946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052FAD6-DCBE-F4BD-8D8E-C9FDCD945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03CC791-FAF1-0334-9F52-ED5547BEC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2F121D5-981F-FF6F-9581-E4705610D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FE84D1-44A9-C3F1-7218-5BEEE717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3F3AC7-325F-477E-B411-FB4DC01FFEB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字方塊 5">
            <a:extLst>
              <a:ext uri="{FF2B5EF4-FFF2-40B4-BE49-F238E27FC236}">
                <a16:creationId xmlns:a16="http://schemas.microsoft.com/office/drawing/2014/main" id="{4ABF151D-EB93-3535-884A-51DFAB3C7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圈選出適當的答案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9A687234-F356-ACA5-B588-BAA3B58C4CD6}"/>
              </a:ext>
            </a:extLst>
          </p:cNvPr>
          <p:cNvSpPr txBox="1">
            <a:spLocks/>
          </p:cNvSpPr>
          <p:nvPr/>
        </p:nvSpPr>
        <p:spPr bwMode="auto">
          <a:xfrm>
            <a:off x="430213" y="1243013"/>
            <a:ext cx="8562975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Before the earthquake hit, we saw some chickens (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resting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rest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rested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trees.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1EAB85-656E-F297-14EB-864CC80BCF5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18FF220-9BA6-C5D6-5E30-6E3B23049876}"/>
              </a:ext>
            </a:extLst>
          </p:cNvPr>
          <p:cNvSpPr/>
          <p:nvPr/>
        </p:nvSpPr>
        <p:spPr>
          <a:xfrm>
            <a:off x="4521200" y="2265363"/>
            <a:ext cx="1871663" cy="720725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04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DF0EE0-CD69-2791-189D-3A8AB52B2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E9CA19-363F-6BDC-D222-E1C15B171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99C17A0-DE1C-E4BF-B9E7-EB3B352B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575DB8-81B7-D9BF-10E6-D678E527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8DEF70-443A-42D5-A989-FE50240D6DC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260963-10BA-F123-3942-F668D15C7E9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46A516D-7406-CFF0-2F66-838678D5351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1.	I saw John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after the school bus this morning.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running	(B) to run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ran	(D) to running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2.	We listened to Mrs. Watson</a:t>
            </a:r>
            <a:r>
              <a:rPr lang="zh-TW" altLang="en-US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endParaRPr lang="en-US" altLang="zh-TW" sz="3600" kern="100" dirty="0"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  <a:p>
            <a:pPr indent="-3175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zh-TW" altLang="en-US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zh-TW" altLang="en-US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us the story. She sounded </a:t>
            </a:r>
            <a:r>
              <a:rPr lang="zh-TW" altLang="en-US" sz="30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 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told; happy</a:t>
            </a:r>
            <a:r>
              <a:rPr lang="zh-TW" altLang="en-US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(B) told; happily	</a:t>
            </a:r>
            <a:b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tell; happy</a:t>
            </a:r>
            <a:r>
              <a:rPr lang="zh-TW" altLang="en-US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 </a:t>
            </a: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(D) tell; happily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895E935-6268-BC0A-6392-BE2EB37D6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E3672C-DC74-69E7-57B7-490EBB39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6607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CF8306E-9BBE-96AD-6FB0-AB3F3C9D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E2BD2E-3CEE-C578-A74F-5E51E3619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9B8720-07F8-124D-62CC-ECE49CD86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5DFD0A-484A-F5BC-3211-16973F44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657F9B-D049-48B9-A135-6C9A8B350C8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C7099F2-5273-723E-53CD-E93729142AB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EF789A-6846-067E-77FA-313AADA7574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4102" name="文字方塊 5">
            <a:extLst>
              <a:ext uri="{FF2B5EF4-FFF2-40B4-BE49-F238E27FC236}">
                <a16:creationId xmlns:a16="http://schemas.microsoft.com/office/drawing/2014/main" id="{C3A63902-8661-08B5-E535-06FB31FFB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定義：「感官動詞」是用來表達透過身體五官感覺到某人事物的動作的動詞。此類動詞國中階段常見的有「三看（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 at / see / watch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）」、「兩聽（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listen to / hear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）」、「一感覺（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）」等等。</a:t>
            </a:r>
          </a:p>
        </p:txBody>
      </p:sp>
      <p:pic>
        <p:nvPicPr>
          <p:cNvPr id="4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D9AFD84-F31B-967D-3604-53E40F8B8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396722-E3BC-F957-4877-9B7F49D8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14DCF1F-AA6A-40DB-76EA-07E9F366E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7C3CA6E-8B22-82DF-C49C-AD8F366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EB56E53-04A9-4FC1-89D1-6C12C4FABAD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31ECC51-29A7-717B-56D0-87B9847F687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FD74534-F86D-E408-CC92-A5D975EF9BD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3.	When did you come home?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I didn’t hear you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the door.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open	(B) opened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to open	(D) opens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4.	When Tom got home, he smelled something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in the kitchen.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cook	(B) to cook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cooking	(D) to cooking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CF29B86-FC85-EC1B-8385-2D056A489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F81A01-EA17-AE4C-35A6-6A355A22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2037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0A9258-205D-B497-2EE9-FFE97A5A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F4F101-3F2D-139C-CAE2-AC48E6566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3CCA2DC-997C-1755-6B54-942440B7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0A9123-C3E4-4C51-8608-E97118AC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AE67331-F490-41A5-9FC1-2D78312DB8E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3556BF7-E226-C3FA-C2B9-C4E7537EF0F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AC902A5-31D1-F7AF-A4C1-F09BD324404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5.	Paula felt scared</a:t>
            </a:r>
            <a:r>
              <a:rPr lang="zh-TW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（害怕的）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. She heard someone 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her name in the dark.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shouted	(B) shout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shouts	(D) to shout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6.	Did you hear Ivy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in the room? She sounded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cry; sadly	(B) to cry; sadly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cry; sad	(D) to cry; sad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E648C9-FE5E-CBF0-60C0-E79963205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3D763A-9464-FFA4-D44A-D0075EB4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2021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2B172A-462D-DAAD-E380-895280C81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5939C0-F53A-F776-ACCF-B97E63826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F1114DC-709F-411B-B9E4-3D2138CF6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F0001CE-0EA4-CA21-2238-401B77E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22BD1E0-A2E8-43EB-8648-C952FA88920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E3D8221-CB41-D635-4F99-460499E9D66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CFB0978-2377-EB0D-1BBA-E4AB03FAFD4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7.	I saw Jane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Benson and kiss</a:t>
            </a:r>
            <a:r>
              <a:rPr lang="zh-TW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（親吻）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him.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dating	</a:t>
            </a:r>
            <a:b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(B) date	</a:t>
            </a:r>
            <a:b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to date	</a:t>
            </a:r>
            <a:b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(D</a:t>
            </a:r>
            <a:r>
              <a:rPr lang="en-US" altLang="zh-TW" sz="360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dated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E54929-18EF-4C00-832F-70F1D3F33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677FF89-D844-CB3D-C82D-D5651D97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1C1319-09AD-CDAB-B940-DCFBE693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7355D84-68A2-0C47-F117-D13EAB47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981DFD-2A10-84D5-4210-22D7A2A3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B939BB1-C912-470B-AA12-DEED6C5CADA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1762904-0EEC-368D-A949-8F9627E43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B9B5E28-0216-71D2-FB19-C4F3FDA8F49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People got very excited when they watched Ms. Smith _____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 the party.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danced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dancing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has danced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to dance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087EE7-3501-35EB-D7C9-C1844CAF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D736C-0BE6-6EA6-D6EC-B9E90AAA824D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112-4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0A8B98-BDF0-6B6E-A3D3-F5422D11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1E7116-B4CA-BB9D-8553-76BD715B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9F79F0-FAF9-993F-6493-5E8880B2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40B6CE-04D5-E063-3E0E-0FA34BD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B190339-4EB0-44A9-998E-85FFDCBE4FC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1762904-0EEC-368D-A949-8F9627E43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B9B5E28-0216-71D2-FB19-C4F3FDA8F49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2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David looked out of the balcony window and saw a woman get in his car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away.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drive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drove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and drive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and drove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087EE7-3501-35EB-D7C9-C1844CAF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D736C-0BE6-6EA6-D6EC-B9E90AAA824D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111-16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0A8B98-BDF0-6B6E-A3D3-F5422D11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1E7116-B4CA-BB9D-8553-76BD715B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9F79F0-FAF9-993F-6493-5E8880B2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40B6CE-04D5-E063-3E0E-0FA34BD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B190339-4EB0-44A9-998E-85FFDCBE4FC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1762904-0EEC-368D-A949-8F9627E43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B9B5E28-0216-71D2-FB19-C4F3FDA8F49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3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My cat got excited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（興奮的）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when it saw the boy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birds.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catches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catching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to catch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caught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087EE7-3501-35EB-D7C9-C1844CAF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D736C-0BE6-6EA6-D6EC-B9E90AAA824D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105-3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0A8B98-BDF0-6B6E-A3D3-F5422D11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1E7116-B4CA-BB9D-8553-76BD715B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9F79F0-FAF9-993F-6493-5E8880B2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40B6CE-04D5-E063-3E0E-0FA34BD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B190339-4EB0-44A9-998E-85FFDCBE4FC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43F4BB0-91B3-ACF5-CB1D-C02E5DC5CB9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73F4FB85-816A-F766-E3D9-D93B50FF89D9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4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The little boy jumped up and down happily when he saw a bee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（蜜蜂）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into the house.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flown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to fly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flying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has flown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34E719-F9BB-FAB2-0A31-3458D27ED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0929CD-3797-B5D5-4BFA-BBD6C394E9DF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99-2-7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663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D3D50A-0DE4-9968-995B-D952EF7F6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875631-BB1B-98C7-C27F-434357236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3485FA0-35C5-F10C-FF61-71006ED46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112904-F0EF-36E9-6275-6812B952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167158A-C01E-4C0B-8A9E-A8E4A0F1ACF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D65F277-EF74-0867-553A-9D279CED392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18BBDD4E-D8E8-425D-468B-912E8420545C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5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When I was walking along the river, I saw some fish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 of the water.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jumped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to jump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jumping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are jumping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4E95C1E-1CAF-9E56-FE84-26FCB5777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2768AD-A8D3-1D56-EA91-C40617FF979A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96-2-14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4F17C41-9FE8-57A1-4E58-83EA8BB0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881B9A2-F4D9-4DD3-8187-FEF24B83119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2765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1B7D161-7767-B5F3-1FD4-A7BA85B93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754142-19FC-B223-C3B2-75D013E1E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98A7B73-467B-F980-62F5-3CAA3F2D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D47B023-B352-9610-4EE6-79B4E74FB28A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10BC22DB-5FD2-1C19-0006-C1C5788149C1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6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Cindy cried out when she saw a motorcycle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into her cat.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</a:t>
            </a:r>
            <a:r>
              <a:rPr lang="es-E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Wingdings"/>
              </a:rPr>
              <a:t></a:t>
            </a:r>
            <a:r>
              <a:rPr lang="es-E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bump into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撞上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bump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bumped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to bump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has bumped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435069-E7EF-5EC1-DD0B-271C751D0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61DBAB-B825-1720-C30A-88AF7A045D5B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93-2-16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867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28C95DE-96E1-2FBB-8255-46E9CD06C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0AF6563-52B6-995B-E27B-7E8AF8E28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E65247A-97FD-9EA0-A1C7-4FB0401B9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48BC835-C62A-85DD-4326-D0263409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61DBDF-917D-43E9-8CF3-782649D88FA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2BF71C3-9A71-599E-548C-40E365D1332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574E2D-B82E-F934-20D8-C5D0656F23E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EF792869-3676-270E-0BD2-28D3B57D8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定義：當主詞與受詞是同一人時，使用反身代名詞表示「行為的對象是本身」。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2E73F94D-804E-A5D6-5AFB-D9118F75E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3067050"/>
            <a:ext cx="2927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第一人稱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C95157E-AE8A-1787-BFBF-0893F67CF9C2}"/>
              </a:ext>
            </a:extLst>
          </p:cNvPr>
          <p:cNvGraphicFramePr>
            <a:graphicFrameLocks noGrp="1"/>
          </p:cNvGraphicFramePr>
          <p:nvPr/>
        </p:nvGraphicFramePr>
        <p:xfrm>
          <a:off x="452438" y="3808413"/>
          <a:ext cx="8031162" cy="21605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（我自己）</a:t>
                      </a: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we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ourselves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（我們自己）</a:t>
                      </a: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71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3F47552-9401-1877-9EB2-60AFC1097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9CDF68-2F42-1E68-3819-4D6870E7E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0EF58F-26D7-6DA8-DA09-E63F51B49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2D23ED6-29ED-CF49-123A-6645C6A1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3A8F1BB-5ACB-4B06-B3A7-524F72867AE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AE9756D-A451-55D7-C717-E2CA3153547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00A4896-146B-7A25-262E-14B5587BF22F}"/>
              </a:ext>
            </a:extLst>
          </p:cNvPr>
          <p:cNvGraphicFramePr>
            <a:graphicFrameLocks noGrp="1"/>
          </p:cNvGraphicFramePr>
          <p:nvPr/>
        </p:nvGraphicFramePr>
        <p:xfrm>
          <a:off x="460375" y="1438275"/>
          <a:ext cx="8023225" cy="45370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2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2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32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look at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（注視）</a:t>
                      </a: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Please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look at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page 5.</a:t>
                      </a:r>
                      <a:b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（請看第五頁。）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刻意地看</a:t>
                      </a: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32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see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（看）</a:t>
                      </a: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can’t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see 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（我看不到你。）</a:t>
                      </a:r>
                      <a:br>
                        <a:rPr lang="en-US" alt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視覺、無意間看到</a:t>
                      </a: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42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watch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（觀看）</a:t>
                      </a: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Ted likes to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watch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baseball games.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Ted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喜歡看棒球比賽。）</a:t>
                      </a:r>
                      <a:br>
                        <a:rPr lang="en-US" alt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長時間觀看</a:t>
                      </a: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58C007D-6118-CB46-3D5E-41BCA9BE2CA8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7BAA5F-3F44-5525-C251-5458AB395E10}"/>
              </a:ext>
            </a:extLst>
          </p:cNvPr>
          <p:cNvSpPr/>
          <p:nvPr/>
        </p:nvSpPr>
        <p:spPr>
          <a:xfrm>
            <a:off x="4910138" y="714375"/>
            <a:ext cx="1549400" cy="57626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辨別字</a:t>
            </a:r>
          </a:p>
        </p:txBody>
      </p:sp>
      <p:pic>
        <p:nvPicPr>
          <p:cNvPr id="51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01B1D1-60C9-3F98-EB75-3070199BE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4565DB-0CF5-E124-C776-502611EDC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49D2DEB-2E14-3AEA-499E-A8FF0B6FD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B01482-55F9-BC57-B9E2-041D05DF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DEE5E49-18DB-4193-BF56-294028B9F5D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B71B8FD-37C0-E4F6-56FB-C7D599A7647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94AE99-18F2-DDC9-8294-9CDD09FE1CB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92A6F3F8-D067-CC93-5F3C-38704FF58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384300"/>
            <a:ext cx="2927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第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二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人稱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7ED4A6F-047D-57B1-88F0-DC85B88D2DBE}"/>
              </a:ext>
            </a:extLst>
          </p:cNvPr>
          <p:cNvGraphicFramePr>
            <a:graphicFrameLocks noGrp="1"/>
          </p:cNvGraphicFramePr>
          <p:nvPr/>
        </p:nvGraphicFramePr>
        <p:xfrm>
          <a:off x="452438" y="2125663"/>
          <a:ext cx="8086725" cy="21605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yourself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（你自己）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yourselves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（你們自己）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AD3E8F6-A0A6-A0E5-5286-3B4CE9E47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7C7A124-4C5D-134A-3935-31851C92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1A63613-F7ED-3BCE-829D-D90AA10EF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CBA17C-50A4-36C5-DB42-C3FD8DC0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9C0BD4C-421F-40ED-8AB9-4BB782B2606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E2BB968-8865-C7B1-414E-A00526CEAA2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9F5D23-CDCE-AA40-3A6B-452D2FCA4CC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7531CF9E-C2AA-5DDC-C706-E450A267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384300"/>
            <a:ext cx="2927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第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三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人稱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7508D31-D12B-10E2-BD49-7026A8051855}"/>
              </a:ext>
            </a:extLst>
          </p:cNvPr>
          <p:cNvGraphicFramePr>
            <a:graphicFrameLocks noGrp="1"/>
          </p:cNvGraphicFramePr>
          <p:nvPr/>
        </p:nvGraphicFramePr>
        <p:xfrm>
          <a:off x="452438" y="2125663"/>
          <a:ext cx="8016875" cy="43195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6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989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himself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（他自己）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89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she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herself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（她自己）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89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（牠、它自己）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they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themselves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（他們自己）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77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318B59D-54CC-D1DD-42F2-E04CDD29B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15DB00-1843-3DC0-2A74-C761503D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DDE7B7-34D5-4094-F81C-98EA86E46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E8326E-D6E0-8631-DE02-DE0C4BE5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2095874-562B-44DF-9075-B4D80958A5A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1B164A0-E54E-C607-ADD2-08BA1200E45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97B706-1B7A-D6B7-1656-84582D9E161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49AA7186-3711-C485-C652-7FAC14899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用法：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717550" indent="-71755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主詞和受詞的對象一致時，反身代名詞可當句中動詞或介系詞的受詞。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 例 </a:t>
            </a:r>
            <a:r>
              <a:rPr lang="zh-TW" altLang="en-US" sz="3600" dirty="0">
                <a:latin typeface="新細明體" pitchFamily="18" charset="-120"/>
                <a:cs typeface="Arial" charset="0"/>
              </a:rPr>
              <a:t>①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Gina talked to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herself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room.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Gina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在房間自言自語。）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新細明體" pitchFamily="18" charset="-120"/>
                <a:cs typeface="Arial" charset="0"/>
              </a:rPr>
              <a:t>　　   ②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Ken looked at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himself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mirror.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看著鏡中的自己。）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277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51C9B6B-FCDF-7403-B033-F103D3BC0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AB33F8-37C2-87DB-5B2C-921627AC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6B884F2-00EF-33FD-B0ED-E6C0A5392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83A357-6A5F-04BB-55F9-45F8421A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B72A9A-72CB-40D9-8810-51708B36C08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DA67ACE-2ED0-E6E2-722D-06393E89A47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1C58D7-9F70-D52B-2767-61B389473ED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4B4BB6F1-F766-CC9A-E409-8FA091A2A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879600" indent="-18796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新細明體" pitchFamily="18" charset="-120"/>
                <a:cs typeface="Arial" charset="0"/>
              </a:rPr>
              <a:t>　　   ③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Don’t just think about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yourself / yourselves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（不要只想到你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（們）自己。）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祈使句省略主詞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you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，故用反身代名詞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yourself / yourselves</a:t>
            </a:r>
            <a:endParaRPr lang="zh-TW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379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8F11D3-3E43-4F65-9CB9-1DB364CBB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58EDDC-F361-F004-8E09-CB1CD55A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FAA42CE-CEAB-B572-61D7-ECE01A9DE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0B6236-7738-FDD8-B8DD-854D8A4E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16B873-91EB-4CC4-9B95-BAE578C9BA0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CC83B5D-E2D2-5ACD-674E-45EED0F89E1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83F0A1-E314-C843-D60D-71F969313C5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BE3842D5-90EA-96D6-FC58-0967067C7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717550" indent="-71755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用「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(by</a:t>
            </a:r>
            <a:r>
              <a:rPr lang="zh-TW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反身代名詞」置於句尾，強調「獨自」，也可替換成「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 one’s own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」。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258888" indent="-125888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did it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(by) himself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獨自完成它。）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did it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 his own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48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73E7F86-6A53-65CB-C36B-EA7A97B24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C01FBC6-37A9-948E-F702-3296552A1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4564955-B6EA-DC46-17B3-2A88BD1C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46DC1F-F557-2C45-7ED4-3A7F769A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DA6E6FF-DD4F-45CD-B3E7-A5B00DCC74C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字方塊 5">
            <a:extLst>
              <a:ext uri="{FF2B5EF4-FFF2-40B4-BE49-F238E27FC236}">
                <a16:creationId xmlns:a16="http://schemas.microsoft.com/office/drawing/2014/main" id="{CE70E54B-42C2-C80C-8C91-A603D656E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依文意填入適當的反身代名詞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F6F78ACC-E429-8CC3-7151-231A74C76379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Don’t just think about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Bob.</a:t>
            </a:r>
          </a:p>
          <a:p>
            <a:pPr marL="1974850" indent="-1974850"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Helen: Did you have fun at the party last night?</a:t>
            </a:r>
          </a:p>
          <a:p>
            <a:pPr marL="1879600" indent="-1879600"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Blair: Yes, I enjoyed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very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much.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2C03F1-C59F-D15B-E97E-C967AC5658A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AE5F32E-F59A-4403-7972-168E05BC8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463" y="1450975"/>
            <a:ext cx="21605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yourself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EB4B08C-87AF-CADC-9F0F-C363DED98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4114800"/>
            <a:ext cx="21605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myself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8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FFF4DD-5AEE-CE78-D0BB-4AD4E14B5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CB9E6B-6209-0005-3D81-F8E9B9F8F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4A5B036-324C-60F3-B701-17046B9F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009E8E-C9E9-4346-8ACB-CEB5E1DA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C5A8E5E-24B0-4142-B005-9FB79BD7832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字方塊 5">
            <a:extLst>
              <a:ext uri="{FF2B5EF4-FFF2-40B4-BE49-F238E27FC236}">
                <a16:creationId xmlns:a16="http://schemas.microsoft.com/office/drawing/2014/main" id="{0043CC5B-B2BF-5810-9863-907206D49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依文意填入適當的反身代名詞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76FF78A5-CB69-1684-D181-3784CBC1A2A9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Boys, help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to the green salad. It tastes good.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Owen hurt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a baseball game last year.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When a typhoon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（颱風）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comes, we should stay home to keep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safe.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B3936D-35F2-A1C7-AC6A-4C08EE7428F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FEDF4D0-BF62-FE10-BFF9-3CBD38A6A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50975"/>
            <a:ext cx="2413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yourselves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73F51D-FBD8-0203-56AD-B4D6578E5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163" y="2774950"/>
            <a:ext cx="21605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himself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02AD3E-74F5-E3C8-C23F-1B5387C55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4662488"/>
            <a:ext cx="21605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ourselves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87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6A65FF9-5585-0D2E-AE95-7D19FFE12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B65557-992A-E2E0-BBD1-62A7F608B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2A802CD-2FEF-CB5D-B4F3-0E5B96A48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252F74-C2D7-7FEC-91DB-BCBC9B27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96059ED-FDAC-4199-B749-AA68DBD02FE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字方塊 5">
            <a:extLst>
              <a:ext uri="{FF2B5EF4-FFF2-40B4-BE49-F238E27FC236}">
                <a16:creationId xmlns:a16="http://schemas.microsoft.com/office/drawing/2014/main" id="{5F6A71DE-7CAE-3929-38E7-9E9CE573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依文意填入適當的反身代名詞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9A2F31A6-D8EE-F3F5-ED99-A06601DBC16B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The writer often talks to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when she thinks of good ideas for her stories.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 The two players fell over and hurt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game.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 The dog is looking at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water.</a:t>
            </a:r>
            <a:endParaRPr lang="en-US" altLang="zh-TW" sz="3600" spc="-2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C99E09-2185-7E02-246E-3B07959F8E1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7200F8-F8C0-9A89-A971-7CA523594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1458913"/>
            <a:ext cx="21605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herself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E4E4B8-E9DC-FCD7-E5E0-9C21CAE4C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3879850"/>
            <a:ext cx="22669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themselves</a:t>
            </a:r>
            <a:endParaRPr lang="zh-TW" altLang="en-US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DCFAF01-DA4F-3FC5-6A95-FC6ECA0A6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4662488"/>
            <a:ext cx="21605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itself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8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DE4312-2E3C-3EED-33D3-07A2906BB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CB9159-80FC-920F-90AF-7715EF95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F07E097-EA48-7219-010F-7B4866F5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6F6480-F936-36DE-6455-14FE428F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31A7649-F28A-41B4-B5CC-FA083436663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6115A8C-4FFB-B7F1-0444-A6647D868C92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97B5B5FA-4E1C-08EE-2B05-0724A9146E4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John, please make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at home and enjoy the party.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you</a:t>
            </a:r>
            <a:r>
              <a:rPr lang="en-US" altLang="zh-TW" sz="3600" kern="100" dirty="0">
                <a:solidFill>
                  <a:srgbClr val="ED279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br>
              <a:rPr lang="en-US" altLang="zh-TW" sz="3600" kern="100" dirty="0">
                <a:solidFill>
                  <a:srgbClr val="ED279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yourself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yourselves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yours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993B6A9-BDB1-FA23-E1DE-2EB18ACB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91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8E8A73A-6343-91E4-9CED-C5DBDD89F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F6719D-3C93-9FCC-872B-DF6B0C207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215823F-E310-775E-706D-2D61A0015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8D42D1-9247-AD97-FA6A-A13EABD7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6AC59A1-AFBC-40FC-8A56-F7A5C7F964B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B959515-F4EF-8EDE-1162-603CAE75DC52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B54C9D1-010C-DB86-2E63-0B34136FDE96}"/>
              </a:ext>
            </a:extLst>
          </p:cNvPr>
          <p:cNvSpPr txBox="1">
            <a:spLocks/>
          </p:cNvSpPr>
          <p:nvPr/>
        </p:nvSpPr>
        <p:spPr bwMode="auto">
          <a:xfrm>
            <a:off x="358775" y="12080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A: Where did you buy the card?  B: I didn’t buy it. I made it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my	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mine	(D) myself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A: Where did you buy the card?  B: I didn’t buy it. I made it for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you	(B) your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yours	(D) yourself</a:t>
            </a:r>
            <a:endParaRPr lang="en-US" altLang="zh-TW" sz="3600" kern="100" dirty="0"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92F77F7-CE80-60CF-9F0E-D778DC93C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398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550B35-C790-A502-97F8-AE30114FC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9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DD2C445-B2B5-570B-1FB4-8A1BCD9F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03B59F-AFA4-58C7-CA8A-E913DC78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2BDF118-C789-115F-1813-4B4B7FB7B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E3A3ED-5B98-CB60-72E5-26918620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17E4DCE-6978-4D2E-9A49-4955AED1DFF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C47D16-63E1-37EB-7FF7-CE28FF9ACC8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FCD7EAF-A9E8-F8F1-C4E1-508A9DB5E214}"/>
              </a:ext>
            </a:extLst>
          </p:cNvPr>
          <p:cNvGraphicFramePr>
            <a:graphicFrameLocks noGrp="1"/>
          </p:cNvGraphicFramePr>
          <p:nvPr/>
        </p:nvGraphicFramePr>
        <p:xfrm>
          <a:off x="460375" y="1438275"/>
          <a:ext cx="8191500" cy="35290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99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56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listen to</a:t>
                      </a: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（傾聽）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Let’s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listen to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the song together.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（我們一起聽歌吧。）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刻意地聽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44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hear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（聽到）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1590" indent="2286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Could you speak more loudly? </a:t>
                      </a:r>
                      <a:b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 can’t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hear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you.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（你可以說大聲一點嗎？我聽不到你。）</a:t>
                      </a:r>
                      <a:endParaRPr lang="en-US" altLang="zh-TW" sz="32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1590" indent="2286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聽覺、無意間聽到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F3693A7-1219-E1BC-AC7A-AB22E0B517B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F59368-3F20-8856-79DD-FBEF43325B05}"/>
              </a:ext>
            </a:extLst>
          </p:cNvPr>
          <p:cNvSpPr/>
          <p:nvPr/>
        </p:nvSpPr>
        <p:spPr>
          <a:xfrm>
            <a:off x="4910138" y="714375"/>
            <a:ext cx="1549400" cy="57626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辨別字</a:t>
            </a:r>
          </a:p>
        </p:txBody>
      </p:sp>
      <p:pic>
        <p:nvPicPr>
          <p:cNvPr id="616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D843AE4-A833-7548-51FC-0ED42A152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81ACA7-8750-FEF0-088D-FAC6E233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433CD06-BF5C-F36F-86F3-B9F8BB9E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3C58C9-FD8E-7A1F-5509-3AB9F83A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AA1F89F-3AEB-47B7-AC58-5D5A7D13238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E4FCC55-B9BF-E451-C0C2-B799A3751E4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DBB30EDA-A1D7-E647-46C1-283AD9CABDAD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My wife enjoys going to the movies with her friends, but I like to watch TV at home by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myself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mine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9967981-439A-9B07-89B7-976829173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27A31A-97AE-B0EC-32ED-320C3243C463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109-6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096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D5302D-8DE0-B75F-DEB0-48D1B754F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0C2AE2-BF26-6229-E439-BE82859E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8C087E0-CB03-7235-1812-537B7AA7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D20BDF-8711-C3E6-BA34-E87A9895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3C01A0-D062-46AF-BA6B-18C7E4E2950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A8C4B06-A2D8-838F-4E8C-C2F05BF246B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D2DE1AF-11AF-733E-7A99-7D1776CB659B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My mom told me to take care of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England. She worried that I couldn’t eat or sleep well there.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myself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herself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71AE6CF-CA79-F557-88DF-C8BD042A7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10B561-BA92-3957-4950-C64C7AE20D2E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105-11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19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3B44630-E41B-F103-2380-C1021E24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106FD3-5A91-7B93-F0DB-BFBA469D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1330DF4-5DDC-2567-5C54-356B5F3E6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C9A2393-4F25-EB41-AE76-406DA895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ECD87F4-A214-421E-945E-5C262B5B485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FC9480D-B6E1-541F-B600-FBBC277378E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67EA2D4B-F636-DFB7-181F-258B33F51805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3854450" indent="-38544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Mrs. Luo: Who put these socks in the refrigerator?</a:t>
            </a:r>
          </a:p>
          <a:p>
            <a:pPr marL="3767138" indent="-3767138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Mr. Luo: I don’t know. They’re not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Ask your son.</a:t>
            </a:r>
          </a:p>
          <a:p>
            <a:pPr marL="3767138" indent="-3767138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me			(B) mine</a:t>
            </a:r>
          </a:p>
          <a:p>
            <a:pPr marL="3767138" indent="-3767138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my			(D) myself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5445D72-3D74-63CE-85DB-0B71E77E1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34126D-48CA-51BC-DBE9-632B27F08FF9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100-2-18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301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7C8C546-013A-2E24-164B-0D1E66806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72224A-00E5-9AA9-0013-1063FEC52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10518BD-6EDD-5D2C-3CC1-2C72693A7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DC61EF4-D1B9-E694-6CC9-52B859E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ECCBE3-4597-4FED-AE7E-25AA97C1645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C80342C-102B-CC70-EA2C-457E620B5E3D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00E2C2CF-5D5D-FC70-8439-65E10659DDF9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Sue: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Your hat looks so comfortable!</a:t>
            </a:r>
          </a:p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Ann: It’s more than comfortable. If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（如果）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 wear a hat like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you won’t feel cold on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windy day.</a:t>
            </a:r>
          </a:p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 			(B) myself</a:t>
            </a:r>
          </a:p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one		(D) this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B8F11C0-4252-7120-C903-002341CD1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8D87F8-7C5D-5D7A-79C6-DE9A15BB162E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98-1-17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40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019A51-2850-EA8F-314A-FE7FB305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82B9E28-6ECD-1DCA-34A6-66B4D7D9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AF01CA4-8629-4885-9512-E5D723B54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4C5825-C98E-294B-92AF-E6FDC45E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2AFC1F-FB81-49F5-A971-30486B032F7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E32158-707C-A7C9-7248-C72BFD65CFF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4D15B19-1709-1129-3901-EC4DA0C87744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Ann: This cake is so delicious! Where did you buy it?</a:t>
            </a:r>
          </a:p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Oscar: I didn’t buy it. I made it</a:t>
            </a:r>
            <a:b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!</a:t>
            </a:r>
          </a:p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for me	(B) to me</a:t>
            </a:r>
          </a:p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mine 	(D) myself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3793FB-FD09-EBAF-FBA7-78FA2B16A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D7BBB2-104B-FEC7-323B-B60CDB793BD7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95-2-18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506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3E480E-8C63-1C6C-628C-CC4E4FD24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942DC6-7902-77A6-15AD-1365EDEDD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5D82246-14C1-E58F-CFD9-3E39C22E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2E126D-D3B3-C18E-F3D9-0DB919D8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E3DEE5-5423-4F6B-A6BC-E93E23EAAAD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4FF9D40-D208-F505-4DF7-78B3BD43299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0FD28DB-AC24-1A48-4A84-1A74B8C90018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John and Susan gave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nice jacket as a Christmas gift.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mine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myself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9D273BF-DA09-B94F-8A97-310238DFF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34FC52-27A5-E7A3-F1F4-D0E7D5BC2630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91-2-1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608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E42C3F-FBDB-216D-A107-D5FAA3FBA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AF68C5-B5E8-E53E-7EA1-E46C9140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71979BD-B83E-4F19-98DF-73DBA35A5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F64197-060D-FBCA-CA25-5CEE1B74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FFA0EAC-98BC-4122-A183-60070FC64E7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50BF46D-917E-0775-1265-50BE479EB9D2}"/>
              </a:ext>
            </a:extLst>
          </p:cNvPr>
          <p:cNvSpPr txBox="1"/>
          <p:nvPr/>
        </p:nvSpPr>
        <p:spPr>
          <a:xfrm>
            <a:off x="387350" y="679450"/>
            <a:ext cx="75930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only… but also…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DF023A-D417-B0CB-ABE9-FA179BD816D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A11EA3E9-7A06-194B-2F98-F1BAF743A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only… but also…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為對等連接詞，表「不僅</a:t>
            </a:r>
            <a:r>
              <a:rPr lang="zh-TW" altLang="zh-TW" sz="3600" dirty="0">
                <a:latin typeface="+mn-ea"/>
                <a:ea typeface="+mn-ea"/>
                <a:cs typeface="Arial" panose="020B0604020202020204" pitchFamily="34" charset="0"/>
              </a:rPr>
              <a:t>……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而且</a:t>
            </a:r>
            <a:r>
              <a:rPr lang="zh-TW" altLang="zh-TW" sz="3600" dirty="0">
                <a:latin typeface="+mn-ea"/>
                <a:cs typeface="Arial" panose="020B0604020202020204" pitchFamily="34" charset="0"/>
              </a:rPr>
              <a:t>……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用法：後面須連接相同詞性的字、詞、片語和句子，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also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可省略不加。連接兩個主詞時，動詞必須根據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but (also)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後面的主詞做變化，因為就句意而言，這個名詞是較被強調的一個。</a:t>
            </a:r>
          </a:p>
        </p:txBody>
      </p:sp>
      <p:pic>
        <p:nvPicPr>
          <p:cNvPr id="4711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FD42576-72B6-F360-8B23-8AB718965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652E854-4576-2F9E-2574-DD258FE9A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A0D9E1A-CF82-6F41-89F9-DEA63E05D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885659F-FEDE-DF10-4DA9-763BA18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0223900-FE3A-4A28-A239-0121BE2CB8F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B56D38D-B6A6-497E-F8A0-640B24394B54}"/>
              </a:ext>
            </a:extLst>
          </p:cNvPr>
          <p:cNvSpPr txBox="1"/>
          <p:nvPr/>
        </p:nvSpPr>
        <p:spPr>
          <a:xfrm>
            <a:off x="387350" y="679450"/>
            <a:ext cx="75930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only… but also…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4C73A3-42F6-81DD-BBA8-39C71E3BE2B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B7AD6F3C-639F-8E6F-EE1B-2014A42A6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連接兩個主詞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346200" indent="-13462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but (also)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is a student.</a:t>
            </a:r>
          </a:p>
          <a:p>
            <a:pPr marL="1346200" indent="-134620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（不只我，還有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Ken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是學生。）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74850" indent="-197485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連接兩個主詞時，其後的動詞單複數依第二個主詞的單複數來判斷</a:t>
            </a:r>
          </a:p>
        </p:txBody>
      </p:sp>
      <p:pic>
        <p:nvPicPr>
          <p:cNvPr id="4813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2C30111-8FE2-BA28-CDBC-0D9DB2EA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B1A18F7-AE2B-6B2E-4F57-A5D2BD264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D6A0424-F70C-A107-A02F-CB29D9D19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9F6092-C0E1-FED1-3302-9F5C034F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3D12E15-8E92-4625-BD53-E779E2E0AE6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D8F9D0-F8FC-C304-B1D8-AF789188E4C6}"/>
              </a:ext>
            </a:extLst>
          </p:cNvPr>
          <p:cNvSpPr/>
          <p:nvPr/>
        </p:nvSpPr>
        <p:spPr>
          <a:xfrm>
            <a:off x="6804025" y="1982788"/>
            <a:ext cx="369888" cy="619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BEDA03D-0728-C5A1-6567-903722184B09}"/>
              </a:ext>
            </a:extLst>
          </p:cNvPr>
          <p:cNvSpPr txBox="1"/>
          <p:nvPr/>
        </p:nvSpPr>
        <p:spPr>
          <a:xfrm>
            <a:off x="387350" y="679450"/>
            <a:ext cx="75930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only… but also…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97BCA0-1804-90B9-2C03-49C887E2EC8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5DE96360-A910-1B4D-D54D-BD4E40F9D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連接兩個動詞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258888" indent="-125888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 mom not only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went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shopping but (also)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lunch with her friend today.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（我媽媽今天不僅去購物，還和她朋友共進午餐。）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258888" indent="-125888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連接動詞時，時態須一致</a:t>
            </a:r>
          </a:p>
        </p:txBody>
      </p:sp>
      <p:pic>
        <p:nvPicPr>
          <p:cNvPr id="4915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E1CCFF2-F679-8D5F-9E54-EA3D4D32C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D1777C3-F26F-8D42-EAF4-5FF26B8F7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3F6B0AE-BB7C-29C7-F723-288E3E9B2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2E257B-D4F2-4054-31E9-C456F626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E9C2657-1755-4DA5-BEB7-B08838D58F6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BA7D1A0-8AB3-E620-527E-6C93E619E0F1}"/>
              </a:ext>
            </a:extLst>
          </p:cNvPr>
          <p:cNvSpPr txBox="1"/>
          <p:nvPr/>
        </p:nvSpPr>
        <p:spPr>
          <a:xfrm>
            <a:off x="387350" y="679450"/>
            <a:ext cx="75930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only… but also…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E31030-7D05-D972-F8F0-8877FAA35F3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7DF8ABB2-5676-AABB-36F7-689BAC02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連接兩個受詞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258888" indent="-125888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Amy enjoyed not only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meal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but (also)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talk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with her family.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不但很享受那頓餐點，還很享受跟她家人聊天。）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not only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以及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but (also)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後接的同為名詞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018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4966726-98F6-FB49-9084-02A78CB9E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9A0C2C-D16B-C848-C931-47E8AA66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5ED2585-9A5C-DCB4-1218-14C4EE564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00989CA-B783-41B2-D595-5498C6B0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462460A-AA3E-48EA-AE63-0752B808414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81CB2D8-9885-39C5-ECA8-321E8037863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7173" name="文字方塊 5">
            <a:extLst>
              <a:ext uri="{FF2B5EF4-FFF2-40B4-BE49-F238E27FC236}">
                <a16:creationId xmlns:a16="http://schemas.microsoft.com/office/drawing/2014/main" id="{D33A97FB-5A5E-28FD-5AA1-21144B14D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235075"/>
            <a:ext cx="8450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句型：主詞＋感官動詞＋受詞＋原形動詞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現在分詞（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V-ing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D2E3B87-4168-B2C2-2374-FAAB5BF8590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2C5488-EF41-3617-8027-47F4D5FECAA6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500313"/>
          <a:ext cx="7969250" cy="42481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3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003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br>
                        <a:rPr lang="en-US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l"/>
                        </a:tabLst>
                        <a:defRPr/>
                      </a:pPr>
                      <a:r>
                        <a:rPr lang="zh-TW" altLang="zh-TW" sz="3000" dirty="0"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「原形動詞」用來強調「事實」，表達完整的動作和事件的過程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25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87">
                <a:tc gridSpan="2"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主詞＋感官動詞＋受詞＋原形動詞</a:t>
                      </a:r>
                      <a:r>
                        <a:rPr lang="en-US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0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 </a:t>
                      </a: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We </a:t>
                      </a:r>
                      <a:r>
                        <a:rPr lang="en-US" altLang="zh-TW" sz="30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saw</a:t>
                      </a: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police officers</a:t>
                      </a:r>
                      <a:r>
                        <a:rPr lang="en-US" altLang="zh-TW" sz="30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leave</a:t>
                      </a: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TW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（我們看見警察們離開。）</a:t>
                      </a:r>
                      <a:endParaRPr lang="en-US" altLang="zh-TW" sz="30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Al </a:t>
                      </a:r>
                      <a:r>
                        <a:rPr lang="en-US" altLang="zh-TW" sz="30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watched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kid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play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soccer.</a:t>
                      </a: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0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TW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 </a:t>
                      </a:r>
                      <a:r>
                        <a:rPr lang="zh-TW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看著那小孩踢足球。）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8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CB5AA03-238F-5316-8139-7F3F48027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769913-6E80-B827-B754-FBFB341D6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2120EC5-A0A4-2E68-F0B7-5FFFB9967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AC9539-07B3-66E0-683A-B646FD23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D1FDA1D-2B78-4473-B3A6-173297CB42A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群組 1">
            <a:extLst>
              <a:ext uri="{FF2B5EF4-FFF2-40B4-BE49-F238E27FC236}">
                <a16:creationId xmlns:a16="http://schemas.microsoft.com/office/drawing/2014/main" id="{0E9F6CC3-DDCF-D36A-E8D5-AABBE20454C2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732337"/>
            <a:chOff x="579438" y="1430338"/>
            <a:chExt cx="8277225" cy="4733788"/>
          </a:xfrm>
        </p:grpSpPr>
        <p:sp>
          <p:nvSpPr>
            <p:cNvPr id="69641" name="內容版面配置區 2">
              <a:extLst>
                <a:ext uri="{FF2B5EF4-FFF2-40B4-BE49-F238E27FC236}">
                  <a16:creationId xmlns:a16="http://schemas.microsoft.com/office/drawing/2014/main" id="{E146154D-F5E1-0598-3103-64528FD996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647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1. Jay Chou can sing. Jay Chou can write songs, too.</a:t>
              </a:r>
            </a:p>
            <a:p>
              <a:pPr>
                <a:spcBef>
                  <a:spcPts val="1800"/>
                </a:spcBef>
                <a:buFont typeface="Arial" charset="0"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 marL="446088" indent="-446088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2. 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You look beautiful. Your sister looks beautiful, too.</a:t>
              </a: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F2BD9CC4-EE82-496A-B85B-B29E90EE9444}"/>
                </a:ext>
              </a:extLst>
            </p:cNvPr>
            <p:cNvCxnSpPr/>
            <p:nvPr/>
          </p:nvCxnSpPr>
          <p:spPr bwMode="auto">
            <a:xfrm>
              <a:off x="1116013" y="3207295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18C1043E-AB9C-47F2-D1B8-8C885582C7F4}"/>
                </a:ext>
              </a:extLst>
            </p:cNvPr>
            <p:cNvCxnSpPr/>
            <p:nvPr/>
          </p:nvCxnSpPr>
          <p:spPr bwMode="auto">
            <a:xfrm>
              <a:off x="1116013" y="5621035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EA47CFD-2A02-D770-1DEC-FF2F50C4839E}"/>
                </a:ext>
              </a:extLst>
            </p:cNvPr>
            <p:cNvCxnSpPr/>
            <p:nvPr/>
          </p:nvCxnSpPr>
          <p:spPr bwMode="auto">
            <a:xfrm>
              <a:off x="1108076" y="377420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E3378568-8C50-137C-E097-F9DF754B128D}"/>
                </a:ext>
              </a:extLst>
            </p:cNvPr>
            <p:cNvCxnSpPr/>
            <p:nvPr/>
          </p:nvCxnSpPr>
          <p:spPr bwMode="auto">
            <a:xfrm>
              <a:off x="1108076" y="616412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849DC82-5DE2-FB06-F4EB-69EAAFA43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587625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Chou can not only sing but also write songs.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452E25-D5E0-9437-6025-EDABAEC35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4987925"/>
            <a:ext cx="76628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only you but also your sister looks beautiful.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5" name="文字方塊 5">
            <a:extLst>
              <a:ext uri="{FF2B5EF4-FFF2-40B4-BE49-F238E27FC236}">
                <a16:creationId xmlns:a16="http://schemas.microsoft.com/office/drawing/2014/main" id="{16018D4D-C054-06BB-F14D-1255DF5FF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40251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not only… but also… 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合併句子 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CF73CA-9D61-108E-77ED-55F2F49BFB6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pic>
        <p:nvPicPr>
          <p:cNvPr id="5120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FC7036E-9276-8F31-0BB3-5965D72D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D4EF3F-8772-836E-4E26-2D88D597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EF3B89E-3BD7-AC90-0636-D6CB4CF4B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72F84A-70E5-326D-3FA2-ECCB6075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CC76308-B8C5-49BB-BA2A-62DFEFE11F8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13C2CA10-AEC2-3507-2F5E-4A742CD7143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3497263" indent="-3473450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Janice: Did you hear Roman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loudly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ast night?</a:t>
            </a:r>
          </a:p>
          <a:p>
            <a:pPr marL="3497263" indent="-3473450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Annie: Yes. He got a gift from his parents. He was very happy.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sing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to sing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sang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sings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46F7C27-52A1-B4A2-339C-DDF71B146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99A83B-88A0-3487-E61B-9293CC718C2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2231" name="文字方塊 6">
            <a:extLst>
              <a:ext uri="{FF2B5EF4-FFF2-40B4-BE49-F238E27FC236}">
                <a16:creationId xmlns:a16="http://schemas.microsoft.com/office/drawing/2014/main" id="{27922AF4-266A-B1BC-C5BF-784039FB3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22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1DE968B-F966-0DB3-0851-9D3FE59C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9B4196-2D36-2D76-33DC-CD15AF1B5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4826D71-0EF1-7EE8-4999-780D98D6C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49AA93-5936-5083-6811-82649906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E06CA1B-27D1-4063-99B8-D0D857EC067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665A68F-BB7D-10C4-20C7-6637ABC62F3F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Gary is listening to his English teacher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story about Thanksgiving Day.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to tell	(B) to telling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told	(D) telling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Bella heard someone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 name and turned around.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is calling	(B) call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calls	(D) to call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E994A2-144D-05FE-2E97-351538991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EA0542-0F5B-702A-2B7E-667AE0E0CEF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3255" name="文字方塊 6">
            <a:extLst>
              <a:ext uri="{FF2B5EF4-FFF2-40B4-BE49-F238E27FC236}">
                <a16:creationId xmlns:a16="http://schemas.microsoft.com/office/drawing/2014/main" id="{66E7E4D4-2971-698F-B914-7BAD013B2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1B21228-B3F1-2E8D-E6FB-424814839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2227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25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DC426B0-83CC-AD16-F4F9-C8BACE6B4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3D87EC7-9999-06C2-5394-18771BC99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F8A1D7C-D3A6-C4B1-1E08-DE17317B4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914295-3CBD-3677-53CC-5EB8F73F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0B0A024-96CD-489D-9D4E-3F28403D548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177779F4-A64B-C06A-9796-B391CC969B6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John’s parents won’t be home for a week. He has to take care of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himself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herself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themselves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ourselves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5ABDC8B-F8AA-5AB1-8329-CB1FE1C2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5EB3CD-A1E8-BDF7-35EA-C806D85692F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4279" name="文字方塊 6">
            <a:extLst>
              <a:ext uri="{FF2B5EF4-FFF2-40B4-BE49-F238E27FC236}">
                <a16:creationId xmlns:a16="http://schemas.microsoft.com/office/drawing/2014/main" id="{D1BA88CD-FCD2-BE4B-1538-0702886E8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428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F72F8E8-D7BD-3CDC-9737-6CADE0A1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47AEEA-3918-3098-9063-89D319537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FB3E676-791B-F58F-5694-9E4710EB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F5A0BB-5D10-5D7D-BA51-A67AA8CE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0057A6F-F037-425E-8230-49A8FB8A77B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B744FA3-04D4-8AE7-265A-CEA24911E37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3584575" indent="-3560763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Gibson: I saw Nelson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last night. How strange!</a:t>
            </a:r>
          </a:p>
          <a:p>
            <a:pPr marL="3497263" indent="-3473450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Lynn: Maybe he just needs to take a rest. He works too hard every day.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talking to herself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talked to herself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talking to himself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talks to himself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CC4958-C495-28ED-5AE5-F59F4B0FA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2C342E-E423-88E0-BEB3-5863DFB1944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5303" name="文字方塊 6">
            <a:extLst>
              <a:ext uri="{FF2B5EF4-FFF2-40B4-BE49-F238E27FC236}">
                <a16:creationId xmlns:a16="http://schemas.microsoft.com/office/drawing/2014/main" id="{19D7BD4B-14FC-EB19-B81C-0C92B4EE1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53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0E93D9-6F80-1750-C5CF-60A618EA6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74CEC9-B275-A02D-B55E-7753EEF32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0D6BB75-865F-B153-B73E-F70769F29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E2779F-DB79-3CD2-701E-CE6F7525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97F666-63BA-460F-87A6-1C7B5E6F98C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ABA71B6-F49A-1A31-0D10-67F9DEA3777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Teresa prepared for the party well. We all enjoyed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at the party.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myself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ourselves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mine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ours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78C3EF-0CB9-CB1B-6A63-D00FF166E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CAF654-647C-ACFF-451C-F45862481C2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6327" name="文字方塊 6">
            <a:extLst>
              <a:ext uri="{FF2B5EF4-FFF2-40B4-BE49-F238E27FC236}">
                <a16:creationId xmlns:a16="http://schemas.microsoft.com/office/drawing/2014/main" id="{10255DF3-CB85-7055-9372-37635878B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632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EBDEDE-7BAA-E309-34A8-B0DD515CC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5AAFE8-B42B-D285-0BAC-EBDF1746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834FE7F-396A-0E00-EA54-D4C38D9D3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EF07FAB-A87C-6026-E31E-774411C3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8F3126D-AEFF-48A1-99CC-EA10C26D96B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2328F6C-F3A9-B49B-90CC-E0E83AE1FA27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The princess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（公主）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saw a frog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（青蛙）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out of the pond when she was in the park.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is jumping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jump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to jump 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to jumping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9B98CE-FD7E-205B-3B45-8CA67EC70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E7E30A-B001-5956-4F20-5F21B4E9A02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7351" name="文字方塊 6">
            <a:extLst>
              <a:ext uri="{FF2B5EF4-FFF2-40B4-BE49-F238E27FC236}">
                <a16:creationId xmlns:a16="http://schemas.microsoft.com/office/drawing/2014/main" id="{B38FC17E-0E51-B636-FC30-B8753C136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735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B39FB78-7B6C-57FE-5CF8-526F1707D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B14208-DDC2-B6D6-89F8-0A67C5C54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8B62505-E75E-CA1F-1C62-08AEE36DB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96237D6-A7C2-BA7E-C6D6-76CD3D03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BD0A88E-1BD5-46CA-88B5-4F069FDC009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3F8695C5-FC5C-97B0-D9A8-1834ACCDC7C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Frank’s wife died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（死亡）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many years ago. He has to take care of his children by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himself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herself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yourself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themselves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BE240AE-4838-FF8A-0B43-BC61D1143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D41B29-7D0C-6910-FEB4-FE0C9191081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8375" name="文字方塊 6">
            <a:extLst>
              <a:ext uri="{FF2B5EF4-FFF2-40B4-BE49-F238E27FC236}">
                <a16:creationId xmlns:a16="http://schemas.microsoft.com/office/drawing/2014/main" id="{BB3B6ECA-D5D2-C44E-215A-8A9A37C12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837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8B04E9-F90B-95B0-3DE7-940A2417A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333412-CB02-22FA-DC6E-C6987B26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9F31B1F-4BC6-E73F-8191-BAC6D3C72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E6AE3D2-507D-1DA6-E1BE-D6818D22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209C17C-2DBD-4652-BC85-C00C82C29D9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D443368-08A0-B91D-1E26-8D17058F9D5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	Welcome to my house, George and Mary. Please make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at home.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myself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yourself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themselves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yourselves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2C6916A-80A9-4712-C860-946342D2F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1DD752-0830-FB59-89F1-284561CF533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9399" name="文字方塊 6">
            <a:extLst>
              <a:ext uri="{FF2B5EF4-FFF2-40B4-BE49-F238E27FC236}">
                <a16:creationId xmlns:a16="http://schemas.microsoft.com/office/drawing/2014/main" id="{33B768A4-7C76-E074-EED2-DFBD955F4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940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2725059-B6DF-3462-3B61-6B43387E8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58A9A04-33C3-BD51-EACD-7A687CB3A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00D7AC-BCC0-96AF-E6F3-B4396893F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C3B4BDF-D659-15F7-E2FF-EBCA6A25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048C904-BE22-4911-A9EE-9BEFDA3CFB3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184237F-602F-85F7-E1CD-8CD857CC513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 you but also John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wrong.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am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are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were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27FF2E8-5849-60C3-1878-026471F6F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141A7B-DBF7-8321-56E5-2BED7C327AB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0423" name="文字方塊 6">
            <a:extLst>
              <a:ext uri="{FF2B5EF4-FFF2-40B4-BE49-F238E27FC236}">
                <a16:creationId xmlns:a16="http://schemas.microsoft.com/office/drawing/2014/main" id="{3FE35DE6-3411-2327-6600-7D76CF0BA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042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9BD7223-158B-61AF-2182-A69B6125D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049AC4-D0EA-1E17-42C6-1D2C40351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273DD8E-DFE5-DCFA-105F-9033D9EC8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D68981-441E-DD75-6F9F-9534A5AC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390E7BE-0B88-497B-80DE-5E59A816D0F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F3A983A-6719-7E29-239F-53098B85FE8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15A0BA-1421-087A-EB3C-1C97820BA17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627653-6368-BD72-3974-A2C70A54CD95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468438"/>
          <a:ext cx="8026400" cy="49323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811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br>
                        <a:rPr lang="en-US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l"/>
                        </a:tabLst>
                        <a:defRPr/>
                      </a:pP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「現在分詞」用來強調「動作進行」，表達該動作正在進行，並可能已經發生一段時間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53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195">
                <a:tc gridSpan="2"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主詞＋感官動詞＋受詞＋現在分詞（</a:t>
                      </a:r>
                      <a:r>
                        <a:rPr lang="en-US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V-</a:t>
                      </a:r>
                      <a:r>
                        <a:rPr lang="en-US" altLang="zh-TW" sz="3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ing</a:t>
                      </a:r>
                      <a:r>
                        <a:rPr lang="zh-TW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Sandy 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heard </a:t>
                      </a:r>
                      <a:r>
                        <a:rPr lang="en-US" altLang="zh-TW" sz="32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her baby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crying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Sandy 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聽見她的寶寶在哭。）</a:t>
                      </a:r>
                      <a:endParaRPr lang="en-US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Leo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felt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house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shaking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Leo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感覺到房子在搖晃。）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2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A44961-493E-102D-54AF-13BCEEF44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56D52FC-77AD-A845-5288-F245749A8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C307CB-E266-590E-C652-7C2F5ED57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33ADC4-8661-EE34-3D03-D813F181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A4310BB-F989-4BC9-9EEE-85FD99DC780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群組 1">
            <a:extLst>
              <a:ext uri="{FF2B5EF4-FFF2-40B4-BE49-F238E27FC236}">
                <a16:creationId xmlns:a16="http://schemas.microsoft.com/office/drawing/2014/main" id="{F081264D-DAA8-1765-5185-C97D4C0B43A7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732337"/>
            <a:chOff x="579438" y="1430338"/>
            <a:chExt cx="8277225" cy="4733788"/>
          </a:xfrm>
        </p:grpSpPr>
        <p:sp>
          <p:nvSpPr>
            <p:cNvPr id="69641" name="內容版面配置區 2">
              <a:extLst>
                <a:ext uri="{FF2B5EF4-FFF2-40B4-BE49-F238E27FC236}">
                  <a16:creationId xmlns:a16="http://schemas.microsoft.com/office/drawing/2014/main" id="{0B90AED3-B7F9-BBE0-4279-3BEC2F6C64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647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1. Robert listened to his favorite singer on the radio.</a:t>
              </a:r>
              <a:r>
                <a:rPr lang="zh-TW" altLang="zh-TW" dirty="0">
                  <a:latin typeface="Arial" charset="0"/>
                  <a:ea typeface="微軟正黑體" pitchFamily="34" charset="-120"/>
                </a:rPr>
                <a:t>（加入</a:t>
              </a:r>
              <a:r>
                <a:rPr lang="en-US" altLang="zh-TW" dirty="0">
                  <a:latin typeface="Arial" charset="0"/>
                  <a:ea typeface="微軟正黑體" pitchFamily="34" charset="-120"/>
                </a:rPr>
                <a:t> sing </a:t>
              </a:r>
              <a:r>
                <a:rPr lang="zh-TW" altLang="zh-TW" dirty="0">
                  <a:latin typeface="Arial" charset="0"/>
                  <a:ea typeface="微軟正黑體" pitchFamily="34" charset="-120"/>
                </a:rPr>
                <a:t>並改寫句子）</a:t>
              </a:r>
              <a:endParaRPr lang="en-US" altLang="zh-TW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ts val="1800"/>
                </a:spcBef>
                <a:buFont typeface="Arial" charset="0"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 marL="446088" indent="-446088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2. </a:t>
              </a:r>
              <a:r>
                <a:rPr lang="zh-TW" altLang="en-US" sz="3600" dirty="0">
                  <a:latin typeface="Arial" charset="0"/>
                  <a:ea typeface="微軟正黑體" pitchFamily="34" charset="-120"/>
                </a:rPr>
                <a:t> 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Greg felt it. </a:t>
              </a:r>
              <a:b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en-US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 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The window was shaking.</a:t>
              </a:r>
              <a:r>
                <a:rPr lang="zh-TW" altLang="zh-TW" sz="2800" dirty="0">
                  <a:latin typeface="Arial" charset="0"/>
                  <a:ea typeface="微軟正黑體" pitchFamily="34" charset="-120"/>
                </a:rPr>
                <a:t>（合併句子）</a:t>
              </a:r>
              <a:endParaRPr lang="en-US" altLang="zh-TW" sz="3000" dirty="0">
                <a:latin typeface="Arial" charset="0"/>
                <a:ea typeface="微軟正黑體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7FC70074-BC15-21E2-C8F6-A8E50C578605}"/>
                </a:ext>
              </a:extLst>
            </p:cNvPr>
            <p:cNvCxnSpPr/>
            <p:nvPr/>
          </p:nvCxnSpPr>
          <p:spPr bwMode="auto">
            <a:xfrm>
              <a:off x="1116013" y="3207295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5B168D63-FBB5-59DB-1997-4069D7932AB0}"/>
                </a:ext>
              </a:extLst>
            </p:cNvPr>
            <p:cNvCxnSpPr/>
            <p:nvPr/>
          </p:nvCxnSpPr>
          <p:spPr bwMode="auto">
            <a:xfrm>
              <a:off x="1116013" y="5621035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8BF72863-AEC1-74C7-68BB-8F8C32491637}"/>
                </a:ext>
              </a:extLst>
            </p:cNvPr>
            <p:cNvCxnSpPr/>
            <p:nvPr/>
          </p:nvCxnSpPr>
          <p:spPr bwMode="auto">
            <a:xfrm>
              <a:off x="1108076" y="377420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83F52A66-C6D8-47EF-0EAF-27D856011143}"/>
                </a:ext>
              </a:extLst>
            </p:cNvPr>
            <p:cNvCxnSpPr/>
            <p:nvPr/>
          </p:nvCxnSpPr>
          <p:spPr bwMode="auto">
            <a:xfrm>
              <a:off x="1108076" y="616412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26F58D3D-8766-D034-2BD9-B50BB847C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587625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 listened to his favorite singer sing / singing on the radio.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8196ADA-9E44-A639-83FC-D9877F648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4987925"/>
            <a:ext cx="7662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Greg felt the window shake / shaking.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9D49D3-7567-DD1E-7811-97099B0FEB0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1448" name="文字方塊 5">
            <a:extLst>
              <a:ext uri="{FF2B5EF4-FFF2-40B4-BE49-F238E27FC236}">
                <a16:creationId xmlns:a16="http://schemas.microsoft.com/office/drawing/2014/main" id="{FFA050A3-DAD3-EEE2-8C11-440FDE4A1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二、依提示作答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左大括弧 3">
            <a:extLst>
              <a:ext uri="{FF2B5EF4-FFF2-40B4-BE49-F238E27FC236}">
                <a16:creationId xmlns:a16="http://schemas.microsoft.com/office/drawing/2014/main" id="{4313874E-3B2A-5F3B-80D9-32F546EDE52F}"/>
              </a:ext>
            </a:extLst>
          </p:cNvPr>
          <p:cNvSpPr/>
          <p:nvPr/>
        </p:nvSpPr>
        <p:spPr>
          <a:xfrm>
            <a:off x="933450" y="4089400"/>
            <a:ext cx="179388" cy="684213"/>
          </a:xfrm>
          <a:prstGeom prst="leftBrace">
            <a:avLst>
              <a:gd name="adj1" fmla="val 39384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6145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183420E-A5D1-7C8A-4167-E1BED2DC4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20494F-CFEB-BAC6-4C31-362F2609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809868F-E052-3126-66AC-A62DA0712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CFAE90-285C-04BD-3C59-F3F63876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F27F6DF-B631-44FC-A73F-CE2A4FA5860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群組 1">
            <a:extLst>
              <a:ext uri="{FF2B5EF4-FFF2-40B4-BE49-F238E27FC236}">
                <a16:creationId xmlns:a16="http://schemas.microsoft.com/office/drawing/2014/main" id="{258F63DE-5831-7A53-F5EE-8807F2D79E01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756150"/>
            <a:chOff x="579438" y="1430338"/>
            <a:chExt cx="8277225" cy="4757373"/>
          </a:xfrm>
        </p:grpSpPr>
        <p:sp>
          <p:nvSpPr>
            <p:cNvPr id="69641" name="內容版面配置區 2">
              <a:extLst>
                <a:ext uri="{FF2B5EF4-FFF2-40B4-BE49-F238E27FC236}">
                  <a16:creationId xmlns:a16="http://schemas.microsoft.com/office/drawing/2014/main" id="{9BFA574E-03B0-06A1-2952-D40B2F4FDAF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6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3. talked / Justin / himself / night. / to / last</a:t>
              </a:r>
              <a:r>
                <a:rPr lang="zh-TW" altLang="zh-TW" sz="3600" dirty="0">
                  <a:latin typeface="Arial" charset="0"/>
                  <a:ea typeface="微軟正黑體" pitchFamily="34" charset="-120"/>
                </a:rPr>
                <a:t>（句子重組）</a:t>
              </a: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ts val="1800"/>
                </a:spcBef>
                <a:buFont typeface="Arial" charset="0"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 marL="446088" indent="-446088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4. 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Julia and Beth / make / the card / by / they / yesterday</a:t>
              </a:r>
              <a:r>
                <a:rPr lang="zh-TW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（完成句子）</a:t>
              </a:r>
              <a:endPara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58C330BE-0DDC-AEAF-6510-9E79053E0B86}"/>
                </a:ext>
              </a:extLst>
            </p:cNvPr>
            <p:cNvCxnSpPr/>
            <p:nvPr/>
          </p:nvCxnSpPr>
          <p:spPr bwMode="auto">
            <a:xfrm>
              <a:off x="1116013" y="3207207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FA8A9CB2-0073-1B0F-97A0-5954FE8100C9}"/>
                </a:ext>
              </a:extLst>
            </p:cNvPr>
            <p:cNvCxnSpPr/>
            <p:nvPr/>
          </p:nvCxnSpPr>
          <p:spPr bwMode="auto">
            <a:xfrm>
              <a:off x="1108076" y="3774091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AEFCFCF0-BAFD-A9F9-87C9-6953D1C69FAB}"/>
                </a:ext>
              </a:extLst>
            </p:cNvPr>
            <p:cNvCxnSpPr/>
            <p:nvPr/>
          </p:nvCxnSpPr>
          <p:spPr bwMode="auto">
            <a:xfrm>
              <a:off x="1108076" y="564464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9ED8CEA4-9DEB-3A55-4D05-53A2A5C4B608}"/>
                </a:ext>
              </a:extLst>
            </p:cNvPr>
            <p:cNvCxnSpPr/>
            <p:nvPr/>
          </p:nvCxnSpPr>
          <p:spPr bwMode="auto">
            <a:xfrm>
              <a:off x="1116013" y="6187711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5E06F0A2-3A9D-967D-B88C-6C03D2B5F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587625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Justin talked to himself last night.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6D7DC1E-99DA-9ACE-4E94-8194869B9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5016500"/>
            <a:ext cx="76628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Julia and Beth made the card by themselves yesterday.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729D16-FF68-A0BF-8153-FFC1034117D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2472" name="文字方塊 5">
            <a:extLst>
              <a:ext uri="{FF2B5EF4-FFF2-40B4-BE49-F238E27FC236}">
                <a16:creationId xmlns:a16="http://schemas.microsoft.com/office/drawing/2014/main" id="{06DBD7FB-298C-7345-5337-C9F3C3BF3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二、依提示作答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247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1DFDFDF-D05F-FAE2-9179-FB362CEC6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C4DE9B-2E62-4302-34F3-29E48D0C5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FB3420E-FFEC-BEFD-43AA-F59F8D9D5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03694B-8A83-AF68-A3A3-1D22DA47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CEF8081-E719-4E76-A7C1-2DBD733E0F1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群組 1">
            <a:extLst>
              <a:ext uri="{FF2B5EF4-FFF2-40B4-BE49-F238E27FC236}">
                <a16:creationId xmlns:a16="http://schemas.microsoft.com/office/drawing/2014/main" id="{07A6CE8D-03EC-4D7C-ED95-33648F13CAD4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343900" cy="3389312"/>
            <a:chOff x="579438" y="1430338"/>
            <a:chExt cx="8343423" cy="3388262"/>
          </a:xfrm>
        </p:grpSpPr>
        <p:sp>
          <p:nvSpPr>
            <p:cNvPr id="72712" name="內容版面配置區 2">
              <a:extLst>
                <a:ext uri="{FF2B5EF4-FFF2-40B4-BE49-F238E27FC236}">
                  <a16:creationId xmlns:a16="http://schemas.microsoft.com/office/drawing/2014/main" id="{7D798010-0F63-4323-10D2-32F336D0A22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086263" cy="169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1338" indent="-541338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5. </a:t>
              </a:r>
              <a:r>
                <a:rPr lang="zh-TW" altLang="en-US" sz="3600" dirty="0">
                  <a:latin typeface="Arial" charset="0"/>
                  <a:ea typeface="微軟正黑體" pitchFamily="34" charset="-120"/>
                </a:rPr>
                <a:t> </a:t>
              </a: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Tim likes the tennis player. </a:t>
              </a:r>
            </a:p>
            <a:p>
              <a:pPr marL="628650" indent="-628650">
                <a:spcBef>
                  <a:spcPct val="0"/>
                </a:spcBef>
                <a:buFontTx/>
                <a:buNone/>
                <a:defRPr/>
              </a:pPr>
              <a:r>
                <a:rPr lang="zh-TW" altLang="en-US" sz="3600" dirty="0">
                  <a:latin typeface="Arial" charset="0"/>
                  <a:ea typeface="微軟正黑體" pitchFamily="34" charset="-120"/>
                </a:rPr>
                <a:t>　 </a:t>
              </a: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Ellen likes the tennis player, too.</a:t>
              </a:r>
            </a:p>
            <a:p>
              <a:pPr marL="628650" indent="-628650">
                <a:spcBef>
                  <a:spcPct val="0"/>
                </a:spcBef>
                <a:buFontTx/>
                <a:buNone/>
                <a:defRPr/>
              </a:pPr>
              <a:r>
                <a:rPr lang="en-US" altLang="zh-TW" dirty="0">
                  <a:latin typeface="Arial" charset="0"/>
                  <a:ea typeface="微軟正黑體" pitchFamily="34" charset="-120"/>
                </a:rPr>
                <a:t>   </a:t>
              </a:r>
              <a:r>
                <a:rPr lang="zh-TW" altLang="zh-TW" dirty="0">
                  <a:latin typeface="Arial" charset="0"/>
                  <a:ea typeface="微軟正黑體" pitchFamily="34" charset="-120"/>
                </a:rPr>
                <a:t>（用</a:t>
              </a:r>
              <a:r>
                <a:rPr lang="en-US" altLang="zh-TW" dirty="0">
                  <a:latin typeface="Arial" charset="0"/>
                  <a:ea typeface="微軟正黑體" pitchFamily="34" charset="-120"/>
                </a:rPr>
                <a:t> not only… but also… </a:t>
              </a:r>
              <a:r>
                <a:rPr lang="zh-TW" altLang="zh-TW" dirty="0">
                  <a:latin typeface="Arial" charset="0"/>
                  <a:ea typeface="微軟正黑體" pitchFamily="34" charset="-120"/>
                </a:rPr>
                <a:t>合併句子）</a:t>
              </a:r>
              <a:endParaRPr lang="en-US" altLang="zh-TW" sz="3600" dirty="0">
                <a:latin typeface="Arial" charset="0"/>
                <a:ea typeface="微軟正黑體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12D332BB-7267-4B1E-3ACE-18B223C01335}"/>
                </a:ext>
              </a:extLst>
            </p:cNvPr>
            <p:cNvCxnSpPr/>
            <p:nvPr/>
          </p:nvCxnSpPr>
          <p:spPr bwMode="auto">
            <a:xfrm>
              <a:off x="1136619" y="3739434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A706DE4-A64C-8CB1-525B-F8F0CA9EAB33}"/>
                </a:ext>
              </a:extLst>
            </p:cNvPr>
            <p:cNvCxnSpPr/>
            <p:nvPr/>
          </p:nvCxnSpPr>
          <p:spPr bwMode="auto">
            <a:xfrm>
              <a:off x="1136619" y="4291713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9A8B1951-FAD6-EEB2-930E-842F4DB23B1F}"/>
                </a:ext>
              </a:extLst>
            </p:cNvPr>
            <p:cNvCxnSpPr/>
            <p:nvPr/>
          </p:nvCxnSpPr>
          <p:spPr bwMode="auto">
            <a:xfrm>
              <a:off x="1146144" y="4818600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DBB686E6-41A7-8CCB-CD5B-FE89A4D7C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3108325"/>
            <a:ext cx="75199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only Tim but also Ellen likes the tennis player.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9604AA-F4E5-A70C-513B-D9D8E208B3F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3495" name="文字方塊 5">
            <a:extLst>
              <a:ext uri="{FF2B5EF4-FFF2-40B4-BE49-F238E27FC236}">
                <a16:creationId xmlns:a16="http://schemas.microsoft.com/office/drawing/2014/main" id="{CDF49B8A-6671-BA53-B274-C16DCD10A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二、依提示作答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左大括弧 12">
            <a:extLst>
              <a:ext uri="{FF2B5EF4-FFF2-40B4-BE49-F238E27FC236}">
                <a16:creationId xmlns:a16="http://schemas.microsoft.com/office/drawing/2014/main" id="{F69B106C-8AF0-0070-C6E7-015EEFA5003F}"/>
              </a:ext>
            </a:extLst>
          </p:cNvPr>
          <p:cNvSpPr/>
          <p:nvPr/>
        </p:nvSpPr>
        <p:spPr>
          <a:xfrm>
            <a:off x="904875" y="1689100"/>
            <a:ext cx="180975" cy="684213"/>
          </a:xfrm>
          <a:prstGeom prst="leftBrace">
            <a:avLst>
              <a:gd name="adj1" fmla="val 39384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6349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D8FCB51-D7F1-6960-591C-CC2C45E6E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C91DFD0-551E-365F-C963-70669CCEC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52F6002-D774-FAC1-C5E9-5AD54D387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0CC7AA-28B5-77C7-C466-AEDDBD01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288120A-7FB1-47B4-8A1F-38846CF2675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群組 1">
            <a:extLst>
              <a:ext uri="{FF2B5EF4-FFF2-40B4-BE49-F238E27FC236}">
                <a16:creationId xmlns:a16="http://schemas.microsoft.com/office/drawing/2014/main" id="{893EE630-910C-928A-0A31-EB0E51F8EF8A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334375" cy="5038725"/>
            <a:chOff x="579438" y="1430338"/>
            <a:chExt cx="8333898" cy="5038040"/>
          </a:xfrm>
        </p:grpSpPr>
        <p:sp>
          <p:nvSpPr>
            <p:cNvPr id="64525" name="內容版面配置區 2">
              <a:extLst>
                <a:ext uri="{FF2B5EF4-FFF2-40B4-BE49-F238E27FC236}">
                  <a16:creationId xmlns:a16="http://schemas.microsoft.com/office/drawing/2014/main" id="{26B1BA68-322D-785F-DD9E-F09CD1DDC73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970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1338" indent="-5413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1. </a:t>
              </a:r>
              <a:r>
                <a:rPr lang="zh-TW" altLang="zh-TW" sz="3600">
                  <a:ea typeface="微軟正黑體" panose="020B0604030504040204" pitchFamily="34" charset="-120"/>
                  <a:cs typeface="Times New Roman" panose="02020603050405020304" pitchFamily="18" charset="0"/>
                </a:rPr>
                <a:t>在所有燈光熄滅之後，我們聽到某人在外面喊叫。</a:t>
              </a:r>
              <a:endParaRPr lang="en-US" altLang="zh-TW" sz="3600"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TW" sz="3600"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2. 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當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Daisy 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的爸媽在國外時，她必須照顧她自己。</a:t>
              </a: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105ED55B-8164-0D82-67CE-C6FD8E28B655}"/>
                </a:ext>
              </a:extLst>
            </p:cNvPr>
            <p:cNvCxnSpPr/>
            <p:nvPr/>
          </p:nvCxnSpPr>
          <p:spPr bwMode="auto">
            <a:xfrm>
              <a:off x="1136619" y="3141430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3354ED8A-7D9D-E765-D2A1-F49C9D137F7B}"/>
                </a:ext>
              </a:extLst>
            </p:cNvPr>
            <p:cNvCxnSpPr/>
            <p:nvPr/>
          </p:nvCxnSpPr>
          <p:spPr bwMode="auto">
            <a:xfrm>
              <a:off x="1136619" y="6468378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B336518-CCC7-F098-670C-EBB54E25343D}"/>
                </a:ext>
              </a:extLst>
            </p:cNvPr>
            <p:cNvCxnSpPr/>
            <p:nvPr/>
          </p:nvCxnSpPr>
          <p:spPr bwMode="auto">
            <a:xfrm>
              <a:off x="1136619" y="3693805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5DA0BD33-4001-A23D-2478-346E2FAB50C1}"/>
                </a:ext>
              </a:extLst>
            </p:cNvPr>
            <p:cNvCxnSpPr/>
            <p:nvPr/>
          </p:nvCxnSpPr>
          <p:spPr bwMode="auto">
            <a:xfrm>
              <a:off x="1136619" y="5928701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27B81A-9F27-B86F-918C-3B1EEEDC6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2506663"/>
            <a:ext cx="77676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all the lights went out, we heard someone shout / shouting outside.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DDF9430-D8C4-9DD4-5A5B-CE6028B0F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5273675"/>
            <a:ext cx="75231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Daisy’s parents are abroad, she has to take care of herself.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BA0D0E-9019-6044-38F7-0651BA1B687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4520" name="文字方塊 5">
            <a:extLst>
              <a:ext uri="{FF2B5EF4-FFF2-40B4-BE49-F238E27FC236}">
                <a16:creationId xmlns:a16="http://schemas.microsoft.com/office/drawing/2014/main" id="{0E982458-A89D-C124-3B02-7061DD3E2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三、整句式翻譯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6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452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07B719E-CA57-05EC-0AEA-F325F687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734F6C-4265-A064-8CEE-8596458A5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A859910-E7CD-7355-E79D-E7094796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F3ADC34-0D3A-5A6A-071C-11CE0EBE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1D39C47-FEF1-4F87-9856-87A9DEB2D07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群組 1">
            <a:extLst>
              <a:ext uri="{FF2B5EF4-FFF2-40B4-BE49-F238E27FC236}">
                <a16:creationId xmlns:a16="http://schemas.microsoft.com/office/drawing/2014/main" id="{6A353D7E-1A4D-7240-5966-F8C09DF3C3BD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334375" cy="4967287"/>
            <a:chOff x="579438" y="1430338"/>
            <a:chExt cx="8333898" cy="4966397"/>
          </a:xfrm>
        </p:grpSpPr>
        <p:sp>
          <p:nvSpPr>
            <p:cNvPr id="65549" name="內容版面配置區 2">
              <a:extLst>
                <a:ext uri="{FF2B5EF4-FFF2-40B4-BE49-F238E27FC236}">
                  <a16:creationId xmlns:a16="http://schemas.microsoft.com/office/drawing/2014/main" id="{8986013F-45CE-3388-FE52-B9E106E137D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4523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1338" indent="-5413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3. 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那個時刻，地板不只前後搖晃，而且還上下搖晃。</a:t>
              </a:r>
              <a:r>
                <a:rPr lang="zh-TW" altLang="zh-TW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</a:t>
              </a:r>
              <a:r>
                <a:rPr lang="en-US" altLang="zh-TW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not only… but also…</a:t>
              </a:r>
              <a:r>
                <a:rPr lang="zh-TW" altLang="zh-TW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）</a:t>
              </a: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4. Nick 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傷了他的雙腿，所以他無法自行走路。</a:t>
              </a: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D44016E5-872F-ABA8-94A1-831D7AB793EE}"/>
                </a:ext>
              </a:extLst>
            </p:cNvPr>
            <p:cNvCxnSpPr/>
            <p:nvPr/>
          </p:nvCxnSpPr>
          <p:spPr bwMode="auto">
            <a:xfrm>
              <a:off x="1136619" y="3711166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9B3F5E1A-7212-632B-AD06-1AA63117BCDA}"/>
                </a:ext>
              </a:extLst>
            </p:cNvPr>
            <p:cNvCxnSpPr/>
            <p:nvPr/>
          </p:nvCxnSpPr>
          <p:spPr bwMode="auto">
            <a:xfrm>
              <a:off x="1136619" y="5853907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6F73D2E9-BB7D-0CF1-32F5-24BC578F8F9C}"/>
                </a:ext>
              </a:extLst>
            </p:cNvPr>
            <p:cNvCxnSpPr/>
            <p:nvPr/>
          </p:nvCxnSpPr>
          <p:spPr bwMode="auto">
            <a:xfrm>
              <a:off x="1136619" y="3108024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B930432C-C590-35B9-93F6-F89E3EA4BE70}"/>
                </a:ext>
              </a:extLst>
            </p:cNvPr>
            <p:cNvCxnSpPr/>
            <p:nvPr/>
          </p:nvCxnSpPr>
          <p:spPr bwMode="auto">
            <a:xfrm>
              <a:off x="1136619" y="6396735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769994-0B0D-B9B0-FEDE-E25E66051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2498725"/>
            <a:ext cx="79883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floor was shaking not only back and forth but also up and down at that moment.</a:t>
            </a:r>
            <a:endParaRPr lang="zh-TW" altLang="en-US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ACB2DD5-C92A-342A-698D-3DA4C1871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5251450"/>
            <a:ext cx="7770812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Nick hurt his legs, so he couldn’t walk (by) himself.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91ACB3-EEC3-F88B-678A-BE8535697FC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5544" name="文字方塊 5">
            <a:extLst>
              <a:ext uri="{FF2B5EF4-FFF2-40B4-BE49-F238E27FC236}">
                <a16:creationId xmlns:a16="http://schemas.microsoft.com/office/drawing/2014/main" id="{D3563336-7CA3-A029-45CF-8D57449F0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三、整句式翻譯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6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554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B4A7EBA-BBF3-4718-DB41-AF26DE09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39EA4E9-0BE5-7B65-CFBE-EF14DA7F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390A8CD-0E75-F344-CF13-FB74CF2D8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B521FE-7E08-8478-5BAB-C77E4CD1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EA7EBA7-0D63-44F2-B98F-3F8C64AAB22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群組 1">
            <a:extLst>
              <a:ext uri="{FF2B5EF4-FFF2-40B4-BE49-F238E27FC236}">
                <a16:creationId xmlns:a16="http://schemas.microsoft.com/office/drawing/2014/main" id="{0EEBE904-D228-A420-8FE3-0F05C32F6B06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334375" cy="2778125"/>
            <a:chOff x="579438" y="1430338"/>
            <a:chExt cx="8333898" cy="2777553"/>
          </a:xfrm>
        </p:grpSpPr>
        <p:sp>
          <p:nvSpPr>
            <p:cNvPr id="66572" name="內容版面配置區 2">
              <a:extLst>
                <a:ext uri="{FF2B5EF4-FFF2-40B4-BE49-F238E27FC236}">
                  <a16:creationId xmlns:a16="http://schemas.microsoft.com/office/drawing/2014/main" id="{167DE117-9065-0A29-2168-44357D60F66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086913" cy="12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1338" indent="-5413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5.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學生們正在聽他們的老師說一個有關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一起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地震的故事。</a:t>
              </a: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4C173A97-08BA-BC8F-17A8-2A936A6BE948}"/>
                </a:ext>
              </a:extLst>
            </p:cNvPr>
            <p:cNvCxnSpPr/>
            <p:nvPr/>
          </p:nvCxnSpPr>
          <p:spPr bwMode="auto">
            <a:xfrm>
              <a:off x="1136619" y="3125439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3BC2D1F7-8330-2C0C-9C10-0E21DBF06820}"/>
                </a:ext>
              </a:extLst>
            </p:cNvPr>
            <p:cNvCxnSpPr/>
            <p:nvPr/>
          </p:nvCxnSpPr>
          <p:spPr bwMode="auto">
            <a:xfrm>
              <a:off x="1136619" y="4207891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D71694E-F133-F751-7EDE-B6A6734FD08D}"/>
                </a:ext>
              </a:extLst>
            </p:cNvPr>
            <p:cNvCxnSpPr/>
            <p:nvPr/>
          </p:nvCxnSpPr>
          <p:spPr bwMode="auto">
            <a:xfrm>
              <a:off x="1136619" y="3677775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667A48-413C-E7C7-C6B5-BFB4EFF3A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2514600"/>
            <a:ext cx="762158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students are listening to their teacher tell / telling a story about</a:t>
            </a:r>
            <a:r>
              <a:rPr lang="zh-TW" altLang="en-US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earthquake.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64C175-D02B-5926-82EB-36D974F105C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6567" name="文字方塊 5">
            <a:extLst>
              <a:ext uri="{FF2B5EF4-FFF2-40B4-BE49-F238E27FC236}">
                <a16:creationId xmlns:a16="http://schemas.microsoft.com/office/drawing/2014/main" id="{2E056933-2FFB-8FF4-9275-C2C8BA970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三、整句式翻譯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6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65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93B10FE-A97F-FBE2-5ECA-BA5A9B1E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DB0F4D2-0438-22D2-098E-A1DC7A070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74EBC2-137C-A874-F05A-24F87A20C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144483-D00E-215A-9476-F6664363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C5BE71-64CB-494A-BE6D-E2278256386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6724607B-B5D0-9586-287D-E47181159D37}"/>
              </a:ext>
            </a:extLst>
          </p:cNvPr>
          <p:cNvSpPr txBox="1">
            <a:spLocks/>
          </p:cNvSpPr>
          <p:nvPr/>
        </p:nvSpPr>
        <p:spPr bwMode="auto">
          <a:xfrm>
            <a:off x="136525" y="1244600"/>
            <a:ext cx="8380413" cy="4524375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Joe DiMaggio was one of the most famous baseball players in American baseball history. He began his baseball career on the San Francisco Seals. However, he hurt 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1.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seriously when he was stepping out of a bus one day. Then the San Francisco Seals decided to trade him to the New York Yankees.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9B3FCD-D793-CCEE-0D5B-6E545C93477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7590" name="文字方塊 6">
            <a:extLst>
              <a:ext uri="{FF2B5EF4-FFF2-40B4-BE49-F238E27FC236}">
                <a16:creationId xmlns:a16="http://schemas.microsoft.com/office/drawing/2014/main" id="{1E840448-3B3D-13A7-AA60-2EB80A34F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759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C5E410-3077-F8CD-102A-463B6315B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23985D-8C27-6BDD-0743-975D4C2AA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5292B88-62A5-B03C-29AC-42D322FE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942EFF-C2AB-F140-CE12-2FAEBE44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DDBB7CF-DC9C-4ECC-994A-637C7752737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B30216F-A2E8-4F53-A4F8-02A54A63EBE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8613" name="文字方塊 6">
            <a:extLst>
              <a:ext uri="{FF2B5EF4-FFF2-40B4-BE49-F238E27FC236}">
                <a16:creationId xmlns:a16="http://schemas.microsoft.com/office/drawing/2014/main" id="{4EBA6782-D510-AC47-6A90-D4CE6F078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861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63F6700-6DA1-0BFB-E2C4-DFFA43DA1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3EAA98-1246-0595-43B9-6F81D8C5C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7604D5-218D-64C2-FC74-179FC670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EDDB363-9F1E-4E08-894E-A94A47C4EB4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6861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4B25E4A-B0CF-BF3D-1A31-D39E00665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E0C41D93-D949-476D-69E3-5BCA487F8E95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5189538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When Joe DiMaggio joined the New York Yankees, he already got back on his feet, and his fans were able to watch him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2.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baseball in the games. During his years on the New York Yankees, Joe DiMaggio helped the team win nine championships.</a:t>
            </a:r>
            <a:endParaRPr lang="zh-TW" altLang="zh-TW" sz="360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en-US" sz="360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In fact, Joe DiMaggio was not only a famous player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3.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a star.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911E5CC-504D-FADA-3895-4CFB95E58DE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9637" name="文字方塊 6">
            <a:extLst>
              <a:ext uri="{FF2B5EF4-FFF2-40B4-BE49-F238E27FC236}">
                <a16:creationId xmlns:a16="http://schemas.microsoft.com/office/drawing/2014/main" id="{DAE33738-3C00-0E52-1549-7CBD698E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96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8DF9C7-E931-F047-8E1C-AD817B4A2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995430-C315-1137-1DA4-6F0667E99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8A55A91-75F0-6E07-CC96-627E67582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DD0BC4C-6CF5-7E5C-987C-117EA188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D8D9382-3E9B-4E38-B342-AB97A95652D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39A7EA00-32AF-FC45-832C-CA976437C4C8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507841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When he married Marilyn Monroe, one of the most famous actresses of all time, in 1954, he made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4.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the most famous baseball player in the world. Almost everyone around the world knew him. It wasn’t strange to see Joe DiMaggio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5.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with Marilyn Monroe in the newspaper every day at that time.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153D592D-F3F9-525D-69B9-DECE6D68F9E9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3454400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Though Joe DiMaggio is dead, his story is surely one of the most famous in baseball history.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* American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美國的　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San Francisco Seals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舊金山海豹隊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New York Yankees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紐約洋基隊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8A57DB-5601-E7DB-D2EF-62F8C11DBBD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0662" name="文字方塊 6">
            <a:extLst>
              <a:ext uri="{FF2B5EF4-FFF2-40B4-BE49-F238E27FC236}">
                <a16:creationId xmlns:a16="http://schemas.microsoft.com/office/drawing/2014/main" id="{7E112BDE-5D90-50EB-4991-5C5167D8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066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9C033F5-4378-896C-2F1E-5ECE1FAEA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B5EA68-C747-5A6C-5F4D-C5D09E9DA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FC7BAA4-D906-D8E2-8EC0-A3AE66AC9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65B20C-420A-2771-6D76-3415B9B0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C9D013-03BF-41BE-AD28-D3919816AED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312FC6C-2592-7E3B-FA1D-A934279A983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30E3ED-D8F2-8A67-641C-326B511F420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7675A634-66A7-E844-8372-ADDFD39EA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49" y="1344613"/>
            <a:ext cx="8877116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800100" algn="l"/>
                <a:tab pos="986790" algn="l"/>
                <a:tab pos="1111250" algn="l"/>
                <a:tab pos="1351280" algn="l"/>
                <a:tab pos="304800" algn="l"/>
              </a:tabLst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其他常見的感官動詞：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notice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（注意到）</a:t>
            </a:r>
          </a:p>
          <a:p>
            <a:pPr marL="1163638" indent="-11636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Gary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noticed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 dad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falling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asleep in the chair.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Gary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注意到他爸爸在椅子上睡著了。）</a:t>
            </a:r>
          </a:p>
        </p:txBody>
      </p:sp>
      <p:pic>
        <p:nvPicPr>
          <p:cNvPr id="92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D570AFC-4D7E-D156-118F-BE8210FD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BF95902-6931-FD5A-E391-B8D9E39F9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786C295-DD65-1AAE-DBC8-350C0CC43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D3A1D2-7A3E-32C3-C3E8-9E7FFC70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86EFDE2-7A99-46A1-8817-917C288BF14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9C3FBC61-B1F5-178E-FD7C-E27523BC3FA8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1754188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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career </a:t>
            </a:r>
            <a:r>
              <a:rPr lang="zh-TW" altLang="zh-TW" sz="3600" dirty="0">
                <a:latin typeface="Times New Roman" pitchFamily="18" charset="0"/>
                <a:cs typeface="Times New Roman" pitchFamily="18" charset="0"/>
              </a:rPr>
              <a:t>職業生涯　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trade </a:t>
            </a:r>
            <a:r>
              <a:rPr lang="zh-TW" altLang="zh-TW" sz="3600" dirty="0">
                <a:latin typeface="Times New Roman" pitchFamily="18" charset="0"/>
                <a:cs typeface="Times New Roman" pitchFamily="18" charset="0"/>
              </a:rPr>
              <a:t>交易</a:t>
            </a:r>
            <a:br>
              <a:rPr lang="en-US" altLang="zh-TW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championship </a:t>
            </a:r>
            <a:r>
              <a:rPr lang="zh-TW" altLang="zh-TW" sz="3600" dirty="0">
                <a:latin typeface="Times New Roman" pitchFamily="18" charset="0"/>
                <a:cs typeface="Times New Roman" pitchFamily="18" charset="0"/>
              </a:rPr>
              <a:t>冠軍　</a:t>
            </a:r>
            <a:br>
              <a:rPr lang="en-US" altLang="zh-TW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marry 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TW" sz="3600" dirty="0">
                <a:latin typeface="+mn-ea"/>
                <a:ea typeface="+mn-ea"/>
                <a:cs typeface="Times New Roman" pitchFamily="18" charset="0"/>
              </a:rPr>
              <a:t>……</a:t>
            </a:r>
            <a:r>
              <a:rPr lang="zh-TW" altLang="zh-TW" sz="3600" dirty="0">
                <a:latin typeface="Times New Roman" pitchFamily="18" charset="0"/>
                <a:cs typeface="Times New Roman" pitchFamily="18" charset="0"/>
              </a:rPr>
              <a:t>結婚　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though </a:t>
            </a:r>
            <a:r>
              <a:rPr lang="zh-TW" altLang="zh-TW" sz="3600" dirty="0">
                <a:latin typeface="Times New Roman" pitchFamily="18" charset="0"/>
                <a:cs typeface="Times New Roman" pitchFamily="18" charset="0"/>
              </a:rPr>
              <a:t>雖然</a:t>
            </a:r>
            <a:endParaRPr lang="en-US" altLang="zh-TW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09C374-8B92-6B1A-AC3E-E3D856DFB2C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1686" name="文字方塊 6">
            <a:extLst>
              <a:ext uri="{FF2B5EF4-FFF2-40B4-BE49-F238E27FC236}">
                <a16:creationId xmlns:a16="http://schemas.microsoft.com/office/drawing/2014/main" id="{A4628E4F-A181-A28E-7DB2-AA68ABA31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7B27DF5-CF09-7289-4722-0F55F06B5346}"/>
              </a:ext>
            </a:extLst>
          </p:cNvPr>
          <p:cNvSpPr txBox="1">
            <a:spLocks/>
          </p:cNvSpPr>
          <p:nvPr/>
        </p:nvSpPr>
        <p:spPr bwMode="auto">
          <a:xfrm>
            <a:off x="358775" y="3503613"/>
            <a:ext cx="8643938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(A) itself		(B) himself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it		(D) him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(A) play		(B) to play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played	(D) to playing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43CA77D-4702-1373-EFDB-CAAF096A1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36210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C14B2F-E915-02E7-0D50-492D9F88A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4799013"/>
            <a:ext cx="8636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6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0350267-84A5-ADD1-6B5B-58FA7D49B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3D8F87A-74C2-C2FD-E06A-2677F737B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B96143-4DF0-92AD-FC23-720AC09AD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3A53988-2EDC-AFF7-DACE-DB807F17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8CA9293-2501-4374-B020-7C3AAD95396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93432BC-43F4-9D73-9EFE-45A7EBAEBAAD}"/>
              </a:ext>
            </a:extLst>
          </p:cNvPr>
          <p:cNvSpPr txBox="1">
            <a:spLocks/>
          </p:cNvSpPr>
          <p:nvPr/>
        </p:nvSpPr>
        <p:spPr bwMode="auto">
          <a:xfrm>
            <a:off x="358775" y="1539875"/>
            <a:ext cx="8643938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(A) but		(B) and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or 		(D) also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(A) themselves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herself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himself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yourselves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(A) to be	(B) is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been	(D) be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764DDB-5E2A-6EF3-38AE-A1892FEE6EF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2710" name="文字方塊 6">
            <a:extLst>
              <a:ext uri="{FF2B5EF4-FFF2-40B4-BE49-F238E27FC236}">
                <a16:creationId xmlns:a16="http://schemas.microsoft.com/office/drawing/2014/main" id="{15F26CE6-1416-4EB8-4A37-46964164D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E851C49-EF9B-B1B2-B79C-E45205027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224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F87E9D2-908A-26EC-8FC0-39E85E8D7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28575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9B6CBFE-4C4B-EA2B-9F2A-668851793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51625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71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72EF00C-AC02-E565-6491-E5DE6BCB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92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403C400-433A-7D0F-2F5F-F56D067DD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E4A4BD-2549-47B3-BC44-9FDD6E4C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F80E9C-F13C-4B51-ABB1-1BBD43E0A51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44F8C6A-2786-768A-74CB-A6610A7D303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866C86-AD6D-3181-0134-5FF0583CF1B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0246" name="文字方塊 5">
            <a:extLst>
              <a:ext uri="{FF2B5EF4-FFF2-40B4-BE49-F238E27FC236}">
                <a16:creationId xmlns:a16="http://schemas.microsoft.com/office/drawing/2014/main" id="{61433359-38BA-47D3-7D64-C564722EE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1936750"/>
            <a:ext cx="83185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連綴動詞和感官動詞時常混淆，因為有些連綴動詞也是感官動詞，如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feel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。但兩者有很大的差異，連綴動詞用來說明「主詞」的狀態；感官動詞用來說明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「受詞」的狀態。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119C4E-1CDE-00AF-53E7-A2DF1F98566E}"/>
              </a:ext>
            </a:extLst>
          </p:cNvPr>
          <p:cNvSpPr/>
          <p:nvPr/>
        </p:nvSpPr>
        <p:spPr>
          <a:xfrm>
            <a:off x="531813" y="1357313"/>
            <a:ext cx="1944687" cy="576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zh-TW" sz="3400" b="1" dirty="0">
                <a:latin typeface="微軟正黑體" pitchFamily="34" charset="-120"/>
                <a:ea typeface="微軟正黑體" pitchFamily="34" charset="-120"/>
              </a:rPr>
              <a:t>觀念釐清 </a:t>
            </a:r>
            <a:endParaRPr kumimoji="0" lang="zh-TW" altLang="en-US" sz="3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BC20B27-0E35-D973-2FBE-7489A804A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11310F-4B10-EBB7-07A3-A3A0BBA0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CC7503A-166B-6ADA-A471-55169FDC1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8C29DB-21CF-F07B-4FE4-720A1B5F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D24FC1-0CED-461D-9D3E-AF819C223D2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4FCDA9F-73FA-748E-5336-75D32793BB4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49A7C1-9209-6B0B-2A8C-8B7B00A17B9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397BEB83-CF1F-D5A5-156A-588B5B54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1936750"/>
            <a:ext cx="83185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and started to cry.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（他感到難過並開始哭泣。）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sad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修飾主詞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，此句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felt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為連綴動詞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He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 heart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beating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fast.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（他感覺到他的心跳很快。）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現在分詞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beating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修飾受詞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his heart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，此句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felt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為感官動詞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3F6316-00A9-71F8-6B56-E632097BBA53}"/>
              </a:ext>
            </a:extLst>
          </p:cNvPr>
          <p:cNvSpPr/>
          <p:nvPr/>
        </p:nvSpPr>
        <p:spPr>
          <a:xfrm>
            <a:off x="531813" y="1357313"/>
            <a:ext cx="1944687" cy="576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zh-TW" sz="3400" b="1" dirty="0">
                <a:latin typeface="微軟正黑體" pitchFamily="34" charset="-120"/>
                <a:ea typeface="微軟正黑體" pitchFamily="34" charset="-120"/>
              </a:rPr>
              <a:t>觀念釐清 </a:t>
            </a:r>
            <a:endParaRPr kumimoji="0" lang="zh-TW" altLang="en-US" sz="3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2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6299F0-0CAA-0D70-7524-416D37E1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E8B43E-77F5-7C58-65D8-D9E8B0BF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502F164-BD2A-15D3-331F-0D43FF0D1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396AB9-25FF-E661-3E03-8EFFF37F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18BD7D4-1D75-4441-9B8E-39A9BE1A79F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bf274544561bd4efb884c1d85b2243db78b67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5208</TotalTime>
  <Words>4720</Words>
  <Application>Microsoft Office PowerPoint</Application>
  <PresentationFormat>如螢幕大小 (4:3)</PresentationFormat>
  <Paragraphs>503</Paragraphs>
  <Slides>71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7" baseType="lpstr">
      <vt:lpstr>微軟正黑體</vt:lpstr>
      <vt:lpstr>新細明體</vt:lpstr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文法即時通L05</dc:title>
  <dc:creator>USER</dc:creator>
  <cp:lastModifiedBy>黃淳聖</cp:lastModifiedBy>
  <cp:revision>487</cp:revision>
  <dcterms:created xsi:type="dcterms:W3CDTF">2018-01-04T03:48:16Z</dcterms:created>
  <dcterms:modified xsi:type="dcterms:W3CDTF">2024-12-02T11:51:57Z</dcterms:modified>
</cp:coreProperties>
</file>