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594" r:id="rId3"/>
    <p:sldId id="854" r:id="rId4"/>
    <p:sldId id="890" r:id="rId5"/>
    <p:sldId id="891" r:id="rId6"/>
    <p:sldId id="892" r:id="rId7"/>
    <p:sldId id="893" r:id="rId8"/>
    <p:sldId id="895" r:id="rId9"/>
    <p:sldId id="894" r:id="rId10"/>
    <p:sldId id="896" r:id="rId11"/>
    <p:sldId id="897" r:id="rId12"/>
    <p:sldId id="898" r:id="rId13"/>
    <p:sldId id="899" r:id="rId14"/>
    <p:sldId id="900" r:id="rId15"/>
    <p:sldId id="901" r:id="rId16"/>
    <p:sldId id="902" r:id="rId17"/>
    <p:sldId id="903" r:id="rId18"/>
    <p:sldId id="905" r:id="rId19"/>
    <p:sldId id="904" r:id="rId20"/>
    <p:sldId id="906" r:id="rId21"/>
    <p:sldId id="955" r:id="rId22"/>
    <p:sldId id="907" r:id="rId23"/>
    <p:sldId id="908" r:id="rId24"/>
    <p:sldId id="909" r:id="rId25"/>
    <p:sldId id="910" r:id="rId26"/>
    <p:sldId id="956" r:id="rId27"/>
    <p:sldId id="958" r:id="rId28"/>
    <p:sldId id="957" r:id="rId29"/>
    <p:sldId id="959" r:id="rId30"/>
    <p:sldId id="911" r:id="rId31"/>
    <p:sldId id="912" r:id="rId32"/>
    <p:sldId id="913" r:id="rId33"/>
    <p:sldId id="713" r:id="rId34"/>
    <p:sldId id="915" r:id="rId35"/>
    <p:sldId id="916" r:id="rId36"/>
    <p:sldId id="917" r:id="rId37"/>
    <p:sldId id="918" r:id="rId38"/>
    <p:sldId id="919" r:id="rId39"/>
    <p:sldId id="920" r:id="rId40"/>
    <p:sldId id="925" r:id="rId41"/>
    <p:sldId id="926" r:id="rId42"/>
    <p:sldId id="928" r:id="rId43"/>
    <p:sldId id="927" r:id="rId44"/>
    <p:sldId id="929" r:id="rId45"/>
    <p:sldId id="930" r:id="rId46"/>
    <p:sldId id="931" r:id="rId47"/>
    <p:sldId id="933" r:id="rId48"/>
    <p:sldId id="932" r:id="rId49"/>
    <p:sldId id="934" r:id="rId50"/>
    <p:sldId id="935" r:id="rId51"/>
    <p:sldId id="936" r:id="rId52"/>
    <p:sldId id="937" r:id="rId53"/>
    <p:sldId id="938" r:id="rId54"/>
    <p:sldId id="940" r:id="rId55"/>
    <p:sldId id="941" r:id="rId56"/>
    <p:sldId id="939" r:id="rId57"/>
    <p:sldId id="798" r:id="rId58"/>
    <p:sldId id="942" r:id="rId59"/>
    <p:sldId id="943" r:id="rId60"/>
    <p:sldId id="944" r:id="rId61"/>
    <p:sldId id="945" r:id="rId62"/>
    <p:sldId id="946" r:id="rId63"/>
    <p:sldId id="947" r:id="rId64"/>
    <p:sldId id="948" r:id="rId65"/>
    <p:sldId id="949" r:id="rId66"/>
    <p:sldId id="478" r:id="rId67"/>
    <p:sldId id="951" r:id="rId68"/>
    <p:sldId id="952" r:id="rId69"/>
    <p:sldId id="953" r:id="rId70"/>
    <p:sldId id="954" r:id="rId71"/>
    <p:sldId id="853" r:id="rId72"/>
    <p:sldId id="960" r:id="rId73"/>
    <p:sldId id="961" r:id="rId74"/>
    <p:sldId id="962" r:id="rId75"/>
  </p:sldIdLst>
  <p:sldSz cx="9144000" cy="6858000" type="screen4x3"/>
  <p:notesSz cx="6858000" cy="9144000"/>
  <p:custDataLst>
    <p:tags r:id="rId77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FFFF"/>
    <a:srgbClr val="FFCCCC"/>
    <a:srgbClr val="F0F0F0"/>
    <a:srgbClr val="FF00FF"/>
    <a:srgbClr val="0000FF"/>
    <a:srgbClr val="3AB4D5"/>
    <a:srgbClr val="006666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132" autoAdjust="0"/>
    <p:restoredTop sz="94644" autoAdjust="0"/>
  </p:normalViewPr>
  <p:slideViewPr>
    <p:cSldViewPr snapToGrid="0">
      <p:cViewPr varScale="1">
        <p:scale>
          <a:sx n="80" d="100"/>
          <a:sy n="80" d="100"/>
        </p:scale>
        <p:origin x="13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2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000DBFC-78CB-F7AD-7E4E-B8A594335F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53B496-3196-FEA0-C99F-ED64953BA0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028FD74-6005-4714-93D3-171C536CA868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4122B067-217C-2783-D032-9953938332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4AF6FBDC-DB46-3D2E-B82A-B6793F800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7EDF86-7FFB-9C4B-C3A4-0777CD376B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FBA323-2A6D-D961-4848-C5BB5F5E7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3960B9-23D3-472A-B363-619559E94ED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7113F93-C607-12DA-C021-FD97D2F34227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B053C06-7FCD-80CB-6A99-B5157A761461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59DAEB-9B42-4318-1B69-6B9F051D47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41CE5406-0E69-DF70-CF45-FD87D927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869F7-AB0D-4AE5-9C00-8768D965C0E5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162A11EC-EAF3-C67B-3400-C7299F60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B447742-8FD8-0AD9-F0B7-B13593CE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6955E-D5D6-4E36-A848-4C6CCB6F4C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6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0AACE6-DB7A-5FE5-9425-D471C958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FA3E78-7C3C-46E0-AC1F-E8A625B3A7E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E903D9-271B-D847-8AA3-5DF4EA23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CDDD0-78BC-7416-7517-9A62CB29F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18B9B-E96D-410C-BB05-4D9F95D9A72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99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908211-4F0F-86AA-2A23-E2CBDFD8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15BAF-0FCF-49D0-A72B-A667EA1D324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868AD9-ECF1-315A-858E-174332E3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E4FF3-EE04-64D2-5415-A9D005AE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176F5-D743-4875-B298-AEA498F8A05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8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9109E-5A95-165A-A5D8-9116111F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C8785-FD22-4DA0-BA84-B7CEDBB5D74B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058D3-A9CE-DAA3-F062-B7C25BE8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16EB1-882D-FF77-0C73-EC0AC8D7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D95CAD-ED6E-4BF1-9466-61E7FA681F2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4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B81D22-D795-B8BC-C7EF-9E1C61FD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39A5F-BED9-47A0-8FA7-3B688DD1960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79CF2-179F-AD59-C1B8-8F555294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19BBA0-2E8C-C240-7BE0-DA9D678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88E92-B568-448D-9C31-7550D08C509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99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CAFD115-9FD6-B28D-FBBA-047884EC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51077-9F9C-4FF9-96A5-39699833510C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9217E7B1-B44D-AE50-DE14-7DD04DA8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510EEFE-07CE-C22B-496F-BCA091AE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602183-4CCD-4D20-9C11-B03C9F957CD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0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F8FC23D0-72DB-62CA-253C-91EBB91E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77094-5EA3-4F7F-9668-4D056475C5E6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955E83F1-750D-DD84-46B5-35C21841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D668E46-3761-661E-C613-FBA3D350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DC43AB-25D3-4B85-B46C-A1E49367A32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56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D94F2082-25B6-D6A3-EA90-9203E87E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FC2C2-1EDA-425C-AF56-BC7EC53D0645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474380B3-EA34-B09E-D7AF-E6986658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574B638A-6AEF-6F8A-8D24-C1AE9CC9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235F9-6E4B-42E0-AC9C-5DF9C78082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97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54E4DED5-8A87-1C6D-F09A-BA6165AB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702E7-6A1D-434D-9960-1BC8D3BA020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92BDFDE9-95CE-AA52-1E69-5C16328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48254221-FCED-AB8E-046E-F8B74DBF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3E8766-8AE7-48BB-A7D8-7BE6D43A19D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0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3B01E03-39C0-4487-7308-227D9604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BB4BA-8750-4422-8DA9-035C84C0BA7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DFCC670-F9E7-EA76-E4D7-CDDD212C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EC44447-83BE-6FA6-C612-A6B14EDD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BBF3B-7986-4062-A67E-ED439AD94E9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4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33827B3B-C8FA-CEC5-A272-AF79A443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851C8-C9FC-422A-B47F-6EE2E30537F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CF06520-A1B8-5BC7-F170-E168A732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D6DA6DE1-7CF8-B43A-E6C2-EF74F9F2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60FF5-832E-4670-A200-30B477ACED2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70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5BD8EBD7-D179-3EC4-09CB-B4A69136B2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17C7B49E-64C3-D1C0-1B95-E40CC0EA41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6AFAB3-868D-00A9-01D2-D7BEF3382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88C6EBE-BB17-4950-B069-2DE2D6060EA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15C459-4ACE-26B6-8347-BF1744220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CD979D0-9689-AD0C-B431-02B5984A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65BAAC-6E41-42CF-AA8E-0C233C7B22F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0A3C03-B561-EADC-C3DF-D758287C4DBC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L4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961DC136-5F60-FA4B-90FD-902C872CA355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13557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F3E69995-CFB6-5BDC-6F88-4D81E9522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5291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6EAB3C1D-DB32-DCF0-3661-8B013459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974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F5B282-1232-0024-90C1-55420E58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E3B950-A314-44C6-ADD8-EBB1EDAF4FF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45140E6-7DE1-972B-E01A-322C83F6AA7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75545C-B4C9-1BDE-458E-1FA7F115CAC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BE782E7-9702-D0EC-B2A0-0B0521D7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96495"/>
              </p:ext>
            </p:extLst>
          </p:nvPr>
        </p:nvGraphicFramePr>
        <p:xfrm>
          <a:off x="1192213" y="1541463"/>
          <a:ext cx="7623175" cy="3419475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規則</a:t>
                      </a:r>
                    </a:p>
                  </a:txBody>
                  <a:tcPr marL="68580" marR="6858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新細明體" pitchFamily="18" charset="-120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新細明體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形容詞與副詞完全不同</a:t>
                      </a:r>
                    </a:p>
                  </a:txBody>
                  <a:tcPr marL="68580" marR="685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例字</a:t>
                      </a:r>
                    </a:p>
                  </a:txBody>
                  <a:tcPr marL="17780" marR="1778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good →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well</a:t>
                      </a:r>
                    </a:p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※</a:t>
                      </a: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well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當形容詞，表「健康</a:t>
                      </a:r>
                      <a:endParaRPr kumimoji="0" lang="en-US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  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的」；當副詞，表「很好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   </a:t>
                      </a:r>
                      <a:r>
                        <a:rPr kumimoji="0" lang="zh-TW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地」</a:t>
                      </a:r>
                    </a:p>
                  </a:txBody>
                  <a:tcPr marL="17780" marR="1778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3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2D5BF3-B64F-219D-A468-1E5D9244D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F262FC-EC22-B9BB-95D5-178E944DA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732B5F-C429-ABB7-54DE-C89B43FC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D24E42-83A0-D181-48B8-1E9F2FD5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AB82664-E9B5-47A2-A16E-83321C12FA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9D6B22E-E4E5-1320-C431-49876ABC1B2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25B1F1-AB56-C949-A69C-AB69DFF6F3A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6B017A-9E72-5D26-27C1-CA6DEA59C04F}"/>
              </a:ext>
            </a:extLst>
          </p:cNvPr>
          <p:cNvSpPr txBox="1"/>
          <p:nvPr/>
        </p:nvSpPr>
        <p:spPr>
          <a:xfrm>
            <a:off x="798513" y="1257300"/>
            <a:ext cx="7397750" cy="51038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It’s still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early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 Ken arrived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early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, as usual.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（時間還早。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Ken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和往常一樣早到了。）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　 ②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Harry is a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fast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runner. He runs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fast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Harry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是個快速的跑者。他跑得很快。）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　 ③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Ed is a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hard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worker. He always works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hard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Ed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是勤奮的工人。他總是努力工作。）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1331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1B6A8A-4296-F9AF-9715-1881B4BBC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433341-53E6-F159-C01B-019768AB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DBB5AF-77C2-7F37-8047-19C31BB8B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D10650E-3DB5-67AF-173E-F864C8E11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D46F43-B104-4D95-812B-5B2BA9CAB6A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2C04CEB-7E45-9928-8B92-2C46FF1B389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0A9798-E370-20EB-256A-05972947E7E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9958C4-74AB-B1D8-FFDB-F218470CAA06}"/>
              </a:ext>
            </a:extLst>
          </p:cNvPr>
          <p:cNvSpPr txBox="1"/>
          <p:nvPr/>
        </p:nvSpPr>
        <p:spPr>
          <a:xfrm>
            <a:off x="769938" y="1257300"/>
            <a:ext cx="8080375" cy="4549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④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 flew a kite in a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high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mountain. It flew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high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在高山上放風箏。風箏飛得很高。）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⑤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doesn’t feel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these days.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這幾天身體不舒服。）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120"/>
              </a:spcAft>
              <a:defRPr/>
            </a:pPr>
            <a:r>
              <a:rPr lang="zh-TW" altLang="en-US" sz="3600" dirty="0">
                <a:latin typeface="+mn-ea"/>
                <a:cs typeface="Arial" panose="020B0604020202020204" pitchFamily="34" charset="0"/>
              </a:rPr>
              <a:t>　 ⑥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is a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good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player. He plays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是個很好的選手。他打得很好。）</a:t>
            </a:r>
          </a:p>
        </p:txBody>
      </p:sp>
      <p:pic>
        <p:nvPicPr>
          <p:cNvPr id="1434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E680B6-FC42-00BB-D575-FA5ED5BA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2CA10A-FE0F-DF87-B171-4AC7ACFE6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B9A16F6-E753-C8D0-8287-75B867BF4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6B2FF5-D6E7-1E83-D3D5-7F2E42F0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FC9BDD-E7CB-445C-86AA-6C3EAC3D984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8B16F9-3221-938F-57A1-E0078C19268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2431EA-8BDD-97C9-0983-FCD11C507C6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CAC26E-5A7A-19CA-59FF-EFB28FC6B189}"/>
              </a:ext>
            </a:extLst>
          </p:cNvPr>
          <p:cNvSpPr txBox="1"/>
          <p:nvPr/>
        </p:nvSpPr>
        <p:spPr>
          <a:xfrm>
            <a:off x="1703388" y="1257300"/>
            <a:ext cx="7129462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>
              <a:spcAft>
                <a:spcPts val="0"/>
              </a:spcAf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有些副詞加了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後，會和原來的副詞意思完全不同，如：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（遲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；晚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lately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（最近）、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（努力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hardly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（幾乎不）。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missed the bus and was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for school.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沒趕上公車而上學遲到了。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C8A836-B74A-DC73-78DB-E833B6AD590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53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CEA463-412B-7732-35C0-D62D88DCC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6B640A-45B6-1C0D-83BC-FECC410E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DF5A6C-6E6F-7AD6-C69D-CE7BE1DB1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6ACE55-C3A5-8A27-5F46-3D67F1B0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543F10-1A3B-42F8-81A2-0ECAF877FEE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57CDE1B-D6A3-1577-7649-5466F25C8C9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B69BBF-C3EA-95A3-BB2B-DA0A277978B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3D1506-7C2E-6C92-CD80-B186F456DD92}"/>
              </a:ext>
            </a:extLst>
          </p:cNvPr>
          <p:cNvSpPr txBox="1"/>
          <p:nvPr/>
        </p:nvSpPr>
        <p:spPr>
          <a:xfrm>
            <a:off x="1703388" y="1257300"/>
            <a:ext cx="7129462" cy="5078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I haven’t seen Paul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我最近沒看到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and Jane are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work.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Jane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努力工作。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(4) They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go to school on time.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（他們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幾乎很少準時上學。）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F00FF7-ED4C-67AB-E239-BDF0A43AFB1C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63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A59C47-F803-1EBF-DF15-335C647D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009AB6-63AF-D9FA-1AF2-E8DE2D6A9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1C1B774-CE53-9030-C8A8-AE471D76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6B0760-1BA6-F99A-F6E2-8A71DB70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69E1D7D-0FD0-4D30-8B23-B397EDBC744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48C02D-AB1F-793C-3732-95E2999ECA4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3A5BE6-BBD4-5089-3A40-F1FC920C867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CF313E-4AD0-270E-28C4-A5218712FEAE}"/>
              </a:ext>
            </a:extLst>
          </p:cNvPr>
          <p:cNvSpPr txBox="1"/>
          <p:nvPr/>
        </p:nvSpPr>
        <p:spPr>
          <a:xfrm>
            <a:off x="1703388" y="1257300"/>
            <a:ext cx="7129462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46088" indent="-446088">
              <a:spcAft>
                <a:spcPts val="0"/>
              </a:spcAf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結尾的形容詞：大部分的情態副詞是在形容詞字尾加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，但有一些形容詞本身就是以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</a:t>
            </a:r>
            <a:r>
              <a:rPr lang="en-US" altLang="zh-TW" sz="36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結尾。如：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friendly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（友善的）、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lonely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（孤單的）、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lovely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（討人喜歡的）、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ugly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（醜陋的）、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（可能的）。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6EE4E0-8F8D-716B-EE80-8DD178454220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741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44F5DA-3B77-7FFA-4108-7A793392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6D0FB92-4ABD-9797-6994-138F019A6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BD183A-B067-957E-D455-26C9E972D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04BBC3-FAAF-0D0B-DCFD-87F07DAE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85E5317-4D1D-4AAC-8662-78F43E1364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137D0D5-AF1F-3CF3-3CAE-E5568F043B8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EEBCFF-FF95-70C0-B447-75C33A21F21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B4969F-B16A-7352-8621-AAB087834BF5}"/>
              </a:ext>
            </a:extLst>
          </p:cNvPr>
          <p:cNvSpPr txBox="1"/>
          <p:nvPr/>
        </p:nvSpPr>
        <p:spPr>
          <a:xfrm>
            <a:off x="1703388" y="1257300"/>
            <a:ext cx="7129462" cy="4537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Joan is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friendly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is nice and kind.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Joan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很友善。她人好又善良。）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Judy is alone, but she isn’t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lonely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一個人，但她不孤單。）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Aft>
                <a:spcPts val="0"/>
              </a:spcAf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It is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likely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rain soon.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（很可能快要下雨了。）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156F25-20DD-18B7-A100-FDE1F99F1DA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84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EB8257D-6272-5731-FE17-FD5505191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3F1ECC-C79D-4595-ED7B-58194E91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BBA265E-FE9D-B2B0-CCE8-6D227D094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02B9D5-9594-D683-2290-9E211D69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9221F0-3AE0-49C8-8037-50F6078AFE1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1DD8310E-859F-4024-ED7F-2935AC42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寫出正確的情態副詞形式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60602A8F-7415-A3D0-2A16-4258B9CA166F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7288212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soft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true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gentle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early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careful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good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crazy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fast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C6A5E47-9340-D797-C643-BF77953B0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1394618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softly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A2DFB4-36E9-2843-DCD2-939AD964D6E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B308C50-2FE1-304D-A536-FDB378E40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045493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9023D5A-32CB-537D-DC12-AD852F2C4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718593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EEC448-0EE5-BE03-4AF6-6BE6AD1A8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3383756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39A753-B79C-47F4-A53D-2F0788E04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034631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carefully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7303BDD-B6AF-4D7D-4820-23AC2CD8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693443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308B34-7689-F5AE-8FAB-8A00EAE0F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5374481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crazily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138206D-2724-650A-E931-FB45D1CC0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60166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FBFF43-1983-84FF-AC3A-1A87E1C7F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FAD224-125B-0333-8FC2-977ACCEF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AD9AC8-ABE5-494D-0F64-6F908312B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F6050B-F75D-94C3-C94F-29846DF5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3BC26C-52C4-46E6-A4B0-2739E0072E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DB2DE91-9C29-CFF6-A428-80B0A1520A8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2C749-319C-1559-E4E5-64EF1E6EF09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20486" name="文字方塊 5">
            <a:extLst>
              <a:ext uri="{FF2B5EF4-FFF2-40B4-BE49-F238E27FC236}">
                <a16:creationId xmlns:a16="http://schemas.microsoft.com/office/drawing/2014/main" id="{B99923F6-6F86-9C0E-2373-801C4E285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情態副詞在句中的位置：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279809C-D0DD-29E9-9FAF-7B9A37802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80578"/>
              </p:ext>
            </p:extLst>
          </p:nvPr>
        </p:nvGraphicFramePr>
        <p:xfrm>
          <a:off x="1046163" y="2097088"/>
          <a:ext cx="7478712" cy="28797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置於句尾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Peter plays basketball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well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Peter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籃球打得好。）</a:t>
                      </a: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9018C4D-0976-B0E3-3FB1-E9E909440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1D69CB-5918-B4E9-1570-8F754068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9DECFF-3D81-49C5-9639-657216956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E6A3F2-34CC-413E-FE4B-053E1FD1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A057D6-B48D-4D65-BC1B-7562DA0A3E3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1B7254E-93F1-0C5F-2C59-3B314B65B0E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754D4A-1ED9-D044-C7C6-272C0CD6ADB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7F51481-8352-4C3C-C50F-4A9AE1D69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41260"/>
              </p:ext>
            </p:extLst>
          </p:nvPr>
        </p:nvGraphicFramePr>
        <p:xfrm>
          <a:off x="1046163" y="1504950"/>
          <a:ext cx="7373937" cy="5154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6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20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主詞＋及物動詞＋受詞＋情態副詞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446088" indent="-446088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＝主詞＋情態副詞＋及物動詞＋受詞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25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closed the door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</a:t>
                      </a: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小心地關上門。）</a:t>
                      </a:r>
                      <a:endParaRPr lang="en-US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541338" indent="-454025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Mark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closed the door.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2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67429F1-B3DF-B26B-D171-5310934C4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9174CB-0506-92BC-D6A1-E212AE5D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5D12D8-B194-257D-34B6-05B9F371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1871F5-C0FB-F5C5-DDF3-A30839BF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2108E9-F6D4-4D45-BBA9-A9E4F2F07DA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E81BF6F-2E21-E246-E420-180769CA2EBE}"/>
              </a:ext>
            </a:extLst>
          </p:cNvPr>
          <p:cNvSpPr txBox="1"/>
          <p:nvPr/>
        </p:nvSpPr>
        <p:spPr>
          <a:xfrm>
            <a:off x="387350" y="1044575"/>
            <a:ext cx="8462963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副詞可分為程度副詞（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very, just, so, only…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）、頻率副詞（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always, usually…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）及本課的情態副詞。</a:t>
            </a:r>
          </a:p>
          <a:p>
            <a:pPr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程度副詞可用來修飾動詞、形容詞或副詞，但情態副詞只能用來修飾動詞。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98B57F-0F58-000C-E15A-5AAE6287B76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pic>
        <p:nvPicPr>
          <p:cNvPr id="410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91A36F7-45EA-32D2-9CE8-A01923117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F39D26-E427-5DDD-758D-A71B0EB7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6F9983-900C-44BE-9F10-E81BEF92C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4B03A2-1078-4202-4C97-A7516B14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A5AD148-AB87-44D7-A6FF-B338BDDBD0D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B75862F-C247-28D0-180F-42B99315954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7CAB5-C5AF-82B9-B15C-A5FB071D216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D1D424B-576E-5AC7-79C6-1408116BD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798695"/>
              </p:ext>
            </p:extLst>
          </p:nvPr>
        </p:nvGraphicFramePr>
        <p:xfrm>
          <a:off x="247651" y="1504949"/>
          <a:ext cx="8174038" cy="468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74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56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altLang="en-US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4358">
                <a:tc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此類動詞為不及物動詞片語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（不及物動詞片語＝動詞＋介詞＋受詞）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主詞＋動詞＋介詞＋受詞＋</a:t>
                      </a:r>
                      <a:r>
                        <a:rPr lang="zh-TW" altLang="en-US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＝主詞＋動詞＋</a:t>
                      </a:r>
                      <a:r>
                        <a:rPr lang="zh-TW" altLang="en-US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＋介詞＋受詞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＝主詞＋</a:t>
                      </a:r>
                      <a:r>
                        <a:rPr lang="zh-TW" altLang="en-US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＋動詞＋介詞＋受詞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en-US" alt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B6063F-35C5-02DB-8B6E-C21E4142F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75B0FF-7ABC-E183-C90D-2BF616F6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96FD25A-7795-AA73-5A33-C3454BFF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C502504-5869-B5EC-5BA8-0E3C6193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F42A33-F05D-41FC-8D29-1B74F03852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E5644-F62C-D837-FD96-6DE240EB0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817D425-357C-C9F3-017E-6CB538CC463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AF42F5-0A4D-47F5-EF37-CC5F303DF14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B44D8F-0BBE-59C0-B126-86F92739B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6579"/>
              </p:ext>
            </p:extLst>
          </p:nvPr>
        </p:nvGraphicFramePr>
        <p:xfrm>
          <a:off x="1046163" y="1504950"/>
          <a:ext cx="7313612" cy="47265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5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076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walked through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park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快速地走過公園。）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walked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zh-TW" altLang="en-US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through</a:t>
                      </a:r>
                      <a:r>
                        <a:rPr lang="zh-TW" altLang="en-US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park</a:t>
                      </a:r>
                      <a:endParaRPr lang="en-US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Ivy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quickly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walked through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park.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CC609A-929F-E015-76D2-3070284D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03C237-6815-8175-E552-691ABD968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0CDEE2D-C846-B929-C839-471B80E4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365854-E25B-5EBE-3EF9-4CDBB8D2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F42A33-F05D-41FC-8D29-1B74F03852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E92D0AC-D19F-F7E5-83D3-0431A85B6B7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18CDFB-37ED-C610-025D-DC4F0B20047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A88CA62-9333-95BB-B8E3-A133A2360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19046"/>
              </p:ext>
            </p:extLst>
          </p:nvPr>
        </p:nvGraphicFramePr>
        <p:xfrm>
          <a:off x="1046163" y="1504950"/>
          <a:ext cx="7464425" cy="36782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5827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0" marR="6857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0" marR="6857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4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looked at me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angrily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</a:t>
                      </a:r>
                      <a:r>
                        <a:rPr lang="zh-TW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生氣地看著我。）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looked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angrily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at me.</a:t>
                      </a: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angrily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looked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at</a:t>
                      </a:r>
                      <a:r>
                        <a:rPr lang="zh-TW" altLang="en-US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me.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5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61DCC9-51A8-F10C-57A0-B0519FFE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2D5674-BCCF-8C4E-4CA8-8A7321C89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924F41F-3B6B-E58C-A6C5-1C8ADB38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25DDB8-7E27-EA92-0A7B-011F8BF0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026BA41-3C9D-4C1C-BFF7-D820B5DFFE0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E054A53-6B23-96E5-D8CB-9EE7DC7410F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3AB676-D598-5CEC-9667-6485ED91D1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4CF039-1363-387F-6654-6D502BFDC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11780"/>
              </p:ext>
            </p:extLst>
          </p:nvPr>
        </p:nvGraphicFramePr>
        <p:xfrm>
          <a:off x="1046163" y="1504950"/>
          <a:ext cx="7478712" cy="37226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93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br>
                        <a:rPr lang="en-US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變化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5334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修飾整句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2" marR="6857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3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Interestingly</a:t>
                      </a:r>
                      <a: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no one answered the question.</a:t>
                      </a:r>
                      <a:b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（沒人回答這個問題，真有趣。）</a:t>
                      </a: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59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CD05864-E83A-A7AD-5254-2E24AC07B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DBA38F-E251-FB5A-FF7F-A1525F4D7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B8D354E-6919-78D9-0B7E-C7393FE7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34FBE8-8D7E-7111-7310-65077BC2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7EC7DA-3C93-41DE-AB31-BAE6E06C40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C0FB644-2632-5FD7-CD71-73682ADB7260}"/>
              </a:ext>
            </a:extLst>
          </p:cNvPr>
          <p:cNvSpPr txBox="1"/>
          <p:nvPr/>
        </p:nvSpPr>
        <p:spPr>
          <a:xfrm>
            <a:off x="103188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44B867-7921-14F1-815E-CEB69D9ACE9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9388A9-1CC4-FF7D-89E3-880186762129}"/>
              </a:ext>
            </a:extLst>
          </p:cNvPr>
          <p:cNvSpPr txBox="1"/>
          <p:nvPr/>
        </p:nvSpPr>
        <p:spPr>
          <a:xfrm>
            <a:off x="1246188" y="1257300"/>
            <a:ext cx="7129462" cy="44132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詢問動作的「狀態」要用疑問詞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how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  <a:p>
            <a:pPr marL="2062163" indent="-2062163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Ann: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How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did Gina do on her final exam?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Gina </a:t>
            </a: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期末考考得</a:t>
            </a:r>
            <a:r>
              <a:rPr lang="zh-TW" altLang="en-US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如何</a:t>
            </a: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？）</a:t>
            </a:r>
            <a:endParaRPr lang="en-US" altLang="zh-TW" sz="32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062163" indent="-2062163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Ben: She did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passed it.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2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（她考得很好。她通過了。）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46EDC8-99CB-4830-A6E8-7DA8BF17B1A9}"/>
              </a:ext>
            </a:extLst>
          </p:cNvPr>
          <p:cNvSpPr/>
          <p:nvPr/>
        </p:nvSpPr>
        <p:spPr>
          <a:xfrm>
            <a:off x="19526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56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C0F7D9-C280-99ED-3AB7-65594BB0F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8768D7-95C0-301C-FA87-DB6148CB3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E9598F4-9490-1236-EE44-A57789E30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63DDDF7-DDBB-20F1-089E-BA147CB6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DF57FE7-F3FC-47BF-8858-218457FC258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DDA94D4-6C48-DAD8-4277-F9DF99A607E3}"/>
              </a:ext>
            </a:extLst>
          </p:cNvPr>
          <p:cNvSpPr txBox="1"/>
          <p:nvPr/>
        </p:nvSpPr>
        <p:spPr>
          <a:xfrm>
            <a:off x="1703388" y="1257300"/>
            <a:ext cx="66500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副詞用來修飾動詞，但連綴動詞之後卻不可只接副詞。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連綴動詞的作用是用來連接主詞和主詞補語（形容詞／名詞），用主詞補語來修飾主詞，表達主詞的狀態。故連綴動詞不可單獨存在，也不可接副詞，因為副詞不能用來修飾主詞，而是用來修飾動詞。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310BEF-79ED-8C18-F393-B9827BAB31B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209959-2F63-5B46-1CBD-723456443A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FC7973-7DFA-132F-89AD-F3EDCA065077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1F6E01-DF37-1FD5-253E-4C1694DC4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CF5B8CF-BCD6-EB82-7DFF-7D99536F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72EED1-D06B-B994-3F0A-67FD6754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FE9199-EFF3-D5A2-A201-9E1B4FE7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9CB5E-6C25-FFF8-BF25-5093F209A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A6D46E2-6338-B5A5-8FC1-69250A5E5406}"/>
              </a:ext>
            </a:extLst>
          </p:cNvPr>
          <p:cNvSpPr txBox="1"/>
          <p:nvPr/>
        </p:nvSpPr>
        <p:spPr>
          <a:xfrm>
            <a:off x="1703388" y="1257300"/>
            <a:ext cx="7129462" cy="45371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A.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感到生氣。）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angry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為形容詞，用來修飾主詞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</a:t>
            </a:r>
          </a:p>
          <a:p>
            <a:pPr marL="1162050" indent="-1162050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Jim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really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真地感到生氣。）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really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為副詞，用來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修飾形容詞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5F99A74-ADAA-DD3F-90FB-AE18458A616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DCD0B4A-3692-B0DC-164A-4A768752327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E9D3B9-60D9-D7F4-E012-CAC4A6EC1C79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5ABE6D-8825-BEF7-7FCC-444C3E1E4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3727B1-C12B-9E9B-E4C5-B9906BFA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266A2AC-B4C6-729E-94A4-7BA9EE0DD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E2B747-E053-91AD-02ED-FADF4B39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319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FEAAE-A33B-52ED-D981-D99849586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FC42E35-58BC-92D1-081E-E3DC77903D30}"/>
              </a:ext>
            </a:extLst>
          </p:cNvPr>
          <p:cNvSpPr txBox="1"/>
          <p:nvPr/>
        </p:nvSpPr>
        <p:spPr>
          <a:xfrm>
            <a:off x="1703388" y="1257300"/>
            <a:ext cx="7129462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B.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spent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much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time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playing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games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-pad.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他的爸爸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看起來</a:t>
            </a:r>
            <a:r>
              <a:rPr lang="zh-TW" altLang="en-US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很生氣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dad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6094248-B3A7-0978-2FB5-74E26CB43B4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9474AC-12E9-5AB8-A709-CCF96C31873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505AB1-800C-DDDD-ED94-B7ACF3985A9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17B1F28-E660-5001-0CF3-71D7B5072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9C7DD6-2F7B-ED24-A65E-1B8FF631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08B501B-86F8-7E1B-3CD5-2033243A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5F5137-99C5-7F29-47F9-2F958F38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8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D621E-FE24-0529-49FD-90B30EA7F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BBCBE39-08D5-739C-AEE2-0BA5EB6593CA}"/>
              </a:ext>
            </a:extLst>
          </p:cNvPr>
          <p:cNvSpPr txBox="1"/>
          <p:nvPr/>
        </p:nvSpPr>
        <p:spPr>
          <a:xfrm>
            <a:off x="1703388" y="1257300"/>
            <a:ext cx="7129462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B.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Jason’s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mom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angrily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him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Jim’s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mom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也很</a:t>
            </a:r>
            <a:r>
              <a:rPr lang="zh-TW" altLang="en-US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生氣地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看著他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71675" indent="-1971675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really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片語動詞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7E8AD2-C5CE-D964-BF51-07B3AAC584B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84335F-9690-6AF7-48D5-619DC3224C8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C95271-50F7-B520-3069-C3DD514365AF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3440BA-FF34-A9A5-AC97-ED41BC8E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9303202-EB78-784E-FE50-FCD0C322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03B85CE-80B6-3F94-5AAD-37EA4117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3DF951-8EFA-91E7-672A-6687A9F5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1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15B8-6EA8-E2CB-5B40-72A6E7415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29D8898-CC9A-1F6B-B158-021A43D2BFE0}"/>
              </a:ext>
            </a:extLst>
          </p:cNvPr>
          <p:cNvSpPr txBox="1"/>
          <p:nvPr/>
        </p:nvSpPr>
        <p:spPr>
          <a:xfrm>
            <a:off x="1703388" y="1257300"/>
            <a:ext cx="7129462" cy="39703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B.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</a:t>
            </a:r>
            <a:endParaRPr lang="en-US" altLang="zh-TW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微軟正黑體" pitchFamily="34" charset="-120"/>
              <a:cs typeface="Arial" charset="0"/>
            </a:endParaRPr>
          </a:p>
          <a:p>
            <a:pPr marL="1162050" indent="-1162050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Because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that,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upset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party.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由於爸媽生氣，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Jason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b="1" u="wavyHeavy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在派對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看起來</a:t>
            </a:r>
            <a:r>
              <a:rPr lang="zh-TW" altLang="en-US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很沮喪</a:t>
            </a:r>
            <a:r>
              <a:rPr lang="zh-TW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endParaRPr lang="en-US" altLang="zh-TW" sz="3600" b="1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619250" indent="-1619250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→look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連綴動詞，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是介系詞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BB8D04B-988D-37CE-95A5-8C811BF57E7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366965-7BF6-9C8F-F697-3F85985F2BA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AF7048-FD68-D1CD-87B2-BEFAF66AF03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18FAC1C-CCAB-885C-5E09-D9007DF7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14EF1C-5B06-56F6-D294-5AAF03F49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C08673-48A7-4639-5B2E-4D6A3B02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57BCAD-A882-8885-3A30-766C5439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B2B21A7-306D-4F4C-843A-A76BD95FBA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9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467FB47-67E0-F720-645D-9C7B7293E903}"/>
              </a:ext>
            </a:extLst>
          </p:cNvPr>
          <p:cNvSpPr txBox="1"/>
          <p:nvPr/>
        </p:nvSpPr>
        <p:spPr>
          <a:xfrm>
            <a:off x="387350" y="455613"/>
            <a:ext cx="620395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62282D-8C30-949C-E3C8-9C45206C29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E20EB32-0224-105C-8E5B-E2C9795ED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120775"/>
            <a:ext cx="8235950" cy="586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定義：形容詞用來修飾「主詞」或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「名詞」，而情態副詞用來修飾「動詞」的狀態。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looked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看起來很難過。）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Ken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 at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me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sadly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難過地看著我。）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sadly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修飾片語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動詞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spcBef>
                <a:spcPts val="0"/>
              </a:spcBef>
              <a:spcAft>
                <a:spcPts val="12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looked at</a:t>
            </a:r>
            <a:endParaRPr lang="zh-TW" altLang="zh-TW" sz="40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1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86D66E-6984-3D1B-E3CC-A838143EF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BF80E57-9434-82BB-028B-C8156CFB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54C91FC-CAC2-776F-99FE-E1C35AB06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A2B8C8-8FB3-8732-2573-96C07DDB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16B002-F8D9-4D18-AA2A-6073AF02A0F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CAAE7C4-FF1A-D17A-A10C-B6385A43FFB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0BDF93-7D2E-CA0E-BE15-CC929468B3F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DC54FE9-9B64-988D-B5C7-1333715B91FF}"/>
              </a:ext>
            </a:extLst>
          </p:cNvPr>
          <p:cNvSpPr txBox="1"/>
          <p:nvPr/>
        </p:nvSpPr>
        <p:spPr>
          <a:xfrm>
            <a:off x="1703388" y="1257300"/>
            <a:ext cx="7129462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41338" indent="-541338" algn="just">
              <a:spcAft>
                <a:spcPts val="0"/>
              </a:spcAft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可用副詞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等來修飾情態副詞。</a:t>
            </a:r>
          </a:p>
          <a:p>
            <a:pPr marL="1163638" indent="-1163638">
              <a:spcAft>
                <a:spcPts val="120"/>
              </a:spcAft>
              <a:tabLst>
                <a:tab pos="1342390" algn="l"/>
                <a:tab pos="15735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man drove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（那個男人車子開得太快了。）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CE6E50-0544-CBB4-8C84-68AE4948931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76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EA67E3-591B-842A-C3DE-11485D60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F47248-7F62-3D84-9ACF-7A3A47F6A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481CC5-2CEB-6428-2628-E9EDD9E2A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D6967D-DA03-307F-D9DF-A9D949D3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2A5C80-990F-446D-914F-821FF062814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字方塊 5">
            <a:extLst>
              <a:ext uri="{FF2B5EF4-FFF2-40B4-BE49-F238E27FC236}">
                <a16:creationId xmlns:a16="http://schemas.microsoft.com/office/drawing/2014/main" id="{EACB5826-8AB0-6AF2-6A46-3A57648F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F05E69A4-AF23-DD86-2DB5-71D0E7EE9C2D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Kevin looked at me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happily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when I told him the good news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（消息）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Please drive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carefully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when it rains.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2FB6D3-CE54-05F8-98BF-003988C4115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03AAA9B-ADCB-566D-871F-33FE573BC803}"/>
              </a:ext>
            </a:extLst>
          </p:cNvPr>
          <p:cNvSpPr/>
          <p:nvPr/>
        </p:nvSpPr>
        <p:spPr>
          <a:xfrm>
            <a:off x="849313" y="2419350"/>
            <a:ext cx="1871662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27D93D7-9037-FD96-6869-7B833A372DAB}"/>
              </a:ext>
            </a:extLst>
          </p:cNvPr>
          <p:cNvSpPr/>
          <p:nvPr/>
        </p:nvSpPr>
        <p:spPr>
          <a:xfrm>
            <a:off x="6211888" y="4183063"/>
            <a:ext cx="1990725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286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A5E3E79-7DB0-00D4-72F8-573E4E2C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9CBFF7-6CFA-9837-C12C-F174C392B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A0759D-4994-2B36-0E1C-D4841254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8410BA-14ED-818D-F86A-3F1D1A41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577AC83-3F63-437B-81EC-34963FA075C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字方塊 5">
            <a:extLst>
              <a:ext uri="{FF2B5EF4-FFF2-40B4-BE49-F238E27FC236}">
                <a16:creationId xmlns:a16="http://schemas.microsoft.com/office/drawing/2014/main" id="{D841227E-8421-6C53-6E52-89D8EC507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29699" name="內容版面配置區 2">
            <a:extLst>
              <a:ext uri="{FF2B5EF4-FFF2-40B4-BE49-F238E27FC236}">
                <a16:creationId xmlns:a16="http://schemas.microsoft.com/office/drawing/2014/main" id="{2EED7A13-2602-AC3A-41E8-82D3DBEF069E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Robert looked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because he failed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（不及格）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math test.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My mother works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busily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every day. She is a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busily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woman.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C93521-7E3A-E7B6-DEAE-A472C6BEC03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6F0E98CE-D99D-A18B-C327-E8A0CC4F623F}"/>
              </a:ext>
            </a:extLst>
          </p:cNvPr>
          <p:cNvSpPr/>
          <p:nvPr/>
        </p:nvSpPr>
        <p:spPr>
          <a:xfrm>
            <a:off x="6569075" y="1577975"/>
            <a:ext cx="1547813" cy="719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02A918C-4364-C114-DAD4-A9250257A964}"/>
              </a:ext>
            </a:extLst>
          </p:cNvPr>
          <p:cNvSpPr/>
          <p:nvPr/>
        </p:nvSpPr>
        <p:spPr>
          <a:xfrm>
            <a:off x="800100" y="4987925"/>
            <a:ext cx="1692275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76C2D21-11EA-2EE3-BFB8-DD70013AF251}"/>
              </a:ext>
            </a:extLst>
          </p:cNvPr>
          <p:cNvSpPr/>
          <p:nvPr/>
        </p:nvSpPr>
        <p:spPr>
          <a:xfrm>
            <a:off x="1374775" y="5819775"/>
            <a:ext cx="1547813" cy="719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97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84F07B2-F796-C270-0C93-DB9C6C7C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3FADBB-386C-3BE0-97F3-AD577139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F107E7F-6C3E-916A-1969-B7374078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3760228-749D-5A00-F7B2-BAEF49B3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889553-25D9-4552-8DEC-4B0D91D2B41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52B644F-5754-08E4-B57B-D66B6E9237C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F090CBC-C1DF-2601-E769-24272C504C9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My brother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can speak English</a:t>
            </a:r>
            <a:b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His English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good;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good;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well;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well; good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28D4A7-A280-4639-5D39-158083C33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4E3982C-0637-5B30-469F-9ECBFE45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2631B2-6780-7E82-5EBC-39E0F1634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3C1147-A7DD-D480-E22A-1DE9E004D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968801B-2AE7-04D6-ED16-62A77180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EE740D-8D1B-4A1B-9018-B8080F0A972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C5E3B38-038D-9232-C1A7-D7799D0234A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38EF555-006A-BE81-887F-D0540D96575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Jay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put all the eggs in the basket.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carefully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careful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11C776A-B326-265B-7747-228C1F401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608360-5C11-180A-4947-E82E99EE6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2495BD-EEB1-127E-D78D-0B6C89B70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6E8D5C7-DAFF-0E5B-6345-CE4FF86A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F17F2B9-9B13-B639-435A-952776EA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4BD1AC0-74E1-4DCA-9D25-D22DFD4E584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1AB232D-3ACE-CFD6-FC29-EACA9C99CAE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A95630A-A1A8-7B6F-6770-89BD07C2F830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Vivian is not a good singer. She sings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badly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terrible	(D) terribly bad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Rita doesn’t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 </a:t>
            </a:r>
            <a:r>
              <a:rPr lang="zh-TW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caught a cold.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(B) terribly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best	(D) terrible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FE0409-6EBC-15BE-6C22-9DA39E13D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F7E0BA-839D-0DFB-3B7A-21833AC1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91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7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18BA6F1-32C9-A646-9026-80263F5BC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E53D6C-E461-1950-ADD8-E29F972F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F95866-5791-5C17-3D07-CD44F7006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9DAEA1-2E93-86F7-9B62-54557A12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7F42B27-4517-4145-905B-17B0453727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4933024-0320-A4FF-4C7F-E3BEE6C7F56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28E83B5-64DE-592F-C2EC-A4F3671062C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Jane always treats others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She’s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kind; friendly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friendly; kind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kindly; friendly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friendly; kindly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3A8169-64F4-03F2-4425-84CE9602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79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62A7BC-882D-5464-91A8-9E7018A63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EB6192-8584-E322-74E4-78AF918B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E20D79-EF84-21F7-6957-44D3F707C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AD2658-08EE-D557-9848-723FD78D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308566-A611-4DD3-92BD-D16E8F9CC02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9EE0689-8D42-AD3F-A640-0D1C5A86B8D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B47C23E-1749-8F25-A491-41421CEA4E4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A: How did your test go?</a:t>
            </a:r>
          </a:p>
          <a:p>
            <a:pPr marL="2420938" indent="-2397125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B: I did it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got a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grade.</a:t>
            </a:r>
          </a:p>
          <a:p>
            <a:pPr indent="-79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poor; poor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poor; poorly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poorly; poorly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poorly; poor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A2EBA16-0DEF-49AF-9992-8342CCF97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82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DC53F64-671F-99CF-34D1-4BC28317D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C0444D-21AD-D501-2DC1-CF8E99AE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16D342-A64B-1AB1-C6FB-08386D74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ACFF4CE-4D1C-26AD-22E7-6747C2B2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8C19E42-52D3-482D-8F1E-E654312233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AAB6735-43B8-C601-516F-8DC52B5A862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D53D31E-D4B5-FC38-7CCF-BBFC66B49B0A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indent="-18875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There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rain outside. Bring an umbrella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（雨傘）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you when you go out.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heavy	(B) heavily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hardly	(D) badly</a:t>
            </a:r>
          </a:p>
          <a:p>
            <a:pPr indent="-18875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It’s raining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outside. Bring an umbrella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（雨傘）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you when you go out.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heavy	(B) heavily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hardly	(D) badly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70C5D2-FDD8-523A-F99F-29B0CC58A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BC3F9C0-78DF-A74D-A664-A1651007B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25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38E25-370F-7B96-733D-B84D1274F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F80FA63-0EF8-384E-303C-4D888DB5D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387CF0-56C9-82B4-A30C-3DC5D7A5F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1E9DE3-F453-0241-7373-8CD55F12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3EF9678-AB3D-4F8A-9351-C05FD398BB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FC67CC6-3D15-D85B-59A6-4BEF7FD5362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BFC3AA7D-6FA5-09CA-A703-95652E36EA0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57375"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2080260" algn="l"/>
                <a:tab pos="3360420" algn="l"/>
                <a:tab pos="463994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Gigi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gets up before twelve p.m. She is a night owl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（夜貓子）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hard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hardly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late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lately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54EF940-5230-191D-307F-45F42D89B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9A3FB8-64AF-8228-82E8-9894B10D3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1BCAA9-A1D5-B436-59BE-27B9EEEFC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6183440-0611-B8C3-2D53-08B89AAB2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787660-8743-B2CF-3FB6-4CC8C0AE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50BC0C-8AC9-4100-92A2-7FB4E83E52F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D3E974B-7B2E-EC96-4148-132D0E61767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A2AA45-5238-38D9-563D-1FCB3EBDE2D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D1697C1B-D340-DF54-656E-E4E9289E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情態副詞的形成方式：大部分是在形容詞後加上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-ly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63E105B-DA71-F556-C157-6A2CE78D0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43469"/>
              </p:ext>
            </p:extLst>
          </p:nvPr>
        </p:nvGraphicFramePr>
        <p:xfrm>
          <a:off x="1192213" y="3311525"/>
          <a:ext cx="7304087" cy="29019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021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直接在字尾加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7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sad → sad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safe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safe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E06096-987E-FF6B-427C-8EDD8C0C1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A6EBA3-C4B9-4433-C46C-992CADB0A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A706CA-B6E0-F60F-6531-24A2635BD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003855-87CA-2175-6523-01630E31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93E075-EEDD-422F-B9EB-1EA7A95D602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A3829E9-5842-A715-2EC8-2206B47353F6}"/>
              </a:ext>
            </a:extLst>
          </p:cNvPr>
          <p:cNvSpPr txBox="1"/>
          <p:nvPr/>
        </p:nvSpPr>
        <p:spPr>
          <a:xfrm>
            <a:off x="344488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E5A9AD-DF7D-A0E4-844E-2CF018F6977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A2A0EA2-313D-AD74-BACF-B51A96560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344613"/>
            <a:ext cx="83518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定義：副詞的級也分為原級、比較級和最高級，但和形容詞的級用法不同，形容詞的級是用來修飾「主詞」或「名詞」，副詞的級是用來修飾「動詞」。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301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263D916-EBD5-65D0-6BC7-6F7819A2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017762-53C5-EBFE-642E-F27CD6C8C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FE26FE5-3444-F17C-152B-4400FD58E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3D0A48-7FDC-91A1-FF22-30CECF6D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82C66-AAAC-4E7B-A39B-5D43F2CB52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092AA8F-0573-A584-B63D-3C378D9D9D9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66516F-FD11-EB9E-F25A-9AE42C61627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57EB5FC-9175-76AD-449E-F3B2EFC29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2288" indent="-179228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taller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Judy.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高。）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形容詞比較級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taller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Fred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Judy.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跑得比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Judy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快。）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120"/>
              </a:spcAft>
              <a:buFont typeface="Arial" charset="0"/>
              <a:buNone/>
              <a:tabLst>
                <a:tab pos="1253490" algn="l"/>
                <a:tab pos="14846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副詞比較級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faster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ran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316AFA-3A2E-E879-F704-6DBA2E7E6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8105CA-9896-971D-F7E2-80E16691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A871C5-A201-9E0A-DF82-872789108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1122B4-B816-0535-E14B-DD348314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94C82B-69A2-4294-9E64-D3AAD798D2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B710A68-9276-9A85-AB88-4367851C116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AF90A4-EB71-96D0-7C49-0BDB03989C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92E5F71C-4A49-C9F9-0F14-A6A255F21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副詞的級的形成：</a:t>
            </a:r>
          </a:p>
          <a:p>
            <a:pPr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676523-506C-9360-F282-89A671A26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16622"/>
              </p:ext>
            </p:extLst>
          </p:nvPr>
        </p:nvGraphicFramePr>
        <p:xfrm>
          <a:off x="984250" y="2820988"/>
          <a:ext cx="7512050" cy="36718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副詞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kern="1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：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情態副詞前加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more / most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slowly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carefully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slowly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carefully</a:t>
                      </a:r>
                      <a:endParaRPr lang="zh-TW" sz="3600" b="1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9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spcAft>
                          <a:spcPts val="0"/>
                        </a:spcAft>
                      </a:pP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slowly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carefully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50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C7660F-DB92-D3E9-D54E-A5FF2CDDE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146202-CE8A-3D32-88F0-98F97B87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73F51FB-8383-24EC-F97C-0A52AB3F7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B112F4-6E16-C6DE-DABD-049FEFE8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19A9FA-59FE-4CD8-AB09-39F72424219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D0EE237-FA49-857E-DED2-9F08CF7AB69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405010-8A4E-13E2-2B13-5152E6460C6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7E00DC-491A-33C0-87A6-CC4F6BEDB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40453"/>
              </p:ext>
            </p:extLst>
          </p:nvPr>
        </p:nvGraphicFramePr>
        <p:xfrm>
          <a:off x="984250" y="1527175"/>
          <a:ext cx="7418388" cy="51831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0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副詞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與形容詞同形：</a:t>
                      </a:r>
                    </a:p>
                    <a:p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；最高級加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39370"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39370"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（低地）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endParaRPr lang="zh-TW" sz="36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7" marR="6858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spcAft>
                          <a:spcPts val="0"/>
                        </a:spcAft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6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A0AC81-18CD-3F86-EF6F-6170EC26E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A6A8C6-94AA-0E07-8434-78D8A086C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4BB29A5-7306-ADDA-F0FC-E1B730F43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365073-18FE-822C-2625-A940BCF6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8671BA-4FEB-46E9-8C21-537400DE188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6FEB787-BF41-4C19-0843-BBE1979780C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D20C77-BBD2-1F87-FD4F-79FBF0E9880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2237A5EE-6F23-91BE-A9CA-587375B52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304800" algn="l"/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304800" algn="l"/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304800" algn="l"/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304800" algn="l"/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(2) 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不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規則變化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 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well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better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best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 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②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badly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worse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worst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③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much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more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most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　　 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④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little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less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→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least</a:t>
            </a:r>
            <a:endParaRPr lang="zh-TW" altLang="zh-TW" sz="3600" dirty="0">
              <a:solidFill>
                <a:srgbClr val="FF0000"/>
              </a:solidFill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4711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8545F3-A04F-6101-D040-C80257E2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F329FE-8C66-3FE2-88DC-FEFDA0AC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B6983DC-EAFC-7FA0-4122-CFAFE8D12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DCFA01-3553-D663-3599-903E89BC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1C037F-2F40-4DE9-A907-37A955829E5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字方塊 5">
            <a:extLst>
              <a:ext uri="{FF2B5EF4-FFF2-40B4-BE49-F238E27FC236}">
                <a16:creationId xmlns:a16="http://schemas.microsoft.com/office/drawing/2014/main" id="{99D08678-F90E-B062-8B20-1EB005DA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寫出正確的情態副詞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比較級和最高級</a:t>
            </a:r>
          </a:p>
        </p:txBody>
      </p:sp>
      <p:sp>
        <p:nvSpPr>
          <p:cNvPr id="48131" name="內容版面配置區 2">
            <a:extLst>
              <a:ext uri="{FF2B5EF4-FFF2-40B4-BE49-F238E27FC236}">
                <a16:creationId xmlns:a16="http://schemas.microsoft.com/office/drawing/2014/main" id="{279C4C74-E6C4-F86D-AAA6-C689267AAB84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84359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hard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slowly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well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early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much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badly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13B127-DEBB-D688-54BB-B4E6CA503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5621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harder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A14788-2AF4-1680-B7B4-5A18B72FA75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2CF156-5473-D765-1DC3-B07E31412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2395538"/>
            <a:ext cx="23034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altLang="zh-TW" sz="3100">
                <a:solidFill>
                  <a:srgbClr val="FF0000"/>
                </a:solidFill>
              </a:rPr>
              <a:t> </a:t>
            </a: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slowly</a:t>
            </a:r>
            <a:endParaRPr lang="zh-TW" altLang="en-US" sz="3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F910545-7EDB-4D11-42E2-3D69084EE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862775-0248-767F-F7B7-81EB0DE2B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40259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40CFB73-FA24-9D7B-C123-0E8F4AB90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48450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4C648EB-7BC1-3609-94AB-2FBC3217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56880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B3D18B9-9951-12C8-4B6F-317A2E2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15621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0F1F1C-A59C-F0A4-9522-4193FDC2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2395538"/>
            <a:ext cx="23034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n-US" altLang="zh-TW" sz="3100">
                <a:solidFill>
                  <a:srgbClr val="FF0000"/>
                </a:solidFill>
              </a:rPr>
              <a:t> </a:t>
            </a:r>
            <a:r>
              <a:rPr lang="en-US" altLang="zh-TW" sz="3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slowly</a:t>
            </a:r>
            <a:endParaRPr lang="zh-TW" altLang="en-US" sz="31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E3ADD76-C756-692A-AE7C-28651054B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9700F91-779B-3319-A79B-E32A5F4A1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0259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BB459A3-60A0-51BF-AE97-09CAC344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48450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698DF2F-1EF3-C53B-6179-97A188510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56880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8260261-0E9D-616C-1389-71C404F14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31C44F-A7B2-14DE-EDD9-187522C3D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A36F248-844F-BA2D-D233-69EC9D5E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33F7CA-50BB-2E54-5704-E16E396E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0B3D37-8F33-4A81-B381-049A4D0D5D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14" grpId="0"/>
      <p:bldP spid="16" grpId="0"/>
      <p:bldP spid="17" grpId="0"/>
      <p:bldP spid="24" grpId="0"/>
      <p:bldP spid="25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C7A0507-D71A-D332-323D-97D9080DF1F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5A1A36-4C42-7AA1-5090-2ABA084DFC6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04ABFBF7-D9FD-7329-71AD-C907B9902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480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副詞原級、比較級和最高級的句型：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73BC0D-FBD0-F1DF-28C3-62476B59B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23856"/>
              </p:ext>
            </p:extLst>
          </p:nvPr>
        </p:nvGraphicFramePr>
        <p:xfrm>
          <a:off x="1236663" y="2601913"/>
          <a:ext cx="7218362" cy="37433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2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87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00100" indent="-77724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＋原級副詞＋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跑得一樣快。）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87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＋動詞＋副詞比較級＋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17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Jay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 slowly</a:t>
                      </a:r>
                      <a:r>
                        <a:rPr lang="en-US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Tom.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Jay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跑得比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慢。）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9174" name="圖片 7" descr="未命名">
            <a:extLst>
              <a:ext uri="{FF2B5EF4-FFF2-40B4-BE49-F238E27FC236}">
                <a16:creationId xmlns:a16="http://schemas.microsoft.com/office/drawing/2014/main" id="{4A1D1AE6-39FB-A89C-43D4-079B8FEC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438150"/>
            <a:ext cx="2209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BF22A4-5A5B-26CB-4459-4E70C2A39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2FD480-70A8-24F3-56E1-F0D6AC810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E010935-789C-1BB7-A112-A00C407CA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B81A49-A1FC-72AF-AD2D-BF39E1C1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BBC2634-5D2B-4ACA-B565-B571822DE73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AD6A805-2D2C-F844-128A-0A671F24007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411A6D-7E99-9E4F-6014-EFF8C85F3F3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B57E454-911E-53BF-5778-7982BB6A2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480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副詞原級、比較級和最高級的句型：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EFB2E29-6675-1C16-DD5E-20A17FF3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55727"/>
              </p:ext>
            </p:extLst>
          </p:nvPr>
        </p:nvGraphicFramePr>
        <p:xfrm>
          <a:off x="1236663" y="2601913"/>
          <a:ext cx="7165975" cy="23034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2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173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＋動詞＋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(the)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＋副詞最高級＋</a:t>
                      </a:r>
                      <a:endParaRPr lang="en-US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/ of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＋範圍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31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ran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fastest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the three.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Tom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在三個人當中跑最快。）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0193" name="圖片 7" descr="未命名">
            <a:extLst>
              <a:ext uri="{FF2B5EF4-FFF2-40B4-BE49-F238E27FC236}">
                <a16:creationId xmlns:a16="http://schemas.microsoft.com/office/drawing/2014/main" id="{3C092C59-E524-6C54-3971-733DDB6E6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438150"/>
            <a:ext cx="22098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2952F8-2562-629C-2F8C-F4BF7353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142073-DDA1-4458-AF6D-F0572496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BA41BB-081B-B87D-8C6A-5BFF42D1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05FA68-1ECE-422A-CFFE-EDA3857C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F15D55-1139-44E7-9DE0-7CE99CDF17F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8414B9-283D-D72A-DA82-FF8FCEF196F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22A7D2-691F-F6AE-F526-510181F6E3C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C8927E5-B98D-81D9-7A05-0C1FB3F34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1344613"/>
            <a:ext cx="68659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 algn="just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副詞的比較句構中，在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/ than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之後的「主詞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」，正式用法中須使用主格，通常會加助動詞，但也可以省略；口語用法常在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/ than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之後接代名詞受格，此時後面不可再加助動詞。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A31C8E-0FA6-C51E-8ADF-9680ED05D8B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512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2B51DD-8F14-B491-F126-FE26389FC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5E6C4F-DB58-C176-95A8-787A4934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735598-4C32-B13C-5B31-A43EFC9A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351F702-47D1-A7A1-29E6-21C2A96E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DA367CE-096C-451B-976F-86557CEA7C3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7916E26-D0F0-400C-FAEA-E8758668A5D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二、副詞的級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DBC1E2-E8E7-2955-19FB-C4D2B009074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6C6FC99B-DCE9-1399-458C-129EDFC24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1344613"/>
            <a:ext cx="6865937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Peter ate as slowly as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(did)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Peter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和我吃得一樣慢。）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28650" indent="-6286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副詞最高級前的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為強調，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628650" indent="-62865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通常可省略。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Kevin swam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his class.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Kevin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在他班上游泳游得最快。）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D5AFBE-E928-4701-CD65-1E3EECC05CE5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522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C1C058-2B67-B7C4-17A9-E01301374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9D4CBE0-91A0-E847-0B8D-4FFD7B12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61C879-F0A3-526F-848D-2C7170F54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65656AD-D85D-92CF-0A8F-6313B80E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D73C9BD-1374-4FC5-9C56-9F08ADDF0BA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611889F-6B6F-5968-99FA-04E8D9D77B1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83A47A-371E-62C7-2756-2E2AD6F7086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0872A6C-A0DB-2249-999F-5E71C7605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51235"/>
              </p:ext>
            </p:extLst>
          </p:nvPr>
        </p:nvGraphicFramePr>
        <p:xfrm>
          <a:off x="1206500" y="1438275"/>
          <a:ext cx="7318375" cy="39052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652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1338" indent="-541338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/>
                      </a:pPr>
                      <a:r>
                        <a:rPr lang="zh-TW" altLang="zh-TW" sz="36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字尾為「子音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+-y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easy → eas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busy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happy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crazy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craz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ily</a:t>
                      </a:r>
                      <a:endParaRPr lang="zh-TW" altLang="en-US" sz="3600" b="1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8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040870-F555-D193-E03F-D7F887C2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9C6DEBF-4E56-0EC6-1D2D-C81E76447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E709EA-FFBB-3AD9-4D76-E9964C1D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1B24CC2-BA88-055E-6ED6-1265BBE2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5A4478-F756-4573-83CD-0AF0FD9356C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字方塊 5">
            <a:extLst>
              <a:ext uri="{FF2B5EF4-FFF2-40B4-BE49-F238E27FC236}">
                <a16:creationId xmlns:a16="http://schemas.microsoft.com/office/drawing/2014/main" id="{957E5118-ECB8-C1FA-DE61-99D46C7A3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53251" name="內容版面配置區 2">
            <a:extLst>
              <a:ext uri="{FF2B5EF4-FFF2-40B4-BE49-F238E27FC236}">
                <a16:creationId xmlns:a16="http://schemas.microsoft.com/office/drawing/2014/main" id="{5BED65F6-041E-6C4B-FD16-DF4400EB3731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Trains run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faster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fastest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than bikes.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The boy shouted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loudly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in the gym, and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couldn’t hear anything else.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8BBD0A-0B25-4E06-408B-9BE21831E7C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108D89F3-40F6-09C1-E4E0-A95748D714B5}"/>
              </a:ext>
            </a:extLst>
          </p:cNvPr>
          <p:cNvSpPr/>
          <p:nvPr/>
        </p:nvSpPr>
        <p:spPr>
          <a:xfrm>
            <a:off x="5262563" y="1593850"/>
            <a:ext cx="1692275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6922F36-9097-6F45-C7E3-838998A82020}"/>
              </a:ext>
            </a:extLst>
          </p:cNvPr>
          <p:cNvSpPr/>
          <p:nvPr/>
        </p:nvSpPr>
        <p:spPr>
          <a:xfrm>
            <a:off x="1397000" y="4133850"/>
            <a:ext cx="3671888" cy="7905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325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ED4AEC7-F3EB-9AF5-DDF5-0AA32454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2C84C4-A0D5-D226-D6DE-F741BF171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4B04312-2D45-421B-AB07-DBB5BBBD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F8B39ED-973B-5291-6BC5-4D1811F7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CE92F85-92F6-40D6-B8A3-00D450E250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字方塊 5">
            <a:extLst>
              <a:ext uri="{FF2B5EF4-FFF2-40B4-BE49-F238E27FC236}">
                <a16:creationId xmlns:a16="http://schemas.microsoft.com/office/drawing/2014/main" id="{D860A92D-8E56-F2F6-6A37-6FA7FE056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18435" name="內容版面配置區 2">
            <a:extLst>
              <a:ext uri="{FF2B5EF4-FFF2-40B4-BE49-F238E27FC236}">
                <a16:creationId xmlns:a16="http://schemas.microsoft.com/office/drawing/2014/main" id="{9B8E4C4C-CD59-D238-35DA-4FD9EFE1F1A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518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74738" indent="-10747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M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 mother drives (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carefully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b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carefully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carefully</a:t>
            </a:r>
            <a:r>
              <a:rPr lang="zh-TW" altLang="en-US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spc="-3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my father.</a:t>
            </a:r>
          </a:p>
          <a:p>
            <a:pPr marL="541338" indent="-541338"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You look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beautiful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 beautifully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most beautiful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a skirt than in pants.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FB9A13-5813-249C-96B8-1A760AE7A47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5419CC7-1268-0DDA-A16B-64593F85B727}"/>
              </a:ext>
            </a:extLst>
          </p:cNvPr>
          <p:cNvSpPr/>
          <p:nvPr/>
        </p:nvSpPr>
        <p:spPr>
          <a:xfrm>
            <a:off x="760413" y="2384425"/>
            <a:ext cx="3516312" cy="828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419AFFB-4735-F81B-0C4F-0EE4A477AF8B}"/>
              </a:ext>
            </a:extLst>
          </p:cNvPr>
          <p:cNvSpPr/>
          <p:nvPr/>
        </p:nvSpPr>
        <p:spPr>
          <a:xfrm>
            <a:off x="3297238" y="4140200"/>
            <a:ext cx="3419475" cy="7921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42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AEBC8E-AEAC-E91C-ED17-0783B80EA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ECEAD-486D-FBE4-6E29-8A28728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E28EE1-78A6-0B6E-C482-869630743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08CE7B-926D-5828-B9C1-CB2B13C0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92433D-9BDF-4C2A-9E9A-F0E815F5DB4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字方塊 5">
            <a:extLst>
              <a:ext uri="{FF2B5EF4-FFF2-40B4-BE49-F238E27FC236}">
                <a16:creationId xmlns:a16="http://schemas.microsoft.com/office/drawing/2014/main" id="{CAA530D0-E39D-56BC-AED7-B0255307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圈選出正確的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詞類</a:t>
            </a:r>
          </a:p>
        </p:txBody>
      </p:sp>
      <p:sp>
        <p:nvSpPr>
          <p:cNvPr id="55299" name="內容版面配置區 2">
            <a:extLst>
              <a:ext uri="{FF2B5EF4-FFF2-40B4-BE49-F238E27FC236}">
                <a16:creationId xmlns:a16="http://schemas.microsoft.com/office/drawing/2014/main" id="{54429D36-1FDC-F7C8-DCB6-CDE14E3B735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Ann skis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best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than her brother, so she will teach him to ski.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C0D325-C205-5A02-34EC-7E167FD6821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C207452E-781C-D205-5E67-CD1E4394DA9A}"/>
              </a:ext>
            </a:extLst>
          </p:cNvPr>
          <p:cNvSpPr/>
          <p:nvPr/>
        </p:nvSpPr>
        <p:spPr>
          <a:xfrm>
            <a:off x="5006975" y="1585913"/>
            <a:ext cx="1692275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790AFE-4045-4A5D-457D-1A9955F0A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EB413C-44AA-7A0F-6BE1-D93135DA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C8BE2D-6D12-EF0C-06AA-379E7328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F20C19-39AD-AEA7-A8A0-54183F9A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8A1A18-B15C-4F8D-811A-4A17FEC1B31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C09B2D1-C178-91ED-9CC9-12F8FE8D416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8BF9EB1-546B-F608-2176-EE86AE9033E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Molly did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among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（在</a:t>
            </a:r>
            <a:r>
              <a:rPr lang="en-US" altLang="zh-TW" sz="3600" kern="100" dirty="0">
                <a:latin typeface="+mn-ea"/>
                <a:ea typeface="+mn-ea"/>
                <a:cs typeface="Arial" panose="020B0604020202020204" pitchFamily="34" charset="0"/>
              </a:rPr>
              <a:t>……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all the players, so she won first prize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（獎）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best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good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76BBFA-5089-5DCF-CD22-CDD2C658B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3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888B7FC-25A3-EBB4-2500-F61EFE212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79E888-BE2B-F795-0A68-143D841B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1CAD28-5755-BAD4-4640-1188138D7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F0963C-BF9F-9658-AC4C-C08AE5F1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868B99-983C-4E9A-8EB5-032B023B7C5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E34E94E-D255-DF09-49B5-9A793D2A253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65F95D6-A676-C505-FF5C-22B57E17C95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Tom did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Jenny on this test. He got a full mark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（滿分）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but she didn’t.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worse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best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as good 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much better than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472DC7-6E66-0AB2-2CC9-0BDC9090B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3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9840B5-C230-0F48-8769-591AF691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221449-B041-1BCA-2008-81A66EFB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AAF172-CE51-17C0-1556-92B4695B7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58D421-015F-99F6-6340-258A727B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80FD1F-97F0-4A01-BE6D-F85674091B8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256C875-7410-3002-5B75-2E5E733E56E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5A1AFC5-CA52-A23F-53F9-E425967CF86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No one can sing 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Lily. I can’t think of anyone with a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voice.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good;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well;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good;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well; better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EF6C0F-AD2A-4B81-D9D9-CD7C0EC5B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B7A92F-086E-50C0-5E24-1E5EB57E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DE38C3-66EF-A86A-C256-C6E4B9F45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916FB9-E792-D5DD-5686-5DA89CB4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58F6D5-28E4-9EDF-9F49-8B8FD814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CE09A4-D6A2-472B-B0DC-08720684A7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9CB73E7-06B3-1AB6-5E81-7584DC6D785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7F9EF2F-9527-0102-E8D3-3D789CDE5FD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This restaurant sells the best steak in Taipei; you can’t find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steak in the city.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delicious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deliciously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4AD1DC1-8A43-B178-36F0-95F0B7417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7033CC-5E7C-8E6B-921F-A02BE67590A5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93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7A0849-AF1D-A8AF-BCAC-2170774B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023C59-286F-158D-0D77-40B6668B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7AB3B2-05DA-067F-5CB9-D62BB6AC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F63157-CDDC-83A6-0224-F6682B1D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2A1264-B5A6-49B3-B481-1C9ED0BA0CD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E80D245-E8AB-DA62-35CF-72D5E43A7DF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Easter</a:t>
            </a:r>
            <a:r>
              <a:rPr lang="zh-TW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（復活節）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on April fourth this year. Many people go to church </a:t>
            </a:r>
            <a:r>
              <a:rPr lang="zh-TW" altLang="zh-TW" sz="3600" u="sng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 that day.</a:t>
            </a:r>
            <a:br>
              <a:rPr lang="en-US" altLang="zh-TW" sz="3600" kern="1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much happily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happier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happily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happy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71DD2A5-48D4-FB66-05EE-4F1BF0F8C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265B4A-28CE-1600-F21D-096FE752D14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0423" name="文字方塊 6">
            <a:extLst>
              <a:ext uri="{FF2B5EF4-FFF2-40B4-BE49-F238E27FC236}">
                <a16:creationId xmlns:a16="http://schemas.microsoft.com/office/drawing/2014/main" id="{B7A88357-55DE-1490-6F90-CF554BAE7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042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E5FA1B9-9A88-AC6D-90E6-F003386D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8F34F4-5D76-6392-84AC-ED8DF1CB0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3AD3543-D421-A969-33FE-28A936A4A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2BE354-9F85-DB1E-C883-82993918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FFFDC1-CAF8-4F86-B69D-E5CA7E2F182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1A4986D9-157B-E2CA-CD8E-4B38B76D4F9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Jenny studies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her class, so she always gets the best grades.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hardest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harder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harder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hardly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3A94FA-3EB9-19AF-299C-2DA44940A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C6AC92-9E0E-0695-998C-E4E37680EA2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1447" name="文字方塊 6">
            <a:extLst>
              <a:ext uri="{FF2B5EF4-FFF2-40B4-BE49-F238E27FC236}">
                <a16:creationId xmlns:a16="http://schemas.microsoft.com/office/drawing/2014/main" id="{BC862769-DC18-B99C-10B2-EB2E32D78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14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396AC8-DA02-A78C-2D67-4C3EFD3DF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9728B-A076-CE13-FF22-C2CEFC0EE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80D3E05-0EBA-529A-239D-D22C3DE3C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001D2A-BA03-8EDD-EE94-FB5C0008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27C6C03-F3FA-45B2-9ECB-D60411568FF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3C8FB2A-1355-EF39-D8EE-D3C6502FE96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The sun shines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today. Let’s go to the beach.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warm	(B) warmly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warmer	(D) the warmest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D74E9A0-D44A-845B-22F8-C17A62D05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BFFEBF-18E2-ADE9-DABF-241FDA51772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2471" name="文字方塊 6">
            <a:extLst>
              <a:ext uri="{FF2B5EF4-FFF2-40B4-BE49-F238E27FC236}">
                <a16:creationId xmlns:a16="http://schemas.microsoft.com/office/drawing/2014/main" id="{523FEC9E-E11E-6CB6-9C08-DC2E45350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24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47F2E71-AE31-A3DE-635A-A34A042A2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81CA7C-123D-7939-05C2-4ECC3ADA3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A2FE2AA-0F6B-6A11-80B0-07C42284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43D9D9-729E-CD1E-B0FB-4ECB15D5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C89324-14D7-4B64-AA60-B4109171C7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08BD62B-47B3-430A-5837-375F5B77E62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FDB67B-B9FC-6D42-0F70-A170B6D876E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379787-5D16-81F1-35F6-DEE7CA60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172938"/>
              </p:ext>
            </p:extLst>
          </p:nvPr>
        </p:nvGraphicFramePr>
        <p:xfrm>
          <a:off x="1206500" y="1438275"/>
          <a:ext cx="7262813" cy="28098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346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92" marR="6859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541338" indent="-541338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③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-le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92" marR="6859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4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gentle → 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gentl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comfortable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comfortabl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terrible → 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terribl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C419DE0-9291-CE53-0D98-5C022E1ED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30377"/>
              </p:ext>
            </p:extLst>
          </p:nvPr>
        </p:nvGraphicFramePr>
        <p:xfrm>
          <a:off x="1198563" y="4505325"/>
          <a:ext cx="7270750" cy="1798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2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931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92" marR="6859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④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，去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3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true → tru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ly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5EC370-3252-63DB-B4C5-22EEEB59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75F5F0-C212-C58C-EC15-3B089781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3C07EC-D52A-6C9B-3AA2-55745F6B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AC04EA3-A48D-A67A-762B-A962DCC1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DFEDB-4584-48A5-B948-FD7495C6879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4A18C64-96F6-20A4-02B3-FA67B28C451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Allen: You look terrible. What’s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   wrong?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Boris: I slept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last 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   night.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often	(B) little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less	(D) least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91CBD6B-7D90-654D-F4BD-667ECDAA7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FD2481-064F-B73B-3AF7-F89A56D1514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3495" name="文字方塊 6">
            <a:extLst>
              <a:ext uri="{FF2B5EF4-FFF2-40B4-BE49-F238E27FC236}">
                <a16:creationId xmlns:a16="http://schemas.microsoft.com/office/drawing/2014/main" id="{BCAC40A7-3E9E-D62B-6718-394CCD9C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2D98EC1-C360-2AB6-3978-B73E458C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D9364D-55B9-E1C7-5A43-D664E4D13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BAB5FB-FD72-C7CD-AED6-C12F4FF4B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6D5F1B-0CC2-90FD-5BCD-C2EB3AB6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F30468-1CBF-414E-94AD-43AB4903247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8EA0590-9F38-A682-90F8-FA3254C2D47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Kate’s parents are both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basketball players. No wonder she plays basketball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good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worse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7D858B-8E9E-3AFC-C9DB-E5BE043E3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380D83-6DF2-8E31-4430-171B18BA8A8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4519" name="文字方塊 6">
            <a:extLst>
              <a:ext uri="{FF2B5EF4-FFF2-40B4-BE49-F238E27FC236}">
                <a16:creationId xmlns:a16="http://schemas.microsoft.com/office/drawing/2014/main" id="{73CB4083-DBA5-676A-EC6C-E9919B57C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45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F68EF65-EBC4-51D5-84F0-09E6DA12A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61C83D-3DE0-651B-619C-24F98A70E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27D238-EAF5-290C-B285-8DF3E74A2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29850F-B5AC-6CBC-ABED-93D68CB0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3525EDB-1CD5-4439-A1D5-433E6ACD925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0C5BA99-5938-B537-E810-0810CD3627F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More and more children stay online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（線上的）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 long hours. Parents should take the problem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they did before.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serious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serious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seriously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seriously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290265-6E08-1DFD-F2CA-0C8AF1897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8E7B41-185A-B9C9-F1DB-965CFD4B63D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5543" name="文字方塊 6">
            <a:extLst>
              <a:ext uri="{FF2B5EF4-FFF2-40B4-BE49-F238E27FC236}">
                <a16:creationId xmlns:a16="http://schemas.microsoft.com/office/drawing/2014/main" id="{6305CA8D-E472-AABB-4769-1B5EF6A2A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55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BCF2345-9E15-5620-3757-526E3A15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4B4798-ED50-58C3-AA57-3267EA804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F359EF7-C869-DFD5-65DC-AA058C81B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397C45-A856-10F3-2592-91CA8477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049198-9C1E-4EED-A8BB-3578C136448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0FA7EFD-8A93-223D-3545-89DC8AFBA48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Although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finished the drawing fast, his work was the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badly	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(C) worse	(D) worst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D2491D-9AB9-430E-5C06-2D5F24CE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AA2996-CE6E-40C2-060F-95DFE7833D7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6567" name="文字方塊 6">
            <a:extLst>
              <a:ext uri="{FF2B5EF4-FFF2-40B4-BE49-F238E27FC236}">
                <a16:creationId xmlns:a16="http://schemas.microsoft.com/office/drawing/2014/main" id="{FC0C2FB5-02A8-B098-F116-DB03EFA24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65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948AEEE-9532-3369-6E76-EDA2FF6D4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32F796-A542-9ED3-5DC2-CB1BC488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7915731-6403-6202-91FE-9F33BA07C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9380C7-161B-4FFC-10D2-94FB9C1B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AF0A23-9074-4A15-8AB2-B0BE0342E6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A6952A9-FEAE-52DC-7D24-E2337596CA9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Betty’s grandma passed away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（過世）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yesterday. Betty felt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when she heard the bad news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（消息）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sadly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sad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D1A07FE-ECDE-3973-FFE9-654DEDD46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DADD01-0EE3-32D8-823A-1E8CCECD47F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7591" name="文字方塊 6">
            <a:extLst>
              <a:ext uri="{FF2B5EF4-FFF2-40B4-BE49-F238E27FC236}">
                <a16:creationId xmlns:a16="http://schemas.microsoft.com/office/drawing/2014/main" id="{6F7C926F-2E96-414B-7CC6-C9A2C030B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C7826E-35F0-5D87-FC8B-4E553E811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F77A50-6C83-8345-BAA9-779E3A1A1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DE1A09-2CC8-2445-3B6D-0E3FE5602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51685A-F92C-F182-372E-9AD6A918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A0C1F8-A870-4F3D-92FC-C378433C60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2AE516C-56F5-C142-DE43-EE8F13B66819}"/>
              </a:ext>
            </a:extLst>
          </p:cNvPr>
          <p:cNvSpPr txBox="1">
            <a:spLocks/>
          </p:cNvSpPr>
          <p:nvPr/>
        </p:nvSpPr>
        <p:spPr bwMode="auto">
          <a:xfrm>
            <a:off x="358775" y="10302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Tim drives faster than his father, but his father drives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more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carefully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careful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 careful</a:t>
            </a:r>
          </a:p>
          <a:p>
            <a:pPr marL="1974850" indent="-1951038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 We like Miss Chen very much because she treats us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kind 	(B) kinder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kindly 	(D) much kindly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0AB1BE6-EF0A-E1A0-66DA-A3826CFAC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1509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92E063-945B-F36C-4E16-F6647E92029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8615" name="文字方塊 6">
            <a:extLst>
              <a:ext uri="{FF2B5EF4-FFF2-40B4-BE49-F238E27FC236}">
                <a16:creationId xmlns:a16="http://schemas.microsoft.com/office/drawing/2014/main" id="{8F5117C8-5B35-9CFA-1588-10C25E3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523875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C4ADF6-F45E-A34D-0AEE-881087BDD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559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6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09D90F-FBC1-7F22-FCE1-3FBF7C9D2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3CB678B-FFE0-7146-6670-178CCFEF0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C63C7C-CE38-F32E-FBE4-B38CBDF3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D7FBD89-011D-DC8D-12D3-BE6C0BFA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199CF0-A0B9-4BC3-9779-AFBB4D4E39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70408C1-C353-B447-CF4F-9693770299A6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41925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Many teenagers in Taiwan love Jay Chou. Why?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indent="-1338263"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Maybe that’s because he really has a gift for music. He mixes Chinese music with R&amp;B music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That sounds cool.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165521-ACB3-B4E1-57DA-0E4B0306F1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5782" name="文字方塊 6">
            <a:extLst>
              <a:ext uri="{FF2B5EF4-FFF2-40B4-BE49-F238E27FC236}">
                <a16:creationId xmlns:a16="http://schemas.microsoft.com/office/drawing/2014/main" id="{AC11971E-1325-2812-5F14-1327AC32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57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ED0FB6B-3E4B-2E55-C526-18D31C254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B01DA8-DF5F-530E-8000-7B2A0A8AA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5E5A4C-8323-C89B-2753-4CB8FCFBE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AE986F4-A052-6F91-B867-18743CC6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6F8156-20EF-4042-8BE6-24290AC5CFF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1F4A13FD-9387-1306-8925-04FD10D1AA80}"/>
              </a:ext>
            </a:extLst>
          </p:cNvPr>
          <p:cNvSpPr txBox="1">
            <a:spLocks/>
          </p:cNvSpPr>
          <p:nvPr/>
        </p:nvSpPr>
        <p:spPr bwMode="auto">
          <a:xfrm>
            <a:off x="209550" y="1244600"/>
            <a:ext cx="8380413" cy="48561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 Also, his songs tell his own</a:t>
            </a: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   stories.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Was his life difficult when he was young?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Yes. When he was fourteen, his parents got divorced. And he did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on the senior high school entrance exam.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0B2560-54F1-B037-CBDA-5F4D0364EA7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6806" name="文字方塊 6">
            <a:extLst>
              <a:ext uri="{FF2B5EF4-FFF2-40B4-BE49-F238E27FC236}">
                <a16:creationId xmlns:a16="http://schemas.microsoft.com/office/drawing/2014/main" id="{9BF46571-923C-5EAA-68C4-ED8F80A24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680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A5DE58D-F35C-34A3-4223-29AAD58A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1244D4-C023-7EAE-FA46-5159C2A70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02BCF16-05BC-910D-40D0-493F045BE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1C132A-539B-8AEA-F1A2-6F8297D8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F9A022A-5DF1-41DF-9F19-6F94C1AA692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00921D6-4555-502A-9836-FB83614B45CE}"/>
              </a:ext>
            </a:extLst>
          </p:cNvPr>
          <p:cNvSpPr txBox="1">
            <a:spLocks/>
          </p:cNvSpPr>
          <p:nvPr/>
        </p:nvSpPr>
        <p:spPr bwMode="auto">
          <a:xfrm>
            <a:off x="188913" y="1244600"/>
            <a:ext cx="8329612" cy="53006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Did he write the story in his songs?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Sure. Listen to his songs </a:t>
            </a:r>
            <a:r>
              <a:rPr lang="zh-TW" altLang="zh-TW" sz="35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5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500" dirty="0">
                <a:solidFill>
                  <a:schemeClr val="bg1"/>
                </a:solidFill>
                <a:latin typeface="Arial" charset="0"/>
                <a:ea typeface="微軟正黑體" pitchFamily="34" charset="-120"/>
                <a:cs typeface="Arial" charset="0"/>
              </a:rPr>
              <a:t>.</a:t>
            </a:r>
            <a:b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and you will know more about him. His songs really tell a lot of things about his life, and that encourages me to work hard. 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Karen: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 see. No wonder you love Jay Chou so much.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391FCF-D4A2-3699-7F7F-C1E30E1E328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7830" name="文字方塊 6">
            <a:extLst>
              <a:ext uri="{FF2B5EF4-FFF2-40B4-BE49-F238E27FC236}">
                <a16:creationId xmlns:a16="http://schemas.microsoft.com/office/drawing/2014/main" id="{54C9E66E-BDC5-EC17-8F24-C72BE1F1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7831" name="矩形 2">
            <a:extLst>
              <a:ext uri="{FF2B5EF4-FFF2-40B4-BE49-F238E27FC236}">
                <a16:creationId xmlns:a16="http://schemas.microsoft.com/office/drawing/2014/main" id="{0BABE96E-0987-E475-4A75-5E20E028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0" y="-44450"/>
            <a:ext cx="4413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</a:t>
            </a:r>
            <a:endParaRPr lang="zh-TW" altLang="en-US" sz="1800"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78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7F5B64A-C052-BE53-2E72-5AB4FCE3E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AF4DD9-1D60-B2E6-4A8A-0E612861F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02FA520-0A81-D932-8335-1AA77C3FE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12AD91-72C5-63CC-13FD-1BD8CB3B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491C13-9CEE-439B-B89A-0E0CE9C3EA1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FF3E6CAA-1597-FE09-3289-D55887FAE80F}"/>
              </a:ext>
            </a:extLst>
          </p:cNvPr>
          <p:cNvSpPr txBox="1">
            <a:spLocks/>
          </p:cNvSpPr>
          <p:nvPr/>
        </p:nvSpPr>
        <p:spPr bwMode="auto">
          <a:xfrm>
            <a:off x="203200" y="1244600"/>
            <a:ext cx="8315325" cy="467360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Scott: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To me, Jay Chou sings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solidFill>
                  <a:schemeClr val="bg1"/>
                </a:solidFill>
                <a:latin typeface="Arial" charset="0"/>
                <a:ea typeface="微軟正黑體" pitchFamily="34" charset="-120"/>
                <a:cs typeface="Arial" charset="0"/>
              </a:rPr>
              <a:t>.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in Taiwan. No one can sing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than him. I really like his songs. </a:t>
            </a:r>
          </a:p>
          <a:p>
            <a:pPr>
              <a:buFont typeface="Arial" charset="0"/>
              <a:buNone/>
              <a:defRPr/>
            </a:pP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marL="633413" indent="-633413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</a:t>
            </a:r>
            <a:r>
              <a:rPr lang="zh-TW" altLang="en-US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own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自己的　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divorced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離婚的</a:t>
            </a:r>
            <a:b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entrance exam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入學考試</a:t>
            </a:r>
            <a:b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encourage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鼓勵</a:t>
            </a:r>
            <a:endParaRPr lang="en-US" altLang="zh-TW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A41068-08E7-6343-9CC3-131B380F860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8854" name="文字方塊 6">
            <a:extLst>
              <a:ext uri="{FF2B5EF4-FFF2-40B4-BE49-F238E27FC236}">
                <a16:creationId xmlns:a16="http://schemas.microsoft.com/office/drawing/2014/main" id="{62C0F133-F244-ECAE-BCC2-E4C533C4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88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E6868A-5BD9-21BB-3AC2-51394EFC0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50EE8F-80A3-EEC3-DE3B-A2DCC6EC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6BDF185-D8E8-7A92-14B9-19743E5C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6961978-0163-C24E-1651-508A45847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165C45-E546-4FCE-9F11-4E67F84BF6D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11A991A-898D-23F3-C593-FF2E364347B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FC2ACD-FF4C-A00F-8A27-4D60DC61398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51416B8-51C4-48C8-B2AF-E995C59CD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32389"/>
              </p:ext>
            </p:extLst>
          </p:nvPr>
        </p:nvGraphicFramePr>
        <p:xfrm>
          <a:off x="1206500" y="1438275"/>
          <a:ext cx="7289800" cy="2438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885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en-US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⑤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</a:t>
                      </a:r>
                      <a:r>
                        <a:rPr lang="en-US" altLang="zh-TW" sz="3600" dirty="0" err="1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ll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，直接加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5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full → full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</a:t>
                      </a:r>
                    </a:p>
                    <a:p>
                      <a:pPr marL="87313" indent="0"/>
                      <a:r>
                        <a:rPr lang="zh-TW" altLang="en-US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（注意與</a:t>
                      </a:r>
                      <a:r>
                        <a:rPr lang="en-US" altLang="zh-TW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zh-TW" altLang="en-US" sz="3600" b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的差別）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9370E37-0716-BDBB-99E7-E8D2E77FD078}"/>
              </a:ext>
            </a:extLst>
          </p:cNvPr>
          <p:cNvSpPr txBox="1"/>
          <p:nvPr/>
        </p:nvSpPr>
        <p:spPr>
          <a:xfrm>
            <a:off x="1206500" y="4041775"/>
            <a:ext cx="7643813" cy="230822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Aft>
                <a:spcPts val="125"/>
              </a:spcAf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①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Tim is a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quick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boy. He always finishes his work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quickly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Tim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是個敏捷的男孩。他總是快速地完成他的工作。）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92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36CB9-8FD7-7FEB-62CF-F91FB811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F2E438-C85F-52E8-50BF-2FD0FC3D4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BC04CA-3B0A-AB25-E3FF-5CFBA78A6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02418C-45D3-E8E2-A5E0-E9A11298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A06470-C172-4A10-A2A4-9ECDD5F29F7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35BA244-070D-1AE6-BD94-929B5A0EDF3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9877" name="文字方塊 6">
            <a:extLst>
              <a:ext uri="{FF2B5EF4-FFF2-40B4-BE49-F238E27FC236}">
                <a16:creationId xmlns:a16="http://schemas.microsoft.com/office/drawing/2014/main" id="{F3AFBC45-5D45-42C2-ED4E-F218BFE14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9A3286D-DF16-DB1C-8F65-114AF54AD349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good	(B) well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more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very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terrible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terribly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care		(B) cared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careful	(D) carefully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B92186-8CBC-71B8-0256-BB820D38E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5CB6F36-E02F-02A2-C2C6-A3E166D82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019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AEA7EC-ACA8-CE13-845F-5EBF774D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1482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98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A5EC49-39C2-BDA3-C500-446D0B460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4D5BC0-CAB5-DB60-8FCF-0E224079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B8AF5A-13B4-FD98-77C5-E1E583F3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D62329-6C57-776D-0CA3-CF0838C9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F1B5398-F5A5-4223-9D9D-6B20C910A09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937F413-5BEE-8829-09A6-7174E588D4F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B65CAC21-430D-2F18-CF14-DBD556B69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6784C06-796C-5E58-1E7A-DE3BC5A9FD2A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beautiful 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beautifully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very beautiful 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better	(B) best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better 	(D) the best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757900D-C5AE-8895-7247-56C9F0A1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BBB7F6-C43A-BAC2-FB92-06A01B861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9258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8EE1D0-65DF-0C37-9307-A3E41CB60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D1BB933-9B22-DEA1-6D57-9CD032619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92DFD0-DCD1-04B2-D654-873924CA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2871F-2150-2DFB-2DED-F65C96719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E66BE71-29B1-13E7-56AF-9225E69E047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DC1118F6-86BF-E053-1629-33519ADB5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翻譯填空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DA0F555-9B30-BDF1-6B48-F6169CAF4E7A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3527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447675" indent="-447675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雨天你應該要慢慢地開車。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should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drive</a:t>
            </a:r>
            <a:r>
              <a:rPr lang="zh-TW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slowly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rainy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days.</a:t>
            </a:r>
          </a:p>
          <a:p>
            <a:pPr marL="447675" indent="-447675">
              <a:spcBef>
                <a:spcPct val="20000"/>
              </a:spcBef>
              <a:buFont typeface="Arial" charset="0"/>
              <a:buAutoNum type="arabicPeriod"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記得在我們表演結束時大聲並快樂地喊叫。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Remember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shout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loudly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happily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end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show.</a:t>
            </a: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3AA8CC-F49E-D364-4269-5637A0F3D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475D81-8C0B-1526-19AA-E23B291D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33C444-40F3-65FF-1013-C3AC85DE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76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B5817-2D78-BF3C-BE2C-CDC3FE2F6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92D567-51E7-CF26-40EF-CE76CF174B0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FBDB5EF6-6F89-7585-21A8-6FB79F96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翻譯填空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92FAE21-42A2-579E-6E8E-177F767118B0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51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42950" indent="-742950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David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應該要更努力地練習足球，否則他不能夠在比賽時表現得好。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David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should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practice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soccer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 he can’t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well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game.</a:t>
            </a:r>
          </a:p>
          <a:p>
            <a:pPr marL="742950" indent="-742950">
              <a:spcBef>
                <a:spcPct val="20000"/>
              </a:spcBef>
              <a:buFont typeface="+mj-lt"/>
              <a:buAutoNum type="arabicPeriod" startAt="3"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我奶奶是我們家五個人之中唱歌唱得最優美的。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grandma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sings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most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beautifully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five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people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family.</a:t>
            </a: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F58B12F-C390-0465-A610-4FDDE6FFA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BC9105-A804-FAEE-5E3D-86F690364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7180FF-7951-02DC-8245-9582960C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874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A5CC1-A994-4F1A-B22A-B5A174AC7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9833A10-189F-A050-56B2-833A6BA32D0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1" name="文字方塊 6">
            <a:extLst>
              <a:ext uri="{FF2B5EF4-FFF2-40B4-BE49-F238E27FC236}">
                <a16:creationId xmlns:a16="http://schemas.microsoft.com/office/drawing/2014/main" id="{BB525D79-F150-35E4-B2F8-0168CB948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翻譯填空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FD32EC6-30B4-F87B-9DB0-C457645D4769}"/>
              </a:ext>
            </a:extLst>
          </p:cNvPr>
          <p:cNvSpPr txBox="1">
            <a:spLocks/>
          </p:cNvSpPr>
          <p:nvPr/>
        </p:nvSpPr>
        <p:spPr bwMode="auto">
          <a:xfrm>
            <a:off x="358775" y="1489075"/>
            <a:ext cx="86439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42950" indent="-742950">
              <a:spcBef>
                <a:spcPct val="20000"/>
              </a:spcBef>
              <a:buFont typeface="+mj-lt"/>
              <a:buAutoNum type="arabicPeriod" startAt="5"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比他班上所有其他人更快速地收集到葉子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collected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leaves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</a:t>
            </a:r>
            <a:r>
              <a:rPr lang="zh-TW" altLang="en-US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quickly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everyone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else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class.</a:t>
            </a:r>
          </a:p>
        </p:txBody>
      </p:sp>
      <p:pic>
        <p:nvPicPr>
          <p:cNvPr id="80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B15D1F-D654-D58D-C808-92720B376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3F5F2EC-3185-89C1-775A-2CF505F27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7A2543-C744-4D43-E29C-971284F6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A54BD8-7C68-45C1-98AC-A9C66289742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3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F3CA16A-8274-65E0-DECF-A21BA02CBC7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AE3C37-93F0-883C-D62D-77DE74CD6BE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54627E2-8D76-FA9A-E0C7-638BB8F4AC42}"/>
              </a:ext>
            </a:extLst>
          </p:cNvPr>
          <p:cNvSpPr txBox="1"/>
          <p:nvPr/>
        </p:nvSpPr>
        <p:spPr>
          <a:xfrm>
            <a:off x="1206500" y="1257300"/>
            <a:ext cx="7643813" cy="45624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1163638" indent="-11636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②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It was an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easy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job. Sam did it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easily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（這是一份簡單的工作。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Sam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輕鬆地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執行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它。）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 </a:t>
            </a:r>
            <a:r>
              <a:rPr lang="zh-TW" altLang="en-US" sz="3600" dirty="0">
                <a:latin typeface="新細明體" pitchFamily="18" charset="-120"/>
                <a:ea typeface="微軟正黑體" pitchFamily="34" charset="-120"/>
                <a:cs typeface="Arial" charset="0"/>
              </a:rPr>
              <a:t>③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Ken is a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 simple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person. He lives </a:t>
            </a:r>
            <a:r>
              <a:rPr lang="en-US" altLang="zh-TW" sz="3600" b="1" dirty="0">
                <a:solidFill>
                  <a:srgbClr val="FF0000"/>
                </a:solidFill>
                <a:latin typeface="Arial" charset="0"/>
                <a:ea typeface="微軟正黑體" pitchFamily="34" charset="-120"/>
                <a:cs typeface="Arial" charset="0"/>
              </a:rPr>
              <a:t>simply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.</a:t>
            </a:r>
          </a:p>
          <a:p>
            <a:pPr eaLnBrk="1" hangingPunct="1">
              <a:spcBef>
                <a:spcPct val="0"/>
              </a:spcBef>
              <a:spcAft>
                <a:spcPts val="125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      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Ken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是個簡單的人。他活得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很簡單。）</a:t>
            </a:r>
            <a:endParaRPr kumimoji="0" lang="en-US" altLang="zh-TW" sz="3600" b="1" dirty="0">
              <a:solidFill>
                <a:srgbClr val="C00000"/>
              </a:solidFill>
              <a:latin typeface="Arial" charset="0"/>
              <a:ea typeface="微軟正黑體" pitchFamily="34" charset="-120"/>
              <a:cs typeface="Arial" charset="0"/>
            </a:endParaRPr>
          </a:p>
        </p:txBody>
      </p:sp>
      <p:pic>
        <p:nvPicPr>
          <p:cNvPr id="102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C37C09-89E2-1D8E-4088-22CA18103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30F45D-5E76-41FE-3AB9-1993C6326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AEEED5-DB76-8589-F9BD-C20AE185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689E1C-6C3A-118C-C8BF-BC09B393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3F3BDF-9FA1-4A45-96CE-AF239316F38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5407711-E701-9CB5-2A7E-816E621EDD4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一、情態副詞的用法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EB1A27-87D6-EFA9-B585-CC947EB7F7F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1270" name="文字方塊 5">
            <a:extLst>
              <a:ext uri="{FF2B5EF4-FFF2-40B4-BE49-F238E27FC236}">
                <a16:creationId xmlns:a16="http://schemas.microsoft.com/office/drawing/2014/main" id="{7D4662A8-733B-D113-4A21-138FF4673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8156EE1-47E8-ED5E-66D0-0F754D76F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115545"/>
              </p:ext>
            </p:extLst>
          </p:nvPr>
        </p:nvGraphicFramePr>
        <p:xfrm>
          <a:off x="1192213" y="2052638"/>
          <a:ext cx="7218362" cy="43973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7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886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規則</a:t>
                      </a:r>
                    </a:p>
                  </a:txBody>
                  <a:tcPr marL="68585" marR="6858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形容詞與副詞同形</a:t>
                      </a:r>
                      <a:endParaRPr lang="zh-TW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5" marR="6858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5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0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例字</a:t>
                      </a:r>
                      <a:endParaRPr lang="zh-TW" sz="30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early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fast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 →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hard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 →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late</a:t>
                      </a:r>
                      <a:endParaRPr lang="zh-TW" alt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high</a:t>
                      </a:r>
                      <a:endParaRPr lang="en-US" altLang="zh-TW" sz="3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>
                        <a:lnSpc>
                          <a:spcPct val="100000"/>
                        </a:lnSpc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（低的）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low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（低地）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42DC01-9BA2-B2CF-2406-A8F2B9A37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3C89B6-EE7D-8FBD-E40D-CD619B437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6AAC7C1-DA34-E7F2-0564-7A7BD935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8E1E4B3-333F-F0EC-5113-56528EFB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D7B7E98-B537-4EB9-A2E5-58D8AFDFB1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8b70f47fcfd5a386a3eed1f762133552e11c17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</TotalTime>
  <Words>4569</Words>
  <Application>Microsoft Office PowerPoint</Application>
  <PresentationFormat>如螢幕大小 (4:3)</PresentationFormat>
  <Paragraphs>523</Paragraphs>
  <Slides>74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0" baseType="lpstr">
      <vt:lpstr>微軟正黑體</vt:lpstr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英語講義L04</dc:title>
  <dc:creator>USER</dc:creator>
  <cp:lastModifiedBy>鍾定栩</cp:lastModifiedBy>
  <cp:revision>465</cp:revision>
  <dcterms:created xsi:type="dcterms:W3CDTF">2018-01-04T03:48:16Z</dcterms:created>
  <dcterms:modified xsi:type="dcterms:W3CDTF">2025-02-23T02:03:02Z</dcterms:modified>
</cp:coreProperties>
</file>