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Dancing Script SemiBold"/>
      <p:regular r:id="rId34"/>
      <p:bold r:id="rId35"/>
    </p:embeddedFont>
    <p:embeddedFont>
      <p:font typeface="Dancing Script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8" roundtripDataSignature="AMtx7mhXl2I4AQd2XDSfPiY/VY4lA5z3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35" Type="http://schemas.openxmlformats.org/officeDocument/2006/relationships/font" Target="fonts/DancingScriptSemiBold-bold.fntdata"/><Relationship Id="rId12" Type="http://schemas.openxmlformats.org/officeDocument/2006/relationships/slide" Target="slides/slide7.xml"/><Relationship Id="rId34" Type="http://schemas.openxmlformats.org/officeDocument/2006/relationships/font" Target="fonts/DancingScriptSemiBold-regular.fntdata"/><Relationship Id="rId15" Type="http://schemas.openxmlformats.org/officeDocument/2006/relationships/slide" Target="slides/slide10.xml"/><Relationship Id="rId37" Type="http://schemas.openxmlformats.org/officeDocument/2006/relationships/font" Target="fonts/DancingScript-bold.fntdata"/><Relationship Id="rId14" Type="http://schemas.openxmlformats.org/officeDocument/2006/relationships/slide" Target="slides/slide9.xml"/><Relationship Id="rId36" Type="http://schemas.openxmlformats.org/officeDocument/2006/relationships/font" Target="fonts/DancingScript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03a1f9a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e03a1f9a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35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8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8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8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8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8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7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2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7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7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7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7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7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7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7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7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2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2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2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2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2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2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2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3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23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4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2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2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2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25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25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6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26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6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25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zh.wikipedia.org/zh-tw/%E7%94%9F%E7%89%A9%E5%9C%88%E4%BA%8C%E5%8F%B7" TargetMode="External"/><Relationship Id="rId4" Type="http://schemas.openxmlformats.org/officeDocument/2006/relationships/hyperlink" Target="https://iem.mcut.edu.tw/p/406-1045-58360,r1492.php?Lang=zh-tw" TargetMode="External"/><Relationship Id="rId5" Type="http://schemas.openxmlformats.org/officeDocument/2006/relationships/hyperlink" Target="https://zh.wikipedia.org/zh-tw/%E7%A9%BA%E9%97%B4%E7%AB%99" TargetMode="External"/><Relationship Id="rId6" Type="http://schemas.openxmlformats.org/officeDocument/2006/relationships/hyperlink" Target="https://zh.wikipedia.org/zh-tw/%E5%9B%BD%E9%99%85%E7%A9%BA%E9%97%B4%E7%AB%99" TargetMode="External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hyperlink" Target="https://pansci.asia/archives/150061" TargetMode="External"/><Relationship Id="rId10" Type="http://schemas.openxmlformats.org/officeDocument/2006/relationships/hyperlink" Target="https://chat.openai.com/c/07c003d8-ef24-4076-8163-6242bf791ec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zh.wikipedia.org/zh-tw/SpaceX" TargetMode="External"/><Relationship Id="rId4" Type="http://schemas.openxmlformats.org/officeDocument/2006/relationships/hyperlink" Target="https://zh.wikipedia.org/wiki/%E5%9F%83%E9%9A%86%C2%B7%E9%A9%AC%E6%96%AF%E5%85%8B" TargetMode="External"/><Relationship Id="rId9" Type="http://schemas.openxmlformats.org/officeDocument/2006/relationships/hyperlink" Target="https://www.spacex.com/" TargetMode="External"/><Relationship Id="rId5" Type="http://schemas.openxmlformats.org/officeDocument/2006/relationships/hyperlink" Target="https://www.gq.com.tw/tag/elon-musk-%E4%BC%8A%E9%9A%86%E9%A6%AC%E6%96%AF%E5%85%8B" TargetMode="External"/><Relationship Id="rId6" Type="http://schemas.openxmlformats.org/officeDocument/2006/relationships/hyperlink" Target="https://pansci.asia/archives/341144" TargetMode="External"/><Relationship Id="rId7" Type="http://schemas.openxmlformats.org/officeDocument/2006/relationships/hyperlink" Target="https://zh.wikipedia.org/zh-tw/%E5%A4%AA%E7%A9%BA%E7%A7%BB%E6%B0%91" TargetMode="External"/><Relationship Id="rId8" Type="http://schemas.openxmlformats.org/officeDocument/2006/relationships/hyperlink" Target="https://www.gvm.com.tw/article/38816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zh.wikipedia.org/wiki/%E7%BE%8E%E5%9B%BD" TargetMode="External"/><Relationship Id="rId4" Type="http://schemas.openxmlformats.org/officeDocument/2006/relationships/hyperlink" Target="https://zh.wikipedia.org/wiki/%E4%BA%9A%E5%88%A9%E6%A1%91%E9%82%A3%E5%B7%9E" TargetMode="External"/><Relationship Id="rId11" Type="http://schemas.openxmlformats.org/officeDocument/2006/relationships/hyperlink" Target="https://zh.wikipedia.org/wiki/%E7%94%9F%E7%89%A9%E7%BE%A4%E7%B3%BB" TargetMode="External"/><Relationship Id="rId10" Type="http://schemas.openxmlformats.org/officeDocument/2006/relationships/hyperlink" Target="https://zh.wikipedia.org/wiki/%E5%A4%96%E5%B1%82%E7%A9%BA%E9%97%B4" TargetMode="External"/><Relationship Id="rId12" Type="http://schemas.openxmlformats.org/officeDocument/2006/relationships/hyperlink" Target="https://zh.wikipedia.org/wiki/%E5%A4%AA%E7%A9%BA%E7%A7%BB%E6%B0%91" TargetMode="External"/><Relationship Id="rId9" Type="http://schemas.openxmlformats.org/officeDocument/2006/relationships/hyperlink" Target="https://zh.wikipedia.org/wiki/%E7%94%9F%E6%80%81%E7%AE%B1" TargetMode="External"/><Relationship Id="rId5" Type="http://schemas.openxmlformats.org/officeDocument/2006/relationships/hyperlink" Target="https://zh.wikipedia.org/wiki/%E5%9C%96%E6%A3%AE_(%E4%BA%9E%E5%88%A9%E6%A1%91%E9%82%A3%E5%B7%9E)" TargetMode="External"/><Relationship Id="rId6" Type="http://schemas.openxmlformats.org/officeDocument/2006/relationships/hyperlink" Target="https://zh.wikipedia.org/wiki/%E5%A5%A7%E6%8B%89%E5%85%8B%E7%88%BE_(%E4%BA%9E%E5%88%A9%E6%A1%91%E9%82%A3%E5%B7%9E)" TargetMode="External"/><Relationship Id="rId7" Type="http://schemas.openxmlformats.org/officeDocument/2006/relationships/hyperlink" Target="https://zh.wikipedia.org/wiki/%E8%89%BE%E5%BE%B7%C2%B7%E5%B7%B4%E6%96%AF" TargetMode="External"/><Relationship Id="rId8" Type="http://schemas.openxmlformats.org/officeDocument/2006/relationships/hyperlink" Target="https://zh.wikipedia.org/wiki/%E5%B0%81%E9%97%AD%E7%94%9F%E6%80%81%E7%B3%BB%E7%BB%9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zh.wikipedia.org/wiki/%E5%A4%96%E5%A4%AA%E7%A9%BA" TargetMode="External"/><Relationship Id="rId4" Type="http://schemas.openxmlformats.org/officeDocument/2006/relationships/hyperlink" Target="https://zh.wikipedia.org/wiki/%E8%88%AA%E5%A4%A9%E5%99%A8" TargetMode="External"/><Relationship Id="rId5" Type="http://schemas.openxmlformats.org/officeDocument/2006/relationships/hyperlink" Target="https://zh.wikipedia.org/wiki/%E4%BA%BA%E9%A1%9E" TargetMode="External"/><Relationship Id="rId6" Type="http://schemas.openxmlformats.org/officeDocument/2006/relationships/hyperlink" Target="https://zh.wikipedia.org/wiki/%E5%AE%87%E8%88%AA%E5%91%9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zh.wikipedia.org/wiki/%E8%87%AA%E7%84%B6%E7%81%BD%E5%AE%B3" TargetMode="External"/><Relationship Id="rId4" Type="http://schemas.openxmlformats.org/officeDocument/2006/relationships/hyperlink" Target="https://zh.wikipedia.org/wiki/%E6%A0%B8%E6%88%B0%E7%88%A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zh.wikipedia.org/wiki/%E7%A7%81%E4%BA%BA%E5%85%AC%E5%8F%B8" TargetMode="External"/><Relationship Id="rId4" Type="http://schemas.openxmlformats.org/officeDocument/2006/relationships/hyperlink" Target="https://zh.wikipedia.org/wiki/%E5%8A%A0%E5%88%A9%E7%A6%8F%E5%B0%BC%E4%BA%9A%E5%B7%9E" TargetMode="External"/><Relationship Id="rId10" Type="http://schemas.openxmlformats.org/officeDocument/2006/relationships/hyperlink" Target="https://zh.wikipedia.org/wiki/%E5%9C%B0%E5%BF%83%E8%BD%A8%E9%81%93" TargetMode="External"/><Relationship Id="rId9" Type="http://schemas.openxmlformats.org/officeDocument/2006/relationships/hyperlink" Target="https://zh.wikipedia.org/wiki/%E9%BE%99%E9%A3%9E%E8%88%B9" TargetMode="External"/><Relationship Id="rId5" Type="http://schemas.openxmlformats.org/officeDocument/2006/relationships/hyperlink" Target="https://zh.wikipedia.org/wiki/%E9%9C%8D%E6%A1%91_(%E5%8A%A0%E5%88%A9%E7%A6%8F%E5%B0%BC%E4%BA%9A%E5%B7%9E)" TargetMode="External"/><Relationship Id="rId6" Type="http://schemas.openxmlformats.org/officeDocument/2006/relationships/hyperlink" Target="https://zh.wikipedia.org/wiki/%E4%BC%8A%E9%9A%86%C2%B7%E9%A9%AC%E6%96%AF%E5%85%8B" TargetMode="External"/><Relationship Id="rId7" Type="http://schemas.openxmlformats.org/officeDocument/2006/relationships/hyperlink" Target="https://zh.wikipedia.org/wiki/%E7%81%AB%E6%98%9F%E6%AE%96%E6%B0%91" TargetMode="External"/><Relationship Id="rId8" Type="http://schemas.openxmlformats.org/officeDocument/2006/relationships/hyperlink" Target="https://zh.wikipedia.org/wiki/%E7%8D%B5%E9%B7%B9%E7%B3%BB%E5%88%97%E9%81%8B%E8%BC%89%E7%81%AB%E7%AE%AD" TargetMode="Externa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s://zh.wikipedia.org/wiki/OpenAI" TargetMode="External"/><Relationship Id="rId10" Type="http://schemas.openxmlformats.org/officeDocument/2006/relationships/hyperlink" Target="https://zh.wikipedia.org/wiki/Neuralink" TargetMode="External"/><Relationship Id="rId13" Type="http://schemas.openxmlformats.org/officeDocument/2006/relationships/hyperlink" Target="https://zh.wikipedia.org/wiki/%E9%A6%96%E5%B8%AD%E6%8A%80%E6%9C%AF%E5%AE%98" TargetMode="External"/><Relationship Id="rId12" Type="http://schemas.openxmlformats.org/officeDocument/2006/relationships/hyperlink" Target="https://zh.wikipedia.org/wiki/X_(2023%E5%B9%B4%E5%85%AC%E5%8F%B8)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zh.wikipedia.org/wiki/%E4%BC%81%E4%B8%9A%E5%AE%B6" TargetMode="External"/><Relationship Id="rId4" Type="http://schemas.openxmlformats.org/officeDocument/2006/relationships/hyperlink" Target="https://zh.wikipedia.org/wiki/%E5%A4%A7%E4%BA%A8" TargetMode="External"/><Relationship Id="rId9" Type="http://schemas.openxmlformats.org/officeDocument/2006/relationships/hyperlink" Target="https://zh.wikipedia.org/wiki/%E6%97%A0%E8%81%8A%E5%85%AC%E5%8F%B8" TargetMode="External"/><Relationship Id="rId15" Type="http://schemas.openxmlformats.org/officeDocument/2006/relationships/hyperlink" Target="https://zh.wikipedia.org/wiki/%E5%85%A8%E7%90%83%E5%AF%8C%E8%B1%AA%E6%A6%9C" TargetMode="External"/><Relationship Id="rId14" Type="http://schemas.openxmlformats.org/officeDocument/2006/relationships/hyperlink" Target="https://zh.wikipedia.org/wiki/%E8%91%A3%E4%BA%8B%E9%95%B7" TargetMode="External"/><Relationship Id="rId16" Type="http://schemas.openxmlformats.org/officeDocument/2006/relationships/image" Target="../media/image2.jpg"/><Relationship Id="rId5" Type="http://schemas.openxmlformats.org/officeDocument/2006/relationships/hyperlink" Target="https://zh.wikipedia.org/wiki/%E7%9A%87%E5%AE%B6%E5%AD%A6%E4%BC%9A" TargetMode="External"/><Relationship Id="rId6" Type="http://schemas.openxmlformats.org/officeDocument/2006/relationships/hyperlink" Target="https://zh.wikipedia.org/wiki/%E7%BE%8E%E5%9B%BD%E5%9B%BD%E5%AE%B6%E5%B7%A5%E7%A8%8B%E9%99%A2" TargetMode="External"/><Relationship Id="rId7" Type="http://schemas.openxmlformats.org/officeDocument/2006/relationships/hyperlink" Target="https://zh.wikipedia.org/wiki/SpaceX" TargetMode="External"/><Relationship Id="rId8" Type="http://schemas.openxmlformats.org/officeDocument/2006/relationships/hyperlink" Target="https://zh.wikipedia.org/wiki/%E7%89%B9%E6%96%AF%E6%8B%89_(%E5%85%AC%E5%8F%B8)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zh-TW" sz="4200">
                <a:latin typeface="Arial"/>
                <a:ea typeface="Arial"/>
                <a:cs typeface="Arial"/>
                <a:sym typeface="Arial"/>
              </a:rPr>
              <a:t>星際效應與絕地救援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3123275" y="2736600"/>
            <a:ext cx="58251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TW" sz="3600">
                <a:latin typeface="Arial"/>
                <a:ea typeface="Arial"/>
                <a:cs typeface="Arial"/>
                <a:sym typeface="Arial"/>
              </a:rPr>
              <a:t>71107高子璨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type="title"/>
          </p:nvPr>
        </p:nvSpPr>
        <p:spPr>
          <a:xfrm>
            <a:off x="1297500" y="16652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300">
                <a:latin typeface="Roboto"/>
                <a:ea typeface="Roboto"/>
                <a:cs typeface="Roboto"/>
                <a:sym typeface="Roboto"/>
              </a:rPr>
              <a:t>當人類進行殖民並且重建生態系統時，有一些重要的條件需要考慮和遵循，以確保生態系統的穩定和可持續性。以下是一些關鍵的條件：</a:t>
            </a:r>
            <a:endParaRPr sz="2300"/>
          </a:p>
        </p:txBody>
      </p:sp>
      <p:sp>
        <p:nvSpPr>
          <p:cNvPr id="194" name="Google Shape;194;p11"/>
          <p:cNvSpPr txBox="1"/>
          <p:nvPr>
            <p:ph idx="1" type="body"/>
          </p:nvPr>
        </p:nvSpPr>
        <p:spPr>
          <a:xfrm>
            <a:off x="1297500" y="127837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9999" lvl="0" marL="269999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300"/>
              <a:buNone/>
            </a:pPr>
            <a:r>
              <a:rPr lang="zh-TW" sz="2300"/>
              <a:t>1.生態系統評估：在開始任何殖民或重建工作之前，需要對目標   地區的生態系統進行全面評估。這包括地形、氣候、植被、動物種群等方面的詳細調查，以確定哪些領域需要重點關注和恢復。</a:t>
            </a:r>
            <a:endParaRPr sz="2300"/>
          </a:p>
          <a:p>
            <a:pPr indent="-269999" lvl="0" marL="269999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300"/>
              <a:buNone/>
            </a:pPr>
            <a:r>
              <a:rPr lang="zh-TW" sz="2300"/>
              <a:t>2.可持續發展目標：確保重建生態系統的目標是可持續的，即在確保人類需求得到滿足的同時，也要考慮到生態系統的長期健康。這可能包括確保可再生資源的使用和最大化生物多樣性。</a:t>
            </a:r>
            <a:endParaRPr sz="2300"/>
          </a:p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/>
          <p:nvPr>
            <p:ph idx="1" type="body"/>
          </p:nvPr>
        </p:nvSpPr>
        <p:spPr>
          <a:xfrm>
            <a:off x="1161000" y="457500"/>
            <a:ext cx="7983000" cy="4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269999" lvl="0" marL="269999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300"/>
              <a:buNone/>
            </a:pPr>
            <a:r>
              <a:rPr lang="zh-TW" sz="2300"/>
              <a:t>3.制定計劃：在進行任何重建工作之前，需要制定詳細的計劃。這包括確定工作的範圍、時間表、預算以及監測和評估進度的方法。</a:t>
            </a:r>
            <a:endParaRPr sz="2300"/>
          </a:p>
          <a:p>
            <a:pPr indent="-269999" lvl="0" marL="269999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300"/>
              <a:buNone/>
            </a:pPr>
            <a:r>
              <a:rPr lang="zh-TW" sz="2300"/>
              <a:t>4.生態工程：使用生態工程方法來恢復和重建受損的生態系統。這可能包括植被修復、水質改善、棲息地恢復等措施。</a:t>
            </a:r>
            <a:endParaRPr sz="2300"/>
          </a:p>
          <a:p>
            <a:pPr indent="-269999" lvl="0" marL="269999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300"/>
              <a:buNone/>
            </a:pPr>
            <a:r>
              <a:rPr lang="zh-TW" sz="2300"/>
              <a:t>5.社區參與：確保當地社區參與到生態系統的殖民和重建</a:t>
            </a:r>
            <a:r>
              <a:rPr lang="zh-TW" sz="2300"/>
              <a:t>工</a:t>
            </a:r>
            <a:r>
              <a:rPr lang="zh-TW" sz="2300"/>
              <a:t>作中去。這不僅能增加當地居民對項目的支持，還可以提供珍貴的本地知識和資源。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type="title"/>
          </p:nvPr>
        </p:nvSpPr>
        <p:spPr>
          <a:xfrm>
            <a:off x="1297500" y="345092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ct val="104575"/>
              <a:buNone/>
            </a:pPr>
            <a:r>
              <a:rPr lang="zh-TW" sz="2550"/>
              <a:t>這些條件共同確保了生態系統的重建是以可持續的方式進行，並且能夠在長期內為人類和自然環境帶來利益。</a:t>
            </a:r>
            <a:endParaRPr sz="25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5" name="Google Shape;205;p13"/>
          <p:cNvSpPr txBox="1"/>
          <p:nvPr>
            <p:ph idx="1" type="body"/>
          </p:nvPr>
        </p:nvSpPr>
        <p:spPr>
          <a:xfrm>
            <a:off x="1297500" y="63800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9999" lvl="0" marL="269999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300"/>
              <a:buNone/>
            </a:pPr>
            <a:r>
              <a:rPr lang="zh-TW" sz="2300">
                <a:latin typeface="Roboto"/>
                <a:ea typeface="Roboto"/>
                <a:cs typeface="Roboto"/>
                <a:sym typeface="Roboto"/>
              </a:rPr>
              <a:t>6.監測與調整：在生態系統重建過程中持續監測和評估其進展，並根據評估結果進行調整。這有助於及時發現問題並採取適當的措施來解決。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-269999" lvl="0" marL="269999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300"/>
              <a:buNone/>
            </a:pPr>
            <a:r>
              <a:rPr lang="zh-TW" sz="2300">
                <a:latin typeface="Roboto"/>
                <a:ea typeface="Roboto"/>
                <a:cs typeface="Roboto"/>
                <a:sym typeface="Roboto"/>
              </a:rPr>
              <a:t>7.教育和宣傳：對當地社區和其他利益相關者進行教育和宣傳，以提高他們對生態系統重建的重要性的認識，並促使他們參與和支持這些項目。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03a1f9aa8_0_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目前太空殖民的困境</a:t>
            </a:r>
            <a:endParaRPr sz="3200"/>
          </a:p>
        </p:txBody>
      </p:sp>
      <p:sp>
        <p:nvSpPr>
          <p:cNvPr id="211" name="Google Shape;211;g2e03a1f9aa8_0_0"/>
          <p:cNvSpPr txBox="1"/>
          <p:nvPr>
            <p:ph idx="1" type="body"/>
          </p:nvPr>
        </p:nvSpPr>
        <p:spPr>
          <a:xfrm>
            <a:off x="1297500" y="1165025"/>
            <a:ext cx="7038900" cy="3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69999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1.目前人類還沒有找到一個與地球相符且有足夠氧氣              的星球</a:t>
            </a:r>
            <a:endParaRPr sz="2300"/>
          </a:p>
          <a:p>
            <a:pPr indent="-269999" lvl="0" marL="26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2.在太空的時間與在地球的時間軸不相同，可能在太   空1個月就相當於在地球10年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3.還沒有更先進的技術往更遠的太空前進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4.目前發現的星球皆無足夠的食物資源及水資源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/>
              <a:t>5.需要大量的成本及人力</a:t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3000"/>
              <a:t>資料來源：</a:t>
            </a:r>
            <a:endParaRPr sz="3300"/>
          </a:p>
        </p:txBody>
      </p:sp>
      <p:sp>
        <p:nvSpPr>
          <p:cNvPr id="217" name="Google Shape;217;p14"/>
          <p:cNvSpPr txBox="1"/>
          <p:nvPr>
            <p:ph idx="1" type="body"/>
          </p:nvPr>
        </p:nvSpPr>
        <p:spPr>
          <a:xfrm>
            <a:off x="1052550" y="148492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zh-TW" sz="1700" u="sng">
                <a:solidFill>
                  <a:schemeClr val="hlink"/>
                </a:solidFill>
                <a:hlinkClick r:id="rId3"/>
              </a:rPr>
              <a:t>https://zh.wikipedia.org/zh-tw/%E7%94%9F%E7%89%A9%E5%9C%88%E4%BA%8C%E5%8F%B7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zh-TW" sz="1700" u="sng">
                <a:solidFill>
                  <a:schemeClr val="hlink"/>
                </a:solidFill>
                <a:hlinkClick r:id="rId4"/>
              </a:rPr>
              <a:t>https://iem.mcut.edu.tw/p/406-1045-58360,r1492.php?Lang=zh-tw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zh-TW" sz="1700" u="sng">
                <a:solidFill>
                  <a:schemeClr val="hlink"/>
                </a:solidFill>
                <a:hlinkClick r:id="rId5"/>
              </a:rPr>
              <a:t>https://zh.wikipedia.org/zh-tw/%E7%A9%BA%E9%97%B4%E7%AB%99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zh-TW" sz="1700" u="sng">
                <a:solidFill>
                  <a:schemeClr val="hlink"/>
                </a:solidFill>
                <a:hlinkClick r:id="rId6"/>
              </a:rPr>
              <a:t>https://zh.wikipedia.org/zh-tw/%E5%9B%BD%E9%99%85%E7%A9%BA%E9%97%B4%E7%AB%99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/>
          <p:nvPr>
            <p:ph idx="1" type="body"/>
          </p:nvPr>
        </p:nvSpPr>
        <p:spPr>
          <a:xfrm>
            <a:off x="1052550" y="529200"/>
            <a:ext cx="70389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TW" sz="1700" u="sng">
                <a:solidFill>
                  <a:schemeClr val="hlink"/>
                </a:solidFill>
                <a:hlinkClick r:id="rId3"/>
              </a:rPr>
              <a:t>https://zh.wikipedia.org/zh-tw/SpaceX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700" u="sng">
                <a:solidFill>
                  <a:schemeClr val="hlink"/>
                </a:solidFill>
                <a:hlinkClick r:id="rId4"/>
              </a:rPr>
              <a:t>https://zh.wikipedia.org/wiki/%E5%9F%83%E9%9A%86%C2%B7%E9%A9%AC%E6%96%AF%E5%85%8B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700" u="sng">
                <a:solidFill>
                  <a:schemeClr val="hlink"/>
                </a:solidFill>
                <a:hlinkClick r:id="rId5"/>
              </a:rPr>
              <a:t>https://www.gq.com.tw/tag/elon-musk-%E4%BC%8A%E9%9A%86%E9%A6%AC%E6%96%AF%E5%85%8B</a:t>
            </a:r>
            <a:endParaRPr sz="1700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zh-TW" sz="17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https://pansci.asia/archives/341144</a:t>
            </a:r>
            <a:endParaRPr sz="1700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zh-TW" sz="17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https://zh.wikipedia.org/zh-tw/%E5%A4%AA%E7%A9%BA%E7%A7%BB%E6%B0%91</a:t>
            </a:r>
            <a:endParaRPr sz="1700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zh-TW" sz="17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https://www.gvm.com.tw/article/38816</a:t>
            </a:r>
            <a:endParaRPr sz="1700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zh-TW" sz="17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https://www.spacex.com/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700" u="sng">
                <a:solidFill>
                  <a:schemeClr val="hlink"/>
                </a:solidFill>
                <a:hlinkClick r:id="rId10"/>
              </a:rPr>
              <a:t>https://chat.openai.com/c/07c003d8-ef24-4076-8163-6242bf791ecf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700" u="sng">
                <a:solidFill>
                  <a:schemeClr val="hlink"/>
                </a:solidFill>
                <a:hlinkClick r:id="rId11"/>
              </a:rPr>
              <a:t>https://pansci.asia/archives/150061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/>
          <p:nvPr>
            <p:ph idx="1" type="body"/>
          </p:nvPr>
        </p:nvSpPr>
        <p:spPr>
          <a:xfrm>
            <a:off x="1297500" y="607300"/>
            <a:ext cx="7038900" cy="3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zh-TW" sz="10000">
                <a:latin typeface="Dancing Script"/>
                <a:ea typeface="Dancing Script"/>
                <a:cs typeface="Dancing Script"/>
                <a:sym typeface="Dancing Script"/>
              </a:rPr>
              <a:t>Thank You</a:t>
            </a:r>
            <a:endParaRPr b="1" sz="10000">
              <a:latin typeface="Dancing Script"/>
              <a:ea typeface="Dancing Script"/>
              <a:cs typeface="Dancing Script"/>
              <a:sym typeface="Dancing Scrip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b="1" lang="zh-TW" sz="10000">
                <a:latin typeface="Dancing Script"/>
                <a:ea typeface="Dancing Script"/>
                <a:cs typeface="Dancing Script"/>
                <a:sym typeface="Dancing Script"/>
              </a:rPr>
              <a:t>For Listening</a:t>
            </a:r>
            <a:endParaRPr b="1" sz="10000"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3200">
                <a:latin typeface="Georgia"/>
                <a:ea typeface="Georgia"/>
                <a:cs typeface="Georgia"/>
                <a:sym typeface="Georgia"/>
              </a:rPr>
              <a:t>生物圈二號</a:t>
            </a:r>
            <a:endParaRPr sz="3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0" y="1229875"/>
            <a:ext cx="9144000" cy="3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2327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位於</a:t>
            </a:r>
            <a:r>
              <a:rPr lang="zh-TW" sz="2327"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美國</a:t>
            </a:r>
            <a:r>
              <a:rPr lang="zh-TW" sz="2327"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亞利桑那州</a:t>
            </a:r>
            <a:r>
              <a:rPr lang="zh-TW" sz="2327"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圖森</a:t>
            </a:r>
            <a:r>
              <a:rPr lang="zh-TW" sz="2327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市北部</a:t>
            </a:r>
            <a:r>
              <a:rPr lang="zh-TW" sz="2327"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奧拉克爾</a:t>
            </a:r>
            <a:r>
              <a:rPr lang="zh-TW" sz="2327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，是</a:t>
            </a:r>
            <a:r>
              <a:rPr lang="zh-TW" sz="2327"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艾德·巴斯</a:t>
            </a:r>
            <a:r>
              <a:rPr lang="zh-TW" sz="2327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等人主持建造的人造</a:t>
            </a:r>
            <a:r>
              <a:rPr lang="zh-TW" sz="2327"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封閉生態系統</a:t>
            </a:r>
            <a:r>
              <a:rPr lang="zh-TW" sz="2327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及</a:t>
            </a:r>
            <a:r>
              <a:rPr lang="zh-TW" sz="2327"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生態</a:t>
            </a:r>
            <a:r>
              <a:rPr lang="zh-TW" sz="2327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圈是有史以來最大的封閉系統。</a:t>
            </a:r>
            <a:endParaRPr sz="2327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zh-TW" sz="2327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「生物圈二號」最初是為了證明封閉生態系統在</a:t>
            </a:r>
            <a:r>
              <a:rPr lang="zh-TW" sz="2327"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/>
              </a:rPr>
              <a:t>外太空</a:t>
            </a:r>
            <a:r>
              <a:rPr lang="zh-TW" sz="2327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支持和維持人類生命的可行性。它被設計為旨在探索基於各種生物</a:t>
            </a:r>
            <a:r>
              <a:rPr lang="zh-TW" sz="2327"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/>
              </a:rPr>
              <a:t>生物群系</a:t>
            </a:r>
            <a:r>
              <a:rPr lang="zh-TW" sz="2327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的具有不同區域結構的生命系統內的相互作用網絡。除了為人們提供的幾個生物群落和生活區之外，還有一個農業區和工作空間，用於研究人類，農業，技術和其他自然界之間</a:t>
            </a:r>
            <a:r>
              <a:rPr lang="zh-TW" sz="2327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的</a:t>
            </a:r>
            <a:r>
              <a:rPr lang="zh-TW" sz="2327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相互作用，作為研究全球生態學的新型實驗室。它的任務是一個有8人機組人員的為期兩年的封閉實驗。長期來看，它被認為是獲得關於在</a:t>
            </a:r>
            <a:r>
              <a:rPr lang="zh-TW" sz="2327"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2"/>
              </a:rPr>
              <a:t>太空殖民</a:t>
            </a:r>
            <a:r>
              <a:rPr lang="zh-TW" sz="2327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中使用封閉生物圈的知識的先導。</a:t>
            </a:r>
            <a:endParaRPr sz="2327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5063" y="492300"/>
            <a:ext cx="6233887" cy="415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type="title"/>
          </p:nvPr>
        </p:nvSpPr>
        <p:spPr>
          <a:xfrm>
            <a:off x="1080300" y="315775"/>
            <a:ext cx="80637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>
                <a:latin typeface="Arial"/>
                <a:ea typeface="Arial"/>
                <a:cs typeface="Arial"/>
                <a:sym typeface="Arial"/>
              </a:rPr>
              <a:t>太空站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 txBox="1"/>
          <p:nvPr>
            <p:ph idx="1" type="body"/>
          </p:nvPr>
        </p:nvSpPr>
        <p:spPr>
          <a:xfrm>
            <a:off x="1181550" y="1229875"/>
            <a:ext cx="79623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 sz="2300">
                <a:latin typeface="Arial"/>
                <a:ea typeface="Arial"/>
                <a:cs typeface="Arial"/>
                <a:sym typeface="Arial"/>
              </a:rPr>
              <a:t>太空站是運行在</a:t>
            </a:r>
            <a:r>
              <a:rPr lang="zh-TW" sz="2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外太空</a:t>
            </a:r>
            <a:r>
              <a:rPr lang="zh-TW" sz="2300">
                <a:latin typeface="Arial"/>
                <a:ea typeface="Arial"/>
                <a:cs typeface="Arial"/>
                <a:sym typeface="Arial"/>
              </a:rPr>
              <a:t>的人造船，廣義上為</a:t>
            </a:r>
            <a:r>
              <a:rPr lang="zh-TW" sz="2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太空載具</a:t>
            </a:r>
            <a:r>
              <a:rPr lang="zh-TW" sz="2300">
                <a:latin typeface="Arial"/>
                <a:ea typeface="Arial"/>
                <a:cs typeface="Arial"/>
                <a:sym typeface="Arial"/>
              </a:rPr>
              <a:t>的一種。和宇宙飛船相比，太空站並</a:t>
            </a:r>
            <a:r>
              <a:rPr b="1" lang="zh-TW" sz="2300" u="sng">
                <a:latin typeface="Arial"/>
                <a:ea typeface="Arial"/>
                <a:cs typeface="Arial"/>
                <a:sym typeface="Arial"/>
              </a:rPr>
              <a:t>不一定會搭載著太空人發射升空，也不一定會具備推進和著陸用的設備，但太空站有適合</a:t>
            </a:r>
            <a:r>
              <a:rPr b="1" lang="zh-TW" sz="2300" u="sng">
                <a:latin typeface="Arial"/>
                <a:ea typeface="Arial"/>
                <a:cs typeface="Arial"/>
                <a:sym typeface="Arial"/>
                <a:hlinkClick r:id="rId5"/>
              </a:rPr>
              <a:t>人類</a:t>
            </a:r>
            <a:r>
              <a:rPr b="1" lang="zh-TW" sz="2300" u="sng">
                <a:latin typeface="Arial"/>
                <a:ea typeface="Arial"/>
                <a:cs typeface="Arial"/>
                <a:sym typeface="Arial"/>
              </a:rPr>
              <a:t>長時間居住的設計</a:t>
            </a:r>
            <a:r>
              <a:rPr lang="zh-TW" sz="2300">
                <a:latin typeface="Arial"/>
                <a:ea typeface="Arial"/>
                <a:cs typeface="Arial"/>
                <a:sym typeface="Arial"/>
              </a:rPr>
              <a:t>，可以作為</a:t>
            </a:r>
            <a:r>
              <a:rPr lang="zh-TW" sz="2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太空人</a:t>
            </a:r>
            <a:r>
              <a:rPr lang="zh-TW" sz="2300">
                <a:latin typeface="Arial"/>
                <a:ea typeface="Arial"/>
                <a:cs typeface="Arial"/>
                <a:sym typeface="Arial"/>
              </a:rPr>
              <a:t>在太空停留和工作的場所。太空站能提供地面實驗設施所不能提供的低重力、宇宙環境等條件，主要被用於各種科學研究（尤其是研究長期滯留宇宙對人體的影響）。目前為止，人類的全部太空站都是建造在地球衛星軌道上，為了對太空站進行人員和物資的補給和輸送，需要其它太空飛行器配合。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8" name="Google Shape;158;p5"/>
          <p:cNvSpPr txBox="1"/>
          <p:nvPr>
            <p:ph idx="1" type="body"/>
          </p:nvPr>
        </p:nvSpPr>
        <p:spPr>
          <a:xfrm>
            <a:off x="665100" y="2920800"/>
            <a:ext cx="15081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008"/>
              <a:buNone/>
            </a:pPr>
            <a:r>
              <a:rPr lang="zh-TW" sz="1985"/>
              <a:t>國際太空站</a:t>
            </a:r>
            <a:endParaRPr sz="1985"/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2000" cy="263650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/>
          <p:nvPr/>
        </p:nvSpPr>
        <p:spPr>
          <a:xfrm>
            <a:off x="396600" y="2920800"/>
            <a:ext cx="268500" cy="351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2000" cy="251739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"/>
          <p:cNvSpPr/>
          <p:nvPr/>
        </p:nvSpPr>
        <p:spPr>
          <a:xfrm>
            <a:off x="4928175" y="2920800"/>
            <a:ext cx="268500" cy="351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5"/>
          <p:cNvSpPr txBox="1"/>
          <p:nvPr>
            <p:ph idx="1" type="body"/>
          </p:nvPr>
        </p:nvSpPr>
        <p:spPr>
          <a:xfrm>
            <a:off x="5361950" y="2920800"/>
            <a:ext cx="15081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008"/>
              <a:buNone/>
            </a:pPr>
            <a:r>
              <a:rPr lang="zh-TW" sz="1985"/>
              <a:t>中國</a:t>
            </a:r>
            <a:r>
              <a:rPr lang="zh-TW" sz="1985"/>
              <a:t>太空站</a:t>
            </a:r>
            <a:endParaRPr sz="198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11"/>
              <a:t>太空殖民</a:t>
            </a:r>
            <a:endParaRPr sz="3211"/>
          </a:p>
        </p:txBody>
      </p:sp>
      <p:sp>
        <p:nvSpPr>
          <p:cNvPr id="169" name="Google Shape;169;p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 sz="2300">
                <a:latin typeface="Arial"/>
                <a:ea typeface="Arial"/>
                <a:cs typeface="Arial"/>
                <a:sym typeface="Arial"/>
              </a:rPr>
              <a:t>太空殖民是指在地球以外建立永久的人類居住地，以及對太空中的資源取得控制權。人類天生是具有開拓探索精神的，自從人類開始對宇宙的探索之後，太空殖民就一直是人類的夢想。</a:t>
            </a:r>
            <a:r>
              <a:rPr lang="zh-TW" sz="2300">
                <a:latin typeface="Arial"/>
                <a:ea typeface="Arial"/>
                <a:cs typeface="Arial"/>
                <a:sym typeface="Arial"/>
              </a:rPr>
              <a:t>卻一直無人能成功找到一個適合生存的星球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>
            <p:ph type="title"/>
          </p:nvPr>
        </p:nvSpPr>
        <p:spPr>
          <a:xfrm>
            <a:off x="1297500" y="14587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00"/>
              <a:t>支持與反對</a:t>
            </a:r>
            <a:endParaRPr sz="3200"/>
          </a:p>
        </p:txBody>
      </p:sp>
      <p:sp>
        <p:nvSpPr>
          <p:cNvPr id="175" name="Google Shape;175;p7"/>
          <p:cNvSpPr txBox="1"/>
          <p:nvPr>
            <p:ph idx="1" type="body"/>
          </p:nvPr>
        </p:nvSpPr>
        <p:spPr>
          <a:xfrm>
            <a:off x="1239300" y="896500"/>
            <a:ext cx="7155300" cy="4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3"/>
              <a:buNone/>
            </a:pPr>
            <a:r>
              <a:rPr lang="zh-TW" sz="2327">
                <a:latin typeface="Arial"/>
                <a:ea typeface="Arial"/>
                <a:cs typeface="Arial"/>
                <a:sym typeface="Arial"/>
              </a:rPr>
              <a:t>太空殖民是富有爭議性的。</a:t>
            </a:r>
            <a:endParaRPr sz="2327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3"/>
              <a:buNone/>
            </a:pPr>
            <a:r>
              <a:rPr lang="zh-TW" sz="2327">
                <a:latin typeface="Arial"/>
                <a:ea typeface="Arial"/>
                <a:cs typeface="Arial"/>
                <a:sym typeface="Arial"/>
              </a:rPr>
              <a:t>支持對太空進行殖民的：有兩個最常見的論點，其一是為了確保文明能夠在行星級</a:t>
            </a:r>
            <a:r>
              <a:rPr lang="zh-TW" sz="2327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自然災害</a:t>
            </a:r>
            <a:r>
              <a:rPr lang="zh-TW" sz="2327">
                <a:latin typeface="Arial"/>
                <a:ea typeface="Arial"/>
                <a:cs typeface="Arial"/>
                <a:sym typeface="Arial"/>
              </a:rPr>
              <a:t>或</a:t>
            </a:r>
            <a:r>
              <a:rPr lang="zh-TW" sz="2327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核戰爭</a:t>
            </a:r>
            <a:r>
              <a:rPr lang="zh-TW" sz="2327">
                <a:latin typeface="Arial"/>
                <a:ea typeface="Arial"/>
                <a:cs typeface="Arial"/>
                <a:sym typeface="Arial"/>
              </a:rPr>
              <a:t>中存活下來，以及獲取太空中的龐大資源。非實用主義的觀點認為，文明是美麗的，應在整個宇宙中傳播開去。</a:t>
            </a:r>
            <a:endParaRPr sz="2327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203"/>
              <a:buNone/>
            </a:pPr>
            <a:r>
              <a:rPr lang="zh-TW" sz="2327">
                <a:latin typeface="Arial"/>
                <a:ea typeface="Arial"/>
                <a:cs typeface="Arial"/>
                <a:sym typeface="Arial"/>
              </a:rPr>
              <a:t>而最常見的反對論點包括：太空的商品化令敵人更強大，這裏包括了主要的經濟和軍事機構的利益，以及加劇預先存在的威構，例如戰爭，恐怖活動向太空蔓延等等。</a:t>
            </a:r>
            <a:endParaRPr sz="2327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>
            <p:ph type="title"/>
          </p:nvPr>
        </p:nvSpPr>
        <p:spPr>
          <a:xfrm>
            <a:off x="311700" y="62207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400"/>
              <a:buNone/>
            </a:pPr>
            <a:r>
              <a:rPr b="1" lang="zh-TW" sz="3900">
                <a:latin typeface="Dancing Script"/>
                <a:ea typeface="Dancing Script"/>
                <a:cs typeface="Dancing Script"/>
                <a:sym typeface="Dancing Script"/>
              </a:rPr>
              <a:t>SpaceX</a:t>
            </a:r>
            <a:endParaRPr sz="4611"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81" name="Google Shape;181;p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b="1" lang="zh-TW" sz="2300">
                <a:latin typeface="Arial"/>
                <a:ea typeface="Arial"/>
                <a:cs typeface="Arial"/>
                <a:sym typeface="Arial"/>
              </a:rPr>
              <a:t>SpaceX</a:t>
            </a:r>
            <a:r>
              <a:rPr lang="zh-TW" sz="2300">
                <a:latin typeface="Arial"/>
                <a:ea typeface="Arial"/>
                <a:cs typeface="Arial"/>
                <a:sym typeface="Arial"/>
              </a:rPr>
              <a:t>是美國一家</a:t>
            </a:r>
            <a:r>
              <a:rPr lang="zh-TW" sz="2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民營</a:t>
            </a:r>
            <a:r>
              <a:rPr lang="zh-TW" sz="2300">
                <a:latin typeface="Arial"/>
                <a:ea typeface="Arial"/>
                <a:cs typeface="Arial"/>
                <a:sym typeface="Arial"/>
              </a:rPr>
              <a:t>航太製造商和太空運輸公司，總部位於美國</a:t>
            </a:r>
            <a:r>
              <a:rPr lang="zh-TW" sz="2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加利福尼亞州</a:t>
            </a:r>
            <a:r>
              <a:rPr lang="zh-TW" sz="2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霍桑</a:t>
            </a:r>
            <a:r>
              <a:rPr lang="zh-TW" sz="2300">
                <a:latin typeface="Arial"/>
                <a:ea typeface="Arial"/>
                <a:cs typeface="Arial"/>
                <a:sym typeface="Arial"/>
              </a:rPr>
              <a:t>。SpaceX由企業家</a:t>
            </a:r>
            <a:r>
              <a:rPr lang="zh-TW" sz="2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伊隆·馬斯克</a:t>
            </a:r>
            <a:r>
              <a:rPr lang="zh-TW" sz="2300">
                <a:latin typeface="Arial"/>
                <a:ea typeface="Arial"/>
                <a:cs typeface="Arial"/>
                <a:sym typeface="Arial"/>
              </a:rPr>
              <a:t>於2002年創辦，目標是降低太空運輸的成本，並進行</a:t>
            </a:r>
            <a:r>
              <a:rPr lang="zh-TW" sz="2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火星殖民</a:t>
            </a:r>
            <a:r>
              <a:rPr lang="zh-TW" sz="2300">
                <a:latin typeface="Arial"/>
                <a:ea typeface="Arial"/>
                <a:cs typeface="Arial"/>
                <a:sym typeface="Arial"/>
              </a:rPr>
              <a:t>。SpaceX現開發出</a:t>
            </a:r>
            <a:r>
              <a:rPr lang="zh-TW" sz="2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獵鷹系列運載火箭</a:t>
            </a:r>
            <a:r>
              <a:rPr lang="zh-TW" sz="2300">
                <a:latin typeface="Arial"/>
                <a:ea typeface="Arial"/>
                <a:cs typeface="Arial"/>
                <a:sym typeface="Arial"/>
              </a:rPr>
              <a:t>及</a:t>
            </a:r>
            <a:r>
              <a:rPr lang="zh-TW" sz="2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龍系列飛船</a:t>
            </a:r>
            <a:r>
              <a:rPr lang="zh-TW" sz="2300">
                <a:latin typeface="Arial"/>
                <a:ea typeface="Arial"/>
                <a:cs typeface="Arial"/>
                <a:sym typeface="Arial"/>
              </a:rPr>
              <a:t>，用於運送荷載至</a:t>
            </a:r>
            <a:r>
              <a:rPr lang="zh-TW" sz="2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/>
              </a:rPr>
              <a:t>地心軌道</a:t>
            </a:r>
            <a:r>
              <a:rPr lang="zh-TW" sz="2300">
                <a:latin typeface="Arial"/>
                <a:ea typeface="Arial"/>
                <a:cs typeface="Arial"/>
                <a:sym typeface="Arial"/>
              </a:rPr>
              <a:t>。</a:t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>
            <p:ph type="title"/>
          </p:nvPr>
        </p:nvSpPr>
        <p:spPr>
          <a:xfrm>
            <a:off x="1297500" y="651650"/>
            <a:ext cx="70389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3900">
                <a:latin typeface="Dancing Script SemiBold"/>
                <a:ea typeface="Dancing Script SemiBold"/>
                <a:cs typeface="Dancing Script SemiBold"/>
                <a:sym typeface="Dancing Script SemiBold"/>
              </a:rPr>
              <a:t>Elon Reeve Musk</a:t>
            </a:r>
            <a:endParaRPr sz="3900">
              <a:latin typeface="Dancing Script SemiBold"/>
              <a:ea typeface="Dancing Script SemiBold"/>
              <a:cs typeface="Dancing Script SemiBold"/>
              <a:sym typeface="Dancing Script SemiBold"/>
            </a:endParaRPr>
          </a:p>
        </p:txBody>
      </p:sp>
      <p:sp>
        <p:nvSpPr>
          <p:cNvPr id="187" name="Google Shape;187;p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zh-TW" sz="2300">
                <a:latin typeface="Arial"/>
                <a:ea typeface="Arial"/>
                <a:cs typeface="Arial"/>
                <a:sym typeface="Arial"/>
              </a:rPr>
              <a:t>伊隆·里夫·馬斯克一名</a:t>
            </a:r>
            <a:r>
              <a:rPr lang="zh-TW" sz="2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企業家</a:t>
            </a:r>
            <a:r>
              <a:rPr lang="zh-TW" sz="2300"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2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商業大亨</a:t>
            </a:r>
            <a:r>
              <a:rPr lang="zh-TW" sz="2300"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2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英國皇家學會</a:t>
            </a:r>
            <a:r>
              <a:rPr lang="zh-TW" sz="2300">
                <a:latin typeface="Arial"/>
                <a:ea typeface="Arial"/>
                <a:cs typeface="Arial"/>
                <a:sym typeface="Arial"/>
              </a:rPr>
              <a:t>會士、</a:t>
            </a:r>
            <a:r>
              <a:rPr lang="zh-TW" sz="2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美國工程院</a:t>
            </a:r>
            <a:r>
              <a:rPr lang="zh-TW" sz="2300">
                <a:latin typeface="Arial"/>
                <a:ea typeface="Arial"/>
                <a:cs typeface="Arial"/>
                <a:sym typeface="Arial"/>
              </a:rPr>
              <a:t>院士。他是</a:t>
            </a:r>
            <a:r>
              <a:rPr lang="zh-TW" sz="2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SpaceX</a:t>
            </a:r>
            <a:r>
              <a:rPr lang="zh-TW" sz="2300">
                <a:latin typeface="Arial"/>
                <a:ea typeface="Arial"/>
                <a:cs typeface="Arial"/>
                <a:sym typeface="Arial"/>
              </a:rPr>
              <a:t>創始人、董事長、執行長、首席工程師，</a:t>
            </a:r>
            <a:r>
              <a:rPr lang="zh-TW" sz="2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特斯拉</a:t>
            </a:r>
            <a:r>
              <a:rPr lang="zh-TW" sz="2300">
                <a:latin typeface="Arial"/>
                <a:ea typeface="Arial"/>
                <a:cs typeface="Arial"/>
                <a:sym typeface="Arial"/>
              </a:rPr>
              <a:t>投資人、執行長、產品設計師、前董事長，</a:t>
            </a:r>
            <a:r>
              <a:rPr lang="zh-TW" sz="2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無聊公司</a:t>
            </a:r>
            <a:r>
              <a:rPr lang="zh-TW" sz="2300">
                <a:latin typeface="Arial"/>
                <a:ea typeface="Arial"/>
                <a:cs typeface="Arial"/>
                <a:sym typeface="Arial"/>
              </a:rPr>
              <a:t>創始人</a:t>
            </a:r>
            <a:r>
              <a:rPr lang="zh-TW" sz="2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/>
              </a:rPr>
              <a:t>Neuralink</a:t>
            </a:r>
            <a:r>
              <a:rPr lang="zh-TW" sz="2300"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2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/>
              </a:rPr>
              <a:t>OpenAI</a:t>
            </a:r>
            <a:r>
              <a:rPr lang="zh-TW" sz="2300">
                <a:latin typeface="Arial"/>
                <a:ea typeface="Arial"/>
                <a:cs typeface="Arial"/>
                <a:sym typeface="Arial"/>
              </a:rPr>
              <a:t>聯合創始人，同時也是</a:t>
            </a:r>
            <a:r>
              <a:rPr lang="zh-TW" sz="2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2"/>
              </a:rPr>
              <a:t>X公司</a:t>
            </a:r>
            <a:r>
              <a:rPr lang="zh-TW" sz="2300">
                <a:latin typeface="Arial"/>
                <a:ea typeface="Arial"/>
                <a:cs typeface="Arial"/>
                <a:sym typeface="Arial"/>
              </a:rPr>
              <a:t>的</a:t>
            </a:r>
            <a:r>
              <a:rPr lang="zh-TW" sz="2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3"/>
              </a:rPr>
              <a:t>技術長</a:t>
            </a:r>
            <a:r>
              <a:rPr lang="zh-TW" sz="2300"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2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4"/>
              </a:rPr>
              <a:t>董事長</a:t>
            </a:r>
            <a:r>
              <a:rPr lang="zh-TW" sz="2300">
                <a:latin typeface="Arial"/>
                <a:ea typeface="Arial"/>
                <a:cs typeface="Arial"/>
                <a:sym typeface="Arial"/>
              </a:rPr>
              <a:t>。2022年馬斯克以2190億美元財富成為</a:t>
            </a:r>
            <a:r>
              <a:rPr lang="zh-TW" sz="23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5"/>
              </a:rPr>
              <a:t>世界首富</a:t>
            </a:r>
            <a:r>
              <a:rPr lang="zh-TW" sz="2300"/>
              <a:t>。</a:t>
            </a:r>
            <a:endParaRPr sz="2300"/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693175" y="74350"/>
            <a:ext cx="1119150" cy="14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