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5" r:id="rId10"/>
    <p:sldId id="264"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p:scale>
          <a:sx n="70" d="100"/>
          <a:sy n="70" d="100"/>
        </p:scale>
        <p:origin x="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23ECCE-20D8-259D-7600-7F4FAE2A50C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6524CC-2950-FC20-E34F-D2CF02FA8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B4C0827-CC15-DEC5-3136-5BB911994489}"/>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D7A64DE1-0734-82C5-0D54-5C5692227A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A881F3-49DA-566D-FFBD-BF3BC901DE8A}"/>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300003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835EAC-C58A-04E1-D411-0F2550D275B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2229A20-29B1-DA49-E463-DE7B8393213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C23E47-2F6A-A30E-E79D-7B968CAF1DAC}"/>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633A6697-CED5-5B04-02B1-0B8F981F5B4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773CB1-14B3-7B52-DDEE-076CC99DD212}"/>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249973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D7795B8-C86B-A3AB-5CA2-AE86EF5F645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761346A-F956-1199-784C-773E9299D80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5FD7BD-E05E-8FCA-830E-25EABDBE05FA}"/>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DEC526A7-54BF-8E0E-4397-0BA43CAFCA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0F33474-3A66-A318-3C0B-C696C3A33BEC}"/>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216362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8244DB-2D3A-C0C5-A998-11DABCD56FC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9C6ECF7-A72C-67AD-8A7B-780AFEF9D46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A612E6-39D5-6DE2-832C-4E16C8A2591F}"/>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704FDE56-61F9-5EA3-462F-5341CFDE37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44F414-C88F-55D1-B039-FE2EB1C7200B}"/>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175655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2849A8-EC35-3025-9030-40455BC7593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E2B361-1719-0391-4C03-2F1B99841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62B82F1-5CB6-C1EB-19EB-4077C40C73ED}"/>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416F647E-5DE1-2FC3-668C-926BED1DB8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29BA5-19E2-A78F-82BD-575AC9F34D19}"/>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39757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053E20-C40D-90D4-BA05-2502CF1ECD2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902232-E1BD-E4B5-BC88-851642A91C3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372943E-927F-1EB8-795D-977AD80793C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DCB67C5-4055-36A9-3824-5DC7EFB56840}"/>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6" name="頁尾版面配置區 5">
            <a:extLst>
              <a:ext uri="{FF2B5EF4-FFF2-40B4-BE49-F238E27FC236}">
                <a16:creationId xmlns:a16="http://schemas.microsoft.com/office/drawing/2014/main" id="{0BAC8EDB-E453-F057-95E8-DC9AA25C25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CD0D9CD-DF5B-46CB-B738-1F30D5B3BDEA}"/>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310060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48BC41-813A-C999-EF58-1101569C851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3C1CB8C-9412-AB79-F581-2D403317C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4447975-44E3-0EC0-4A3C-A2F5A0180F5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B9FD98A-1809-BBF9-5DE9-4B6FB56CF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A78F5CF-B0B3-BE31-4D19-6E86CD4F1D3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6CF9066-45D1-CB5D-AFB9-DDEA3F9B14C3}"/>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8" name="頁尾版面配置區 7">
            <a:extLst>
              <a:ext uri="{FF2B5EF4-FFF2-40B4-BE49-F238E27FC236}">
                <a16:creationId xmlns:a16="http://schemas.microsoft.com/office/drawing/2014/main" id="{3F14F659-CE87-4FE3-51B3-D0B9D84BAB5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CBC0A8F-5FAC-9BE5-F8CD-AAD64E1A0F26}"/>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189498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8FB4C9-2ECA-77C6-1C6A-029435CF888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CC397A8-8C00-B9E4-001D-6692E625A830}"/>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4" name="頁尾版面配置區 3">
            <a:extLst>
              <a:ext uri="{FF2B5EF4-FFF2-40B4-BE49-F238E27FC236}">
                <a16:creationId xmlns:a16="http://schemas.microsoft.com/office/drawing/2014/main" id="{646E5F80-7888-DECE-F8A8-920428D1623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4A4DA89-538E-38C6-10C9-5AFE5EE70772}"/>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242271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C31F984-57EA-B8C0-9BDF-0C1F04D86025}"/>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3" name="頁尾版面配置區 2">
            <a:extLst>
              <a:ext uri="{FF2B5EF4-FFF2-40B4-BE49-F238E27FC236}">
                <a16:creationId xmlns:a16="http://schemas.microsoft.com/office/drawing/2014/main" id="{CDA752A5-2EE7-54C2-06C6-834265ABD6C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E5DE481-4571-7761-2905-CA3B08105474}"/>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341253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F00F25-F646-5A55-FEA3-2BF50B194D7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6D3C1E5-2BE5-607E-06F9-452B7643E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67949DD-8E68-812A-8032-2A04F647F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1CE2CA2-56E5-3A2C-E97F-A4CDD8DCCB50}"/>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6" name="頁尾版面配置區 5">
            <a:extLst>
              <a:ext uri="{FF2B5EF4-FFF2-40B4-BE49-F238E27FC236}">
                <a16:creationId xmlns:a16="http://schemas.microsoft.com/office/drawing/2014/main" id="{22FCF973-CD08-7B16-F8B3-31BFFFF8A4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820E589-3490-D89E-1EC4-851EC784BE0E}"/>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399581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372700-8D9D-F304-1023-A9575F64F2C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E02CDC1-24DD-6306-C26D-A38B667BE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BC05A72-4139-CC7F-ED29-2D9DF0BD3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3E8328D-50F6-BD68-18B1-565911CB3CAD}"/>
              </a:ext>
            </a:extLst>
          </p:cNvPr>
          <p:cNvSpPr>
            <a:spLocks noGrp="1"/>
          </p:cNvSpPr>
          <p:nvPr>
            <p:ph type="dt" sz="half" idx="10"/>
          </p:nvPr>
        </p:nvSpPr>
        <p:spPr/>
        <p:txBody>
          <a:bodyPr/>
          <a:lstStyle/>
          <a:p>
            <a:fld id="{064A3ACD-51EB-4494-8C36-0FCD588A478A}" type="datetimeFigureOut">
              <a:rPr lang="zh-TW" altLang="en-US" smtClean="0"/>
              <a:t>2024/6/16</a:t>
            </a:fld>
            <a:endParaRPr lang="zh-TW" altLang="en-US"/>
          </a:p>
        </p:txBody>
      </p:sp>
      <p:sp>
        <p:nvSpPr>
          <p:cNvPr id="6" name="頁尾版面配置區 5">
            <a:extLst>
              <a:ext uri="{FF2B5EF4-FFF2-40B4-BE49-F238E27FC236}">
                <a16:creationId xmlns:a16="http://schemas.microsoft.com/office/drawing/2014/main" id="{76A18679-FF5D-7B93-29A8-0711E550EA0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B6A5AEB-F726-9969-AB42-4B157C9A7BD6}"/>
              </a:ext>
            </a:extLst>
          </p:cNvPr>
          <p:cNvSpPr>
            <a:spLocks noGrp="1"/>
          </p:cNvSpPr>
          <p:nvPr>
            <p:ph type="sldNum" sz="quarter" idx="12"/>
          </p:nvPr>
        </p:nvSpPr>
        <p:spPr/>
        <p:txBody>
          <a:body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11823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6791F9A-5595-B8A8-A90B-ABBA1F777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A9D236F-B5B0-1162-007C-E98F09DB9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5A921C8-D4B7-9C28-C862-FAE011400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A3ACD-51EB-4494-8C36-0FCD588A478A}" type="datetimeFigureOut">
              <a:rPr lang="zh-TW" altLang="en-US" smtClean="0"/>
              <a:t>2024/6/16</a:t>
            </a:fld>
            <a:endParaRPr lang="zh-TW" altLang="en-US"/>
          </a:p>
        </p:txBody>
      </p:sp>
      <p:sp>
        <p:nvSpPr>
          <p:cNvPr id="5" name="頁尾版面配置區 4">
            <a:extLst>
              <a:ext uri="{FF2B5EF4-FFF2-40B4-BE49-F238E27FC236}">
                <a16:creationId xmlns:a16="http://schemas.microsoft.com/office/drawing/2014/main" id="{C4B8779D-4F3B-A01F-3D87-7F69B080B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0B7F45E-9CF6-9F09-C0EF-FDCFB193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A8452-FA1A-4DF1-A078-C084B293AACD}" type="slidenum">
              <a:rPr lang="zh-TW" altLang="en-US" smtClean="0"/>
              <a:t>‹#›</a:t>
            </a:fld>
            <a:endParaRPr lang="zh-TW" altLang="en-US"/>
          </a:p>
        </p:txBody>
      </p:sp>
    </p:spTree>
    <p:extLst>
      <p:ext uri="{BB962C8B-B14F-4D97-AF65-F5344CB8AC3E}">
        <p14:creationId xmlns:p14="http://schemas.microsoft.com/office/powerpoint/2010/main" val="419076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ealthnews.com.tw/article/60280" TargetMode="External"/><Relationship Id="rId2" Type="http://schemas.openxmlformats.org/officeDocument/2006/relationships/hyperlink" Target="https://packaging-machine.bestservice.com.tw/News/more-13.shtml" TargetMode="External"/><Relationship Id="rId1" Type="http://schemas.openxmlformats.org/officeDocument/2006/relationships/slideLayout" Target="../slideLayouts/slideLayout2.xml"/><Relationship Id="rId4" Type="http://schemas.openxmlformats.org/officeDocument/2006/relationships/hyperlink" Target="https://www.google.com/search?q=%E8%AE%9A%E8%A1%A8%E6%83%85%E5%8C%85&amp;rlz=1C1FKPE_zh-TWTW1021TW1021&amp;oq=%E8%AE%9A%E8%A1%A8%E6%83%85%E5%8C%85&amp;gs_lcrp=EgZjaHJvbWUyBggAEEUYOdIBCTk0MDNqMGoxNagCCLACAQ&amp;sourceid=chrome&amp;ie=UTF-8&amp;safe=active&amp;ssu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30AE5B-E0D8-EC9A-3378-96399B7FF554}"/>
              </a:ext>
            </a:extLst>
          </p:cNvPr>
          <p:cNvSpPr>
            <a:spLocks noGrp="1"/>
          </p:cNvSpPr>
          <p:nvPr>
            <p:ph type="ctrTitle"/>
          </p:nvPr>
        </p:nvSpPr>
        <p:spPr/>
        <p:txBody>
          <a:bodyPr>
            <a:normAutofit/>
          </a:bodyPr>
          <a:lstStyle/>
          <a:p>
            <a:r>
              <a:rPr lang="zh-TW" altLang="en-US" dirty="0"/>
              <a:t>塑膠與生態</a:t>
            </a:r>
          </a:p>
        </p:txBody>
      </p:sp>
      <p:sp>
        <p:nvSpPr>
          <p:cNvPr id="3" name="副標題 2">
            <a:extLst>
              <a:ext uri="{FF2B5EF4-FFF2-40B4-BE49-F238E27FC236}">
                <a16:creationId xmlns:a16="http://schemas.microsoft.com/office/drawing/2014/main" id="{153E4A7B-66F2-020E-D781-DC582A8EB776}"/>
              </a:ext>
            </a:extLst>
          </p:cNvPr>
          <p:cNvSpPr>
            <a:spLocks noGrp="1"/>
          </p:cNvSpPr>
          <p:nvPr>
            <p:ph type="subTitle" idx="1"/>
          </p:nvPr>
        </p:nvSpPr>
        <p:spPr/>
        <p:txBody>
          <a:bodyPr/>
          <a:lstStyle/>
          <a:p>
            <a:r>
              <a:rPr lang="en-US" altLang="zh-TW" dirty="0"/>
              <a:t>70604</a:t>
            </a:r>
            <a:r>
              <a:rPr lang="zh-TW" altLang="en-US" dirty="0"/>
              <a:t>李騏為</a:t>
            </a:r>
          </a:p>
        </p:txBody>
      </p:sp>
    </p:spTree>
    <p:extLst>
      <p:ext uri="{BB962C8B-B14F-4D97-AF65-F5344CB8AC3E}">
        <p14:creationId xmlns:p14="http://schemas.microsoft.com/office/powerpoint/2010/main" val="401092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8C6BC6-33CF-B4F4-B61F-D0927BFE62F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3BD8CF1-8887-E155-6842-0E54DA87EF88}"/>
              </a:ext>
            </a:extLst>
          </p:cNvPr>
          <p:cNvSpPr>
            <a:spLocks noGrp="1"/>
          </p:cNvSpPr>
          <p:nvPr>
            <p:ph idx="1"/>
          </p:nvPr>
        </p:nvSpPr>
        <p:spPr>
          <a:xfrm>
            <a:off x="-272955" y="1825625"/>
            <a:ext cx="12464955" cy="4351338"/>
          </a:xfrm>
        </p:spPr>
        <p:txBody>
          <a:bodyPr>
            <a:noAutofit/>
          </a:bodyPr>
          <a:lstStyle/>
          <a:p>
            <a:pPr marL="0" indent="0" algn="just">
              <a:buNone/>
            </a:pPr>
            <a:r>
              <a:rPr lang="zh-TW" altLang="en-US" sz="22200" dirty="0"/>
              <a:t>謝謝大家</a:t>
            </a:r>
          </a:p>
        </p:txBody>
      </p:sp>
    </p:spTree>
    <p:extLst>
      <p:ext uri="{BB962C8B-B14F-4D97-AF65-F5344CB8AC3E}">
        <p14:creationId xmlns:p14="http://schemas.microsoft.com/office/powerpoint/2010/main" val="17417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6FAFF4-A6CC-74BD-5D9B-B3B8DDF62FDD}"/>
              </a:ext>
            </a:extLst>
          </p:cNvPr>
          <p:cNvSpPr>
            <a:spLocks noGrp="1"/>
          </p:cNvSpPr>
          <p:nvPr>
            <p:ph type="title"/>
          </p:nvPr>
        </p:nvSpPr>
        <p:spPr/>
        <p:txBody>
          <a:bodyPr/>
          <a:lstStyle/>
          <a:p>
            <a:r>
              <a:rPr lang="zh-TW" altLang="en-US" dirty="0"/>
              <a:t>塑膠是如被製成的</a:t>
            </a:r>
            <a:r>
              <a:rPr lang="en-US" altLang="zh-TW" dirty="0"/>
              <a:t>?</a:t>
            </a:r>
            <a:endParaRPr lang="zh-TW" altLang="en-US" dirty="0"/>
          </a:p>
        </p:txBody>
      </p:sp>
      <p:sp>
        <p:nvSpPr>
          <p:cNvPr id="3" name="內容版面配置區 2">
            <a:extLst>
              <a:ext uri="{FF2B5EF4-FFF2-40B4-BE49-F238E27FC236}">
                <a16:creationId xmlns:a16="http://schemas.microsoft.com/office/drawing/2014/main" id="{B4DF861D-C0C2-E828-18C1-D9DE6BFF2CAB}"/>
              </a:ext>
            </a:extLst>
          </p:cNvPr>
          <p:cNvSpPr>
            <a:spLocks noGrp="1"/>
          </p:cNvSpPr>
          <p:nvPr>
            <p:ph idx="1"/>
          </p:nvPr>
        </p:nvSpPr>
        <p:spPr/>
        <p:txBody>
          <a:bodyPr/>
          <a:lstStyle/>
          <a:p>
            <a:r>
              <a:rPr lang="zh-TW" altLang="en-US" b="0" i="0">
                <a:solidFill>
                  <a:srgbClr val="202124"/>
                </a:solidFill>
                <a:effectLst/>
                <a:highlight>
                  <a:srgbClr val="FFFFFF"/>
                </a:highlight>
                <a:latin typeface="Google Sans"/>
              </a:rPr>
              <a:t>塑膠原料是將輕油裂解產出的基本原料如</a:t>
            </a:r>
            <a:r>
              <a:rPr lang="zh-TW" altLang="en-US" b="0" i="0">
                <a:solidFill>
                  <a:srgbClr val="040C28"/>
                </a:solidFill>
                <a:effectLst/>
                <a:latin typeface="Google Sans"/>
              </a:rPr>
              <a:t>乙烯、丙烯、苯乙烯及對二甲苯等</a:t>
            </a:r>
            <a:r>
              <a:rPr lang="zh-TW" altLang="en-US" b="0" i="0">
                <a:solidFill>
                  <a:srgbClr val="202124"/>
                </a:solidFill>
                <a:effectLst/>
                <a:highlight>
                  <a:srgbClr val="FFFFFF"/>
                </a:highlight>
                <a:latin typeface="Google Sans"/>
              </a:rPr>
              <a:t>，透過化學反應，這些基本原料聚合增大而成為聚合物，我們稱此類聚合物為「塑膠原料」，有了這些塑膠原料後，就能供應下游塑膠二次加工、電子零件等廠商繼續加工生產。</a:t>
            </a:r>
            <a:endParaRPr lang="zh-TW" altLang="en-US"/>
          </a:p>
        </p:txBody>
      </p:sp>
    </p:spTree>
    <p:extLst>
      <p:ext uri="{BB962C8B-B14F-4D97-AF65-F5344CB8AC3E}">
        <p14:creationId xmlns:p14="http://schemas.microsoft.com/office/powerpoint/2010/main" val="129165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C32FD1-AE5E-A6ED-963A-214D047B3BD7}"/>
              </a:ext>
            </a:extLst>
          </p:cNvPr>
          <p:cNvSpPr>
            <a:spLocks noGrp="1"/>
          </p:cNvSpPr>
          <p:nvPr>
            <p:ph type="title"/>
          </p:nvPr>
        </p:nvSpPr>
        <p:spPr/>
        <p:txBody>
          <a:bodyPr/>
          <a:lstStyle/>
          <a:p>
            <a:r>
              <a:rPr lang="en-US" altLang="zh-TW" dirty="0"/>
              <a:t>1.</a:t>
            </a:r>
            <a:r>
              <a:rPr lang="zh-TW" altLang="en-US" dirty="0"/>
              <a:t>塑膠為何大量被使用</a:t>
            </a:r>
            <a:r>
              <a:rPr lang="en-US" altLang="zh-TW" dirty="0"/>
              <a:t>?</a:t>
            </a:r>
            <a:endParaRPr lang="zh-TW" altLang="en-US" dirty="0"/>
          </a:p>
        </p:txBody>
      </p:sp>
      <p:sp>
        <p:nvSpPr>
          <p:cNvPr id="3" name="內容版面配置區 2">
            <a:extLst>
              <a:ext uri="{FF2B5EF4-FFF2-40B4-BE49-F238E27FC236}">
                <a16:creationId xmlns:a16="http://schemas.microsoft.com/office/drawing/2014/main" id="{376F2596-40DF-FC37-322B-E668FF5FB326}"/>
              </a:ext>
            </a:extLst>
          </p:cNvPr>
          <p:cNvSpPr>
            <a:spLocks noGrp="1"/>
          </p:cNvSpPr>
          <p:nvPr>
            <p:ph idx="1"/>
          </p:nvPr>
        </p:nvSpPr>
        <p:spPr/>
        <p:txBody>
          <a:bodyPr/>
          <a:lstStyle/>
          <a:p>
            <a:r>
              <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rPr>
              <a:t>(1)</a:t>
            </a:r>
            <a:r>
              <a:rPr lang="zh-TW" altLang="en-US" b="0" i="0" dirty="0">
                <a:solidFill>
                  <a:srgbClr val="666666"/>
                </a:solidFill>
                <a:effectLst/>
                <a:highlight>
                  <a:srgbClr val="FFFFFF"/>
                </a:highlight>
                <a:latin typeface="微軟正黑體" panose="020B0604030504040204" pitchFamily="34" charset="-120"/>
                <a:ea typeface="微軟正黑體" panose="020B0604030504040204" pitchFamily="34" charset="-120"/>
              </a:rPr>
              <a:t>保護易受傷害的產品在運輸過程中免受損​​壞，並免受濕氣、濕氣、氣體、微生物、昆蟲和光線等的污染或損壞</a:t>
            </a:r>
            <a:endPar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endParaRPr>
          </a:p>
          <a:p>
            <a:r>
              <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rPr>
              <a:t>(2)</a:t>
            </a:r>
            <a:r>
              <a:rPr lang="zh-TW" altLang="en-US" dirty="0">
                <a:solidFill>
                  <a:srgbClr val="666666"/>
                </a:solidFill>
                <a:highlight>
                  <a:srgbClr val="FFFFFF"/>
                </a:highlight>
                <a:latin typeface="微軟正黑體" panose="020B0604030504040204" pitchFamily="34" charset="-120"/>
                <a:ea typeface="微軟正黑體" panose="020B0604030504040204" pitchFamily="34" charset="-120"/>
              </a:rPr>
              <a:t>讓</a:t>
            </a:r>
            <a:r>
              <a:rPr lang="zh-TW" altLang="en-US" b="0" i="0" dirty="0">
                <a:solidFill>
                  <a:srgbClr val="666666"/>
                </a:solidFill>
                <a:effectLst/>
                <a:highlight>
                  <a:srgbClr val="FFFFFF"/>
                </a:highlight>
                <a:latin typeface="微軟正黑體" panose="020B0604030504040204" pitchFamily="34" charset="-120"/>
                <a:ea typeface="微軟正黑體" panose="020B0604030504040204" pitchFamily="34" charset="-120"/>
              </a:rPr>
              <a:t>產品能有更長的保存期限</a:t>
            </a:r>
            <a:endPar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endParaRPr>
          </a:p>
          <a:p>
            <a:r>
              <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rPr>
              <a:t>(3)</a:t>
            </a:r>
            <a:r>
              <a:rPr lang="zh-TW" altLang="en-US" b="0" i="0" dirty="0">
                <a:solidFill>
                  <a:srgbClr val="666666"/>
                </a:solidFill>
                <a:effectLst/>
                <a:highlight>
                  <a:srgbClr val="FFFFFF"/>
                </a:highlight>
                <a:latin typeface="微軟正黑體" panose="020B0604030504040204" pitchFamily="34" charset="-120"/>
                <a:ea typeface="微軟正黑體" panose="020B0604030504040204" pitchFamily="34" charset="-120"/>
              </a:rPr>
              <a:t>把產品封口後包裝在一起，壁免灑出來</a:t>
            </a:r>
            <a:endParaRPr lang="en-US" altLang="zh-TW" b="0" i="0" dirty="0">
              <a:solidFill>
                <a:srgbClr val="666666"/>
              </a:solidFill>
              <a:effectLst/>
              <a:highlight>
                <a:srgbClr val="FFFFFF"/>
              </a:highlight>
              <a:latin typeface="微軟正黑體" panose="020B0604030504040204" pitchFamily="34" charset="-120"/>
              <a:ea typeface="微軟正黑體" panose="020B0604030504040204" pitchFamily="34" charset="-120"/>
            </a:endParaRPr>
          </a:p>
          <a:p>
            <a:r>
              <a:rPr lang="en-US" altLang="zh-TW" dirty="0">
                <a:solidFill>
                  <a:srgbClr val="666666"/>
                </a:solidFill>
                <a:highlight>
                  <a:srgbClr val="FFFFFF"/>
                </a:highlight>
                <a:latin typeface="微軟正黑體" panose="020B0604030504040204" pitchFamily="34" charset="-120"/>
                <a:ea typeface="微軟正黑體" panose="020B0604030504040204" pitchFamily="34" charset="-120"/>
              </a:rPr>
              <a:t>(4)</a:t>
            </a:r>
            <a:r>
              <a:rPr lang="zh-TW" altLang="en-US" dirty="0">
                <a:solidFill>
                  <a:srgbClr val="666666"/>
                </a:solidFill>
                <a:highlight>
                  <a:srgbClr val="FFFFFF"/>
                </a:highlight>
                <a:latin typeface="微軟正黑體" panose="020B0604030504040204" pitchFamily="34" charset="-120"/>
                <a:ea typeface="微軟正黑體" panose="020B0604030504040204" pitchFamily="34" charset="-120"/>
              </a:rPr>
              <a:t>可以直接在上面印東西</a:t>
            </a:r>
            <a:endParaRPr lang="en-US" altLang="zh-TW" dirty="0">
              <a:solidFill>
                <a:srgbClr val="666666"/>
              </a:solidFill>
              <a:highlight>
                <a:srgbClr val="FFFFFF"/>
              </a:highlight>
              <a:latin typeface="微軟正黑體" panose="020B0604030504040204" pitchFamily="34" charset="-120"/>
              <a:ea typeface="微軟正黑體" panose="020B0604030504040204" pitchFamily="34" charset="-120"/>
            </a:endParaRPr>
          </a:p>
          <a:p>
            <a:r>
              <a:rPr lang="en-US" altLang="zh-TW" dirty="0">
                <a:solidFill>
                  <a:srgbClr val="666666"/>
                </a:solidFill>
                <a:highlight>
                  <a:srgbClr val="FFFFFF"/>
                </a:highlight>
                <a:latin typeface="微軟正黑體" panose="020B0604030504040204" pitchFamily="34" charset="-120"/>
                <a:ea typeface="微軟正黑體" panose="020B0604030504040204" pitchFamily="34" charset="-120"/>
              </a:rPr>
              <a:t>(5)</a:t>
            </a:r>
            <a:r>
              <a:rPr lang="zh-TW" altLang="en-US" dirty="0">
                <a:solidFill>
                  <a:srgbClr val="666666"/>
                </a:solidFill>
                <a:highlight>
                  <a:srgbClr val="FFFFFF"/>
                </a:highlight>
                <a:latin typeface="微軟正黑體" panose="020B0604030504040204" pitchFamily="34" charset="-120"/>
                <a:ea typeface="微軟正黑體" panose="020B0604030504040204" pitchFamily="34" charset="-120"/>
              </a:rPr>
              <a:t>便宜</a:t>
            </a:r>
            <a:endParaRPr lang="zh-TW" altLang="en-US" dirty="0"/>
          </a:p>
        </p:txBody>
      </p:sp>
      <p:pic>
        <p:nvPicPr>
          <p:cNvPr id="1028" name="Picture 4" descr="卡通塑料袋剪貼畫,塑膠袋,白色,塑膠PSD圖案素材免費下載，可愛卡通圖片，尺寸1200 × 1200px - Lovepik">
            <a:extLst>
              <a:ext uri="{FF2B5EF4-FFF2-40B4-BE49-F238E27FC236}">
                <a16:creationId xmlns:a16="http://schemas.microsoft.com/office/drawing/2014/main" id="{F958B5F5-6FA2-D77E-E780-7C6188038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950" y="4236302"/>
            <a:ext cx="1495567" cy="149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54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5E0A0F-1303-8531-859A-415C24193588}"/>
              </a:ext>
            </a:extLst>
          </p:cNvPr>
          <p:cNvSpPr>
            <a:spLocks noGrp="1"/>
          </p:cNvSpPr>
          <p:nvPr>
            <p:ph type="title"/>
          </p:nvPr>
        </p:nvSpPr>
        <p:spPr>
          <a:xfrm>
            <a:off x="838200" y="269875"/>
            <a:ext cx="10515600" cy="1325563"/>
          </a:xfrm>
        </p:spPr>
        <p:txBody>
          <a:bodyPr/>
          <a:lstStyle/>
          <a:p>
            <a:r>
              <a:rPr lang="zh-TW" altLang="en-US" dirty="0"/>
              <a:t>塑膠的好處</a:t>
            </a:r>
          </a:p>
        </p:txBody>
      </p:sp>
      <p:sp>
        <p:nvSpPr>
          <p:cNvPr id="3" name="內容版面配置區 2">
            <a:extLst>
              <a:ext uri="{FF2B5EF4-FFF2-40B4-BE49-F238E27FC236}">
                <a16:creationId xmlns:a16="http://schemas.microsoft.com/office/drawing/2014/main" id="{BB98DBA2-AEC8-CD56-246B-241316072756}"/>
              </a:ext>
            </a:extLst>
          </p:cNvPr>
          <p:cNvSpPr>
            <a:spLocks noGrp="1"/>
          </p:cNvSpPr>
          <p:nvPr>
            <p:ph idx="1"/>
          </p:nvPr>
        </p:nvSpPr>
        <p:spPr/>
        <p:txBody>
          <a:bodyPr>
            <a:normAutofit/>
          </a:bodyPr>
          <a:lstStyle/>
          <a:p>
            <a:pPr marL="0" indent="0">
              <a:buNone/>
            </a:pPr>
            <a:r>
              <a:rPr lang="zh-TW" altLang="en-US" sz="9600" b="0" i="0" dirty="0">
                <a:solidFill>
                  <a:srgbClr val="040C28"/>
                </a:solidFill>
                <a:effectLst/>
                <a:latin typeface="Google Sans"/>
              </a:rPr>
              <a:t>便宜、輕巧、便利且耐用</a:t>
            </a:r>
            <a:r>
              <a:rPr lang="zh-TW" altLang="en-US" sz="1000" b="0" i="0" dirty="0">
                <a:solidFill>
                  <a:srgbClr val="040C28"/>
                </a:solidFill>
                <a:effectLst/>
                <a:latin typeface="Google Sans"/>
              </a:rPr>
              <a:t>我也想不到其他的了</a:t>
            </a:r>
            <a:endParaRPr lang="zh-TW" altLang="en-US" sz="9600" dirty="0"/>
          </a:p>
        </p:txBody>
      </p:sp>
      <p:pic>
        <p:nvPicPr>
          <p:cNvPr id="2050" name="Picture 2" descr="点赞表情包（史上最全版）">
            <a:extLst>
              <a:ext uri="{FF2B5EF4-FFF2-40B4-BE49-F238E27FC236}">
                <a16:creationId xmlns:a16="http://schemas.microsoft.com/office/drawing/2014/main" id="{A6C54AE8-C959-38BE-B757-E05FF2E6E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61" y="3188488"/>
            <a:ext cx="955582" cy="89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23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A1AAD-CD5B-E0BA-485B-C5CCA02153AD}"/>
              </a:ext>
            </a:extLst>
          </p:cNvPr>
          <p:cNvSpPr>
            <a:spLocks noGrp="1"/>
          </p:cNvSpPr>
          <p:nvPr>
            <p:ph type="title"/>
          </p:nvPr>
        </p:nvSpPr>
        <p:spPr/>
        <p:txBody>
          <a:bodyPr/>
          <a:lstStyle/>
          <a:p>
            <a:r>
              <a:rPr lang="zh-TW" altLang="en-US" dirty="0"/>
              <a:t>塑膠的壞處</a:t>
            </a:r>
          </a:p>
        </p:txBody>
      </p:sp>
      <p:sp>
        <p:nvSpPr>
          <p:cNvPr id="3" name="內容版面配置區 2">
            <a:extLst>
              <a:ext uri="{FF2B5EF4-FFF2-40B4-BE49-F238E27FC236}">
                <a16:creationId xmlns:a16="http://schemas.microsoft.com/office/drawing/2014/main" id="{366351CF-FE7F-1174-8809-4D543D3F2FD3}"/>
              </a:ext>
            </a:extLst>
          </p:cNvPr>
          <p:cNvSpPr>
            <a:spLocks noGrp="1"/>
          </p:cNvSpPr>
          <p:nvPr>
            <p:ph idx="1"/>
          </p:nvPr>
        </p:nvSpPr>
        <p:spPr/>
        <p:txBody>
          <a:bodyPr/>
          <a:lstStyle/>
          <a:p>
            <a:r>
              <a:rPr lang="zh-TW" altLang="en-US" b="0" i="0" dirty="0">
                <a:solidFill>
                  <a:srgbClr val="202124"/>
                </a:solidFill>
                <a:effectLst/>
                <a:highlight>
                  <a:srgbClr val="FFFFFF"/>
                </a:highlight>
                <a:latin typeface="Google Sans"/>
              </a:rPr>
              <a:t>塑膠是易燃的有機材料，</a:t>
            </a:r>
            <a:r>
              <a:rPr lang="zh-TW" altLang="en-US" b="0" i="0" dirty="0">
                <a:solidFill>
                  <a:srgbClr val="040C28"/>
                </a:solidFill>
                <a:effectLst/>
                <a:latin typeface="Google Sans"/>
              </a:rPr>
              <a:t>直接與火源接觸，極易引燃。</a:t>
            </a:r>
            <a:r>
              <a:rPr lang="zh-TW" altLang="en-US" b="0" i="0" dirty="0">
                <a:solidFill>
                  <a:srgbClr val="202124"/>
                </a:solidFill>
                <a:effectLst/>
                <a:highlight>
                  <a:srgbClr val="FFFFFF"/>
                </a:highlight>
                <a:latin typeface="Google Sans"/>
              </a:rPr>
              <a:t> </a:t>
            </a:r>
            <a:r>
              <a:rPr lang="zh-TW" altLang="en-US" b="0" i="0" dirty="0">
                <a:solidFill>
                  <a:srgbClr val="040C28"/>
                </a:solidFill>
                <a:effectLst/>
                <a:latin typeface="Google Sans"/>
              </a:rPr>
              <a:t>受高熱時會起火燃燒，產生大量黑煙（碳化氣體），會產生具毒性的「戴奧辛」</a:t>
            </a:r>
            <a:r>
              <a:rPr lang="zh-TW" altLang="en-US" b="0" i="0" dirty="0">
                <a:solidFill>
                  <a:srgbClr val="202124"/>
                </a:solidFill>
                <a:effectLst/>
                <a:highlight>
                  <a:srgbClr val="FFFFFF"/>
                </a:highlight>
                <a:latin typeface="Google Sans"/>
              </a:rPr>
              <a:t>。 使用塑膠時要避免接觸有機溶劑或油脂，可能有較小的塑膠分子材料被溶解出來。 美國塑膠工業協會製定一套三個時針方向循環箭頭構成的三角形號碼標識，</a:t>
            </a:r>
            <a:r>
              <a:rPr lang="zh-TW" altLang="en-US" b="0" i="0" dirty="0">
                <a:solidFill>
                  <a:srgbClr val="202124"/>
                </a:solidFill>
                <a:effectLst/>
                <a:highlight>
                  <a:srgbClr val="FFFF00"/>
                </a:highlight>
                <a:latin typeface="Google Sans"/>
              </a:rPr>
              <a:t>分別編碼來代表七類不同的塑膠材質</a:t>
            </a:r>
            <a:r>
              <a:rPr lang="zh-TW" altLang="en-US" dirty="0">
                <a:solidFill>
                  <a:srgbClr val="202124"/>
                </a:solidFill>
                <a:highlight>
                  <a:srgbClr val="FFFF00"/>
                </a:highlight>
                <a:latin typeface="Google Sans"/>
              </a:rPr>
              <a:t>。</a:t>
            </a:r>
            <a:endParaRPr lang="zh-TW" altLang="en-US" dirty="0">
              <a:highlight>
                <a:srgbClr val="FFFF00"/>
              </a:highlight>
            </a:endParaRPr>
          </a:p>
        </p:txBody>
      </p:sp>
    </p:spTree>
    <p:extLst>
      <p:ext uri="{BB962C8B-B14F-4D97-AF65-F5344CB8AC3E}">
        <p14:creationId xmlns:p14="http://schemas.microsoft.com/office/powerpoint/2010/main" val="22641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47FC9-1723-DC00-5514-DD790B91C666}"/>
              </a:ext>
            </a:extLst>
          </p:cNvPr>
          <p:cNvSpPr>
            <a:spLocks noGrp="1"/>
          </p:cNvSpPr>
          <p:nvPr>
            <p:ph type="title"/>
          </p:nvPr>
        </p:nvSpPr>
        <p:spPr/>
        <p:txBody>
          <a:bodyPr/>
          <a:lstStyle/>
          <a:p>
            <a:r>
              <a:rPr lang="zh-TW" altLang="en-US" b="0" i="0" dirty="0">
                <a:solidFill>
                  <a:srgbClr val="202124"/>
                </a:solidFill>
                <a:effectLst/>
                <a:highlight>
                  <a:srgbClr val="FFFF00"/>
                </a:highlight>
                <a:latin typeface="Google Sans"/>
              </a:rPr>
              <a:t>七類不同的塑膠材質</a:t>
            </a:r>
            <a:r>
              <a:rPr lang="zh-TW" altLang="en-US" dirty="0">
                <a:solidFill>
                  <a:srgbClr val="202124"/>
                </a:solidFill>
                <a:highlight>
                  <a:srgbClr val="FFFF00"/>
                </a:highlight>
                <a:latin typeface="Google Sans"/>
              </a:rPr>
              <a:t>。</a:t>
            </a:r>
            <a:endParaRPr lang="zh-TW" altLang="en-US" dirty="0"/>
          </a:p>
        </p:txBody>
      </p:sp>
      <p:sp>
        <p:nvSpPr>
          <p:cNvPr id="3" name="內容版面配置區 2">
            <a:extLst>
              <a:ext uri="{FF2B5EF4-FFF2-40B4-BE49-F238E27FC236}">
                <a16:creationId xmlns:a16="http://schemas.microsoft.com/office/drawing/2014/main" id="{9B4A9D63-7163-A502-B966-37EB1005B2A0}"/>
              </a:ext>
            </a:extLst>
          </p:cNvPr>
          <p:cNvSpPr>
            <a:spLocks noGrp="1"/>
          </p:cNvSpPr>
          <p:nvPr>
            <p:ph idx="1"/>
          </p:nvPr>
        </p:nvSpPr>
        <p:spPr/>
        <p:txBody>
          <a:bodyPr/>
          <a:lstStyle/>
          <a:p>
            <a:r>
              <a:rPr lang="en-US" altLang="zh-TW" b="0" i="0" dirty="0">
                <a:solidFill>
                  <a:srgbClr val="202124"/>
                </a:solidFill>
                <a:effectLst/>
                <a:highlight>
                  <a:srgbClr val="FFFFFF"/>
                </a:highlight>
                <a:latin typeface="Google Sans"/>
              </a:rPr>
              <a:t>1</a:t>
            </a:r>
            <a:r>
              <a:rPr lang="zh-TW" altLang="en-US" b="0" i="0" dirty="0">
                <a:solidFill>
                  <a:srgbClr val="202124"/>
                </a:solidFill>
                <a:effectLst/>
                <a:highlight>
                  <a:srgbClr val="FFFFFF"/>
                </a:highlight>
                <a:latin typeface="Google Sans"/>
              </a:rPr>
              <a:t>號聚對苯二甲酸乙二酯（</a:t>
            </a:r>
            <a:r>
              <a:rPr lang="en-US" altLang="zh-TW" b="0" i="0" dirty="0">
                <a:solidFill>
                  <a:srgbClr val="202124"/>
                </a:solidFill>
                <a:effectLst/>
                <a:highlight>
                  <a:srgbClr val="FFFFFF"/>
                </a:highlight>
                <a:latin typeface="Google Sans"/>
              </a:rPr>
              <a:t>PET</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2</a:t>
            </a:r>
            <a:r>
              <a:rPr lang="zh-TW" altLang="en-US" b="0" i="0" dirty="0">
                <a:solidFill>
                  <a:srgbClr val="202124"/>
                </a:solidFill>
                <a:effectLst/>
                <a:highlight>
                  <a:srgbClr val="FFFFFF"/>
                </a:highlight>
                <a:latin typeface="Google Sans"/>
              </a:rPr>
              <a:t>號高密度聚乙烯（</a:t>
            </a:r>
            <a:r>
              <a:rPr lang="en-US" altLang="zh-TW" b="0" i="0" dirty="0">
                <a:solidFill>
                  <a:srgbClr val="202124"/>
                </a:solidFill>
                <a:effectLst/>
                <a:highlight>
                  <a:srgbClr val="FFFFFF"/>
                </a:highlight>
                <a:latin typeface="Google Sans"/>
              </a:rPr>
              <a:t>HDPE</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3</a:t>
            </a:r>
            <a:r>
              <a:rPr lang="zh-TW" altLang="en-US" b="0" i="0" dirty="0">
                <a:solidFill>
                  <a:srgbClr val="202124"/>
                </a:solidFill>
                <a:effectLst/>
                <a:highlight>
                  <a:srgbClr val="FFFFFF"/>
                </a:highlight>
                <a:latin typeface="Google Sans"/>
              </a:rPr>
              <a:t>號聚氯乙烯（</a:t>
            </a:r>
            <a:r>
              <a:rPr lang="en-US" altLang="zh-TW" b="0" i="0" dirty="0">
                <a:solidFill>
                  <a:srgbClr val="202124"/>
                </a:solidFill>
                <a:effectLst/>
                <a:highlight>
                  <a:srgbClr val="FFFFFF"/>
                </a:highlight>
                <a:latin typeface="Google Sans"/>
              </a:rPr>
              <a:t>PVC</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4</a:t>
            </a:r>
            <a:r>
              <a:rPr lang="zh-TW" altLang="en-US" b="0" i="0" dirty="0">
                <a:solidFill>
                  <a:srgbClr val="202124"/>
                </a:solidFill>
                <a:effectLst/>
                <a:highlight>
                  <a:srgbClr val="FFFFFF"/>
                </a:highlight>
                <a:latin typeface="Google Sans"/>
              </a:rPr>
              <a:t>號低密度聚乙烯（</a:t>
            </a:r>
            <a:r>
              <a:rPr lang="en-US" altLang="zh-TW" b="0" i="0" dirty="0">
                <a:solidFill>
                  <a:srgbClr val="202124"/>
                </a:solidFill>
                <a:effectLst/>
                <a:highlight>
                  <a:srgbClr val="FFFFFF"/>
                </a:highlight>
                <a:latin typeface="Google Sans"/>
              </a:rPr>
              <a:t>LDPE</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5</a:t>
            </a:r>
            <a:r>
              <a:rPr lang="zh-TW" altLang="en-US" b="0" i="0" dirty="0">
                <a:solidFill>
                  <a:srgbClr val="202124"/>
                </a:solidFill>
                <a:effectLst/>
                <a:highlight>
                  <a:srgbClr val="FFFFFF"/>
                </a:highlight>
                <a:latin typeface="Google Sans"/>
              </a:rPr>
              <a:t>號聚丙烯（</a:t>
            </a:r>
            <a:r>
              <a:rPr lang="en-US" altLang="zh-TW" b="0" i="0" dirty="0">
                <a:solidFill>
                  <a:srgbClr val="202124"/>
                </a:solidFill>
                <a:effectLst/>
                <a:highlight>
                  <a:srgbClr val="FFFFFF"/>
                </a:highlight>
                <a:latin typeface="Google Sans"/>
              </a:rPr>
              <a:t>PP</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6</a:t>
            </a:r>
            <a:r>
              <a:rPr lang="zh-TW" altLang="en-US" b="0" i="0" dirty="0">
                <a:solidFill>
                  <a:srgbClr val="202124"/>
                </a:solidFill>
                <a:effectLst/>
                <a:highlight>
                  <a:srgbClr val="FFFFFF"/>
                </a:highlight>
                <a:latin typeface="Google Sans"/>
              </a:rPr>
              <a:t>號聚苯乙烯（</a:t>
            </a:r>
            <a:r>
              <a:rPr lang="en-US" altLang="zh-TW" b="0" i="0" dirty="0">
                <a:solidFill>
                  <a:srgbClr val="202124"/>
                </a:solidFill>
                <a:effectLst/>
                <a:highlight>
                  <a:srgbClr val="FFFFFF"/>
                </a:highlight>
                <a:latin typeface="Google Sans"/>
              </a:rPr>
              <a:t>PS</a:t>
            </a:r>
            <a:r>
              <a:rPr lang="zh-TW" altLang="en-US" b="0" i="0" dirty="0">
                <a:solidFill>
                  <a:srgbClr val="202124"/>
                </a:solidFill>
                <a:effectLst/>
                <a:highlight>
                  <a:srgbClr val="FFFFFF"/>
                </a:highlight>
                <a:latin typeface="Google Sans"/>
              </a:rPr>
              <a:t>）</a:t>
            </a:r>
            <a:endParaRPr lang="en-US" altLang="zh-TW" b="0" i="0" dirty="0">
              <a:solidFill>
                <a:srgbClr val="202124"/>
              </a:solidFill>
              <a:effectLst/>
              <a:highlight>
                <a:srgbClr val="FFFFFF"/>
              </a:highlight>
              <a:latin typeface="Google Sans"/>
            </a:endParaRPr>
          </a:p>
          <a:p>
            <a:r>
              <a:rPr lang="zh-TW" altLang="en-US" b="0" i="0" dirty="0">
                <a:solidFill>
                  <a:srgbClr val="202124"/>
                </a:solidFill>
                <a:effectLst/>
                <a:highlight>
                  <a:srgbClr val="FFFFFF"/>
                </a:highlight>
                <a:latin typeface="Google Sans"/>
              </a:rPr>
              <a:t>以及</a:t>
            </a:r>
            <a:r>
              <a:rPr lang="en-US" altLang="zh-TW" b="0" i="0" dirty="0">
                <a:solidFill>
                  <a:srgbClr val="040C28"/>
                </a:solidFill>
                <a:effectLst/>
                <a:latin typeface="Google Sans"/>
              </a:rPr>
              <a:t>7</a:t>
            </a:r>
            <a:r>
              <a:rPr lang="zh-TW" altLang="en-US" b="0" i="0" dirty="0">
                <a:solidFill>
                  <a:srgbClr val="202124"/>
                </a:solidFill>
                <a:effectLst/>
                <a:highlight>
                  <a:srgbClr val="FFFFFF"/>
                </a:highlight>
                <a:latin typeface="Google Sans"/>
              </a:rPr>
              <a:t>號其它</a:t>
            </a:r>
            <a:r>
              <a:rPr lang="zh-TW" altLang="en-US" b="0" i="0" dirty="0">
                <a:solidFill>
                  <a:srgbClr val="040C28"/>
                </a:solidFill>
                <a:effectLst/>
                <a:latin typeface="Google Sans"/>
              </a:rPr>
              <a:t>塑膠</a:t>
            </a:r>
            <a:r>
              <a:rPr lang="zh-TW" altLang="en-US" b="0" i="0" dirty="0">
                <a:solidFill>
                  <a:srgbClr val="202124"/>
                </a:solidFill>
                <a:effectLst/>
                <a:highlight>
                  <a:srgbClr val="FFFFFF"/>
                </a:highlight>
                <a:latin typeface="Google Sans"/>
              </a:rPr>
              <a:t>（</a:t>
            </a:r>
            <a:r>
              <a:rPr lang="en-US" altLang="zh-TW" b="0" i="0" dirty="0">
                <a:solidFill>
                  <a:srgbClr val="202124"/>
                </a:solidFill>
                <a:effectLst/>
                <a:highlight>
                  <a:srgbClr val="FFFFFF"/>
                </a:highlight>
                <a:latin typeface="Google Sans"/>
              </a:rPr>
              <a:t>OTHER</a:t>
            </a:r>
            <a:r>
              <a:rPr lang="zh-TW" altLang="en-US" b="0" i="0" dirty="0">
                <a:solidFill>
                  <a:srgbClr val="202124"/>
                </a:solidFill>
                <a:effectLst/>
                <a:highlight>
                  <a:srgbClr val="FFFFFF"/>
                </a:highlight>
                <a:latin typeface="Google Sans"/>
              </a:rPr>
              <a:t>）</a:t>
            </a:r>
            <a:endParaRPr lang="zh-TW" altLang="en-US" dirty="0"/>
          </a:p>
        </p:txBody>
      </p:sp>
    </p:spTree>
    <p:extLst>
      <p:ext uri="{BB962C8B-B14F-4D97-AF65-F5344CB8AC3E}">
        <p14:creationId xmlns:p14="http://schemas.microsoft.com/office/powerpoint/2010/main" val="273582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FA25DA-C59E-9893-B7A6-F7AA410CF7F1}"/>
              </a:ext>
            </a:extLst>
          </p:cNvPr>
          <p:cNvSpPr>
            <a:spLocks noGrp="1"/>
          </p:cNvSpPr>
          <p:nvPr>
            <p:ph type="title"/>
          </p:nvPr>
        </p:nvSpPr>
        <p:spPr/>
        <p:txBody>
          <a:bodyPr/>
          <a:lstStyle/>
          <a:p>
            <a:endParaRPr lang="zh-TW" altLang="en-US"/>
          </a:p>
        </p:txBody>
      </p:sp>
      <p:pic>
        <p:nvPicPr>
          <p:cNvPr id="3074" name="Picture 2">
            <a:extLst>
              <a:ext uri="{FF2B5EF4-FFF2-40B4-BE49-F238E27FC236}">
                <a16:creationId xmlns:a16="http://schemas.microsoft.com/office/drawing/2014/main" id="{71B9EFE0-616F-E57A-CC5B-9ECBD07C8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1254" y="365125"/>
            <a:ext cx="13975307"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76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743EC-5BD5-6A1A-D618-6CF546130BA6}"/>
              </a:ext>
            </a:extLst>
          </p:cNvPr>
          <p:cNvSpPr>
            <a:spLocks noGrp="1"/>
          </p:cNvSpPr>
          <p:nvPr>
            <p:ph type="title"/>
          </p:nvPr>
        </p:nvSpPr>
        <p:spPr/>
        <p:txBody>
          <a:bodyPr/>
          <a:lstStyle/>
          <a:p>
            <a:r>
              <a:rPr lang="en-US" altLang="zh-TW" dirty="0"/>
              <a:t>3.</a:t>
            </a:r>
            <a:r>
              <a:rPr lang="zh-TW" altLang="en-US" dirty="0"/>
              <a:t>我們該如何做</a:t>
            </a:r>
            <a:r>
              <a:rPr lang="en-US" altLang="zh-TW" dirty="0"/>
              <a:t>?</a:t>
            </a:r>
            <a:endParaRPr lang="zh-TW" altLang="en-US" dirty="0"/>
          </a:p>
        </p:txBody>
      </p:sp>
      <p:sp>
        <p:nvSpPr>
          <p:cNvPr id="3" name="內容版面配置區 2">
            <a:extLst>
              <a:ext uri="{FF2B5EF4-FFF2-40B4-BE49-F238E27FC236}">
                <a16:creationId xmlns:a16="http://schemas.microsoft.com/office/drawing/2014/main" id="{89C3C464-C15B-C41D-3D1B-435A4C2E195F}"/>
              </a:ext>
            </a:extLst>
          </p:cNvPr>
          <p:cNvSpPr>
            <a:spLocks noGrp="1"/>
          </p:cNvSpPr>
          <p:nvPr>
            <p:ph idx="1"/>
          </p:nvPr>
        </p:nvSpPr>
        <p:spPr/>
        <p:txBody>
          <a:bodyPr/>
          <a:lstStyle/>
          <a:p>
            <a:r>
              <a:rPr lang="zh-TW" altLang="en-US" dirty="0"/>
              <a:t>就是照大家講的沒事不要用一次性塑膠袋</a:t>
            </a:r>
            <a:r>
              <a:rPr lang="en-US" altLang="zh-TW" dirty="0"/>
              <a:t>,</a:t>
            </a:r>
            <a:r>
              <a:rPr lang="zh-TW" altLang="en-US" dirty="0"/>
              <a:t>有購物袋就用購物袋</a:t>
            </a:r>
            <a:r>
              <a:rPr lang="en-US" altLang="zh-TW" dirty="0"/>
              <a:t>,</a:t>
            </a:r>
            <a:r>
              <a:rPr lang="zh-TW" altLang="en-US" dirty="0"/>
              <a:t>沒購物袋就用手</a:t>
            </a:r>
            <a:r>
              <a:rPr lang="en-US" altLang="zh-TW" dirty="0"/>
              <a:t>,</a:t>
            </a:r>
            <a:r>
              <a:rPr lang="zh-TW" altLang="en-US" dirty="0"/>
              <a:t>沒手就</a:t>
            </a:r>
            <a:r>
              <a:rPr lang="en-US" altLang="zh-TW" dirty="0"/>
              <a:t>…………………………..</a:t>
            </a:r>
          </a:p>
          <a:p>
            <a:endParaRPr lang="zh-TW" altLang="en-US" dirty="0"/>
          </a:p>
        </p:txBody>
      </p:sp>
    </p:spTree>
    <p:extLst>
      <p:ext uri="{BB962C8B-B14F-4D97-AF65-F5344CB8AC3E}">
        <p14:creationId xmlns:p14="http://schemas.microsoft.com/office/powerpoint/2010/main" val="4043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CC958-ABC1-1344-6456-A568B5BC9FE9}"/>
              </a:ext>
            </a:extLst>
          </p:cNvPr>
          <p:cNvSpPr>
            <a:spLocks noGrp="1"/>
          </p:cNvSpPr>
          <p:nvPr>
            <p:ph type="title"/>
          </p:nvPr>
        </p:nvSpPr>
        <p:spPr/>
        <p:txBody>
          <a:bodyPr/>
          <a:lstStyle/>
          <a:p>
            <a:r>
              <a:rPr lang="zh-TW" altLang="en-US" dirty="0"/>
              <a:t>資料來源</a:t>
            </a:r>
          </a:p>
        </p:txBody>
      </p:sp>
      <p:sp>
        <p:nvSpPr>
          <p:cNvPr id="3" name="內容版面配置區 2">
            <a:extLst>
              <a:ext uri="{FF2B5EF4-FFF2-40B4-BE49-F238E27FC236}">
                <a16:creationId xmlns:a16="http://schemas.microsoft.com/office/drawing/2014/main" id="{520FB804-AA5A-E897-C140-1B8D27A273D6}"/>
              </a:ext>
            </a:extLst>
          </p:cNvPr>
          <p:cNvSpPr>
            <a:spLocks noGrp="1"/>
          </p:cNvSpPr>
          <p:nvPr>
            <p:ph idx="1"/>
          </p:nvPr>
        </p:nvSpPr>
        <p:spPr/>
        <p:txBody>
          <a:bodyPr>
            <a:normAutofit/>
          </a:bodyPr>
          <a:lstStyle/>
          <a:p>
            <a:r>
              <a:rPr lang="en-US" altLang="zh-TW" sz="1200" dirty="0">
                <a:hlinkClick r:id="rId2"/>
              </a:rPr>
              <a:t>https://packaging-machine.bestservice.com.tw/News/more-13.shtml</a:t>
            </a:r>
            <a:endParaRPr lang="en-US" altLang="zh-TW" sz="1200" dirty="0"/>
          </a:p>
          <a:p>
            <a:r>
              <a:rPr lang="en-US" altLang="zh-TW" sz="1200" dirty="0"/>
              <a:t>oogle.com/</a:t>
            </a:r>
            <a:r>
              <a:rPr lang="en-US" altLang="zh-TW" sz="1200" dirty="0" err="1"/>
              <a:t>search?q</a:t>
            </a:r>
            <a:r>
              <a:rPr lang="en-US" altLang="zh-TW" sz="1200" dirty="0"/>
              <a:t>=</a:t>
            </a:r>
            <a:r>
              <a:rPr lang="zh-TW" altLang="en-US" sz="1200" dirty="0"/>
              <a:t>塑膠的壞處</a:t>
            </a:r>
            <a:r>
              <a:rPr lang="en-US" altLang="zh-TW" sz="1200" dirty="0"/>
              <a:t>&amp;</a:t>
            </a:r>
            <a:r>
              <a:rPr lang="en-US" altLang="zh-TW" sz="1200" dirty="0" err="1"/>
              <a:t>sca_esv</a:t>
            </a:r>
            <a:r>
              <a:rPr lang="en-US" altLang="zh-TW" sz="1200" dirty="0"/>
              <a:t>=913de4aa0fd36d6a&amp;rlz=1C1FKPE_zh-TWTW1021TW1021&amp;biw=1128&amp;bih=630&amp;ei=bvhuZpeMC6jl1e8PzP2zwAI&amp;oq=</a:t>
            </a:r>
            <a:r>
              <a:rPr lang="zh-TW" altLang="en-US" sz="1200" dirty="0"/>
              <a:t>塑膠的好處</a:t>
            </a:r>
            <a:r>
              <a:rPr lang="en-US" altLang="zh-TW" sz="1200" dirty="0"/>
              <a:t>&amp;</a:t>
            </a:r>
            <a:r>
              <a:rPr lang="en-US" altLang="zh-TW" sz="1200" dirty="0" err="1"/>
              <a:t>gs_lp</a:t>
            </a:r>
            <a:r>
              <a:rPr lang="en-US" altLang="zh-TW" sz="1200" dirty="0"/>
              <a:t>=Egxnd3Mtd2l6LXNlcnAiD-WhkeiGoOeahOWlveiZlSoCCAEyChAAGLADGNYEGEcyChAAGLADGNYEGEcyChAAGLADGNYEGEcyChAAGLADGNYEGEcyChAAGLADGNYEGEcyChAAGLADGNYEGEcyChAAGLADGNYEGEcyChAAGLADGNYEGEcyChAAGLADGNYEGEcyChAAGLADGNYEGEdImIMOUABYAHADeAGQAQCYAQCgAQCqAQC4AQHIAQCYAgOgAhGYAwCIBgGQBgqSBwEzoAcA&amp;sclient=</a:t>
            </a:r>
            <a:r>
              <a:rPr lang="en-US" altLang="zh-TW" sz="1200" dirty="0" err="1"/>
              <a:t>gws-wiz-serp&amp;safe</a:t>
            </a:r>
            <a:r>
              <a:rPr lang="en-US" altLang="zh-TW" sz="1200" dirty="0"/>
              <a:t>=</a:t>
            </a:r>
            <a:r>
              <a:rPr lang="en-US" altLang="zh-TW" sz="1200" dirty="0" err="1"/>
              <a:t>active&amp;ssui</a:t>
            </a:r>
            <a:r>
              <a:rPr lang="en-US" altLang="zh-TW" sz="1200" dirty="0"/>
              <a:t>=on</a:t>
            </a:r>
          </a:p>
          <a:p>
            <a:r>
              <a:rPr lang="en-US" altLang="zh-TW" sz="1200" dirty="0"/>
              <a:t>https://www.google.com/search?q=%E4%B8%83%E9%A1%9E%E4%B8%8D%E5%90%8C%E7%9A%84%E5%A1%91%E8%86%A0%E6%9D%90%E8%B3%AA%E3%80%82&amp;rlz=1C1FKPE_zh-TWTW1021TW1021&amp;oq=%E4%B8%83%E9%A1%9E%E4%B8%8D%E5%90%8C%E7%9A%84%E5%A1%91%E8%86%A0%E6%9D%90%E8%B3%AA%E3%80%82&amp;gs_lcrp=EgZjaHJvbWUyBggAEEUYOdIBCTIwMDRqMGoxNagCCLACAQ&amp;sourceid=chrome&amp;ie=UTF-8&amp;safe=active&amp;ssui=on</a:t>
            </a:r>
          </a:p>
          <a:p>
            <a:pPr marL="0" indent="0">
              <a:buNone/>
            </a:pPr>
            <a:r>
              <a:rPr lang="zh-TW" altLang="en-US" sz="1200" dirty="0">
                <a:hlinkClick r:id="rId3"/>
              </a:rPr>
              <a:t>         </a:t>
            </a:r>
            <a:r>
              <a:rPr lang="en-US" altLang="zh-TW" sz="1200" dirty="0">
                <a:hlinkClick r:id="rId3"/>
              </a:rPr>
              <a:t>https://www.healthnews.com.tw/article/60280</a:t>
            </a:r>
            <a:endParaRPr lang="en-US" altLang="zh-TW" sz="1200" dirty="0"/>
          </a:p>
          <a:p>
            <a:r>
              <a:rPr lang="en-US" altLang="zh-TW" sz="1200" dirty="0">
                <a:hlinkClick r:id="rId4"/>
              </a:rPr>
              <a:t>https://www.google.com/search?q=%E8%AE%9A%E8%A1%A8%E6%83%85%E5%8C%85&amp;rlz=1C1FKPE_zh-TWTW1021TW1021&amp;oq=%E8%AE%9A%E8%A1%A8%E6%83%85%E5%8C%85&amp;gs_lcrp=EgZjaHJvbWUyBggAEEUYOdIBCTk0MDNqMGoxNagCCLACAQ&amp;sourceid=chrome&amp;ie=UTF-8&amp;safe=active&amp;ssui=on</a:t>
            </a:r>
            <a:endParaRPr lang="en-US" altLang="zh-TW" sz="1200" dirty="0"/>
          </a:p>
          <a:p>
            <a:endParaRPr lang="en-US" altLang="zh-TW" sz="1200" dirty="0"/>
          </a:p>
          <a:p>
            <a:endParaRPr lang="zh-TW" altLang="en-US" sz="1200" dirty="0"/>
          </a:p>
        </p:txBody>
      </p:sp>
    </p:spTree>
    <p:extLst>
      <p:ext uri="{BB962C8B-B14F-4D97-AF65-F5344CB8AC3E}">
        <p14:creationId xmlns:p14="http://schemas.microsoft.com/office/powerpoint/2010/main" val="7095598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668</Words>
  <Application>Microsoft Office PowerPoint</Application>
  <PresentationFormat>寬螢幕</PresentationFormat>
  <Paragraphs>31</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Google Sans</vt:lpstr>
      <vt:lpstr>微軟正黑體</vt:lpstr>
      <vt:lpstr>Arial</vt:lpstr>
      <vt:lpstr>Calibri</vt:lpstr>
      <vt:lpstr>Calibri Light</vt:lpstr>
      <vt:lpstr>Office 佈景主題</vt:lpstr>
      <vt:lpstr>塑膠與生態</vt:lpstr>
      <vt:lpstr>塑膠是如被製成的?</vt:lpstr>
      <vt:lpstr>1.塑膠為何大量被使用?</vt:lpstr>
      <vt:lpstr>塑膠的好處</vt:lpstr>
      <vt:lpstr>塑膠的壞處</vt:lpstr>
      <vt:lpstr>七類不同的塑膠材質。</vt:lpstr>
      <vt:lpstr>PowerPoint 簡報</vt:lpstr>
      <vt:lpstr>3.我們該如何做?</vt:lpstr>
      <vt:lpstr>資料來源</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李騏為</dc:creator>
  <cp:lastModifiedBy>李騏為</cp:lastModifiedBy>
  <cp:revision>2</cp:revision>
  <dcterms:created xsi:type="dcterms:W3CDTF">2024-06-16T14:26:12Z</dcterms:created>
  <dcterms:modified xsi:type="dcterms:W3CDTF">2024-06-16T15:09:01Z</dcterms:modified>
</cp:coreProperties>
</file>