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594" r:id="rId3"/>
    <p:sldId id="739" r:id="rId4"/>
    <p:sldId id="741" r:id="rId5"/>
    <p:sldId id="742" r:id="rId6"/>
    <p:sldId id="740" r:id="rId7"/>
    <p:sldId id="856" r:id="rId8"/>
    <p:sldId id="857" r:id="rId9"/>
    <p:sldId id="744" r:id="rId10"/>
    <p:sldId id="811" r:id="rId11"/>
    <p:sldId id="812" r:id="rId12"/>
    <p:sldId id="813" r:id="rId13"/>
    <p:sldId id="599" r:id="rId14"/>
    <p:sldId id="675" r:id="rId15"/>
    <p:sldId id="814" r:id="rId16"/>
    <p:sldId id="815" r:id="rId17"/>
    <p:sldId id="682" r:id="rId18"/>
    <p:sldId id="816" r:id="rId19"/>
    <p:sldId id="817" r:id="rId20"/>
    <p:sldId id="713" r:id="rId21"/>
    <p:sldId id="818" r:id="rId22"/>
    <p:sldId id="819" r:id="rId23"/>
    <p:sldId id="820" r:id="rId24"/>
    <p:sldId id="821" r:id="rId25"/>
    <p:sldId id="822" r:id="rId26"/>
    <p:sldId id="823" r:id="rId27"/>
    <p:sldId id="608" r:id="rId28"/>
    <p:sldId id="854" r:id="rId29"/>
    <p:sldId id="824" r:id="rId30"/>
    <p:sldId id="826" r:id="rId31"/>
    <p:sldId id="825" r:id="rId32"/>
    <p:sldId id="827" r:id="rId33"/>
    <p:sldId id="828" r:id="rId34"/>
    <p:sldId id="829" r:id="rId35"/>
    <p:sldId id="689" r:id="rId36"/>
    <p:sldId id="830" r:id="rId37"/>
    <p:sldId id="831" r:id="rId38"/>
    <p:sldId id="832" r:id="rId39"/>
    <p:sldId id="769" r:id="rId40"/>
    <p:sldId id="834" r:id="rId41"/>
    <p:sldId id="775" r:id="rId42"/>
    <p:sldId id="836" r:id="rId43"/>
    <p:sldId id="782" r:id="rId44"/>
    <p:sldId id="855" r:id="rId45"/>
    <p:sldId id="798" r:id="rId46"/>
    <p:sldId id="837" r:id="rId47"/>
    <p:sldId id="838" r:id="rId48"/>
    <p:sldId id="840" r:id="rId49"/>
    <p:sldId id="841" r:id="rId50"/>
    <p:sldId id="842" r:id="rId51"/>
    <p:sldId id="843" r:id="rId52"/>
    <p:sldId id="844" r:id="rId53"/>
    <p:sldId id="845" r:id="rId54"/>
    <p:sldId id="846" r:id="rId55"/>
    <p:sldId id="733" r:id="rId56"/>
    <p:sldId id="847" r:id="rId57"/>
    <p:sldId id="848" r:id="rId58"/>
    <p:sldId id="849" r:id="rId59"/>
    <p:sldId id="478" r:id="rId60"/>
    <p:sldId id="852" r:id="rId61"/>
    <p:sldId id="735" r:id="rId62"/>
    <p:sldId id="853" r:id="rId63"/>
  </p:sldIdLst>
  <p:sldSz cx="9144000" cy="6858000" type="screen4x3"/>
  <p:notesSz cx="6858000" cy="9144000"/>
  <p:custDataLst>
    <p:tags r:id="rId65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0000FF"/>
    <a:srgbClr val="3AB4D5"/>
    <a:srgbClr val="006666"/>
    <a:srgbClr val="0099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94644" autoAdjust="0"/>
  </p:normalViewPr>
  <p:slideViewPr>
    <p:cSldViewPr snapToGrid="0">
      <p:cViewPr varScale="1">
        <p:scale>
          <a:sx n="83" d="100"/>
          <a:sy n="83" d="100"/>
        </p:scale>
        <p:origin x="145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5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03FB7CC-2EC8-D228-783B-C7A41665E2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6D86886-4C1A-6BBA-70D4-3EF5B3CE0B1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FFDCC2F-3FA9-4E36-85EC-7ADAC9E638F5}" type="datetimeFigureOut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019F971E-F4D7-A2B6-9CBE-CBC13DFA5B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5C514E3A-3C70-8124-BE68-376147694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543408-7323-D6D6-D467-F95E4DE144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C0EA80-B076-9F62-25AE-F409A5B115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A2C91C-BE0F-467A-9FD3-EEE9A41D540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323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F5A71E5F-DFB3-FA36-A014-CBD8E17EA4B5}"/>
              </a:ext>
            </a:extLst>
          </p:cNvPr>
          <p:cNvSpPr/>
          <p:nvPr userDrawn="1"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5EDE98B-B3CF-00CC-DEBF-AD56C8BD43ED}"/>
              </a:ext>
            </a:extLst>
          </p:cNvPr>
          <p:cNvSpPr/>
          <p:nvPr userDrawn="1"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2AB25A8-747F-E45C-4B03-A0DB5F8FAD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60325"/>
            <a:ext cx="23050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80C5B605-81BC-3FD0-C26D-864FD4A4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E731E-D0E7-41FF-98B6-78B156D12669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C74093C-EA97-E80E-DC19-8B1DB5E0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122ECB2C-9A39-5367-49E2-906F6A43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72C4E-D163-41DA-8339-07ECDDC02C7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53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FF8517-7A2B-F4B5-B557-E074C246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5A9A3-D649-4975-9E3F-2BB4E13A81DC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C419B2-22F6-C4E9-7E66-C9234C52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E6B34D-9D68-1C93-A8CB-3FDDD09A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B3E3E-8EBF-4282-B272-BDF2961ED2D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94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0D1C18-D640-4F9D-B16D-933BC6B6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227F9-9499-4CE0-8BBD-80261A9F9FA8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D00570-B726-EA4E-C283-36234512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199D9B-F28F-ADAA-DD69-C83D812C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F07C85-F00F-4C3F-AA5F-AFAC1867C08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47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7F5F95-19B9-61B8-E4C1-B8D0BD8E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78464-2C18-41AF-B392-22CE18B18CFF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40A720-F44C-CFD2-8BA7-0F54ABCF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4DABF1-0451-39AE-A334-64FE17F4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26E5E8-5255-4106-A9E7-47674E7F374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90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787CBB-0D45-2C72-A699-8320ED09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0C085-46E1-4198-8C62-CEA4D65357AE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70EC65-6976-70A4-06DC-62E5C463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6CDB0E-3622-79D8-C0D6-79FCA8E2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6230DD-7206-4930-9CD2-60A0CE3ACA1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24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840A2925-E0CE-1EA7-98EA-8DC380C0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6DA3B-190A-4C83-90FD-FEA4981E221C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AB8E2E88-E6D2-6AFD-A0E7-0ECA7458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793B22C2-A1E5-CADC-236A-81BD453E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9DF084-B97C-4584-93B3-635DA43C0E6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92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85201476-3D27-DAF8-0B70-4BC8B616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9B388-AD4D-4A6D-A73E-3880C4C25041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F45EE437-CF90-9699-EBDC-26FDC4BA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97078B54-2BC0-832B-36D5-656794E6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DE84B8-8F87-41D8-9782-2E6FC8F6DB5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58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5D1F3720-D06D-09DA-2E92-D30A4D94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00DDE-66FB-4A83-8D7B-3FF72064CB8D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7D129BB1-42DA-944F-E944-3BF373AD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096B708B-B3A3-FAEA-EDDE-AE13611E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368B3-0A0E-4BB5-B2E2-989733EECC4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56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B7B4F4D6-F2F9-AD42-E816-9654C122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90B3D-6D40-48E9-960A-938640B7186F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A076976D-F615-557D-F86B-4AA06F78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2B3AF1AD-110A-B1F0-6CDD-0B98BD32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E690C4-4272-455A-A4FB-BDB2DCD0F23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41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19B99546-46C6-CD74-1FD9-54AE762C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417A4-AFA1-4063-A122-44109B727722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1C649B20-DB5B-C0EF-F40C-E71CB10A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F932D0A-37AF-1E63-D232-ECBBD9C2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F8478A-1965-43DD-829B-9D2BA41FCD5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2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0CF223CA-9419-FE17-C603-BDDC3E4A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24A50-91A5-403B-8B96-4CF8A654FAFE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EDCF594E-8BF1-801D-A953-30648709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49B8BD4-90BA-8829-88D9-00F05D03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9BA6BF-A288-44E6-ABAE-8646661384D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39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>
            <a:extLst>
              <a:ext uri="{FF2B5EF4-FFF2-40B4-BE49-F238E27FC236}">
                <a16:creationId xmlns:a16="http://schemas.microsoft.com/office/drawing/2014/main" id="{DA0CF7B3-6D00-37AE-7CED-18BA5A298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>
            <a:extLst>
              <a:ext uri="{FF2B5EF4-FFF2-40B4-BE49-F238E27FC236}">
                <a16:creationId xmlns:a16="http://schemas.microsoft.com/office/drawing/2014/main" id="{ED63DD65-4710-0802-CBA1-C6F2B2E3FF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0A9DA1-DD9C-DC0F-BB58-CF6244F54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8141CCB-753D-4C8E-B732-554A60320FC2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E5183-A58E-5D07-2D85-2AF7E86A4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2717C96B-ECE4-C4DC-B1B2-ED53503AA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0913" y="6600825"/>
            <a:ext cx="349250" cy="2159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9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22865B-705B-43AF-857A-1BD6DE2A0B62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5" r:id="rId1"/>
    <p:sldLayoutId id="2147484285" r:id="rId2"/>
    <p:sldLayoutId id="2147484286" r:id="rId3"/>
    <p:sldLayoutId id="2147484287" r:id="rId4"/>
    <p:sldLayoutId id="2147484288" r:id="rId5"/>
    <p:sldLayoutId id="2147484289" r:id="rId6"/>
    <p:sldLayoutId id="2147484290" r:id="rId7"/>
    <p:sldLayoutId id="2147484291" r:id="rId8"/>
    <p:sldLayoutId id="2147484292" r:id="rId9"/>
    <p:sldLayoutId id="2147484293" r:id="rId10"/>
    <p:sldLayoutId id="21474842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5" Type="http://schemas.openxmlformats.org/officeDocument/2006/relationships/slide" Target="slide14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5D93D8A-8F10-5B3B-CEDE-01C74A942020}"/>
              </a:ext>
            </a:extLst>
          </p:cNvPr>
          <p:cNvSpPr txBox="1">
            <a:spLocks/>
          </p:cNvSpPr>
          <p:nvPr/>
        </p:nvSpPr>
        <p:spPr>
          <a:xfrm>
            <a:off x="633413" y="622300"/>
            <a:ext cx="7899400" cy="34496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康軒國中英語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文法即時通 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B4 L2</a:t>
            </a:r>
            <a:endParaRPr kumimoji="0" lang="zh-HK" altLang="en-US" sz="7900" b="1" spc="-8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266F2B6A-47CE-D4A0-792A-D136D258B053}"/>
              </a:ext>
            </a:extLst>
          </p:cNvPr>
          <p:cNvSpPr txBox="1">
            <a:spLocks/>
          </p:cNvSpPr>
          <p:nvPr/>
        </p:nvSpPr>
        <p:spPr>
          <a:xfrm>
            <a:off x="677863" y="4135438"/>
            <a:ext cx="8085137" cy="261778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一、形容詞的級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</a:t>
            </a:r>
            <a:r>
              <a:rPr kumimoji="0" lang="zh-TW" altLang="en-US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最高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</a:t>
            </a:r>
            <a:r>
              <a:rPr kumimoji="0" lang="zh-TW" altLang="en-US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最高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used to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076" name="Picture 13" descr="Play Button Arrow Graphic - Circle Arrows | Free Graphics &amp; Vectors -  PicMonkey">
            <a:hlinkClick r:id="rId2" action="ppaction://hlinksldjump"/>
            <a:extLst>
              <a:ext uri="{FF2B5EF4-FFF2-40B4-BE49-F238E27FC236}">
                <a16:creationId xmlns:a16="http://schemas.microsoft.com/office/drawing/2014/main" id="{FB102831-DBF6-F81C-F82A-BF667389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26720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3" descr="Play Button Arrow Graphic - Circle Arrows | Free Graphics &amp; Vectors -  PicMonkey">
            <a:hlinkClick r:id="rId4" action="ppaction://hlinksldjump"/>
            <a:extLst>
              <a:ext uri="{FF2B5EF4-FFF2-40B4-BE49-F238E27FC236}">
                <a16:creationId xmlns:a16="http://schemas.microsoft.com/office/drawing/2014/main" id="{8C209961-5868-49AC-2EAD-172A62056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88950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3" descr="Play Button Arrow Graphic - Circle Arrows | Free Graphics &amp; Vectors -  PicMonkey">
            <a:hlinkClick r:id="rId5" action="ppaction://hlinksldjump"/>
            <a:extLst>
              <a:ext uri="{FF2B5EF4-FFF2-40B4-BE49-F238E27FC236}">
                <a16:creationId xmlns:a16="http://schemas.microsoft.com/office/drawing/2014/main" id="{1456C4B1-3FF4-F4E2-A031-A503D2C27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50545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3" descr="Play Button Arrow Graphic - Circle Arrows | Free Graphics &amp; Vectors -  PicMonkey">
            <a:hlinkClick r:id="rId6" action="ppaction://hlinksldjump"/>
            <a:extLst>
              <a:ext uri="{FF2B5EF4-FFF2-40B4-BE49-F238E27FC236}">
                <a16:creationId xmlns:a16="http://schemas.microsoft.com/office/drawing/2014/main" id="{09F80E4F-2241-617C-8D0E-647268E51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6142038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3805F08-CB32-2E8A-36E2-CE5E8815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D22E9A8-FB40-487D-9118-915E2FE988A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D50AAC5-BBF6-50F8-6514-8332E3B96499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96DD37-C85B-3FF8-142A-F9877B6B2F1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43E38E7C-4BC4-AE9C-09D1-542D110CE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63441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612900" indent="-1612900">
              <a:spcAft>
                <a:spcPts val="0"/>
              </a:spcAft>
              <a:tabLst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eldest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用在指家庭關係中兄、姐、長子、長女等關係，且用在名詞之前。使用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eldest / oldest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時，表示家中有三個或以上的孩子。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867025" indent="-2867025">
              <a:spcAft>
                <a:spcPts val="0"/>
              </a:spcAft>
              <a:tabLst/>
              <a:defRPr/>
            </a:pPr>
            <a:r>
              <a:rPr lang="zh-TW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eldest / oldest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brother</a:t>
            </a:r>
          </a:p>
          <a:p>
            <a:pPr marL="2867025" indent="-2867025">
              <a:spcAft>
                <a:spcPts val="0"/>
              </a:spcAft>
              <a:tabLst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（長兄）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867025" indent="-2867025">
              <a:spcAft>
                <a:spcPts val="0"/>
              </a:spcAft>
              <a:tabLst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eldest / oldest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son</a:t>
            </a:r>
          </a:p>
          <a:p>
            <a:pPr marL="2867025" indent="-2867025">
              <a:spcAft>
                <a:spcPts val="0"/>
              </a:spcAft>
              <a:tabLst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（長子）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FBCB9-D743-8140-E65C-B8609FC9F9BB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127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23E0E0F-C992-CBA8-6D33-747C7DB3E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9707B2D-6FAD-9F14-4C5B-8EC872AEE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8F94F10-5EB1-7B0B-FB9E-A9E41C897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8250E3A-CF9D-3749-2B0F-C1E7FD42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3D4DBEB-CFF2-42C5-AECC-D70DC2E214D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F30BFCF-895B-2E60-CEB5-987D923C918C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8597E0-3872-4A17-4CC5-F7BB09F2E24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5A6F1C6F-AA95-A69D-CEAD-5F5170CD7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7950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612900" indent="-1612900">
              <a:spcAft>
                <a:spcPts val="0"/>
              </a:spcAft>
              <a:tabLst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late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的最高級為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latest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除了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「最遲的」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，也有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「最新的」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之意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，表示「時間上」比較近發生的；形容詞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last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意為「最後的」，表示在「順序上」最後面的。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　　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6E40C2-C4E6-85E1-94E7-3C582B499AEF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229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927F905-5ECD-A037-F678-0DCC9902D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848EEE2-02A7-8907-96B8-E1B621165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24F2109-E1FC-336A-77DD-0E0B58107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4170F71-3130-BFB1-426E-E00CB2DF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5C8C562-B7E1-4DE1-8447-7B972C0F5F5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E4497B8-542A-8393-D3FD-78AA27E932F3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95D13A-C9D5-CAE9-F132-7C2C4289885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10AA23B6-5F57-2CE6-2075-0A7156002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2420938" indent="-2420938">
              <a:spcAft>
                <a:spcPts val="0"/>
              </a:spcAft>
              <a:tabLst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kern="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singer’s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latest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album is very popular.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（那位歌手最新的專輯非常受歡迎。）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20938" indent="-2420938">
              <a:spcAft>
                <a:spcPts val="0"/>
              </a:spcAft>
              <a:tabLst/>
              <a:defRPr/>
            </a:pPr>
            <a:r>
              <a:rPr lang="zh-TW" altLang="en-US" sz="3600" kern="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   </a:t>
            </a:r>
            <a:r>
              <a:rPr lang="en-US" altLang="zh-TW" sz="3600" kern="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December is the </a:t>
            </a:r>
            <a:r>
              <a:rPr lang="en-US" altLang="zh-TW" sz="3600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last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month of the year.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（十二月是一年的最後一個月。）</a:t>
            </a: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	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C15DD2-9B8E-411D-3C73-6C0B447DDFE2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332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7AF69DD-ADF3-4D57-2A9B-C0D609706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43F8A11-3611-6212-03A9-B82D83D1A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25BA0F0-6B0E-98F5-2B26-4D4C0BFAE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3D83FC2-E52F-8F37-A212-02DF6326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96F9663-BA2A-44B3-8CAD-D8C870BD937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字方塊 5">
            <a:extLst>
              <a:ext uri="{FF2B5EF4-FFF2-40B4-BE49-F238E27FC236}">
                <a16:creationId xmlns:a16="http://schemas.microsoft.com/office/drawing/2014/main" id="{8239AADB-203B-718D-7A60-E2B2950AA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781050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寫出正確的形容詞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最高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級形式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339" name="內容版面配置區 2">
            <a:extLst>
              <a:ext uri="{FF2B5EF4-FFF2-40B4-BE49-F238E27FC236}">
                <a16:creationId xmlns:a16="http://schemas.microsoft.com/office/drawing/2014/main" id="{41A13F54-F4F5-9E39-150B-980D64D3C440}"/>
              </a:ext>
            </a:extLst>
          </p:cNvPr>
          <p:cNvSpPr txBox="1">
            <a:spLocks/>
          </p:cNvSpPr>
          <p:nvPr/>
        </p:nvSpPr>
        <p:spPr bwMode="auto">
          <a:xfrm>
            <a:off x="414338" y="1371600"/>
            <a:ext cx="7288212" cy="533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974850" algn="l"/>
                <a:tab pos="4216400" algn="l"/>
                <a:tab pos="61023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974850" algn="l"/>
                <a:tab pos="4216400" algn="l"/>
                <a:tab pos="61023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974850" algn="l"/>
                <a:tab pos="4216400" algn="l"/>
                <a:tab pos="61023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thin	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large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smart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bad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little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en-US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 sweet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en-US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 good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 useful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6637B52-C542-9F8E-5123-C48C8987A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1393825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thinnest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88D507-02A9-E316-C3F8-D441A1DEE3B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DD1407E-83E9-01C7-27B1-561946711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2044700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CF2C7CD-0312-3B5E-1624-EA2C08736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2717800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smartest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39CE6F0-DAF4-E06F-D1AF-91452500F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3382963"/>
            <a:ext cx="38877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4648B97-803F-D0F0-D1D6-A05481E0B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4033838"/>
            <a:ext cx="38877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3A38DC3-6A98-FF35-8658-FAE54D36F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4692650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sweetest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DE58D5F-D37E-31C5-5723-2947DDB79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5373688"/>
            <a:ext cx="38877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EB1FF0-6A53-7FBA-661B-AD50633D5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6016625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useful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5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FEBDFC4-B2E2-E92B-D416-3835BDC7A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C11460-134F-F6F9-D36A-A48AEB4B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508CA8C-D9CD-2106-0193-1037953A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FFA4AAF-764C-E3A1-A040-16BD0261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3CACFC-2BFD-4F68-9E65-A9C54A6D381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9089F20-3898-7863-8CFC-D157714D9033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D7DFA4-8C51-DAA2-6078-77468603DAE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305898F-5DAF-99B9-6FAF-8B4505D96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080582"/>
              </p:ext>
            </p:extLst>
          </p:nvPr>
        </p:nvGraphicFramePr>
        <p:xfrm>
          <a:off x="231775" y="2628900"/>
          <a:ext cx="8208963" cy="40671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5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3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82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6" marR="1255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在比較範圍中，是「最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的」</a:t>
                      </a: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167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連綴動詞＋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所有格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＋形容詞最高級＋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＋範圍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1673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0" indent="-54292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Jo is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tallest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 her class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628650" indent="-54292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Jo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是她班上最高的。）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382" name="文字方塊 5">
            <a:extLst>
              <a:ext uri="{FF2B5EF4-FFF2-40B4-BE49-F238E27FC236}">
                <a16:creationId xmlns:a16="http://schemas.microsoft.com/office/drawing/2014/main" id="{4DDAD3D0-9F4C-8789-839A-B373490FB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2359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最高級是在三者或以上做比較，形容詞最高級前須加上 </a:t>
            </a:r>
            <a:r>
              <a:rPr lang="en-US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或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所有格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</a:p>
        </p:txBody>
      </p:sp>
      <p:pic>
        <p:nvPicPr>
          <p:cNvPr id="1538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F6F4A2-52C8-FCA1-0571-CEADC5E75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EF404B-74A0-BF31-7974-CAE056E30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0ABFB8F-A44A-CCD2-4655-834BBB4DC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9D4AC24-5402-DBE7-617C-E010C179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84A8E91-6493-49C1-B96F-15379A5662D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320BA92-1423-6195-D19E-64EE8075715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3FF1E5-7363-C299-4690-ECF04215480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489AD28-F06C-DBCE-DFD5-925DE565E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56073"/>
              </p:ext>
            </p:extLst>
          </p:nvPr>
        </p:nvGraphicFramePr>
        <p:xfrm>
          <a:off x="244475" y="1457325"/>
          <a:ext cx="8207375" cy="50403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410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6" marR="1255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在比較範圍中，是「最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的」</a:t>
                      </a: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409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連綴動詞＋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所有格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＋形容詞最高級＋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 (all) the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Ns.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115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0" indent="-54292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blue pen is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most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special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 the three (pens)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628650" indent="-54292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</a:t>
                      </a: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枝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藍色原子筆是三</a:t>
                      </a: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枝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中最特別的。）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640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BF000DC-6A6B-2236-57A1-345C2DDA3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EC5F406-1D08-D4DB-9158-320378753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4EC7E1F-AB61-6E9F-79E6-9B6B7163D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D0A33C1-33FE-8038-5BE3-93F17F7E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99D19AF-3AFB-4EA8-B3DB-EBF023CC935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0B97BD0-4CEF-3880-9B38-FDC46CAB7DF1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9C5B30-C5F5-A1D1-C9D4-9158A3855CA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9788D76-502F-FD65-4F5D-CDBBC1F9C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071606"/>
              </p:ext>
            </p:extLst>
          </p:nvPr>
        </p:nvGraphicFramePr>
        <p:xfrm>
          <a:off x="244475" y="1414463"/>
          <a:ext cx="8207375" cy="53276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97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6" marR="1255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在比較範圍中，是「最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的」</a:t>
                      </a: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91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＋一般動詞＋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所有格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＋形容詞最高級＋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Ns.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765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58888" indent="-1173163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Bruce has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most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houses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in town.</a:t>
                      </a:r>
                      <a:b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Bruce </a:t>
                      </a:r>
                      <a:r>
                        <a:rPr lang="zh-TW" altLang="zh-TW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在鎮上擁有最多的房子。）</a:t>
                      </a:r>
                      <a:endParaRPr lang="en-US" altLang="zh-TW" sz="3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258888" indent="-1173163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 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Jo is wearing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her best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dress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today.</a:t>
                      </a:r>
                      <a:b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28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28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Jo </a:t>
                      </a:r>
                      <a:r>
                        <a:rPr lang="zh-TW" altLang="zh-TW" sz="28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今天穿了她最好看的洋裝。）</a:t>
                      </a:r>
                      <a:endParaRPr lang="zh-TW" sz="28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43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DD8C96E-35C1-9901-9078-E966B94C7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27557A2-5953-BB68-853C-A402294F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A93B952-D3F6-6A91-0984-7259E97B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27A0261-1C51-1516-0EE9-D6E570BC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6FBB5A0-6C81-42BF-8119-24A96AA95C7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71CE978-A498-5396-6164-68DC5F55BB0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B2CD0B5A-8A52-BD0B-1432-CE05C0BF8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Which (N) / Who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＋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動詞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連綴動詞＋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＋形容詞最高級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A, B,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or C?</a:t>
            </a:r>
          </a:p>
          <a:p>
            <a:pPr marL="541338" indent="-54133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Which fruit is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sweetest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the apple, the grape, 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pear?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（哪個水果最甜，蘋果、葡萄或梨子？）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5590BF-1B70-C761-08F0-D2869B2B753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287AC3-1A32-4A47-A154-698FA8087381}"/>
              </a:ext>
            </a:extLst>
          </p:cNvPr>
          <p:cNvSpPr/>
          <p:nvPr/>
        </p:nvSpPr>
        <p:spPr>
          <a:xfrm>
            <a:off x="531813" y="150336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844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D03CBFF-B9AA-08F7-473B-CB104DA11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698646A-0CBD-5CBC-A729-4801F1C4B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98A7DBD-35CE-1EDB-D1AE-27B51097D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F0BAFE9-8724-9B47-AB4C-183885B5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82F2BB6-68A5-4688-9062-E5CD7E3B004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字方塊 5">
            <a:extLst>
              <a:ext uri="{FF2B5EF4-FFF2-40B4-BE49-F238E27FC236}">
                <a16:creationId xmlns:a16="http://schemas.microsoft.com/office/drawing/2014/main" id="{A59EBF9A-6C62-AA87-D425-8086FDE68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填充式翻譯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1" name="內容版面配置區 2">
            <a:extLst>
              <a:ext uri="{FF2B5EF4-FFF2-40B4-BE49-F238E27FC236}">
                <a16:creationId xmlns:a16="http://schemas.microsoft.com/office/drawing/2014/main" id="{C1BD5DDF-9D23-F3ED-93BF-18F6DD6D79B6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53975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541338" indent="-541338">
              <a:spcBef>
                <a:spcPts val="200"/>
              </a:spcBef>
              <a:spcAft>
                <a:spcPts val="1800"/>
              </a:spcAft>
              <a:buFont typeface="Arial" charset="0"/>
              <a:buNone/>
              <a:tabLst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Paul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是所有人當中最聰明的。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Paul is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all.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541338" indent="-541338">
              <a:spcBef>
                <a:spcPts val="0"/>
              </a:spcBef>
              <a:spcAft>
                <a:spcPts val="1800"/>
              </a:spcAft>
              <a:buFont typeface="Arial" charset="0"/>
              <a:buNone/>
              <a:tabLst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一張卡片、一朵花與一個蛋糕，哪一樣最昂貴？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Which is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kern="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u="sng" kern="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a card, a flower, or a cake?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BBB397-F530-52AD-2E9E-F785A8AA2B5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597BDC0-0EED-CC09-58DD-29404C5F4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2006600"/>
            <a:ext cx="21605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3A200CD-3DA5-079F-AA63-BF63E79B4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3" y="2006600"/>
            <a:ext cx="21605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smartest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6BA1F2-6C1A-EC4E-51A8-BC50A2040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3879850"/>
            <a:ext cx="21605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5A90CCD-D82C-7659-E432-20D1EC281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879850"/>
            <a:ext cx="21605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3BAD5C-124C-CCAF-0D8F-59670082B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4433888"/>
            <a:ext cx="25209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expensive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6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2F4A7D0-FD25-FE59-1945-7A33CDE9B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878A5F1-09AA-786C-60C4-27155A095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2E737F9-CCB6-F438-F41A-F0E5FD490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3D94F8-B980-F89A-BFA4-D54407AC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55BEFE5-E693-4EEF-A812-8D8B4529E4D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字方塊 5">
            <a:extLst>
              <a:ext uri="{FF2B5EF4-FFF2-40B4-BE49-F238E27FC236}">
                <a16:creationId xmlns:a16="http://schemas.microsoft.com/office/drawing/2014/main" id="{D5C8C7C0-E22E-D036-B78A-324C2D73A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填充式翻譯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1" name="內容版面配置區 2">
            <a:extLst>
              <a:ext uri="{FF2B5EF4-FFF2-40B4-BE49-F238E27FC236}">
                <a16:creationId xmlns:a16="http://schemas.microsoft.com/office/drawing/2014/main" id="{305F2820-B1E2-9AF4-B47A-EF042E7C903F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53975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541338" indent="-541338">
              <a:spcBef>
                <a:spcPts val="0"/>
              </a:spcBef>
              <a:spcAft>
                <a:spcPts val="1800"/>
              </a:spcAft>
              <a:buFont typeface="Arial" charset="0"/>
              <a:buNone/>
              <a:tabLst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鯨魚是全世界體型最大的動物。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Whales are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kern="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u="sng" kern="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animals in the world.</a:t>
            </a:r>
            <a:endParaRPr lang="en-US" altLang="zh-TW" sz="3600" kern="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FE5FB1-885B-843E-1811-083F00A0A1E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06943FE-3FB1-0D80-68E8-D9B0DB243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4413" y="2016125"/>
            <a:ext cx="21605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A82A952-3850-0237-6542-D90BABE09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0588" y="1998663"/>
            <a:ext cx="2160587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spcAft>
                <a:spcPts val="900"/>
              </a:spcAft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largest</a:t>
            </a:r>
            <a:r>
              <a:rPr lang="en-US" altLang="zh-TW" sz="3600">
                <a:solidFill>
                  <a:srgbClr val="FF0000"/>
                </a:solidFill>
              </a:rPr>
              <a:t> </a:t>
            </a: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algn="ctr" eaLnBrk="1" hangingPunct="1">
              <a:lnSpc>
                <a:spcPts val="36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biggest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8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00254A0-7FC5-7338-894D-73DF58CC6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C2479B-F7E4-DCCF-A119-193BDF381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0DCFB4A-242C-2781-5613-F9B6E1679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9A22F32-29D6-ABBE-4254-B86AA567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AD1468E-CE28-47E0-A0C8-2045AC87683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93CE2DD-1CC9-9E7F-E124-8C1E10BE9680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一、形容詞的級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5E6DCB-6D78-3642-00B5-78EE88F8D34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4102" name="文字方塊 5">
            <a:extLst>
              <a:ext uri="{FF2B5EF4-FFF2-40B4-BE49-F238E27FC236}">
                <a16:creationId xmlns:a16="http://schemas.microsoft.com/office/drawing/2014/main" id="{FA3E07C2-9403-C7B1-1B8B-76094B048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430338" indent="-1430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lnSpc>
                <a:spcPct val="114000"/>
              </a:lnSpc>
              <a:spcBef>
                <a:spcPct val="0"/>
              </a:spcBef>
              <a:buSzPts val="1200"/>
              <a:buFontTx/>
              <a:buNone/>
            </a:pPr>
            <a:r>
              <a:rPr lang="zh-TW" altLang="zh-TW" sz="3600">
                <a:ea typeface="微軟正黑體" panose="020B0604030504040204" pitchFamily="34" charset="-120"/>
                <a:cs typeface="Times New Roman" panose="02020603050405020304" pitchFamily="18" charset="0"/>
              </a:rPr>
              <a:t>定義：形容詞的級分為原級、比較級和最高級，「級」是用來表達不同的「程度」。</a:t>
            </a:r>
          </a:p>
        </p:txBody>
      </p:sp>
      <p:pic>
        <p:nvPicPr>
          <p:cNvPr id="410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D6816BF-49C3-BE2E-13A7-D98B4C1EA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FD85129-D1B4-BE66-B71B-F61AEBA2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0F01D16-353A-6B92-571F-54ADB4AB5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EE96CC4-033D-585E-A315-AE1C7D60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E6C3A58-2FD2-44E1-A1CD-012F0CDDD11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1DB57B6-2219-8BDA-5F50-F6BC281E73B5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38032833-FEA8-5FB4-A785-0B13A7F07EA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Nancy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player on the school basketball team.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good	(B) better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 best	(D) the best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Dan is the eldest brother, but he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John or Harry.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shortest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the shortest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more shorter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even shorter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54F091B-24A0-D007-002D-28E6513F9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FDAEB4B-8424-9B38-101B-EB0E359ED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385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1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0ABD405-7BCA-F595-00E2-93DB66B31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F76D85B-A659-9505-A1F6-15CF92CB6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1D02B4-C8EF-F342-E7DF-99A885B8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EFFCEBD-3A8F-35DD-A584-16A88DF4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45D843F-F420-45D5-9A28-BF30F5096EF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2F7C901-6687-C2A1-B1C2-BB1483FC587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41CD82A6-37DF-E72B-7732-1198D5377890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Lucy is very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our school. Everyone knows her.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famous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famous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most famous 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as famous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1F304F2-B916-D0EB-5AB4-5D60AFF1A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AAC97F5-5E8C-0824-7DD9-3A2C170BD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4159B8D-7B14-8983-F94C-5BE681EBB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59196ED-10E9-1AD0-FB7C-364859578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DECF7B-E532-5B8F-C585-D36A1EB2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A6FF04F-9C2B-466B-9BC2-82BF725B87D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3EED3F2-5261-8C6C-3267-AFDA882B2879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A4E2EFF7-FA98-31F2-9F16-2592E7DA5F2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No one else is taller than Elsa. She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my class.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tallest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the tallest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 taller than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taller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6ADC8C3-F032-DCD9-F825-31F1791FC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5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C781FAC-3195-10CB-8D7E-209373E8B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1A3674-1845-8953-CC06-7B5DF4D9E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0B6283B-BFD1-9BC5-1AEE-BFC145A0B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256FE2C-96AB-3B85-870F-600B731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6D70594-F164-46F1-B461-07B4D0F07C9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7F34575-4DE1-85CC-A259-47E808910F7A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F036A7D0-DABC-0682-B1EC-C617D19D8B0F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2420938" indent="-2397125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A: Who has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baseball cards, Judy, Alice, or Ben?  </a:t>
            </a:r>
          </a:p>
          <a:p>
            <a:pPr indent="-7938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B: Ben does.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more	(B) the most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	(D) most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C264351-DC38-1BCC-8EB7-2F1D4AFEE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58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BD7F77E-EEBE-C792-89F3-AF09FB7CF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60B59AD-8D70-3695-8B9B-E5DC7BFC0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967F827-653E-0DB0-3FE3-496194FB1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CF45DE0-B9EB-BDFD-97A6-FDC5FE3B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267196-A5F7-4249-AE1F-1695D87ACCD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6AA44B0-9835-FDBB-141D-34A8ED47441F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56115638-0F6A-1C5A-22C7-4D50F337630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</a:rPr>
              <a:t>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) 6.	Grand Hotel is </a:t>
            </a:r>
            <a:r>
              <a:rPr lang="zh-TW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place to see the beautiful beach. I can’t think of a </a:t>
            </a:r>
            <a:r>
              <a:rPr lang="zh-TW" altLang="zh-TW" sz="3600" u="sng">
                <a:latin typeface="Arial" panose="020B0604020202020204" pitchFamily="34" charset="0"/>
                <a:ea typeface="微軟正黑體" panose="020B0604030504040204" pitchFamily="34" charset="-120"/>
              </a:rPr>
              <a:t>　　　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view.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(A) the best; better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(B) better; better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(C) better; best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(D) the best; best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94F3AD3-ABED-D173-0690-F898B3E43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700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6585307-DD36-46C5-A34F-6A7021E4F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8387851-21F6-EE69-F90A-66E7F3677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8AA2FE3-CB95-3AB5-17FB-2ED90921F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704126-A431-1B16-A502-C656B79E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AAA35E6-DC98-4BA5-BE37-2A3411E351A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D6AA10DD-F0C2-E816-3F49-AEE8AA57E058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5DED562E-D1FD-3D98-8AA2-2322F4DF288F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	Ann isn’t tall enough, but she is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 three models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（模特兒）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the more beautiful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beautiful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most beautiful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most beautiful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2054F57-4C0D-B352-023E-C0120FC8C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62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A7BD0F2-DD4C-5DF4-A48E-4DCAF2960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E4B2B9E-3C73-DBFE-35F1-083A069E2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C0DE8EE-9A6B-E7A7-7A03-084491BF6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5191244-2A93-3AED-726A-217F5986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39E9C5D-006F-484A-B511-EC4A027131B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440B981-8196-65AD-DF45-D8E279DA5C7C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3E3C6B4-DCE5-DCE0-F84B-E5C84F90804E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	Ann isn’t tall enough, but she is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 two.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the more beautiful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beautiful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most beautiful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most beautiful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04A33CB-1F45-AFA7-2423-E004E1F55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65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FE07451-A572-458E-42AF-270563150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43F68E8-6059-37B0-ED24-8D6558E3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4E0BDC0-DD8E-0CAD-B20A-D08CB2B57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CAC7A23-6FAD-FF75-1704-466344D8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83431FD-14E1-4E07-91FD-2FED1A923CA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C064-3C2F-9281-954A-A87B970B7EA7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432BAC2E-88F5-8EB7-8BE2-17E2A06B9083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Bob is </a:t>
            </a:r>
            <a:r>
              <a:rPr lang="zh-TW" altLang="en-US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of the boys in the family. He never does any housework. His brothers at least take out the garbage sometimes.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lazier	(B) the lazy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the lazier	(D) the laziest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544E433-0A1A-DFE2-F79F-04366A19C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ED7142-24F9-7C98-D8AB-FE1F4144B91C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111-10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867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C0468A-A49E-C1AE-F278-958C80E10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496F42-9CCD-0335-06AA-3B42DC780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BAFCDD1-E000-3B53-8D67-59998E62E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630C237-95A5-53A9-7310-F5848C98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0B4E139-A375-4F30-AA2D-7535606F4E3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C064-3C2F-9281-954A-A87B970B7EA7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432BAC2E-88F5-8EB7-8BE2-17E2A06B9083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2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For Mike, the price is </a:t>
            </a:r>
            <a:r>
              <a:rPr lang="zh-TW" altLang="zh-TW" sz="3600" u="sng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 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u="sng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important thing when he shops for jeans. He cares even more about the shape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（形狀）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and the size of the pockets.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the more	(B) the most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the less	(D) the least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544E433-0A1A-DFE2-F79F-04366A19C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ED7142-24F9-7C98-D8AB-FE1F4144B91C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109-15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867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C0468A-A49E-C1AE-F278-958C80E10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496F42-9CCD-0335-06AA-3B42DC780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BAFCDD1-E000-3B53-8D67-59998E62E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630C237-95A5-53A9-7310-F5848C98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0B4E139-A375-4F30-AA2D-7535606F4E3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61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F2DAE18-4812-8D86-B439-C55C7D87653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890253D1-E902-9AAC-4EEF-4B76936E45AB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3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Below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（以下）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is what Stan drew for his report. It shows the number of students in each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club at his school in 2009 and 2010. Which is NOT true? 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C12DB2A-9629-9724-E69A-B52CD62BD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C5DAE1-37FB-2052-2F5B-C0DB326358B5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101-20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9702" name="圖片 5" descr="1">
            <a:extLst>
              <a:ext uri="{FF2B5EF4-FFF2-40B4-BE49-F238E27FC236}">
                <a16:creationId xmlns:a16="http://schemas.microsoft.com/office/drawing/2014/main" id="{A2A409B9-FE49-9FA1-D376-F389579B9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292600"/>
            <a:ext cx="5103812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12E6F14-C523-C9A9-964A-1DF71E942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1B6A942-0217-0B94-538F-6E3A114F9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EABF8E4-162C-D20F-7B2B-E9F8DDDDE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32DBA04-2BFD-1274-DD69-C0C58941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69D2F4D-9BAD-4949-A98B-F94CB7FF12B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77F99EA-E38F-4DA6-AA95-00FDB9315821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一、形容詞的級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BB0A99-A247-A8D2-E80D-E53C8D1F620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EEBFF1A-10DE-6740-6A36-1ECEF6EF6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657844"/>
              </p:ext>
            </p:extLst>
          </p:nvPr>
        </p:nvGraphicFramePr>
        <p:xfrm>
          <a:off x="180975" y="3076575"/>
          <a:ext cx="8274050" cy="33782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6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700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原級</a:t>
                      </a:r>
                      <a:endParaRPr lang="en-US" altLang="zh-TW" sz="3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</a:t>
                      </a:r>
                    </a:p>
                  </a:txBody>
                  <a:tcPr marL="17779" marR="177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形容人事物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 is </a:t>
                      </a:r>
                      <a:r>
                        <a:rPr lang="en-US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 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tall</a:t>
                      </a:r>
                      <a:r>
                        <a:rPr lang="en-US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as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Jay.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和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Jay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一樣高。）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59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比較級</a:t>
                      </a:r>
                    </a:p>
                  </a:txBody>
                  <a:tcPr marL="17779" marR="177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比較兩者「程度的差異」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Lily is 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taller than</a:t>
                      </a:r>
                      <a:r>
                        <a:rPr lang="en-US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Lily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Ben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高。）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559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最高級</a:t>
                      </a:r>
                    </a:p>
                  </a:txBody>
                  <a:tcPr marL="17779" marR="177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形容三者或以上「程度最強」者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Lily is 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tallest</a:t>
                      </a:r>
                      <a:r>
                        <a:rPr lang="en-US" sz="32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200" b="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Lily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是最高的。）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4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B118433-9D8A-7F8F-1F3B-BE01E162E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0D67E0-817B-CC1E-FFCC-FFFF4AC43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0694C8C-39A3-0FFB-D936-65DC5FA2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295BA3-40BA-E7CB-BC7D-F672CC24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D574ACE-01AA-456F-A0E2-6F6656B7EAE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5148" name="圖片 9">
            <a:extLst>
              <a:ext uri="{FF2B5EF4-FFF2-40B4-BE49-F238E27FC236}">
                <a16:creationId xmlns:a16="http://schemas.microsoft.com/office/drawing/2014/main" id="{64412375-812B-0637-0CA3-4C52C8617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38" y="525463"/>
            <a:ext cx="191611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F566CB4-1DF0-91C0-9427-7A85A8EE1191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59875A7F-5FA5-C7ED-2690-BEE4890F33DC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717550" indent="-71755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The art clubs have fewer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（比較少的）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students in 2010 than in 2009.</a:t>
            </a:r>
          </a:p>
          <a:p>
            <a:pPr marL="717550" indent="-71755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The sports clubs have more students in 2010 than in 2009.</a:t>
            </a:r>
          </a:p>
          <a:p>
            <a:pPr marL="717550" indent="-71755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acting club is the most popular club both in 2009 and in 2010.</a:t>
            </a:r>
          </a:p>
          <a:p>
            <a:pPr marL="717550" indent="-71755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In 2009, the painting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（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繪畫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club has half the number of students of the paper-cutting club.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4F4345-4439-67BE-79BE-2F8C982AACAB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101-20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072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84A2677-B5FC-BD5B-7E5B-12266059C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F5AF6FB-F419-B3A3-369E-535796A71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2DF7124-67C2-D421-D8AB-2FCEFEBB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48054C1-3806-F518-9026-535F3560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F771737-6CE4-47C7-8BE1-B7AE0012CE3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6AF4F46-E45C-2E3E-4CA2-60FC44E5AE48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F7A9C1FA-1341-C4CB-F6DF-DA5B82FC0640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4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In this five-person game, the one who finds </a:t>
            </a:r>
            <a:r>
              <a:rPr lang="zh-TW" altLang="zh-TW" sz="3600" u="sng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 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hidden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（隱藏的）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balls will win the last free ticket for the movie </a:t>
            </a:r>
            <a:r>
              <a:rPr lang="en-US" altLang="zh-TW" sz="3600" i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Born Player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many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some 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more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most 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6A738B6-CDC6-89D9-8DD5-D53BC4892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6A18D1-FE21-C201-8C87-D2F49A286169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99-1-10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175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1A64783-2357-C988-A2E0-E7AAFA93A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2BC9597-A579-5CFF-C0DF-1F65D48F7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CA5D4C2-5558-B744-A8E0-49092291D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6BB4627-2D8B-5164-86D9-0A4D57E2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BA713C0-8101-4BFA-A611-791D8909603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E82C177-441D-8AC1-0A31-6DF40C5A6098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C0EAB85E-3452-64D7-2522-5928F531741B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5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This restaurant sells the best steak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（牛排）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Taipei; you can’t find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steak in the city.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delicious	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delicious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the most delicious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deliciously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3B67D4C-55D2-1BCB-5F05-2FD927344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042337-630E-95F1-492D-3DD2BB0D30A4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99-2-10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277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3F8C696-1508-1A73-8E85-09721C314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0E63BF5-9916-E5A0-256D-436A2EADC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1939C3D-00F7-09CB-A8A7-3C6D45932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86374EE-94AA-9E96-817A-F510ACB0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505FB29-89D8-4C2C-902B-7FF1E7768EF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08FF3B4-6279-595D-8C17-FBA1384E0516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F8C7BF6C-DD71-379E-3AE1-3F848FA997B7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6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I can’t believe you ate the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piece of pizza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（披薩）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and didn’t even leave one bite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（一口的量）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for me.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last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least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less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most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CF5EDF9-A027-F64E-782C-03846511B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C06F8-C21C-F9B7-1437-A3A44FF1B0FA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98-1-11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379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68D160C-BE39-64D9-5A9C-BCABF08C3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08DD1C-4C81-7492-5D04-1CFD03BCE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B433284-7EB4-CA30-5A68-2205DF7E6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36D08C0-CDD2-ACCA-B1C1-AB2E9C99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56A5880-4260-43BB-A730-308C9AEDFBE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DF077B23-0554-794E-2C8C-6F6BB8DD0FED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0050B1B8-04DB-1658-1C41-D238D4E2B191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7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Lucy looks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pants than in a dress.		              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pretty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（漂亮的）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prettily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prettier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(D) the prettiest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979C31D-0529-4FF6-9B89-E736F20BA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B24F5-58AF-66A2-C900-51347A8CB12A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95-1-3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482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9C963E9-FB62-9039-08DB-22F124618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7033916-7766-A563-815C-F7969251E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CE3B000-282F-AA1C-2DEA-569B44B46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22CE174-D300-42E3-5F78-DFF36A81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9988F85-C190-49CA-A9EC-4655E32A65B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21BFE5A-024D-8782-9571-35FFA004FA9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D1B9EA1-BA39-9300-14C5-B67D30F9DCAA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used to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10523AF-0743-5457-9070-E902B0FDB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85852"/>
              </p:ext>
            </p:extLst>
          </p:nvPr>
        </p:nvGraphicFramePr>
        <p:xfrm>
          <a:off x="214313" y="1436688"/>
          <a:ext cx="8226425" cy="52197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0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9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188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直述句：</a:t>
                      </a:r>
                    </a:p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574925" algn="l"/>
                        </a:tabLst>
                      </a:pP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used to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＋原形動詞</a:t>
                      </a:r>
                      <a:b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（過去經常</a:t>
                      </a:r>
                      <a:r>
                        <a:rPr lang="en-US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⋯⋯</a:t>
                      </a:r>
                      <a:r>
                        <a:rPr lang="zh-TW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574925" algn="l"/>
                        </a:tabLst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否定句：</a:t>
                      </a:r>
                    </a:p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574925" algn="l"/>
                        </a:tabLst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助動詞＋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 to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＋原形動詞＝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used not to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＋原形動詞</a:t>
                      </a:r>
                      <a:r>
                        <a:rPr lang="zh-TW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（過去不常</a:t>
                      </a:r>
                      <a:r>
                        <a:rPr lang="en-US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⋯⋯</a:t>
                      </a:r>
                      <a:r>
                        <a:rPr lang="zh-TW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17550" indent="-63023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en-US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</a:t>
                      </a:r>
                      <a:r>
                        <a:rPr lang="zh-TW" altLang="en-US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Gina and I </a:t>
                      </a:r>
                      <a:r>
                        <a:rPr lang="en-US" altLang="zh-TW" sz="33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used to</a:t>
                      </a:r>
                      <a:r>
                        <a:rPr lang="en-US" altLang="zh-TW" sz="33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300" u="sng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</a:t>
                      </a:r>
                      <a:r>
                        <a:rPr lang="en-US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good friends, but we aren’t now.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Gina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和我以前是好朋友，但我們現在不是。）</a:t>
                      </a:r>
                      <a:endParaRPr lang="zh-TW" altLang="zh-TW" sz="26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717550" indent="-63023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en-US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</a:t>
                      </a:r>
                      <a:r>
                        <a:rPr lang="zh-TW" altLang="en-US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altLang="zh-TW" sz="33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3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used to </a:t>
                      </a:r>
                      <a:r>
                        <a:rPr lang="en-US" altLang="zh-TW" sz="3300" u="sng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drive</a:t>
                      </a:r>
                      <a:r>
                        <a:rPr lang="en-US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to work, but I take a bus now.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（我過去經常開車上班，但我現在搭公車。） 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585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599287E-401E-2F4B-3167-B868913BE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FC4D53E-ED9B-6C58-45EA-983802EE0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EC7FD51-741A-E2F2-6313-52B5262A6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579146E-A9C0-B857-5DC1-CB70A681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E8EBA14-C498-4EFC-8874-0C92EEFDB23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49A4EA-BE8C-D7BF-3ECA-40640EE71B5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ED1685B-98A8-25A0-ED3C-85B59C2D53D4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used to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0FA720E-BFBA-ABF3-CA76-2E56E4033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510908"/>
              </p:ext>
            </p:extLst>
          </p:nvPr>
        </p:nvGraphicFramePr>
        <p:xfrm>
          <a:off x="214313" y="1465263"/>
          <a:ext cx="8226425" cy="52197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0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9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188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直述句：</a:t>
                      </a:r>
                    </a:p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574925" algn="l"/>
                        </a:tabLst>
                      </a:pP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used to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＋原形動詞</a:t>
                      </a:r>
                      <a:b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（過去經常</a:t>
                      </a:r>
                      <a:r>
                        <a:rPr lang="en-US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⋯⋯</a:t>
                      </a:r>
                      <a:r>
                        <a:rPr lang="zh-TW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574925" algn="l"/>
                        </a:tabLst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否定句：</a:t>
                      </a:r>
                    </a:p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574925" algn="l"/>
                        </a:tabLst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助動詞＋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 to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＋原形動詞＝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used not to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＋原形動詞</a:t>
                      </a:r>
                      <a:r>
                        <a:rPr lang="zh-TW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（過去不常</a:t>
                      </a:r>
                      <a:r>
                        <a:rPr lang="en-US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⋯⋯</a:t>
                      </a:r>
                      <a:r>
                        <a:rPr lang="zh-TW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17550" indent="-63023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(3)</a:t>
                      </a: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Jeff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didn’t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use to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get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up early.</a:t>
                      </a:r>
                    </a:p>
                    <a:p>
                      <a:pPr marL="717550" indent="-63023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Jeff</a:t>
                      </a:r>
                      <a:r>
                        <a:rPr lang="en-US" altLang="zh-TW" sz="32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過去不常早起。）</a:t>
                      </a:r>
                      <a:endParaRPr lang="en-US" altLang="zh-TW" sz="32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717550" indent="-63023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Jeff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used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to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get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up early.</a:t>
                      </a:r>
                      <a:endParaRPr lang="zh-TW" altLang="zh-TW" sz="32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616075" indent="-1528763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(4)</a:t>
                      </a: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Ann: 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Did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Ed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to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 doctor?</a:t>
                      </a:r>
                    </a:p>
                    <a:p>
                      <a:pPr marL="1616075" indent="-1528763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Ed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以前是醫生嗎？）</a:t>
                      </a:r>
                      <a:endParaRPr lang="en-US" altLang="zh-TW" sz="32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616075" indent="-1528763" algn="l">
                        <a:lnSpc>
                          <a:spcPct val="100000"/>
                        </a:lnSpc>
                      </a:pP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 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Ben: Yes, he did.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（是，他以前是。）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688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841A1B0-8560-5F4D-69FB-E39AA5B6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3C6972B-D5F7-55EE-7564-9E8AEE1CC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DB8E57D-D8F7-70E3-B2B9-DC1F674CB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D4A792D-37BE-7B05-99A6-D622431B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E0C992E-E6F0-46A4-8F57-1A7E7DF9C9A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7968200-27E4-C7F7-346A-B2141CCF1AE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AD20B3-A4C9-6A1E-50FF-76E7C2E5A71E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used to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0B9C8E0-2227-59AD-2874-BF4F405E7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359602"/>
              </p:ext>
            </p:extLst>
          </p:nvPr>
        </p:nvGraphicFramePr>
        <p:xfrm>
          <a:off x="214313" y="1465263"/>
          <a:ext cx="8304212" cy="52927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24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 / get used to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 / V-ing</a:t>
                      </a:r>
                      <a:endParaRPr lang="zh-TW" altLang="zh-TW" sz="3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/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（現在習慣於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⋯⋯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endParaRPr lang="en-US" altLang="zh-TW" sz="3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4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717550" indent="-630238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Lisa </a:t>
                      </a:r>
                      <a:r>
                        <a:rPr lang="en-US" altLang="zh-TW" sz="3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is used</a:t>
                      </a:r>
                      <a:r>
                        <a:rPr lang="en-US" altLang="zh-TW" sz="32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to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having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 cup of coffee in the morning.</a:t>
                      </a:r>
                      <a:b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Lisa 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習慣早上來杯咖啡。）</a:t>
                      </a:r>
                      <a:b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be 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動詞用來表示「狀態」</a:t>
                      </a:r>
                    </a:p>
                    <a:p>
                      <a:pPr marL="717550" indent="-630238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You will </a:t>
                      </a:r>
                      <a:r>
                        <a:rPr lang="en-US" altLang="zh-TW" sz="3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get used to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weather here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717550" indent="-630238"/>
                      <a:r>
                        <a:rPr lang="zh-TW" altLang="en-US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（你會逐漸習慣這裡的天氣。）</a:t>
                      </a:r>
                      <a:b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get 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表示「變得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</a:t>
                      </a:r>
                      <a:endParaRPr lang="en-US" altLang="zh-TW" sz="3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79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18BBE8D-2517-E6C8-FD48-7A5060473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E442C75-62D5-9716-8C48-A530AD922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DF78045-C462-F846-C343-AFEC5C6DF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55BCE90-7290-F924-A333-FD7AE429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7953B2D-864B-46DC-842E-8AC087111F1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2509B74-A53D-901C-46ED-A30A8004E75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9FF7034-B2AA-3B73-1650-4FCB8023611C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used to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01485B4-B978-A6DC-57AA-5AC410841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079086"/>
              </p:ext>
            </p:extLst>
          </p:nvPr>
        </p:nvGraphicFramePr>
        <p:xfrm>
          <a:off x="214313" y="1465263"/>
          <a:ext cx="8255000" cy="42481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0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4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069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 used to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＋原形動詞</a:t>
                      </a:r>
                    </a:p>
                    <a:p>
                      <a:pPr marL="87313" indent="0"/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（被用來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⋯⋯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</a:p>
                    <a:p>
                      <a:pPr marL="87313" indent="0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* 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被動用法將在第五冊教授。</a:t>
                      </a:r>
                      <a:endParaRPr lang="zh-TW" alt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717550" indent="-630238">
                        <a:buAutoNum type="arabicParenBoth"/>
                      </a:pP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knife</a:t>
                      </a:r>
                      <a:r>
                        <a:rPr lang="en-US" altLang="zh-TW" sz="32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is used to</a:t>
                      </a:r>
                      <a:r>
                        <a:rPr lang="en-US" altLang="zh-TW" sz="320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cut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meat.</a:t>
                      </a:r>
                    </a:p>
                    <a:p>
                      <a:pPr marL="87312" indent="0">
                        <a:buNone/>
                      </a:pPr>
                      <a:r>
                        <a:rPr lang="zh-TW" altLang="en-US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（這把刀是用來切肉的。）</a:t>
                      </a:r>
                    </a:p>
                    <a:p>
                      <a:pPr marL="717550" indent="-630238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These tools </a:t>
                      </a:r>
                      <a:r>
                        <a:rPr lang="en-US" altLang="zh-TW" sz="3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are used to</a:t>
                      </a:r>
                      <a:r>
                        <a:rPr lang="en-US" altLang="zh-TW" sz="320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fix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the car.</a:t>
                      </a:r>
                    </a:p>
                    <a:p>
                      <a:pPr marL="717550" indent="-630238"/>
                      <a:r>
                        <a:rPr lang="zh-TW" altLang="en-US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（這些工具是用來修理這輛車的。）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892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DF81E7D-E544-8E6D-CB7A-DDEF3A9B8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371BD9-DA7A-BD8D-1EE1-C945FC3D1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653A696-A399-E380-7678-AE7F7D653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52B7B6-0215-EA2C-10CC-4776477D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A6D7ED2-A858-4ED7-8F7E-C6BDB3A55BC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群組 1">
            <a:extLst>
              <a:ext uri="{FF2B5EF4-FFF2-40B4-BE49-F238E27FC236}">
                <a16:creationId xmlns:a16="http://schemas.microsoft.com/office/drawing/2014/main" id="{FE117465-2C5A-2FA8-FF2E-97D2BFFB45A3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277225" cy="4095750"/>
            <a:chOff x="579438" y="1430338"/>
            <a:chExt cx="8277225" cy="4095838"/>
          </a:xfrm>
        </p:grpSpPr>
        <p:sp>
          <p:nvSpPr>
            <p:cNvPr id="39949" name="內容版面配置區 2">
              <a:extLst>
                <a:ext uri="{FF2B5EF4-FFF2-40B4-BE49-F238E27FC236}">
                  <a16:creationId xmlns:a16="http://schemas.microsoft.com/office/drawing/2014/main" id="{0398583D-A3F1-A234-E25D-AD2A6703CBB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3785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41338" indent="-5413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1.</a:t>
              </a: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William is a great actor.</a:t>
              </a:r>
            </a:p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2.	There are many cute animals here.</a:t>
              </a:r>
            </a:p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D3F1F163-73C5-E957-3AC4-414BC435DD85}"/>
                </a:ext>
              </a:extLst>
            </p:cNvPr>
            <p:cNvCxnSpPr/>
            <p:nvPr/>
          </p:nvCxnSpPr>
          <p:spPr bwMode="auto">
            <a:xfrm>
              <a:off x="1116013" y="264797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D186CB97-E6E8-6A3D-C773-5A68C47941A0}"/>
                </a:ext>
              </a:extLst>
            </p:cNvPr>
            <p:cNvCxnSpPr/>
            <p:nvPr/>
          </p:nvCxnSpPr>
          <p:spPr bwMode="auto">
            <a:xfrm>
              <a:off x="1116013" y="4967364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6D01D186-2083-D6E3-5382-318A18306C1A}"/>
                </a:ext>
              </a:extLst>
            </p:cNvPr>
            <p:cNvCxnSpPr/>
            <p:nvPr/>
          </p:nvCxnSpPr>
          <p:spPr bwMode="auto">
            <a:xfrm>
              <a:off x="1116013" y="3197263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085D2F70-9945-CC9C-A5EA-15066CE53C5A}"/>
                </a:ext>
              </a:extLst>
            </p:cNvPr>
            <p:cNvCxnSpPr/>
            <p:nvPr/>
          </p:nvCxnSpPr>
          <p:spPr bwMode="auto">
            <a:xfrm>
              <a:off x="1116013" y="552617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76D4F3E0-48F7-B9A4-8665-52518C658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2017713"/>
            <a:ext cx="75596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William used to be a great actor. 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B3C9CE-9B9E-76C5-4BE4-1A1FB3052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4370388"/>
            <a:ext cx="7975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used to be many cute</a:t>
            </a:r>
            <a:r>
              <a:rPr lang="zh-TW" alt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animals here.</a:t>
            </a:r>
          </a:p>
        </p:txBody>
      </p:sp>
      <p:sp>
        <p:nvSpPr>
          <p:cNvPr id="39941" name="文字方塊 5">
            <a:extLst>
              <a:ext uri="{FF2B5EF4-FFF2-40B4-BE49-F238E27FC236}">
                <a16:creationId xmlns:a16="http://schemas.microsoft.com/office/drawing/2014/main" id="{A600385C-45E3-BC7A-7C51-F447DDCB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加入</a:t>
            </a:r>
            <a:r>
              <a:rPr lang="en-US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used to 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並改寫句子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BCFDE9F-45F2-D519-832B-C6467C84902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pic>
        <p:nvPicPr>
          <p:cNvPr id="3994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61AF2A7-DB33-CBEE-B965-CB84571F1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74C101A-992A-8DB6-8EC8-4951FA5D2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0DFA8FA-6007-B8EC-7083-CD8975AA8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D448D97-460B-CA44-FC4A-10E37030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23AB839-2360-4541-A205-93F9469C821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BC8720A-4AF0-240D-E36D-1667F9DBB46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121581-E4F7-3B02-A749-90666AEEFFD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150" name="文字方塊 5">
            <a:extLst>
              <a:ext uri="{FF2B5EF4-FFF2-40B4-BE49-F238E27FC236}">
                <a16:creationId xmlns:a16="http://schemas.microsoft.com/office/drawing/2014/main" id="{27F793F2-6169-96BB-83FD-35F3C1494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  <a:r>
              <a:rPr lang="zh-TW" altLang="zh-TW" sz="3600" b="1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單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音節及部分雙音節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502E2F9-4156-B75A-E0BD-AA9AF6C5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484127"/>
              </p:ext>
            </p:extLst>
          </p:nvPr>
        </p:nvGraphicFramePr>
        <p:xfrm>
          <a:off x="274638" y="2074863"/>
          <a:ext cx="8180387" cy="39957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0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7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2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規則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1443" marR="91443" marT="45718" marB="4571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原級</a:t>
                      </a:r>
                    </a:p>
                  </a:txBody>
                  <a:tcPr marL="68582" marR="685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</a:pPr>
                      <a:r>
                        <a:rPr lang="zh-TW" altLang="en-US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最高</a:t>
                      </a: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級</a:t>
                      </a:r>
                    </a:p>
                  </a:txBody>
                  <a:tcPr marL="68582" marR="685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19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字尾直接加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-est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smart</a:t>
                      </a: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（聰明的）</a:t>
                      </a:r>
                    </a:p>
                  </a:txBody>
                  <a:tcPr marL="68583" marR="685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smart</a:t>
                      </a: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endParaRPr lang="zh-TW" sz="36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38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</a:t>
                      </a: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為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-e</a:t>
                      </a: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，直接加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-st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nice</a:t>
                      </a: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（好的）</a:t>
                      </a:r>
                    </a:p>
                  </a:txBody>
                  <a:tcPr marL="68583" marR="685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nice</a:t>
                      </a: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st</a:t>
                      </a:r>
                      <a:endParaRPr lang="zh-TW" sz="36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6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5D65395-3044-4EE8-B43F-E13A6BA47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971B6D0-F125-8685-69F6-0DD5B9645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21045B9-2D27-5507-350A-93A05365A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ABE5A2-206D-5C42-37FA-FEB54544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78961E7-FD05-4AD9-A1DE-66C9F455D89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群組 1">
            <a:extLst>
              <a:ext uri="{FF2B5EF4-FFF2-40B4-BE49-F238E27FC236}">
                <a16:creationId xmlns:a16="http://schemas.microsoft.com/office/drawing/2014/main" id="{BB3769C4-E98D-F2CD-37D4-E43A7B447100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277225" cy="4095750"/>
            <a:chOff x="579438" y="1430338"/>
            <a:chExt cx="8277225" cy="4095838"/>
          </a:xfrm>
        </p:grpSpPr>
        <p:sp>
          <p:nvSpPr>
            <p:cNvPr id="40973" name="內容版面配置區 2">
              <a:extLst>
                <a:ext uri="{FF2B5EF4-FFF2-40B4-BE49-F238E27FC236}">
                  <a16:creationId xmlns:a16="http://schemas.microsoft.com/office/drawing/2014/main" id="{EF02A68A-0365-979C-E7C5-EF18F78DA31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3000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41338" indent="-5413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3.	Mary does not have dinner at home.</a:t>
              </a:r>
            </a:p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4.</a:t>
              </a: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Do you go to school by bus?</a:t>
              </a: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5BA1CC94-E286-9949-0F9F-A0E20D195AFC}"/>
                </a:ext>
              </a:extLst>
            </p:cNvPr>
            <p:cNvCxnSpPr/>
            <p:nvPr/>
          </p:nvCxnSpPr>
          <p:spPr bwMode="auto">
            <a:xfrm>
              <a:off x="1116013" y="264797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376474D0-9CFB-588D-D872-A3A67E345F56}"/>
                </a:ext>
              </a:extLst>
            </p:cNvPr>
            <p:cNvCxnSpPr/>
            <p:nvPr/>
          </p:nvCxnSpPr>
          <p:spPr bwMode="auto">
            <a:xfrm>
              <a:off x="1116013" y="4967364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A59E300B-3FE3-13A5-F0F7-AFAFFD68BCEE}"/>
                </a:ext>
              </a:extLst>
            </p:cNvPr>
            <p:cNvCxnSpPr/>
            <p:nvPr/>
          </p:nvCxnSpPr>
          <p:spPr bwMode="auto">
            <a:xfrm>
              <a:off x="1116013" y="3197263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2866E652-5F65-04A2-7D28-29CD43002F7D}"/>
                </a:ext>
              </a:extLst>
            </p:cNvPr>
            <p:cNvCxnSpPr/>
            <p:nvPr/>
          </p:nvCxnSpPr>
          <p:spPr bwMode="auto">
            <a:xfrm>
              <a:off x="1116013" y="552617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0A8BB36E-998D-E2D2-56DB-AB9AF6E57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2098675"/>
            <a:ext cx="8151812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Mary didn’t use to have dinner at home. / Mary used not to have dinner at home.</a:t>
            </a:r>
            <a:endParaRPr lang="zh-TW" altLang="en-US" sz="3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B98A23D-AEE5-0BCA-D370-93C2148BE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4370388"/>
            <a:ext cx="75596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you use to go to school by bus?</a:t>
            </a:r>
          </a:p>
        </p:txBody>
      </p:sp>
      <p:sp>
        <p:nvSpPr>
          <p:cNvPr id="40965" name="文字方塊 5">
            <a:extLst>
              <a:ext uri="{FF2B5EF4-FFF2-40B4-BE49-F238E27FC236}">
                <a16:creationId xmlns:a16="http://schemas.microsoft.com/office/drawing/2014/main" id="{67A2E168-872B-5C61-4546-B586184A6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加入</a:t>
            </a:r>
            <a:r>
              <a:rPr lang="en-US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used to 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並改寫句子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2AB612-22AA-0823-91B3-F1FBE05884E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pic>
        <p:nvPicPr>
          <p:cNvPr id="4096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8C6B55-9B40-A186-6D97-469A31184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A12A862-40FA-1D61-FA6C-8D51889CF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CAD53F8-61E4-0D74-07B4-3C2B67853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6C4212-0DA9-3652-5237-C1C56042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960FDB8-28B2-4F49-AEAB-5437E39FD66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988800B-C678-A137-237F-3C07C35AC52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A72F8A98-8E4A-E925-6F56-8E88ABE5128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Tim is used to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a big city.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live	(B) living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lives	(D) lived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The machine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wash the dishes.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is used to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gets used to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uses to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is using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89C099-9E51-27DC-E033-1950D2D16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C820268-8D11-7CFF-1A47-316881EBC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5283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99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638AA27-9321-A031-4A9F-1800B7458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1157FA-0687-96C2-0154-A72AEA939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559DF19-5139-FBB3-2B61-53C4A5ACB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D9A9C05-9014-DDE5-D64A-5BB8D79C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70DED7E-80C8-4E53-B856-24B25D57E18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900584C-272C-AC65-9EEE-ABFD82C45C36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AE853C85-E796-48B7-950C-8D0704E8A02F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There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be three theaters in the small town, but there is only one left now.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is used to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gets used to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used to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is using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4B25E53-6073-5C69-70FA-9A4FE5BCE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01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58F28CC-78B3-7578-FF89-1F12C5077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98D4191-0032-DEC7-DD67-2BBE3F8D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F883375-F7DB-7E10-1884-15A669758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D621F9A-A798-3152-AFE7-29DC5FC2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68296DC-A1FA-4F8B-8A32-6404A4F555C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847C2E5-BE99-1D8F-98B6-F2BF41901C7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09469716-5696-7CF6-75DA-24B36FC0EFA8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1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Now I often think of those days with Pip, my pet dog. When I read in my room, he ______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quietly beside me.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will come and sit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comes and sits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has come and sat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used to come and sit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D0417A-3B42-BBAB-2E65-F016DBF96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F5DEFE-F16A-6C37-35D5-E5A1EBCB8F44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112-23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403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518E670-1953-4F21-5678-76D3364CF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779F6E-2B64-51DD-FBC7-879C5103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D6C5281-8DE8-789E-25FF-352254296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0EBBD3D-DD1A-3BBE-3344-8FBE99B1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76D42DB-1B53-478A-8B2A-B8ECD51FC19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847C2E5-BE99-1D8F-98B6-F2BF41901C7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09469716-5696-7CF6-75DA-24B36FC0EFA8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2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Willy has changed a lot. He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get up early to do exercise. But now he wakes up late and is late for school every day.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forgot to	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hated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（討厭）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used to	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volunteered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（自願）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D0417A-3B42-BBAB-2E65-F016DBF96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F5DEFE-F16A-6C37-35D5-E5A1EBCB8F44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92-2-8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403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518E670-1953-4F21-5678-76D3364CF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779F6E-2B64-51DD-FBC7-879C5103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D6C5281-8DE8-789E-25FF-352254296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0EBBD3D-DD1A-3BBE-3344-8FBE99B1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76D42DB-1B53-478A-8B2A-B8ECD51FC19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02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5714BD97-6F90-571D-667A-507BEBEF386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Snow White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woman in the story.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most beautiful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beautiful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most beautiful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more beautiful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CEDE09E-2D84-36CC-018C-56AB0949A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9EED44-FD52-6C49-B52C-10F85AC9C43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45063" name="文字方塊 6">
            <a:extLst>
              <a:ext uri="{FF2B5EF4-FFF2-40B4-BE49-F238E27FC236}">
                <a16:creationId xmlns:a16="http://schemas.microsoft.com/office/drawing/2014/main" id="{8C23477A-8F56-DEEE-A985-DA324C0C4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506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B9D9857-762A-9698-0E82-43B765BD6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2AE0488-DCE4-2FC9-E13F-43E9B18F9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2D370F8-B4E6-21B6-06FA-6B9F3E1A7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1F492E3-4E51-F97A-EBF3-60DE6F3B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52A7429-85A7-4C6B-A19C-A6C9859D295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CC90265C-E551-3BD2-5632-9A0FB2FF31AC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Swimming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all the sports for me. I go swimming every day.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the most interesting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most interesting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more interesting	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interesting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8B725C8-AC76-3EB5-7B71-97C45D1D9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D4F642-BD05-E47F-1500-5C848C7FA19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46087" name="文字方塊 6">
            <a:extLst>
              <a:ext uri="{FF2B5EF4-FFF2-40B4-BE49-F238E27FC236}">
                <a16:creationId xmlns:a16="http://schemas.microsoft.com/office/drawing/2014/main" id="{B9F0701A-990C-BFC0-B1DD-76E302EF1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608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49A8E29-F97B-1FE9-AEBA-E201C4309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FBB9F55-55F0-93B0-9517-167A4F12D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60D8C7D-0947-21F2-7683-FDE410EB4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701D64D-C576-B273-A7ED-E6AB2860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E3C1C7B-F74D-4B14-B489-4C475BCD70B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8ADD32AB-60A4-CCAC-DA97-3C5DA6C92E13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Mr. Campbell just won the lottery</a:t>
            </a:r>
            <a:r>
              <a:rPr lang="zh-TW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（中樂透）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He is the</a:t>
            </a:r>
            <a:b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man in the world.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luckiest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luckily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luckier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lucky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9EC091-8DCA-6C67-E8E6-EA945529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A15D83-8A7D-8F92-80CF-210B8CCBAE2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47111" name="文字方塊 6">
            <a:extLst>
              <a:ext uri="{FF2B5EF4-FFF2-40B4-BE49-F238E27FC236}">
                <a16:creationId xmlns:a16="http://schemas.microsoft.com/office/drawing/2014/main" id="{2A9E744E-61AA-02BC-7CD0-789E6D0FE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711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6D785D3-90BE-B745-BCA2-C8BDC1702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261E45-7BED-A0F1-B8EF-EFAC037D7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7FA790B-62D9-8968-0BBD-C103B1209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F82585D-8157-30F9-D166-8E9181C5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53257B8-DDDD-4542-8905-E79788F2E40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D4CA5B10-8EDB-35AF-792D-8B42AE2BA23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</a:t>
            </a:r>
            <a:r>
              <a:rPr lang="en-US" altLang="zh-TW" sz="3600" kern="1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Stephen Chow is </a:t>
            </a:r>
            <a:r>
              <a:rPr lang="zh-TW" altLang="zh-TW" sz="3600" u="sng" kern="1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all the actors. Every time I watch his movies, I can’t help</a:t>
            </a:r>
            <a:r>
              <a:rPr lang="zh-TW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忍不住</a:t>
            </a:r>
            <a:r>
              <a:rPr lang="zh-TW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r>
              <a:rPr lang="en-US" altLang="zh-TW" sz="3600" kern="1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laughing</a:t>
            </a:r>
            <a:r>
              <a:rPr lang="zh-TW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笑</a:t>
            </a:r>
            <a:r>
              <a:rPr lang="zh-TW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r>
              <a:rPr lang="en-US" altLang="zh-TW" sz="3600" kern="1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funny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funniest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funniest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funnier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A84E6F4-EFD8-6D67-1ADE-0A8BF9496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C6189B-9BB9-36C0-326B-ECF5473A3BA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48135" name="文字方塊 6">
            <a:extLst>
              <a:ext uri="{FF2B5EF4-FFF2-40B4-BE49-F238E27FC236}">
                <a16:creationId xmlns:a16="http://schemas.microsoft.com/office/drawing/2014/main" id="{795BD2B1-B387-DAA5-6C3A-FF65A9D6C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813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1F751D6-B540-5E35-B1DF-260B8671E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E3B1A81-43AF-D5A5-0F9D-C7FCD7E3F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D26A3CF-7C5B-8BCD-3472-235A3B2F2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1E0BCBF-5ADB-1557-FAB3-CF23C5D1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54473B4-2BF5-498C-BB59-81F0BE57D96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784BC045-4192-75A5-2CD8-F29FCCC030B3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2962275" indent="-2938463"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Ron: Hi, Mike. Why do you look sad?</a:t>
            </a:r>
          </a:p>
          <a:p>
            <a:pPr marL="2962275" indent="-2938463"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4638675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Mike: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test this morning was</a:t>
            </a:r>
          </a:p>
          <a:p>
            <a:pPr marL="2962275" indent="-2938463"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4638675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   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very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I failed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（不及格）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it.</a:t>
            </a:r>
          </a:p>
          <a:p>
            <a:pPr marL="1879600" indent="0"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4638675" algn="l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difficult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difficult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most difficult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difficult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100B79F-55FD-ED9A-C5B4-5CF22FD6F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EFA2C0-4CD6-6D9D-A37A-45AB9C0D95E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49159" name="文字方塊 6">
            <a:extLst>
              <a:ext uri="{FF2B5EF4-FFF2-40B4-BE49-F238E27FC236}">
                <a16:creationId xmlns:a16="http://schemas.microsoft.com/office/drawing/2014/main" id="{4B8CF449-9050-4385-CD19-DAFD3DED3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916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A6E4B64-4544-B809-A4A8-4AE83CCA0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817ACD2-E0DC-3662-1D63-8C72A56A3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EDCCC9A-6A06-2972-3ECF-C5D092243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C104065-66EA-11C2-E7E3-B84D0A46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8F094B0-30C2-4433-A339-1806777763F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9F16AFF-DE84-ED5B-E790-1F4A42D2B364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8710EB-032D-8B3B-B730-9E888B033D0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7174" name="文字方塊 5">
            <a:extLst>
              <a:ext uri="{FF2B5EF4-FFF2-40B4-BE49-F238E27FC236}">
                <a16:creationId xmlns:a16="http://schemas.microsoft.com/office/drawing/2014/main" id="{136B6FEA-1A96-1B34-7639-C1A6C5AA4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  <a:r>
              <a:rPr lang="zh-TW" altLang="zh-TW" sz="3600" b="1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單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音節及部分雙音節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82DA866-8C7E-11BE-59B1-304C9C118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140976"/>
              </p:ext>
            </p:extLst>
          </p:nvPr>
        </p:nvGraphicFramePr>
        <p:xfrm>
          <a:off x="257175" y="2074863"/>
          <a:ext cx="8239125" cy="4608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4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8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規則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1437" marR="91437" marT="45723" marB="4572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原級</a:t>
                      </a:r>
                    </a:p>
                  </a:txBody>
                  <a:tcPr marL="68578" marR="685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</a:pPr>
                      <a:r>
                        <a:rPr lang="zh-TW" altLang="en-US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最高</a:t>
                      </a: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級</a:t>
                      </a:r>
                    </a:p>
                  </a:txBody>
                  <a:tcPr marL="68578" marR="685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字尾為「短母音＋單子音」，重複字尾子音再加</a:t>
                      </a: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-est 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big</a:t>
                      </a:r>
                      <a:r>
                        <a:rPr 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（大的）</a:t>
                      </a:r>
                    </a:p>
                  </a:txBody>
                  <a:tcPr marL="68583" marR="685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big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gest</a:t>
                      </a:r>
                      <a:endParaRPr lang="zh-TW" sz="32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1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字尾為「子音＋</a:t>
                      </a: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-y</a:t>
                      </a:r>
                      <a:r>
                        <a:rPr 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」，去字尾</a:t>
                      </a: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-y </a:t>
                      </a:r>
                      <a:r>
                        <a:rPr 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加</a:t>
                      </a: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-iest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dry</a:t>
                      </a:r>
                      <a:r>
                        <a:rPr 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（乾的）、</a:t>
                      </a:r>
                      <a:b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busy</a:t>
                      </a:r>
                      <a:r>
                        <a:rPr 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（忙碌的）</a:t>
                      </a:r>
                    </a:p>
                  </a:txBody>
                  <a:tcPr marL="68583" marR="685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dr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iest</a:t>
                      </a:r>
                      <a:r>
                        <a:rPr lang="zh-TW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bus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iest</a:t>
                      </a:r>
                      <a:endParaRPr lang="zh-TW" sz="32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9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802BF52-D1E3-FB10-DE17-332E4C4A9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429A6D-1C80-E4B8-EAD0-1EE7C4475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5082AB7-3A12-B712-E568-BEFEFAB0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5B3A1E-6B69-CC09-5807-B92E59B0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BD2BC3E-5496-4E8C-9130-840B8E909DA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CF77E0D3-F3FF-240D-233E-2E4731F73FEA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	I used to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early when I was a student.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get up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got up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getting up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gotten up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069B985-4F48-4A8B-9E4A-731BDCF09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1C042D-323E-CDD1-699F-F0957A1EB44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0183" name="文字方塊 6">
            <a:extLst>
              <a:ext uri="{FF2B5EF4-FFF2-40B4-BE49-F238E27FC236}">
                <a16:creationId xmlns:a16="http://schemas.microsoft.com/office/drawing/2014/main" id="{1764336B-97C5-1CF6-B9C4-BD653E7D0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018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FDF709F-7372-9690-210C-1606547DE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70E0875-5306-43E2-4A5C-58CAEE677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A8CAF36-8225-D6DD-0AE7-9A7972E2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E00B8B-D230-3D27-8B92-9FE86898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A0F422F-5835-4268-80DF-B2F280186C6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290DA288-905C-8602-943F-07DC485620B7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3051175" indent="-3027363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	Amy: Who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all the actors in the TV show?</a:t>
            </a:r>
          </a:p>
          <a:p>
            <a:pPr marL="3051175" indent="-3027363"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4638675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Ted: Paul. Almost everyone knows him.</a:t>
            </a:r>
          </a:p>
          <a:p>
            <a:pPr indent="-7938"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4638675" algn="l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famous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very famous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most famous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most famous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265980-42BC-2DE7-47F7-7C235C359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678D74-F1B0-96DD-C00C-91D23F51C95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1207" name="文字方塊 6">
            <a:extLst>
              <a:ext uri="{FF2B5EF4-FFF2-40B4-BE49-F238E27FC236}">
                <a16:creationId xmlns:a16="http://schemas.microsoft.com/office/drawing/2014/main" id="{5FCD81E3-C97C-FE44-5C8D-D54F46199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120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5D2BFE1-D877-257A-9039-B2C666700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60FA33-E144-53DC-00BC-60D7946C9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60BA0EB-1CE9-5A90-440A-937E4D28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A129069-EDD0-5958-D17E-CB5A17FC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0724836-11B9-4A40-98CD-5DEDD18C285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F8447E5C-C001-DF29-CD49-D2451AB5F4A3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	Hualien City isn’t the biggest city in Taiwan, but it is the most beautiful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Taiwan.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of city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of all cities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of all the cities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in every city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1F19380-CC45-17DB-AF5E-6D2BABF72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D0692F-6C56-3ADC-CAD3-7FCCE57DBB8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2231" name="文字方塊 6">
            <a:extLst>
              <a:ext uri="{FF2B5EF4-FFF2-40B4-BE49-F238E27FC236}">
                <a16:creationId xmlns:a16="http://schemas.microsoft.com/office/drawing/2014/main" id="{3EFF3AFF-37C7-37DB-BBFD-FA0534361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22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FD8B840-399F-AEC5-624B-45A962A06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4C405E-4BEB-5E0C-4382-6B71FBBF0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3C7CE20-ACA3-FC7E-543F-0DE0AB5F7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72485B8-0254-BB03-F297-373D53FF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10A9392-407C-449C-AE9D-FF4AC022BA4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D49B4655-CDEB-44DF-EC49-1B099E5E80F7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9.	The movie was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A lot of people went to see it.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the popular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very popular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most popular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more popular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551C41A-D5F5-C4E3-90DD-E8B7574C2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0466AF-543D-C89D-7863-E3AA5A59EFF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3255" name="文字方塊 6">
            <a:extLst>
              <a:ext uri="{FF2B5EF4-FFF2-40B4-BE49-F238E27FC236}">
                <a16:creationId xmlns:a16="http://schemas.microsoft.com/office/drawing/2014/main" id="{11D56C90-CF43-B8E4-41F9-EAA6FADC2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325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7B4D4D6-68A7-6268-4676-99105F9F0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40C1581-FC16-5A38-07C7-113F6BAF3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56F8C45-3DE4-EDB6-72C0-C3C1F91AF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ADF62BD-983C-9444-8DBA-6EC53057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C296315-EDFA-4389-8582-1ECC6C291CB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3A26411-AE74-4380-ECCB-F90AEC1923A1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3497263" indent="-3473450"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10. Jacky: All these five dogs are cute.</a:t>
            </a:r>
          </a:p>
          <a:p>
            <a:pPr marL="3497263" indent="-3473450"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4638675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zh-TW" altLang="en-US" sz="34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Zoe: I like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one. Can I hold it?</a:t>
            </a:r>
          </a:p>
          <a:p>
            <a:pPr marL="2151063" indent="0"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4638675" algn="l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small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smaller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smaller 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smallest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8A24FFD-3270-7EAC-AC5A-AE2275BC5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2D6C55-7132-0CD0-8DC5-1257B362ADA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4279" name="文字方塊 6">
            <a:extLst>
              <a:ext uri="{FF2B5EF4-FFF2-40B4-BE49-F238E27FC236}">
                <a16:creationId xmlns:a16="http://schemas.microsoft.com/office/drawing/2014/main" id="{23549575-D74D-A1AE-CAA3-517A9B18B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428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9F75102-8754-7289-554D-59B3E02BE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1D930EB-86D3-FDFD-1782-5FAD5ECA0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84C36B5-351D-A55D-AEC1-585B93CEA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58C15B8-8134-B812-F3FC-53E8D134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6A81CCB-83E4-4695-9A3F-C01449023D8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內容版面配置區 2">
            <a:extLst>
              <a:ext uri="{FF2B5EF4-FFF2-40B4-BE49-F238E27FC236}">
                <a16:creationId xmlns:a16="http://schemas.microsoft.com/office/drawing/2014/main" id="{646F6DA4-4847-ACA3-2269-33C619CA44F7}"/>
              </a:ext>
            </a:extLst>
          </p:cNvPr>
          <p:cNvSpPr txBox="1">
            <a:spLocks/>
          </p:cNvSpPr>
          <p:nvPr/>
        </p:nvSpPr>
        <p:spPr bwMode="auto">
          <a:xfrm>
            <a:off x="433388" y="2249488"/>
            <a:ext cx="827722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16075" indent="-16160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Bob: Do you want to see the superhero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（超級英雄）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movie</a:t>
            </a:r>
            <a:r>
              <a:rPr lang="zh-TW" altLang="en-US" sz="3600" i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with me?</a:t>
            </a:r>
          </a:p>
          <a:p>
            <a:pPr>
              <a:buFont typeface="Arial" panose="020B0604020202020204" pitchFamily="34" charset="0"/>
              <a:buNone/>
            </a:pP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Lisa: Sure. It is </a:t>
            </a:r>
            <a:r>
              <a:rPr lang="en-US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</a:t>
            </a:r>
            <a:b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(interesting) of all the movies now.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870EF24-2527-CA75-9FB0-98676D68D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3876675"/>
            <a:ext cx="4286250" cy="6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most interesting 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2D07B9-94A2-F519-2FD5-1D39F94F2D3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5303" name="文字方塊 5">
            <a:extLst>
              <a:ext uri="{FF2B5EF4-FFF2-40B4-BE49-F238E27FC236}">
                <a16:creationId xmlns:a16="http://schemas.microsoft.com/office/drawing/2014/main" id="{265FC014-A6E2-8582-018E-F2A8F26C2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679450"/>
            <a:ext cx="8626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0113" indent="-9001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、依提示填入適當的形容詞原級、比較級或最高級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（第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1~3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題，每格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4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分，第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題，每格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530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B51E628-7A74-1AD5-EF08-3B1AC1F48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DF74628-CF33-C9A4-4F0A-7F98A42BE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D50D44C-9B57-C66F-C6A4-18B10297C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F266C-061C-47DC-D82A-2632C4D6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5204DC4-B655-435F-BAEB-151C0B15471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內容版面配置區 2">
            <a:extLst>
              <a:ext uri="{FF2B5EF4-FFF2-40B4-BE49-F238E27FC236}">
                <a16:creationId xmlns:a16="http://schemas.microsoft.com/office/drawing/2014/main" id="{7BA28537-6FEB-24C0-B04C-998B622797E7}"/>
              </a:ext>
            </a:extLst>
          </p:cNvPr>
          <p:cNvSpPr txBox="1">
            <a:spLocks/>
          </p:cNvSpPr>
          <p:nvPr/>
        </p:nvSpPr>
        <p:spPr bwMode="auto">
          <a:xfrm>
            <a:off x="433388" y="2249488"/>
            <a:ext cx="8277225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75" indent="-22383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363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Tammy: Did you watch the movie </a:t>
            </a:r>
            <a:r>
              <a:rPr lang="en-US" altLang="zh-TW" sz="3600" i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Roman Holiday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before?</a:t>
            </a:r>
          </a:p>
          <a:p>
            <a:pPr>
              <a:spcBef>
                <a:spcPts val="363"/>
              </a:spcBef>
              <a:buFont typeface="Arial" panose="020B0604020202020204" pitchFamily="34" charset="0"/>
              <a:buNone/>
            </a:pP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Benson: Of course. It is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(great) movie in history. </a:t>
            </a:r>
            <a:endParaRPr lang="en-US" altLang="zh-TW" sz="360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DC942AA-1043-54AB-4472-02DF4DB2B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3840163"/>
            <a:ext cx="4075112" cy="6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greatest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92D55A-5B73-B14D-6046-F6FDA09F92E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6327" name="文字方塊 5">
            <a:extLst>
              <a:ext uri="{FF2B5EF4-FFF2-40B4-BE49-F238E27FC236}">
                <a16:creationId xmlns:a16="http://schemas.microsoft.com/office/drawing/2014/main" id="{ACE885AB-B7E4-B996-181D-423F31182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679450"/>
            <a:ext cx="84915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0113" indent="-9001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、依提示填入適當的形容詞原級、比較級或最高級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（第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1~3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題，每題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分，第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題，每格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632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C74B9CC-7E33-96C3-7C8A-8DDCF5BBB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BFF52B0-EABD-7E5A-9BD0-C3B9913D7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450097F-7AA5-BB2E-D491-544660795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7D67AF-56F4-5548-A4D2-0BEB473A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C5FC2E9-7C18-4F4B-A9F9-7DCB04A6460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內容版面配置區 2">
            <a:extLst>
              <a:ext uri="{FF2B5EF4-FFF2-40B4-BE49-F238E27FC236}">
                <a16:creationId xmlns:a16="http://schemas.microsoft.com/office/drawing/2014/main" id="{2E9BDD22-2073-0AA8-A0D0-4067002F0DDE}"/>
              </a:ext>
            </a:extLst>
          </p:cNvPr>
          <p:cNvSpPr txBox="1">
            <a:spLocks/>
          </p:cNvSpPr>
          <p:nvPr/>
        </p:nvSpPr>
        <p:spPr bwMode="auto">
          <a:xfrm>
            <a:off x="433388" y="2249488"/>
            <a:ext cx="8277225" cy="402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6088" indent="-4460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363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The traffic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（交通）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Taipei is much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(heavy) than that in Nantou.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Bef>
                <a:spcPts val="363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Jane is </a:t>
            </a:r>
            <a:r>
              <a:rPr lang="en-US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(old) of the five sisters. Elsa, Mary, Cathy, and Lydia are all her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(young) sisters.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83D26D-0B17-4D1C-9D4A-3FCDAFB1953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7350" name="文字方塊 5">
            <a:extLst>
              <a:ext uri="{FF2B5EF4-FFF2-40B4-BE49-F238E27FC236}">
                <a16:creationId xmlns:a16="http://schemas.microsoft.com/office/drawing/2014/main" id="{106B66BB-B56A-F60A-13D7-03B51EC0B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679450"/>
            <a:ext cx="84915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0113" indent="-9001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、依提示填入適當的形容詞原級、比較級或最高級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（第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1~3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題，每題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分，第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題，每格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600581A-1147-10D7-4377-931DC98F6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2720975"/>
            <a:ext cx="407511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heavier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F1AA75-68FD-3EBC-A174-96242AD2D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3862388"/>
            <a:ext cx="407511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oldest / eldest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6030AF5-81E1-F1DB-2E2E-C70A47C36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5514975"/>
            <a:ext cx="4075112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younger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35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F73FF62-1F62-C832-E697-670281132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E7ECCCE-44C3-732A-E82C-F367EA53A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1BC9BFC-037D-1611-05B8-B227E8ADA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BEFCD5-B66E-DA62-487D-64894580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CCFE6E8-68F7-4B7B-BA8A-0500AB48711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內容版面配置區 2">
            <a:extLst>
              <a:ext uri="{FF2B5EF4-FFF2-40B4-BE49-F238E27FC236}">
                <a16:creationId xmlns:a16="http://schemas.microsoft.com/office/drawing/2014/main" id="{CA55C3AC-E223-48FA-3F4B-CC4D29125133}"/>
              </a:ext>
            </a:extLst>
          </p:cNvPr>
          <p:cNvSpPr txBox="1">
            <a:spLocks/>
          </p:cNvSpPr>
          <p:nvPr/>
        </p:nvSpPr>
        <p:spPr bwMode="auto">
          <a:xfrm>
            <a:off x="433388" y="2249488"/>
            <a:ext cx="827722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6088" indent="-4460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363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Although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（雖然）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Daisy is the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(young) child in her family, she is the tallest. She is even </a:t>
            </a:r>
            <a:r>
              <a:rPr lang="en-US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(tall) than her father. </a:t>
            </a:r>
            <a:endParaRPr lang="en-US" altLang="zh-TW" sz="360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E8C695-BE54-12AF-2B2D-DF5C65C7F97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8374" name="文字方塊 5">
            <a:extLst>
              <a:ext uri="{FF2B5EF4-FFF2-40B4-BE49-F238E27FC236}">
                <a16:creationId xmlns:a16="http://schemas.microsoft.com/office/drawing/2014/main" id="{2428AFBA-C0F1-6C82-CA2F-508F014AE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679450"/>
            <a:ext cx="84915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0113" indent="-9001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、依提示填入適當的形容詞原級、比較級或最高級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（第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1~3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題，每題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分，第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題，每格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C7D72FC-5EA7-5D5C-5742-33620080B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2728913"/>
            <a:ext cx="407511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youngest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3E763EE-AAA0-3A98-F497-695F47EBD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3817938"/>
            <a:ext cx="4075113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taller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37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0D1CA16-00BF-BA21-6D51-79F7067EA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2E9DA78-3C1F-2F4D-6BC0-42AC6DABC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C475AEB-0C6B-EFC5-F1BB-19CE5774E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6238017-E203-3F3B-057E-076B31A6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23B48C8-3D92-472B-B3C8-45D22C2D582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D5F87B3A-79F1-EEF0-8DEF-FCE025550FE6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21675" cy="5189538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A rabbit and some turtles are in a race. The rabbit is sure it will win. It says to the turtles, “You cannot be 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1.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than me. You’ll lose.” The turtles say, “It’s still 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2.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, and you never know. Let’s begin now!”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So they begin to run. At first, the rabbit runs very fast. Ten minutes 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3.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, it stops. It looks back at the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096715-FB52-0820-3599-9AAF34CA7C9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2470" name="文字方塊 6">
            <a:extLst>
              <a:ext uri="{FF2B5EF4-FFF2-40B4-BE49-F238E27FC236}">
                <a16:creationId xmlns:a16="http://schemas.microsoft.com/office/drawing/2014/main" id="{62E625E0-DE79-8702-AEE2-BD04DAEA0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247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F59A0FC-FA8C-D82B-1AD7-F8C85733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1F03E8-8A50-B114-016D-4D3D6B06F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D383068-9CB6-C0EA-DD96-C31431CBE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1FD9585-42EC-6BE0-10CE-409BE09A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F16A5A8-8ACA-436B-8B80-99988BF4CF2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9EB897E-ED77-7508-0CA4-036A47F860EA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F961D6-232A-5901-BC54-2406C6130CF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8198" name="文字方塊 5">
            <a:extLst>
              <a:ext uri="{FF2B5EF4-FFF2-40B4-BE49-F238E27FC236}">
                <a16:creationId xmlns:a16="http://schemas.microsoft.com/office/drawing/2014/main" id="{EFB90F2D-0375-E893-515F-89B204DE9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  <a:r>
              <a:rPr lang="zh-TW" altLang="zh-TW" sz="3600" b="1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多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音節及部分雙音節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0D5FC5D-8E9E-E6CC-D617-F80B4D644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101729"/>
              </p:ext>
            </p:extLst>
          </p:nvPr>
        </p:nvGraphicFramePr>
        <p:xfrm>
          <a:off x="234950" y="2074863"/>
          <a:ext cx="8135938" cy="3095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5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2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7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規則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1435" marR="91435" marT="45702" marB="4570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原級</a:t>
                      </a:r>
                    </a:p>
                  </a:txBody>
                  <a:tcPr marL="68576" marR="6857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</a:pPr>
                      <a:r>
                        <a:rPr lang="zh-TW" altLang="en-US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最高</a:t>
                      </a: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級</a:t>
                      </a:r>
                    </a:p>
                  </a:txBody>
                  <a:tcPr marL="68576" marR="6857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59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在形容詞前加</a:t>
                      </a: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comfortable</a:t>
                      </a: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（舒服的）、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handsome</a:t>
                      </a:r>
                      <a:b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（英俊的）</a:t>
                      </a:r>
                    </a:p>
                  </a:txBody>
                  <a:tcPr marL="68581" marR="685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comfortable</a:t>
                      </a: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handsome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21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F1A10E1-0491-C1D4-A5D7-D5E6F397C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DC207DD-6A86-2DC7-3D2A-DDA4DF8CA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D6FBE99-F353-99EF-B1D9-4F14E4896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EB69C0-F0FF-F637-1AAB-A5D8AA07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773BA12-B960-4CC0-843F-3752DA4B22C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7D5DB6AF-5513-183C-8B12-B85990E015F8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21675" cy="4746625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turtles and thinks, “The turtles are so slow. Why don’t I take a rest now?” However, the turtles run past the rabbit when it is sleeping.</a:t>
            </a:r>
            <a:endParaRPr lang="zh-TW" altLang="zh-TW" sz="360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zh-TW" altLang="en-US" sz="360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In the end, they all reach the finish line 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>
                <a:latin typeface="Arial" charset="0"/>
                <a:ea typeface="微軟正黑體" pitchFamily="34" charset="-120"/>
                <a:cs typeface="Arial" charset="0"/>
              </a:rPr>
              <a:t>4.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 than the rabbit. Now who’s</a:t>
            </a:r>
            <a:b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>
                <a:latin typeface="Arial" charset="0"/>
                <a:ea typeface="微軟正黑體" pitchFamily="34" charset="-120"/>
                <a:cs typeface="Arial" charset="0"/>
              </a:rPr>
              <a:t>5.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 of all? It’s the rabbit, of course!</a:t>
            </a:r>
          </a:p>
          <a:p>
            <a:pPr>
              <a:buFont typeface="Arial" charset="0"/>
              <a:buNone/>
              <a:defRPr/>
            </a:pPr>
            <a:r>
              <a:rPr lang="en-US" altLang="zh-TW" sz="3600">
                <a:ea typeface="微軟正黑體" pitchFamily="34" charset="-120"/>
                <a:cs typeface="Times New Roman" pitchFamily="18" charset="0"/>
                <a:sym typeface="Wingdings" pitchFamily="2" charset="2"/>
              </a:rPr>
              <a:t></a:t>
            </a:r>
            <a:r>
              <a:rPr lang="en-US" altLang="zh-TW" sz="3600"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turtle </a:t>
            </a:r>
            <a:r>
              <a:rPr lang="zh-TW" altLang="zh-TW" sz="3600">
                <a:latin typeface="Arial" charset="0"/>
                <a:ea typeface="微軟正黑體" pitchFamily="34" charset="-120"/>
                <a:cs typeface="Arial" charset="0"/>
              </a:rPr>
              <a:t>烏龜　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in the end </a:t>
            </a:r>
            <a:r>
              <a:rPr lang="zh-TW" altLang="zh-TW" sz="3600">
                <a:latin typeface="Arial" charset="0"/>
                <a:ea typeface="微軟正黑體" pitchFamily="34" charset="-120"/>
                <a:cs typeface="Arial" charset="0"/>
              </a:rPr>
              <a:t>最後</a:t>
            </a:r>
            <a:endParaRPr lang="en-US" altLang="zh-TW" sz="3600">
              <a:latin typeface="Arial" charset="0"/>
              <a:ea typeface="微軟正黑體" pitchFamily="34" charset="-120"/>
              <a:cs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F47E05-777A-E3F9-77A7-50BA1E635B3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3494" name="文字方塊 6">
            <a:extLst>
              <a:ext uri="{FF2B5EF4-FFF2-40B4-BE49-F238E27FC236}">
                <a16:creationId xmlns:a16="http://schemas.microsoft.com/office/drawing/2014/main" id="{85A9DEBD-BFE9-A505-92A5-EFC64E891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4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20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349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23D7CF1-AE83-4F37-74D0-9CDE093F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769FB1-618D-25E8-C627-F8F7BFED5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2E5B35-9ABF-7539-C8F3-2CEAF71EB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73F8C7-C50E-2676-48C8-6FB7D575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07D8AFC-13A0-4C77-B88E-D642AB0F0F9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7EB3D05-608D-D15E-4016-1D379EBDA23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4517" name="文字方塊 6">
            <a:extLst>
              <a:ext uri="{FF2B5EF4-FFF2-40B4-BE49-F238E27FC236}">
                <a16:creationId xmlns:a16="http://schemas.microsoft.com/office/drawing/2014/main" id="{99F3ED03-579F-1EBE-356A-5BE782584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4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20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B01E744-CEDD-5122-506E-2A22BFCD480A}"/>
              </a:ext>
            </a:extLst>
          </p:cNvPr>
          <p:cNvSpPr txBox="1">
            <a:spLocks/>
          </p:cNvSpPr>
          <p:nvPr/>
        </p:nvSpPr>
        <p:spPr bwMode="auto">
          <a:xfrm>
            <a:off x="358775" y="1550988"/>
            <a:ext cx="8643938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(A) fast		(B) faster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fastest	(D) the fastest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(A) early	(B) late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	(D) more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(A) late		(B) latter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later		(D) latest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B30AC6-81F6-8854-2801-C2288E2A8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16859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384E4ED-9A88-3CD0-A892-F73A7FD05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286543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35F287A-C377-C6A1-B8CD-7FACF743E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40957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52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30C4098-E444-01EE-845E-4B93CC132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6B219A6-9EDE-384F-6D59-605C866C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9F140B-889F-4FB4-A295-4CA83919D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6EED39B-A4BE-2478-9D82-851F3674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157F6F5-00FA-4CFC-9220-84CB35059B8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CC91AEA-96D5-FB39-01E4-3C7E8F83A48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5541" name="文字方塊 6">
            <a:extLst>
              <a:ext uri="{FF2B5EF4-FFF2-40B4-BE49-F238E27FC236}">
                <a16:creationId xmlns:a16="http://schemas.microsoft.com/office/drawing/2014/main" id="{42BE6718-2EFC-DA69-E506-9F700D3DF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4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20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0A87799-A225-E7C3-D241-4ACB9B29562C}"/>
              </a:ext>
            </a:extLst>
          </p:cNvPr>
          <p:cNvSpPr txBox="1">
            <a:spLocks/>
          </p:cNvSpPr>
          <p:nvPr/>
        </p:nvSpPr>
        <p:spPr bwMode="auto">
          <a:xfrm>
            <a:off x="358775" y="1517650"/>
            <a:ext cx="8643938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(A) early	(B) earlier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more early	(D) earliest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(A) slow		(B) slower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slowest	(D) the slowest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3817A4-8F65-9104-0CC0-63729E215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6510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7792FB8-DAC4-A2AF-A1DB-3CED53B24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283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554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1A735D1-8717-7A6D-440B-BAD96B830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721350"/>
            <a:ext cx="4683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CE8F86F-EA1E-4DDA-A40E-90DC1B6FB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0548AD-BDF9-9A37-D90B-341BDA0A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8F87314-8EF2-4F08-A4CC-5D033B4051E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E00E6-7A9A-244C-D838-86C774C17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716C704-441D-A5E0-D668-C957FA749CB7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B0175A-BBCF-0DD8-4AB8-EF42BB4D87EA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684B396D-B197-3C7F-CEAE-8D3CC3E9F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118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0" indent="0">
              <a:spcAft>
                <a:spcPts val="0"/>
              </a:spcAft>
              <a:tabLst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比較級及最高級的不規則變化</a:t>
            </a:r>
            <a:r>
              <a:rPr lang="zh-TW" altLang="en-US" sz="3600" dirty="0">
                <a:latin typeface="微軟正黑體"/>
                <a:ea typeface="微軟正黑體"/>
                <a:cs typeface="Arial" panose="020B0604020202020204" pitchFamily="34" charset="0"/>
              </a:rPr>
              <a:t>：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2288" indent="-1792288">
              <a:lnSpc>
                <a:spcPts val="4200"/>
              </a:lnSpc>
              <a:spcAft>
                <a:spcPts val="0"/>
              </a:spcAft>
              <a:tabLst>
                <a:tab pos="538163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</a:t>
            </a:r>
            <a:endParaRPr lang="zh-TW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922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AFDB1A8-FD28-CDDF-2D5F-D8833ECA4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909E2CF-6CF5-BAA3-21AC-4E7EEBAB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692B102-A2EA-66EA-AC54-932B30686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950E407-38BD-3C7D-DD8C-0DFD64B3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B03ACB8-79E9-4D95-A891-34EDCC48A43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9EFF99C-B7E1-05E7-4329-46D5A6CF4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0657"/>
              </p:ext>
            </p:extLst>
          </p:nvPr>
        </p:nvGraphicFramePr>
        <p:xfrm>
          <a:off x="1173018" y="1936131"/>
          <a:ext cx="7323282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1094">
                  <a:extLst>
                    <a:ext uri="{9D8B030D-6E8A-4147-A177-3AD203B41FA5}">
                      <a16:colId xmlns:a16="http://schemas.microsoft.com/office/drawing/2014/main" val="3281637500"/>
                    </a:ext>
                  </a:extLst>
                </a:gridCol>
                <a:gridCol w="2441094">
                  <a:extLst>
                    <a:ext uri="{9D8B030D-6E8A-4147-A177-3AD203B41FA5}">
                      <a16:colId xmlns:a16="http://schemas.microsoft.com/office/drawing/2014/main" val="3394858014"/>
                    </a:ext>
                  </a:extLst>
                </a:gridCol>
                <a:gridCol w="2441094">
                  <a:extLst>
                    <a:ext uri="{9D8B030D-6E8A-4147-A177-3AD203B41FA5}">
                      <a16:colId xmlns:a16="http://schemas.microsoft.com/office/drawing/2014/main" val="1007737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最高級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46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</a:t>
                      </a:r>
                      <a:r>
                        <a:rPr lang="zh-TW" altLang="en-US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good</a:t>
                      </a:r>
                      <a:r>
                        <a:rPr lang="zh-TW" altLang="en-US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TW" altLang="en-US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well</a:t>
                      </a:r>
                      <a:r>
                        <a:rPr lang="zh-TW" altLang="en-US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（健康的）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better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best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56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</a:t>
                      </a:r>
                      <a:r>
                        <a:rPr lang="zh-TW" altLang="en-US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bad</a:t>
                      </a:r>
                      <a:endParaRPr lang="zh-TW" altLang="en-US" sz="3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worse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Worst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8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(3)</a:t>
                      </a:r>
                      <a:r>
                        <a:rPr lang="zh-TW" altLang="en-US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many</a:t>
                      </a:r>
                      <a:r>
                        <a:rPr lang="zh-TW" altLang="en-US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TW" altLang="en-US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much</a:t>
                      </a:r>
                      <a:endParaRPr lang="zh-TW" altLang="en-US" sz="3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more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547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72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446DF-8337-E1C7-0853-FB4A64476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946E779-B319-0BCF-CA9C-A94D9965931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221B58-2963-D1A3-18CC-1E003E5428B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3CC2F251-7EFB-2016-592A-C19730BC9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118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0" indent="0">
              <a:spcAft>
                <a:spcPts val="0"/>
              </a:spcAft>
              <a:tabLst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比較級及最高級的不規則變化</a:t>
            </a:r>
            <a:r>
              <a:rPr lang="zh-TW" altLang="en-US" sz="3600" dirty="0">
                <a:latin typeface="微軟正黑體"/>
                <a:ea typeface="微軟正黑體"/>
                <a:cs typeface="Arial" panose="020B0604020202020204" pitchFamily="34" charset="0"/>
              </a:rPr>
              <a:t>：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2288" indent="-1792288">
              <a:lnSpc>
                <a:spcPts val="4200"/>
              </a:lnSpc>
              <a:spcAft>
                <a:spcPts val="0"/>
              </a:spcAft>
              <a:tabLst>
                <a:tab pos="538163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</a:t>
            </a:r>
            <a:endParaRPr lang="zh-TW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922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83A0B72-70C0-A036-9DC8-E28D17076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1B069DE-6092-CA6C-5480-1B417381A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8405E0C-8801-0FD1-D1BF-5A15223A1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ECAA5C3-5259-940F-44C3-DB2FFAF1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B03ACB8-79E9-4D95-A891-34EDCC48A43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E72EC83-4FFB-0ED2-6F7E-2354DDB7B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498764"/>
              </p:ext>
            </p:extLst>
          </p:nvPr>
        </p:nvGraphicFramePr>
        <p:xfrm>
          <a:off x="1173018" y="1936131"/>
          <a:ext cx="7323282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1094">
                  <a:extLst>
                    <a:ext uri="{9D8B030D-6E8A-4147-A177-3AD203B41FA5}">
                      <a16:colId xmlns:a16="http://schemas.microsoft.com/office/drawing/2014/main" val="3281637500"/>
                    </a:ext>
                  </a:extLst>
                </a:gridCol>
                <a:gridCol w="2441094">
                  <a:extLst>
                    <a:ext uri="{9D8B030D-6E8A-4147-A177-3AD203B41FA5}">
                      <a16:colId xmlns:a16="http://schemas.microsoft.com/office/drawing/2014/main" val="3394858014"/>
                    </a:ext>
                  </a:extLst>
                </a:gridCol>
                <a:gridCol w="2441094">
                  <a:extLst>
                    <a:ext uri="{9D8B030D-6E8A-4147-A177-3AD203B41FA5}">
                      <a16:colId xmlns:a16="http://schemas.microsoft.com/office/drawing/2014/main" val="1007737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最高級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46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(4)</a:t>
                      </a:r>
                      <a:r>
                        <a:rPr lang="zh-TW" altLang="en-US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little</a:t>
                      </a:r>
                      <a:endParaRPr lang="zh-TW" altLang="en-US" sz="3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less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least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56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(5)</a:t>
                      </a:r>
                      <a:r>
                        <a:rPr lang="zh-TW" altLang="en-US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far</a:t>
                      </a:r>
                      <a:endParaRPr lang="zh-TW" altLang="en-US" sz="3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farther</a:t>
                      </a:r>
                      <a:r>
                        <a:rPr lang="zh-TW" altLang="en-US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TW" altLang="en-US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further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farthest</a:t>
                      </a:r>
                      <a:r>
                        <a:rPr lang="zh-TW" altLang="en-US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TW" altLang="en-US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furthest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8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(6)</a:t>
                      </a:r>
                      <a:r>
                        <a:rPr lang="zh-TW" altLang="en-US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old</a:t>
                      </a:r>
                      <a:endParaRPr lang="zh-TW" altLang="en-US" sz="3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older</a:t>
                      </a:r>
                      <a:r>
                        <a:rPr lang="zh-TW" altLang="en-US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TW" altLang="en-US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elder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oldest</a:t>
                      </a:r>
                      <a:r>
                        <a:rPr lang="zh-TW" altLang="en-US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TW" altLang="en-US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eldest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547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50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5AB46C6-CF45-B132-B7E6-70C97F521C9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98D3ED-CF0C-36D7-5A08-7B4E15EDBB3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0AB88C5D-8631-9532-BE51-A90FA1E30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54868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612900" indent="-1612900">
              <a:spcAft>
                <a:spcPts val="0"/>
              </a:spcAft>
              <a:tabLst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farthest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與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furthest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在最高級中，若指的是實際距離「最遠的」，意思相同。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151063" indent="-2151063">
              <a:spcAft>
                <a:spcPts val="0"/>
              </a:spcAft>
              <a:tabLst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　　  例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farthest / furthest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market</a:t>
            </a:r>
          </a:p>
          <a:p>
            <a:pPr marL="2151063" indent="-2151063">
              <a:spcAft>
                <a:spcPts val="0"/>
              </a:spcAft>
              <a:tabLst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（最遠的市場）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BCCC15-4419-8090-DA51-C32B4B084B72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024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CEEA08E-7BDB-D7F1-C396-DAC7D7541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690CEBE-581F-5603-FF4D-11D9711B6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C422BF9-D30F-9464-87BF-B44B65C50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07126F1-95D8-77A9-EF14-3D71864F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D5AF5F3-2353-4136-A10D-77389F16427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0b877497d0c87f603d67fe5acc5038563ab6db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4443</TotalTime>
  <Words>4256</Words>
  <Application>Microsoft Office PowerPoint</Application>
  <PresentationFormat>如螢幕大小 (4:3)</PresentationFormat>
  <Paragraphs>465</Paragraphs>
  <Slides>62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66" baseType="lpstr">
      <vt:lpstr>微軟正黑體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英文講義L02</dc:title>
  <dc:creator>USER</dc:creator>
  <cp:lastModifiedBy>鍾定栩</cp:lastModifiedBy>
  <cp:revision>419</cp:revision>
  <dcterms:created xsi:type="dcterms:W3CDTF">2018-01-04T03:48:16Z</dcterms:created>
  <dcterms:modified xsi:type="dcterms:W3CDTF">2025-02-22T22:05:32Z</dcterms:modified>
</cp:coreProperties>
</file>