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594" r:id="rId3"/>
    <p:sldId id="798" r:id="rId4"/>
    <p:sldId id="799" r:id="rId5"/>
    <p:sldId id="800" r:id="rId6"/>
    <p:sldId id="801" r:id="rId7"/>
    <p:sldId id="802" r:id="rId8"/>
    <p:sldId id="803" r:id="rId9"/>
    <p:sldId id="804" r:id="rId10"/>
    <p:sldId id="805" r:id="rId11"/>
    <p:sldId id="806" r:id="rId12"/>
    <p:sldId id="807" r:id="rId13"/>
    <p:sldId id="808" r:id="rId14"/>
    <p:sldId id="809" r:id="rId15"/>
    <p:sldId id="810" r:id="rId16"/>
    <p:sldId id="811" r:id="rId17"/>
    <p:sldId id="812" r:id="rId18"/>
    <p:sldId id="813" r:id="rId19"/>
    <p:sldId id="814" r:id="rId20"/>
    <p:sldId id="815" r:id="rId21"/>
    <p:sldId id="817" r:id="rId22"/>
    <p:sldId id="818" r:id="rId23"/>
    <p:sldId id="819" r:id="rId24"/>
    <p:sldId id="741" r:id="rId25"/>
    <p:sldId id="874" r:id="rId26"/>
    <p:sldId id="827" r:id="rId27"/>
    <p:sldId id="875" r:id="rId28"/>
    <p:sldId id="829" r:id="rId29"/>
    <p:sldId id="830" r:id="rId30"/>
    <p:sldId id="831" r:id="rId31"/>
    <p:sldId id="832" r:id="rId32"/>
    <p:sldId id="834" r:id="rId33"/>
    <p:sldId id="835" r:id="rId34"/>
    <p:sldId id="841" r:id="rId35"/>
    <p:sldId id="842" r:id="rId36"/>
    <p:sldId id="843" r:id="rId37"/>
    <p:sldId id="844" r:id="rId38"/>
    <p:sldId id="845" r:id="rId39"/>
    <p:sldId id="846" r:id="rId40"/>
    <p:sldId id="847" r:id="rId41"/>
    <p:sldId id="848" r:id="rId42"/>
    <p:sldId id="849" r:id="rId43"/>
    <p:sldId id="850" r:id="rId44"/>
    <p:sldId id="769" r:id="rId45"/>
    <p:sldId id="851" r:id="rId46"/>
    <p:sldId id="775" r:id="rId47"/>
    <p:sldId id="852" r:id="rId48"/>
    <p:sldId id="853" r:id="rId49"/>
    <p:sldId id="854" r:id="rId50"/>
    <p:sldId id="855" r:id="rId51"/>
    <p:sldId id="856" r:id="rId52"/>
    <p:sldId id="640" r:id="rId53"/>
    <p:sldId id="863" r:id="rId54"/>
    <p:sldId id="864" r:id="rId55"/>
    <p:sldId id="865" r:id="rId56"/>
    <p:sldId id="866" r:id="rId57"/>
    <p:sldId id="867" r:id="rId58"/>
    <p:sldId id="868" r:id="rId59"/>
    <p:sldId id="478" r:id="rId60"/>
    <p:sldId id="873" r:id="rId61"/>
    <p:sldId id="736" r:id="rId62"/>
  </p:sldIdLst>
  <p:sldSz cx="9144000" cy="6858000" type="screen4x3"/>
  <p:notesSz cx="6858000" cy="9144000"/>
  <p:custDataLst>
    <p:tags r:id="rId64"/>
  </p:custDataLst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CC"/>
    <a:srgbClr val="0000FF"/>
    <a:srgbClr val="3AB4D5"/>
    <a:srgbClr val="006666"/>
    <a:srgbClr val="0099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 autoAdjust="0"/>
    <p:restoredTop sz="94644" autoAdjust="0"/>
  </p:normalViewPr>
  <p:slideViewPr>
    <p:cSldViewPr snapToGrid="0">
      <p:cViewPr varScale="1">
        <p:scale>
          <a:sx n="80" d="100"/>
          <a:sy n="80" d="100"/>
        </p:scale>
        <p:origin x="145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8D8A3985-9572-98E4-8846-D3B70FCA7F5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953FA1-3F7C-C929-EDDA-0C2337E9450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11778054-584F-4E59-91E2-2537F2C7D582}" type="datetimeFigureOut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投影片圖像版面配置區 3">
            <a:extLst>
              <a:ext uri="{FF2B5EF4-FFF2-40B4-BE49-F238E27FC236}">
                <a16:creationId xmlns:a16="http://schemas.microsoft.com/office/drawing/2014/main" id="{64B07172-23B4-D52D-88BD-515FCE0BC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>
            <a:extLst>
              <a:ext uri="{FF2B5EF4-FFF2-40B4-BE49-F238E27FC236}">
                <a16:creationId xmlns:a16="http://schemas.microsoft.com/office/drawing/2014/main" id="{CBD1C15D-2C1B-5B7A-8B09-721092702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422CD5-CC43-F1E7-2FE3-0CEF3E683F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1EB6F6-7694-7F14-206B-1673151116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B520ED8-2006-427C-9C4C-A3111EB9870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0629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C2FBF043-0165-E2FE-21D5-2187B92C4332}"/>
              </a:ext>
            </a:extLst>
          </p:cNvPr>
          <p:cNvSpPr/>
          <p:nvPr userDrawn="1"/>
        </p:nvSpPr>
        <p:spPr>
          <a:xfrm>
            <a:off x="9001125" y="4846638"/>
            <a:ext cx="142875" cy="201136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8B84B0A-D620-A3E4-C953-4F3622D7BC73}"/>
              </a:ext>
            </a:extLst>
          </p:cNvPr>
          <p:cNvSpPr/>
          <p:nvPr userDrawn="1"/>
        </p:nvSpPr>
        <p:spPr>
          <a:xfrm>
            <a:off x="9001125" y="0"/>
            <a:ext cx="142875" cy="48466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2767855-4BA3-F348-F9F4-411F84EFE5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60325"/>
            <a:ext cx="23050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26D72AAA-CCB4-A75D-5E23-41237CED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14725-C846-46F9-AD1F-493EDE0D5FD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E33F78A7-B12B-3551-3513-3E237FBB6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A82F886-489B-C5C6-58C7-BD9ED9835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DE7198-B37E-4A68-AC2F-EC5EBB5A01E2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0880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CFC46C-DED9-2D91-EE21-192E55C2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2486F-A28C-424D-AA3A-114A59CF3E16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BDAD94-743F-3F8D-E77F-1BB73B60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A9BBDE-F27C-050C-E795-320C6CE6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8C08D-0A9A-433A-958B-6F912D411BC9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76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BE20FD4-E6AF-072C-364F-6261DD5F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EC7A6B-993E-42C6-9AC9-D588B2D9CE37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672907-77FF-60F5-608D-04D8FD310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57D09F-4D14-AD96-EE90-2841ABB9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2FAADA-98DC-4BBD-A7C0-E9E27D22E31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389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9F8F31-278D-4028-4B72-F3BF43BB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35DD98-D00A-4932-9929-2875F882A668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8F698-1B02-B90B-99EF-36E8842F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F34C1B-06B4-D25F-B098-DA7C02DA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2D11A6-B2F8-4F50-89BE-C28D9D906A41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12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D3D261-5551-5B35-9CD1-3DC12C3A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3FFE61-E0C5-49F7-9915-F2AC29D6284C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3A40B42-0084-E31A-E38A-365710F7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0C7EB8-7BE4-5BEF-E5C8-7B867281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E154A-EEA2-4C77-861D-3617346E4BD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6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57F9E4EA-A9FE-B451-68D3-CFC06C3E1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A16841-CF6C-4EE7-BE72-DBF34F32C833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EAA6578-E815-C414-AF22-239B4854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6935D23C-F166-717C-0CDE-D9BBBC36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AF4B35-F512-45DF-B1C4-2D658601A134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204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3911889D-2C71-C593-DAC9-15B9F14B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89D80-1088-4205-B156-DE752EE0166D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0044A5B0-8DC0-9447-2926-1932A2C9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C3D618E-B5ED-7063-5EF8-1B2555CC7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7D184F-C92B-462A-B5B0-16AC40AD9D77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20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3">
            <a:extLst>
              <a:ext uri="{FF2B5EF4-FFF2-40B4-BE49-F238E27FC236}">
                <a16:creationId xmlns:a16="http://schemas.microsoft.com/office/drawing/2014/main" id="{A92EAEF9-B834-E252-EC6E-AFE94BE15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4C3C2-F41C-43F9-97F8-2D431F81EDDF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C6662BBB-D56A-9BDB-33A4-E3B44EDB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>
            <a:extLst>
              <a:ext uri="{FF2B5EF4-FFF2-40B4-BE49-F238E27FC236}">
                <a16:creationId xmlns:a16="http://schemas.microsoft.com/office/drawing/2014/main" id="{2C5CE0F5-488C-4B00-1FAB-9E57412B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E4806A-0861-4CE2-B252-AE04FFFC900B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9849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>
            <a:extLst>
              <a:ext uri="{FF2B5EF4-FFF2-40B4-BE49-F238E27FC236}">
                <a16:creationId xmlns:a16="http://schemas.microsoft.com/office/drawing/2014/main" id="{09D7AB83-A55D-1DF4-8AA8-248BCCCAB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1FEB3-12BE-495D-A845-A624D82064A6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3" name="頁尾版面配置區 4">
            <a:extLst>
              <a:ext uri="{FF2B5EF4-FFF2-40B4-BE49-F238E27FC236}">
                <a16:creationId xmlns:a16="http://schemas.microsoft.com/office/drawing/2014/main" id="{496B66F6-480B-3B59-3069-F2BA09D4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>
            <a:extLst>
              <a:ext uri="{FF2B5EF4-FFF2-40B4-BE49-F238E27FC236}">
                <a16:creationId xmlns:a16="http://schemas.microsoft.com/office/drawing/2014/main" id="{539D8E14-4016-D88D-FBF4-FED4D4CB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85B956-57CC-4325-94E9-4F154883336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82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91090D8E-0309-C082-9E2F-098DED8F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B80F43-6DBD-4A8A-812E-BC570B840375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1553020-D526-81A8-D346-2A971F68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864A5BAD-ADEE-1062-DB74-450EDDC7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F3E27-29F0-46E1-9FE9-E200961E186F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07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3">
            <a:extLst>
              <a:ext uri="{FF2B5EF4-FFF2-40B4-BE49-F238E27FC236}">
                <a16:creationId xmlns:a16="http://schemas.microsoft.com/office/drawing/2014/main" id="{A22ED9A7-85D6-7F47-BFD4-957A0B2D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0FC6DD-E63A-41F8-BF22-5FD4629284C4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8F16AFED-ED85-3E72-0B43-7595B7A7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CEC8F500-CC48-4279-6387-15ABDA3BF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E55DA7-69B5-4406-80EC-36B973991136}" type="slidenum">
              <a:rPr lang="zh-TW" altLang="en-US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482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>
            <a:extLst>
              <a:ext uri="{FF2B5EF4-FFF2-40B4-BE49-F238E27FC236}">
                <a16:creationId xmlns:a16="http://schemas.microsoft.com/office/drawing/2014/main" id="{AB0086A5-755A-4FF0-81A7-CB4D1D44CB0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文字版面配置區 2">
            <a:extLst>
              <a:ext uri="{FF2B5EF4-FFF2-40B4-BE49-F238E27FC236}">
                <a16:creationId xmlns:a16="http://schemas.microsoft.com/office/drawing/2014/main" id="{08F54388-FF95-15EE-0699-200C975AF4B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19E87FB-8C69-7B3B-0961-EEAAD0ADFF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9F4EB10-C19C-4A6B-92CD-DA3092885217}" type="datetime1">
              <a:rPr lang="zh-TW" altLang="en-US"/>
              <a:pPr>
                <a:defRPr/>
              </a:pPr>
              <a:t>2025/02/23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9228C7-CF45-8138-6F3A-04FAE8DCC6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17BE5CCC-4A2E-D13F-8D45-200A64D25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70913" y="6600825"/>
            <a:ext cx="349250" cy="2159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9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A1C48AD-1491-4DBE-9339-06BF9D4FE955}" type="slidenum">
              <a:rPr lang="zh-TW" altLang="en-US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3" r:id="rId1"/>
    <p:sldLayoutId id="2147484273" r:id="rId2"/>
    <p:sldLayoutId id="2147484274" r:id="rId3"/>
    <p:sldLayoutId id="2147484275" r:id="rId4"/>
    <p:sldLayoutId id="2147484276" r:id="rId5"/>
    <p:sldLayoutId id="2147484277" r:id="rId6"/>
    <p:sldLayoutId id="2147484278" r:id="rId7"/>
    <p:sldLayoutId id="2147484279" r:id="rId8"/>
    <p:sldLayoutId id="2147484280" r:id="rId9"/>
    <p:sldLayoutId id="2147484281" r:id="rId10"/>
    <p:sldLayoutId id="214748428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2.xml"/><Relationship Id="rId5" Type="http://schemas.openxmlformats.org/officeDocument/2006/relationships/slide" Target="slide34.xml"/><Relationship Id="rId4" Type="http://schemas.openxmlformats.org/officeDocument/2006/relationships/slide" Target="slide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10AF781E-66CB-8CBE-3ED3-0107F82E6615}"/>
              </a:ext>
            </a:extLst>
          </p:cNvPr>
          <p:cNvSpPr txBox="1">
            <a:spLocks/>
          </p:cNvSpPr>
          <p:nvPr/>
        </p:nvSpPr>
        <p:spPr>
          <a:xfrm>
            <a:off x="633413" y="622300"/>
            <a:ext cx="7899400" cy="3449638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康軒國中英語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zh-TW" altLang="en-US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文法即時通 </a:t>
            </a:r>
            <a:b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kumimoji="0" lang="en-US" altLang="zh-TW" sz="7900" b="1" spc="-8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B4 L6</a:t>
            </a:r>
            <a:endParaRPr kumimoji="0" lang="zh-HK" altLang="en-US" sz="7900" b="1" spc="-8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40D9196D-25BE-0D6B-F6CA-8E3C90BD9EE8}"/>
              </a:ext>
            </a:extLst>
          </p:cNvPr>
          <p:cNvSpPr txBox="1">
            <a:spLocks/>
          </p:cNvSpPr>
          <p:nvPr/>
        </p:nvSpPr>
        <p:spPr>
          <a:xfrm>
            <a:off x="633413" y="4086225"/>
            <a:ext cx="8172450" cy="2308225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989013" indent="-989013" algn="l">
              <a:spcBef>
                <a:spcPts val="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3076" name="Picture 13" descr="Play Button Arrow Graphic - Circle Arrows | Free Graphics &amp; Vectors -  PicMonkey">
            <a:hlinkClick r:id="rId2" action="ppaction://hlinksldjump"/>
            <a:extLst>
              <a:ext uri="{FF2B5EF4-FFF2-40B4-BE49-F238E27FC236}">
                <a16:creationId xmlns:a16="http://schemas.microsoft.com/office/drawing/2014/main" id="{E5A755AE-F846-A0C7-0BBB-BFA1E2967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21163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13" descr="Play Button Arrow Graphic - Circle Arrows | Free Graphics &amp; Vectors -  PicMonkey">
            <a:hlinkClick r:id="rId4" action="ppaction://hlinksldjump"/>
            <a:extLst>
              <a:ext uri="{FF2B5EF4-FFF2-40B4-BE49-F238E27FC236}">
                <a16:creationId xmlns:a16="http://schemas.microsoft.com/office/drawing/2014/main" id="{A4ECB82B-BE5D-3BC1-482D-CC122A9F2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4748213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3" descr="Play Button Arrow Graphic - Circle Arrows | Free Graphics &amp; Vectors -  PicMonkey">
            <a:hlinkClick r:id="rId5" action="ppaction://hlinksldjump"/>
            <a:extLst>
              <a:ext uri="{FF2B5EF4-FFF2-40B4-BE49-F238E27FC236}">
                <a16:creationId xmlns:a16="http://schemas.microsoft.com/office/drawing/2014/main" id="{D4CE2198-394C-397E-D4FA-9948631DE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322888"/>
            <a:ext cx="427038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13" descr="Play Button Arrow Graphic - Circle Arrows | Free Graphics &amp; Vectors -  PicMonkey">
            <a:hlinkClick r:id="rId6" action="ppaction://hlinksldjump"/>
            <a:extLst>
              <a:ext uri="{FF2B5EF4-FFF2-40B4-BE49-F238E27FC236}">
                <a16:creationId xmlns:a16="http://schemas.microsoft.com/office/drawing/2014/main" id="{8215AE5C-25BB-2D80-4317-30D1B839D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5861050"/>
            <a:ext cx="427038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59AD95F-9B32-F34A-18E3-EB65EA30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897DC1D9-D804-450D-8725-DD6BF46D688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9E51CF6-C210-1830-E3D7-6D7B3B23323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3DB13A-8556-8343-F845-2FD6FF9C604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F14BEA3-820C-0A6C-EB1F-6BFFC13CC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5463" indent="-17954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Most of us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story.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（我們大部分的人都喜歡這故事。）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16175" indent="-24161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主詞是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Most of us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，故用複數動詞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</a:t>
            </a:r>
            <a:endParaRPr lang="zh-TW" altLang="zh-TW" sz="3600" kern="100" dirty="0">
              <a:solidFill>
                <a:srgbClr val="FF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2CB21C-AA81-873B-C818-665665CF8898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229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50CFFC5-3AB4-61C7-5620-494839991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651F3F6-2AEB-2393-2D30-4577F9465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5F9BCCA-3300-DDE2-FEF0-79A256F64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C7B8C4-2D98-59D6-C0DF-04D321A4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8E7DC37-D810-43D8-8CEF-DF3A5C07969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6537798-79BF-2395-A0B7-E991B771481D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D6B03A5-B084-1D3E-7583-B95FF73AA36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ABEA3E0-D0B2-9127-0CA7-834A01A15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6863" y="1427163"/>
            <a:ext cx="7577137" cy="2942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631825" indent="-631825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不定代名詞</a:t>
            </a:r>
            <a:r>
              <a:rPr lang="en-US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each </a:t>
            </a:r>
            <a:r>
              <a:rPr lang="zh-TW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強調「每個」；</a:t>
            </a:r>
            <a:r>
              <a:rPr lang="en-US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every one </a:t>
            </a:r>
            <a:r>
              <a:rPr lang="zh-TW" altLang="zh-TW" sz="3400" spc="-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指「全部中的每一個」。</a:t>
            </a:r>
            <a:endParaRPr lang="en-US" altLang="zh-TW" sz="3400" spc="-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Each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songs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special.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（每首歌都很特別。）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F322B1-63E4-F430-F9EF-6F54EA6ACA02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33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467D173-FF1C-0222-FAF9-59FDEE6DC6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F677A0-08D8-9A96-7953-422026690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68A8D63-770E-15F7-F64E-477B4D3F1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D874A74-CE8D-D4DC-3151-8E4A0CA4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1BFD64E-A194-4681-892C-1A485FE6033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4502087-02D1-2642-5DE9-057AC2D68A8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F2712E-9DDA-8812-49D2-214DEDE8C1B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3696F83-EB31-82DD-9872-56FC9512A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Each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likes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book.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（我們每個人都喜歡這本書。）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336800" indent="-2336800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Every one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us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likes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book.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110122-E5DD-BE5D-7401-C3BB1C558BF2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434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BFCAC2D-B1D0-5045-6CCC-82F8F858C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8A66A4E-91DE-D5A5-56EA-D4512BFC52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4EF7B61-4517-0D31-99A0-C33A0BEA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DE16331-9AEA-D46E-E715-B9B41DE7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8975566-89D3-4E0C-9C70-988CDC80CB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4EA0465-B3B2-429C-A530-DCDEF19D01E8}"/>
              </a:ext>
            </a:extLst>
          </p:cNvPr>
          <p:cNvSpPr txBox="1"/>
          <p:nvPr/>
        </p:nvSpPr>
        <p:spPr>
          <a:xfrm>
            <a:off x="230188" y="6667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C8D237-1895-E7A2-6133-11BDD46B937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BDBEE0C-3D26-5F72-884B-F3680CE76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8275" y="1268413"/>
            <a:ext cx="7572375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若不定代名詞是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both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，則總數只有兩個；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two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是群體中（三者或以上）的其中兩個。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Both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eyes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are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sore.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（我的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雙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眼都很痠痛。）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04975" indent="-17049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Two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sons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students.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（我兒子中有兩個是學生。）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有三個或三個以上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  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兒子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4B0649F-3C75-B010-974E-92D321D5ECDA}"/>
              </a:ext>
            </a:extLst>
          </p:cNvPr>
          <p:cNvSpPr/>
          <p:nvPr/>
        </p:nvSpPr>
        <p:spPr>
          <a:xfrm>
            <a:off x="338138" y="129857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536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7F2523-C1D1-D3DD-109F-54EC0F409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B8CCA6F-9E29-88B4-67FB-0E42C0172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7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562B6F-29FE-D4BF-3F67-6EE40B78E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65E60EB-A77D-4EFC-A080-CDF82FBCC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A87EFD6-B239-4964-9FA7-2277937749E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字方塊 5">
            <a:extLst>
              <a:ext uri="{FF2B5EF4-FFF2-40B4-BE49-F238E27FC236}">
                <a16:creationId xmlns:a16="http://schemas.microsoft.com/office/drawing/2014/main" id="{4B4BD05D-4208-78BA-7903-4DAA4EBDF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依提示做動詞變化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387" name="內容版面配置區 2">
            <a:extLst>
              <a:ext uri="{FF2B5EF4-FFF2-40B4-BE49-F238E27FC236}">
                <a16:creationId xmlns:a16="http://schemas.microsoft.com/office/drawing/2014/main" id="{73DC1731-7CA7-C4DA-5DFC-1C5710C6113A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Both of Ron’s brothers </a:t>
            </a:r>
            <a:r>
              <a:rPr lang="zh-TW" altLang="en-US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(be) good at math.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One of the students at that school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(be) popular.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All of my Japanese friends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(be) very polite</a:t>
            </a:r>
            <a:r>
              <a:rPr lang="zh-TW" altLang="zh-TW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（禮貌的）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There are thirty students in my class. Many of them </a:t>
            </a:r>
            <a:r>
              <a:rPr lang="zh-TW" altLang="en-US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(be) girls.</a:t>
            </a:r>
            <a:r>
              <a:rPr lang="en-US" altLang="zh-TW" sz="3600" dirty="0"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CC79D9C-2BB7-6517-C0AB-D46359198DC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EED2329-B3B5-EE5E-B882-2E924B5C0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1430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3A87506-68C3-D604-E504-CBA59039A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08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C825832-D102-4FF8-2F39-2F2BA8F55F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440848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8FDAB96-43EE-50DC-A4B2-462426B04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2238" y="5622925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</a:p>
        </p:txBody>
      </p:sp>
      <p:pic>
        <p:nvPicPr>
          <p:cNvPr id="1639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0D04292-11D4-A7AD-AE71-31D20561E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B8B9CFD-0570-B82E-395B-909D48881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3053A7D-B7FD-8DE5-7E67-ECCF40C8E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206C299-6514-683C-37E3-0BF7161F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C7D3414-A629-4B3B-B9BF-DFD3A597E29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3C28E9C8-A02D-D03D-0122-38B44D3EF53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E6C0547-0F7D-9D21-FFAA-890D74DFD70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7414" name="文字方塊 5">
            <a:extLst>
              <a:ext uri="{FF2B5EF4-FFF2-40B4-BE49-F238E27FC236}">
                <a16:creationId xmlns:a16="http://schemas.microsoft.com/office/drawing/2014/main" id="{C3D47F31-928C-A1EB-90A4-1FE5F87F2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7D392E8-7CB1-0B35-8705-8D87E3DDA2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177047"/>
              </p:ext>
            </p:extLst>
          </p:nvPr>
        </p:nvGraphicFramePr>
        <p:xfrm>
          <a:off x="211138" y="2105025"/>
          <a:ext cx="8313737" cy="327987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645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67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551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0224">
                <a:tc>
                  <a:txBody>
                    <a:bodyPr/>
                    <a:lstStyle/>
                    <a:p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any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（任何）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(a) </a:t>
                      </a:r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little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（少量）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（一些）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much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（許多）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（大部分）</a:t>
                      </a:r>
                    </a:p>
                    <a:p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（全部）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不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單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受格代名詞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it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E6EEC382-B0DD-0E0D-666D-27097B49BA52}"/>
              </a:ext>
            </a:extLst>
          </p:cNvPr>
          <p:cNvSpPr/>
          <p:nvPr/>
        </p:nvSpPr>
        <p:spPr>
          <a:xfrm>
            <a:off x="3543300" y="3487738"/>
            <a:ext cx="215900" cy="13335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C1FF68A7-B379-E7A8-7D3E-E42D5E240CEC}"/>
              </a:ext>
            </a:extLst>
          </p:cNvPr>
          <p:cNvSpPr/>
          <p:nvPr/>
        </p:nvSpPr>
        <p:spPr>
          <a:xfrm flipH="1">
            <a:off x="6061075" y="3487738"/>
            <a:ext cx="215900" cy="13335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1742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48F739B-A6FE-4C07-740B-78C8EE024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294DBA2-6446-8444-ACD2-4519880CB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63F7F56-265C-859A-5EC9-E04A9FB2B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F22ED7-E648-6FB4-2519-4E3E78AE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BB69CF-11B5-4D92-A1EB-C8E7B25D843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F6600E5F-2C32-525A-6173-2C3F5836B41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733E3F-20F3-2CE7-B529-4D517AC4394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16143163-8A50-D007-96E5-FB37CE0C0D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37828"/>
              </p:ext>
            </p:extLst>
          </p:nvPr>
        </p:nvGraphicFramePr>
        <p:xfrm>
          <a:off x="512763" y="2105025"/>
          <a:ext cx="7970837" cy="4659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7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96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9417">
                <a:tc>
                  <a:txBody>
                    <a:bodyPr/>
                    <a:lstStyle/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chocolate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tastes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bitter.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這些巧克力有一些嘗起來苦。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Much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fruit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smells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good.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這些水果中有許多聞起來很棒。</a:t>
                      </a: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</a:t>
                      </a:r>
                      <a:r>
                        <a:rPr lang="en-US" altLang="zh-TW" sz="32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meat</a:t>
                      </a:r>
                      <a:r>
                        <a:rPr lang="en-US" altLang="zh-TW" sz="32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beef.</a:t>
                      </a:r>
                      <a:b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（這些肉大部分都是牛肉。）</a:t>
                      </a:r>
                      <a:endParaRPr lang="en-US" alt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95313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 </a:t>
                      </a:r>
                      <a:r>
                        <a:rPr lang="en-US" altLang="zh-TW" sz="32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money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mine.</a:t>
                      </a:r>
                      <a:b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（那些錢全都是我的。）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446" name="文字方塊 5">
            <a:extLst>
              <a:ext uri="{FF2B5EF4-FFF2-40B4-BE49-F238E27FC236}">
                <a16:creationId xmlns:a16="http://schemas.microsoft.com/office/drawing/2014/main" id="{CF160BC6-595C-87B5-6794-A83687BFD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不可數的不定代名詞用法：</a:t>
            </a:r>
          </a:p>
        </p:txBody>
      </p:sp>
      <p:pic>
        <p:nvPicPr>
          <p:cNvPr id="1844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C4E73EE-2FA7-1840-6CBB-8B6594A716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094DAF5-FC4A-0516-41EE-DCBD6A4E3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B4C1DF4-6E27-C404-0897-840CA69A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D5841AB-CD05-7278-72F2-D18B3F1E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F881ED-95A1-4476-81CF-E007E19B5FB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98BA5E7-8707-D4BB-8299-632F44B75C1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56FAE2-E675-506F-7DB3-FD7D67EB668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99E3B8-1715-4560-2BCB-B13638E7BE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 few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little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都等於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some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，差別在於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few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接可數名詞，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</a:t>
            </a: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little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接不可數名詞。另外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few 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和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little 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都是否定詞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，表「幾乎沒有」。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162050" indent="-1162050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Few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my classmates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came to my party.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（我的同學中幾乎沒有人來參加我的派對。）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8E2CB2-04B8-C2E8-320B-455801B1D3C3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946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6D5F9B3-CC3E-F9CA-CFF0-3EFCFB39F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0C63960-1CD5-D73D-6BAC-1152C2964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BB73F88-0FFE-876E-CC43-A27888DC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1A802CB-2930-3B0F-B387-DE980B1DD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B2D847A-A549-4220-92E3-B8A6AB8ABDA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9B1B390-8BC9-A84C-BEB7-E1559229EF07}"/>
              </a:ext>
            </a:extLst>
          </p:cNvPr>
          <p:cNvSpPr txBox="1"/>
          <p:nvPr/>
        </p:nvSpPr>
        <p:spPr>
          <a:xfrm>
            <a:off x="233363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5FD7A9-6A29-74FD-63B8-8BCB1569F3B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C08C1CE-2069-A8B7-8EC8-74045C5B3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1420813"/>
            <a:ext cx="7745412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41338" indent="-54133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「不定代名詞」也可當受詞。</a:t>
            </a:r>
          </a:p>
          <a:p>
            <a:pPr marL="1162050" indent="-1162050"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Leo just got </a:t>
            </a:r>
            <a:r>
              <a:rPr lang="en-US" altLang="zh-TW" sz="3600" b="1" u="sng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 little</a:t>
            </a:r>
            <a:r>
              <a:rPr lang="en-US" altLang="zh-TW" sz="3600" b="1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of the money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Leo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只得到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其中的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一些錢。）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D3B77F0-81A9-D6C3-CC62-6EDFE667F556}"/>
              </a:ext>
            </a:extLst>
          </p:cNvPr>
          <p:cNvSpPr/>
          <p:nvPr/>
        </p:nvSpPr>
        <p:spPr>
          <a:xfrm>
            <a:off x="319088" y="142557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2048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725882-3122-6B7B-6A7E-707216740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4F7BF81-9D9A-69B2-CE2D-0861937A4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0E2BD1DE-4F2B-FB5A-F62A-41D08698D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F2A03FC-A2B9-2AE1-FC57-1A2DFB2D2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CB018BD-CDBA-4528-A32E-475D836EDD7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字方塊 5">
            <a:extLst>
              <a:ext uri="{FF2B5EF4-FFF2-40B4-BE49-F238E27FC236}">
                <a16:creationId xmlns:a16="http://schemas.microsoft.com/office/drawing/2014/main" id="{A039CC1C-E145-5F3A-E80A-A9B6BA735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752475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填充式翻譯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507" name="內容版面配置區 2">
            <a:extLst>
              <a:ext uri="{FF2B5EF4-FFF2-40B4-BE49-F238E27FC236}">
                <a16:creationId xmlns:a16="http://schemas.microsoft.com/office/drawing/2014/main" id="{04D11AB0-34F0-15BA-315E-D0EB46C85430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17513" algn="l"/>
                <a:tab pos="533400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17513" algn="l"/>
                <a:tab pos="533400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417513" algn="l"/>
                <a:tab pos="533400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417513" algn="l"/>
                <a:tab pos="5334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這些牛肉大部分來自澳洲。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beef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from Australia.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他所有的錢都在他的口袋裡。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his money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his pocket.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這裡有些食物很新鮮，但有些不是。</a:t>
            </a:r>
          </a:p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food here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fresh, but some isn’t.</a:t>
            </a:r>
            <a:r>
              <a: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0A932B-F175-DFF1-4F65-E572DC71A49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3E8A2D1-DE02-C91D-B3B8-05116071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20066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63B057F-3932-F0B4-8561-46BF779D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25" y="20066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0E8D9BA-017D-364C-6181-60BF5FCEB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4100" y="37544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1143470-B038-ED49-4BD5-8F52FFD55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3475" y="37544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41F7E74-0CF5-7483-3510-C6377F460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550545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5733F5A-2D24-0903-8F7C-2E269BEF1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7913" y="611028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51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3317452-F3C7-728D-FDDF-5FF751EB0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747EAC-197C-B198-76EC-F14AD469C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ED28061-F215-BC96-2CB8-0E45016E0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37C269-9170-6314-69ED-AD2D283F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7B6013-2804-4674-9F3A-0A5862F25BE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  <p:bldP spid="9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4B371C89-9F06-5407-5F56-A7BE2323438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359251-E3ED-45F3-2ACA-AD6C52C42A9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4102" name="文字方塊 5">
            <a:extLst>
              <a:ext uri="{FF2B5EF4-FFF2-40B4-BE49-F238E27FC236}">
                <a16:creationId xmlns:a16="http://schemas.microsoft.com/office/drawing/2014/main" id="{7FEBA4C1-0BD5-EAA9-0243-F60F5B6B34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just">
              <a:spcBef>
                <a:spcPct val="0"/>
              </a:spcBef>
              <a:buSzPts val="1200"/>
              <a:buFontTx/>
              <a:buNone/>
              <a:defRPr/>
            </a:pP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「不定代名詞」用來表達某範圍中「其中的</a:t>
            </a:r>
            <a:r>
              <a:rPr lang="en-US" altLang="zh-TW" sz="3600" dirty="0">
                <a:latin typeface="+mn-ea"/>
                <a:ea typeface="+mn-ea"/>
                <a:cs typeface="Arial" charset="0"/>
              </a:rPr>
              <a:t>……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」。句型為「不定代名詞＋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of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＋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the / </a:t>
            </a:r>
            <a:r>
              <a:rPr lang="zh-TW" altLang="zh-TW" sz="3600" dirty="0">
                <a:latin typeface="Arial" charset="0"/>
                <a:ea typeface="微軟正黑體" pitchFamily="34" charset="-120"/>
                <a:cs typeface="Arial" charset="0"/>
              </a:rPr>
              <a:t>所有格＋名詞」。</a:t>
            </a:r>
          </a:p>
        </p:txBody>
      </p:sp>
      <p:pic>
        <p:nvPicPr>
          <p:cNvPr id="410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D79549D-0174-E9C6-2A28-71D49454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A2205B-BB22-FC11-2C09-E781FDC44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CBB0929-1452-9F6B-2E89-1A9FAEB80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4965190-D034-6C82-48E9-D09E254A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90D482E-96D7-48ED-BBA3-17918D1FC4F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92C16EE3-6596-581C-D1DD-2C34302A5C30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B215B5B2-DF0E-09BE-B19C-16F27AA9C92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students like tennis. Only two of them don’t like the sport.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Most	(B) Much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Each	(D) Few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All of the fruit in the market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fresh.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look	(B) looks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does	(D) do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040F556-95BA-F9E1-8231-0DE93E476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007DDB15-3DAA-E829-2319-7E28BB83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179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53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42701FA-4DBE-26ED-9BFA-3C14D6790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756F88-0DFC-8B6D-6982-BD3D44869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89BFB6B-FC25-1083-AA40-96527DBE8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48DEE0A-B948-F3D8-4EA3-F6C3C9558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390BD8C-8392-484C-A696-5AD8B80569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4EED754-3933-6859-C472-8F2010AE83F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F8C937D5-2EA4-F5A0-AD9C-6B9473BC3D5C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my sisters goes to the movies every weekend. They really love movies.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(B) Each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	(D) Two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my sisters goes to the movies every weekend. She really loves movies.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(B) Each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	(D) Two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AD3908F-2B00-FA6A-7202-7217A06E1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F3465ED-204D-03BF-AEEE-C9219000E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179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5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96B06B1-A449-C197-4034-B3720A86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3662AFC-E733-9893-153F-1E29BA47E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77F8F37-C0DD-A536-374C-3E48B4BF2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70716-B35E-675D-92BD-FE418181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35C13F6-8BED-4976-80D1-34F992DA14E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182FD6-2349-6B98-E828-4A1901AEDE6F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EF32748-B758-F94D-78A9-1880D3241682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</a:t>
            </a:r>
            <a:r>
              <a:rPr lang="zh-TW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my sisters go to the movies every weekend. Both of them love movies.</a:t>
            </a:r>
            <a:b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(B) Each	</a:t>
            </a:r>
            <a:b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All	(D) Two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solidFill>
                  <a:srgbClr val="FF0000"/>
                </a:solidFill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	We have a lot of books here, but Tom is only interested</a:t>
            </a:r>
            <a:r>
              <a:rPr lang="zh-TW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（感興趣的）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</a:t>
            </a:r>
            <a:r>
              <a:rPr lang="zh-TW" altLang="zh-TW" sz="3600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them.</a:t>
            </a:r>
            <a:b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each	(B) two	</a:t>
            </a:r>
            <a:b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both	(D) most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2DF21A54-A952-8341-8C21-97F80A644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7CA7987-D73D-637A-CB91-66DDB83DA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179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45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58E678A-EA00-D978-24FD-FE84B008F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34436B9-EF81-834B-4E21-C02D357E1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489A7CD-3D74-3100-26DE-68D9B98A0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08D2EF8-7CA0-2D87-74DD-B5195F963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1900652-32C1-4FEF-9000-E38E76EE537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B5DDCA66-47BC-4796-936C-A9067066B72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4BB299E3-8F20-820E-80A8-A4D1EE60C3F3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	Each of my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the comic book.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students; like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students; likes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student; like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student; likes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BD2A10-ED6B-566A-365F-06610D16BF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60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9AA53E1-EC0D-7D36-5FCD-5CAE168D3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D96D470-56A2-D37A-BFF2-78177854E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C7AEF95-7BF8-A49F-4690-438FDB050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4B48AB5-1E30-0002-9B95-2A215C11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A25101B-7E62-486F-B739-95984A3117A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5E0752DD-294E-0A33-9456-868D406D965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CC688C-FEAF-1E61-1341-F965245803E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4822" name="文字方塊 5">
            <a:extLst>
              <a:ext uri="{FF2B5EF4-FFF2-40B4-BE49-F238E27FC236}">
                <a16:creationId xmlns:a16="http://schemas.microsoft.com/office/drawing/2014/main" id="{C0C23540-1746-FC73-A08F-E9EC4F19B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C254496-7177-0FEE-4C5D-B002F6F143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3615705"/>
              </p:ext>
            </p:extLst>
          </p:nvPr>
        </p:nvGraphicFramePr>
        <p:xfrm>
          <a:off x="252413" y="1990725"/>
          <a:ext cx="8202612" cy="4546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43" marR="91443" marT="45708" marB="457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9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分別指稱兩種情況時，用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the other(s)</a:t>
                      </a: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258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have </a:t>
                      </a:r>
                      <a:r>
                        <a:rPr lang="en-US" altLang="zh-TW" sz="3600" u="none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two cars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new, and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old.</a:t>
                      </a:r>
                      <a:endParaRPr lang="zh-TW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0488" indent="0">
                        <a:lnSpc>
                          <a:spcPct val="100000"/>
                        </a:lnSpc>
                      </a:pP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（我有兩輛車。一輛是新的，另一輛是舊的。）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2" marR="685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483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ABAB63-34B1-1850-3EA7-A1B9A1260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A161870-6BCC-21EC-E47F-9BC089CE0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3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AAFDC13-E592-F8B9-45B1-51E8B2B21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99C611C-580A-5259-339B-6EBECC58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33080AD-2988-4275-B3A7-A4DF7AD9069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176A88A-1F17-B1F8-FC02-3768D8EDF9C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0773EB8-1634-91D0-83AD-F0ED595A812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5846" name="文字方塊 5">
            <a:extLst>
              <a:ext uri="{FF2B5EF4-FFF2-40B4-BE49-F238E27FC236}">
                <a16:creationId xmlns:a16="http://schemas.microsoft.com/office/drawing/2014/main" id="{4B4C0A6E-3D52-A49F-ABA0-36737514C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2290351-9488-0F94-A2B0-BC5E8795A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26063"/>
              </p:ext>
            </p:extLst>
          </p:nvPr>
        </p:nvGraphicFramePr>
        <p:xfrm>
          <a:off x="252413" y="1990725"/>
          <a:ext cx="8174037" cy="4546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7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1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8" marR="91438" marT="45708" marB="457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9739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分別指稱兩種情況時，用 </a:t>
                      </a:r>
                      <a:r>
                        <a:rPr lang="en-US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the other(s)</a:t>
                      </a:r>
                    </a:p>
                  </a:txBody>
                  <a:tcPr marL="68578" marR="685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8" marR="685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7258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Eric has three kids.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 a boy, and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are girls.</a:t>
                      </a:r>
                    </a:p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Eric 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有三個小孩。一個是男孩，而其餘的是女孩。）</a:t>
                      </a:r>
                    </a:p>
                  </a:txBody>
                  <a:tcPr marL="68578" marR="685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8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E119003-6F8E-66B6-9371-76DE9E79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8B670D0-4A84-C26F-C9E1-45C67DABA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AE6175B6-AB62-8249-6082-8AC183BD9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18B0F8-3A37-4539-F8F5-346C1FE4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866285F-FAAD-4372-8E91-2BC63607056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D8F107D-0ED7-EDE8-359C-BD9AB5306FD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90CBAFF-D289-2602-CD31-85B9E32C81C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6870" name="文字方塊 5">
            <a:extLst>
              <a:ext uri="{FF2B5EF4-FFF2-40B4-BE49-F238E27FC236}">
                <a16:creationId xmlns:a16="http://schemas.microsoft.com/office/drawing/2014/main" id="{ADB43B3A-D11F-85CE-21AA-FC8BE08A1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B289EFD-373D-18A8-6409-3E0CAE5386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032576"/>
              </p:ext>
            </p:extLst>
          </p:nvPr>
        </p:nvGraphicFramePr>
        <p:xfrm>
          <a:off x="252413" y="1990725"/>
          <a:ext cx="8243887" cy="46767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3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198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9" marR="91439" marT="45711" marB="45711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741">
                <a:tc>
                  <a:txBody>
                    <a:bodyPr/>
                    <a:lstStyle/>
                    <a:p>
                      <a:pPr marL="90488" indent="0"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分別指稱三種情況時， 用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another…, the other(s)</a:t>
                      </a: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83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340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>
                          <a:tab pos="284480" algn="l"/>
                        </a:tabLst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 have </a:t>
                      </a:r>
                      <a:r>
                        <a:rPr lang="en-US" altLang="zh-TW" sz="3600" u="none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three cars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 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green,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another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blue, and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is red.</a:t>
                      </a:r>
                      <a:endParaRPr lang="zh-TW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>
                          <a:tab pos="219710" algn="l"/>
                        </a:tabLst>
                      </a:pPr>
                      <a:r>
                        <a:rPr lang="zh-TW" altLang="zh-TW" sz="32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（我有三輛車。一輛綠的，一輛藍的，還有一輛紅的。）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88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C726A2-B33D-120B-9F0A-9C694FDEC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4322A31-8ADF-0DD4-0391-D204194F3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8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0547867-47F9-F5E3-116B-0512EB187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2BF123A-A32D-6CB6-52DC-94EED8D87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B273A94-C20F-4AD2-AE56-D8F8BDE5757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D754B3B-6937-83A5-0309-5971DF76A36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7FD14E-E76B-AB84-F12C-AB8D135FEAE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7894" name="文字方塊 5">
            <a:extLst>
              <a:ext uri="{FF2B5EF4-FFF2-40B4-BE49-F238E27FC236}">
                <a16:creationId xmlns:a16="http://schemas.microsoft.com/office/drawing/2014/main" id="{ECBC7107-ACF0-D063-9F13-8959CEAE4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another / the other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7507C67-AFBA-4818-DCCA-CA0406792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309770"/>
              </p:ext>
            </p:extLst>
          </p:nvPr>
        </p:nvGraphicFramePr>
        <p:xfrm>
          <a:off x="258763" y="1978025"/>
          <a:ext cx="8210550" cy="48310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906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48" marR="91448" marT="45708" marB="45708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7212">
                <a:tc>
                  <a:txBody>
                    <a:bodyPr/>
                    <a:lstStyle/>
                    <a:p>
                      <a:pPr marL="90488" indent="0">
                        <a:spcAft>
                          <a:spcPts val="0"/>
                        </a:spcAft>
                      </a:pP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分別指稱三種情況時， 用 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one…, another…, the other(s)</a:t>
                      </a: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65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6835">
                <a:tc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120"/>
                        </a:spcAft>
                        <a:tabLst>
                          <a:tab pos="284480" algn="l"/>
                        </a:tabLst>
                      </a:pP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There are four books on the table. </a:t>
                      </a:r>
                      <a:r>
                        <a:rPr lang="en-US" altLang="zh-TW" sz="35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 mine, </a:t>
                      </a:r>
                      <a:r>
                        <a:rPr lang="en-US" altLang="zh-TW" sz="35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another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 Jane’s,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and </a:t>
                      </a:r>
                      <a:r>
                        <a:rPr lang="en-US" altLang="zh-TW" sz="35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r>
                        <a:rPr lang="en-US" altLang="zh-TW" sz="35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are Roy’s.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（桌上有四本書。一本是我的，一本是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Jane 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的，而其餘的是 </a:t>
                      </a:r>
                      <a:r>
                        <a:rPr lang="en-US" altLang="zh-TW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Roy </a:t>
                      </a:r>
                      <a:r>
                        <a:rPr lang="zh-TW" altLang="en-US" sz="35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的。）</a:t>
                      </a:r>
                    </a:p>
                  </a:txBody>
                  <a:tcPr marL="68586" marR="68586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790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8F4897-E1B2-37F5-1D1F-AD6BF8E20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D09DCF4-C7D0-F3DB-2561-965B7E54B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90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D373314-86DC-955C-330A-962A29C7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C26A289-DB06-D859-B773-30A341B0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232D9E8-ADFB-4E31-9A3A-0BD3BBFBC6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3DD7F99-4807-A503-F285-E372682F426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04F6FD0-01E5-F960-9683-E8FFB4CFDF9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38918" name="文字方塊 5">
            <a:extLst>
              <a:ext uri="{FF2B5EF4-FFF2-40B4-BE49-F238E27FC236}">
                <a16:creationId xmlns:a16="http://schemas.microsoft.com/office/drawing/2014/main" id="{8BA8839D-B02C-4E08-4E4C-F75F2A69C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others / the others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的用法：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others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other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＋複數名詞；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others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other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＋複數名詞。</a:t>
            </a:r>
          </a:p>
        </p:txBody>
      </p:sp>
      <p:pic>
        <p:nvPicPr>
          <p:cNvPr id="3891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5A9B3FF-C222-41B3-155C-6BCDB607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4A04E5-B92B-F032-9EEF-DF2429D8E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2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85079D9-9077-730A-8364-63DA9CF79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394A461-255E-5253-9469-4BD24751E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7D90A26-5341-41B0-8BA0-A96C05CB49A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7169A47-8DD4-68EE-29F2-B692C9B812C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3264B99-BC16-4630-17A9-939DB0895C1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54EDD0-C420-30E0-8C97-CB7212C9E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83355"/>
              </p:ext>
            </p:extLst>
          </p:nvPr>
        </p:nvGraphicFramePr>
        <p:xfrm>
          <a:off x="252413" y="1325563"/>
          <a:ext cx="8243887" cy="5111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98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9" marR="91439" marT="45719" marB="45719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51939">
                <a:tc>
                  <a:txBody>
                    <a:bodyPr/>
                    <a:lstStyle/>
                    <a:p>
                      <a:pPr marL="180975" indent="0">
                        <a:spcAft>
                          <a:spcPts val="0"/>
                        </a:spcAft>
                      </a:pP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沒有指定範圍，表示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「另一些」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others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962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9962">
                <a:tc gridSpan="2">
                  <a:txBody>
                    <a:bodyPr/>
                    <a:lstStyle/>
                    <a:p>
                      <a:pPr marL="9048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Some…; others…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（有些</a:t>
                      </a:r>
                      <a:r>
                        <a:rPr lang="en-US" altLang="zh-TW" sz="32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；有些</a:t>
                      </a:r>
                      <a:r>
                        <a:rPr lang="en-US" altLang="zh-TW" sz="3200" dirty="0"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9905">
                <a:tc gridSpan="2">
                  <a:txBody>
                    <a:bodyPr/>
                    <a:lstStyle/>
                    <a:p>
                      <a:pPr marL="90488" indent="0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students joined the music club.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Others</a:t>
                      </a:r>
                      <a:r>
                        <a:rPr lang="en-US" altLang="zh-TW" sz="3600" b="1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joined the dance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club.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（有些學生參加音樂社。有些參加舞蹈社。）</a:t>
                      </a:r>
                      <a:endParaRPr lang="zh-TW" sz="3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995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3A50992-35A6-EAF6-6F2D-D466B5884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5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506871-9A84-F021-C3F0-1D9D6EBE4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6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C6B78CE-3538-DBE6-D3F5-7A71C4558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F57BA93-7A6A-1954-BA0F-29BB8373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D9F389E-D85F-4525-B137-2C60BD7675A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29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E8B3EB5-1FB0-90D2-1108-2A4C681146C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40F504-1257-9E5C-8DAD-07B13BA90ED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6" name="文字方塊 5">
            <a:extLst>
              <a:ext uri="{FF2B5EF4-FFF2-40B4-BE49-F238E27FC236}">
                <a16:creationId xmlns:a16="http://schemas.microsoft.com/office/drawing/2014/main" id="{1BA571B0-2C3E-C842-3B0F-BC2D33F2E8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C61C13F-E204-F0B5-CC5D-9B85C5EC90B8}"/>
              </a:ext>
            </a:extLst>
          </p:cNvPr>
          <p:cNvGraphicFramePr>
            <a:graphicFrameLocks noGrp="1"/>
          </p:cNvGraphicFramePr>
          <p:nvPr/>
        </p:nvGraphicFramePr>
        <p:xfrm>
          <a:off x="512763" y="2105025"/>
          <a:ext cx="8337550" cy="30956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025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5600">
                <a:tc>
                  <a:txBody>
                    <a:bodyPr/>
                    <a:lstStyle/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（一個）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each</a:t>
                      </a:r>
                      <a:r>
                        <a:rPr 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（每個）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every one</a:t>
                      </a:r>
                      <a:br>
                        <a:rPr lang="en-US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30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（每個）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＋單數動詞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複數受格代名詞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 / you / them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3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88FB3FBE-7F1E-CB55-5197-C72C2E60352B}"/>
              </a:ext>
            </a:extLst>
          </p:cNvPr>
          <p:cNvSpPr/>
          <p:nvPr/>
        </p:nvSpPr>
        <p:spPr>
          <a:xfrm>
            <a:off x="36242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C13FEC24-0391-50C2-842A-5F3305F16FF8}"/>
              </a:ext>
            </a:extLst>
          </p:cNvPr>
          <p:cNvSpPr/>
          <p:nvPr/>
        </p:nvSpPr>
        <p:spPr>
          <a:xfrm flipH="1">
            <a:off x="64690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513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A97EE3-0FE3-370F-7463-90F6EB77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E55F31C-F5F3-E142-F8DB-CC5A52A9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4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53E52CA-D353-66B4-C463-37EC7A36D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57A695D-41A6-2232-7049-01126EFB2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B9A689A-1617-4EDB-8289-BD0F36F4500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14D6690C-76B7-37AE-8533-82C38036067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二、其他不定代名詞的用法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F2B882D-A0A5-19B1-5D5C-AD79C537EE2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F6AEC4E-49AB-4FEB-575F-975828C8D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28056"/>
              </p:ext>
            </p:extLst>
          </p:nvPr>
        </p:nvGraphicFramePr>
        <p:xfrm>
          <a:off x="252413" y="1325563"/>
          <a:ext cx="8243887" cy="54451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15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2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975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使用時機</a:t>
                      </a:r>
                      <a:endParaRPr lang="zh-TW" altLang="en-US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91439" marR="91439" marT="45704" marB="45704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959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有指定範圍，表示「其餘的；剩下的全部」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endParaRPr lang="zh-TW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973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</a:tabLst>
                        <a:defRPr/>
                      </a:pPr>
                      <a:r>
                        <a:rPr lang="zh-TW" altLang="zh-TW" sz="32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b="1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30">
                <a:tc gridSpan="2">
                  <a:txBody>
                    <a:bodyPr/>
                    <a:lstStyle/>
                    <a:p>
                      <a:pPr marL="90488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不定代名詞</a:t>
                      </a:r>
                      <a:r>
                        <a:rPr lang="zh-TW" altLang="en-US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Ns……; the others…</a:t>
                      </a:r>
                      <a:r>
                        <a:rPr lang="zh-TW" altLang="zh-TW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（其中</a:t>
                      </a: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；其餘</a:t>
                      </a:r>
                      <a:r>
                        <a:rPr lang="en-US" altLang="zh-TW" sz="24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 panose="020B0604020202020204" pitchFamily="34" charset="0"/>
                        </a:rPr>
                        <a:t>……</a:t>
                      </a:r>
                      <a:r>
                        <a:rPr lang="zh-TW" altLang="zh-TW" sz="2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2617">
                <a:tc gridSpan="2">
                  <a:txBody>
                    <a:bodyPr/>
                    <a:lstStyle/>
                    <a:p>
                      <a:r>
                        <a:rPr lang="en-US" altLang="zh-TW" sz="36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 of them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joined the music club, and </a:t>
                      </a:r>
                      <a:r>
                        <a:rPr lang="en-US" altLang="zh-TW" sz="3600" b="1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others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joined the dance club.</a:t>
                      </a:r>
                      <a:r>
                        <a:rPr lang="zh-TW" altLang="zh-TW" sz="32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（他們之中有些參加音樂社，其餘的參加舞蹈社。） 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68579" marR="685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098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712081B-8CD7-2D22-656C-D2ADCF9B8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72A1F1B-439A-9235-9282-8BD4A5A9D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8868AB3-5A03-4FD1-074D-50BC440FE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F53216-58DC-1959-8BAA-D24F97F01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FA1C1E0-5E86-46A9-BCF0-1F0D5098970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7DCD84B-684E-9C92-C391-61D32192FBD8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E7C00BB1-3F2C-ABCE-B78A-5E7459A5306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Not all my classmates love the song. Only two of them love it, and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hate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（討厭）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other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FDDED85-D0BB-BDFB-BEBD-BA558DA7E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98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7A758E8-2262-6F0B-585E-73E7B6CEE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4E387AB-0E48-0E21-80EA-D3BF742C2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B9F9D09-4E77-39D5-D47B-41B19849C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E76095E-B3E7-8B74-774A-924E2BC9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A63608F-5BB7-4E5B-9040-3873F4940C1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EA18769F-4C68-C615-6817-085B2362737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F6E886D-5D7D-D2F9-EF19-A6C1E46BEECA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Jason has two dogs. One is black, and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is white.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	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(D) the other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Jason has three dogs. One is black, and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are white.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	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(D) the other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846BD292-F093-790E-EC6B-B397E0FC0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3035E52-8B27-DA14-0225-18522126D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3061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301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C4AE150-B41C-6F4B-FE8F-B18EF1CB4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8181B7-9D26-6039-4AD5-113149429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99E0883-82BC-8CC8-E20E-C344AD5CF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A1C3115-7AC1-704B-C5FD-55A826E5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BB21767-24B7-4C43-A4ED-BCA4F3AD6F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CAD330B4-7D1B-097C-858E-33F0A2306DA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914F79F-70E4-66A9-5E73-2CCD65D48CA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I don’t like this T-shirt. Do you have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one?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another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others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other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6AB26F8-C60F-55B2-8B53-592878FD6D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03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E67FE97-EA8A-7F2B-E7FE-E0C1ED42B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52EA6C0-3A87-FA8C-B4EC-F5DA46DB9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5F132E6-B46C-4A4D-B3BC-73F0DA6A3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964F0E2-8796-F403-9C46-19FA8435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009E58C-545E-4587-A17D-1DBBD7F8F8BC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75020C6-4CBA-01A4-D5EB-8EFD4FC82222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1093DFE-19FA-6B4B-37C8-63F10713059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1206" name="文字方塊 5">
            <a:extLst>
              <a:ext uri="{FF2B5EF4-FFF2-40B4-BE49-F238E27FC236}">
                <a16:creationId xmlns:a16="http://schemas.microsoft.com/office/drawing/2014/main" id="{B701122E-1B83-3690-2D8F-A42E9E5C0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定義：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為連接詞，用來連接表條件的副詞子句。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子句表事件的「前提、條件」，主要子句表條件成立後的「結果」。</a:t>
            </a:r>
          </a:p>
        </p:txBody>
      </p:sp>
      <p:pic>
        <p:nvPicPr>
          <p:cNvPr id="5120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544D11-4B58-5228-9FAE-5941571F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4C8EEB5-6BB9-BA47-0680-6FD27F12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A503EF8-B1EC-4293-BE31-D79819C33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2BFFBD5-BE9A-E0FA-4591-4BB54F63E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DE580220-79B6-4284-9234-952988998A6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28B7D8D-4320-1299-D697-B399D781781E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BCD6E88-4D31-E991-4342-35E18B5DE1E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2230" name="文字方塊 5">
            <a:extLst>
              <a:ext uri="{FF2B5EF4-FFF2-40B4-BE49-F238E27FC236}">
                <a16:creationId xmlns:a16="http://schemas.microsoft.com/office/drawing/2014/main" id="{ECAFBBEE-1CA3-9DB9-69C6-7BD9E6D3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9481C52-B6E8-435A-5CA2-3BCB284CA96E}"/>
              </a:ext>
            </a:extLst>
          </p:cNvPr>
          <p:cNvGraphicFramePr>
            <a:graphicFrameLocks noGrp="1"/>
          </p:cNvGraphicFramePr>
          <p:nvPr/>
        </p:nvGraphicFramePr>
        <p:xfrm>
          <a:off x="250825" y="2085975"/>
          <a:ext cx="8231188" cy="45354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1931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90488" indent="-4763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主要子句＋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子句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＝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子句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zh-TW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主要子句</a:t>
                      </a:r>
                      <a:r>
                        <a:rPr lang="en-US" altLang="zh-TW" sz="34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endParaRPr lang="zh-TW" sz="34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557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01688" indent="-711200"/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連接詞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if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用來連接兩個表未來的子句時，主要子句用未來式，而 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子句須用「現在簡單式」代替未來式。</a:t>
                      </a:r>
                      <a:endParaRPr lang="en-US" altLang="zh-TW" sz="360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801688" indent="-711200"/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主要子句常用助動詞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can / may / must </a:t>
                      </a:r>
                      <a:r>
                        <a:rPr lang="zh-TW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或祈使句，表條件成立後的「結果」。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224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F66D942-1443-34F6-626D-246605D4B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3FD0E8-2826-0E2D-BADF-270B2DC50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2EDD993-A696-D040-CACC-6C7372F85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3E03356-93FD-365E-2B4B-0B0BA328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0C9DAE-1678-40DF-A7BB-6A0F7E4A53C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8998141-1096-0080-029A-8E05011F29D6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280F86B-0B0D-8AC3-34D1-B055A0B15AA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3254" name="文字方塊 5">
            <a:extLst>
              <a:ext uri="{FF2B5EF4-FFF2-40B4-BE49-F238E27FC236}">
                <a16:creationId xmlns:a16="http://schemas.microsoft.com/office/drawing/2014/main" id="{3D2F0DF0-0630-F32E-879F-26C4B9A4C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句型：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9A72D3-1658-AEAE-35C3-6B1CE7216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03182"/>
              </p:ext>
            </p:extLst>
          </p:nvPr>
        </p:nvGraphicFramePr>
        <p:xfrm>
          <a:off x="265113" y="2085975"/>
          <a:ext cx="8231187" cy="451802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19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2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180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53390" algn="l"/>
                          <a:tab pos="675640" algn="l"/>
                          <a:tab pos="800100" algn="l"/>
                          <a:tab pos="986790" algn="l"/>
                          <a:tab pos="1111250" algn="l"/>
                          <a:tab pos="1351280" algn="l"/>
                        </a:tabLst>
                        <a:defRPr/>
                      </a:pPr>
                      <a:r>
                        <a:rPr lang="zh-TW" altLang="zh-TW" sz="3600" b="1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vert="eaVert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marL="631825" indent="-5413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新細明體"/>
                          <a:ea typeface="新細明體"/>
                          <a:cs typeface="Arial" panose="020B0604020202020204" pitchFamily="34" charset="0"/>
                        </a:rPr>
                        <a:t>①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We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will go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hiking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we </a:t>
                      </a:r>
                      <a:r>
                        <a:rPr lang="en-US" altLang="zh-TW" sz="3200" b="1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have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time tomorrow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.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（如果我們明天有時間的話，我們就會去健行。）</a:t>
                      </a:r>
                    </a:p>
                    <a:p>
                      <a:pPr marL="631825" indent="-5413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新細明體"/>
                          <a:ea typeface="+mn-ea"/>
                          <a:cs typeface="Arial" panose="020B0604020202020204" pitchFamily="34" charset="0"/>
                        </a:rPr>
                        <a:t>②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Judy </a:t>
                      </a:r>
                      <a:r>
                        <a:rPr lang="en-US" altLang="zh-TW" sz="3200" b="1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comes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this afternoon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you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must tell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her the truth.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（如果</a:t>
                      </a:r>
                      <a:r>
                        <a:rPr lang="en-US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Judy </a:t>
                      </a:r>
                      <a:r>
                        <a:rPr lang="zh-TW" altLang="zh-TW" sz="30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今天下午來的話，你一定要告訴她事實。）</a:t>
                      </a:r>
                    </a:p>
                    <a:p>
                      <a:pPr marL="631825" indent="-54133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84530" algn="l"/>
                          <a:tab pos="755650" algn="l"/>
                          <a:tab pos="889000" algn="l"/>
                        </a:tabLst>
                      </a:pPr>
                      <a:r>
                        <a:rPr lang="en-US" altLang="zh-TW" sz="3200" dirty="0">
                          <a:effectLst/>
                          <a:latin typeface="新細明體"/>
                          <a:ea typeface="+mn-ea"/>
                          <a:cs typeface="Arial" panose="020B0604020202020204" pitchFamily="34" charset="0"/>
                        </a:rPr>
                        <a:t>③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2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If Mark </a:t>
                      </a:r>
                      <a:r>
                        <a:rPr lang="en-US" altLang="zh-TW" sz="3200" b="1" u="sng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calls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altLang="zh-TW" sz="32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tell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him I’m in the library.</a:t>
                      </a:r>
                      <a:endParaRPr lang="zh-TW" altLang="zh-TW" sz="32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631825" indent="-541338" algn="l">
                        <a:lnSpc>
                          <a:spcPct val="100000"/>
                        </a:lnSpc>
                      </a:pP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（如果</a:t>
                      </a:r>
                      <a:r>
                        <a:rPr lang="en-US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Mark </a:t>
                      </a:r>
                      <a:r>
                        <a:rPr lang="zh-TW" altLang="zh-TW" sz="32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打電話來的話，告訴他我在圖書館。）</a:t>
                      </a:r>
                      <a:endParaRPr lang="zh-TW" sz="32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2556" marR="12556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326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45D144C-67FA-288F-4793-295B0F6CF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66F7C0A-A691-C3B4-DD09-4F9B49BC3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6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6858ABA-952A-4D55-7F1C-796B2B130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52A90C2-A9D5-1AAF-87EA-58E353A55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9301457-0616-4C35-B6FB-B42591A4462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BEE4825A-4560-D6C2-0DAC-B1A213E0C27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54277" name="文字方塊 5">
            <a:extLst>
              <a:ext uri="{FF2B5EF4-FFF2-40B4-BE49-F238E27FC236}">
                <a16:creationId xmlns:a16="http://schemas.microsoft.com/office/drawing/2014/main" id="{DCFEB8C3-5B2B-8922-084D-8A83127509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005637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84213" algn="l"/>
                <a:tab pos="755650" algn="l"/>
                <a:tab pos="889000" algn="l"/>
                <a:tab pos="906463" algn="l"/>
              </a:tabLst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84213" algn="l"/>
                <a:tab pos="755650" algn="l"/>
                <a:tab pos="889000" algn="l"/>
                <a:tab pos="906463" algn="l"/>
              </a:tabLst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tabLst>
                <a:tab pos="684213" algn="l"/>
                <a:tab pos="755650" algn="l"/>
                <a:tab pos="889000" algn="l"/>
                <a:tab pos="906463" algn="l"/>
              </a:tabLst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684213" algn="l"/>
                <a:tab pos="755650" algn="l"/>
                <a:tab pos="889000" algn="l"/>
                <a:tab pos="906463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just">
              <a:buFont typeface="Arial" panose="020B0604020202020204" pitchFamily="34" charset="0"/>
              <a:buNone/>
            </a:pP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這種連接詞連接兩個表未來的子句，副詞子句必須使用「現在簡單式」代替未來式的情況也適用於許多其他的連接詞，如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when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after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等。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5A3777-6352-F28E-4C82-8A845B616C40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0205836-239D-9C17-CE78-1EB8F5F02C48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42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B8A1107-A4C9-04AE-2DBA-295431BAD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9932285-5CE3-4D26-B539-9E66CD80F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898482F-C4C2-15E9-3624-C19CF7FBC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0C9E8F0-90D0-9EC0-56DE-396232D5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7F2171B-F668-4EA1-AF61-346FC2A8A5F4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11DA90DD-AF9B-39AF-2399-5AC5D0DFCCD4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DCBE5F6-0557-F6CB-F68E-EA7C3F897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2538" indent="-1252538">
              <a:spcAft>
                <a:spcPts val="120"/>
              </a:spcAft>
              <a:buFont typeface="Arial" charset="0"/>
              <a:buNone/>
              <a:tabLst>
                <a:tab pos="284480" algn="l"/>
                <a:tab pos="11290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When Uncle Ben</a:t>
            </a:r>
            <a:r>
              <a:rPr lang="en-US" altLang="zh-TW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comes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here tomorrow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we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will take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him to Taipei 101.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（當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Ben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叔叔明天到這裡的時候，我們會帶他去臺北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101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。）</a:t>
            </a:r>
            <a:endParaRPr lang="zh-TW" altLang="zh-TW" sz="40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229938-E8FB-C86B-5D53-5DB5D96E0C7A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05164AF-5F36-3F24-62E4-52EE2B2717A3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53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5DA7C26-E993-CB34-4E1E-30E6448FC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363D775-86C5-1AAC-9185-7962E8B7F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EE8B2F5-78FF-955A-6823-4F6DBEB87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C2BA8D7-3BAC-D2B6-26FA-C96F18445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DA20091-006C-43B2-A694-F2301E4D8F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D766A440-6436-BD26-A304-DA155526D17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A32A92-6E14-2BDE-8ED5-C9CA31DCDF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252538" indent="-1252538">
              <a:spcAft>
                <a:spcPts val="120"/>
              </a:spcAft>
              <a:buFont typeface="Arial" charset="0"/>
              <a:buNone/>
              <a:tabLst>
                <a:tab pos="284480" algn="l"/>
                <a:tab pos="1129030" algn="l"/>
              </a:tabLst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Al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will call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me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after he </a:t>
            </a:r>
            <a:r>
              <a:rPr lang="en-US" altLang="zh-TW" sz="3600" b="1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arrives</a:t>
            </a:r>
            <a:r>
              <a:rPr lang="en-US" altLang="zh-TW" sz="3600" b="1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at the station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（在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到達車站之後，他會打電話給我。）</a:t>
            </a:r>
          </a:p>
          <a:p>
            <a:pPr marL="1252538" indent="-1252538">
              <a:spcAft>
                <a:spcPts val="120"/>
              </a:spcAft>
              <a:buFont typeface="Arial" charset="0"/>
              <a:buNone/>
              <a:tabLst>
                <a:tab pos="284480" algn="l"/>
                <a:tab pos="1129030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(3)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Before I </a:t>
            </a:r>
            <a:r>
              <a:rPr lang="en-US" altLang="zh-TW" sz="3600" b="1" u="sng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hand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my report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, I 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will check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it again.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（在我交報告之前，我會再檢查一次。）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3D0242-E542-84E2-FD11-8B293509C151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1D062D2-389C-A44E-58AA-B428E695980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三、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條件句的用法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632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78AB262-C7DD-9E11-3599-C87C5BF3EB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761B7F-C714-832A-C917-6462B54BE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EC618616-8975-0EB2-C3D6-041E4B39A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1AC8E54-18B9-E920-8736-2F660207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3FCF20D-E199-4D28-B52B-9FD19367F59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39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AA22AFCF-EB2F-5191-DCFB-DA582B838DA1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2D40EE-6E41-4AA6-BB48-DDDF9AF40F3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150" name="文字方塊 5">
            <a:extLst>
              <a:ext uri="{FF2B5EF4-FFF2-40B4-BE49-F238E27FC236}">
                <a16:creationId xmlns:a16="http://schemas.microsoft.com/office/drawing/2014/main" id="{A31A4214-82D7-1045-656D-3A2BC278B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98707C-1DD3-F837-99AD-3DD4E1CFD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152327"/>
              </p:ext>
            </p:extLst>
          </p:nvPr>
        </p:nvGraphicFramePr>
        <p:xfrm>
          <a:off x="512763" y="2105025"/>
          <a:ext cx="7970837" cy="4211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7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1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498">
                <a:tc>
                  <a:txBody>
                    <a:bodyPr/>
                    <a:lstStyle/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One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girls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my sister.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（這些女孩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當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中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有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一個是我妹妹。）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Each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jackets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is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dirty.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夾克每件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都是髒的。）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Every one</a:t>
                      </a:r>
                      <a:r>
                        <a:rPr lang="en-US" altLang="zh-TW" sz="360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studies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hard.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（我們每個人都用功讀書。）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2" marR="17782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5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884665-F2F5-B57C-0ABF-485645924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5349FA4-8E3E-4343-AFA7-156D56DA1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8D58897-2BA2-AF69-6367-56B96C4EB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5B9952-42A7-2470-29F5-8EC37ECC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3122AF1A-1C5D-45ED-9481-F167AD65E79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文字方塊 5">
            <a:extLst>
              <a:ext uri="{FF2B5EF4-FFF2-40B4-BE49-F238E27FC236}">
                <a16:creationId xmlns:a16="http://schemas.microsoft.com/office/drawing/2014/main" id="{320E7275-BF9A-D553-FFAE-236C259B2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填入適當的動詞時態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7347" name="內容版面配置區 2">
            <a:extLst>
              <a:ext uri="{FF2B5EF4-FFF2-40B4-BE49-F238E27FC236}">
                <a16:creationId xmlns:a16="http://schemas.microsoft.com/office/drawing/2014/main" id="{572CCF1F-EFF5-E17A-4CEA-CDA6A1D50334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4856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Please call me if there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(be) a party tonight.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 If you don’t hurry up, you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(miss) the bus.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 You will get good grades if you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(study) hard.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 We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(have) a picnic in </a:t>
            </a:r>
            <a:b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park if it is sunny tomorrow. 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D23F27E-01BA-1305-6A98-D45DC0ADEBA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A8874B1-A234-BADD-AEF4-0CC37878D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0238" y="1430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07ED4E7-056B-0E6A-00F4-04A587CFD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2850" y="2654300"/>
            <a:ext cx="22320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B52B8EB-57FE-783D-875B-9C11BB7AC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4588" y="440848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0DA75B4-A821-0868-1666-836FF5A2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0" y="5078413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</a:p>
        </p:txBody>
      </p:sp>
      <p:pic>
        <p:nvPicPr>
          <p:cNvPr id="573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8EBC7DB-85EA-E716-8589-098973A18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88346C4-4A4B-379C-E419-904F1795D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F8918B0-114A-A4EA-E401-2C518E2DC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CFD460-B11E-4FFC-0137-C1B68D6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B37D1F2-C80D-4C2C-92BD-EAB80D9FB00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字方塊 5">
            <a:extLst>
              <a:ext uri="{FF2B5EF4-FFF2-40B4-BE49-F238E27FC236}">
                <a16:creationId xmlns:a16="http://schemas.microsoft.com/office/drawing/2014/main" id="{E75FB901-0CE8-B763-508C-426263C4C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063" y="876300"/>
            <a:ext cx="8318500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填入適當的動詞時態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8371" name="內容版面配置區 2">
            <a:extLst>
              <a:ext uri="{FF2B5EF4-FFF2-40B4-BE49-F238E27FC236}">
                <a16:creationId xmlns:a16="http://schemas.microsoft.com/office/drawing/2014/main" id="{05CCD6D8-F637-EF24-6290-EA9B1A124E3E}"/>
              </a:ext>
            </a:extLst>
          </p:cNvPr>
          <p:cNvSpPr txBox="1">
            <a:spLocks/>
          </p:cNvSpPr>
          <p:nvPr/>
        </p:nvSpPr>
        <p:spPr bwMode="auto">
          <a:xfrm>
            <a:off x="414338" y="1430338"/>
            <a:ext cx="8482012" cy="352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41338" indent="-541338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 If Jimmy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(come) tomorrow, we will watch the game together.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 If it </a:t>
            </a:r>
            <a:r>
              <a:rPr lang="zh-TW" altLang="en-US" sz="3600" u="sng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　 </a:t>
            </a: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(not rain) this weekend, my father will take us to Kenting.</a:t>
            </a:r>
            <a:r>
              <a:rPr lang="en-US" altLang="zh-TW" sz="3600">
                <a:ea typeface="微軟正黑體" panose="020B0604030504040204" pitchFamily="34" charset="-120"/>
                <a:cs typeface="Times New Roman" panose="02020603050405020304" pitchFamily="18" charset="0"/>
              </a:rPr>
              <a:t>　　</a:t>
            </a:r>
            <a:endParaRPr lang="zh-TW" altLang="zh-TW" sz="360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F5CE3F4-B33A-8591-D640-2D31E221F3A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50E1EC11-A7B6-C8FC-B45E-EBCFAA9B1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3700" y="1430338"/>
            <a:ext cx="2232025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comes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BD2917E-D9ED-4EC5-47CB-78F3F4AF1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3208338"/>
            <a:ext cx="2555875" cy="557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doesn’t</a:t>
            </a:r>
            <a:r>
              <a:rPr lang="en-US" altLang="zh-TW" sz="3600">
                <a:solidFill>
                  <a:srgbClr val="FF0000"/>
                </a:solidFill>
              </a:rPr>
              <a:t> </a:t>
            </a: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837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3A3312D-05F3-9964-D3E4-09E744AB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B8D8A7-7E58-D911-8ABE-E097839CB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9CFA2E8-9F3B-32F6-3D4C-BF2004A6A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60983CD-40B4-A10C-8D6A-134254D6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BD6E09E-ABA0-448F-9C18-2AA38C1DA43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F306926-A768-DA24-FBD2-39094D026C14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68D61AC-D721-366D-FB24-55C47E260D5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2838BBDF-9BD5-DDA0-11E0-308559EF3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Aft>
                <a:spcPts val="0"/>
              </a:spcAft>
              <a:buFont typeface="Arial" charset="0"/>
              <a:buNone/>
              <a:defRPr/>
            </a:pP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連接詞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(al)though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用來表達「語意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語氣對比」，常可和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的句子互換，但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(al)though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不能和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but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同時使用。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343025" indent="-134302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Although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Though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house is small, it’s comfortable.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（雖然這房子很小，但它很舒適。）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614488" indent="-16144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house is comfortable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it’s small.</a:t>
            </a:r>
          </a:p>
          <a:p>
            <a:pPr marL="1614488" indent="-1614488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house is small,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but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it’s comfortable.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5939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E84C13B-ABEA-4EED-4731-4D5516C62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220612D-D0D6-8AD0-EA1D-7FA315193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0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E1B4825-A1E9-175C-972A-80EB660A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218E4B-3876-1BA3-A495-493DB376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72461316-E15D-43D2-AEF7-823349E18E5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75AC5A8-02B3-0573-C58A-CFE1B0CC5ABF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四、</a:t>
            </a:r>
            <a:r>
              <a:rPr kumimoji="0" lang="en-US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 </a:t>
            </a: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0305869-9458-C147-FDB3-1230A6C833EA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FD6A5997-CDA1-6C45-A2C5-6538F125E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88" y="1344613"/>
            <a:ext cx="8235950" cy="4192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343025" indent="-1343025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(2) Tom isn’t happy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(al)though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he’s very rich.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（雖然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Tom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很富有，但他不快樂。）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Although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/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Though</a:t>
            </a:r>
            <a:r>
              <a:rPr lang="en-US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Tom is very rich, he isn’t happy.</a:t>
            </a:r>
          </a:p>
          <a:p>
            <a:pPr marL="1795463" indent="-1795463"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  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＝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Tom is very rich, </a:t>
            </a:r>
            <a:r>
              <a:rPr lang="en-US" altLang="zh-TW" sz="3600" b="1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but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 isn’t happy.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6042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6DE7220-1A75-C2AA-9538-6F309C27A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6834870-3060-A7A2-DE70-71E9C4D1F7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DE6CBA7-37C5-6B04-B29E-E267D9116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2D2873-94E6-7254-14E1-CF2546A98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610D609-CFE6-4184-8F5B-5A38707E2250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群組 1">
            <a:extLst>
              <a:ext uri="{FF2B5EF4-FFF2-40B4-BE49-F238E27FC236}">
                <a16:creationId xmlns:a16="http://schemas.microsoft.com/office/drawing/2014/main" id="{8CBA25B8-033A-AA4A-8565-AE9F7F99E57F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3105150"/>
            <a:chOff x="579438" y="1430338"/>
            <a:chExt cx="8277225" cy="3105428"/>
          </a:xfrm>
        </p:grpSpPr>
        <p:sp>
          <p:nvSpPr>
            <p:cNvPr id="61453" name="內容版面配置區 2">
              <a:extLst>
                <a:ext uri="{FF2B5EF4-FFF2-40B4-BE49-F238E27FC236}">
                  <a16:creationId xmlns:a16="http://schemas.microsoft.com/office/drawing/2014/main" id="{2A1104E9-DFDA-CB56-5B95-0805517F16C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649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1.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The boy is short. </a:t>
              </a:r>
              <a:endParaRPr lang="zh-TW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The boy plays basketball well. 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2227C801-1B97-0398-95C4-E56C7D6C67DE}"/>
                </a:ext>
              </a:extLst>
            </p:cNvPr>
            <p:cNvCxnSpPr/>
            <p:nvPr/>
          </p:nvCxnSpPr>
          <p:spPr bwMode="auto">
            <a:xfrm>
              <a:off x="1116013" y="332598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24AC676F-9A56-6BE8-B06D-A6F6642204AA}"/>
                </a:ext>
              </a:extLst>
            </p:cNvPr>
            <p:cNvCxnSpPr/>
            <p:nvPr/>
          </p:nvCxnSpPr>
          <p:spPr bwMode="auto">
            <a:xfrm>
              <a:off x="1116013" y="392452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095C067-1C61-1599-8C3B-CF9E84C0B2CE}"/>
                </a:ext>
              </a:extLst>
            </p:cNvPr>
            <p:cNvCxnSpPr/>
            <p:nvPr/>
          </p:nvCxnSpPr>
          <p:spPr bwMode="auto">
            <a:xfrm>
              <a:off x="1108076" y="453576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D1F2D2E7-ABA9-B4FA-6C97-4A4DB4A5E4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671763"/>
            <a:ext cx="7559675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Although / Though the boy is short, he plays basketball well.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4" name="文字方塊 5">
            <a:extLst>
              <a:ext uri="{FF2B5EF4-FFF2-40B4-BE49-F238E27FC236}">
                <a16:creationId xmlns:a16="http://schemas.microsoft.com/office/drawing/2014/main" id="{714C7FDD-F13D-446E-AC2C-FDB012B4F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although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though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合併句子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44E048D-FADA-BCC7-6830-3D7F2A05E5BD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449B910F-D998-C78B-FA2E-72698698DBCA}"/>
              </a:ext>
            </a:extLst>
          </p:cNvPr>
          <p:cNvSpPr/>
          <p:nvPr/>
        </p:nvSpPr>
        <p:spPr>
          <a:xfrm>
            <a:off x="976313" y="1660525"/>
            <a:ext cx="215900" cy="792163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144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A0610D2-5C40-1DE5-B94C-B7805464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AF59AA7-1241-F14A-1E07-E44172053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CB38229-BFE6-3A88-719B-3821DAEC4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DA175F5-DC24-658E-BBF5-E5D9A9B9D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9D5B025-ACA6-4F75-A5DB-3CB55DAD1ABD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群組 1">
            <a:extLst>
              <a:ext uri="{FF2B5EF4-FFF2-40B4-BE49-F238E27FC236}">
                <a16:creationId xmlns:a16="http://schemas.microsoft.com/office/drawing/2014/main" id="{81E5EF83-4CB2-AD3D-6BBC-104817C888A2}"/>
              </a:ext>
            </a:extLst>
          </p:cNvPr>
          <p:cNvGrpSpPr>
            <a:grpSpLocks/>
          </p:cNvGrpSpPr>
          <p:nvPr/>
        </p:nvGrpSpPr>
        <p:grpSpPr bwMode="auto">
          <a:xfrm>
            <a:off x="428625" y="1430338"/>
            <a:ext cx="8277225" cy="3105150"/>
            <a:chOff x="579438" y="1430338"/>
            <a:chExt cx="8277225" cy="3105428"/>
          </a:xfrm>
        </p:grpSpPr>
        <p:sp>
          <p:nvSpPr>
            <p:cNvPr id="62477" name="內容版面配置區 2">
              <a:extLst>
                <a:ext uri="{FF2B5EF4-FFF2-40B4-BE49-F238E27FC236}">
                  <a16:creationId xmlns:a16="http://schemas.microsoft.com/office/drawing/2014/main" id="{280AEB20-8735-4938-9CFD-63BD11B9869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79438" y="1430338"/>
              <a:ext cx="8277225" cy="26499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tabLst>
                  <a:tab pos="533400" algn="l"/>
                  <a:tab pos="5791200" algn="r"/>
                </a:tabLs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tabLst>
                  <a:tab pos="533400" algn="l"/>
                  <a:tab pos="5791200" algn="r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buClr>
                  <a:srgbClr val="000000"/>
                </a:buClr>
                <a:buFont typeface="Arial" panose="020B0604020202020204" pitchFamily="34" charset="0"/>
                <a:buNone/>
              </a:pP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2.</a:t>
              </a: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My sister still put on weight. </a:t>
              </a:r>
              <a:endParaRPr lang="zh-TW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buFont typeface="Arial" panose="020B0604020202020204" pitchFamily="34" charset="0"/>
                <a:buNone/>
              </a:pPr>
              <a:r>
                <a:rPr lang="zh-TW" altLang="en-US" sz="3600">
                  <a:latin typeface="Arial" panose="020B0604020202020204" pitchFamily="34" charset="0"/>
                  <a:ea typeface="微軟正黑體" panose="020B0604030504040204" pitchFamily="34" charset="-120"/>
                </a:rPr>
                <a:t>      </a:t>
              </a:r>
              <a:r>
                <a:rPr lang="en-US" altLang="zh-TW" sz="3600">
                  <a:latin typeface="Arial" panose="020B0604020202020204" pitchFamily="34" charset="0"/>
                  <a:ea typeface="微軟正黑體" panose="020B0604030504040204" pitchFamily="34" charset="-120"/>
                </a:rPr>
                <a:t>My sister ate like a bird. </a:t>
              </a: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  <a:p>
              <a:pPr>
                <a:spcBef>
                  <a:spcPct val="0"/>
                </a:spcBef>
                <a:spcAft>
                  <a:spcPts val="1800"/>
                </a:spcAft>
                <a:buFontTx/>
                <a:buNone/>
              </a:pPr>
              <a:endParaRPr lang="en-US" altLang="zh-TW" sz="3600">
                <a:latin typeface="Arial" panose="020B0604020202020204" pitchFamily="34" charset="0"/>
                <a:ea typeface="微軟正黑體" panose="020B0604030504040204" pitchFamily="34" charset="-120"/>
              </a:endParaRPr>
            </a:p>
          </p:txBody>
        </p:sp>
        <p:cxnSp>
          <p:nvCxnSpPr>
            <p:cNvPr id="3" name="直線接點 2">
              <a:extLst>
                <a:ext uri="{FF2B5EF4-FFF2-40B4-BE49-F238E27FC236}">
                  <a16:creationId xmlns:a16="http://schemas.microsoft.com/office/drawing/2014/main" id="{35538FDF-A678-40ED-FF7D-50C646ABFB9E}"/>
                </a:ext>
              </a:extLst>
            </p:cNvPr>
            <p:cNvCxnSpPr/>
            <p:nvPr/>
          </p:nvCxnSpPr>
          <p:spPr bwMode="auto">
            <a:xfrm>
              <a:off x="1116013" y="332598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0E0BF63D-3E86-C093-F217-40AFB6064ED0}"/>
                </a:ext>
              </a:extLst>
            </p:cNvPr>
            <p:cNvCxnSpPr/>
            <p:nvPr/>
          </p:nvCxnSpPr>
          <p:spPr bwMode="auto">
            <a:xfrm>
              <a:off x="1116013" y="3924523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CCA681AA-A3F8-6E3B-4E68-F43B2A2CCEC8}"/>
                </a:ext>
              </a:extLst>
            </p:cNvPr>
            <p:cNvCxnSpPr/>
            <p:nvPr/>
          </p:nvCxnSpPr>
          <p:spPr bwMode="auto">
            <a:xfrm>
              <a:off x="1108076" y="4535766"/>
              <a:ext cx="774065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A64A04-BF9D-481D-004B-1D78AB879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713" y="2671763"/>
            <a:ext cx="7831137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sister still put on weight although / though she ate like a bird.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8" name="文字方塊 5">
            <a:extLst>
              <a:ext uri="{FF2B5EF4-FFF2-40B4-BE49-F238E27FC236}">
                <a16:creationId xmlns:a16="http://schemas.microsoft.com/office/drawing/2014/main" id="{E14D4205-F3DF-7145-C25C-763D479CD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以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although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或</a:t>
            </a:r>
            <a:r>
              <a:rPr lang="en-US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though </a:t>
            </a: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合併句子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24DA882-95F9-77B8-B876-8654BD4AAC8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小試身手</a:t>
            </a:r>
          </a:p>
        </p:txBody>
      </p:sp>
      <p:sp>
        <p:nvSpPr>
          <p:cNvPr id="16" name="左大括弧 15">
            <a:extLst>
              <a:ext uri="{FF2B5EF4-FFF2-40B4-BE49-F238E27FC236}">
                <a16:creationId xmlns:a16="http://schemas.microsoft.com/office/drawing/2014/main" id="{5F0AEF5F-7AA0-8FAD-E69E-8238E53EB9B9}"/>
              </a:ext>
            </a:extLst>
          </p:cNvPr>
          <p:cNvSpPr/>
          <p:nvPr/>
        </p:nvSpPr>
        <p:spPr>
          <a:xfrm>
            <a:off x="976313" y="1660525"/>
            <a:ext cx="215900" cy="792163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6247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7782620-978F-8458-A821-4AB0D831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B64B224-44C9-47D8-A831-AFFA297D2E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82CDB9BC-04FA-B39D-4DFE-FE0EF4FA2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F15E8CF-7805-8587-5069-B56733CE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0040E09-844E-4422-8670-F7B297CBF9C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0F2DCD0-627B-F2AF-0890-AC6F918892E7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3D68DACA-CEA7-F57C-0EC9-A055E75041E8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15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the weather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fine tomorrow, we will go camping.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	(B) was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	(D) will be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Ken will be a great basketball player if he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hard every day.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practice	(B) is practicing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practices	(D) will practice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9C83675-6341-7A7E-F111-5712AC1F8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7A607E2-4F8D-6F87-D205-9707F3C80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417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349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F94EA55-3A02-A259-79D5-1A7A4E718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D76172F-0797-5630-1C05-B7F20595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5125A22A-FAE8-A69B-B49D-CCBFCDE62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09C2822-DDD0-B462-897A-97B65FF4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4675C699-CE6F-41DE-8A87-6B6FABA830D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DDAAE76-EC27-F132-1AB8-91DB4993F4BE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C64C87FC-A6BD-A785-5DED-DA76ED9A902B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30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you don’t face your problems, they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never get fixed.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will	(B) won’t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	(D) don’t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A: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 join us?  </a:t>
            </a:r>
          </a:p>
          <a:p>
            <a:pPr marL="2416175" indent="-2392363">
              <a:spcBef>
                <a:spcPct val="0"/>
              </a:spcBef>
              <a:spcAft>
                <a:spcPts val="600"/>
              </a:spcAft>
              <a:buFontTx/>
              <a:buNone/>
              <a:tabLst>
                <a:tab pos="2416175" algn="l"/>
                <a:tab pos="4638675" algn="l"/>
              </a:tabLst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B: If my father says OK, I’ll see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you there tomorrow.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(A) Do	(B) May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Must	(D) Will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DCBF3C5-BCA8-759C-CF71-41084F2DF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E28A6D5-EB23-4D10-0082-1365449382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28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4518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CFB6EC2-274D-CC47-D8DB-DEB35EAA9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9A47C9-E880-F7BE-5470-DB716D64A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E84DAA1-F0CA-D3FB-115B-016931B56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1426558-2176-093F-23FA-3E152D1E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8757E74-36D1-4A45-BDC8-1240BBD338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6B5361C-73E4-90AC-19F5-5AB7314C0324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D49B7A10-85FA-24C6-E4B3-DC2CDDFEE356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460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Study hard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you want to pass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（通過）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big test.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if	(B) though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or	(D) so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I’m going to leave if he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show up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（出現）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in ten minutes.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won’t	(B) doesn’t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isn’t	(D) wasn’t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1C2BCE0-12F1-B3AF-FC29-99FC6C43F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BACF9E6-FC1B-443B-FE9B-AB292942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365283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554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FF52399-185F-E7E2-90AE-E8A424FBC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D9DA3B4-C589-B32A-6E56-3E2BB65F3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6002D4-C759-D069-8D1E-D21B1DB49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BEEFA74-97D3-C420-85FE-16FFBEB4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6A64BE1-C4DC-466B-866C-B1028C2CF27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405F240A-E8F8-CBAF-FE2A-FBFFDFA473E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4D95723-367C-7AF7-1A89-AFA65ADC2FC1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you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enough money, you can ask me for help.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won’t have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aren’t having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don’t have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didn’t have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F22D0A7F-0377-CC8B-12E1-A085420EFC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656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2ACD5A4-FD04-2DBC-AEAE-7E7F8DE29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F9EFA3-A2B6-EB41-4229-881E491C9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AEAC7D9-5FF5-38FD-18EE-4092279E3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5C444B0-4153-F2AF-586D-ECD3CFC4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174B3747-D332-4764-94EA-131C59E6E00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49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5124093-126C-9284-1DC2-EA55D622942A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B98BAB-B146-0921-FD1E-32726073E4B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7174" name="文字方塊 5">
            <a:extLst>
              <a:ext uri="{FF2B5EF4-FFF2-40B4-BE49-F238E27FC236}">
                <a16:creationId xmlns:a16="http://schemas.microsoft.com/office/drawing/2014/main" id="{713F2153-48FA-D65A-ED22-19A51E36F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870DEE6-9061-B1D9-A171-A345BB606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903303"/>
              </p:ext>
            </p:extLst>
          </p:nvPr>
        </p:nvGraphicFramePr>
        <p:xfrm>
          <a:off x="223838" y="2105025"/>
          <a:ext cx="8337550" cy="34607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219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0531">
                <a:tc>
                  <a:txBody>
                    <a:bodyPr/>
                    <a:lstStyle/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two / three...</a:t>
                      </a:r>
                      <a:b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（數字）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both</a:t>
                      </a: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（兩者）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(a) </a:t>
                      </a:r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few</a:t>
                      </a:r>
                      <a:r>
                        <a:rPr lang="zh-TW" altLang="zh-TW" sz="2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（少量）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several</a:t>
                      </a:r>
                      <a:b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（好幾個）</a:t>
                      </a: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複數受格代名詞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 / you / them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3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F0F4FAAB-2A9B-A8C0-6477-E277DA3466BA}"/>
              </a:ext>
            </a:extLst>
          </p:cNvPr>
          <p:cNvSpPr/>
          <p:nvPr/>
        </p:nvSpPr>
        <p:spPr>
          <a:xfrm>
            <a:off x="3335338" y="328453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CBFC1526-F1B5-8434-4572-E6929644E686}"/>
              </a:ext>
            </a:extLst>
          </p:cNvPr>
          <p:cNvSpPr/>
          <p:nvPr/>
        </p:nvSpPr>
        <p:spPr>
          <a:xfrm flipH="1">
            <a:off x="6180138" y="328453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718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843163-B92E-DAB3-3F58-9EEFBC46D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F2AEDEE-671A-0B68-5512-81327F0CE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87C5F9A-B8C0-C22F-BD46-B5361BC7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CF2C8F9-430C-41E6-8516-BA259B96ACA5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pic>
        <p:nvPicPr>
          <p:cNvPr id="71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DC765CF-0705-733E-83F6-BA304584E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875FD53F-5367-1B3C-D837-62161CC2580B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743EE847-FDEA-D18C-C086-6062D6D24185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570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Mia looks very tired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（疲勞的）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she only slept for one hour last night.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because	(B) so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(D) if</a:t>
            </a:r>
          </a:p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Mia doesn’t look tired at all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she only slept for one hour last night.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because	(B) so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(D) if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2BC1692-3EFB-9E6B-555A-222E1825A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DDB7DAE-1BB2-9BD6-46EC-64D50DA53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4205288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759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7C0D26F-0E83-FF8C-FEA7-9CF3EA173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2AF85C-D770-969C-0A38-E13939A36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D8780A3F-CC27-BE7D-6376-D7CA52BB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6F144D-48AB-9B76-C33B-976C5522E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B307981-0B70-44CA-A5B3-F68FDB94876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33FC7152-D1C9-078A-8CE6-4D6B98579926}"/>
              </a:ext>
            </a:extLst>
          </p:cNvPr>
          <p:cNvSpPr/>
          <p:nvPr/>
        </p:nvSpPr>
        <p:spPr>
          <a:xfrm>
            <a:off x="531813" y="679450"/>
            <a:ext cx="1511300" cy="57626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進階題</a:t>
            </a:r>
          </a:p>
        </p:txBody>
      </p:sp>
      <p:sp>
        <p:nvSpPr>
          <p:cNvPr id="70659" name="內容版面配置區 2">
            <a:extLst>
              <a:ext uri="{FF2B5EF4-FFF2-40B4-BE49-F238E27FC236}">
                <a16:creationId xmlns:a16="http://schemas.microsoft.com/office/drawing/2014/main" id="{A562CE87-D45D-F706-B0C2-238BA69CFEF4}"/>
              </a:ext>
            </a:extLst>
          </p:cNvPr>
          <p:cNvSpPr txBox="1">
            <a:spLocks/>
          </p:cNvSpPr>
          <p:nvPr/>
        </p:nvSpPr>
        <p:spPr bwMode="auto">
          <a:xfrm>
            <a:off x="358775" y="1258888"/>
            <a:ext cx="8643938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887538" indent="-1863725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1887538" algn="l"/>
                <a:tab pos="4638675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1887538" algn="l"/>
                <a:tab pos="4638675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0"/>
              </a:spcBef>
              <a:spcAft>
                <a:spcPts val="600"/>
              </a:spcAft>
              <a:buFontTx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</a:t>
            </a:r>
            <a:r>
              <a:rPr lang="zh-TW" altLang="en-US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Betty wasn’t very strong, she moved the TV upstairs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（上樓）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 her own.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Because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So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Though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If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7AD208E-B9D9-7237-3AEA-A63179252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3" y="1362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6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6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861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9A610A2-C86D-FA49-35CA-C838E050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F3B8984-1DD0-AF32-BB74-7CCC4C530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DB3BAEC-B910-0374-A91B-0F9045037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C4223E2-68F8-6243-E73A-F5E5872A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FA7A86A-C9AF-427B-A8DE-BE2873911B48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B7008815-629E-8146-A0CF-BD5E340816E0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There are many trees in the park.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 are beautiful.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Every	(B) Most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Much	(D) One</a:t>
            </a:r>
          </a:p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Harry has a lot of friends, and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them are shy</a:t>
            </a:r>
            <a:r>
              <a:rPr lang="zh-TW" altLang="zh-TW" sz="24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（害羞的）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many	(B) much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one		(D) both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0A611C1-1742-3A5E-D090-A8C58E989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E46C4CB-DB92-D48F-6760-FE028317DAD7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6807" name="文字方塊 6">
            <a:extLst>
              <a:ext uri="{FF2B5EF4-FFF2-40B4-BE49-F238E27FC236}">
                <a16:creationId xmlns:a16="http://schemas.microsoft.com/office/drawing/2014/main" id="{B5D8DC10-5784-EFB9-3BF8-6197E8C14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CE4DFB9-3923-C13A-CA47-C665AB0B2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83222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80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CC737B1-9349-9908-1C93-63CE3B4BC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547D083-C43E-B58C-D1D5-ACA2CF77A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1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B06BB45-469B-0D86-0D2F-E3D7AF5F5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BF90208-E794-4B97-2CEF-3BFB70BB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ED6C47B-5565-4B7D-AB0E-D19C7F966F3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8A5BE6EB-815F-EA25-DE7B-8FD58D8DB958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Reading English novels</a:t>
            </a:r>
            <a:r>
              <a:rPr lang="zh-TW" altLang="zh-TW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（小說）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the good ways to learn English.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all	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some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both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one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893EAD3-87A4-76A2-FD1A-3DF6DA40E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7A9D8A-04CE-8691-AE4D-571A9E2F7070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7831" name="文字方塊 6">
            <a:extLst>
              <a:ext uri="{FF2B5EF4-FFF2-40B4-BE49-F238E27FC236}">
                <a16:creationId xmlns:a16="http://schemas.microsoft.com/office/drawing/2014/main" id="{16413F4D-D802-97D8-89D8-B7D92CEE2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783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F3A3852-0BDC-AD7B-4EC1-E55595443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860AF2-885E-EA1D-12DB-8690ECD95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B28330F-D884-4459-1421-5980DADC0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B906A6F-ABD8-2F6C-0D95-89CD60D5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B3F8A2B5-C3F5-49C5-973E-36EB7D1C5AC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53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C70D874B-485F-1347-B13F-5B5F3B750E96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Mr. Gates makes a lot of money. He puts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in the bank.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most of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one of them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most of it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one of it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F0EFFE7-A458-2783-7EF5-E85A363C5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10546E-CAF6-3891-98B1-EB22AA2EF35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8855" name="文字方塊 6">
            <a:extLst>
              <a:ext uri="{FF2B5EF4-FFF2-40B4-BE49-F238E27FC236}">
                <a16:creationId xmlns:a16="http://schemas.microsoft.com/office/drawing/2014/main" id="{5BB1EC5A-B035-3928-7A5F-7F38FB03F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8856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1612F09-90C6-7EB6-8046-9A97E6632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7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D8C3A22-0FC2-AA96-CC1E-298D3409B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858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580EFC6-1949-DD73-6463-4B93858D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8C82742-24B3-29C7-FE7A-C3330243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FC7240A-FA00-419D-B7F5-337B3675306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06F79A7-ECE8-1200-F500-FF452A1818BA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his parents are healthy because they go jogging every morning.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One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All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Both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Some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1DE8ED6-F1D9-842F-871A-69123BABC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76609A8-3C50-3C65-DB93-65CC2BD375B8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79879" name="文字方塊 6">
            <a:extLst>
              <a:ext uri="{FF2B5EF4-FFF2-40B4-BE49-F238E27FC236}">
                <a16:creationId xmlns:a16="http://schemas.microsoft.com/office/drawing/2014/main" id="{BEEDB095-52AA-7685-2919-745E26C1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7988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0FBE7BE-66D5-5C44-C28F-DD791A2B4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1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C8E1035-91CF-588D-4C10-47485D8D1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2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48058E1-CB8D-B410-F9B1-5F39DEF42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E7566E-8382-5035-DA87-567951EB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2E2303E-34F3-4BBE-BA44-9A32B334F583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55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613D0135-CC9B-755A-1E6E-DC454C172DF4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6.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Beth is wearing a baseball glove in one hand and holding a baseball in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others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(B) another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the other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(D) the others</a:t>
            </a:r>
            <a:endParaRPr lang="zh-TW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16E0BFE-AF16-76EA-CD49-6585F60C1B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2BC790-7C76-A1FA-0FFD-A00C210E22B6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0903" name="文字方塊 6">
            <a:extLst>
              <a:ext uri="{FF2B5EF4-FFF2-40B4-BE49-F238E27FC236}">
                <a16:creationId xmlns:a16="http://schemas.microsoft.com/office/drawing/2014/main" id="{F6922248-6067-B0E2-438A-E31F322D6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80904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FE69595-33CD-AFFE-44CF-74435EA1B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5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B56A59-F215-8F1A-B662-309B3AEC8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0906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CD3E7B22-F9DA-2E5B-74F9-3DD168B74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6D98324-26BE-26BB-BA7C-0ACB64C0E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6472336-7AD8-4F2B-84E7-9FF799418082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3420E2AD-7BDF-855B-64DF-23506664B033}"/>
              </a:ext>
            </a:extLst>
          </p:cNvPr>
          <p:cNvSpPr txBox="1">
            <a:spLocks/>
          </p:cNvSpPr>
          <p:nvPr/>
        </p:nvSpPr>
        <p:spPr bwMode="auto">
          <a:xfrm>
            <a:off x="358775" y="1430338"/>
            <a:ext cx="84963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7.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Mike is a stingy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（吝嗇的）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man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he has a lot of money.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though	(B) if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still 		(D) because</a:t>
            </a:r>
          </a:p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8.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John didn’t feel well, he still went to work.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If		(B) Although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Even	(D) Because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494FE7-81C5-93B5-2310-D2C8ACA46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5113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E0ECCE-2C48-6AE6-F51A-217BD4306F0F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1927" name="文字方塊 6">
            <a:extLst>
              <a:ext uri="{FF2B5EF4-FFF2-40B4-BE49-F238E27FC236}">
                <a16:creationId xmlns:a16="http://schemas.microsoft.com/office/drawing/2014/main" id="{8FDC0AC2-DD48-5600-A199-46BBDB315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B9EA0D8-BE9F-E527-6473-CE6385B8A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386715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1929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A48469F-148D-E87F-0225-D978A4DE0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0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8071CED-0A6C-F4D3-206D-72D6C0F69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3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19A1666E-5C2B-95C1-4ADF-45BD0E530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892A5B7D-768D-4EB4-065C-57F598AA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01131F2F-97F4-4A28-BE9C-004CAE7EE56B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418ADB89-652B-6842-F85D-FC37D194E049}"/>
              </a:ext>
            </a:extLst>
          </p:cNvPr>
          <p:cNvSpPr txBox="1">
            <a:spLocks/>
          </p:cNvSpPr>
          <p:nvPr/>
        </p:nvSpPr>
        <p:spPr bwMode="auto">
          <a:xfrm>
            <a:off x="358775" y="1092200"/>
            <a:ext cx="8636000" cy="578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2238375" algn="l"/>
                <a:tab pos="3587750" algn="l"/>
                <a:tab pos="5114925" algn="l"/>
                <a:tab pos="6640513" algn="l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38375" algn="l"/>
                <a:tab pos="3587750" algn="l"/>
                <a:tab pos="5114925" algn="l"/>
                <a:tab pos="6640513" algn="l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9.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If the weather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fine tomorrow, we will go mountain climbing.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be		(B) was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is		(D) will be</a:t>
            </a:r>
          </a:p>
          <a:p>
            <a:pPr marL="1793875" indent="-1793875">
              <a:spcBef>
                <a:spcPts val="1200"/>
              </a:spcBef>
              <a:spcAft>
                <a:spcPts val="0"/>
              </a:spcAft>
              <a:buFont typeface="Arial" charset="0"/>
              <a:buNone/>
              <a:tabLst>
                <a:tab pos="755650" algn="r"/>
                <a:tab pos="800100" algn="l"/>
                <a:tab pos="1793875" algn="l"/>
                <a:tab pos="3359150" algn="l"/>
                <a:tab pos="4638675" algn="l"/>
              </a:tabLst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</a:rPr>
              <a:t>(</a:t>
            </a:r>
            <a:r>
              <a:rPr lang="zh-TW" altLang="en-US" sz="3600" dirty="0">
                <a:latin typeface="Arial" charset="0"/>
                <a:ea typeface="微軟正黑體" pitchFamily="34" charset="-120"/>
              </a:rPr>
              <a:t>　　</a:t>
            </a:r>
            <a:r>
              <a:rPr lang="en-US" altLang="zh-TW" sz="3600" dirty="0">
                <a:latin typeface="Arial" charset="0"/>
                <a:ea typeface="微軟正黑體" pitchFamily="34" charset="-12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10.</a:t>
            </a: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zh-TW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Ivy wins ten million</a:t>
            </a:r>
            <a:r>
              <a:rPr lang="zh-TW" altLang="zh-TW" sz="20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（百萬）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dollars, she will donate</a:t>
            </a:r>
            <a:r>
              <a:rPr lang="zh-TW" altLang="zh-TW" sz="28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（捐）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the money to poor people.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(A) If		(B) When	</a:t>
            </a:r>
            <a:b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Before	(D) But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AF9A0CA-8897-ECD5-DD5D-DB9944A41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1731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CCBA44-9F45-DC78-E8D7-428621C3EA11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82951" name="文字方塊 6">
            <a:extLst>
              <a:ext uri="{FF2B5EF4-FFF2-40B4-BE49-F238E27FC236}">
                <a16:creationId xmlns:a16="http://schemas.microsoft.com/office/drawing/2014/main" id="{3A9B5ABF-BBCC-098E-92D4-8110ED4013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50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zh-TW" sz="36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一、文法選擇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30 </a:t>
            </a:r>
            <a:r>
              <a:rPr lang="zh-TW" altLang="zh-TW" sz="2400" b="1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1D6FE6C-7A3A-7B81-7050-DC6092E1A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40814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2953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0A301AF-C95C-3D2C-2980-B3B02ACFE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4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81094CB-B561-05F9-4B3B-60C1A7BD6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955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2FC2E424-4891-EF85-3A6B-E1432721D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A6AD09C-7D35-91F9-0360-79EB74AB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90E35DB0-A836-4866-AC9D-DAE23809A5FE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17F04F9F-005A-4EE9-4F01-2CB224E7FD09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54784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433513" indent="-1433513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lnSpc>
                <a:spcPts val="4200"/>
              </a:lnSpc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 Tom: I can’t believe it! Our math teacher is leaving us next year. She teaches so well and doesn’t ask anything in return.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	Kevin: That’s too bad.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1.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of the students in our class seldom listen to her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2.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 she teaches very hard. She must feel sad.</a:t>
            </a:r>
            <a:endParaRPr lang="zh-TW" altLang="zh-TW" sz="360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lnSpc>
                <a:spcPts val="4200"/>
              </a:lnSpc>
              <a:spcBef>
                <a:spcPct val="0"/>
              </a:spcBef>
              <a:buFont typeface="Arial" charset="0"/>
              <a:buNone/>
              <a:defRPr/>
            </a:pP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	  Tom: If she 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>
                <a:latin typeface="Arial" charset="0"/>
                <a:ea typeface="微軟正黑體" pitchFamily="34" charset="-120"/>
                <a:cs typeface="Arial" charset="0"/>
              </a:rPr>
              <a:t>3.</a:t>
            </a:r>
            <a:r>
              <a:rPr lang="zh-TW" altLang="zh-TW" sz="3600" u="sng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>
                <a:latin typeface="Arial" charset="0"/>
                <a:ea typeface="微軟正黑體" pitchFamily="34" charset="-120"/>
                <a:cs typeface="Arial" charset="0"/>
              </a:rPr>
              <a:t>, we will behave well in class.	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55B5E3-A84C-C368-D8C9-10AFD5C84AB9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2166" name="文字方塊 6">
            <a:extLst>
              <a:ext uri="{FF2B5EF4-FFF2-40B4-BE49-F238E27FC236}">
                <a16:creationId xmlns:a16="http://schemas.microsoft.com/office/drawing/2014/main" id="{CD714707-1CDB-87DB-0CC3-83409CB45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2167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4C51400-1D3F-55EA-1E2B-934777ED1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8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37F550D-378F-A5F9-D714-D85BE7B59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69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79C0413C-E899-FBC9-AB5B-698DCA146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DF0B4A4-8344-382D-DD4A-28F26CE5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23FEBD2A-9FCE-4D6C-923A-3D107645FB0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B49A9A02-8518-C174-1D47-F4BC5D7CD8A0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2553B7-AEAB-D1C0-F344-C00EB048EF5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8198" name="文字方塊 5">
            <a:extLst>
              <a:ext uri="{FF2B5EF4-FFF2-40B4-BE49-F238E27FC236}">
                <a16:creationId xmlns:a16="http://schemas.microsoft.com/office/drawing/2014/main" id="{FD4B8639-8A3E-4D6E-F79A-33CFAE975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1A67316-F9C8-AD8C-8E19-5042327CA4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317602"/>
              </p:ext>
            </p:extLst>
          </p:nvPr>
        </p:nvGraphicFramePr>
        <p:xfrm>
          <a:off x="512763" y="2105025"/>
          <a:ext cx="8337550" cy="30607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354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31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0276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句型變化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endParaRPr lang="zh-TW" sz="30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0424">
                <a:tc>
                  <a:txBody>
                    <a:bodyPr/>
                    <a:lstStyle/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some</a:t>
                      </a: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（一些）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many</a:t>
                      </a:r>
                      <a:r>
                        <a:rPr lang="zh-TW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（許多）</a:t>
                      </a:r>
                    </a:p>
                    <a:p>
                      <a:pPr indent="34925">
                        <a:spcAft>
                          <a:spcPts val="0"/>
                        </a:spcAft>
                      </a:pPr>
                      <a:r>
                        <a:rPr lang="en-US" altLang="zh-TW" sz="28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most</a:t>
                      </a:r>
                      <a:r>
                        <a:rPr lang="zh-TW" altLang="zh-TW" sz="24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（大部分）</a:t>
                      </a:r>
                    </a:p>
                    <a:p>
                      <a:r>
                        <a:rPr lang="en-US" altLang="zh-TW" sz="28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zh-TW" altLang="zh-TW" sz="28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（全部）</a:t>
                      </a:r>
                      <a:endParaRPr lang="zh-TW" sz="30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92175" indent="-801688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/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所有格＋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複數可數名詞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　　　　　　 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＋</a:t>
                      </a:r>
                      <a:r>
                        <a:rPr lang="zh-TW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數動詞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…                           </a:t>
                      </a:r>
                      <a:endParaRPr lang="zh-TW" sz="28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982663" indent="-892175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　　  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複數受格代名詞</a:t>
                      </a:r>
                      <a:br>
                        <a:rPr lang="en-US" alt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 / you / them</a:t>
                      </a:r>
                      <a:r>
                        <a:rPr lang="zh-TW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）</a:t>
                      </a:r>
                      <a:r>
                        <a:rPr lang="en-US" sz="28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</a:t>
                      </a:r>
                      <a:r>
                        <a:rPr lang="en-US" sz="3000" kern="1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     </a:t>
                      </a:r>
                      <a:endParaRPr lang="zh-TW" sz="3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左大括弧 1">
            <a:extLst>
              <a:ext uri="{FF2B5EF4-FFF2-40B4-BE49-F238E27FC236}">
                <a16:creationId xmlns:a16="http://schemas.microsoft.com/office/drawing/2014/main" id="{CF234419-E721-F478-647D-9FF667AEF5EF}"/>
              </a:ext>
            </a:extLst>
          </p:cNvPr>
          <p:cNvSpPr/>
          <p:nvPr/>
        </p:nvSpPr>
        <p:spPr>
          <a:xfrm>
            <a:off x="36242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sp>
        <p:nvSpPr>
          <p:cNvPr id="8" name="左大括弧 7">
            <a:extLst>
              <a:ext uri="{FF2B5EF4-FFF2-40B4-BE49-F238E27FC236}">
                <a16:creationId xmlns:a16="http://schemas.microsoft.com/office/drawing/2014/main" id="{69D25060-7E56-6490-5E2A-CF1CC6D89FDC}"/>
              </a:ext>
            </a:extLst>
          </p:cNvPr>
          <p:cNvSpPr/>
          <p:nvPr/>
        </p:nvSpPr>
        <p:spPr>
          <a:xfrm flipH="1">
            <a:off x="6469063" y="3138488"/>
            <a:ext cx="215900" cy="1511300"/>
          </a:xfrm>
          <a:prstGeom prst="leftBrace">
            <a:avLst>
              <a:gd name="adj1" fmla="val 3782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TW" altLang="en-US"/>
          </a:p>
        </p:txBody>
      </p:sp>
      <p:pic>
        <p:nvPicPr>
          <p:cNvPr id="821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33B8A98-3843-268F-DD34-2EAD87348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313EDB9-6A75-0045-C6E8-3B19936D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1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2F2651B-0BAE-EAAD-E824-09AFE60A8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6C56E23-4E88-09AB-3F3C-C64FAE528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A072F1FF-65D4-4D74-AB97-C30400387A6F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2">
            <a:extLst>
              <a:ext uri="{FF2B5EF4-FFF2-40B4-BE49-F238E27FC236}">
                <a16:creationId xmlns:a16="http://schemas.microsoft.com/office/drawing/2014/main" id="{284F1C78-1565-AE8B-86DE-217074E7548C}"/>
              </a:ext>
            </a:extLst>
          </p:cNvPr>
          <p:cNvSpPr txBox="1">
            <a:spLocks/>
          </p:cNvSpPr>
          <p:nvPr/>
        </p:nvSpPr>
        <p:spPr bwMode="auto">
          <a:xfrm>
            <a:off x="138113" y="1244600"/>
            <a:ext cx="8321675" cy="4856163"/>
          </a:xfrm>
          <a:prstGeom prst="rect">
            <a:avLst/>
          </a:prstGeom>
          <a:noFill/>
          <a:ln w="28575"/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252000">
            <a:spAutoFit/>
          </a:bodyPr>
          <a:lstStyle>
            <a:lvl1pPr marL="1433513" indent="-1433513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tabLst>
                <a:tab pos="622300" algn="r"/>
              </a:tabLst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622300" algn="r"/>
              </a:tabLst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Kevin: Yes. Let’s do something to make it up to her. Why don’t we buy some gifts and make a card </a:t>
            </a:r>
            <a:b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</a:b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4.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her tomorrow? </a:t>
            </a:r>
            <a:endParaRPr lang="zh-TW" altLang="zh-TW" sz="3600" dirty="0">
              <a:latin typeface="Arial" charset="0"/>
              <a:ea typeface="微軟正黑體" pitchFamily="34" charset="-120"/>
              <a:cs typeface="Arial" charset="0"/>
            </a:endParaRPr>
          </a:p>
          <a:p>
            <a:pPr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	  Tom: That 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5.</a:t>
            </a:r>
            <a:r>
              <a:rPr lang="zh-TW" altLang="zh-TW" sz="3600" u="sng" dirty="0">
                <a:latin typeface="Arial" charset="0"/>
                <a:ea typeface="微軟正黑體" pitchFamily="34" charset="-120"/>
                <a:cs typeface="Arial" charset="0"/>
              </a:rPr>
              <a:t>　</a:t>
            </a: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</a:rPr>
              <a:t> a good way to say sorry to her. </a:t>
            </a:r>
          </a:p>
          <a:p>
            <a:pPr algn="r">
              <a:buFont typeface="Arial" charset="0"/>
              <a:buNone/>
              <a:defRPr/>
            </a:pPr>
            <a:r>
              <a:rPr lang="en-US" altLang="zh-TW" sz="3600" dirty="0">
                <a:latin typeface="Arial" charset="0"/>
                <a:ea typeface="微軟正黑體" pitchFamily="34" charset="-120"/>
                <a:cs typeface="Arial" charset="0"/>
                <a:sym typeface="Wingdings" pitchFamily="2" charset="2"/>
              </a:rPr>
              <a:t> 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in return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作為回報　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behave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表現</a:t>
            </a:r>
            <a:endParaRPr lang="en-US" altLang="zh-TW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  <a:p>
            <a:pPr>
              <a:buFont typeface="Arial" charset="0"/>
              <a:buNone/>
              <a:defRPr/>
            </a:pP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　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 </a:t>
            </a:r>
            <a:r>
              <a:rPr lang="zh-TW" altLang="en-US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　　 </a:t>
            </a:r>
            <a:r>
              <a:rPr lang="en-US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make it up </a:t>
            </a:r>
            <a:r>
              <a:rPr lang="zh-TW" altLang="zh-TW" sz="3600" dirty="0">
                <a:latin typeface="Times New Roman" pitchFamily="18" charset="0"/>
                <a:ea typeface="微軟正黑體" pitchFamily="34" charset="-120"/>
                <a:cs typeface="Times New Roman" pitchFamily="18" charset="0"/>
              </a:rPr>
              <a:t>補償</a:t>
            </a:r>
            <a:endParaRPr lang="en-US" altLang="zh-TW" sz="3600" dirty="0">
              <a:latin typeface="Times New Roman" pitchFamily="18" charset="0"/>
              <a:ea typeface="微軟正黑體" pitchFamily="34" charset="-120"/>
              <a:cs typeface="Times New Roman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019C47-D2E7-8AFA-1A56-733E075C1F53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3190" name="文字方塊 6">
            <a:extLst>
              <a:ext uri="{FF2B5EF4-FFF2-40B4-BE49-F238E27FC236}">
                <a16:creationId xmlns:a16="http://schemas.microsoft.com/office/drawing/2014/main" id="{3ED84E0E-A3A5-0352-6BCB-41784B9DC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5143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pic>
        <p:nvPicPr>
          <p:cNvPr id="9319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ADB70AA5-0BA4-1FF3-373E-11815BC3C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062F1E2-8B1E-CCED-E188-B98A7CCE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87944FD-964B-9B5B-CEBE-6D71E2895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9E7392F-8AC6-784E-291C-9CA555FE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5EE6E63F-6C53-411F-BAAA-D20E7273E289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761ACE6-B4E0-77DB-45D6-2F5F61554EDB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實力挑戰</a:t>
            </a:r>
          </a:p>
        </p:txBody>
      </p:sp>
      <p:sp>
        <p:nvSpPr>
          <p:cNvPr id="94213" name="文字方塊 6">
            <a:extLst>
              <a:ext uri="{FF2B5EF4-FFF2-40B4-BE49-F238E27FC236}">
                <a16:creationId xmlns:a16="http://schemas.microsoft.com/office/drawing/2014/main" id="{A7AF1FA5-97A7-2720-F0E6-D4FB23CD3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679450"/>
            <a:ext cx="705802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ts val="4000"/>
              </a:lnSpc>
              <a:spcBef>
                <a:spcPts val="600"/>
              </a:spcBef>
              <a:buFontTx/>
              <a:buNone/>
            </a:pPr>
            <a:r>
              <a:rPr lang="zh-TW" altLang="en-US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二</a:t>
            </a:r>
            <a:r>
              <a:rPr lang="zh-TW" altLang="zh-TW" sz="36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、克漏字測驗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（每題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3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分，共</a:t>
            </a:r>
            <a:r>
              <a:rPr lang="en-US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15 </a:t>
            </a:r>
            <a:r>
              <a:rPr lang="zh-TW" altLang="zh-TW" sz="2400" b="1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分）</a:t>
            </a:r>
            <a:endParaRPr lang="zh-TW" altLang="en-US" sz="3600" b="1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BECF03CA-183B-80B1-811A-70498DBC03B9}"/>
              </a:ext>
            </a:extLst>
          </p:cNvPr>
          <p:cNvSpPr txBox="1">
            <a:spLocks/>
          </p:cNvSpPr>
          <p:nvPr/>
        </p:nvSpPr>
        <p:spPr bwMode="auto">
          <a:xfrm>
            <a:off x="358775" y="1320800"/>
            <a:ext cx="8491538" cy="552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90700" indent="-17907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1pPr>
            <a:lvl2pPr marL="742950" indent="-28575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2pPr>
            <a:lvl3pPr marL="11430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3pPr>
            <a:lvl4pPr marL="16002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4pPr>
            <a:lvl5pPr marL="2057400" indent="-228600" eaLnBrk="0" hangingPunct="0"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38375" algn="l"/>
                <a:tab pos="3587750" algn="l"/>
                <a:tab pos="5114925" algn="l"/>
                <a:tab pos="6640513" algn="l"/>
              </a:tabLst>
              <a:defRPr kumimoji="1">
                <a:solidFill>
                  <a:schemeClr val="tx1"/>
                </a:solidFill>
                <a:latin typeface="Calibri" pitchFamily="34" charset="0"/>
                <a:ea typeface="新細明體" charset="-120"/>
              </a:defRPr>
            </a:lvl9pPr>
          </a:lstStyle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	(A) Most	(B) Much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Each	(D) Both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2.	(A) if		(B) because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</a:t>
            </a:r>
            <a:r>
              <a:rPr lang="en-US" altLang="zh-TW" sz="3600" kern="1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) even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(D) though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3.	(A) will stay	(B) stays	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stayed	(D) to stay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4.	(A) to	(B)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╳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(C) for 	(D) with</a:t>
            </a:r>
          </a:p>
          <a:p>
            <a:pPr marL="1885950" indent="-188595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(</a:t>
            </a:r>
            <a:r>
              <a:rPr lang="zh-TW" altLang="en-US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　　</a:t>
            </a:r>
            <a:r>
              <a:rPr lang="en-US" altLang="zh-TW" sz="3600" kern="100" dirty="0">
                <a:solidFill>
                  <a:srgbClr val="000000"/>
                </a:solidFill>
                <a:latin typeface="Arial" panose="020B0604020202020204" pitchFamily="34" charset="0"/>
                <a:ea typeface="微軟正黑體"/>
                <a:cs typeface="Arial" panose="020B0604020202020204" pitchFamily="34" charset="0"/>
              </a:rPr>
              <a:t>)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5.	(A) sound	(B) sound like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(C) sounds like	(D) sounds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AD694B-CD23-4A46-5967-A685DA465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14128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TW" altLang="en-US" sz="3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FA56405-FBBA-F96F-0647-A996F3C65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2620963"/>
            <a:ext cx="863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08C8228-929A-B52D-144F-369087897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38258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7BA4C94-D995-99F6-1C3E-6108F72A3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5045075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5B33AE0-F31E-4DC2-9DEB-D4F7A2A97A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" y="5689600"/>
            <a:ext cx="863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lnSpc>
                <a:spcPts val="3600"/>
              </a:lnSpc>
              <a:spcBef>
                <a:spcPct val="0"/>
              </a:spcBef>
              <a:buFontTx/>
              <a:buNone/>
            </a:pPr>
            <a:r>
              <a:rPr lang="en-US" altLang="zh-TW" sz="3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TW" altLang="en-US" sz="340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4220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4B1E72-0D16-8548-2425-1334D4D7B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705475"/>
            <a:ext cx="468313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4221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FD3D146F-EB44-C4A3-72B4-5B589C2468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F50CD02-347F-3052-2989-CFCA07637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ED6DBE84-95E6-4233-8F61-4EC6C5739621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61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9ED29CA0-00EB-CB1B-B3C7-E240C320991B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87901E-6573-409D-5D0F-FC4C1E0F1F52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9222" name="文字方塊 5">
            <a:extLst>
              <a:ext uri="{FF2B5EF4-FFF2-40B4-BE49-F238E27FC236}">
                <a16:creationId xmlns:a16="http://schemas.microsoft.com/office/drawing/2014/main" id="{7CE3C709-E280-D09C-EAFC-46F03DA10E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DA81AD6-D82E-3E2A-A398-D4460CBEA7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46663"/>
              </p:ext>
            </p:extLst>
          </p:nvPr>
        </p:nvGraphicFramePr>
        <p:xfrm>
          <a:off x="512763" y="2105025"/>
          <a:ext cx="8012112" cy="421163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8012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14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8" marR="17778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91498">
                <a:tc>
                  <a:txBody>
                    <a:bodyPr/>
                    <a:lstStyle/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(1)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Two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brothers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dentists.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（我哥哥中有兩位是牙醫。）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(2)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Both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hands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dirty.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（我的兩隻手都是髒的。）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(3)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Few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my friends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doctors.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（我的朋友中幾乎沒有醫生。）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	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231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AE72C34-6E61-9072-0C7E-7482A57A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25DAB74-0970-EF3C-30DB-335E39FBCB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3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BB420140-59F5-7378-B923-A4CEB5DBA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87BCD32-1AD1-4D59-9C2D-AFF969BD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F1AB9E50-8680-4764-81A6-29035E5BB356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D4618B16-3F62-D426-CDD2-08D3D50677E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B3B5FA-61DC-9C26-42AB-E64D8A20D985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10246" name="文字方塊 5">
            <a:extLst>
              <a:ext uri="{FF2B5EF4-FFF2-40B4-BE49-F238E27FC236}">
                <a16:creationId xmlns:a16="http://schemas.microsoft.com/office/drawing/2014/main" id="{FDAC094D-A3EA-BCD0-B95D-F68670287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3" y="1344613"/>
            <a:ext cx="82470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可數的不定代名詞用法：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C9BA708-23A7-4209-AD94-22789FCCCC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185442"/>
              </p:ext>
            </p:extLst>
          </p:nvPr>
        </p:nvGraphicFramePr>
        <p:xfrm>
          <a:off x="512763" y="2105025"/>
          <a:ext cx="7997825" cy="385286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997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035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/>
                      </a:pPr>
                      <a:r>
                        <a:rPr lang="zh-TW" altLang="zh-TW" sz="3200" kern="1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例句</a:t>
                      </a:r>
                      <a:endParaRPr lang="zh-TW" sz="32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7" marR="17777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2504">
                <a:tc>
                  <a:txBody>
                    <a:bodyPr/>
                    <a:lstStyle/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(4) </a:t>
                      </a:r>
                      <a:r>
                        <a:rPr lang="en-US" altLang="zh-TW" sz="3600" b="1" kern="1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Several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the books</a:t>
                      </a:r>
                      <a:r>
                        <a:rPr lang="en-US" altLang="zh-TW" sz="3600" b="1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are</a:t>
                      </a:r>
                      <a: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mine.</a:t>
                      </a:r>
                      <a:br>
                        <a:rPr lang="en-US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（這些書中有</a:t>
                      </a:r>
                      <a:r>
                        <a:rPr lang="zh-TW" altLang="en-US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好</a:t>
                      </a:r>
                      <a:r>
                        <a:rPr lang="zh-TW" altLang="zh-TW" sz="3600" kern="1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幾本是我的。）</a:t>
                      </a:r>
                      <a:endParaRPr lang="en-US" alt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  <a:p>
                      <a:pPr marL="722313" indent="-685800">
                        <a:lnSpc>
                          <a:spcPct val="100000"/>
                        </a:lnSpc>
                        <a:spcAft>
                          <a:spcPts val="120"/>
                        </a:spcAft>
                        <a:tabLst/>
                      </a:pP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(5) </a:t>
                      </a:r>
                      <a:r>
                        <a:rPr lang="en-US" altLang="zh-TW" sz="3600" b="1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All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of </a:t>
                      </a:r>
                      <a:r>
                        <a:rPr lang="en-US" altLang="zh-TW" sz="3600" u="sng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us</a:t>
                      </a:r>
                      <a:r>
                        <a:rPr lang="en-US" altLang="zh-TW" sz="3600" b="1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feel</a:t>
                      </a:r>
                      <a: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 sad about the news.</a:t>
                      </a:r>
                      <a:br>
                        <a:rPr lang="en-US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</a:b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（我們所有人對這</a:t>
                      </a:r>
                      <a:r>
                        <a:rPr lang="zh-TW" altLang="en-US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消息</a:t>
                      </a:r>
                      <a:r>
                        <a:rPr lang="zh-TW" altLang="zh-TW" sz="3600" dirty="0">
                          <a:effectLst/>
                          <a:latin typeface="Arial" panose="020B0604020202020204" pitchFamily="34" charset="0"/>
                          <a:ea typeface="微軟正黑體" panose="020B0604030504040204" pitchFamily="34" charset="-120"/>
                          <a:cs typeface="Arial" panose="020B0604020202020204" pitchFamily="34" charset="0"/>
                        </a:rPr>
                        <a:t>都感到很傷心。）</a:t>
                      </a:r>
                      <a:endParaRPr lang="zh-TW" sz="3600" kern="100" dirty="0">
                        <a:effectLst/>
                        <a:latin typeface="Arial" panose="020B0604020202020204" pitchFamily="34" charset="0"/>
                        <a:ea typeface="微軟正黑體" panose="020B0604030504040204" pitchFamily="34" charset="-120"/>
                        <a:cs typeface="Arial" panose="020B0604020202020204" pitchFamily="34" charset="0"/>
                      </a:endParaRPr>
                    </a:p>
                  </a:txBody>
                  <a:tcPr marL="17779" marR="17779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55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417321DF-9A16-2B10-BB26-E473369AA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6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E2F92E9-B810-033C-CE6B-418D0072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57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C690E3E-174D-EF15-0AC4-C2EE7821C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AF38623-1CEA-29E3-B17B-7232D57DD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604845EC-B627-418D-B11A-13B91C341947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8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CD8E9412-FBD6-4A28-31A7-99A84C8B78C5}"/>
              </a:ext>
            </a:extLst>
          </p:cNvPr>
          <p:cNvSpPr txBox="1"/>
          <p:nvPr/>
        </p:nvSpPr>
        <p:spPr>
          <a:xfrm>
            <a:off x="387350" y="679450"/>
            <a:ext cx="6203950" cy="646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989013" indent="-989013">
              <a:spcBef>
                <a:spcPts val="600"/>
              </a:spcBef>
              <a:defRPr/>
            </a:pPr>
            <a:r>
              <a:rPr kumimoji="0" lang="zh-TW" altLang="zh-TW" sz="3600" b="1" spc="120" dirty="0">
                <a:solidFill>
                  <a:srgbClr val="C0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一、不定代名詞的用法</a:t>
            </a:r>
            <a:endParaRPr kumimoji="0" lang="en-US" altLang="zh-TW" sz="3600" b="1" spc="120" dirty="0">
              <a:solidFill>
                <a:srgbClr val="C00000"/>
              </a:solidFill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AB3036-A4CA-526E-C5B5-2104981AC6FE}"/>
              </a:ext>
            </a:extLst>
          </p:cNvPr>
          <p:cNvSpPr/>
          <p:nvPr/>
        </p:nvSpPr>
        <p:spPr>
          <a:xfrm>
            <a:off x="7554537" y="94026"/>
            <a:ext cx="1296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0" lang="zh-TW" altLang="en-US" sz="2000" b="1" spc="120">
                <a:solidFill>
                  <a:schemeClr val="bg1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文法要點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AAFBBE5-76E3-B0CF-5324-BE9E66DEF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7663" y="1427163"/>
            <a:ext cx="7199312" cy="507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marL="538163" indent="-5381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1.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真正的主詞是</a:t>
            </a:r>
            <a:r>
              <a:rPr lang="en-US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of </a:t>
            </a:r>
            <a:r>
              <a:rPr lang="zh-TW" altLang="zh-TW" sz="36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前的不定代名詞，所以表單數的不定代名詞後面要接單數動詞；表複數的不定代名詞後面要接複數動詞。</a:t>
            </a:r>
            <a:endParaRPr lang="en-US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1795463" indent="-1795463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  <a:ea typeface="微軟正黑體" pitchFamily="34" charset="-120"/>
                <a:cs typeface="Arial" charset="0"/>
              </a:rPr>
              <a:t>　 例 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(1) </a:t>
            </a:r>
            <a:r>
              <a:rPr lang="en-US" altLang="zh-TW" sz="3600" u="sng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One of us</a:t>
            </a:r>
            <a:r>
              <a:rPr lang="en-US" altLang="zh-TW" sz="3600" b="1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b="1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an American.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（我們其中一位是美國人。）</a:t>
            </a:r>
            <a:endParaRPr lang="en-US" altLang="zh-TW" sz="3600" kern="1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marL="2416175" indent="-2416175">
              <a:spcBef>
                <a:spcPts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zh-TW" altLang="en-US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　　　　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→ 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主詞是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One of us</a:t>
            </a: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，</a:t>
            </a:r>
            <a:b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</a:br>
            <a:r>
              <a:rPr lang="zh-TW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故用單數動詞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 </a:t>
            </a:r>
            <a:r>
              <a:rPr lang="en-US" altLang="zh-TW" sz="3600" kern="100" dirty="0">
                <a:solidFill>
                  <a:srgbClr val="FF0000"/>
                </a:solidFill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is</a:t>
            </a:r>
            <a:r>
              <a:rPr lang="en-US" altLang="zh-TW" sz="3600" kern="100" dirty="0">
                <a:latin typeface="Arial" panose="020B0604020202020204" pitchFamily="34" charset="0"/>
                <a:ea typeface="微軟正黑體" panose="020B0604030504040204" pitchFamily="34" charset="-120"/>
                <a:cs typeface="Arial" panose="020B0604020202020204" pitchFamily="34" charset="0"/>
              </a:rPr>
              <a:t>	</a:t>
            </a:r>
            <a:endParaRPr lang="zh-TW" altLang="zh-TW" sz="3600" dirty="0"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4B1819-4037-51C2-3DFD-28ACCCF5A80F}"/>
              </a:ext>
            </a:extLst>
          </p:cNvPr>
          <p:cNvSpPr/>
          <p:nvPr/>
        </p:nvSpPr>
        <p:spPr>
          <a:xfrm>
            <a:off x="487363" y="1457325"/>
            <a:ext cx="1079500" cy="57626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TW" altLang="en-US" sz="3400" b="1" dirty="0">
                <a:latin typeface="微軟正黑體" pitchFamily="34" charset="-120"/>
                <a:ea typeface="微軟正黑體" pitchFamily="34" charset="-120"/>
              </a:rPr>
              <a:t>注意</a:t>
            </a:r>
          </a:p>
        </p:txBody>
      </p:sp>
      <p:pic>
        <p:nvPicPr>
          <p:cNvPr id="11272" name="Picture 9" descr="C:\Users\K990102\Downloads\25366.png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FB8C78E-13DB-C6B1-D02A-EAE6A0F4F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525" y="5183188"/>
            <a:ext cx="468313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3" name="Picture 10" descr="C:\Users\K990102\Downloads\25472.png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B8B4F76-B671-D77C-6D0C-4447FC08E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38" y="5745163"/>
            <a:ext cx="468312" cy="46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4" name="Picture 11" descr="C:\Users\K990102\Downloads\14-142284_png-file-svg-home-icon-black-circle.png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1C7FCA7-328E-4C9F-3BD8-84D2D674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300" y="6278563"/>
            <a:ext cx="4984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3310A3D-ABAB-15CF-A138-0FBC1401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libri" panose="020F050202020403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/>
            <a:fld id="{C91FB4A1-EBFA-4819-A8D6-998A8CC3CD7A}" type="slidenum">
              <a:rPr kumimoji="0" lang="zh-TW" altLang="en-US">
                <a:solidFill>
                  <a:srgbClr val="FFFF00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kumimoji="0" lang="zh-TW" altLang="en-US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f66a0848bac249a88927d758849339c646d1dc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4226</TotalTime>
  <Words>4379</Words>
  <Application>Microsoft Office PowerPoint</Application>
  <PresentationFormat>如螢幕大小 (4:3)</PresentationFormat>
  <Paragraphs>435</Paragraphs>
  <Slides>61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61</vt:i4>
      </vt:variant>
    </vt:vector>
  </HeadingPairs>
  <TitlesOfParts>
    <vt:vector size="67" baseType="lpstr">
      <vt:lpstr>微軟正黑體</vt:lpstr>
      <vt:lpstr>新細明體</vt:lpstr>
      <vt:lpstr>Arial</vt:lpstr>
      <vt:lpstr>Calibri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鍾定栩</cp:lastModifiedBy>
  <cp:revision>405</cp:revision>
  <dcterms:created xsi:type="dcterms:W3CDTF">2018-01-04T03:48:16Z</dcterms:created>
  <dcterms:modified xsi:type="dcterms:W3CDTF">2025-02-23T02:22:28Z</dcterms:modified>
</cp:coreProperties>
</file>