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3"/>
  </p:notesMasterIdLst>
  <p:sldIdLst>
    <p:sldId id="256" r:id="rId2"/>
  </p:sldIdLst>
  <p:sldSz cx="2700020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C8EAA-494A-4A21-A074-D7701869AA6C}" v="82" dt="2024-04-02T05:49:19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97" autoAdjust="0"/>
    <p:restoredTop sz="94698" autoAdjust="0"/>
  </p:normalViewPr>
  <p:slideViewPr>
    <p:cSldViewPr snapToGrid="0">
      <p:cViewPr>
        <p:scale>
          <a:sx n="25" d="100"/>
          <a:sy n="25" d="100"/>
        </p:scale>
        <p:origin x="2069" y="-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昌 蔡" userId="167e11c05f1c4344" providerId="LiveId" clId="{876C8EAA-494A-4A21-A074-D7701869AA6C}"/>
    <pc:docChg chg="undo custSel modSld">
      <pc:chgData name="承昌 蔡" userId="167e11c05f1c4344" providerId="LiveId" clId="{876C8EAA-494A-4A21-A074-D7701869AA6C}" dt="2024-04-02T05:59:42.788" v="358" actId="3064"/>
      <pc:docMkLst>
        <pc:docMk/>
      </pc:docMkLst>
      <pc:sldChg chg="modSp mod">
        <pc:chgData name="承昌 蔡" userId="167e11c05f1c4344" providerId="LiveId" clId="{876C8EAA-494A-4A21-A074-D7701869AA6C}" dt="2024-04-02T05:59:42.788" v="358" actId="3064"/>
        <pc:sldMkLst>
          <pc:docMk/>
          <pc:sldMk cId="2252614129" sldId="256"/>
        </pc:sldMkLst>
        <pc:spChg chg="mod">
          <ac:chgData name="承昌 蔡" userId="167e11c05f1c4344" providerId="LiveId" clId="{876C8EAA-494A-4A21-A074-D7701869AA6C}" dt="2024-04-02T05:49:05.696" v="347" actId="14100"/>
          <ac:spMkLst>
            <pc:docMk/>
            <pc:sldMk cId="2252614129" sldId="256"/>
            <ac:spMk id="5" creationId="{06DD0CAA-4966-9F70-BADC-C6F44892DD20}"/>
          </ac:spMkLst>
        </pc:spChg>
        <pc:spChg chg="mod">
          <ac:chgData name="承昌 蔡" userId="167e11c05f1c4344" providerId="LiveId" clId="{876C8EAA-494A-4A21-A074-D7701869AA6C}" dt="2024-04-02T05:48:59.437" v="345" actId="14100"/>
          <ac:spMkLst>
            <pc:docMk/>
            <pc:sldMk cId="2252614129" sldId="256"/>
            <ac:spMk id="8" creationId="{1C820BE9-5303-4F24-6C41-4FAD9A020A0D}"/>
          </ac:spMkLst>
        </pc:spChg>
        <pc:spChg chg="mod">
          <ac:chgData name="承昌 蔡" userId="167e11c05f1c4344" providerId="LiveId" clId="{876C8EAA-494A-4A21-A074-D7701869AA6C}" dt="2024-04-02T05:49:29.421" v="353" actId="14100"/>
          <ac:spMkLst>
            <pc:docMk/>
            <pc:sldMk cId="2252614129" sldId="256"/>
            <ac:spMk id="9" creationId="{B56EFF38-1185-7FD6-A1DB-8C310616D0C4}"/>
          </ac:spMkLst>
        </pc:spChg>
        <pc:spChg chg="mod">
          <ac:chgData name="承昌 蔡" userId="167e11c05f1c4344" providerId="LiveId" clId="{876C8EAA-494A-4A21-A074-D7701869AA6C}" dt="2024-04-02T05:49:25.562" v="352" actId="14100"/>
          <ac:spMkLst>
            <pc:docMk/>
            <pc:sldMk cId="2252614129" sldId="256"/>
            <ac:spMk id="12" creationId="{A22235C5-9973-2F80-5201-B8DD5BAD7797}"/>
          </ac:spMkLst>
        </pc:spChg>
        <pc:spChg chg="mod">
          <ac:chgData name="承昌 蔡" userId="167e11c05f1c4344" providerId="LiveId" clId="{876C8EAA-494A-4A21-A074-D7701869AA6C}" dt="2024-04-02T05:51:11.019" v="356" actId="1076"/>
          <ac:spMkLst>
            <pc:docMk/>
            <pc:sldMk cId="2252614129" sldId="256"/>
            <ac:spMk id="15" creationId="{A26C63FF-A685-9D36-B283-81F095517121}"/>
          </ac:spMkLst>
        </pc:spChg>
        <pc:spChg chg="mod">
          <ac:chgData name="承昌 蔡" userId="167e11c05f1c4344" providerId="LiveId" clId="{876C8EAA-494A-4A21-A074-D7701869AA6C}" dt="2024-04-02T05:17:05.229" v="9" actId="1076"/>
          <ac:spMkLst>
            <pc:docMk/>
            <pc:sldMk cId="2252614129" sldId="256"/>
            <ac:spMk id="17" creationId="{00000000-0000-0000-0000-000000000000}"/>
          </ac:spMkLst>
        </pc:spChg>
        <pc:spChg chg="mod">
          <ac:chgData name="承昌 蔡" userId="167e11c05f1c4344" providerId="LiveId" clId="{876C8EAA-494A-4A21-A074-D7701869AA6C}" dt="2024-04-02T05:37:37.162" v="185" actId="1076"/>
          <ac:spMkLst>
            <pc:docMk/>
            <pc:sldMk cId="2252614129" sldId="256"/>
            <ac:spMk id="18" creationId="{1D0D48A1-8906-94FB-DCD0-246E4C61B88C}"/>
          </ac:spMkLst>
        </pc:spChg>
        <pc:spChg chg="mod">
          <ac:chgData name="承昌 蔡" userId="167e11c05f1c4344" providerId="LiveId" clId="{876C8EAA-494A-4A21-A074-D7701869AA6C}" dt="2024-04-02T05:44:58.767" v="302" actId="1076"/>
          <ac:spMkLst>
            <pc:docMk/>
            <pc:sldMk cId="2252614129" sldId="256"/>
            <ac:spMk id="19" creationId="{409756C1-A1B0-9BF9-679B-51F26BB99346}"/>
          </ac:spMkLst>
        </pc:spChg>
        <pc:spChg chg="mod">
          <ac:chgData name="承昌 蔡" userId="167e11c05f1c4344" providerId="LiveId" clId="{876C8EAA-494A-4A21-A074-D7701869AA6C}" dt="2024-04-02T05:45:06.079" v="303" actId="1076"/>
          <ac:spMkLst>
            <pc:docMk/>
            <pc:sldMk cId="2252614129" sldId="256"/>
            <ac:spMk id="20" creationId="{EF1A7A4E-197A-41B9-C8AC-3BDE617C9746}"/>
          </ac:spMkLst>
        </pc:spChg>
        <pc:spChg chg="mod">
          <ac:chgData name="承昌 蔡" userId="167e11c05f1c4344" providerId="LiveId" clId="{876C8EAA-494A-4A21-A074-D7701869AA6C}" dt="2024-04-02T05:17:57.824" v="14" actId="1076"/>
          <ac:spMkLst>
            <pc:docMk/>
            <pc:sldMk cId="2252614129" sldId="256"/>
            <ac:spMk id="48" creationId="{71D219C4-A9AE-4AAC-8EFF-A97D95EEF842}"/>
          </ac:spMkLst>
        </pc:spChg>
        <pc:graphicFrameChg chg="mod modGraphic">
          <ac:chgData name="承昌 蔡" userId="167e11c05f1c4344" providerId="LiveId" clId="{876C8EAA-494A-4A21-A074-D7701869AA6C}" dt="2024-04-02T05:59:42.788" v="358" actId="3064"/>
          <ac:graphicFrameMkLst>
            <pc:docMk/>
            <pc:sldMk cId="2252614129" sldId="256"/>
            <ac:graphicFrameMk id="4" creationId="{00000000-0000-0000-0000-000000000000}"/>
          </ac:graphicFrameMkLst>
        </pc:graphicFrameChg>
        <pc:graphicFrameChg chg="mod modGraphic">
          <ac:chgData name="承昌 蔡" userId="167e11c05f1c4344" providerId="LiveId" clId="{876C8EAA-494A-4A21-A074-D7701869AA6C}" dt="2024-04-02T05:37:15.732" v="180" actId="1076"/>
          <ac:graphicFrameMkLst>
            <pc:docMk/>
            <pc:sldMk cId="2252614129" sldId="256"/>
            <ac:graphicFrameMk id="6" creationId="{79B32A53-4F51-E85C-1710-60F0DCAF1504}"/>
          </ac:graphicFrameMkLst>
        </pc:graphicFrameChg>
        <pc:graphicFrameChg chg="mod modGraphic">
          <ac:chgData name="承昌 蔡" userId="167e11c05f1c4344" providerId="LiveId" clId="{876C8EAA-494A-4A21-A074-D7701869AA6C}" dt="2024-04-02T05:37:22.575" v="181" actId="1076"/>
          <ac:graphicFrameMkLst>
            <pc:docMk/>
            <pc:sldMk cId="2252614129" sldId="256"/>
            <ac:graphicFrameMk id="7" creationId="{5B9822B2-00FB-3738-0F5D-D96592C46C2E}"/>
          </ac:graphicFrameMkLst>
        </pc:graphicFrameChg>
        <pc:graphicFrameChg chg="mod">
          <ac:chgData name="承昌 蔡" userId="167e11c05f1c4344" providerId="LiveId" clId="{876C8EAA-494A-4A21-A074-D7701869AA6C}" dt="2024-04-02T05:40:11.172" v="248" actId="1076"/>
          <ac:graphicFrameMkLst>
            <pc:docMk/>
            <pc:sldMk cId="2252614129" sldId="256"/>
            <ac:graphicFrameMk id="11" creationId="{B4B6E31D-D38D-C996-AF11-C391A40ED000}"/>
          </ac:graphicFrameMkLst>
        </pc:graphicFrameChg>
        <pc:graphicFrameChg chg="mod modGraphic">
          <ac:chgData name="承昌 蔡" userId="167e11c05f1c4344" providerId="LiveId" clId="{876C8EAA-494A-4A21-A074-D7701869AA6C}" dt="2024-04-02T05:44:44.720" v="301" actId="1076"/>
          <ac:graphicFrameMkLst>
            <pc:docMk/>
            <pc:sldMk cId="2252614129" sldId="256"/>
            <ac:graphicFrameMk id="14" creationId="{B5859992-1416-A7A7-7472-CAE9A9E1E627}"/>
          </ac:graphicFrameMkLst>
        </pc:graphicFrameChg>
        <pc:graphicFrameChg chg="mod modGraphic">
          <ac:chgData name="承昌 蔡" userId="167e11c05f1c4344" providerId="LiveId" clId="{876C8EAA-494A-4A21-A074-D7701869AA6C}" dt="2024-04-02T05:59:38.370" v="357" actId="3064"/>
          <ac:graphicFrameMkLst>
            <pc:docMk/>
            <pc:sldMk cId="2252614129" sldId="256"/>
            <ac:graphicFrameMk id="21" creationId="{00000000-0000-0000-0000-000000000000}"/>
          </ac:graphicFrameMkLst>
        </pc:graphicFrameChg>
        <pc:graphicFrameChg chg="modGraphic">
          <ac:chgData name="承昌 蔡" userId="167e11c05f1c4344" providerId="LiveId" clId="{876C8EAA-494A-4A21-A074-D7701869AA6C}" dt="2024-04-02T05:50:18.726" v="355" actId="2711"/>
          <ac:graphicFrameMkLst>
            <pc:docMk/>
            <pc:sldMk cId="2252614129" sldId="256"/>
            <ac:graphicFrameMk id="25" creationId="{00000000-0000-0000-0000-000000000000}"/>
          </ac:graphicFrameMkLst>
        </pc:graphicFrameChg>
        <pc:picChg chg="mod">
          <ac:chgData name="承昌 蔡" userId="167e11c05f1c4344" providerId="LiveId" clId="{876C8EAA-494A-4A21-A074-D7701869AA6C}" dt="2024-04-02T05:17:53.585" v="13" actId="1076"/>
          <ac:picMkLst>
            <pc:docMk/>
            <pc:sldMk cId="2252614129" sldId="256"/>
            <ac:picMk id="22" creationId="{DB62DBE8-324E-522D-EDCE-534534B4D83A}"/>
          </ac:picMkLst>
        </pc:picChg>
        <pc:picChg chg="mod">
          <ac:chgData name="承昌 蔡" userId="167e11c05f1c4344" providerId="LiveId" clId="{876C8EAA-494A-4A21-A074-D7701869AA6C}" dt="2024-04-02T05:17:53.585" v="13" actId="1076"/>
          <ac:picMkLst>
            <pc:docMk/>
            <pc:sldMk cId="2252614129" sldId="256"/>
            <ac:picMk id="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02FB5-5BAE-4BC3-BA79-FA081A57199E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1143000"/>
            <a:ext cx="192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9E73-64B6-43E0-99C5-5DDFF7B54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465388" y="1143000"/>
            <a:ext cx="19272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9E73-64B6-43E0-99C5-5DDFF7B545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4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7070108"/>
            <a:ext cx="22950170" cy="15040222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22690338"/>
            <a:ext cx="20250150" cy="10430151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8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7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2300034"/>
            <a:ext cx="5821918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2300034"/>
            <a:ext cx="17128252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10770172"/>
            <a:ext cx="23287673" cy="17970262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8910440"/>
            <a:ext cx="23287673" cy="9450136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1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11500170"/>
            <a:ext cx="1147508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11500170"/>
            <a:ext cx="1147508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3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2300044"/>
            <a:ext cx="23287673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10590160"/>
            <a:ext cx="11422348" cy="5190073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5780233"/>
            <a:ext cx="11422348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10590160"/>
            <a:ext cx="11478602" cy="5190073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5780233"/>
            <a:ext cx="11478602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5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880042"/>
            <a:ext cx="8708267" cy="1008014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6220102"/>
            <a:ext cx="13668851" cy="30700453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2960191"/>
            <a:ext cx="8708267" cy="2401035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3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880042"/>
            <a:ext cx="8708267" cy="1008014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6220102"/>
            <a:ext cx="13668851" cy="30700453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2960191"/>
            <a:ext cx="8708267" cy="2401035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7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2300044"/>
            <a:ext cx="23287673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11500170"/>
            <a:ext cx="23287673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40040601"/>
            <a:ext cx="607504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4727-C8CD-47E6-A33E-CDFFBAEEFC6B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40040601"/>
            <a:ext cx="9112568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40040601"/>
            <a:ext cx="607504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4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4DF1103-8CC8-0B6B-1ED7-4DD7DEFEA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592667"/>
                  </p:ext>
                </p:extLst>
              </p:nvPr>
            </p:nvGraphicFramePr>
            <p:xfrm>
              <a:off x="403550" y="17949981"/>
              <a:ext cx="25973928" cy="7755561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8657976">
                      <a:extLst>
                        <a:ext uri="{9D8B030D-6E8A-4147-A177-3AD203B41FA5}">
                          <a16:colId xmlns:a16="http://schemas.microsoft.com/office/drawing/2014/main" val="852646993"/>
                        </a:ext>
                      </a:extLst>
                    </a:gridCol>
                    <a:gridCol w="8657976">
                      <a:extLst>
                        <a:ext uri="{9D8B030D-6E8A-4147-A177-3AD203B41FA5}">
                          <a16:colId xmlns:a16="http://schemas.microsoft.com/office/drawing/2014/main" val="3292431201"/>
                        </a:ext>
                      </a:extLst>
                    </a:gridCol>
                    <a:gridCol w="8657976">
                      <a:extLst>
                        <a:ext uri="{9D8B030D-6E8A-4147-A177-3AD203B41FA5}">
                          <a16:colId xmlns:a16="http://schemas.microsoft.com/office/drawing/2014/main" val="12877009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27000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TW" alt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落在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落在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𝑩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3200" b="1" dirty="0">
                                  <a:solidFill>
                                    <a:schemeClr val="bg1"/>
                                  </a:solidFill>
                                  <a:ea typeface="標楷體" panose="03000509000000000000" pitchFamily="65" charset="-120"/>
                                  <a:cs typeface="Arial"/>
                                </a:rPr>
                                <m:t>、</m:t>
                              </m:r>
                              <m:sSub>
                                <m:sSubPr>
                                  <m:ctrlPr>
                                    <a:rPr lang="zh-TW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落在過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𝚫</m:t>
                              </m:r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𝑨𝑩𝑪</m:t>
                              </m:r>
                              <m:r>
                                <a:rPr lang="en-US" altLang="zh-TW" sz="32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一頂點的直線</a:t>
                          </a:r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074108"/>
                      </a:ext>
                    </a:extLst>
                  </a:tr>
                  <a:tr h="653483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7776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0" i="1" kern="100" spc="-180" dirty="0" smtClean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kern="100" spc="-180" dirty="0" smtClean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i="1" kern="100" spc="-180" dirty="0" smtClean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sz="3200" i="1" kern="100" spc="-18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Arial Unicode MS" panose="020B0604020202020204" pitchFamily="34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spc="-18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 Unicode MS" panose="020B0604020202020204" pitchFamily="34" charset="-120"/>
                            </a:rPr>
                            <a:t>位於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spc="-18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 Unicode MS" panose="020B0604020202020204" pitchFamily="34" charset="-120"/>
                            </a:rPr>
                            <a:t>上，且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sz="3200" i="1" kern="100" spc="-18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spc="-18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 Unicode MS" panose="020B0604020202020204" pitchFamily="34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  <m:r>
                                <a:rPr lang="en-US" altLang="zh-TW" sz="3200" i="1" kern="100" spc="-18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spc="-18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Arial Unicode MS" panose="020B0604020202020204" pitchFamily="34" charset="-120"/>
                            </a:rPr>
                            <a:t>重合</a:t>
                          </a:r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zh-TW" sz="3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都在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上時，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TW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平行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zh-TW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acc>
                            </m:oMath>
                          </a14:m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TW" altLang="zh-TW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⃡"/>
                                  <m:ctrlPr>
                                    <a:rPr lang="zh-TW" alt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TW" altLang="zh-TW" sz="3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TW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dirty="0">
                              <a:solidFill>
                                <a:schemeClr val="tx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連線也會通過該頂點</a:t>
                          </a:r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1426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4DF1103-8CC8-0B6B-1ED7-4DD7DEFEA4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592667"/>
                  </p:ext>
                </p:extLst>
              </p:nvPr>
            </p:nvGraphicFramePr>
            <p:xfrm>
              <a:off x="403550" y="17949981"/>
              <a:ext cx="25973928" cy="7755561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8657976">
                      <a:extLst>
                        <a:ext uri="{9D8B030D-6E8A-4147-A177-3AD203B41FA5}">
                          <a16:colId xmlns:a16="http://schemas.microsoft.com/office/drawing/2014/main" val="852646993"/>
                        </a:ext>
                      </a:extLst>
                    </a:gridCol>
                    <a:gridCol w="8657976">
                      <a:extLst>
                        <a:ext uri="{9D8B030D-6E8A-4147-A177-3AD203B41FA5}">
                          <a16:colId xmlns:a16="http://schemas.microsoft.com/office/drawing/2014/main" val="3292431201"/>
                        </a:ext>
                      </a:extLst>
                    </a:gridCol>
                    <a:gridCol w="8657976">
                      <a:extLst>
                        <a:ext uri="{9D8B030D-6E8A-4147-A177-3AD203B41FA5}">
                          <a16:colId xmlns:a16="http://schemas.microsoft.com/office/drawing/2014/main" val="128770095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" t="-13684" r="-200141" b="-12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1" t="-13684" r="-100282" b="-12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3684" r="-211" b="-127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1074108"/>
                      </a:ext>
                    </a:extLst>
                  </a:tr>
                  <a:tr h="6534837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7776598"/>
                      </a:ext>
                    </a:extLst>
                  </a:tr>
                  <a:tr h="64160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" t="-1124762" r="-200141" b="-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41" t="-1124762" r="-100282" b="-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24762" r="-211" b="-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1426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B513243-D8DA-F613-7BCA-7E710750C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907811"/>
                  </p:ext>
                </p:extLst>
              </p:nvPr>
            </p:nvGraphicFramePr>
            <p:xfrm>
              <a:off x="563168" y="32520752"/>
              <a:ext cx="25814310" cy="6643703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12907155">
                      <a:extLst>
                        <a:ext uri="{9D8B030D-6E8A-4147-A177-3AD203B41FA5}">
                          <a16:colId xmlns:a16="http://schemas.microsoft.com/office/drawing/2014/main" val="1213429332"/>
                        </a:ext>
                      </a:extLst>
                    </a:gridCol>
                    <a:gridCol w="12907155">
                      <a:extLst>
                        <a:ext uri="{9D8B030D-6E8A-4147-A177-3AD203B41FA5}">
                          <a16:colId xmlns:a16="http://schemas.microsoft.com/office/drawing/2014/main" val="4273851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TW" altLang="en-US" sz="32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落在等腰直角三角形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r>
                                <a:rPr lang="en-US" altLang="zh-TW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𝜟</m:t>
                              </m:r>
                              <m:r>
                                <a:rPr lang="en-US" altLang="zh-TW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𝑨𝑩𝑪</m:t>
                              </m:r>
                              <m:r>
                                <a:rPr lang="en-US" altLang="zh-TW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altLang="zh-TW" sz="32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zh-TW" sz="32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TW" altLang="en-US" sz="3200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落在正三角形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r>
                                <a:rPr lang="en-US" altLang="zh-TW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𝜟</m:t>
                              </m:r>
                              <m:r>
                                <a:rPr lang="en-US" altLang="zh-TW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𝑨𝑩𝑪</m:t>
                              </m:r>
                              <m:r>
                                <a:rPr lang="en-US" altLang="zh-TW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𝑩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sz="3200" b="1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altLang="zh-TW" sz="32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1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4793150"/>
                      </a:ext>
                    </a:extLst>
                  </a:tr>
                  <a:tr h="548546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9327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的移動軌跡為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32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sz="3200" i="1" kern="10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zh-TW" sz="3200" kern="10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的</a:t>
                          </a:r>
                          <a:r>
                            <a:rPr lang="zh-TW" altLang="en-US" sz="3200" kern="10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移動</a:t>
                          </a:r>
                          <a:r>
                            <a:rPr lang="zh-TW" altLang="zh-TW" sz="3200" kern="100" dirty="0">
                              <a:effectLst/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軌跡</a:t>
                          </a:r>
                          <a:r>
                            <a:rPr lang="zh-TW" altLang="zh-TW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為</a:t>
                          </a:r>
                          <a14:m>
                            <m:oMath xmlns:m="http://schemas.openxmlformats.org/officeDocument/2006/math">
                              <m:r>
                                <a:rPr lang="zh-TW" altLang="zh-TW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zh-TW" sz="3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3200" b="0" i="1" kern="100" smtClean="0"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6492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7B513243-D8DA-F613-7BCA-7E710750C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907811"/>
                  </p:ext>
                </p:extLst>
              </p:nvPr>
            </p:nvGraphicFramePr>
            <p:xfrm>
              <a:off x="563168" y="32520752"/>
              <a:ext cx="25814310" cy="6643703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12907155">
                      <a:extLst>
                        <a:ext uri="{9D8B030D-6E8A-4147-A177-3AD203B41FA5}">
                          <a16:colId xmlns:a16="http://schemas.microsoft.com/office/drawing/2014/main" val="1213429332"/>
                        </a:ext>
                      </a:extLst>
                    </a:gridCol>
                    <a:gridCol w="12907155">
                      <a:extLst>
                        <a:ext uri="{9D8B030D-6E8A-4147-A177-3AD203B41FA5}">
                          <a16:colId xmlns:a16="http://schemas.microsoft.com/office/drawing/2014/main" val="427385193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" t="-13684" r="-100142" b="-108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47" t="-13684" r="-142" b="-108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4793150"/>
                      </a:ext>
                    </a:extLst>
                  </a:tr>
                  <a:tr h="548546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932777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" t="-1062105" r="-10014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47" t="-1062105" r="-142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4927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91;p1">
                <a:extLst>
                  <a:ext uri="{FF2B5EF4-FFF2-40B4-BE49-F238E27FC236}">
                    <a16:creationId xmlns:a16="http://schemas.microsoft.com/office/drawing/2014/main" id="{4817BD86-CACB-554E-9427-5D4B0D9DBB18}"/>
                  </a:ext>
                </a:extLst>
              </p:cNvPr>
              <p:cNvSpPr txBox="1"/>
              <p:nvPr/>
            </p:nvSpPr>
            <p:spPr>
              <a:xfrm>
                <a:off x="-1" y="30895661"/>
                <a:ext cx="23171877" cy="729709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2000">
                    <a:srgbClr val="FFF2CC"/>
                  </a:gs>
                  <a:gs pos="100000">
                    <a:srgbClr val="FEE59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0724" tIns="45350" rIns="90724" bIns="45350" anchor="t" anchorCtr="0">
                <a:spAutoFit/>
              </a:bodyPr>
              <a:lstStyle/>
              <a:p>
                <a:r>
                  <a:rPr lang="zh-TW" altLang="en-US" sz="40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四、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4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40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在特殊三角形的過頂點外接圓切線上移動之鏡射情況</a:t>
                </a:r>
                <a:endParaRPr lang="zh-TW" altLang="zh-TW" sz="40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Google Shape;91;p1">
                <a:extLst>
                  <a:ext uri="{FF2B5EF4-FFF2-40B4-BE49-F238E27FC236}">
                    <a16:creationId xmlns:a16="http://schemas.microsoft.com/office/drawing/2014/main" id="{4817BD86-CACB-554E-9427-5D4B0D9D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895661"/>
                <a:ext cx="23171877" cy="729709"/>
              </a:xfrm>
              <a:prstGeom prst="rect">
                <a:avLst/>
              </a:prstGeom>
              <a:blipFill>
                <a:blip r:embed="rId5"/>
                <a:stretch>
                  <a:fillRect l="-947" t="-15000"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415374"/>
                  </p:ext>
                </p:extLst>
              </p:nvPr>
            </p:nvGraphicFramePr>
            <p:xfrm>
              <a:off x="457479" y="1032644"/>
              <a:ext cx="26145034" cy="10326465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9530583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7831015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  <a:gridCol w="8783436">
                      <a:extLst>
                        <a:ext uri="{9D8B030D-6E8A-4147-A177-3AD203B41FA5}">
                          <a16:colId xmlns:a16="http://schemas.microsoft.com/office/drawing/2014/main" val="570384392"/>
                        </a:ext>
                      </a:extLst>
                    </a:gridCol>
                  </a:tblGrid>
                  <a:tr h="1278710"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步驟一：觀察各點的鏡射重心連線。</a:t>
                          </a:r>
                        </a:p>
                      </a:txBody>
                      <a:tcPr anchor="ctr" anchorCtr="1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步驟二：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zh-TW" altLang="en-US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TW" sz="3200" b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TW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3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zh-TW" sz="3200" b="0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。</a:t>
                          </a:r>
                        </a:p>
                      </a:txBody>
                      <a:tcPr anchor="ctr" anchorCtr="1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步驟三：證明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∆</m:t>
                              </m:r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b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相似</a:t>
                          </a:r>
                          <a:br>
                            <a:rPr lang="en-US" altLang="zh-TW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</a:b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及求出其縮放倍率。</a:t>
                          </a:r>
                          <a:endParaRPr lang="en-US" altLang="zh-TW" sz="3200" b="0" dirty="0">
                            <a:solidFill>
                              <a:schemeClr val="bg1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6579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338980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3200"/>
                            </a:lnSpc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利用鏡射矩陣得到鏡射三角形三點座標。</a:t>
                          </a:r>
                          <a:endParaRPr lang="en-US" altLang="zh-TW" sz="3200" kern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>
                            <a:lnSpc>
                              <a:spcPts val="3200"/>
                            </a:lnSpc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以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為例：</a:t>
                          </a:r>
                          <a:endParaRPr lang="en-US" altLang="zh-TW" sz="3200" kern="1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24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24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200" kern="100" spc="-24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spc="-24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 −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kern="100" spc="-24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3200" kern="100" spc="-24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 </a:t>
                          </a: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24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kern="100" spc="-24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spc="-24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,2</m:t>
                              </m:r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𝑘</m:t>
                              </m:r>
                              <m:r>
                                <a:rPr lang="en-US" altLang="zh-TW" sz="3200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spc="-24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3200" kern="100" spc="-24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 </a:t>
                          </a:r>
                          <a:endParaRPr lang="zh-TW" altLang="zh-TW" sz="3200" kern="100" spc="-24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200" i="1" kern="100" spc="-24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kern="100" spc="-24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3200" kern="100" spc="-24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kern="100" spc="-24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, 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TW" sz="3200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kern="100" spc="-24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3200" kern="100" spc="-24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defRPr/>
                          </a:pPr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將鏡射三角形三點座標相加得到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spc="-11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。</a:t>
                          </a:r>
                          <a:endParaRPr lang="en-US" altLang="zh-TW" sz="3200" kern="100" spc="-11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以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kern="1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TW" altLang="en-US" sz="3200" kern="1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為例：</a:t>
                          </a:r>
                          <a:endParaRPr lang="en-US" altLang="zh-TW" sz="3200" kern="1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200" i="1" kern="100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kern="100" spc="-15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TW" sz="3200" kern="100" spc="-15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kern="100" spc="-15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TW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spc="-15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zh-TW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3200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zh-TW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200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TW" sz="3200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200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200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en-US" altLang="zh-TW" sz="3200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zh-TW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3200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TW" sz="3200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200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200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altLang="zh-TW" sz="3200" spc="-150" dirty="0">
                            <a:solidFill>
                              <a:schemeClr val="dk1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sym typeface="Arial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:r>
                            <a:rPr lang="zh-TW" altLang="en-US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  <a:t>　　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spc="-15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 </m:t>
                              </m:r>
                            </m:oMath>
                          </a14:m>
                          <a:br>
                            <a:rPr lang="en-US" altLang="zh-TW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</a:br>
                          <a:r>
                            <a:rPr lang="zh-TW" altLang="en-US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  <a:t>　  　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oMath>
                          </a14:m>
                          <a:br>
                            <a:rPr lang="en-US" altLang="zh-TW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</a:br>
                          <a:r>
                            <a:rPr lang="zh-TW" altLang="en-US" sz="3200" spc="-150" dirty="0">
                              <a:solidFill>
                                <a:schemeClr val="dk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sym typeface="Arial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　</m:t>
                              </m:r>
                              <m:r>
                                <a:rPr lang="zh-TW" altLang="en-US" sz="3200" spc="-15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TW" sz="3200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+2</m:t>
                              </m:r>
                              <m:r>
                                <a:rPr lang="en-US" altLang="zh-TW" sz="3200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𝑘</m:t>
                              </m:r>
                              <m:r>
                                <a:rPr lang="en-US" altLang="zh-TW" sz="3200" kern="100" spc="-15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3200" kern="100" spc="-15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defRPr/>
                          </a:pPr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因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∆</m:t>
                              </m:r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spc="-8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spc="-80" dirty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相似</a:t>
                          </a:r>
                          <a:r>
                            <a:rPr lang="zh-TW" altLang="en-US" sz="3200" kern="100" spc="-3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（</a:t>
                          </a:r>
                          <a:r>
                            <a:rPr lang="zh-TW" altLang="en-US" sz="3200" kern="100" spc="-2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對應邊成固定比例</a:t>
                          </a:r>
                          <a:r>
                            <a:rPr lang="zh-TW" altLang="en-US" sz="3200" kern="100" spc="-10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），</a:t>
                          </a:r>
                          <a:endParaRPr lang="en-US" altLang="zh-TW" sz="3200" kern="100" spc="-10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>
                            <a:defRPr/>
                          </a:pPr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故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∆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dirty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相似，且縮放倍率為</a:t>
                          </a:r>
                          <a:endParaRPr lang="en-US" altLang="zh-TW" sz="3200" kern="1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  <a:p>
                          <a:pPr lvl="0"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altLang="zh-TW" sz="40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TW" altLang="zh-TW" sz="4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4000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−3+4</m:t>
                                      </m:r>
                                      <m:func>
                                        <m:funcPr>
                                          <m:ctrlP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TW" sz="4000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4000" b="0" kern="10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4000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4000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p>
                                                <m:sSupPr>
                                                  <m:ctrlP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40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40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4000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4000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sz="40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4000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4000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  <m:r>
                                        <a:rPr lang="en-US" altLang="zh-TW" sz="4000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40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。</a:t>
                          </a:r>
                          <a:endParaRPr lang="zh-TW" altLang="zh-TW" sz="3200" kern="1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415374"/>
                  </p:ext>
                </p:extLst>
              </p:nvPr>
            </p:nvGraphicFramePr>
            <p:xfrm>
              <a:off x="457479" y="1032644"/>
              <a:ext cx="26145034" cy="10326465"/>
            </p:xfrm>
            <a:graphic>
              <a:graphicData uri="http://schemas.openxmlformats.org/drawingml/2006/table">
                <a:tbl>
                  <a:tblPr firstRow="1">
                    <a:tableStyleId>{BC89EF96-8CEA-46FF-86C4-4CE0E7609802}</a:tableStyleId>
                  </a:tblPr>
                  <a:tblGrid>
                    <a:gridCol w="9530583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7831015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  <a:gridCol w="8783436">
                      <a:extLst>
                        <a:ext uri="{9D8B030D-6E8A-4147-A177-3AD203B41FA5}">
                          <a16:colId xmlns:a16="http://schemas.microsoft.com/office/drawing/2014/main" val="570384392"/>
                        </a:ext>
                      </a:extLst>
                    </a:gridCol>
                  </a:tblGrid>
                  <a:tr h="1278710"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solidFill>
                                <a:schemeClr val="bg1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步驟一：觀察各點的鏡射重心連線。</a:t>
                          </a:r>
                        </a:p>
                      </a:txBody>
                      <a:tcPr anchor="ctr" anchorCtr="1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121712" t="-476" r="-112451" b="-70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blipFill>
                          <a:blip r:embed="rId6"/>
                          <a:stretch>
                            <a:fillRect l="-197710" t="-476" r="-278" b="-70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6579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33898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64" t="-205036" r="-174664" b="-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121712" t="-205036" r="-112451" b="-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6"/>
                          <a:stretch>
                            <a:fillRect l="-197710" t="-205036" r="-278" b="-3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" name="圖片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9694" y="2430063"/>
            <a:ext cx="4800993" cy="54000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30096" y="2430063"/>
            <a:ext cx="4927273" cy="5400000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72093" y="2430063"/>
            <a:ext cx="7203020" cy="5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515090" y="420620"/>
                <a:ext cx="6029812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49580" indent="-449580"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對任意三角形的鏡射重心情況</a:t>
                </a:r>
                <a:endParaRPr lang="zh-TW" altLang="zh-TW" sz="28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090" y="420620"/>
                <a:ext cx="6029812" cy="523220"/>
              </a:xfrm>
              <a:prstGeom prst="rect">
                <a:avLst/>
              </a:prstGeom>
              <a:blipFill>
                <a:blip r:embed="rId10"/>
                <a:stretch>
                  <a:fillRect l="-2123" t="-11628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403550" y="14750928"/>
            <a:ext cx="24392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根據</a:t>
            </a:r>
            <a:r>
              <a:rPr kumimoji="0" lang="zh-TW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定理三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，可知道對任意非正三角形鏡射重心連線形成三角形與原三角形相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似，接著來討論鏡射外心的情況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32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57478" y="12228990"/>
                <a:ext cx="25920000" cy="232986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1325" lvl="0" indent="-1711325">
                  <a:lnSpc>
                    <a:spcPts val="8000"/>
                  </a:lnSpc>
                  <a:buClrTx/>
                </a:pP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三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在對任意三角形鏡射的情況下，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會分別對應到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相似，且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邊長長度會分別是</a:t>
                </a:r>
                <a:br>
                  <a:rPr lang="en-US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邊長的</a:t>
                </a:r>
                <a14:m>
                  <m:oMath xmlns:m="http://schemas.openxmlformats.org/officeDocument/2006/math">
                    <m:r>
                      <a:rPr lang="zh-TW" altLang="en-US" sz="40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4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TW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−3+4</m:t>
                            </m:r>
                            <m:func>
                              <m:funcPr>
                                <m:ctrlP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unc>
                                  <m:funcPr>
                                    <m:ctrlPr>
                                      <a:rPr lang="en-US" altLang="zh-TW" sz="400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000" i="0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fName>
                              <m:e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000" i="0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000" i="0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func>
                            <m:r>
                              <a:rPr lang="en-US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rad>
                      </m:num>
                      <m:den>
                        <m:r>
                          <a:rPr lang="en-US" altLang="zh-TW" sz="4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sz="4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倍。</a:t>
                </a:r>
                <a:endParaRPr lang="zh-TW" altLang="zh-TW" sz="3200" kern="10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12228990"/>
                <a:ext cx="25920000" cy="2329860"/>
              </a:xfrm>
              <a:prstGeom prst="rect">
                <a:avLst/>
              </a:prstGeom>
              <a:blipFill>
                <a:blip r:embed="rId11"/>
                <a:stretch>
                  <a:fillRect l="-5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403550" y="11521035"/>
            <a:ext cx="702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將其整理成</a:t>
            </a:r>
            <a:r>
              <a:rPr lang="zh-TW" altLang="zh-TW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定理三</a:t>
            </a:r>
            <a:r>
              <a:rPr lang="zh-TW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Google Shape;91;p1"/>
          <p:cNvSpPr txBox="1"/>
          <p:nvPr/>
        </p:nvSpPr>
        <p:spPr>
          <a:xfrm>
            <a:off x="0" y="15757289"/>
            <a:ext cx="23171877" cy="729709"/>
          </a:xfrm>
          <a:prstGeom prst="rect">
            <a:avLst/>
          </a:prstGeom>
          <a:gradFill>
            <a:gsLst>
              <a:gs pos="0">
                <a:schemeClr val="lt1"/>
              </a:gs>
              <a:gs pos="52000">
                <a:srgbClr val="FFF2CC"/>
              </a:gs>
              <a:gs pos="100000">
                <a:srgbClr val="FEE599"/>
              </a:gs>
            </a:gsLst>
            <a:lin ang="10800025" scaled="0"/>
          </a:gradFill>
          <a:ln>
            <a:noFill/>
          </a:ln>
        </p:spPr>
        <p:txBody>
          <a:bodyPr spcFirstLastPara="1" wrap="square" lIns="90724" tIns="45350" rIns="90724" bIns="45350" anchor="t" anchorCtr="0">
            <a:spAutoFit/>
          </a:bodyPr>
          <a:lstStyle/>
          <a:p>
            <a:r>
              <a:rPr lang="zh-TW" altLang="en-US" sz="4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三、鏡射外心的特殊情況</a:t>
            </a:r>
            <a:endParaRPr lang="zh-TW" altLang="zh-TW" sz="4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57478" y="16611483"/>
            <a:ext cx="24392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經過觀察，我們發現了鏡射外心的三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種特殊情況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，如下：</a:t>
            </a: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403550" y="25703161"/>
            <a:ext cx="25510506" cy="74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將其整理成</a:t>
            </a:r>
            <a:r>
              <a:rPr lang="zh-TW" altLang="zh-TW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四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定理五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定理六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2" name="image1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497" y="19076246"/>
            <a:ext cx="6843318" cy="5400000"/>
          </a:xfrm>
          <a:prstGeom prst="rect">
            <a:avLst/>
          </a:prstGeom>
          <a:ln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3736827" y="26569430"/>
                <a:ext cx="19526546" cy="3251845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定理四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上時，鏡射外心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𝑂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分別會與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的對</a:t>
                </a:r>
                <a:r>
                  <a:rPr lang="zh-TW" altLang="en-US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角</a:t>
                </a:r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頂點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𝐶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𝐴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𝐵</m:t>
                    </m:r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重合。</a:t>
                </a:r>
                <a:endParaRPr lang="en-US" altLang="zh-TW" sz="3200" kern="100" spc="-15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  <a:p>
                <a:endParaRPr lang="en-US" altLang="zh-TW" sz="3200" kern="100" spc="-15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五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上時，鏡射外心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會落在過切點且平行對邊的直線上。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  <a:p>
                <a:endParaRPr lang="en-US" altLang="zh-TW" sz="3200" b="1" dirty="0">
                  <a:solidFill>
                    <a:srgbClr val="7030A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定理六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連線通過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一頂點時，鏡射外心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連線也會通過該頂點。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27" y="26569430"/>
                <a:ext cx="19526546" cy="3251845"/>
              </a:xfrm>
              <a:prstGeom prst="rect">
                <a:avLst/>
              </a:prstGeom>
              <a:blipFill>
                <a:blip r:embed="rId13"/>
                <a:stretch>
                  <a:fillRect l="-8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圖片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75936" y="19076246"/>
            <a:ext cx="5540564" cy="5400000"/>
          </a:xfrm>
          <a:prstGeom prst="rect">
            <a:avLst/>
          </a:prstGeom>
          <a:noFill/>
        </p:spPr>
      </p:pic>
      <p:pic>
        <p:nvPicPr>
          <p:cNvPr id="39" name="圖片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280129" y="19076246"/>
            <a:ext cx="5662025" cy="5400000"/>
          </a:xfrm>
          <a:prstGeom prst="rect">
            <a:avLst/>
          </a:prstGeom>
          <a:noFill/>
        </p:spPr>
      </p:pic>
      <p:sp>
        <p:nvSpPr>
          <p:cNvPr id="9" name="文字方塊 8"/>
          <p:cNvSpPr txBox="1"/>
          <p:nvPr/>
        </p:nvSpPr>
        <p:spPr>
          <a:xfrm>
            <a:off x="1347537" y="22027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01C3B5-8607-BEFA-04FD-56DA4CDC27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2858" y="33150450"/>
            <a:ext cx="5836465" cy="5400000"/>
          </a:xfrm>
          <a:prstGeom prst="rect">
            <a:avLst/>
          </a:prstGeom>
          <a:noFill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988707-E41C-114D-CD57-03E163F2E1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55384" y="33150450"/>
            <a:ext cx="7165204" cy="54000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5268186-717A-EDDA-1C27-55968C88DDBC}"/>
                  </a:ext>
                </a:extLst>
              </p:cNvPr>
              <p:cNvSpPr/>
              <p:nvPr/>
            </p:nvSpPr>
            <p:spPr>
              <a:xfrm>
                <a:off x="3736828" y="40194719"/>
                <a:ext cx="19526545" cy="2241060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定理七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等腰直角三角形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的外接圓切線</a:t>
                </a:r>
                <a14:m>
                  <m:oMath xmlns:m="http://schemas.openxmlformats.org/officeDocument/2006/math">
                    <m:r>
                      <a:rPr lang="zh-TW" altLang="zh-TW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的移動軌跡</a:t>
                </a:r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會與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重合。</a:t>
                </a:r>
                <a:endParaRPr lang="en-US" altLang="zh-TW" sz="3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八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在正三角形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的外接圓切線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移動軌跡</a:t>
                </a:r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重合。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5268186-717A-EDDA-1C27-55968C88D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28" y="40194719"/>
                <a:ext cx="19526545" cy="2241060"/>
              </a:xfrm>
              <a:prstGeom prst="rect">
                <a:avLst/>
              </a:prstGeom>
              <a:blipFill>
                <a:blip r:embed="rId18"/>
                <a:stretch>
                  <a:fillRect l="-8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8200ECF3-DC1B-5B63-3BD9-B4920FC829A8}"/>
              </a:ext>
            </a:extLst>
          </p:cNvPr>
          <p:cNvSpPr txBox="1"/>
          <p:nvPr/>
        </p:nvSpPr>
        <p:spPr>
          <a:xfrm>
            <a:off x="457478" y="39137527"/>
            <a:ext cx="25973926" cy="744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　　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將其整理成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定理七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zh-TW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</a:t>
            </a:r>
            <a:r>
              <a:rPr lang="zh-TW" altLang="en-US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八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下：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8BAA533-8EC8-6C0F-83F8-36F9409ABE79}"/>
                  </a:ext>
                </a:extLst>
              </p:cNvPr>
              <p:cNvSpPr txBox="1"/>
              <p:nvPr/>
            </p:nvSpPr>
            <p:spPr>
              <a:xfrm>
                <a:off x="10900260" y="17287686"/>
                <a:ext cx="4645272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49580" indent="-449580"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鏡射外心的特殊情況</a:t>
                </a:r>
                <a:endParaRPr lang="zh-TW" altLang="zh-TW" sz="28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8BAA533-8EC8-6C0F-83F8-36F9409AB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0260" y="17287686"/>
                <a:ext cx="4645272" cy="523220"/>
              </a:xfrm>
              <a:prstGeom prst="rect">
                <a:avLst/>
              </a:prstGeom>
              <a:blipFill>
                <a:blip r:embed="rId19"/>
                <a:stretch>
                  <a:fillRect l="-2625" t="-12791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DB997A3-D9E2-C763-ECC0-182B13AE60DB}"/>
                  </a:ext>
                </a:extLst>
              </p:cNvPr>
              <p:cNvSpPr txBox="1"/>
              <p:nvPr/>
            </p:nvSpPr>
            <p:spPr>
              <a:xfrm>
                <a:off x="8596381" y="31965604"/>
                <a:ext cx="9253030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49580" indent="-449580"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8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在特殊三角形的過頂點外接圓切線上移動的情況</a:t>
                </a:r>
                <a:endParaRPr lang="zh-TW" altLang="zh-TW" sz="28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DB997A3-D9E2-C763-ECC0-182B13AE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381" y="31965604"/>
                <a:ext cx="9253030" cy="523220"/>
              </a:xfrm>
              <a:prstGeom prst="rect">
                <a:avLst/>
              </a:prstGeom>
              <a:blipFill>
                <a:blip r:embed="rId20"/>
                <a:stretch>
                  <a:fillRect l="-1318" t="-12791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"/>
              <p:cNvSpPr>
                <a:spLocks noChangeArrowheads="1"/>
              </p:cNvSpPr>
              <p:nvPr/>
            </p:nvSpPr>
            <p:spPr bwMode="auto">
              <a:xfrm>
                <a:off x="427613" y="29819547"/>
                <a:ext cx="25510506" cy="744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　　接下來討論</a:t>
                </a: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移動軌跡為特定直線的情況。</a:t>
                </a:r>
                <a:endParaRPr lang="zh-TW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1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613" y="29819547"/>
                <a:ext cx="25510506" cy="744435"/>
              </a:xfrm>
              <a:prstGeom prst="rect">
                <a:avLst/>
              </a:prstGeom>
              <a:blipFill>
                <a:blip r:embed="rId21"/>
                <a:stretch>
                  <a:fillRect b="-20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61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8654</TotalTime>
  <Words>748</Words>
  <Application>Microsoft Office PowerPoint</Application>
  <PresentationFormat>自訂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君又 王</dc:creator>
  <cp:lastModifiedBy>鍾定栩</cp:lastModifiedBy>
  <cp:revision>277</cp:revision>
  <dcterms:created xsi:type="dcterms:W3CDTF">2019-06-20T11:26:59Z</dcterms:created>
  <dcterms:modified xsi:type="dcterms:W3CDTF">2025-07-02T12:48:37Z</dcterms:modified>
</cp:coreProperties>
</file>