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23399750" cy="43200638"/>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606" userDrawn="1">
          <p15:clr>
            <a:srgbClr val="A4A3A4"/>
          </p15:clr>
        </p15:guide>
        <p15:guide id="2" pos="7371"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 roundtripDataSignature="AMtx7mgdE2HEKf+frWdXc7xDI4peX7siy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E9EBF5"/>
    <a:srgbClr val="B9CA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718" autoAdjust="0"/>
    <p:restoredTop sz="95434" autoAdjust="0"/>
  </p:normalViewPr>
  <p:slideViewPr>
    <p:cSldViewPr snapToGrid="0">
      <p:cViewPr>
        <p:scale>
          <a:sx n="25" d="100"/>
          <a:sy n="25" d="100"/>
        </p:scale>
        <p:origin x="2366" y="14"/>
      </p:cViewPr>
      <p:guideLst>
        <p:guide orient="horz" pos="13606"/>
        <p:guide pos="73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承昌 蔡" userId="167e11c05f1c4344" providerId="LiveId" clId="{B393D673-342E-405A-AC1C-68C90C65CEBA}"/>
    <pc:docChg chg="modSld">
      <pc:chgData name="承昌 蔡" userId="167e11c05f1c4344" providerId="LiveId" clId="{B393D673-342E-405A-AC1C-68C90C65CEBA}" dt="2024-04-01T04:23:29.116" v="9" actId="1076"/>
      <pc:docMkLst>
        <pc:docMk/>
      </pc:docMkLst>
      <pc:sldChg chg="modSp mod">
        <pc:chgData name="承昌 蔡" userId="167e11c05f1c4344" providerId="LiveId" clId="{B393D673-342E-405A-AC1C-68C90C65CEBA}" dt="2024-04-01T04:23:29.116" v="9" actId="1076"/>
        <pc:sldMkLst>
          <pc:docMk/>
          <pc:sldMk cId="0" sldId="256"/>
        </pc:sldMkLst>
        <pc:spChg chg="mod">
          <ac:chgData name="承昌 蔡" userId="167e11c05f1c4344" providerId="LiveId" clId="{B393D673-342E-405A-AC1C-68C90C65CEBA}" dt="2024-04-01T04:23:25.215" v="8" actId="1076"/>
          <ac:spMkLst>
            <pc:docMk/>
            <pc:sldMk cId="0" sldId="256"/>
            <ac:spMk id="16" creationId="{4CA84FF1-3D27-E386-E218-BFEF1B7168EA}"/>
          </ac:spMkLst>
        </pc:spChg>
        <pc:spChg chg="mod">
          <ac:chgData name="承昌 蔡" userId="167e11c05f1c4344" providerId="LiveId" clId="{B393D673-342E-405A-AC1C-68C90C65CEBA}" dt="2024-04-01T04:23:29.116" v="9" actId="1076"/>
          <ac:spMkLst>
            <pc:docMk/>
            <pc:sldMk cId="0" sldId="256"/>
            <ac:spMk id="17" creationId="{8B648C20-C855-6E41-BBD0-E4A17C8D29A6}"/>
          </ac:spMkLst>
        </pc:spChg>
        <pc:spChg chg="mod">
          <ac:chgData name="承昌 蔡" userId="167e11c05f1c4344" providerId="LiveId" clId="{B393D673-342E-405A-AC1C-68C90C65CEBA}" dt="2024-04-01T04:23:13.334" v="7" actId="1076"/>
          <ac:spMkLst>
            <pc:docMk/>
            <pc:sldMk cId="0" sldId="256"/>
            <ac:spMk id="29" creationId="{9C8AAB94-45D8-82CE-5ED4-001486667CE3}"/>
          </ac:spMkLst>
        </pc:spChg>
        <pc:spChg chg="mod">
          <ac:chgData name="承昌 蔡" userId="167e11c05f1c4344" providerId="LiveId" clId="{B393D673-342E-405A-AC1C-68C90C65CEBA}" dt="2024-04-01T04:23:05.996" v="6" actId="1076"/>
          <ac:spMkLst>
            <pc:docMk/>
            <pc:sldMk cId="0" sldId="256"/>
            <ac:spMk id="30" creationId="{F155FCCB-DE8A-FC64-0163-089D0DD08746}"/>
          </ac:spMkLst>
        </pc:spChg>
        <pc:spChg chg="mod">
          <ac:chgData name="承昌 蔡" userId="167e11c05f1c4344" providerId="LiveId" clId="{B393D673-342E-405A-AC1C-68C90C65CEBA}" dt="2024-04-01T04:22:49.169" v="2" actId="1076"/>
          <ac:spMkLst>
            <pc:docMk/>
            <pc:sldMk cId="0" sldId="256"/>
            <ac:spMk id="31" creationId="{1D6D5E82-ADEE-ABB3-1EFB-A30163B3CD25}"/>
          </ac:spMkLst>
        </pc:spChg>
        <pc:spChg chg="mod">
          <ac:chgData name="承昌 蔡" userId="167e11c05f1c4344" providerId="LiveId" clId="{B393D673-342E-405A-AC1C-68C90C65CEBA}" dt="2024-04-01T04:22:44.774" v="1" actId="1076"/>
          <ac:spMkLst>
            <pc:docMk/>
            <pc:sldMk cId="0" sldId="256"/>
            <ac:spMk id="32" creationId="{67BBCB51-7FF6-6AD3-8CA4-6B7A428EE216}"/>
          </ac:spMkLst>
        </pc:spChg>
        <pc:picChg chg="mod">
          <ac:chgData name="承昌 蔡" userId="167e11c05f1c4344" providerId="LiveId" clId="{B393D673-342E-405A-AC1C-68C90C65CEBA}" dt="2024-04-01T04:22:56.933" v="4" actId="1076"/>
          <ac:picMkLst>
            <pc:docMk/>
            <pc:sldMk cId="0" sldId="256"/>
            <ac:picMk id="10" creationId="{00000000-0000-0000-0000-000000000000}"/>
          </ac:picMkLst>
        </pc:picChg>
        <pc:picChg chg="mod">
          <ac:chgData name="承昌 蔡" userId="167e11c05f1c4344" providerId="LiveId" clId="{B393D673-342E-405A-AC1C-68C90C65CEBA}" dt="2024-04-01T04:22:59.102" v="5" actId="1076"/>
          <ac:picMkLst>
            <pc:docMk/>
            <pc:sldMk cId="0" sldId="256"/>
            <ac:picMk id="20" creationId="{6A734403-6C74-44FB-FF45-4A4E7E185F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593975" y="1143000"/>
            <a:ext cx="16700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4195"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TW"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1998955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2593975" y="1143000"/>
            <a:ext cx="16700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mc:AlternateContent xmlns:mc="http://schemas.openxmlformats.org/markup-compatibility/2006" xmlns:a14="http://schemas.microsoft.com/office/drawing/2010/main">
        <mc:Choice Requires="a14">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mc:Choice>
        <mc:Fallback xmlns="">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zh-TW" altLang="zh-TW" sz="4195" b="0" i="0" u="none" strike="noStrike" cap="none" dirty="0" smtClean="0">
                    <a:solidFill>
                      <a:schemeClr val="dk1"/>
                    </a:solidFill>
                    <a:effectLst/>
                    <a:latin typeface="Calibri"/>
                    <a:ea typeface="Calibri"/>
                    <a:cs typeface="Calibri"/>
                    <a:sym typeface="Calibri"/>
                  </a:rPr>
                  <a:t>底下舉</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dirty="0">
                    <a:solidFill>
                      <a:schemeClr val="dk1"/>
                    </a:solidFill>
                    <a:effectLst/>
                    <a:latin typeface="Calibri"/>
                    <a:ea typeface="Calibri"/>
                    <a:cs typeface="Calibri"/>
                    <a:sym typeface="Calibri"/>
                  </a:rPr>
                  <a:t>、</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  </a:t>
                </a:r>
                <a:r>
                  <a:rPr lang="zh-TW" altLang="zh-TW" sz="4195" b="0" i="0" u="none" strike="noStrike" cap="none" dirty="0">
                    <a:solidFill>
                      <a:schemeClr val="dk1"/>
                    </a:solidFill>
                    <a:effectLst/>
                    <a:latin typeface="Calibri"/>
                    <a:ea typeface="Calibri"/>
                    <a:cs typeface="Calibri"/>
                    <a:sym typeface="Calibri"/>
                  </a:rPr>
                  <a:t>、</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a:t>
                </a:r>
                <a:r>
                  <a:rPr lang="zh-TW" altLang="zh-TW" sz="4195" b="0" i="0" u="none" strike="noStrike" cap="none" dirty="0">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dirty="0">
                    <a:solidFill>
                      <a:schemeClr val="dk1"/>
                    </a:solidFill>
                    <a:effectLst/>
                    <a:latin typeface="Calibri"/>
                    <a:ea typeface="Calibri"/>
                    <a:cs typeface="Calibri"/>
                    <a:sym typeface="Calibri"/>
                  </a:rPr>
                  <a:t>四點形成的</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𝛽</a:t>
                </a:r>
                <a:r>
                  <a:rPr lang="zh-TW" altLang="zh-TW" sz="4195" b="0" i="0" u="none" strike="noStrike" cap="none" dirty="0">
                    <a:solidFill>
                      <a:schemeClr val="dk1"/>
                    </a:solidFill>
                    <a:effectLst/>
                    <a:latin typeface="Calibri"/>
                    <a:ea typeface="Calibri"/>
                    <a:cs typeface="Calibri"/>
                    <a:sym typeface="Calibri"/>
                  </a:rPr>
                  <a:t>為例，以</a:t>
                </a:r>
                <a:r>
                  <a:rPr lang="en-US" altLang="zh-TW" sz="4195" b="0" i="0" u="none" strike="noStrike" cap="none">
                    <a:solidFill>
                      <a:schemeClr val="dk1"/>
                    </a:solidFill>
                    <a:effectLst/>
                    <a:latin typeface="Calibri"/>
                    <a:ea typeface="Calibri"/>
                    <a:cs typeface="Calibri"/>
                    <a:sym typeface="Calibri"/>
                  </a:rPr>
                  <a:t> 𝑃 </a:t>
                </a:r>
                <a:r>
                  <a:rPr lang="zh-TW" altLang="zh-TW" sz="4195" b="0" i="0" u="none" strike="noStrike" cap="none" dirty="0">
                    <a:solidFill>
                      <a:schemeClr val="dk1"/>
                    </a:solidFill>
                    <a:effectLst/>
                    <a:latin typeface="Calibri"/>
                    <a:ea typeface="Calibri"/>
                    <a:cs typeface="Calibri"/>
                    <a:sym typeface="Calibri"/>
                  </a:rPr>
                  <a:t>點對四邊形</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dirty="0">
                    <a:solidFill>
                      <a:schemeClr val="dk1"/>
                    </a:solidFill>
                    <a:effectLst/>
                    <a:latin typeface="Calibri"/>
                    <a:ea typeface="Calibri"/>
                    <a:cs typeface="Calibri"/>
                    <a:sym typeface="Calibri"/>
                  </a:rPr>
                  <a:t>作</a:t>
                </a:r>
                <a:r>
                  <a:rPr lang="en-US" altLang="zh-TW" sz="4195" b="0" i="0" u="none" strike="noStrike" cap="none" dirty="0">
                    <a:solidFill>
                      <a:schemeClr val="dk1"/>
                    </a:solidFill>
                    <a:effectLst/>
                    <a:latin typeface="Calibri"/>
                    <a:ea typeface="Calibri"/>
                    <a:cs typeface="Calibri"/>
                    <a:sym typeface="Calibri"/>
                  </a:rPr>
                  <a:t>1</a:t>
                </a:r>
                <a:r>
                  <a:rPr lang="zh-TW" altLang="zh-TW" sz="4195" b="0" i="0" u="none" strike="noStrike" cap="none" dirty="0">
                    <a:solidFill>
                      <a:schemeClr val="dk1"/>
                    </a:solidFill>
                    <a:effectLst/>
                    <a:latin typeface="Calibri"/>
                    <a:ea typeface="Calibri"/>
                    <a:cs typeface="Calibri"/>
                    <a:sym typeface="Calibri"/>
                  </a:rPr>
                  <a:t>次垂足多邊形，會形成四邊形</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𝛼  </a:t>
                </a:r>
                <a:r>
                  <a:rPr lang="zh-TW" altLang="zh-TW" sz="4195" b="0" i="0" u="none" strike="noStrike" cap="none" dirty="0">
                    <a:solidFill>
                      <a:schemeClr val="dk1"/>
                    </a:solidFill>
                    <a:effectLst/>
                    <a:latin typeface="Calibri"/>
                    <a:ea typeface="Calibri"/>
                    <a:cs typeface="Calibri"/>
                    <a:sym typeface="Calibri"/>
                  </a:rPr>
                  <a:t>，其中</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 ∠𝑃𝑃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a:t>
                </a:r>
                <a:r>
                  <a:rPr lang="zh-TW" altLang="zh-TW" sz="4195" b="0" i="0" u="none" strike="noStrike" cap="none" dirty="0">
                    <a:solidFill>
                      <a:schemeClr val="dk1"/>
                    </a:solidFill>
                    <a:effectLst/>
                    <a:latin typeface="Calibri"/>
                    <a:ea typeface="Calibri"/>
                    <a:cs typeface="Calibri"/>
                    <a:sym typeface="Calibri"/>
                  </a:rPr>
                  <a:t>皆為</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 90° </a:t>
                </a:r>
                <a:r>
                  <a:rPr lang="zh-TW" altLang="zh-TW" sz="4195" b="0" i="0" u="none" strike="noStrike" cap="none" dirty="0">
                    <a:solidFill>
                      <a:schemeClr val="dk1"/>
                    </a:solidFill>
                    <a:effectLst/>
                    <a:latin typeface="Calibri"/>
                    <a:ea typeface="Calibri"/>
                    <a:cs typeface="Calibri"/>
                    <a:sym typeface="Calibri"/>
                  </a:rPr>
                  <a:t>。</a:t>
                </a:r>
              </a:p>
              <a:p>
                <a:r>
                  <a:rPr lang="zh-TW" altLang="zh-TW" sz="4195" b="0" i="0" u="none" strike="noStrike" cap="none" dirty="0">
                    <a:solidFill>
                      <a:schemeClr val="dk1"/>
                    </a:solidFill>
                    <a:effectLst/>
                    <a:latin typeface="Calibri"/>
                    <a:ea typeface="Calibri"/>
                    <a:cs typeface="Calibri"/>
                    <a:sym typeface="Calibri"/>
                  </a:rPr>
                  <a:t>套用定理</a:t>
                </a:r>
                <a:r>
                  <a:rPr lang="en-US" altLang="zh-TW" sz="4195" b="0" i="0" u="none" strike="noStrike" cap="none" dirty="0">
                    <a:solidFill>
                      <a:schemeClr val="dk1"/>
                    </a:solidFill>
                    <a:effectLst/>
                    <a:latin typeface="Calibri"/>
                    <a:ea typeface="Calibri"/>
                    <a:cs typeface="Calibri"/>
                    <a:sym typeface="Calibri"/>
                  </a:rPr>
                  <a:t>1.1</a:t>
                </a:r>
                <a:r>
                  <a:rPr lang="zh-TW" altLang="zh-TW" sz="4195" b="0" i="0" u="none" strike="noStrike" cap="none" dirty="0">
                    <a:solidFill>
                      <a:schemeClr val="dk1"/>
                    </a:solidFill>
                    <a:effectLst/>
                    <a:latin typeface="Calibri"/>
                    <a:ea typeface="Calibri"/>
                    <a:cs typeface="Calibri"/>
                    <a:sym typeface="Calibri"/>
                  </a:rPr>
                  <a:t>，即可說明當</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𝑃𝐴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dirty="0">
                    <a:solidFill>
                      <a:schemeClr val="dk1"/>
                    </a:solidFill>
                    <a:effectLst/>
                    <a:latin typeface="Calibri"/>
                    <a:ea typeface="Calibri"/>
                    <a:cs typeface="Calibri"/>
                    <a:sym typeface="Calibri"/>
                  </a:rPr>
                  <a:t> </a:t>
                </a:r>
                <a:r>
                  <a:rPr lang="zh-TW" altLang="zh-TW" sz="4195" b="0" i="0" u="none" strike="noStrike" cap="none" dirty="0">
                    <a:solidFill>
                      <a:schemeClr val="dk1"/>
                    </a:solidFill>
                    <a:effectLst/>
                    <a:latin typeface="Calibri"/>
                    <a:ea typeface="Calibri"/>
                    <a:cs typeface="Calibri"/>
                    <a:sym typeface="Calibri"/>
                  </a:rPr>
                  <a:t>垂直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dirty="0">
                    <a:solidFill>
                      <a:schemeClr val="dk1"/>
                    </a:solidFill>
                    <a:effectLst/>
                    <a:latin typeface="Calibri"/>
                    <a:ea typeface="Calibri"/>
                    <a:cs typeface="Calibri"/>
                    <a:sym typeface="Calibri"/>
                  </a:rPr>
                  <a:t> </a:t>
                </a:r>
                <a:r>
                  <a:rPr lang="zh-TW" altLang="zh-TW" sz="4195" b="0" i="0" u="none" strike="noStrike" cap="none" dirty="0">
                    <a:solidFill>
                      <a:schemeClr val="dk1"/>
                    </a:solidFill>
                    <a:effectLst/>
                    <a:latin typeface="Calibri"/>
                    <a:ea typeface="Calibri"/>
                    <a:cs typeface="Calibri"/>
                    <a:sym typeface="Calibri"/>
                  </a:rPr>
                  <a:t>時， </a:t>
                </a:r>
                <a:r>
                  <a:rPr lang="en-US" altLang="zh-TW" sz="4195" b="0" i="0" u="none" strike="noStrike" cap="none">
                    <a:solidFill>
                      <a:schemeClr val="dk1"/>
                    </a:solidFill>
                    <a:effectLst/>
                    <a:latin typeface="Calibri"/>
                    <a:ea typeface="Calibri"/>
                    <a:cs typeface="Calibri"/>
                    <a:sym typeface="Calibri"/>
                  </a:rPr>
                  <a:t>∠𝑃𝐴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1=∠𝑃𝑃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en-US" altLang="zh-TW" sz="4195" b="0" i="0" u="none" strike="noStrike" cap="none" dirty="0">
                    <a:solidFill>
                      <a:schemeClr val="dk1"/>
                    </a:solidFill>
                    <a:effectLst/>
                    <a:latin typeface="Calibri"/>
                    <a:ea typeface="Calibri"/>
                    <a:cs typeface="Calibri"/>
                    <a:sym typeface="Calibri"/>
                  </a:rPr>
                  <a:t> </a:t>
                </a:r>
                <a:r>
                  <a:rPr lang="zh-TW" altLang="zh-TW" sz="4195" b="0" i="0" u="none" strike="noStrike" cap="none" dirty="0">
                    <a:solidFill>
                      <a:schemeClr val="dk1"/>
                    </a:solidFill>
                    <a:effectLst/>
                    <a:latin typeface="Calibri"/>
                    <a:ea typeface="Calibri"/>
                    <a:cs typeface="Calibri"/>
                    <a:sym typeface="Calibri"/>
                  </a:rPr>
                  <a:t>且</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3=∠𝑃𝑃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𝑃</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a:t>
                </a:r>
                <a:r>
                  <a:rPr lang="en-US" altLang="zh-TW" sz="4195" b="0" i="0" u="none" strike="noStrike" cap="none" dirty="0">
                    <a:solidFill>
                      <a:schemeClr val="dk1"/>
                    </a:solidFill>
                    <a:effectLst/>
                    <a:latin typeface="Calibri"/>
                    <a:ea typeface="Calibri"/>
                    <a:cs typeface="Calibri"/>
                    <a:sym typeface="Calibri"/>
                  </a:rPr>
                  <a:t> </a:t>
                </a:r>
                <a:r>
                  <a:rPr lang="zh-TW" altLang="zh-TW" sz="4195" b="0" i="0" u="none" strike="noStrike" cap="none" dirty="0">
                    <a:solidFill>
                      <a:schemeClr val="dk1"/>
                    </a:solidFill>
                    <a:effectLst/>
                    <a:latin typeface="Calibri"/>
                    <a:ea typeface="Calibri"/>
                    <a:cs typeface="Calibri"/>
                    <a:sym typeface="Calibri"/>
                  </a:rPr>
                  <a:t>，所以以</a:t>
                </a:r>
                <a:r>
                  <a:rPr lang="en-US" altLang="zh-TW" sz="4195" b="0" i="0" u="none" strike="noStrike" cap="none">
                    <a:solidFill>
                      <a:schemeClr val="dk1"/>
                    </a:solidFill>
                    <a:effectLst/>
                    <a:latin typeface="Calibri"/>
                    <a:ea typeface="Calibri"/>
                    <a:cs typeface="Calibri"/>
                    <a:sym typeface="Calibri"/>
                  </a:rPr>
                  <a:t> 𝑃 </a:t>
                </a:r>
                <a:r>
                  <a:rPr lang="zh-TW" altLang="zh-TW" sz="4195" b="0" i="0" u="none" strike="noStrike" cap="none" dirty="0">
                    <a:solidFill>
                      <a:schemeClr val="dk1"/>
                    </a:solidFill>
                    <a:effectLst/>
                    <a:latin typeface="Calibri"/>
                    <a:ea typeface="Calibri"/>
                    <a:cs typeface="Calibri"/>
                    <a:sym typeface="Calibri"/>
                  </a:rPr>
                  <a:t>點對四邊形</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dirty="0">
                    <a:solidFill>
                      <a:schemeClr val="dk1"/>
                    </a:solidFill>
                    <a:effectLst/>
                    <a:latin typeface="Calibri"/>
                    <a:ea typeface="Calibri"/>
                    <a:cs typeface="Calibri"/>
                    <a:sym typeface="Calibri"/>
                  </a:rPr>
                  <a:t>做四次垂足多邊形後會與四邊形</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1</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2</a:t>
                </a:r>
                <a:r>
                  <a:rPr lang="zh-TW" altLang="zh-TW" sz="4195" b="0" i="0" u="none" strike="noStrike" cap="none">
                    <a:solidFill>
                      <a:schemeClr val="dk1"/>
                    </a:solidFill>
                    <a:effectLst/>
                    <a:latin typeface="Calibri"/>
                    <a:ea typeface="Calibri"/>
                    <a:cs typeface="Calibri"/>
                    <a:sym typeface="Calibri"/>
                  </a:rPr>
                  <a:t> </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3  𝐴</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4  </a:t>
                </a:r>
                <a:r>
                  <a:rPr lang="zh-TW" altLang="zh-TW" sz="4195" b="0" i="0" u="none" strike="noStrike" cap="none" dirty="0">
                    <a:solidFill>
                      <a:schemeClr val="dk1"/>
                    </a:solidFill>
                    <a:effectLst/>
                    <a:latin typeface="Calibri"/>
                    <a:ea typeface="Calibri"/>
                    <a:cs typeface="Calibri"/>
                    <a:sym typeface="Calibri"/>
                  </a:rPr>
                  <a:t>相似。</a:t>
                </a:r>
              </a:p>
              <a:p>
                <a:r>
                  <a:rPr lang="zh-TW" altLang="zh-TW" sz="4195" b="0" i="0" u="none" strike="noStrike" cap="none" dirty="0">
                    <a:solidFill>
                      <a:schemeClr val="dk1"/>
                    </a:solidFill>
                    <a:effectLst/>
                    <a:latin typeface="Calibri"/>
                    <a:ea typeface="Calibri"/>
                    <a:cs typeface="Calibri"/>
                    <a:sym typeface="Calibri"/>
                  </a:rPr>
                  <a:t>只要</a:t>
                </a:r>
                <a:r>
                  <a:rPr lang="en-US" altLang="zh-TW" sz="4195" b="0" i="0" u="none" strike="noStrike" cap="none">
                    <a:solidFill>
                      <a:schemeClr val="dk1"/>
                    </a:solidFill>
                    <a:effectLst/>
                    <a:latin typeface="Calibri"/>
                    <a:ea typeface="Calibri"/>
                    <a:cs typeface="Calibri"/>
                    <a:sym typeface="Calibri"/>
                  </a:rPr>
                  <a:t> 𝑃 </a:t>
                </a:r>
                <a:r>
                  <a:rPr lang="zh-TW" altLang="zh-TW" sz="4195" b="0" i="0" u="none" strike="noStrike" cap="none" dirty="0">
                    <a:solidFill>
                      <a:schemeClr val="dk1"/>
                    </a:solidFill>
                    <a:effectLst/>
                    <a:latin typeface="Calibri"/>
                    <a:ea typeface="Calibri"/>
                    <a:cs typeface="Calibri"/>
                    <a:sym typeface="Calibri"/>
                  </a:rPr>
                  <a:t>點不落在任意</a:t>
                </a:r>
                <a:r>
                  <a:rPr lang="en-US" altLang="zh-TW" sz="4195" b="0" i="0" u="none" strike="noStrike" cap="none" dirty="0">
                    <a:solidFill>
                      <a:schemeClr val="dk1"/>
                    </a:solidFill>
                    <a:effectLst/>
                    <a:latin typeface="Calibri"/>
                    <a:ea typeface="Calibri"/>
                    <a:cs typeface="Calibri"/>
                    <a:sym typeface="Calibri"/>
                  </a:rPr>
                  <a:t>3</a:t>
                </a:r>
                <a:r>
                  <a:rPr lang="zh-TW" altLang="zh-TW" sz="4195" b="0" i="0" u="none" strike="noStrike" cap="none" dirty="0">
                    <a:solidFill>
                      <a:schemeClr val="dk1"/>
                    </a:solidFill>
                    <a:effectLst/>
                    <a:latin typeface="Calibri"/>
                    <a:ea typeface="Calibri"/>
                    <a:cs typeface="Calibri"/>
                    <a:sym typeface="Calibri"/>
                  </a:rPr>
                  <a:t>點圓上或延長線上即可使</a:t>
                </a:r>
                <a:r>
                  <a:rPr lang="en-US" altLang="zh-TW" sz="4195" b="0" i="0" u="none" strike="noStrike" cap="none">
                    <a:solidFill>
                      <a:schemeClr val="dk1"/>
                    </a:solidFill>
                    <a:effectLst/>
                    <a:latin typeface="Calibri"/>
                    <a:ea typeface="Calibri"/>
                    <a:cs typeface="Calibri"/>
                    <a:sym typeface="Calibri"/>
                  </a:rPr>
                  <a:t> 𝑃 </a:t>
                </a:r>
                <a:r>
                  <a:rPr lang="zh-TW" altLang="zh-TW" sz="4195" b="0" i="0" u="none" strike="noStrike" cap="none" dirty="0">
                    <a:solidFill>
                      <a:schemeClr val="dk1"/>
                    </a:solidFill>
                    <a:effectLst/>
                    <a:latin typeface="Calibri"/>
                    <a:ea typeface="Calibri"/>
                    <a:cs typeface="Calibri"/>
                    <a:sym typeface="Calibri"/>
                  </a:rPr>
                  <a:t>點對任意</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𝑛−1)</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𝛽  </a:t>
                </a:r>
                <a:r>
                  <a:rPr lang="zh-TW" altLang="zh-TW" sz="4195" b="0" i="0" u="none" strike="noStrike" cap="none" dirty="0">
                    <a:solidFill>
                      <a:schemeClr val="dk1"/>
                    </a:solidFill>
                    <a:effectLst/>
                    <a:latin typeface="Calibri"/>
                    <a:ea typeface="Calibri"/>
                    <a:cs typeface="Calibri"/>
                    <a:sym typeface="Calibri"/>
                  </a:rPr>
                  <a:t>做</a:t>
                </a:r>
                <a:r>
                  <a:rPr lang="en-US" altLang="zh-TW" sz="4195" b="0" i="0" u="none" strike="noStrike" cap="none">
                    <a:solidFill>
                      <a:schemeClr val="dk1"/>
                    </a:solidFill>
                    <a:effectLst/>
                    <a:latin typeface="Calibri"/>
                    <a:ea typeface="Calibri"/>
                    <a:cs typeface="Calibri"/>
                    <a:sym typeface="Calibri"/>
                  </a:rPr>
                  <a:t> 𝑛 </a:t>
                </a:r>
                <a:r>
                  <a:rPr lang="zh-TW" altLang="zh-TW" sz="4195" b="0" i="0" u="none" strike="noStrike" cap="none" dirty="0">
                    <a:solidFill>
                      <a:schemeClr val="dk1"/>
                    </a:solidFill>
                    <a:effectLst/>
                    <a:latin typeface="Calibri"/>
                    <a:ea typeface="Calibri"/>
                    <a:cs typeface="Calibri"/>
                    <a:sym typeface="Calibri"/>
                  </a:rPr>
                  <a:t>次垂足多邊形後與原</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𝑛−1)</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𝛽  </a:t>
                </a:r>
                <a:r>
                  <a:rPr lang="zh-TW" altLang="zh-TW" sz="4195" b="0" i="0" u="none" strike="noStrike" cap="none" dirty="0">
                    <a:solidFill>
                      <a:schemeClr val="dk1"/>
                    </a:solidFill>
                    <a:effectLst/>
                    <a:latin typeface="Calibri"/>
                    <a:ea typeface="Calibri"/>
                    <a:cs typeface="Calibri"/>
                    <a:sym typeface="Calibri"/>
                  </a:rPr>
                  <a:t>相似。對於任意的</a:t>
                </a:r>
                <a:r>
                  <a:rPr lang="zh-TW" altLang="zh-TW" sz="4195" b="0" i="0" u="none" strike="noStrike" cap="none">
                    <a:solidFill>
                      <a:schemeClr val="dk1"/>
                    </a:solidFill>
                    <a:effectLst/>
                    <a:latin typeface="Calibri"/>
                    <a:ea typeface="Calibri"/>
                    <a:cs typeface="Calibri"/>
                    <a:sym typeface="Calibri"/>
                  </a:rPr>
                  <a:t> </a:t>
                </a:r>
                <a:r>
                  <a:rPr lang="en-US" altLang="zh-TW" sz="4195" b="0" i="0" u="none" strike="noStrike" cap="none">
                    <a:solidFill>
                      <a:schemeClr val="dk1"/>
                    </a:solidFill>
                    <a:effectLst/>
                    <a:latin typeface="Calibri"/>
                    <a:ea typeface="Calibri"/>
                    <a:cs typeface="Calibri"/>
                    <a:sym typeface="Calibri"/>
                  </a:rPr>
                  <a:t>𝐺</a:t>
                </a:r>
                <a:r>
                  <a:rPr lang="zh-TW" altLang="zh-TW" sz="4195" b="0" i="0" u="none" strike="noStrike" cap="none">
                    <a:solidFill>
                      <a:schemeClr val="dk1"/>
                    </a:solidFill>
                    <a:effectLst/>
                    <a:latin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a:t>
                </a:r>
                <a:r>
                  <a:rPr lang="zh-TW" altLang="zh-TW" sz="4195" b="0" i="0" u="none" strike="noStrike" cap="none">
                    <a:solidFill>
                      <a:schemeClr val="dk1"/>
                    </a:solidFill>
                    <a:effectLst/>
                    <a:latin typeface="Calibri"/>
                    <a:ea typeface="Calibri"/>
                    <a:cs typeface="Calibri"/>
                    <a:sym typeface="Calibri"/>
                  </a:rPr>
                  <a:t>，</a:t>
                </a:r>
                <a:r>
                  <a:rPr lang="en-US" altLang="zh-TW" sz="4195" b="0" i="0" u="none" strike="noStrike" cap="none">
                    <a:solidFill>
                      <a:schemeClr val="dk1"/>
                    </a:solidFill>
                    <a:effectLst/>
                    <a:latin typeface="Calibri"/>
                    <a:ea typeface="Calibri"/>
                    <a:cs typeface="Calibri"/>
                    <a:sym typeface="Calibri"/>
                  </a:rPr>
                  <a:t>𝑛−1)</a:t>
                </a:r>
                <a:r>
                  <a:rPr lang="zh-TW" altLang="zh-TW" sz="4195" b="0" i="0" u="none" strike="noStrike" cap="none">
                    <a:solidFill>
                      <a:schemeClr val="dk1"/>
                    </a:solidFill>
                    <a:effectLst/>
                    <a:latin typeface="Calibri"/>
                    <a:ea typeface="Calibri"/>
                    <a:cs typeface="Calibri"/>
                    <a:sym typeface="Calibri"/>
                  </a:rPr>
                  <a:t>〗_</a:t>
                </a:r>
                <a:r>
                  <a:rPr lang="en-US" altLang="zh-TW" sz="4195" b="0" i="0" u="none" strike="noStrike" cap="none">
                    <a:solidFill>
                      <a:schemeClr val="dk1"/>
                    </a:solidFill>
                    <a:effectLst/>
                    <a:latin typeface="Calibri"/>
                    <a:ea typeface="Calibri"/>
                    <a:cs typeface="Calibri"/>
                    <a:sym typeface="Calibri"/>
                  </a:rPr>
                  <a:t>𝛽  </a:t>
                </a:r>
                <a:r>
                  <a:rPr lang="zh-TW" altLang="zh-TW" sz="4195" b="0" i="0" u="none" strike="noStrike" cap="none" dirty="0">
                    <a:solidFill>
                      <a:schemeClr val="dk1"/>
                    </a:solidFill>
                    <a:effectLst/>
                    <a:latin typeface="Calibri"/>
                    <a:ea typeface="Calibri"/>
                    <a:cs typeface="Calibri"/>
                    <a:sym typeface="Calibri"/>
                  </a:rPr>
                  <a:t>皆可用此種方式證明。</a:t>
                </a:r>
              </a:p>
              <a:p>
                <a:pPr marL="0" lvl="0" indent="0" algn="l" rtl="0">
                  <a:spcBef>
                    <a:spcPts val="0"/>
                  </a:spcBef>
                  <a:spcAft>
                    <a:spcPts val="0"/>
                  </a:spcAft>
                  <a:buNone/>
                </a:pPr>
                <a:endParaRPr dirty="0"/>
              </a:p>
            </p:txBody>
          </p:sp>
        </mc:Fallback>
      </mc:AlternateContent>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zh-TW"/>
              <a:t>1</a:t>
            </a:fld>
            <a:endParaRPr/>
          </a:p>
        </p:txBody>
      </p:sp>
    </p:spTree>
    <p:extLst>
      <p:ext uri="{BB962C8B-B14F-4D97-AF65-F5344CB8AC3E}">
        <p14:creationId xmlns:p14="http://schemas.microsoft.com/office/powerpoint/2010/main" val="22238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1754981" y="7070108"/>
            <a:ext cx="19889789" cy="1504022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15354"/>
              <a:buFont typeface="Calibri"/>
              <a:buNone/>
              <a:defRPr sz="1523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2924970" y="22690340"/>
            <a:ext cx="17549812" cy="10430151"/>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2539"/>
              </a:spcBef>
              <a:spcAft>
                <a:spcPts val="0"/>
              </a:spcAft>
              <a:buClr>
                <a:schemeClr val="dk1"/>
              </a:buClr>
              <a:buSzPts val="6142"/>
              <a:buNone/>
              <a:defRPr sz="6095"/>
            </a:lvl1pPr>
            <a:lvl2pPr lvl="1" algn="ctr">
              <a:lnSpc>
                <a:spcPct val="90000"/>
              </a:lnSpc>
              <a:spcBef>
                <a:spcPts val="1270"/>
              </a:spcBef>
              <a:spcAft>
                <a:spcPts val="0"/>
              </a:spcAft>
              <a:buClr>
                <a:schemeClr val="dk1"/>
              </a:buClr>
              <a:buSzPts val="5118"/>
              <a:buNone/>
              <a:defRPr sz="5079"/>
            </a:lvl2pPr>
            <a:lvl3pPr lvl="2" algn="ctr">
              <a:lnSpc>
                <a:spcPct val="90000"/>
              </a:lnSpc>
              <a:spcBef>
                <a:spcPts val="1270"/>
              </a:spcBef>
              <a:spcAft>
                <a:spcPts val="0"/>
              </a:spcAft>
              <a:buClr>
                <a:schemeClr val="dk1"/>
              </a:buClr>
              <a:buSzPts val="4606"/>
              <a:buNone/>
              <a:defRPr sz="4571"/>
            </a:lvl3pPr>
            <a:lvl4pPr lvl="3" algn="ctr">
              <a:lnSpc>
                <a:spcPct val="90000"/>
              </a:lnSpc>
              <a:spcBef>
                <a:spcPts val="1270"/>
              </a:spcBef>
              <a:spcAft>
                <a:spcPts val="0"/>
              </a:spcAft>
              <a:buClr>
                <a:schemeClr val="dk1"/>
              </a:buClr>
              <a:buSzPts val="4094"/>
              <a:buNone/>
              <a:defRPr sz="4060"/>
            </a:lvl4pPr>
            <a:lvl5pPr lvl="4" algn="ctr">
              <a:lnSpc>
                <a:spcPct val="90000"/>
              </a:lnSpc>
              <a:spcBef>
                <a:spcPts val="1270"/>
              </a:spcBef>
              <a:spcAft>
                <a:spcPts val="0"/>
              </a:spcAft>
              <a:buClr>
                <a:schemeClr val="dk1"/>
              </a:buClr>
              <a:buSzPts val="4094"/>
              <a:buNone/>
              <a:defRPr sz="4060"/>
            </a:lvl5pPr>
            <a:lvl6pPr lvl="5" algn="ctr">
              <a:lnSpc>
                <a:spcPct val="90000"/>
              </a:lnSpc>
              <a:spcBef>
                <a:spcPts val="1270"/>
              </a:spcBef>
              <a:spcAft>
                <a:spcPts val="0"/>
              </a:spcAft>
              <a:buClr>
                <a:schemeClr val="dk1"/>
              </a:buClr>
              <a:buSzPts val="4094"/>
              <a:buNone/>
              <a:defRPr sz="4060"/>
            </a:lvl6pPr>
            <a:lvl7pPr lvl="6" algn="ctr">
              <a:lnSpc>
                <a:spcPct val="90000"/>
              </a:lnSpc>
              <a:spcBef>
                <a:spcPts val="1270"/>
              </a:spcBef>
              <a:spcAft>
                <a:spcPts val="0"/>
              </a:spcAft>
              <a:buClr>
                <a:schemeClr val="dk1"/>
              </a:buClr>
              <a:buSzPts val="4094"/>
              <a:buNone/>
              <a:defRPr sz="4060"/>
            </a:lvl7pPr>
            <a:lvl8pPr lvl="7" algn="ctr">
              <a:lnSpc>
                <a:spcPct val="90000"/>
              </a:lnSpc>
              <a:spcBef>
                <a:spcPts val="1270"/>
              </a:spcBef>
              <a:spcAft>
                <a:spcPts val="0"/>
              </a:spcAft>
              <a:buClr>
                <a:schemeClr val="dk1"/>
              </a:buClr>
              <a:buSzPts val="4094"/>
              <a:buNone/>
              <a:defRPr sz="4060"/>
            </a:lvl8pPr>
            <a:lvl9pPr lvl="8" algn="ctr">
              <a:lnSpc>
                <a:spcPct val="90000"/>
              </a:lnSpc>
              <a:spcBef>
                <a:spcPts val="1270"/>
              </a:spcBef>
              <a:spcAft>
                <a:spcPts val="0"/>
              </a:spcAft>
              <a:buClr>
                <a:schemeClr val="dk1"/>
              </a:buClr>
              <a:buSzPts val="4094"/>
              <a:buNone/>
              <a:defRPr sz="4060"/>
            </a:lvl9pPr>
          </a:lstStyle>
          <a:p>
            <a:endParaRPr/>
          </a:p>
        </p:txBody>
      </p:sp>
      <p:sp>
        <p:nvSpPr>
          <p:cNvPr id="18" name="Google Shape;18;p3"/>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兩項物件"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608735" y="2300044"/>
            <a:ext cx="20182284"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1608735" y="11500172"/>
            <a:ext cx="9944894" cy="27410408"/>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36" name="Google Shape;36;p6"/>
          <p:cNvSpPr txBox="1">
            <a:spLocks noGrp="1"/>
          </p:cNvSpPr>
          <p:nvPr>
            <p:ph type="body" idx="2"/>
          </p:nvPr>
        </p:nvSpPr>
        <p:spPr>
          <a:xfrm>
            <a:off x="11846123" y="11500172"/>
            <a:ext cx="9944894" cy="27410408"/>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37" name="Google Shape;37;p6"/>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比對"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611783" y="2300044"/>
            <a:ext cx="20182284"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1611785" y="10590162"/>
            <a:ext cx="9899190" cy="5190073"/>
          </a:xfrm>
          <a:prstGeom prst="rect">
            <a:avLst/>
          </a:prstGeom>
          <a:noFill/>
          <a:ln>
            <a:noFill/>
          </a:ln>
        </p:spPr>
        <p:txBody>
          <a:bodyPr spcFirstLastPara="1" wrap="square" lIns="91425" tIns="45700" rIns="91425" bIns="45700" anchor="b" anchorCtr="0">
            <a:normAutofit/>
          </a:bodyPr>
          <a:lstStyle>
            <a:lvl1pPr marL="453653" lvl="0" indent="-226827" algn="l">
              <a:lnSpc>
                <a:spcPct val="90000"/>
              </a:lnSpc>
              <a:spcBef>
                <a:spcPts val="2539"/>
              </a:spcBef>
              <a:spcAft>
                <a:spcPts val="0"/>
              </a:spcAft>
              <a:buClr>
                <a:schemeClr val="dk1"/>
              </a:buClr>
              <a:buSzPts val="6142"/>
              <a:buNone/>
              <a:defRPr sz="6095" b="1"/>
            </a:lvl1pPr>
            <a:lvl2pPr marL="907306" lvl="1" indent="-226827" algn="l">
              <a:lnSpc>
                <a:spcPct val="90000"/>
              </a:lnSpc>
              <a:spcBef>
                <a:spcPts val="1270"/>
              </a:spcBef>
              <a:spcAft>
                <a:spcPts val="0"/>
              </a:spcAft>
              <a:buClr>
                <a:schemeClr val="dk1"/>
              </a:buClr>
              <a:buSzPts val="5118"/>
              <a:buNone/>
              <a:defRPr sz="5079" b="1"/>
            </a:lvl2pPr>
            <a:lvl3pPr marL="1360958" lvl="2" indent="-226827" algn="l">
              <a:lnSpc>
                <a:spcPct val="90000"/>
              </a:lnSpc>
              <a:spcBef>
                <a:spcPts val="1270"/>
              </a:spcBef>
              <a:spcAft>
                <a:spcPts val="0"/>
              </a:spcAft>
              <a:buClr>
                <a:schemeClr val="dk1"/>
              </a:buClr>
              <a:buSzPts val="4606"/>
              <a:buNone/>
              <a:defRPr sz="4571" b="1"/>
            </a:lvl3pPr>
            <a:lvl4pPr marL="1814610" lvl="3" indent="-226827" algn="l">
              <a:lnSpc>
                <a:spcPct val="90000"/>
              </a:lnSpc>
              <a:spcBef>
                <a:spcPts val="1270"/>
              </a:spcBef>
              <a:spcAft>
                <a:spcPts val="0"/>
              </a:spcAft>
              <a:buClr>
                <a:schemeClr val="dk1"/>
              </a:buClr>
              <a:buSzPts val="4094"/>
              <a:buNone/>
              <a:defRPr sz="4060" b="1"/>
            </a:lvl4pPr>
            <a:lvl5pPr marL="2268264" lvl="4" indent="-226827" algn="l">
              <a:lnSpc>
                <a:spcPct val="90000"/>
              </a:lnSpc>
              <a:spcBef>
                <a:spcPts val="1270"/>
              </a:spcBef>
              <a:spcAft>
                <a:spcPts val="0"/>
              </a:spcAft>
              <a:buClr>
                <a:schemeClr val="dk1"/>
              </a:buClr>
              <a:buSzPts val="4094"/>
              <a:buNone/>
              <a:defRPr sz="4060" b="1"/>
            </a:lvl5pPr>
            <a:lvl6pPr marL="2721916" lvl="5" indent="-226827" algn="l">
              <a:lnSpc>
                <a:spcPct val="90000"/>
              </a:lnSpc>
              <a:spcBef>
                <a:spcPts val="1270"/>
              </a:spcBef>
              <a:spcAft>
                <a:spcPts val="0"/>
              </a:spcAft>
              <a:buClr>
                <a:schemeClr val="dk1"/>
              </a:buClr>
              <a:buSzPts val="4094"/>
              <a:buNone/>
              <a:defRPr sz="4060" b="1"/>
            </a:lvl6pPr>
            <a:lvl7pPr marL="3175568" lvl="6" indent="-226827" algn="l">
              <a:lnSpc>
                <a:spcPct val="90000"/>
              </a:lnSpc>
              <a:spcBef>
                <a:spcPts val="1270"/>
              </a:spcBef>
              <a:spcAft>
                <a:spcPts val="0"/>
              </a:spcAft>
              <a:buClr>
                <a:schemeClr val="dk1"/>
              </a:buClr>
              <a:buSzPts val="4094"/>
              <a:buNone/>
              <a:defRPr sz="4060" b="1"/>
            </a:lvl7pPr>
            <a:lvl8pPr marL="3629221" lvl="7" indent="-226827" algn="l">
              <a:lnSpc>
                <a:spcPct val="90000"/>
              </a:lnSpc>
              <a:spcBef>
                <a:spcPts val="1270"/>
              </a:spcBef>
              <a:spcAft>
                <a:spcPts val="0"/>
              </a:spcAft>
              <a:buClr>
                <a:schemeClr val="dk1"/>
              </a:buClr>
              <a:buSzPts val="4094"/>
              <a:buNone/>
              <a:defRPr sz="4060" b="1"/>
            </a:lvl8pPr>
            <a:lvl9pPr marL="4082874" lvl="8" indent="-226827" algn="l">
              <a:lnSpc>
                <a:spcPct val="90000"/>
              </a:lnSpc>
              <a:spcBef>
                <a:spcPts val="1270"/>
              </a:spcBef>
              <a:spcAft>
                <a:spcPts val="0"/>
              </a:spcAft>
              <a:buClr>
                <a:schemeClr val="dk1"/>
              </a:buClr>
              <a:buSzPts val="4094"/>
              <a:buNone/>
              <a:defRPr sz="4060" b="1"/>
            </a:lvl9pPr>
          </a:lstStyle>
          <a:p>
            <a:endParaRPr/>
          </a:p>
        </p:txBody>
      </p:sp>
      <p:sp>
        <p:nvSpPr>
          <p:cNvPr id="43" name="Google Shape;43;p7"/>
          <p:cNvSpPr txBox="1">
            <a:spLocks noGrp="1"/>
          </p:cNvSpPr>
          <p:nvPr>
            <p:ph type="body" idx="2"/>
          </p:nvPr>
        </p:nvSpPr>
        <p:spPr>
          <a:xfrm>
            <a:off x="1611785" y="15780233"/>
            <a:ext cx="9899190" cy="23210346"/>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44" name="Google Shape;44;p7"/>
          <p:cNvSpPr txBox="1">
            <a:spLocks noGrp="1"/>
          </p:cNvSpPr>
          <p:nvPr>
            <p:ph type="body" idx="3"/>
          </p:nvPr>
        </p:nvSpPr>
        <p:spPr>
          <a:xfrm>
            <a:off x="11846124" y="10590162"/>
            <a:ext cx="9947942" cy="5190073"/>
          </a:xfrm>
          <a:prstGeom prst="rect">
            <a:avLst/>
          </a:prstGeom>
          <a:noFill/>
          <a:ln>
            <a:noFill/>
          </a:ln>
        </p:spPr>
        <p:txBody>
          <a:bodyPr spcFirstLastPara="1" wrap="square" lIns="91425" tIns="45700" rIns="91425" bIns="45700" anchor="b" anchorCtr="0">
            <a:normAutofit/>
          </a:bodyPr>
          <a:lstStyle>
            <a:lvl1pPr marL="453653" lvl="0" indent="-226827" algn="l">
              <a:lnSpc>
                <a:spcPct val="90000"/>
              </a:lnSpc>
              <a:spcBef>
                <a:spcPts val="2539"/>
              </a:spcBef>
              <a:spcAft>
                <a:spcPts val="0"/>
              </a:spcAft>
              <a:buClr>
                <a:schemeClr val="dk1"/>
              </a:buClr>
              <a:buSzPts val="6142"/>
              <a:buNone/>
              <a:defRPr sz="6095" b="1"/>
            </a:lvl1pPr>
            <a:lvl2pPr marL="907306" lvl="1" indent="-226827" algn="l">
              <a:lnSpc>
                <a:spcPct val="90000"/>
              </a:lnSpc>
              <a:spcBef>
                <a:spcPts val="1270"/>
              </a:spcBef>
              <a:spcAft>
                <a:spcPts val="0"/>
              </a:spcAft>
              <a:buClr>
                <a:schemeClr val="dk1"/>
              </a:buClr>
              <a:buSzPts val="5118"/>
              <a:buNone/>
              <a:defRPr sz="5079" b="1"/>
            </a:lvl2pPr>
            <a:lvl3pPr marL="1360958" lvl="2" indent="-226827" algn="l">
              <a:lnSpc>
                <a:spcPct val="90000"/>
              </a:lnSpc>
              <a:spcBef>
                <a:spcPts val="1270"/>
              </a:spcBef>
              <a:spcAft>
                <a:spcPts val="0"/>
              </a:spcAft>
              <a:buClr>
                <a:schemeClr val="dk1"/>
              </a:buClr>
              <a:buSzPts val="4606"/>
              <a:buNone/>
              <a:defRPr sz="4571" b="1"/>
            </a:lvl3pPr>
            <a:lvl4pPr marL="1814610" lvl="3" indent="-226827" algn="l">
              <a:lnSpc>
                <a:spcPct val="90000"/>
              </a:lnSpc>
              <a:spcBef>
                <a:spcPts val="1270"/>
              </a:spcBef>
              <a:spcAft>
                <a:spcPts val="0"/>
              </a:spcAft>
              <a:buClr>
                <a:schemeClr val="dk1"/>
              </a:buClr>
              <a:buSzPts val="4094"/>
              <a:buNone/>
              <a:defRPr sz="4060" b="1"/>
            </a:lvl4pPr>
            <a:lvl5pPr marL="2268264" lvl="4" indent="-226827" algn="l">
              <a:lnSpc>
                <a:spcPct val="90000"/>
              </a:lnSpc>
              <a:spcBef>
                <a:spcPts val="1270"/>
              </a:spcBef>
              <a:spcAft>
                <a:spcPts val="0"/>
              </a:spcAft>
              <a:buClr>
                <a:schemeClr val="dk1"/>
              </a:buClr>
              <a:buSzPts val="4094"/>
              <a:buNone/>
              <a:defRPr sz="4060" b="1"/>
            </a:lvl5pPr>
            <a:lvl6pPr marL="2721916" lvl="5" indent="-226827" algn="l">
              <a:lnSpc>
                <a:spcPct val="90000"/>
              </a:lnSpc>
              <a:spcBef>
                <a:spcPts val="1270"/>
              </a:spcBef>
              <a:spcAft>
                <a:spcPts val="0"/>
              </a:spcAft>
              <a:buClr>
                <a:schemeClr val="dk1"/>
              </a:buClr>
              <a:buSzPts val="4094"/>
              <a:buNone/>
              <a:defRPr sz="4060" b="1"/>
            </a:lvl6pPr>
            <a:lvl7pPr marL="3175568" lvl="6" indent="-226827" algn="l">
              <a:lnSpc>
                <a:spcPct val="90000"/>
              </a:lnSpc>
              <a:spcBef>
                <a:spcPts val="1270"/>
              </a:spcBef>
              <a:spcAft>
                <a:spcPts val="0"/>
              </a:spcAft>
              <a:buClr>
                <a:schemeClr val="dk1"/>
              </a:buClr>
              <a:buSzPts val="4094"/>
              <a:buNone/>
              <a:defRPr sz="4060" b="1"/>
            </a:lvl7pPr>
            <a:lvl8pPr marL="3629221" lvl="7" indent="-226827" algn="l">
              <a:lnSpc>
                <a:spcPct val="90000"/>
              </a:lnSpc>
              <a:spcBef>
                <a:spcPts val="1270"/>
              </a:spcBef>
              <a:spcAft>
                <a:spcPts val="0"/>
              </a:spcAft>
              <a:buClr>
                <a:schemeClr val="dk1"/>
              </a:buClr>
              <a:buSzPts val="4094"/>
              <a:buNone/>
              <a:defRPr sz="4060" b="1"/>
            </a:lvl8pPr>
            <a:lvl9pPr marL="4082874" lvl="8" indent="-226827" algn="l">
              <a:lnSpc>
                <a:spcPct val="90000"/>
              </a:lnSpc>
              <a:spcBef>
                <a:spcPts val="1270"/>
              </a:spcBef>
              <a:spcAft>
                <a:spcPts val="0"/>
              </a:spcAft>
              <a:buClr>
                <a:schemeClr val="dk1"/>
              </a:buClr>
              <a:buSzPts val="4094"/>
              <a:buNone/>
              <a:defRPr sz="4060" b="1"/>
            </a:lvl9pPr>
          </a:lstStyle>
          <a:p>
            <a:endParaRPr/>
          </a:p>
        </p:txBody>
      </p:sp>
      <p:sp>
        <p:nvSpPr>
          <p:cNvPr id="45" name="Google Shape;45;p7"/>
          <p:cNvSpPr txBox="1">
            <a:spLocks noGrp="1"/>
          </p:cNvSpPr>
          <p:nvPr>
            <p:ph type="body" idx="4"/>
          </p:nvPr>
        </p:nvSpPr>
        <p:spPr>
          <a:xfrm>
            <a:off x="11846124" y="15780233"/>
            <a:ext cx="9947942" cy="23210346"/>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46" name="Google Shape;46;p7"/>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只有標題"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608735" y="2300044"/>
            <a:ext cx="20182284"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含標題的內容"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611783" y="2880045"/>
            <a:ext cx="7547028" cy="1008014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189"/>
              <a:buFont typeface="Calibri"/>
              <a:buNone/>
              <a:defRPr sz="812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9947944" y="6220104"/>
            <a:ext cx="11846123" cy="30700453"/>
          </a:xfrm>
          <a:prstGeom prst="rect">
            <a:avLst/>
          </a:prstGeom>
          <a:noFill/>
          <a:ln>
            <a:noFill/>
          </a:ln>
        </p:spPr>
        <p:txBody>
          <a:bodyPr spcFirstLastPara="1" wrap="square" lIns="91425" tIns="45700" rIns="91425" bIns="45700" anchor="t" anchorCtr="0">
            <a:normAutofit/>
          </a:bodyPr>
          <a:lstStyle>
            <a:lvl1pPr marL="453653" lvl="0" indent="-742793" algn="l">
              <a:lnSpc>
                <a:spcPct val="90000"/>
              </a:lnSpc>
              <a:spcBef>
                <a:spcPts val="2539"/>
              </a:spcBef>
              <a:spcAft>
                <a:spcPts val="0"/>
              </a:spcAft>
              <a:buClr>
                <a:schemeClr val="dk1"/>
              </a:buClr>
              <a:buSzPts val="8189"/>
              <a:buChar char="•"/>
              <a:defRPr sz="8126"/>
            </a:lvl1pPr>
            <a:lvl2pPr marL="907306" lvl="1" indent="-678273" algn="l">
              <a:lnSpc>
                <a:spcPct val="90000"/>
              </a:lnSpc>
              <a:spcBef>
                <a:spcPts val="1270"/>
              </a:spcBef>
              <a:spcAft>
                <a:spcPts val="0"/>
              </a:spcAft>
              <a:buClr>
                <a:schemeClr val="dk1"/>
              </a:buClr>
              <a:buSzPts val="7165"/>
              <a:buChar char="•"/>
              <a:defRPr sz="7110"/>
            </a:lvl2pPr>
            <a:lvl3pPr marL="1360958" lvl="2" indent="-613818" algn="l">
              <a:lnSpc>
                <a:spcPct val="90000"/>
              </a:lnSpc>
              <a:spcBef>
                <a:spcPts val="1270"/>
              </a:spcBef>
              <a:spcAft>
                <a:spcPts val="0"/>
              </a:spcAft>
              <a:buClr>
                <a:schemeClr val="dk1"/>
              </a:buClr>
              <a:buSzPts val="6142"/>
              <a:buChar char="•"/>
              <a:defRPr sz="6095"/>
            </a:lvl3pPr>
            <a:lvl4pPr marL="1814610" lvl="3" indent="-549297" algn="l">
              <a:lnSpc>
                <a:spcPct val="90000"/>
              </a:lnSpc>
              <a:spcBef>
                <a:spcPts val="1270"/>
              </a:spcBef>
              <a:spcAft>
                <a:spcPts val="0"/>
              </a:spcAft>
              <a:buClr>
                <a:schemeClr val="dk1"/>
              </a:buClr>
              <a:buSzPts val="5118"/>
              <a:buChar char="•"/>
              <a:defRPr sz="5079"/>
            </a:lvl4pPr>
            <a:lvl5pPr marL="2268264" lvl="4" indent="-549297" algn="l">
              <a:lnSpc>
                <a:spcPct val="90000"/>
              </a:lnSpc>
              <a:spcBef>
                <a:spcPts val="1270"/>
              </a:spcBef>
              <a:spcAft>
                <a:spcPts val="0"/>
              </a:spcAft>
              <a:buClr>
                <a:schemeClr val="dk1"/>
              </a:buClr>
              <a:buSzPts val="5118"/>
              <a:buChar char="•"/>
              <a:defRPr sz="5079"/>
            </a:lvl5pPr>
            <a:lvl6pPr marL="2721916" lvl="5" indent="-549297" algn="l">
              <a:lnSpc>
                <a:spcPct val="90000"/>
              </a:lnSpc>
              <a:spcBef>
                <a:spcPts val="1270"/>
              </a:spcBef>
              <a:spcAft>
                <a:spcPts val="0"/>
              </a:spcAft>
              <a:buClr>
                <a:schemeClr val="dk1"/>
              </a:buClr>
              <a:buSzPts val="5118"/>
              <a:buChar char="•"/>
              <a:defRPr sz="5079"/>
            </a:lvl6pPr>
            <a:lvl7pPr marL="3175568" lvl="6" indent="-549297" algn="l">
              <a:lnSpc>
                <a:spcPct val="90000"/>
              </a:lnSpc>
              <a:spcBef>
                <a:spcPts val="1270"/>
              </a:spcBef>
              <a:spcAft>
                <a:spcPts val="0"/>
              </a:spcAft>
              <a:buClr>
                <a:schemeClr val="dk1"/>
              </a:buClr>
              <a:buSzPts val="5118"/>
              <a:buChar char="•"/>
              <a:defRPr sz="5079"/>
            </a:lvl7pPr>
            <a:lvl8pPr marL="3629221" lvl="7" indent="-549297" algn="l">
              <a:lnSpc>
                <a:spcPct val="90000"/>
              </a:lnSpc>
              <a:spcBef>
                <a:spcPts val="1270"/>
              </a:spcBef>
              <a:spcAft>
                <a:spcPts val="0"/>
              </a:spcAft>
              <a:buClr>
                <a:schemeClr val="dk1"/>
              </a:buClr>
              <a:buSzPts val="5118"/>
              <a:buChar char="•"/>
              <a:defRPr sz="5079"/>
            </a:lvl8pPr>
            <a:lvl9pPr marL="4082874" lvl="8" indent="-549297" algn="l">
              <a:lnSpc>
                <a:spcPct val="90000"/>
              </a:lnSpc>
              <a:spcBef>
                <a:spcPts val="1270"/>
              </a:spcBef>
              <a:spcAft>
                <a:spcPts val="0"/>
              </a:spcAft>
              <a:buClr>
                <a:schemeClr val="dk1"/>
              </a:buClr>
              <a:buSzPts val="5118"/>
              <a:buChar char="•"/>
              <a:defRPr sz="5079"/>
            </a:lvl9pPr>
          </a:lstStyle>
          <a:p>
            <a:endParaRPr/>
          </a:p>
        </p:txBody>
      </p:sp>
      <p:sp>
        <p:nvSpPr>
          <p:cNvPr id="61" name="Google Shape;61;p10"/>
          <p:cNvSpPr txBox="1">
            <a:spLocks noGrp="1"/>
          </p:cNvSpPr>
          <p:nvPr>
            <p:ph type="body" idx="2"/>
          </p:nvPr>
        </p:nvSpPr>
        <p:spPr>
          <a:xfrm>
            <a:off x="1611783" y="12960193"/>
            <a:ext cx="7547028" cy="24010357"/>
          </a:xfrm>
          <a:prstGeom prst="rect">
            <a:avLst/>
          </a:prstGeom>
          <a:noFill/>
          <a:ln>
            <a:noFill/>
          </a:ln>
        </p:spPr>
        <p:txBody>
          <a:bodyPr spcFirstLastPara="1" wrap="square" lIns="91425" tIns="45700" rIns="91425" bIns="45700" anchor="t" anchorCtr="0">
            <a:normAutofit/>
          </a:bodyPr>
          <a:lstStyle>
            <a:lvl1pPr marL="453653" lvl="0" indent="-226827" algn="l">
              <a:lnSpc>
                <a:spcPct val="90000"/>
              </a:lnSpc>
              <a:spcBef>
                <a:spcPts val="2539"/>
              </a:spcBef>
              <a:spcAft>
                <a:spcPts val="0"/>
              </a:spcAft>
              <a:buClr>
                <a:schemeClr val="dk1"/>
              </a:buClr>
              <a:buSzPts val="4094"/>
              <a:buNone/>
              <a:defRPr sz="4060"/>
            </a:lvl1pPr>
            <a:lvl2pPr marL="907306" lvl="1" indent="-226827" algn="l">
              <a:lnSpc>
                <a:spcPct val="90000"/>
              </a:lnSpc>
              <a:spcBef>
                <a:spcPts val="1270"/>
              </a:spcBef>
              <a:spcAft>
                <a:spcPts val="0"/>
              </a:spcAft>
              <a:buClr>
                <a:schemeClr val="dk1"/>
              </a:buClr>
              <a:buSzPts val="3583"/>
              <a:buNone/>
              <a:defRPr sz="3554"/>
            </a:lvl2pPr>
            <a:lvl3pPr marL="1360958" lvl="2" indent="-226827" algn="l">
              <a:lnSpc>
                <a:spcPct val="90000"/>
              </a:lnSpc>
              <a:spcBef>
                <a:spcPts val="1270"/>
              </a:spcBef>
              <a:spcAft>
                <a:spcPts val="0"/>
              </a:spcAft>
              <a:buClr>
                <a:schemeClr val="dk1"/>
              </a:buClr>
              <a:buSzPts val="3071"/>
              <a:buNone/>
              <a:defRPr sz="3046"/>
            </a:lvl3pPr>
            <a:lvl4pPr marL="1814610" lvl="3" indent="-226827" algn="l">
              <a:lnSpc>
                <a:spcPct val="90000"/>
              </a:lnSpc>
              <a:spcBef>
                <a:spcPts val="1270"/>
              </a:spcBef>
              <a:spcAft>
                <a:spcPts val="0"/>
              </a:spcAft>
              <a:buClr>
                <a:schemeClr val="dk1"/>
              </a:buClr>
              <a:buSzPts val="2559"/>
              <a:buNone/>
              <a:defRPr sz="2539"/>
            </a:lvl4pPr>
            <a:lvl5pPr marL="2268264" lvl="4" indent="-226827" algn="l">
              <a:lnSpc>
                <a:spcPct val="90000"/>
              </a:lnSpc>
              <a:spcBef>
                <a:spcPts val="1270"/>
              </a:spcBef>
              <a:spcAft>
                <a:spcPts val="0"/>
              </a:spcAft>
              <a:buClr>
                <a:schemeClr val="dk1"/>
              </a:buClr>
              <a:buSzPts val="2559"/>
              <a:buNone/>
              <a:defRPr sz="2539"/>
            </a:lvl5pPr>
            <a:lvl6pPr marL="2721916" lvl="5" indent="-226827" algn="l">
              <a:lnSpc>
                <a:spcPct val="90000"/>
              </a:lnSpc>
              <a:spcBef>
                <a:spcPts val="1270"/>
              </a:spcBef>
              <a:spcAft>
                <a:spcPts val="0"/>
              </a:spcAft>
              <a:buClr>
                <a:schemeClr val="dk1"/>
              </a:buClr>
              <a:buSzPts val="2559"/>
              <a:buNone/>
              <a:defRPr sz="2539"/>
            </a:lvl6pPr>
            <a:lvl7pPr marL="3175568" lvl="6" indent="-226827" algn="l">
              <a:lnSpc>
                <a:spcPct val="90000"/>
              </a:lnSpc>
              <a:spcBef>
                <a:spcPts val="1270"/>
              </a:spcBef>
              <a:spcAft>
                <a:spcPts val="0"/>
              </a:spcAft>
              <a:buClr>
                <a:schemeClr val="dk1"/>
              </a:buClr>
              <a:buSzPts val="2559"/>
              <a:buNone/>
              <a:defRPr sz="2539"/>
            </a:lvl7pPr>
            <a:lvl8pPr marL="3629221" lvl="7" indent="-226827" algn="l">
              <a:lnSpc>
                <a:spcPct val="90000"/>
              </a:lnSpc>
              <a:spcBef>
                <a:spcPts val="1270"/>
              </a:spcBef>
              <a:spcAft>
                <a:spcPts val="0"/>
              </a:spcAft>
              <a:buClr>
                <a:schemeClr val="dk1"/>
              </a:buClr>
              <a:buSzPts val="2559"/>
              <a:buNone/>
              <a:defRPr sz="2539"/>
            </a:lvl8pPr>
            <a:lvl9pPr marL="4082874" lvl="8" indent="-226827" algn="l">
              <a:lnSpc>
                <a:spcPct val="90000"/>
              </a:lnSpc>
              <a:spcBef>
                <a:spcPts val="1270"/>
              </a:spcBef>
              <a:spcAft>
                <a:spcPts val="0"/>
              </a:spcAft>
              <a:buClr>
                <a:schemeClr val="dk1"/>
              </a:buClr>
              <a:buSzPts val="2559"/>
              <a:buNone/>
              <a:defRPr sz="2539"/>
            </a:lvl9pPr>
          </a:lstStyle>
          <a:p>
            <a:endParaRPr/>
          </a:p>
        </p:txBody>
      </p:sp>
      <p:sp>
        <p:nvSpPr>
          <p:cNvPr id="62" name="Google Shape;62;p10"/>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含標題的圖片"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1611783" y="2880045"/>
            <a:ext cx="7547028" cy="10080148"/>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189"/>
              <a:buFont typeface="Calibri"/>
              <a:buNone/>
              <a:defRPr sz="8126"/>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9947944" y="6220104"/>
            <a:ext cx="11846123" cy="30700453"/>
          </a:xfrm>
          <a:prstGeom prst="rect">
            <a:avLst/>
          </a:prstGeom>
          <a:noFill/>
          <a:ln>
            <a:noFill/>
          </a:ln>
        </p:spPr>
      </p:sp>
      <p:sp>
        <p:nvSpPr>
          <p:cNvPr id="68" name="Google Shape;68;p11"/>
          <p:cNvSpPr txBox="1">
            <a:spLocks noGrp="1"/>
          </p:cNvSpPr>
          <p:nvPr>
            <p:ph type="body" idx="1"/>
          </p:nvPr>
        </p:nvSpPr>
        <p:spPr>
          <a:xfrm>
            <a:off x="1611783" y="12960193"/>
            <a:ext cx="7547028" cy="24010357"/>
          </a:xfrm>
          <a:prstGeom prst="rect">
            <a:avLst/>
          </a:prstGeom>
          <a:noFill/>
          <a:ln>
            <a:noFill/>
          </a:ln>
        </p:spPr>
        <p:txBody>
          <a:bodyPr spcFirstLastPara="1" wrap="square" lIns="91425" tIns="45700" rIns="91425" bIns="45700" anchor="t" anchorCtr="0">
            <a:normAutofit/>
          </a:bodyPr>
          <a:lstStyle>
            <a:lvl1pPr marL="453653" lvl="0" indent="-226827" algn="l">
              <a:lnSpc>
                <a:spcPct val="90000"/>
              </a:lnSpc>
              <a:spcBef>
                <a:spcPts val="2539"/>
              </a:spcBef>
              <a:spcAft>
                <a:spcPts val="0"/>
              </a:spcAft>
              <a:buClr>
                <a:schemeClr val="dk1"/>
              </a:buClr>
              <a:buSzPts val="4094"/>
              <a:buNone/>
              <a:defRPr sz="4060"/>
            </a:lvl1pPr>
            <a:lvl2pPr marL="907306" lvl="1" indent="-226827" algn="l">
              <a:lnSpc>
                <a:spcPct val="90000"/>
              </a:lnSpc>
              <a:spcBef>
                <a:spcPts val="1270"/>
              </a:spcBef>
              <a:spcAft>
                <a:spcPts val="0"/>
              </a:spcAft>
              <a:buClr>
                <a:schemeClr val="dk1"/>
              </a:buClr>
              <a:buSzPts val="3583"/>
              <a:buNone/>
              <a:defRPr sz="3554"/>
            </a:lvl2pPr>
            <a:lvl3pPr marL="1360958" lvl="2" indent="-226827" algn="l">
              <a:lnSpc>
                <a:spcPct val="90000"/>
              </a:lnSpc>
              <a:spcBef>
                <a:spcPts val="1270"/>
              </a:spcBef>
              <a:spcAft>
                <a:spcPts val="0"/>
              </a:spcAft>
              <a:buClr>
                <a:schemeClr val="dk1"/>
              </a:buClr>
              <a:buSzPts val="3071"/>
              <a:buNone/>
              <a:defRPr sz="3046"/>
            </a:lvl3pPr>
            <a:lvl4pPr marL="1814610" lvl="3" indent="-226827" algn="l">
              <a:lnSpc>
                <a:spcPct val="90000"/>
              </a:lnSpc>
              <a:spcBef>
                <a:spcPts val="1270"/>
              </a:spcBef>
              <a:spcAft>
                <a:spcPts val="0"/>
              </a:spcAft>
              <a:buClr>
                <a:schemeClr val="dk1"/>
              </a:buClr>
              <a:buSzPts val="2559"/>
              <a:buNone/>
              <a:defRPr sz="2539"/>
            </a:lvl4pPr>
            <a:lvl5pPr marL="2268264" lvl="4" indent="-226827" algn="l">
              <a:lnSpc>
                <a:spcPct val="90000"/>
              </a:lnSpc>
              <a:spcBef>
                <a:spcPts val="1270"/>
              </a:spcBef>
              <a:spcAft>
                <a:spcPts val="0"/>
              </a:spcAft>
              <a:buClr>
                <a:schemeClr val="dk1"/>
              </a:buClr>
              <a:buSzPts val="2559"/>
              <a:buNone/>
              <a:defRPr sz="2539"/>
            </a:lvl5pPr>
            <a:lvl6pPr marL="2721916" lvl="5" indent="-226827" algn="l">
              <a:lnSpc>
                <a:spcPct val="90000"/>
              </a:lnSpc>
              <a:spcBef>
                <a:spcPts val="1270"/>
              </a:spcBef>
              <a:spcAft>
                <a:spcPts val="0"/>
              </a:spcAft>
              <a:buClr>
                <a:schemeClr val="dk1"/>
              </a:buClr>
              <a:buSzPts val="2559"/>
              <a:buNone/>
              <a:defRPr sz="2539"/>
            </a:lvl6pPr>
            <a:lvl7pPr marL="3175568" lvl="6" indent="-226827" algn="l">
              <a:lnSpc>
                <a:spcPct val="90000"/>
              </a:lnSpc>
              <a:spcBef>
                <a:spcPts val="1270"/>
              </a:spcBef>
              <a:spcAft>
                <a:spcPts val="0"/>
              </a:spcAft>
              <a:buClr>
                <a:schemeClr val="dk1"/>
              </a:buClr>
              <a:buSzPts val="2559"/>
              <a:buNone/>
              <a:defRPr sz="2539"/>
            </a:lvl7pPr>
            <a:lvl8pPr marL="3629221" lvl="7" indent="-226827" algn="l">
              <a:lnSpc>
                <a:spcPct val="90000"/>
              </a:lnSpc>
              <a:spcBef>
                <a:spcPts val="1270"/>
              </a:spcBef>
              <a:spcAft>
                <a:spcPts val="0"/>
              </a:spcAft>
              <a:buClr>
                <a:schemeClr val="dk1"/>
              </a:buClr>
              <a:buSzPts val="2559"/>
              <a:buNone/>
              <a:defRPr sz="2539"/>
            </a:lvl8pPr>
            <a:lvl9pPr marL="4082874" lvl="8" indent="-226827" algn="l">
              <a:lnSpc>
                <a:spcPct val="90000"/>
              </a:lnSpc>
              <a:spcBef>
                <a:spcPts val="1270"/>
              </a:spcBef>
              <a:spcAft>
                <a:spcPts val="0"/>
              </a:spcAft>
              <a:buClr>
                <a:schemeClr val="dk1"/>
              </a:buClr>
              <a:buSzPts val="2559"/>
              <a:buNone/>
              <a:defRPr sz="2539"/>
            </a:lvl9pPr>
          </a:lstStyle>
          <a:p>
            <a:endParaRPr/>
          </a:p>
        </p:txBody>
      </p:sp>
      <p:sp>
        <p:nvSpPr>
          <p:cNvPr id="69" name="Google Shape;69;p11"/>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標題及直排文字"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608735" y="2300044"/>
            <a:ext cx="20182284" cy="835012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2005327" y="15114234"/>
            <a:ext cx="27410408" cy="20182284"/>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直排標題及文字"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962963" y="18082523"/>
            <a:ext cx="36610545" cy="504557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9274429" y="13183199"/>
            <a:ext cx="36610545" cy="14844216"/>
          </a:xfrm>
          <a:prstGeom prst="rect">
            <a:avLst/>
          </a:prstGeom>
          <a:noFill/>
          <a:ln>
            <a:noFill/>
          </a:ln>
        </p:spPr>
        <p:txBody>
          <a:bodyPr spcFirstLastPara="1" wrap="square" lIns="91425" tIns="45700" rIns="91425" bIns="45700" anchor="t" anchorCtr="0">
            <a:normAutofit/>
          </a:bodyPr>
          <a:lstStyle>
            <a:lvl1pPr marL="453653" lvl="0" indent="-340240" algn="l">
              <a:lnSpc>
                <a:spcPct val="90000"/>
              </a:lnSpc>
              <a:spcBef>
                <a:spcPts val="2539"/>
              </a:spcBef>
              <a:spcAft>
                <a:spcPts val="0"/>
              </a:spcAft>
              <a:buClr>
                <a:schemeClr val="dk1"/>
              </a:buClr>
              <a:buSzPts val="1800"/>
              <a:buChar char="•"/>
              <a:defRPr/>
            </a:lvl1pPr>
            <a:lvl2pPr marL="907306" lvl="1" indent="-340240" algn="l">
              <a:lnSpc>
                <a:spcPct val="90000"/>
              </a:lnSpc>
              <a:spcBef>
                <a:spcPts val="1270"/>
              </a:spcBef>
              <a:spcAft>
                <a:spcPts val="0"/>
              </a:spcAft>
              <a:buClr>
                <a:schemeClr val="dk1"/>
              </a:buClr>
              <a:buSzPts val="1800"/>
              <a:buChar char="•"/>
              <a:defRPr/>
            </a:lvl2pPr>
            <a:lvl3pPr marL="1360958" lvl="2" indent="-340240" algn="l">
              <a:lnSpc>
                <a:spcPct val="90000"/>
              </a:lnSpc>
              <a:spcBef>
                <a:spcPts val="1270"/>
              </a:spcBef>
              <a:spcAft>
                <a:spcPts val="0"/>
              </a:spcAft>
              <a:buClr>
                <a:schemeClr val="dk1"/>
              </a:buClr>
              <a:buSzPts val="1800"/>
              <a:buChar char="•"/>
              <a:defRPr/>
            </a:lvl3pPr>
            <a:lvl4pPr marL="1814610" lvl="3" indent="-340240" algn="l">
              <a:lnSpc>
                <a:spcPct val="90000"/>
              </a:lnSpc>
              <a:spcBef>
                <a:spcPts val="1270"/>
              </a:spcBef>
              <a:spcAft>
                <a:spcPts val="0"/>
              </a:spcAft>
              <a:buClr>
                <a:schemeClr val="dk1"/>
              </a:buClr>
              <a:buSzPts val="1800"/>
              <a:buChar char="•"/>
              <a:defRPr/>
            </a:lvl4pPr>
            <a:lvl5pPr marL="2268264" lvl="4" indent="-340240" algn="l">
              <a:lnSpc>
                <a:spcPct val="90000"/>
              </a:lnSpc>
              <a:spcBef>
                <a:spcPts val="1270"/>
              </a:spcBef>
              <a:spcAft>
                <a:spcPts val="0"/>
              </a:spcAft>
              <a:buClr>
                <a:schemeClr val="dk1"/>
              </a:buClr>
              <a:buSzPts val="1800"/>
              <a:buChar char="•"/>
              <a:defRPr/>
            </a:lvl5pPr>
            <a:lvl6pPr marL="2721916" lvl="5" indent="-340240" algn="l">
              <a:lnSpc>
                <a:spcPct val="90000"/>
              </a:lnSpc>
              <a:spcBef>
                <a:spcPts val="1270"/>
              </a:spcBef>
              <a:spcAft>
                <a:spcPts val="0"/>
              </a:spcAft>
              <a:buClr>
                <a:schemeClr val="dk1"/>
              </a:buClr>
              <a:buSzPts val="1800"/>
              <a:buChar char="•"/>
              <a:defRPr/>
            </a:lvl6pPr>
            <a:lvl7pPr marL="3175568" lvl="6" indent="-340240" algn="l">
              <a:lnSpc>
                <a:spcPct val="90000"/>
              </a:lnSpc>
              <a:spcBef>
                <a:spcPts val="1270"/>
              </a:spcBef>
              <a:spcAft>
                <a:spcPts val="0"/>
              </a:spcAft>
              <a:buClr>
                <a:schemeClr val="dk1"/>
              </a:buClr>
              <a:buSzPts val="1800"/>
              <a:buChar char="•"/>
              <a:defRPr/>
            </a:lvl7pPr>
            <a:lvl8pPr marL="3629221" lvl="7" indent="-340240" algn="l">
              <a:lnSpc>
                <a:spcPct val="90000"/>
              </a:lnSpc>
              <a:spcBef>
                <a:spcPts val="1270"/>
              </a:spcBef>
              <a:spcAft>
                <a:spcPts val="0"/>
              </a:spcAft>
              <a:buClr>
                <a:schemeClr val="dk1"/>
              </a:buClr>
              <a:buSzPts val="1800"/>
              <a:buChar char="•"/>
              <a:defRPr/>
            </a:lvl8pPr>
            <a:lvl9pPr marL="4082874" lvl="8" indent="-340240" algn="l">
              <a:lnSpc>
                <a:spcPct val="90000"/>
              </a:lnSpc>
              <a:spcBef>
                <a:spcPts val="127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altLang="zh-TW"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608735" y="2300044"/>
            <a:ext cx="20182284" cy="835012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11260"/>
              <a:buFont typeface="Calibri"/>
              <a:buNone/>
              <a:defRPr sz="112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1608735" y="11500172"/>
            <a:ext cx="20182284" cy="27410408"/>
          </a:xfrm>
          <a:prstGeom prst="rect">
            <a:avLst/>
          </a:prstGeom>
          <a:noFill/>
          <a:ln>
            <a:noFill/>
          </a:ln>
        </p:spPr>
        <p:txBody>
          <a:bodyPr spcFirstLastPara="1" wrap="square" lIns="91425" tIns="45700" rIns="91425" bIns="45700" anchor="t" anchorCtr="0">
            <a:normAutofit/>
          </a:bodyPr>
          <a:lstStyle>
            <a:lvl1pPr marL="457200" marR="0" lvl="0" indent="-683577" algn="l" rtl="0">
              <a:lnSpc>
                <a:spcPct val="90000"/>
              </a:lnSpc>
              <a:spcBef>
                <a:spcPts val="2559"/>
              </a:spcBef>
              <a:spcAft>
                <a:spcPts val="0"/>
              </a:spcAft>
              <a:buClr>
                <a:schemeClr val="dk1"/>
              </a:buClr>
              <a:buSzPts val="7165"/>
              <a:buFont typeface="Arial"/>
              <a:buChar char="•"/>
              <a:defRPr sz="7165" b="0" i="0" u="none" strike="noStrike" cap="none">
                <a:solidFill>
                  <a:schemeClr val="dk1"/>
                </a:solidFill>
                <a:latin typeface="Calibri"/>
                <a:ea typeface="Calibri"/>
                <a:cs typeface="Calibri"/>
                <a:sym typeface="Calibri"/>
              </a:defRPr>
            </a:lvl1pPr>
            <a:lvl2pPr marL="914400" marR="0" lvl="1" indent="-618617" algn="l" rtl="0">
              <a:lnSpc>
                <a:spcPct val="90000"/>
              </a:lnSpc>
              <a:spcBef>
                <a:spcPts val="1280"/>
              </a:spcBef>
              <a:spcAft>
                <a:spcPts val="0"/>
              </a:spcAft>
              <a:buClr>
                <a:schemeClr val="dk1"/>
              </a:buClr>
              <a:buSzPts val="6142"/>
              <a:buFont typeface="Arial"/>
              <a:buChar char="•"/>
              <a:defRPr sz="6142" b="0" i="0" u="none" strike="noStrike" cap="none">
                <a:solidFill>
                  <a:schemeClr val="dk1"/>
                </a:solidFill>
                <a:latin typeface="Calibri"/>
                <a:ea typeface="Calibri"/>
                <a:cs typeface="Calibri"/>
                <a:sym typeface="Calibri"/>
              </a:defRPr>
            </a:lvl2pPr>
            <a:lvl3pPr marL="1371600" marR="0" lvl="2" indent="-553592" algn="l" rtl="0">
              <a:lnSpc>
                <a:spcPct val="90000"/>
              </a:lnSpc>
              <a:spcBef>
                <a:spcPts val="1280"/>
              </a:spcBef>
              <a:spcAft>
                <a:spcPts val="0"/>
              </a:spcAft>
              <a:buClr>
                <a:schemeClr val="dk1"/>
              </a:buClr>
              <a:buSzPts val="5118"/>
              <a:buFont typeface="Arial"/>
              <a:buChar char="•"/>
              <a:defRPr sz="5118" b="0" i="0" u="none" strike="noStrike" cap="none">
                <a:solidFill>
                  <a:schemeClr val="dk1"/>
                </a:solidFill>
                <a:latin typeface="Calibri"/>
                <a:ea typeface="Calibri"/>
                <a:cs typeface="Calibri"/>
                <a:sym typeface="Calibri"/>
              </a:defRPr>
            </a:lvl3pPr>
            <a:lvl4pPr marL="1828800" marR="0" lvl="3"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4pPr>
            <a:lvl5pPr marL="2286000" marR="0" lvl="4"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5pPr>
            <a:lvl6pPr marL="2743200" marR="0" lvl="5"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6pPr>
            <a:lvl7pPr marL="3200400" marR="0" lvl="6"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7pPr>
            <a:lvl8pPr marL="3657600" marR="0" lvl="7"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8pPr>
            <a:lvl9pPr marL="4114800" marR="0" lvl="8" indent="-521081" algn="l" rtl="0">
              <a:lnSpc>
                <a:spcPct val="90000"/>
              </a:lnSpc>
              <a:spcBef>
                <a:spcPts val="1280"/>
              </a:spcBef>
              <a:spcAft>
                <a:spcPts val="0"/>
              </a:spcAft>
              <a:buClr>
                <a:schemeClr val="dk1"/>
              </a:buClr>
              <a:buSzPts val="4606"/>
              <a:buFont typeface="Arial"/>
              <a:buChar char="•"/>
              <a:defRPr sz="4606"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608733" y="40040602"/>
            <a:ext cx="5264944" cy="230003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04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7751169" y="40040602"/>
            <a:ext cx="7897416" cy="2300034"/>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3046"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786"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16526073" y="40040602"/>
            <a:ext cx="5264944" cy="230003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3046" b="0" i="0" u="none" strike="noStrike" cap="none">
                <a:solidFill>
                  <a:srgbClr val="888888"/>
                </a:solidFill>
                <a:latin typeface="Calibri"/>
                <a:ea typeface="Calibri"/>
                <a:cs typeface="Calibri"/>
                <a:sym typeface="Calibri"/>
              </a:defRPr>
            </a:lvl1pPr>
            <a:lvl2pPr marL="0" marR="0" lvl="1" indent="0" algn="r" rtl="0">
              <a:spcBef>
                <a:spcPts val="0"/>
              </a:spcBef>
              <a:buNone/>
              <a:defRPr sz="3046" b="0" i="0" u="none" strike="noStrike" cap="none">
                <a:solidFill>
                  <a:srgbClr val="888888"/>
                </a:solidFill>
                <a:latin typeface="Calibri"/>
                <a:ea typeface="Calibri"/>
                <a:cs typeface="Calibri"/>
                <a:sym typeface="Calibri"/>
              </a:defRPr>
            </a:lvl2pPr>
            <a:lvl3pPr marL="0" marR="0" lvl="2" indent="0" algn="r" rtl="0">
              <a:spcBef>
                <a:spcPts val="0"/>
              </a:spcBef>
              <a:buNone/>
              <a:defRPr sz="3046" b="0" i="0" u="none" strike="noStrike" cap="none">
                <a:solidFill>
                  <a:srgbClr val="888888"/>
                </a:solidFill>
                <a:latin typeface="Calibri"/>
                <a:ea typeface="Calibri"/>
                <a:cs typeface="Calibri"/>
                <a:sym typeface="Calibri"/>
              </a:defRPr>
            </a:lvl3pPr>
            <a:lvl4pPr marL="0" marR="0" lvl="3" indent="0" algn="r" rtl="0">
              <a:spcBef>
                <a:spcPts val="0"/>
              </a:spcBef>
              <a:buNone/>
              <a:defRPr sz="3046" b="0" i="0" u="none" strike="noStrike" cap="none">
                <a:solidFill>
                  <a:srgbClr val="888888"/>
                </a:solidFill>
                <a:latin typeface="Calibri"/>
                <a:ea typeface="Calibri"/>
                <a:cs typeface="Calibri"/>
                <a:sym typeface="Calibri"/>
              </a:defRPr>
            </a:lvl4pPr>
            <a:lvl5pPr marL="0" marR="0" lvl="4" indent="0" algn="r" rtl="0">
              <a:spcBef>
                <a:spcPts val="0"/>
              </a:spcBef>
              <a:buNone/>
              <a:defRPr sz="3046" b="0" i="0" u="none" strike="noStrike" cap="none">
                <a:solidFill>
                  <a:srgbClr val="888888"/>
                </a:solidFill>
                <a:latin typeface="Calibri"/>
                <a:ea typeface="Calibri"/>
                <a:cs typeface="Calibri"/>
                <a:sym typeface="Calibri"/>
              </a:defRPr>
            </a:lvl5pPr>
            <a:lvl6pPr marL="0" marR="0" lvl="5" indent="0" algn="r" rtl="0">
              <a:spcBef>
                <a:spcPts val="0"/>
              </a:spcBef>
              <a:buNone/>
              <a:defRPr sz="3046" b="0" i="0" u="none" strike="noStrike" cap="none">
                <a:solidFill>
                  <a:srgbClr val="888888"/>
                </a:solidFill>
                <a:latin typeface="Calibri"/>
                <a:ea typeface="Calibri"/>
                <a:cs typeface="Calibri"/>
                <a:sym typeface="Calibri"/>
              </a:defRPr>
            </a:lvl6pPr>
            <a:lvl7pPr marL="0" marR="0" lvl="6" indent="0" algn="r" rtl="0">
              <a:spcBef>
                <a:spcPts val="0"/>
              </a:spcBef>
              <a:buNone/>
              <a:defRPr sz="3046" b="0" i="0" u="none" strike="noStrike" cap="none">
                <a:solidFill>
                  <a:srgbClr val="888888"/>
                </a:solidFill>
                <a:latin typeface="Calibri"/>
                <a:ea typeface="Calibri"/>
                <a:cs typeface="Calibri"/>
                <a:sym typeface="Calibri"/>
              </a:defRPr>
            </a:lvl7pPr>
            <a:lvl8pPr marL="0" marR="0" lvl="7" indent="0" algn="r" rtl="0">
              <a:spcBef>
                <a:spcPts val="0"/>
              </a:spcBef>
              <a:buNone/>
              <a:defRPr sz="3046" b="0" i="0" u="none" strike="noStrike" cap="none">
                <a:solidFill>
                  <a:srgbClr val="888888"/>
                </a:solidFill>
                <a:latin typeface="Calibri"/>
                <a:ea typeface="Calibri"/>
                <a:cs typeface="Calibri"/>
                <a:sym typeface="Calibri"/>
              </a:defRPr>
            </a:lvl8pPr>
            <a:lvl9pPr marL="0" marR="0" lvl="8" indent="0" algn="r" rtl="0">
              <a:spcBef>
                <a:spcPts val="0"/>
              </a:spcBef>
              <a:buNone/>
              <a:defRPr sz="3046" b="0" i="0" u="none" strike="noStrike" cap="none">
                <a:solidFill>
                  <a:srgbClr val="888888"/>
                </a:solidFill>
                <a:latin typeface="Calibri"/>
                <a:ea typeface="Calibri"/>
                <a:cs typeface="Calibri"/>
                <a:sym typeface="Calibri"/>
              </a:defRPr>
            </a:lvl9pPr>
          </a:lstStyle>
          <a:p>
            <a:fld id="{00000000-1234-1234-1234-123412341234}" type="slidenum">
              <a:rPr lang="en-US" altLang="zh-TW" smtClean="0"/>
              <a:pPr/>
              <a:t>‹#›</a:t>
            </a:fld>
            <a:endParaRPr lang="zh-TW" altLang="en-US"/>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389"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png"/><Relationship Id="rId26" Type="http://schemas.openxmlformats.org/officeDocument/2006/relationships/image" Target="../media/image24.pn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25.png"/><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23" Type="http://schemas.openxmlformats.org/officeDocument/2006/relationships/image" Target="../media/image21.png"/><Relationship Id="rId28" Type="http://schemas.openxmlformats.org/officeDocument/2006/relationships/image" Target="../media/image23.png"/><Relationship Id="rId10" Type="http://schemas.openxmlformats.org/officeDocument/2006/relationships/image" Target="../media/image8.png"/><Relationship Id="rId19" Type="http://schemas.openxmlformats.org/officeDocument/2006/relationships/image" Target="../media/image17.png"/><Relationship Id="rId31" Type="http://schemas.openxmlformats.org/officeDocument/2006/relationships/image" Target="../media/image2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 Id="rId27" Type="http://schemas.openxmlformats.org/officeDocument/2006/relationships/image" Target="../media/image22.png"/><Relationship Id="rId30"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grpSp>
        <p:nvGrpSpPr>
          <p:cNvPr id="92" name="Google Shape;92;p1"/>
          <p:cNvGrpSpPr/>
          <p:nvPr/>
        </p:nvGrpSpPr>
        <p:grpSpPr>
          <a:xfrm>
            <a:off x="0" y="40118646"/>
            <a:ext cx="23011684" cy="763612"/>
            <a:chOff x="332395" y="226238"/>
            <a:chExt cx="22948500" cy="699300"/>
          </a:xfrm>
        </p:grpSpPr>
        <p:sp>
          <p:nvSpPr>
            <p:cNvPr id="93" name="Google Shape;93;p1"/>
            <p:cNvSpPr/>
            <p:nvPr/>
          </p:nvSpPr>
          <p:spPr>
            <a:xfrm>
              <a:off x="332395" y="226238"/>
              <a:ext cx="22948500" cy="699300"/>
            </a:xfrm>
            <a:prstGeom prst="rect">
              <a:avLst/>
            </a:prstGeom>
            <a:gradFill>
              <a:gsLst>
                <a:gs pos="0">
                  <a:schemeClr val="lt1"/>
                </a:gs>
                <a:gs pos="18000">
                  <a:srgbClr val="CCE0F2"/>
                </a:gs>
                <a:gs pos="33000">
                  <a:srgbClr val="C1D9EF"/>
                </a:gs>
                <a:gs pos="100000">
                  <a:srgbClr val="2E75B5"/>
                </a:gs>
              </a:gsLst>
              <a:lin ang="10800025" scaled="0"/>
            </a:gradFill>
            <a:ln>
              <a:noFill/>
            </a:ln>
          </p:spPr>
          <p:txBody>
            <a:bodyPr spcFirstLastPara="1" wrap="square" lIns="90724" tIns="45350" rIns="90724" bIns="45350" anchor="ctr" anchorCtr="0">
              <a:noAutofit/>
            </a:bodyPr>
            <a:lstStyle/>
            <a:p>
              <a:pPr algn="ctr"/>
              <a:r>
                <a:rPr lang="zh-TW" altLang="en-US" sz="1786" dirty="0">
                  <a:solidFill>
                    <a:schemeClr val="lt1"/>
                  </a:solidFill>
                  <a:latin typeface="Calibri"/>
                  <a:ea typeface="Calibri"/>
                  <a:cs typeface="Calibri"/>
                  <a:sym typeface="Calibri"/>
                </a:rPr>
                <a:t> </a:t>
              </a:r>
              <a:endParaRPr sz="1786" dirty="0">
                <a:solidFill>
                  <a:schemeClr val="lt1"/>
                </a:solidFill>
                <a:latin typeface="Calibri"/>
                <a:ea typeface="Calibri"/>
                <a:cs typeface="Calibri"/>
                <a:sym typeface="Calibri"/>
              </a:endParaRPr>
            </a:p>
          </p:txBody>
        </p:sp>
        <p:sp>
          <p:nvSpPr>
            <p:cNvPr id="94" name="Google Shape;94;p1"/>
            <p:cNvSpPr txBox="1"/>
            <p:nvPr/>
          </p:nvSpPr>
          <p:spPr>
            <a:xfrm>
              <a:off x="332395" y="226238"/>
              <a:ext cx="8730900" cy="647583"/>
            </a:xfrm>
            <a:prstGeom prst="rect">
              <a:avLst/>
            </a:prstGeom>
            <a:noFill/>
            <a:ln>
              <a:noFill/>
            </a:ln>
          </p:spPr>
          <p:txBody>
            <a:bodyPr spcFirstLastPara="1" wrap="square" lIns="90724" tIns="45350" rIns="90724" bIns="45350" anchor="t" anchorCtr="0">
              <a:spAutoFit/>
            </a:bodyPr>
            <a:lstStyle/>
            <a:p>
              <a:r>
                <a:rPr lang="zh-TW" altLang="en-US" sz="4000" dirty="0">
                  <a:solidFill>
                    <a:schemeClr val="lt1"/>
                  </a:solidFill>
                  <a:latin typeface="DFKai-SB"/>
                  <a:ea typeface="DFKai-SB"/>
                  <a:cs typeface="DFKai-SB"/>
                  <a:sym typeface="DFKai-SB"/>
                </a:rPr>
                <a:t>陸、參考文獻資料</a:t>
              </a:r>
              <a:endParaRPr sz="4000" dirty="0">
                <a:solidFill>
                  <a:schemeClr val="lt1"/>
                </a:solidFill>
                <a:latin typeface="DFKai-SB"/>
                <a:ea typeface="DFKai-SB"/>
                <a:cs typeface="DFKai-SB"/>
                <a:sym typeface="DFKai-SB"/>
              </a:endParaRPr>
            </a:p>
          </p:txBody>
        </p:sp>
      </p:grpSp>
      <mc:AlternateContent xmlns:mc="http://schemas.openxmlformats.org/markup-compatibility/2006" xmlns:a14="http://schemas.microsoft.com/office/drawing/2010/main">
        <mc:Choice Requires="a14">
          <p:sp>
            <p:nvSpPr>
              <p:cNvPr id="110" name="Google Shape;110;p1"/>
              <p:cNvSpPr txBox="1"/>
              <p:nvPr/>
            </p:nvSpPr>
            <p:spPr>
              <a:xfrm>
                <a:off x="243943" y="40945383"/>
                <a:ext cx="22953600" cy="2152990"/>
              </a:xfrm>
              <a:prstGeom prst="rect">
                <a:avLst/>
              </a:prstGeom>
              <a:noFill/>
              <a:ln>
                <a:noFill/>
              </a:ln>
            </p:spPr>
            <p:txBody>
              <a:bodyPr spcFirstLastPara="1" wrap="square" lIns="90724" tIns="90724" rIns="90724" bIns="90724" anchor="t" anchorCtr="0">
                <a:spAutoFit/>
              </a:bodyPr>
              <a:lstStyle/>
              <a:p>
                <a:pPr marL="800100" indent="-800100"/>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1</m:t>
                    </m:r>
                  </m:oMath>
                </a14:m>
                <a:r>
                  <a:rPr lang="en-US" altLang="zh-TW" sz="3200" dirty="0">
                    <a:solidFill>
                      <a:schemeClr val="dk1"/>
                    </a:solidFill>
                    <a:latin typeface="DFKai-SB"/>
                    <a:ea typeface="DFKai-SB"/>
                    <a:cs typeface="DFKai-SB"/>
                    <a:sym typeface="DFKai-SB"/>
                  </a:rPr>
                  <a:t>]</a:t>
                </a:r>
                <a:r>
                  <a:rPr lang="zh-TW" altLang="en-US" sz="3200" dirty="0">
                    <a:solidFill>
                      <a:schemeClr val="dk1"/>
                    </a:solidFill>
                    <a:latin typeface="DFKai-SB"/>
                    <a:ea typeface="DFKai-SB"/>
                    <a:cs typeface="DFKai-SB"/>
                    <a:sym typeface="DFKai-SB"/>
                  </a:rPr>
                  <a:t> 林宥穎（</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2022</m:t>
                    </m:r>
                  </m:oMath>
                </a14:m>
                <a:r>
                  <a:rPr lang="zh-TW" altLang="en-US" sz="3200" dirty="0">
                    <a:solidFill>
                      <a:schemeClr val="dk1"/>
                    </a:solidFill>
                    <a:latin typeface="DFKai-SB"/>
                    <a:ea typeface="DFKai-SB"/>
                    <a:cs typeface="DFKai-SB"/>
                    <a:sym typeface="DFKai-SB"/>
                  </a:rPr>
                  <a:t>）。三角形與其垂足三角形的心不變量（第</a:t>
                </a:r>
                <a14:m>
                  <m:oMath xmlns:m="http://schemas.openxmlformats.org/officeDocument/2006/math">
                    <m:r>
                      <a:rPr lang="zh-TW" altLang="en-US" sz="3200" i="1" dirty="0" smtClean="0">
                        <a:solidFill>
                          <a:schemeClr val="dk1"/>
                        </a:solidFill>
                        <a:latin typeface="Cambria Math" panose="02040503050406030204" pitchFamily="18" charset="0"/>
                        <a:ea typeface="DFKai-SB"/>
                        <a:cs typeface="DFKai-SB"/>
                        <a:sym typeface="DFKai-SB"/>
                      </a:rPr>
                      <m:t> </m:t>
                    </m:r>
                    <m:r>
                      <a:rPr lang="en-US" altLang="zh-TW" sz="3200" i="1" dirty="0" smtClean="0">
                        <a:solidFill>
                          <a:schemeClr val="dk1"/>
                        </a:solidFill>
                        <a:latin typeface="Cambria Math" panose="02040503050406030204" pitchFamily="18" charset="0"/>
                        <a:ea typeface="DFKai-SB"/>
                        <a:cs typeface="DFKai-SB"/>
                        <a:sym typeface="DFKai-SB"/>
                      </a:rPr>
                      <m:t>62</m:t>
                    </m:r>
                    <m:r>
                      <a:rPr lang="zh-TW" altLang="en-US" sz="3200" i="1" dirty="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屆全國科展作品）</a:t>
                </a:r>
                <a:endParaRPr lang="en-US" altLang="zh-TW" sz="3200" dirty="0">
                  <a:solidFill>
                    <a:schemeClr val="dk1"/>
                  </a:solidFill>
                  <a:latin typeface="DFKai-SB"/>
                  <a:ea typeface="DFKai-SB"/>
                  <a:cs typeface="DFKai-SB"/>
                  <a:sym typeface="DFKai-SB"/>
                </a:endParaRPr>
              </a:p>
              <a:p>
                <a:pPr marL="800100" indent="-800100"/>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m:t>
                    </m:r>
                  </m:oMath>
                </a14:m>
                <a:r>
                  <a:rPr lang="en-US" altLang="zh-TW" sz="3200" dirty="0">
                    <a:solidFill>
                      <a:schemeClr val="dk1"/>
                    </a:solidFill>
                    <a:latin typeface="DFKai-SB"/>
                    <a:ea typeface="DFKai-SB"/>
                    <a:cs typeface="DFKai-SB"/>
                    <a:sym typeface="DFKai-SB"/>
                  </a:rPr>
                  <a:t>]</a:t>
                </a:r>
                <a:r>
                  <a:rPr lang="zh-TW" altLang="en-US" sz="3200" dirty="0">
                    <a:solidFill>
                      <a:schemeClr val="dk1"/>
                    </a:solidFill>
                    <a:latin typeface="DFKai-SB"/>
                    <a:ea typeface="DFKai-SB"/>
                    <a:cs typeface="DFKai-SB"/>
                    <a:sym typeface="DFKai-SB"/>
                  </a:rPr>
                  <a:t> 張宸閎、趙子涵、陳亭涵（</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2022</m:t>
                    </m:r>
                  </m:oMath>
                </a14:m>
                <a:r>
                  <a:rPr lang="zh-TW" altLang="en-US"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𝑋</m:t>
                    </m:r>
                    <m:r>
                      <a:rPr lang="en-US" altLang="zh-TW" sz="3200" i="1" dirty="0" smtClean="0">
                        <a:solidFill>
                          <a:schemeClr val="dk1"/>
                        </a:solidFill>
                        <a:latin typeface="Cambria Math" panose="02040503050406030204" pitchFamily="18" charset="0"/>
                        <a:ea typeface="DFKai-SB"/>
                        <a:cs typeface="DFKai-SB"/>
                        <a:sym typeface="DFKai-SB"/>
                      </a:rPr>
                      <m:t>−</m:t>
                    </m:r>
                    <m:r>
                      <a:rPr lang="en-US" altLang="zh-TW" sz="3200" i="1" dirty="0" smtClean="0">
                        <a:solidFill>
                          <a:schemeClr val="dk1"/>
                        </a:solidFill>
                        <a:latin typeface="Cambria Math" panose="02040503050406030204" pitchFamily="18" charset="0"/>
                        <a:ea typeface="DFKai-SB"/>
                        <a:cs typeface="DFKai-SB"/>
                        <a:sym typeface="DFKai-SB"/>
                      </a:rPr>
                      <m:t>𝑚𝑖𝑟𝑟𝑂𝑟</m:t>
                    </m:r>
                    <m:r>
                      <a:rPr lang="en-US" altLang="zh-TW" sz="3200" i="1" dirty="0" smtClean="0">
                        <a:solidFill>
                          <a:schemeClr val="dk1"/>
                        </a:solidFill>
                        <a:latin typeface="Cambria Math" panose="02040503050406030204" pitchFamily="18" charset="0"/>
                        <a:ea typeface="DFKai-SB"/>
                        <a:cs typeface="DFKai-SB"/>
                        <a:sym typeface="DFKai-SB"/>
                      </a:rPr>
                      <m:t>~</m:t>
                    </m:r>
                  </m:oMath>
                </a14:m>
                <a:r>
                  <a:rPr lang="zh-TW" altLang="en-US" sz="3200" dirty="0">
                    <a:solidFill>
                      <a:schemeClr val="dk1"/>
                    </a:solidFill>
                    <a:latin typeface="DFKai-SB"/>
                    <a:ea typeface="DFKai-SB"/>
                    <a:cs typeface="DFKai-SB"/>
                    <a:sym typeface="DFKai-SB"/>
                  </a:rPr>
                  <a:t>三角形全等點位置與性質討論（第</a:t>
                </a:r>
                <a14:m>
                  <m:oMath xmlns:m="http://schemas.openxmlformats.org/officeDocument/2006/math">
                    <m:r>
                      <a:rPr lang="zh-TW" altLang="en-US" sz="3200" i="1" dirty="0" smtClean="0">
                        <a:solidFill>
                          <a:schemeClr val="dk1"/>
                        </a:solidFill>
                        <a:latin typeface="Cambria Math" panose="02040503050406030204" pitchFamily="18" charset="0"/>
                        <a:ea typeface="DFKai-SB"/>
                        <a:cs typeface="DFKai-SB"/>
                        <a:sym typeface="DFKai-SB"/>
                      </a:rPr>
                      <m:t> </m:t>
                    </m:r>
                    <m:r>
                      <a:rPr lang="en-US" altLang="zh-TW" sz="3200" i="1" dirty="0" smtClean="0">
                        <a:solidFill>
                          <a:schemeClr val="dk1"/>
                        </a:solidFill>
                        <a:latin typeface="Cambria Math" panose="02040503050406030204" pitchFamily="18" charset="0"/>
                        <a:ea typeface="DFKai-SB"/>
                        <a:cs typeface="DFKai-SB"/>
                        <a:sym typeface="DFKai-SB"/>
                      </a:rPr>
                      <m:t>62</m:t>
                    </m:r>
                    <m:r>
                      <a:rPr lang="zh-TW" altLang="en-US" sz="3200" i="1" dirty="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屆全國科展作品）</a:t>
                </a:r>
                <a:endParaRPr lang="en-US" altLang="zh-TW" sz="3200" dirty="0">
                  <a:solidFill>
                    <a:schemeClr val="dk1"/>
                  </a:solidFill>
                  <a:latin typeface="DFKai-SB"/>
                  <a:ea typeface="DFKai-SB"/>
                  <a:cs typeface="DFKai-SB"/>
                  <a:sym typeface="DFKai-SB"/>
                </a:endParaRPr>
              </a:p>
              <a:p>
                <a:pPr marL="800100" indent="-800100"/>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3</m:t>
                    </m:r>
                  </m:oMath>
                </a14:m>
                <a:r>
                  <a:rPr lang="en-US" altLang="zh-TW" sz="3200" dirty="0">
                    <a:solidFill>
                      <a:schemeClr val="dk1"/>
                    </a:solidFill>
                    <a:latin typeface="DFKai-SB"/>
                    <a:ea typeface="DFKai-SB"/>
                    <a:cs typeface="DFKai-SB"/>
                    <a:sym typeface="DFKai-SB"/>
                  </a:rPr>
                  <a:t>]</a:t>
                </a:r>
                <a:r>
                  <a:rPr lang="zh-TW" altLang="en-US" sz="3200" dirty="0">
                    <a:solidFill>
                      <a:schemeClr val="dk1"/>
                    </a:solidFill>
                    <a:latin typeface="DFKai-SB"/>
                    <a:ea typeface="DFKai-SB"/>
                    <a:cs typeface="DFKai-SB"/>
                    <a:sym typeface="DFKai-SB"/>
                  </a:rPr>
                  <a:t> 游森棚、林延輯、柯建彰、洪士薰、洪育祥、張宮明（</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2020</m:t>
                    </m:r>
                  </m:oMath>
                </a14:m>
                <a:r>
                  <a:rPr lang="zh-TW" altLang="en-US" sz="3200" dirty="0">
                    <a:solidFill>
                      <a:schemeClr val="dk1"/>
                    </a:solidFill>
                    <a:latin typeface="DFKai-SB"/>
                    <a:ea typeface="DFKai-SB"/>
                    <a:cs typeface="DFKai-SB"/>
                    <a:sym typeface="DFKai-SB"/>
                  </a:rPr>
                  <a:t>）。普通型高級中等學校二下用書 數學</a:t>
                </a:r>
                <a14:m>
                  <m:oMath xmlns:m="http://schemas.openxmlformats.org/officeDocument/2006/math">
                    <m:r>
                      <a:rPr lang="zh-TW" altLang="en-US" sz="3200" i="1" dirty="0">
                        <a:solidFill>
                          <a:schemeClr val="dk1"/>
                        </a:solidFill>
                        <a:latin typeface="Cambria Math" panose="02040503050406030204" pitchFamily="18" charset="0"/>
                        <a:ea typeface="DFKai-SB"/>
                        <a:cs typeface="DFKai-SB"/>
                        <a:sym typeface="DFKai-SB"/>
                      </a:rPr>
                      <m:t> </m:t>
                    </m:r>
                    <m:r>
                      <a:rPr lang="en-US" altLang="zh-TW" sz="3200" i="1" dirty="0" smtClean="0">
                        <a:solidFill>
                          <a:schemeClr val="dk1"/>
                        </a:solidFill>
                        <a:latin typeface="Cambria Math" panose="02040503050406030204" pitchFamily="18" charset="0"/>
                        <a:ea typeface="DFKai-SB"/>
                        <a:cs typeface="DFKai-SB"/>
                        <a:sym typeface="DFKai-SB"/>
                      </a:rPr>
                      <m:t>4</m:t>
                    </m:r>
                    <m:r>
                      <a:rPr lang="en-US" altLang="zh-TW" sz="3200" i="1" dirty="0" smtClean="0">
                        <a:solidFill>
                          <a:schemeClr val="dk1"/>
                        </a:solidFill>
                        <a:latin typeface="Cambria Math" panose="02040503050406030204" pitchFamily="18" charset="0"/>
                        <a:ea typeface="DFKai-SB"/>
                        <a:cs typeface="DFKai-SB"/>
                        <a:sym typeface="DFKai-SB"/>
                      </a:rPr>
                      <m:t>𝐴</m:t>
                    </m:r>
                  </m:oMath>
                </a14:m>
                <a:r>
                  <a:rPr lang="zh-TW" altLang="en-US" sz="3200" dirty="0">
                    <a:solidFill>
                      <a:schemeClr val="dk1"/>
                    </a:solidFill>
                    <a:latin typeface="DFKai-SB"/>
                    <a:ea typeface="DFKai-SB"/>
                    <a:cs typeface="DFKai-SB"/>
                    <a:sym typeface="DFKai-SB"/>
                  </a:rPr>
                  <a:t>。翰林出版</a:t>
                </a:r>
                <a:endParaRPr lang="en-US" altLang="zh-TW" sz="3200" dirty="0">
                  <a:solidFill>
                    <a:schemeClr val="dk1"/>
                  </a:solidFill>
                  <a:latin typeface="DFKai-SB"/>
                  <a:ea typeface="DFKai-SB"/>
                  <a:cs typeface="DFKai-SB"/>
                  <a:sym typeface="DFKai-SB"/>
                </a:endParaRPr>
              </a:p>
              <a:p>
                <a:pPr marL="800100" indent="-800100"/>
                <a:r>
                  <a:rPr lang="en-US" altLang="zh-TW" sz="3200" dirty="0">
                    <a:solidFill>
                      <a:schemeClr val="dk1"/>
                    </a:solidFill>
                    <a:latin typeface="DFKai-SB"/>
                    <a:ea typeface="DFKai-SB"/>
                    <a:cs typeface="DFKai-SB"/>
                    <a:sym typeface="DFKai-SB"/>
                  </a:rPr>
                  <a:t>[</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4</m:t>
                    </m:r>
                  </m:oMath>
                </a14:m>
                <a:r>
                  <a:rPr lang="en-US" altLang="zh-TW" sz="3200" dirty="0">
                    <a:solidFill>
                      <a:schemeClr val="dk1"/>
                    </a:solidFill>
                    <a:latin typeface="DFKai-SB"/>
                    <a:ea typeface="DFKai-SB"/>
                    <a:cs typeface="DFKai-SB"/>
                    <a:sym typeface="DFKai-SB"/>
                  </a:rPr>
                  <a:t>]</a:t>
                </a:r>
                <a:r>
                  <a:rPr lang="zh-TW" altLang="en-US" sz="3200" dirty="0">
                    <a:solidFill>
                      <a:schemeClr val="dk1"/>
                    </a:solidFill>
                    <a:latin typeface="DFKai-SB"/>
                    <a:ea typeface="DFKai-SB"/>
                    <a:cs typeface="DFKai-SB"/>
                    <a:sym typeface="DFKai-SB"/>
                  </a:rPr>
                  <a:t> 梁子傑（</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2000</m:t>
                    </m:r>
                  </m:oMath>
                </a14:m>
                <a:r>
                  <a:rPr lang="zh-TW" altLang="en-US" sz="3200" dirty="0">
                    <a:solidFill>
                      <a:schemeClr val="dk1"/>
                    </a:solidFill>
                    <a:latin typeface="DFKai-SB"/>
                    <a:ea typeface="DFKai-SB"/>
                    <a:cs typeface="DFKai-SB"/>
                    <a:sym typeface="DFKai-SB"/>
                  </a:rPr>
                  <a:t>）。五點求圓錐曲線。</a:t>
                </a:r>
                <a14:m>
                  <m:oMath xmlns:m="http://schemas.openxmlformats.org/officeDocument/2006/math">
                    <m:r>
                      <a:rPr lang="en-US" altLang="zh-TW" sz="3200" i="1" dirty="0" smtClean="0">
                        <a:solidFill>
                          <a:schemeClr val="dk1"/>
                        </a:solidFill>
                        <a:latin typeface="Cambria Math" panose="02040503050406030204" pitchFamily="18" charset="0"/>
                        <a:ea typeface="DFKai-SB"/>
                        <a:cs typeface="DFKai-SB"/>
                        <a:sym typeface="DFKai-SB"/>
                      </a:rPr>
                      <m:t>𝑀𝑎𝑡h𝑒𝑚𝑎𝑡𝑖𝑐𝑎𝑙</m:t>
                    </m:r>
                    <m:r>
                      <a:rPr lang="en-US" altLang="zh-TW" sz="3200" i="1" dirty="0" smtClean="0">
                        <a:solidFill>
                          <a:schemeClr val="dk1"/>
                        </a:solidFill>
                        <a:latin typeface="Cambria Math" panose="02040503050406030204" pitchFamily="18" charset="0"/>
                        <a:ea typeface="DFKai-SB"/>
                        <a:cs typeface="DFKai-SB"/>
                        <a:sym typeface="DFKai-SB"/>
                      </a:rPr>
                      <m:t> </m:t>
                    </m:r>
                    <m:r>
                      <a:rPr lang="en-US" altLang="zh-TW" sz="3200" i="1" dirty="0" smtClean="0">
                        <a:solidFill>
                          <a:schemeClr val="dk1"/>
                        </a:solidFill>
                        <a:latin typeface="Cambria Math" panose="02040503050406030204" pitchFamily="18" charset="0"/>
                        <a:ea typeface="DFKai-SB"/>
                        <a:cs typeface="DFKai-SB"/>
                        <a:sym typeface="DFKai-SB"/>
                      </a:rPr>
                      <m:t>𝐸𝑥𝑐𝑎𝑙𝑖𝑏𝑢𝑟</m:t>
                    </m:r>
                    <m:r>
                      <a:rPr lang="zh-TW" altLang="en-US" sz="3200" i="1" dirty="0" smtClean="0">
                        <a:solidFill>
                          <a:schemeClr val="dk1"/>
                        </a:solidFill>
                        <a:latin typeface="Cambria Math" panose="02040503050406030204" pitchFamily="18" charset="0"/>
                        <a:ea typeface="DFKai-SB"/>
                        <a:cs typeface="DFKai-SB"/>
                        <a:sym typeface="DFKai-SB"/>
                      </a:rPr>
                      <m:t> </m:t>
                    </m:r>
                    <m:r>
                      <a:rPr lang="en-US" altLang="zh-TW" sz="3200" i="1" dirty="0" smtClean="0">
                        <a:solidFill>
                          <a:schemeClr val="dk1"/>
                        </a:solidFill>
                        <a:latin typeface="Cambria Math" panose="02040503050406030204" pitchFamily="18" charset="0"/>
                        <a:ea typeface="DFKai-SB"/>
                        <a:cs typeface="DFKai-SB"/>
                        <a:sym typeface="DFKai-SB"/>
                      </a:rPr>
                      <m:t>𝑉𝑜𝑙</m:t>
                    </m:r>
                    <m:r>
                      <a:rPr lang="en-US" altLang="zh-TW" sz="3200" i="1" dirty="0" smtClean="0">
                        <a:solidFill>
                          <a:schemeClr val="dk1"/>
                        </a:solidFill>
                        <a:latin typeface="Cambria Math" panose="02040503050406030204" pitchFamily="18" charset="0"/>
                        <a:ea typeface="DFKai-SB"/>
                        <a:cs typeface="DFKai-SB"/>
                        <a:sym typeface="DFKai-SB"/>
                      </a:rPr>
                      <m:t>.5 </m:t>
                    </m:r>
                    <m:r>
                      <a:rPr lang="en-US" altLang="zh-TW" sz="3200" i="1" dirty="0" smtClean="0">
                        <a:solidFill>
                          <a:schemeClr val="dk1"/>
                        </a:solidFill>
                        <a:latin typeface="Cambria Math" panose="02040503050406030204" pitchFamily="18" charset="0"/>
                        <a:ea typeface="DFKai-SB"/>
                        <a:cs typeface="DFKai-SB"/>
                        <a:sym typeface="DFKai-SB"/>
                      </a:rPr>
                      <m:t>𝑁𝑜</m:t>
                    </m:r>
                    <m:r>
                      <a:rPr lang="en-US" altLang="zh-TW" sz="3200" i="1" dirty="0" smtClean="0">
                        <a:solidFill>
                          <a:schemeClr val="dk1"/>
                        </a:solidFill>
                        <a:latin typeface="Cambria Math" panose="02040503050406030204" pitchFamily="18" charset="0"/>
                        <a:ea typeface="DFKai-SB"/>
                        <a:cs typeface="DFKai-SB"/>
                        <a:sym typeface="DFKai-SB"/>
                      </a:rPr>
                      <m:t>.5</m:t>
                    </m:r>
                  </m:oMath>
                </a14:m>
                <a:endParaRPr lang="en-US" altLang="zh-TW" sz="3200" dirty="0">
                  <a:solidFill>
                    <a:schemeClr val="dk1"/>
                  </a:solidFill>
                  <a:latin typeface="DFKai-SB"/>
                  <a:ea typeface="DFKai-SB"/>
                  <a:cs typeface="DFKai-SB"/>
                  <a:sym typeface="DFKai-SB"/>
                </a:endParaRPr>
              </a:p>
            </p:txBody>
          </p:sp>
        </mc:Choice>
        <mc:Fallback xmlns="">
          <p:sp>
            <p:nvSpPr>
              <p:cNvPr id="110" name="Google Shape;110;p1"/>
              <p:cNvSpPr txBox="1">
                <a:spLocks noRot="1" noChangeAspect="1" noMove="1" noResize="1" noEditPoints="1" noAdjustHandles="1" noChangeArrowheads="1" noChangeShapeType="1" noTextEdit="1"/>
              </p:cNvSpPr>
              <p:nvPr/>
            </p:nvSpPr>
            <p:spPr>
              <a:xfrm>
                <a:off x="243943" y="40945383"/>
                <a:ext cx="22953600" cy="2152990"/>
              </a:xfrm>
              <a:prstGeom prst="rect">
                <a:avLst/>
              </a:prstGeom>
              <a:blipFill>
                <a:blip r:embed="rId3"/>
                <a:stretch>
                  <a:fillRect l="-691" t="-1700" b="-6232"/>
                </a:stretch>
              </a:blipFill>
              <a:ln>
                <a:noFill/>
              </a:ln>
            </p:spPr>
            <p:txBody>
              <a:bodyPr/>
              <a:lstStyle/>
              <a:p>
                <a:r>
                  <a:rPr lang="zh-TW" altLang="en-US">
                    <a:noFill/>
                  </a:rPr>
                  <a:t> </a:t>
                </a:r>
              </a:p>
            </p:txBody>
          </p:sp>
        </mc:Fallback>
      </mc:AlternateContent>
      <p:grpSp>
        <p:nvGrpSpPr>
          <p:cNvPr id="12" name="Google Shape;95;p1"/>
          <p:cNvGrpSpPr/>
          <p:nvPr/>
        </p:nvGrpSpPr>
        <p:grpSpPr>
          <a:xfrm>
            <a:off x="-1" y="35699232"/>
            <a:ext cx="23011684" cy="763611"/>
            <a:chOff x="300442" y="8431329"/>
            <a:chExt cx="22948500" cy="699300"/>
          </a:xfrm>
        </p:grpSpPr>
        <p:sp>
          <p:nvSpPr>
            <p:cNvPr id="13" name="Google Shape;96;p1"/>
            <p:cNvSpPr/>
            <p:nvPr/>
          </p:nvSpPr>
          <p:spPr>
            <a:xfrm>
              <a:off x="300442" y="8431329"/>
              <a:ext cx="22948500" cy="699300"/>
            </a:xfrm>
            <a:prstGeom prst="rect">
              <a:avLst/>
            </a:prstGeom>
            <a:gradFill>
              <a:gsLst>
                <a:gs pos="0">
                  <a:schemeClr val="lt1"/>
                </a:gs>
                <a:gs pos="18000">
                  <a:srgbClr val="CCE0F2"/>
                </a:gs>
                <a:gs pos="33000">
                  <a:srgbClr val="C1D9EF"/>
                </a:gs>
                <a:gs pos="100000">
                  <a:srgbClr val="2E75B5"/>
                </a:gs>
              </a:gsLst>
              <a:lin ang="10800025" scaled="0"/>
            </a:gradFill>
            <a:ln>
              <a:noFill/>
            </a:ln>
          </p:spPr>
          <p:txBody>
            <a:bodyPr spcFirstLastPara="1" wrap="square" lIns="90724" tIns="45350" rIns="90724" bIns="45350" anchor="ctr" anchorCtr="0">
              <a:noAutofit/>
            </a:bodyPr>
            <a:lstStyle/>
            <a:p>
              <a:pPr algn="ctr"/>
              <a:r>
                <a:rPr lang="zh-TW" altLang="en-US" sz="1786">
                  <a:solidFill>
                    <a:schemeClr val="lt1"/>
                  </a:solidFill>
                  <a:latin typeface="Calibri"/>
                  <a:ea typeface="Calibri"/>
                  <a:cs typeface="Calibri"/>
                  <a:sym typeface="Calibri"/>
                </a:rPr>
                <a:t> </a:t>
              </a:r>
              <a:endParaRPr sz="1786">
                <a:solidFill>
                  <a:schemeClr val="lt1"/>
                </a:solidFill>
                <a:latin typeface="Calibri"/>
                <a:ea typeface="Calibri"/>
                <a:cs typeface="Calibri"/>
                <a:sym typeface="Calibri"/>
              </a:endParaRPr>
            </a:p>
          </p:txBody>
        </p:sp>
        <p:sp>
          <p:nvSpPr>
            <p:cNvPr id="14" name="Google Shape;97;p1"/>
            <p:cNvSpPr txBox="1"/>
            <p:nvPr/>
          </p:nvSpPr>
          <p:spPr>
            <a:xfrm>
              <a:off x="300442" y="8431331"/>
              <a:ext cx="8730900" cy="647584"/>
            </a:xfrm>
            <a:prstGeom prst="rect">
              <a:avLst/>
            </a:prstGeom>
            <a:noFill/>
            <a:ln>
              <a:noFill/>
            </a:ln>
          </p:spPr>
          <p:txBody>
            <a:bodyPr spcFirstLastPara="1" wrap="square" lIns="90724" tIns="45350" rIns="90724" bIns="45350" anchor="t" anchorCtr="0">
              <a:spAutoFit/>
            </a:bodyPr>
            <a:lstStyle/>
            <a:p>
              <a:r>
                <a:rPr lang="zh-TW" altLang="en-US" sz="4000" dirty="0">
                  <a:solidFill>
                    <a:schemeClr val="lt1"/>
                  </a:solidFill>
                  <a:latin typeface="DFKai-SB"/>
                  <a:ea typeface="DFKai-SB"/>
                  <a:cs typeface="DFKai-SB"/>
                  <a:sym typeface="DFKai-SB"/>
                </a:rPr>
                <a:t>伍、結論</a:t>
              </a:r>
              <a:endParaRPr sz="4000" dirty="0">
                <a:solidFill>
                  <a:schemeClr val="lt1"/>
                </a:solidFill>
                <a:latin typeface="DFKai-SB"/>
                <a:ea typeface="DFKai-SB"/>
                <a:cs typeface="DFKai-SB"/>
                <a:sym typeface="DFKai-SB"/>
              </a:endParaRPr>
            </a:p>
          </p:txBody>
        </p:sp>
      </p:grpSp>
      <mc:AlternateContent xmlns:mc="http://schemas.openxmlformats.org/markup-compatibility/2006" xmlns:a14="http://schemas.microsoft.com/office/drawing/2010/main">
        <mc:Choice Requires="a14">
          <p:sp>
            <p:nvSpPr>
              <p:cNvPr id="17" name="Google Shape;91;p1"/>
              <p:cNvSpPr txBox="1"/>
              <p:nvPr/>
            </p:nvSpPr>
            <p:spPr>
              <a:xfrm>
                <a:off x="0" y="304802"/>
                <a:ext cx="23171877" cy="729709"/>
              </a:xfrm>
              <a:prstGeom prst="rect">
                <a:avLst/>
              </a:prstGeom>
              <a:gradFill>
                <a:gsLst>
                  <a:gs pos="0">
                    <a:schemeClr val="lt1"/>
                  </a:gs>
                  <a:gs pos="52000">
                    <a:srgbClr val="FFF2CC"/>
                  </a:gs>
                  <a:gs pos="100000">
                    <a:srgbClr val="FEE599"/>
                  </a:gs>
                </a:gsLst>
                <a:lin ang="10800025" scaled="0"/>
              </a:gradFill>
              <a:ln>
                <a:noFill/>
              </a:ln>
            </p:spPr>
            <p:txBody>
              <a:bodyPr spcFirstLastPara="1" wrap="square" lIns="90724" tIns="45350" rIns="90724" bIns="45350" anchor="t" anchorCtr="0">
                <a:spAutoFit/>
              </a:bodyPr>
              <a:lstStyle/>
              <a:p>
                <a:r>
                  <a:rPr lang="zh-TW" altLang="en-US" sz="4000" kern="100" dirty="0">
                    <a:latin typeface="標楷體" panose="03000509000000000000" pitchFamily="65" charset="-120"/>
                    <a:ea typeface="標楷體" panose="03000509000000000000" pitchFamily="65" charset="-120"/>
                    <a:cs typeface="Times New Roman" panose="02020603050405020304" pitchFamily="18" charset="0"/>
                  </a:rPr>
                  <a:t>五、</a:t>
                </a:r>
                <a14:m>
                  <m:oMath xmlns:m="http://schemas.openxmlformats.org/officeDocument/2006/math">
                    <m:sSub>
                      <m:sSubPr>
                        <m:ctrlPr>
                          <a:rPr lang="en-US" altLang="zh-TW" sz="4000" b="0" i="1" kern="100" smtClean="0">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4000" b="0" i="1" kern="100" smtClean="0">
                            <a:latin typeface="Cambria Math" panose="02040503050406030204" pitchFamily="18" charset="0"/>
                            <a:ea typeface="標楷體" panose="03000509000000000000" pitchFamily="65" charset="-120"/>
                            <a:cs typeface="Times New Roman" panose="02020603050405020304" pitchFamily="18" charset="0"/>
                          </a:rPr>
                          <m:t>𝑃</m:t>
                        </m:r>
                      </m:e>
                      <m:sub>
                        <m:r>
                          <a:rPr lang="en-US" altLang="zh-TW" sz="4000" b="0" i="1" kern="100" smtClean="0">
                            <a:latin typeface="Cambria Math" panose="02040503050406030204" pitchFamily="18" charset="0"/>
                            <a:ea typeface="標楷體" panose="03000509000000000000" pitchFamily="65" charset="-120"/>
                            <a:cs typeface="Times New Roman" panose="02020603050405020304" pitchFamily="18" charset="0"/>
                          </a:rPr>
                          <m:t>1</m:t>
                        </m:r>
                      </m:sub>
                    </m:sSub>
                    <m:r>
                      <a:rPr lang="zh-TW" altLang="en-US" sz="4000" i="1" kern="100">
                        <a:latin typeface="Cambria Math" panose="02040503050406030204" pitchFamily="18" charset="0"/>
                        <a:ea typeface="標楷體" panose="03000509000000000000" pitchFamily="65" charset="-120"/>
                        <a:cs typeface="Times New Roman" panose="02020603050405020304" pitchFamily="18" charset="0"/>
                      </a:rPr>
                      <m:t> </m:t>
                    </m:r>
                  </m:oMath>
                </a14:m>
                <a:r>
                  <a:rPr lang="zh-TW" altLang="en-US" sz="4000" kern="100" dirty="0">
                    <a:latin typeface="標楷體" panose="03000509000000000000" pitchFamily="65" charset="-120"/>
                    <a:ea typeface="標楷體" panose="03000509000000000000" pitchFamily="65" charset="-120"/>
                    <a:cs typeface="Times New Roman" panose="02020603050405020304" pitchFamily="18" charset="0"/>
                  </a:rPr>
                  <a:t>在特殊三角形的過頂點外接圓切線上移動之鏡射外心與點之間的關係</a:t>
                </a:r>
                <a:endParaRPr lang="zh-TW" altLang="zh-TW" sz="4000" kern="100" dirty="0">
                  <a:latin typeface="標楷體" panose="03000509000000000000" pitchFamily="65" charset="-120"/>
                  <a:ea typeface="標楷體" panose="03000509000000000000" pitchFamily="65" charset="-120"/>
                  <a:cs typeface="Times New Roman" panose="02020603050405020304" pitchFamily="18" charset="0"/>
                </a:endParaRPr>
              </a:p>
            </p:txBody>
          </p:sp>
        </mc:Choice>
        <mc:Fallback xmlns="">
          <p:sp>
            <p:nvSpPr>
              <p:cNvPr id="17" name="Google Shape;91;p1"/>
              <p:cNvSpPr txBox="1">
                <a:spLocks noRot="1" noChangeAspect="1" noMove="1" noResize="1" noEditPoints="1" noAdjustHandles="1" noChangeArrowheads="1" noChangeShapeType="1" noTextEdit="1"/>
              </p:cNvSpPr>
              <p:nvPr/>
            </p:nvSpPr>
            <p:spPr>
              <a:xfrm>
                <a:off x="0" y="304802"/>
                <a:ext cx="23171877" cy="729709"/>
              </a:xfrm>
              <a:prstGeom prst="rect">
                <a:avLst/>
              </a:prstGeom>
              <a:blipFill>
                <a:blip r:embed="rId4"/>
                <a:stretch>
                  <a:fillRect l="-947" t="-15000" b="-31667"/>
                </a:stretch>
              </a:blipFill>
              <a:ln>
                <a:noFill/>
              </a:ln>
            </p:spPr>
            <p:txBody>
              <a:bodyPr/>
              <a:lstStyle/>
              <a:p>
                <a:r>
                  <a:rPr lang="zh-TW" altLang="en-US">
                    <a:noFill/>
                  </a:rPr>
                  <a:t> </a:t>
                </a:r>
              </a:p>
            </p:txBody>
          </p:sp>
        </mc:Fallback>
      </mc:AlternateContent>
      <p:grpSp>
        <p:nvGrpSpPr>
          <p:cNvPr id="38" name="Google Shape;95;p1"/>
          <p:cNvGrpSpPr/>
          <p:nvPr/>
        </p:nvGrpSpPr>
        <p:grpSpPr>
          <a:xfrm>
            <a:off x="0" y="27343155"/>
            <a:ext cx="23011684" cy="763611"/>
            <a:chOff x="300442" y="8431329"/>
            <a:chExt cx="22948500" cy="699300"/>
          </a:xfrm>
        </p:grpSpPr>
        <p:sp>
          <p:nvSpPr>
            <p:cNvPr id="39" name="Google Shape;96;p1"/>
            <p:cNvSpPr/>
            <p:nvPr/>
          </p:nvSpPr>
          <p:spPr>
            <a:xfrm>
              <a:off x="300442" y="8431329"/>
              <a:ext cx="22948500" cy="699300"/>
            </a:xfrm>
            <a:prstGeom prst="rect">
              <a:avLst/>
            </a:prstGeom>
            <a:gradFill>
              <a:gsLst>
                <a:gs pos="0">
                  <a:schemeClr val="lt1"/>
                </a:gs>
                <a:gs pos="18000">
                  <a:srgbClr val="CCE0F2"/>
                </a:gs>
                <a:gs pos="33000">
                  <a:srgbClr val="C1D9EF"/>
                </a:gs>
                <a:gs pos="100000">
                  <a:srgbClr val="2E75B5"/>
                </a:gs>
              </a:gsLst>
              <a:lin ang="10800025" scaled="0"/>
            </a:gradFill>
            <a:ln>
              <a:noFill/>
            </a:ln>
          </p:spPr>
          <p:txBody>
            <a:bodyPr spcFirstLastPara="1" wrap="square" lIns="90724" tIns="45350" rIns="90724" bIns="45350" anchor="ctr" anchorCtr="0">
              <a:noAutofit/>
            </a:bodyPr>
            <a:lstStyle/>
            <a:p>
              <a:pPr algn="ctr"/>
              <a:r>
                <a:rPr lang="zh-TW" altLang="en-US" sz="1786">
                  <a:solidFill>
                    <a:schemeClr val="lt1"/>
                  </a:solidFill>
                  <a:latin typeface="Calibri"/>
                  <a:ea typeface="Calibri"/>
                  <a:cs typeface="Calibri"/>
                  <a:sym typeface="Calibri"/>
                </a:rPr>
                <a:t> </a:t>
              </a:r>
              <a:endParaRPr sz="1786">
                <a:solidFill>
                  <a:schemeClr val="lt1"/>
                </a:solidFill>
                <a:latin typeface="Calibri"/>
                <a:ea typeface="Calibri"/>
                <a:cs typeface="Calibri"/>
                <a:sym typeface="Calibri"/>
              </a:endParaRPr>
            </a:p>
          </p:txBody>
        </p:sp>
        <p:sp>
          <p:nvSpPr>
            <p:cNvPr id="40" name="Google Shape;97;p1"/>
            <p:cNvSpPr txBox="1"/>
            <p:nvPr/>
          </p:nvSpPr>
          <p:spPr>
            <a:xfrm>
              <a:off x="300442" y="8431331"/>
              <a:ext cx="8730900" cy="647584"/>
            </a:xfrm>
            <a:prstGeom prst="rect">
              <a:avLst/>
            </a:prstGeom>
            <a:noFill/>
            <a:ln>
              <a:noFill/>
            </a:ln>
          </p:spPr>
          <p:txBody>
            <a:bodyPr spcFirstLastPara="1" wrap="square" lIns="90724" tIns="45350" rIns="90724" bIns="45350" anchor="t" anchorCtr="0">
              <a:spAutoFit/>
            </a:bodyPr>
            <a:lstStyle/>
            <a:p>
              <a:r>
                <a:rPr lang="zh-TW" altLang="en-US" sz="4000" dirty="0">
                  <a:solidFill>
                    <a:schemeClr val="lt1"/>
                  </a:solidFill>
                  <a:latin typeface="DFKai-SB"/>
                  <a:ea typeface="DFKai-SB"/>
                  <a:cs typeface="DFKai-SB"/>
                  <a:sym typeface="DFKai-SB"/>
                </a:rPr>
                <a:t>肆、討論</a:t>
              </a:r>
              <a:endParaRPr sz="4000" dirty="0">
                <a:solidFill>
                  <a:schemeClr val="lt1"/>
                </a:solidFill>
                <a:latin typeface="DFKai-SB"/>
                <a:ea typeface="DFKai-SB"/>
                <a:cs typeface="DFKai-SB"/>
                <a:sym typeface="DFKai-SB"/>
              </a:endParaRPr>
            </a:p>
          </p:txBody>
        </p:sp>
      </p:grpSp>
      <mc:AlternateContent xmlns:mc="http://schemas.openxmlformats.org/markup-compatibility/2006" xmlns:a14="http://schemas.microsoft.com/office/drawing/2010/main">
        <mc:Choice Requires="a14">
          <p:sp>
            <p:nvSpPr>
              <p:cNvPr id="20" name="文字方塊 19"/>
              <p:cNvSpPr txBox="1"/>
              <p:nvPr/>
            </p:nvSpPr>
            <p:spPr>
              <a:xfrm>
                <a:off x="243943" y="924009"/>
                <a:ext cx="12481457" cy="3785652"/>
              </a:xfrm>
              <a:prstGeom prst="rect">
                <a:avLst/>
              </a:prstGeom>
              <a:noFill/>
            </p:spPr>
            <p:txBody>
              <a:bodyPr wrap="square" rtlCol="0">
                <a:spAutoFit/>
              </a:bodyPr>
              <a:lstStyle/>
              <a:p>
                <a:pPr>
                  <a:lnSpc>
                    <a:spcPct val="150000"/>
                  </a:lnSpc>
                </a:pPr>
                <a:r>
                  <a:rPr lang="zh-TW" altLang="en-US" sz="3200" dirty="0">
                    <a:latin typeface="標楷體" panose="03000509000000000000" pitchFamily="65" charset="-120"/>
                    <a:ea typeface="標楷體" panose="03000509000000000000" pitchFamily="65" charset="-120"/>
                  </a:rPr>
                  <a:t>　　此外，對等腰直角三角形鏡射的情況下，</a:t>
                </a:r>
                <a:r>
                  <a:rPr lang="zh-TW" altLang="zh-TW" sz="3200" dirty="0">
                    <a:latin typeface="標楷體" panose="03000509000000000000" pitchFamily="65" charset="-120"/>
                    <a:ea typeface="標楷體" panose="03000509000000000000" pitchFamily="65" charset="-120"/>
                  </a:rPr>
                  <a:t>當</a:t>
                </a:r>
                <a14:m>
                  <m:oMath xmlns:m="http://schemas.openxmlformats.org/officeDocument/2006/math">
                    <m:r>
                      <a:rPr lang="zh-TW" altLang="zh-TW" sz="3200" i="1">
                        <a:latin typeface="Cambria Math" panose="02040503050406030204" pitchFamily="18" charset="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𝑃</m:t>
                        </m:r>
                      </m:e>
                      <m:sub>
                        <m:r>
                          <a:rPr lang="en-US" altLang="zh-TW" sz="3200" i="1">
                            <a:latin typeface="Cambria Math" panose="02040503050406030204" pitchFamily="18" charset="0"/>
                          </a:rPr>
                          <m:t>1</m:t>
                        </m:r>
                      </m:sub>
                    </m:sSub>
                    <m:r>
                      <a:rPr lang="en-US" altLang="zh-TW" sz="3200" i="1">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落</a:t>
                </a:r>
                <a:r>
                  <a:rPr lang="zh-TW" altLang="zh-TW" sz="3200" dirty="0">
                    <a:latin typeface="標楷體" panose="03000509000000000000" pitchFamily="65" charset="-120"/>
                    <a:ea typeface="標楷體" panose="03000509000000000000" pitchFamily="65" charset="-120"/>
                  </a:rPr>
                  <a:t>在</a:t>
                </a:r>
                <a14:m>
                  <m:oMath xmlns:m="http://schemas.openxmlformats.org/officeDocument/2006/math">
                    <m:r>
                      <a:rPr lang="zh-TW" altLang="zh-TW" sz="3200" i="1">
                        <a:latin typeface="Cambria Math" panose="02040503050406030204" pitchFamily="18" charset="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𝑡</m:t>
                        </m:r>
                      </m:e>
                      <m:sub>
                        <m:r>
                          <a:rPr lang="en-US" altLang="zh-TW" sz="3200" b="0" i="1" smtClean="0">
                            <a:latin typeface="Cambria Math" panose="02040503050406030204" pitchFamily="18" charset="0"/>
                          </a:rPr>
                          <m:t>𝐵</m:t>
                        </m:r>
                      </m:sub>
                    </m:sSub>
                    <m:r>
                      <a:rPr lang="en-US" altLang="zh-TW" sz="3200" i="1">
                        <a:latin typeface="Cambria Math" panose="02040503050406030204" pitchFamily="18" charset="0"/>
                      </a:rPr>
                      <m:t> </m:t>
                    </m:r>
                  </m:oMath>
                </a14:m>
                <a:r>
                  <a:rPr lang="zh-TW" altLang="zh-TW" sz="3200" dirty="0">
                    <a:latin typeface="標楷體" panose="03000509000000000000" pitchFamily="65" charset="-120"/>
                    <a:ea typeface="標楷體" panose="03000509000000000000" pitchFamily="65" charset="-120"/>
                  </a:rPr>
                  <a:t>上時，</a:t>
                </a:r>
                <a:br>
                  <a:rPr lang="en-US" altLang="zh-TW" sz="3200" dirty="0">
                    <a:latin typeface="標楷體" panose="03000509000000000000" pitchFamily="65" charset="-120"/>
                    <a:ea typeface="標楷體" panose="03000509000000000000" pitchFamily="65" charset="-120"/>
                  </a:rPr>
                </a:br>
                <a14:m>
                  <m:oMath xmlns:m="http://schemas.openxmlformats.org/officeDocument/2006/math">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𝑂</m:t>
                        </m:r>
                      </m:e>
                      <m:sub>
                        <m:r>
                          <a:rPr lang="en-US" altLang="zh-TW" sz="3200" i="1">
                            <a:latin typeface="Cambria Math" panose="02040503050406030204" pitchFamily="18" charset="0"/>
                          </a:rPr>
                          <m:t>1</m:t>
                        </m:r>
                      </m:sub>
                    </m:sSub>
                    <m:r>
                      <m:rPr>
                        <m:nor/>
                      </m:rPr>
                      <a:rPr lang="en-US" altLang="zh-TW" sz="3200" b="0" i="0" smtClean="0"/>
                      <m:t> </m:t>
                    </m:r>
                  </m:oMath>
                </a14:m>
                <a:r>
                  <a:rPr lang="zh-TW" altLang="en-US" sz="3200" dirty="0">
                    <a:latin typeface="標楷體" panose="03000509000000000000" pitchFamily="65" charset="-120"/>
                    <a:ea typeface="標楷體" panose="03000509000000000000" pitchFamily="65" charset="-120"/>
                  </a:rPr>
                  <a:t>為</a:t>
                </a:r>
                <a14:m>
                  <m:oMath xmlns:m="http://schemas.openxmlformats.org/officeDocument/2006/math">
                    <m:r>
                      <a:rPr lang="en-US" altLang="zh-TW" sz="3200" i="1" dirty="0">
                        <a:latin typeface="Cambria Math" panose="02040503050406030204" pitchFamily="18" charset="0"/>
                        <a:ea typeface="標楷體" panose="03000509000000000000" pitchFamily="65" charset="-12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𝑃</m:t>
                        </m:r>
                      </m:e>
                      <m:sub>
                        <m:r>
                          <a:rPr lang="en-US" altLang="zh-TW" sz="3200" i="1">
                            <a:latin typeface="Cambria Math" panose="02040503050406030204" pitchFamily="18" charset="0"/>
                          </a:rPr>
                          <m:t>1</m:t>
                        </m:r>
                      </m:sub>
                    </m:sSub>
                    <m:r>
                      <a:rPr lang="en-US" altLang="zh-TW" sz="3200" b="0" i="1" smtClean="0">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以</a:t>
                </a:r>
                <a14:m>
                  <m:oMath xmlns:m="http://schemas.openxmlformats.org/officeDocument/2006/math">
                    <m:r>
                      <a:rPr lang="en-US" altLang="zh-TW" sz="3200" b="0" i="0" smtClean="0">
                        <a:latin typeface="Cambria Math" panose="02040503050406030204" pitchFamily="18" charset="0"/>
                        <a:ea typeface="標楷體" panose="03000509000000000000" pitchFamily="65" charset="-120"/>
                      </a:rPr>
                      <m:t> </m:t>
                    </m:r>
                    <m:r>
                      <a:rPr lang="en-US" altLang="zh-TW" sz="3200" b="0" i="1" smtClean="0">
                        <a:latin typeface="Cambria Math" panose="02040503050406030204" pitchFamily="18" charset="0"/>
                        <a:ea typeface="標楷體" panose="03000509000000000000" pitchFamily="65" charset="-120"/>
                      </a:rPr>
                      <m:t>𝐵</m:t>
                    </m:r>
                    <m:r>
                      <a:rPr lang="en-US" altLang="zh-TW" sz="3200" b="0" i="1"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為圓心，</a:t>
                </a:r>
                <a:r>
                  <a:rPr lang="zh-TW" altLang="zh-TW" sz="3200" dirty="0">
                    <a:latin typeface="標楷體" panose="03000509000000000000" pitchFamily="65" charset="-120"/>
                    <a:ea typeface="標楷體" panose="03000509000000000000" pitchFamily="65" charset="-120"/>
                  </a:rPr>
                  <a:t>股長</a:t>
                </a:r>
                <a14:m>
                  <m:oMath xmlns:m="http://schemas.openxmlformats.org/officeDocument/2006/math">
                    <m:r>
                      <a:rPr lang="zh-TW" altLang="zh-TW" sz="3200">
                        <a:latin typeface="Cambria Math" panose="02040503050406030204" pitchFamily="18" charset="0"/>
                      </a:rPr>
                      <m:t> </m:t>
                    </m:r>
                    <m:r>
                      <a:rPr lang="en-US" altLang="zh-TW" sz="3200" i="1">
                        <a:latin typeface="Cambria Math" panose="02040503050406030204" pitchFamily="18" charset="0"/>
                      </a:rPr>
                      <m:t>𝑘</m:t>
                    </m:r>
                    <m:r>
                      <a:rPr lang="en-US" altLang="zh-TW" sz="3200">
                        <a:latin typeface="Cambria Math" panose="02040503050406030204" pitchFamily="18" charset="0"/>
                      </a:rPr>
                      <m:t> </m:t>
                    </m:r>
                  </m:oMath>
                </a14:m>
                <a:r>
                  <a:rPr lang="zh-TW" altLang="zh-TW" sz="3200" dirty="0">
                    <a:latin typeface="標楷體" panose="03000509000000000000" pitchFamily="65" charset="-120"/>
                    <a:ea typeface="標楷體" panose="03000509000000000000" pitchFamily="65" charset="-120"/>
                  </a:rPr>
                  <a:t>為</a:t>
                </a:r>
                <a:r>
                  <a:rPr lang="zh-TW" altLang="en-US" sz="3200" dirty="0">
                    <a:latin typeface="標楷體" panose="03000509000000000000" pitchFamily="65" charset="-120"/>
                    <a:ea typeface="標楷體" panose="03000509000000000000" pitchFamily="65" charset="-120"/>
                  </a:rPr>
                  <a:t>反演圓半徑之反演點；而對正三角形</a:t>
                </a:r>
                <a:br>
                  <a:rPr lang="en-US" altLang="zh-TW" sz="3200" dirty="0">
                    <a:latin typeface="標楷體" panose="03000509000000000000" pitchFamily="65" charset="-120"/>
                    <a:ea typeface="標楷體" panose="03000509000000000000" pitchFamily="65" charset="-120"/>
                  </a:rPr>
                </a:br>
                <a:r>
                  <a:rPr lang="zh-TW" altLang="en-US" sz="3200" dirty="0">
                    <a:latin typeface="標楷體" panose="03000509000000000000" pitchFamily="65" charset="-120"/>
                    <a:ea typeface="標楷體" panose="03000509000000000000" pitchFamily="65" charset="-120"/>
                  </a:rPr>
                  <a:t>鏡射的情況下，</a:t>
                </a:r>
                <a:r>
                  <a:rPr lang="zh-TW" altLang="zh-TW" sz="3200" dirty="0">
                    <a:latin typeface="標楷體" panose="03000509000000000000" pitchFamily="65" charset="-120"/>
                    <a:ea typeface="標楷體" panose="03000509000000000000" pitchFamily="65" charset="-120"/>
                  </a:rPr>
                  <a:t>當</a:t>
                </a:r>
                <a14:m>
                  <m:oMath xmlns:m="http://schemas.openxmlformats.org/officeDocument/2006/math">
                    <m:r>
                      <a:rPr lang="zh-TW" altLang="zh-TW" sz="3200" i="1">
                        <a:latin typeface="Cambria Math" panose="02040503050406030204" pitchFamily="18" charset="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𝑃</m:t>
                        </m:r>
                      </m:e>
                      <m:sub>
                        <m:r>
                          <a:rPr lang="en-US" altLang="zh-TW" sz="3200" i="1">
                            <a:latin typeface="Cambria Math" panose="02040503050406030204" pitchFamily="18" charset="0"/>
                          </a:rPr>
                          <m:t>1</m:t>
                        </m:r>
                      </m:sub>
                    </m:sSub>
                    <m:r>
                      <a:rPr lang="en-US" altLang="zh-TW" sz="3200" i="1">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落</a:t>
                </a:r>
                <a:r>
                  <a:rPr lang="zh-TW" altLang="zh-TW" sz="3200" dirty="0">
                    <a:latin typeface="標楷體" panose="03000509000000000000" pitchFamily="65" charset="-120"/>
                    <a:ea typeface="標楷體" panose="03000509000000000000" pitchFamily="65" charset="-120"/>
                  </a:rPr>
                  <a:t>在</a:t>
                </a:r>
                <a:r>
                  <a:rPr lang="zh-TW" altLang="en-US" sz="3200" dirty="0">
                    <a:latin typeface="標楷體" panose="03000509000000000000" pitchFamily="65" charset="-120"/>
                    <a:ea typeface="標楷體" panose="03000509000000000000" pitchFamily="65" charset="-120"/>
                  </a:rPr>
                  <a:t>外接圓切線</a:t>
                </a:r>
                <a:r>
                  <a:rPr lang="zh-TW" altLang="zh-TW" sz="3200" dirty="0">
                    <a:latin typeface="標楷體" panose="03000509000000000000" pitchFamily="65" charset="-120"/>
                    <a:ea typeface="標楷體" panose="03000509000000000000" pitchFamily="65" charset="-120"/>
                  </a:rPr>
                  <a:t>上時，</a:t>
                </a:r>
                <a:r>
                  <a:rPr lang="zh-TW" altLang="zh-TW" sz="3200" dirty="0"/>
                  <a:t> </a:t>
                </a:r>
                <a14:m>
                  <m:oMath xmlns:m="http://schemas.openxmlformats.org/officeDocument/2006/math">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𝑂</m:t>
                        </m:r>
                      </m:e>
                      <m:sub>
                        <m:r>
                          <a:rPr lang="en-US" altLang="zh-TW" sz="3200" i="1">
                            <a:latin typeface="Cambria Math" panose="02040503050406030204" pitchFamily="18" charset="0"/>
                          </a:rPr>
                          <m:t>1</m:t>
                        </m:r>
                      </m:sub>
                    </m:sSub>
                    <m:r>
                      <m:rPr>
                        <m:nor/>
                      </m:rPr>
                      <a:rPr lang="en-US" altLang="zh-TW" sz="3200"/>
                      <m:t> </m:t>
                    </m:r>
                  </m:oMath>
                </a14:m>
                <a:r>
                  <a:rPr lang="zh-TW" altLang="en-US" sz="3200" dirty="0">
                    <a:latin typeface="標楷體" panose="03000509000000000000" pitchFamily="65" charset="-120"/>
                    <a:ea typeface="標楷體" panose="03000509000000000000" pitchFamily="65" charset="-120"/>
                  </a:rPr>
                  <a:t>為</a:t>
                </a:r>
                <a14:m>
                  <m:oMath xmlns:m="http://schemas.openxmlformats.org/officeDocument/2006/math">
                    <m:r>
                      <a:rPr lang="en-US" altLang="zh-TW" sz="3200" i="1" dirty="0">
                        <a:latin typeface="Cambria Math" panose="02040503050406030204" pitchFamily="18" charset="0"/>
                        <a:ea typeface="標楷體" panose="03000509000000000000" pitchFamily="65" charset="-120"/>
                      </a:rPr>
                      <m:t> </m:t>
                    </m:r>
                    <m:sSub>
                      <m:sSubPr>
                        <m:ctrlPr>
                          <a:rPr lang="zh-TW" altLang="zh-TW" sz="3200" i="1">
                            <a:latin typeface="Cambria Math" panose="02040503050406030204" pitchFamily="18" charset="0"/>
                          </a:rPr>
                        </m:ctrlPr>
                      </m:sSubPr>
                      <m:e>
                        <m:r>
                          <a:rPr lang="en-US" altLang="zh-TW" sz="3200" i="1">
                            <a:latin typeface="Cambria Math" panose="02040503050406030204" pitchFamily="18" charset="0"/>
                          </a:rPr>
                          <m:t>𝑃</m:t>
                        </m:r>
                      </m:e>
                      <m:sub>
                        <m:r>
                          <a:rPr lang="en-US" altLang="zh-TW" sz="3200" i="1">
                            <a:latin typeface="Cambria Math" panose="02040503050406030204" pitchFamily="18" charset="0"/>
                          </a:rPr>
                          <m:t>1</m:t>
                        </m:r>
                      </m:sub>
                    </m:sSub>
                    <m:r>
                      <a:rPr lang="en-US" altLang="zh-TW" sz="3200" i="1">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以該頂點為</a:t>
                </a:r>
                <a:br>
                  <a:rPr lang="en-US" altLang="zh-TW" sz="3200" dirty="0">
                    <a:latin typeface="標楷體" panose="03000509000000000000" pitchFamily="65" charset="-120"/>
                    <a:ea typeface="標楷體" panose="03000509000000000000" pitchFamily="65" charset="-120"/>
                  </a:rPr>
                </a:br>
                <a:r>
                  <a:rPr lang="zh-TW" altLang="en-US" sz="3200" dirty="0">
                    <a:latin typeface="標楷體" panose="03000509000000000000" pitchFamily="65" charset="-120"/>
                    <a:ea typeface="標楷體" panose="03000509000000000000" pitchFamily="65" charset="-120"/>
                  </a:rPr>
                  <a:t>圓心，邊長</a:t>
                </a:r>
                <a14:m>
                  <m:oMath xmlns:m="http://schemas.openxmlformats.org/officeDocument/2006/math">
                    <m:r>
                      <a:rPr lang="zh-TW" altLang="zh-TW" sz="3200">
                        <a:latin typeface="Cambria Math" panose="02040503050406030204" pitchFamily="18" charset="0"/>
                      </a:rPr>
                      <m:t> </m:t>
                    </m:r>
                    <m:r>
                      <a:rPr lang="en-US" altLang="zh-TW" sz="3200" i="1">
                        <a:latin typeface="Cambria Math" panose="02040503050406030204" pitchFamily="18" charset="0"/>
                      </a:rPr>
                      <m:t>𝑘</m:t>
                    </m:r>
                    <m:r>
                      <a:rPr lang="en-US" altLang="zh-TW" sz="3200">
                        <a:latin typeface="Cambria Math" panose="02040503050406030204" pitchFamily="18" charset="0"/>
                      </a:rPr>
                      <m:t> </m:t>
                    </m:r>
                  </m:oMath>
                </a14:m>
                <a:r>
                  <a:rPr lang="zh-TW" altLang="zh-TW" sz="3200" dirty="0">
                    <a:latin typeface="標楷體" panose="03000509000000000000" pitchFamily="65" charset="-120"/>
                    <a:ea typeface="標楷體" panose="03000509000000000000" pitchFamily="65" charset="-120"/>
                  </a:rPr>
                  <a:t>為</a:t>
                </a:r>
                <a:r>
                  <a:rPr lang="zh-TW" altLang="en-US" sz="3200" dirty="0">
                    <a:latin typeface="標楷體" panose="03000509000000000000" pitchFamily="65" charset="-120"/>
                    <a:ea typeface="標楷體" panose="03000509000000000000" pitchFamily="65" charset="-120"/>
                  </a:rPr>
                  <a:t>反演圓半徑之反演點，如圖</a:t>
                </a:r>
                <a14:m>
                  <m:oMath xmlns:m="http://schemas.openxmlformats.org/officeDocument/2006/math">
                    <m:r>
                      <a:rPr lang="en-US" altLang="zh-TW" sz="3200" b="0" i="1" smtClean="0">
                        <a:latin typeface="Cambria Math" panose="02040503050406030204" pitchFamily="18" charset="0"/>
                        <a:ea typeface="標楷體" panose="03000509000000000000" pitchFamily="65" charset="-120"/>
                      </a:rPr>
                      <m:t> </m:t>
                    </m:r>
                    <m:r>
                      <a:rPr lang="en-US" altLang="zh-TW" sz="3200" i="1">
                        <a:latin typeface="Cambria Math" panose="02040503050406030204" pitchFamily="18" charset="0"/>
                        <a:ea typeface="標楷體" panose="03000509000000000000" pitchFamily="65" charset="-120"/>
                      </a:rPr>
                      <m:t>7</m:t>
                    </m:r>
                  </m:oMath>
                </a14:m>
                <a:r>
                  <a:rPr lang="zh-TW" altLang="en-US" sz="3200" dirty="0">
                    <a:latin typeface="標楷體" panose="03000509000000000000" pitchFamily="65" charset="-120"/>
                    <a:ea typeface="標楷體" panose="03000509000000000000" pitchFamily="65" charset="-120"/>
                  </a:rPr>
                  <a:t>、</a:t>
                </a:r>
                <a14:m>
                  <m:oMath xmlns:m="http://schemas.openxmlformats.org/officeDocument/2006/math">
                    <m:r>
                      <a:rPr lang="en-US" altLang="zh-TW" sz="3200" b="0" i="1" dirty="0">
                        <a:latin typeface="Cambria Math" panose="02040503050406030204" pitchFamily="18" charset="0"/>
                        <a:ea typeface="標楷體" panose="03000509000000000000" pitchFamily="65" charset="-120"/>
                      </a:rPr>
                      <m:t>8</m:t>
                    </m:r>
                  </m:oMath>
                </a14:m>
                <a:r>
                  <a:rPr lang="zh-TW" altLang="en-US" sz="3200" dirty="0">
                    <a:latin typeface="標楷體" panose="03000509000000000000" pitchFamily="65" charset="-120"/>
                    <a:ea typeface="標楷體" panose="03000509000000000000" pitchFamily="65" charset="-120"/>
                  </a:rPr>
                  <a:t>。</a:t>
                </a:r>
                <a:endParaRPr lang="en-US" altLang="zh-TW" sz="3200" dirty="0">
                  <a:latin typeface="標楷體" panose="03000509000000000000" pitchFamily="65" charset="-120"/>
                  <a:ea typeface="標楷體" panose="03000509000000000000" pitchFamily="65" charset="-120"/>
                </a:endParaRPr>
              </a:p>
              <a:p>
                <a:pPr>
                  <a:lnSpc>
                    <a:spcPct val="150000"/>
                  </a:lnSpc>
                </a:pPr>
                <a:r>
                  <a:rPr lang="zh-TW" altLang="en-US" sz="3200" dirty="0">
                    <a:latin typeface="標楷體" panose="03000509000000000000" pitchFamily="65" charset="-120"/>
                    <a:ea typeface="標楷體" panose="03000509000000000000" pitchFamily="65" charset="-120"/>
                  </a:rPr>
                  <a:t>　　</a:t>
                </a:r>
                <a:r>
                  <a:rPr lang="zh-TW" altLang="zh-TW"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將其整理成</a:t>
                </a:r>
                <a:r>
                  <a:rPr lang="zh-TW" altLang="zh-TW"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定理</a:t>
                </a:r>
                <a:r>
                  <a:rPr lang="zh-TW" altLang="en-US"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九</a:t>
                </a:r>
                <a:r>
                  <a:rPr lang="zh-TW" altLang="en-US"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與</a:t>
                </a:r>
                <a:r>
                  <a:rPr lang="zh-TW" altLang="en-US"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定理十</a:t>
                </a:r>
                <a:r>
                  <a:rPr lang="zh-TW" altLang="zh-TW"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，如下</a:t>
                </a:r>
                <a:r>
                  <a:rPr lang="zh-TW" altLang="en-US" sz="3200" dirty="0">
                    <a:solidFill>
                      <a:schemeClr val="tx1"/>
                    </a:solidFill>
                    <a:latin typeface="標楷體" panose="03000509000000000000" pitchFamily="65" charset="-120"/>
                    <a:ea typeface="標楷體" panose="03000509000000000000" pitchFamily="65" charset="-120"/>
                    <a:cs typeface="Times New Roman" panose="02020603050405020304" pitchFamily="18" charset="0"/>
                  </a:rPr>
                  <a:t>：</a:t>
                </a:r>
                <a:endParaRPr lang="en-US" altLang="zh-TW" sz="3200" dirty="0">
                  <a:latin typeface="標楷體" panose="03000509000000000000" pitchFamily="65" charset="-120"/>
                  <a:ea typeface="標楷體" panose="03000509000000000000" pitchFamily="65" charset="-120"/>
                </a:endParaRPr>
              </a:p>
            </p:txBody>
          </p:sp>
        </mc:Choice>
        <mc:Fallback xmlns="">
          <p:sp>
            <p:nvSpPr>
              <p:cNvPr id="20" name="文字方塊 19"/>
              <p:cNvSpPr txBox="1">
                <a:spLocks noRot="1" noChangeAspect="1" noMove="1" noResize="1" noEditPoints="1" noAdjustHandles="1" noChangeArrowheads="1" noChangeShapeType="1" noTextEdit="1"/>
              </p:cNvSpPr>
              <p:nvPr/>
            </p:nvSpPr>
            <p:spPr>
              <a:xfrm>
                <a:off x="243943" y="924009"/>
                <a:ext cx="12481457" cy="3785652"/>
              </a:xfrm>
              <a:prstGeom prst="rect">
                <a:avLst/>
              </a:prstGeom>
              <a:blipFill>
                <a:blip r:embed="rId5"/>
                <a:stretch>
                  <a:fillRect l="-1221" r="-49" b="-2093"/>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26" name="Google Shape;91;p1"/>
              <p:cNvSpPr txBox="1"/>
              <p:nvPr/>
            </p:nvSpPr>
            <p:spPr>
              <a:xfrm>
                <a:off x="-1" y="17114519"/>
                <a:ext cx="23171877" cy="707139"/>
              </a:xfrm>
              <a:prstGeom prst="rect">
                <a:avLst/>
              </a:prstGeom>
              <a:gradFill>
                <a:gsLst>
                  <a:gs pos="0">
                    <a:schemeClr val="lt1"/>
                  </a:gs>
                  <a:gs pos="52000">
                    <a:srgbClr val="FFF2CC"/>
                  </a:gs>
                  <a:gs pos="100000">
                    <a:srgbClr val="FEE599"/>
                  </a:gs>
                </a:gsLst>
                <a:lin ang="10800025" scaled="0"/>
              </a:gradFill>
              <a:ln>
                <a:noFill/>
              </a:ln>
            </p:spPr>
            <p:txBody>
              <a:bodyPr spcFirstLastPara="1" wrap="square" lIns="90724" tIns="45350" rIns="90724" bIns="45350" anchor="t" anchorCtr="0">
                <a:spAutoFit/>
              </a:bodyPr>
              <a:lstStyle/>
              <a:p>
                <a:r>
                  <a:rPr lang="zh-TW" altLang="en-US" sz="4000" kern="100" dirty="0">
                    <a:latin typeface="標楷體" panose="03000509000000000000" pitchFamily="65" charset="-120"/>
                    <a:ea typeface="標楷體" panose="03000509000000000000" pitchFamily="65" charset="-120"/>
                    <a:cs typeface="Times New Roman" panose="02020603050405020304" pitchFamily="18" charset="0"/>
                  </a:rPr>
                  <a:t>七、</a:t>
                </a:r>
                <a14:m>
                  <m:oMath xmlns:m="http://schemas.openxmlformats.org/officeDocument/2006/math">
                    <m:sSub>
                      <m:sSubPr>
                        <m:ctrlPr>
                          <a:rPr lang="en-US" altLang="zh-TW" sz="4000" i="1" kern="100">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4000" i="1" kern="100">
                            <a:latin typeface="Cambria Math" panose="02040503050406030204" pitchFamily="18" charset="0"/>
                            <a:ea typeface="標楷體" panose="03000509000000000000" pitchFamily="65" charset="-120"/>
                            <a:cs typeface="Times New Roman" panose="02020603050405020304" pitchFamily="18" charset="0"/>
                          </a:rPr>
                          <m:t>𝑃</m:t>
                        </m:r>
                      </m:e>
                      <m:sub>
                        <m:r>
                          <a:rPr lang="en-US" altLang="zh-TW" sz="4000" i="1" kern="100">
                            <a:latin typeface="Cambria Math" panose="02040503050406030204" pitchFamily="18" charset="0"/>
                            <a:ea typeface="標楷體" panose="03000509000000000000" pitchFamily="65" charset="-120"/>
                            <a:cs typeface="Times New Roman" panose="02020603050405020304" pitchFamily="18" charset="0"/>
                          </a:rPr>
                          <m:t>1</m:t>
                        </m:r>
                      </m:sub>
                    </m:sSub>
                    <m:r>
                      <a:rPr lang="zh-TW" altLang="en-US" sz="4000" i="1" kern="100" smtClean="0">
                        <a:latin typeface="Cambria Math" panose="02040503050406030204" pitchFamily="18" charset="0"/>
                        <a:ea typeface="標楷體" panose="03000509000000000000" pitchFamily="65" charset="-120"/>
                        <a:cs typeface="Times New Roman" panose="02020603050405020304" pitchFamily="18" charset="0"/>
                      </a:rPr>
                      <m:t> </m:t>
                    </m:r>
                  </m:oMath>
                </a14:m>
                <a:r>
                  <a:rPr lang="zh-TW" altLang="zh-TW" sz="4000" dirty="0">
                    <a:latin typeface="標楷體" panose="03000509000000000000" pitchFamily="65" charset="-120"/>
                    <a:ea typeface="標楷體" panose="03000509000000000000" pitchFamily="65" charset="-120"/>
                  </a:rPr>
                  <a:t>在任意直線上移動時</a:t>
                </a:r>
                <a:r>
                  <a:rPr lang="zh-TW" altLang="en-US" sz="4000" dirty="0">
                    <a:latin typeface="標楷體" panose="03000509000000000000" pitchFamily="65" charset="-120"/>
                    <a:ea typeface="標楷體" panose="03000509000000000000" pitchFamily="65" charset="-120"/>
                  </a:rPr>
                  <a:t>的</a:t>
                </a:r>
                <a:r>
                  <a:rPr lang="zh-TW" altLang="zh-TW" sz="4000" dirty="0">
                    <a:latin typeface="標楷體" panose="03000509000000000000" pitchFamily="65" charset="-120"/>
                    <a:ea typeface="標楷體" panose="03000509000000000000" pitchFamily="65" charset="-120"/>
                  </a:rPr>
                  <a:t>鏡射外心軌跡</a:t>
                </a:r>
                <a:endParaRPr lang="en-US" altLang="zh-TW" sz="4000" kern="100" dirty="0">
                  <a:latin typeface="標楷體" panose="03000509000000000000" pitchFamily="65" charset="-120"/>
                  <a:ea typeface="標楷體" panose="03000509000000000000" pitchFamily="65" charset="-120"/>
                  <a:cs typeface="Times New Roman" panose="02020603050405020304" pitchFamily="18" charset="0"/>
                </a:endParaRPr>
              </a:p>
            </p:txBody>
          </p:sp>
        </mc:Choice>
        <mc:Fallback>
          <p:sp>
            <p:nvSpPr>
              <p:cNvPr id="26" name="Google Shape;91;p1"/>
              <p:cNvSpPr txBox="1">
                <a:spLocks noRot="1" noChangeAspect="1" noMove="1" noResize="1" noEditPoints="1" noAdjustHandles="1" noChangeArrowheads="1" noChangeShapeType="1" noTextEdit="1"/>
              </p:cNvSpPr>
              <p:nvPr/>
            </p:nvSpPr>
            <p:spPr>
              <a:xfrm>
                <a:off x="-1" y="17114519"/>
                <a:ext cx="23171877" cy="707139"/>
              </a:xfrm>
              <a:prstGeom prst="rect">
                <a:avLst/>
              </a:prstGeom>
              <a:blipFill>
                <a:blip r:embed="rId6"/>
                <a:stretch>
                  <a:fillRect l="-947" t="-15385" b="-35043"/>
                </a:stretch>
              </a:blipFill>
              <a:ln>
                <a:no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27" name="矩形 26"/>
              <p:cNvSpPr/>
              <p:nvPr/>
            </p:nvSpPr>
            <p:spPr>
              <a:xfrm>
                <a:off x="243943" y="4666993"/>
                <a:ext cx="12305480" cy="2706817"/>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zh-TW" altLang="zh-TW"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定理</a:t>
                </a:r>
                <a:r>
                  <a:rPr lang="zh-TW" altLang="en-US"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九</a:t>
                </a:r>
                <a:r>
                  <a:rPr lang="zh-TW" altLang="zh-TW" sz="3200" dirty="0">
                    <a:solidFill>
                      <a:schemeClr val="tx1"/>
                    </a:solidFill>
                    <a:latin typeface="標楷體" panose="03000509000000000000" pitchFamily="65" charset="-120"/>
                    <a:ea typeface="標楷體" panose="03000509000000000000" pitchFamily="65" charset="-120"/>
                  </a:rPr>
                  <a:t>：當</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𝑃</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落在等腰直角三角形</a:t>
                </a:r>
                <a14:m>
                  <m:oMath xmlns:m="http://schemas.openxmlformats.org/officeDocument/2006/math">
                    <m:r>
                      <a:rPr lang="zh-TW" altLang="zh-TW" sz="3200" i="1">
                        <a:solidFill>
                          <a:schemeClr val="tx1"/>
                        </a:solidFill>
                        <a:latin typeface="Cambria Math" panose="02040503050406030204" pitchFamily="18" charset="0"/>
                      </a:rPr>
                      <m:t> </m:t>
                    </m:r>
                    <m:r>
                      <a:rPr lang="en-US" altLang="zh-TW" sz="3200" i="1">
                        <a:solidFill>
                          <a:schemeClr val="tx1"/>
                        </a:solidFill>
                        <a:latin typeface="Cambria Math" panose="02040503050406030204" pitchFamily="18" charset="0"/>
                      </a:rPr>
                      <m:t>𝛥</m:t>
                    </m:r>
                    <m:r>
                      <a:rPr lang="en-US" altLang="zh-TW" sz="3200" i="1">
                        <a:solidFill>
                          <a:schemeClr val="tx1"/>
                        </a:solidFill>
                        <a:latin typeface="Cambria Math" panose="02040503050406030204" pitchFamily="18" charset="0"/>
                      </a:rPr>
                      <m:t>𝐴𝐵𝐶</m:t>
                    </m:r>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的</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𝑡</m:t>
                        </m:r>
                      </m:e>
                      <m:sub>
                        <m:r>
                          <a:rPr lang="en-US" altLang="zh-TW" sz="3200" i="1">
                            <a:solidFill>
                              <a:schemeClr val="tx1"/>
                            </a:solidFill>
                            <a:latin typeface="Cambria Math" panose="02040503050406030204" pitchFamily="18" charset="0"/>
                          </a:rPr>
                          <m:t>𝐵</m:t>
                        </m:r>
                        <m:r>
                          <a:rPr lang="en-US" altLang="zh-TW" sz="3200" i="1">
                            <a:solidFill>
                              <a:schemeClr val="tx1"/>
                            </a:solidFill>
                            <a:latin typeface="Cambria Math" panose="02040503050406030204" pitchFamily="18" charset="0"/>
                          </a:rPr>
                          <m:t> </m:t>
                        </m:r>
                      </m:sub>
                    </m:sSub>
                  </m:oMath>
                </a14:m>
                <a:r>
                  <a:rPr lang="zh-TW" altLang="en-US" sz="3200" dirty="0">
                    <a:solidFill>
                      <a:schemeClr val="tx1"/>
                    </a:solidFill>
                    <a:latin typeface="標楷體" panose="03000509000000000000" pitchFamily="65" charset="-120"/>
                    <a:ea typeface="標楷體" panose="03000509000000000000" pitchFamily="65" charset="-120"/>
                  </a:rPr>
                  <a:t>上</a:t>
                </a:r>
                <a:r>
                  <a:rPr lang="zh-TW" altLang="zh-TW" sz="3200" dirty="0">
                    <a:solidFill>
                      <a:schemeClr val="tx1"/>
                    </a:solidFill>
                    <a:latin typeface="標楷體" panose="03000509000000000000" pitchFamily="65" charset="-120"/>
                    <a:ea typeface="標楷體" panose="03000509000000000000" pitchFamily="65" charset="-120"/>
                  </a:rPr>
                  <a:t>時，</a:t>
                </a:r>
                <a:endParaRPr lang="en-US" altLang="zh-TW" sz="3200" dirty="0">
                  <a:solidFill>
                    <a:schemeClr val="tx1"/>
                  </a:solidFill>
                  <a:latin typeface="標楷體" panose="03000509000000000000" pitchFamily="65" charset="-120"/>
                  <a:ea typeface="標楷體" panose="03000509000000000000" pitchFamily="65" charset="-120"/>
                </a:endParaRPr>
              </a:p>
              <a:p>
                <a:r>
                  <a:rPr lang="zh-TW" altLang="en-US" sz="3200" dirty="0">
                    <a:solidFill>
                      <a:schemeClr val="tx1"/>
                    </a:solidFill>
                    <a:latin typeface="標楷體" panose="03000509000000000000" pitchFamily="65" charset="-120"/>
                    <a:ea typeface="標楷體" panose="03000509000000000000" pitchFamily="65" charset="-120"/>
                  </a:rPr>
                  <a:t>       </a:t>
                </a:r>
                <a14:m>
                  <m:oMath xmlns:m="http://schemas.openxmlformats.org/officeDocument/2006/math">
                    <m:r>
                      <a:rPr lang="zh-TW" altLang="en-US" sz="3200" i="1" dirty="0">
                        <a:solidFill>
                          <a:schemeClr val="tx1"/>
                        </a:solidFill>
                        <a:latin typeface="Cambria Math" panose="02040503050406030204" pitchFamily="18" charset="0"/>
                      </a:rPr>
                      <m:t> </m:t>
                    </m:r>
                    <m:r>
                      <a:rPr lang="zh-TW" altLang="en-US" sz="3200" i="1" dirty="0" smtClean="0">
                        <a:solidFill>
                          <a:schemeClr val="tx1"/>
                        </a:solidFill>
                        <a:latin typeface="Cambria Math" panose="02040503050406030204" pitchFamily="18" charset="0"/>
                      </a:rPr>
                      <m:t> </m:t>
                    </m:r>
                    <m:r>
                      <a:rPr lang="zh-TW" altLang="en-US" sz="3200" i="1" dirty="0">
                        <a:solidFill>
                          <a:schemeClr val="tx1"/>
                        </a:solidFill>
                        <a:latin typeface="Cambria Math" panose="02040503050406030204" pitchFamily="18" charset="0"/>
                      </a:rPr>
                      <m:t> </m:t>
                    </m:r>
                    <m:r>
                      <a:rPr lang="zh-TW" altLang="en-US" sz="3200" i="1" dirty="0" smtClean="0">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𝑂</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是</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𝑃</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以</a:t>
                </a:r>
                <a14:m>
                  <m:oMath xmlns:m="http://schemas.openxmlformats.org/officeDocument/2006/math">
                    <m:r>
                      <a:rPr lang="zh-TW" altLang="zh-TW" sz="3200" i="1">
                        <a:solidFill>
                          <a:schemeClr val="tx1"/>
                        </a:solidFill>
                        <a:latin typeface="Cambria Math" panose="02040503050406030204" pitchFamily="18" charset="0"/>
                      </a:rPr>
                      <m:t> </m:t>
                    </m:r>
                    <m:r>
                      <a:rPr lang="en-US" altLang="zh-TW" sz="3200" i="1">
                        <a:solidFill>
                          <a:schemeClr val="tx1"/>
                        </a:solidFill>
                        <a:latin typeface="Cambria Math" panose="02040503050406030204" pitchFamily="18" charset="0"/>
                      </a:rPr>
                      <m:t>𝐵</m:t>
                    </m:r>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為圓心，股長為半徑的圓之反演點。</a:t>
                </a:r>
                <a:endParaRPr lang="en-US" altLang="zh-TW" sz="3200" dirty="0">
                  <a:solidFill>
                    <a:schemeClr val="tx1"/>
                  </a:solidFill>
                  <a:latin typeface="標楷體" panose="03000509000000000000" pitchFamily="65" charset="-120"/>
                  <a:ea typeface="標楷體" panose="03000509000000000000" pitchFamily="65" charset="-120"/>
                </a:endParaRPr>
              </a:p>
              <a:p>
                <a:endParaRPr lang="en-US" altLang="zh-TW" sz="3200" kern="100" dirty="0">
                  <a:solidFill>
                    <a:schemeClr val="tx1"/>
                  </a:solidFill>
                  <a:latin typeface="標楷體" panose="03000509000000000000" pitchFamily="65" charset="-120"/>
                  <a:ea typeface="標楷體" panose="03000509000000000000" pitchFamily="65" charset="-120"/>
                  <a:cs typeface="Arial"/>
                </a:endParaRPr>
              </a:p>
              <a:p>
                <a:r>
                  <a:rPr lang="zh-TW" altLang="zh-TW"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定理</a:t>
                </a:r>
                <a:r>
                  <a:rPr lang="zh-TW" altLang="en-US" sz="3200" b="1" dirty="0">
                    <a:solidFill>
                      <a:srgbClr val="7030A0"/>
                    </a:solidFill>
                    <a:latin typeface="標楷體" panose="03000509000000000000" pitchFamily="65" charset="-120"/>
                    <a:ea typeface="標楷體" panose="03000509000000000000" pitchFamily="65" charset="-120"/>
                    <a:cs typeface="Times New Roman" panose="02020603050405020304" pitchFamily="18" charset="0"/>
                  </a:rPr>
                  <a:t>十</a:t>
                </a:r>
                <a:r>
                  <a:rPr lang="zh-TW" altLang="zh-TW" sz="3200" dirty="0">
                    <a:solidFill>
                      <a:schemeClr val="tx1"/>
                    </a:solidFill>
                    <a:latin typeface="標楷體" panose="03000509000000000000" pitchFamily="65" charset="-120"/>
                    <a:ea typeface="標楷體" panose="03000509000000000000" pitchFamily="65" charset="-120"/>
                  </a:rPr>
                  <a:t>：當</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𝑃</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落在正三角形</a:t>
                </a:r>
                <a14:m>
                  <m:oMath xmlns:m="http://schemas.openxmlformats.org/officeDocument/2006/math">
                    <m:r>
                      <a:rPr lang="zh-TW" altLang="zh-TW" sz="3200" i="1">
                        <a:solidFill>
                          <a:schemeClr val="tx1"/>
                        </a:solidFill>
                        <a:latin typeface="Cambria Math" panose="02040503050406030204" pitchFamily="18" charset="0"/>
                      </a:rPr>
                      <m:t> </m:t>
                    </m:r>
                    <m:r>
                      <a:rPr lang="en-US" altLang="zh-TW" sz="3200" i="1">
                        <a:solidFill>
                          <a:schemeClr val="tx1"/>
                        </a:solidFill>
                        <a:latin typeface="Cambria Math" panose="02040503050406030204" pitchFamily="18" charset="0"/>
                      </a:rPr>
                      <m:t>𝛥</m:t>
                    </m:r>
                    <m:r>
                      <a:rPr lang="en-US" altLang="zh-TW" sz="3200" i="1">
                        <a:solidFill>
                          <a:schemeClr val="tx1"/>
                        </a:solidFill>
                        <a:latin typeface="Cambria Math" panose="02040503050406030204" pitchFamily="18" charset="0"/>
                      </a:rPr>
                      <m:t>𝐴𝐵𝐶</m:t>
                    </m:r>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的外接圓切線上時，</a:t>
                </a:r>
                <a:endParaRPr lang="en-US" altLang="zh-TW" sz="3200" dirty="0">
                  <a:solidFill>
                    <a:schemeClr val="tx1"/>
                  </a:solidFill>
                  <a:latin typeface="標楷體" panose="03000509000000000000" pitchFamily="65" charset="-120"/>
                  <a:ea typeface="標楷體" panose="03000509000000000000" pitchFamily="65" charset="-120"/>
                </a:endParaRPr>
              </a:p>
              <a:p>
                <a:r>
                  <a:rPr lang="zh-TW" altLang="en-US" sz="3200" dirty="0">
                    <a:solidFill>
                      <a:schemeClr val="tx1"/>
                    </a:solidFill>
                    <a:latin typeface="標楷體" panose="03000509000000000000" pitchFamily="65" charset="-120"/>
                    <a:ea typeface="標楷體" panose="03000509000000000000" pitchFamily="65" charset="-120"/>
                  </a:rPr>
                  <a:t>      </a:t>
                </a:r>
                <a14:m>
                  <m:oMath xmlns:m="http://schemas.openxmlformats.org/officeDocument/2006/math">
                    <m:r>
                      <a:rPr lang="zh-TW" altLang="en-US" sz="3200" i="1" dirty="0">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𝑂</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是</a:t>
                </a:r>
                <a14:m>
                  <m:oMath xmlns:m="http://schemas.openxmlformats.org/officeDocument/2006/math">
                    <m:r>
                      <a:rPr lang="zh-TW" altLang="zh-TW" sz="3200" i="1">
                        <a:solidFill>
                          <a:schemeClr val="tx1"/>
                        </a:solidFill>
                        <a:latin typeface="Cambria Math" panose="02040503050406030204" pitchFamily="18" charset="0"/>
                      </a:rPr>
                      <m:t> </m:t>
                    </m:r>
                    <m:sSub>
                      <m:sSubPr>
                        <m:ctrlPr>
                          <a:rPr lang="zh-TW" altLang="zh-TW" sz="3200" i="1">
                            <a:solidFill>
                              <a:schemeClr val="tx1"/>
                            </a:solidFill>
                            <a:latin typeface="Cambria Math" panose="02040503050406030204" pitchFamily="18" charset="0"/>
                          </a:rPr>
                        </m:ctrlPr>
                      </m:sSubPr>
                      <m:e>
                        <m:r>
                          <a:rPr lang="en-US" altLang="zh-TW" sz="3200" i="1">
                            <a:solidFill>
                              <a:schemeClr val="tx1"/>
                            </a:solidFill>
                            <a:latin typeface="Cambria Math" panose="02040503050406030204" pitchFamily="18" charset="0"/>
                          </a:rPr>
                          <m:t>𝑃</m:t>
                        </m:r>
                      </m:e>
                      <m:sub>
                        <m:r>
                          <a:rPr lang="en-US" altLang="zh-TW" sz="3200" i="1">
                            <a:solidFill>
                              <a:schemeClr val="tx1"/>
                            </a:solidFill>
                            <a:latin typeface="Cambria Math" panose="02040503050406030204" pitchFamily="18" charset="0"/>
                          </a:rPr>
                          <m:t>1</m:t>
                        </m:r>
                      </m:sub>
                    </m:sSub>
                    <m:r>
                      <a:rPr lang="en-US" altLang="zh-TW" sz="3200" i="1">
                        <a:solidFill>
                          <a:schemeClr val="tx1"/>
                        </a:solidFill>
                        <a:latin typeface="Cambria Math" panose="02040503050406030204" pitchFamily="18" charset="0"/>
                      </a:rPr>
                      <m:t> </m:t>
                    </m:r>
                  </m:oMath>
                </a14:m>
                <a:r>
                  <a:rPr lang="zh-TW" altLang="zh-TW" sz="3200" dirty="0">
                    <a:solidFill>
                      <a:schemeClr val="tx1"/>
                    </a:solidFill>
                    <a:latin typeface="標楷體" panose="03000509000000000000" pitchFamily="65" charset="-120"/>
                    <a:ea typeface="標楷體" panose="03000509000000000000" pitchFamily="65" charset="-120"/>
                  </a:rPr>
                  <a:t>以</a:t>
                </a:r>
                <a:r>
                  <a:rPr lang="zh-TW" altLang="en-US" sz="3200" dirty="0">
                    <a:solidFill>
                      <a:schemeClr val="tx1"/>
                    </a:solidFill>
                    <a:latin typeface="標楷體" panose="03000509000000000000" pitchFamily="65" charset="-120"/>
                    <a:ea typeface="標楷體" panose="03000509000000000000" pitchFamily="65" charset="-120"/>
                  </a:rPr>
                  <a:t>頂點</a:t>
                </a:r>
                <a:r>
                  <a:rPr lang="zh-TW" altLang="zh-TW" sz="3200" dirty="0">
                    <a:solidFill>
                      <a:schemeClr val="tx1"/>
                    </a:solidFill>
                    <a:latin typeface="標楷體" panose="03000509000000000000" pitchFamily="65" charset="-120"/>
                    <a:ea typeface="標楷體" panose="03000509000000000000" pitchFamily="65" charset="-120"/>
                  </a:rPr>
                  <a:t>為圓心、</a:t>
                </a:r>
                <a:r>
                  <a:rPr lang="zh-TW" altLang="en-US" sz="3200" dirty="0">
                    <a:solidFill>
                      <a:schemeClr val="tx1"/>
                    </a:solidFill>
                    <a:latin typeface="標楷體" panose="03000509000000000000" pitchFamily="65" charset="-120"/>
                    <a:ea typeface="標楷體" panose="03000509000000000000" pitchFamily="65" charset="-120"/>
                  </a:rPr>
                  <a:t>邊長</a:t>
                </a:r>
                <a:r>
                  <a:rPr lang="zh-TW" altLang="zh-TW" sz="3200" dirty="0">
                    <a:solidFill>
                      <a:schemeClr val="tx1"/>
                    </a:solidFill>
                    <a:latin typeface="標楷體" panose="03000509000000000000" pitchFamily="65" charset="-120"/>
                    <a:ea typeface="標楷體" panose="03000509000000000000" pitchFamily="65" charset="-120"/>
                  </a:rPr>
                  <a:t>為半徑的圓</a:t>
                </a:r>
                <a:r>
                  <a:rPr lang="zh-TW" altLang="en-US" sz="3200" dirty="0">
                    <a:solidFill>
                      <a:schemeClr val="tx1"/>
                    </a:solidFill>
                    <a:latin typeface="標楷體" panose="03000509000000000000" pitchFamily="65" charset="-120"/>
                    <a:ea typeface="標楷體" panose="03000509000000000000" pitchFamily="65" charset="-120"/>
                  </a:rPr>
                  <a:t>之</a:t>
                </a:r>
                <a:r>
                  <a:rPr lang="zh-TW" altLang="zh-TW" sz="3200" dirty="0">
                    <a:solidFill>
                      <a:schemeClr val="tx1"/>
                    </a:solidFill>
                    <a:latin typeface="標楷體" panose="03000509000000000000" pitchFamily="65" charset="-120"/>
                    <a:ea typeface="標楷體" panose="03000509000000000000" pitchFamily="65" charset="-120"/>
                  </a:rPr>
                  <a:t>反演點。</a:t>
                </a:r>
                <a:endParaRPr lang="zh-TW" altLang="zh-TW" sz="3200" kern="100" dirty="0">
                  <a:solidFill>
                    <a:schemeClr val="tx1"/>
                  </a:solidFill>
                  <a:latin typeface="標楷體" panose="03000509000000000000" pitchFamily="65" charset="-120"/>
                  <a:ea typeface="標楷體" panose="03000509000000000000" pitchFamily="65" charset="-120"/>
                  <a:cs typeface="Arial"/>
                </a:endParaRPr>
              </a:p>
            </p:txBody>
          </p:sp>
        </mc:Choice>
        <mc:Fallback xmlns="">
          <p:sp>
            <p:nvSpPr>
              <p:cNvPr id="27" name="矩形 26"/>
              <p:cNvSpPr>
                <a:spLocks noRot="1" noChangeAspect="1" noMove="1" noResize="1" noEditPoints="1" noAdjustHandles="1" noChangeArrowheads="1" noChangeShapeType="1" noTextEdit="1"/>
              </p:cNvSpPr>
              <p:nvPr/>
            </p:nvSpPr>
            <p:spPr>
              <a:xfrm>
                <a:off x="243943" y="4666993"/>
                <a:ext cx="12305480" cy="2706817"/>
              </a:xfrm>
              <a:prstGeom prst="rect">
                <a:avLst/>
              </a:prstGeom>
              <a:blipFill>
                <a:blip r:embed="rId7"/>
                <a:stretch>
                  <a:fillRect l="-1238" b="-4054"/>
                </a:stretch>
              </a:blipFill>
              <a:ln>
                <a:noFill/>
              </a:ln>
            </p:spPr>
            <p:txBody>
              <a:bodyPr/>
              <a:lstStyle/>
              <a:p>
                <a:r>
                  <a:rPr lang="zh-TW" altLang="en-US">
                    <a:noFill/>
                  </a:rPr>
                  <a:t> </a:t>
                </a:r>
              </a:p>
            </p:txBody>
          </p:sp>
        </mc:Fallback>
      </mc:AlternateContent>
      <p:grpSp>
        <p:nvGrpSpPr>
          <p:cNvPr id="3" name="群組 2">
            <a:extLst>
              <a:ext uri="{FF2B5EF4-FFF2-40B4-BE49-F238E27FC236}">
                <a16:creationId xmlns:a16="http://schemas.microsoft.com/office/drawing/2014/main" id="{700CBA6B-2273-5E2E-3153-81EB4BBD79BF}"/>
              </a:ext>
            </a:extLst>
          </p:cNvPr>
          <p:cNvGrpSpPr/>
          <p:nvPr/>
        </p:nvGrpSpPr>
        <p:grpSpPr>
          <a:xfrm>
            <a:off x="12951254" y="1457695"/>
            <a:ext cx="4732557" cy="6204605"/>
            <a:chOff x="13984719" y="1848358"/>
            <a:chExt cx="3842696" cy="5037956"/>
          </a:xfrm>
        </p:grpSpPr>
        <p:pic>
          <p:nvPicPr>
            <p:cNvPr id="31" name="圖片 30"/>
            <p:cNvPicPr/>
            <p:nvPr/>
          </p:nvPicPr>
          <p:blipFill>
            <a:blip r:embed="rId8"/>
            <a:srcRect/>
            <a:stretch/>
          </p:blipFill>
          <p:spPr bwMode="auto">
            <a:xfrm>
              <a:off x="13984719" y="1848358"/>
              <a:ext cx="3842696" cy="4320000"/>
            </a:xfrm>
            <a:prstGeom prst="rect">
              <a:avLst/>
            </a:prstGeom>
            <a:noFill/>
          </p:spPr>
        </p:pic>
        <mc:AlternateContent xmlns:mc="http://schemas.openxmlformats.org/markup-compatibility/2006" xmlns:a14="http://schemas.microsoft.com/office/drawing/2010/main">
          <mc:Choice Requires="a14">
            <p:sp>
              <p:nvSpPr>
                <p:cNvPr id="36" name="文字方塊 2"/>
                <p:cNvSpPr txBox="1">
                  <a:spLocks noChangeArrowheads="1"/>
                </p:cNvSpPr>
                <p:nvPr/>
              </p:nvSpPr>
              <p:spPr bwMode="auto">
                <a:xfrm>
                  <a:off x="14192508" y="6099875"/>
                  <a:ext cx="3427117" cy="786439"/>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50000"/>
                    </a:lnSpc>
                  </a:pPr>
                  <a:r>
                    <a:rPr lang="zh-TW" sz="2800" kern="100" dirty="0">
                      <a:effectLst/>
                      <a:latin typeface="標楷體" panose="03000509000000000000" pitchFamily="65" charset="-120"/>
                      <a:ea typeface="標楷體" panose="03000509000000000000" pitchFamily="65" charset="-120"/>
                      <a:cs typeface="Times New Roman" panose="02020603050405020304" pitchFamily="18" charset="0"/>
                    </a:rPr>
                    <a:t>圖</a:t>
                  </a:r>
                  <a14:m>
                    <m:oMath xmlns:m="http://schemas.openxmlformats.org/officeDocument/2006/math">
                      <m:r>
                        <a:rPr lang="zh-TW" altLang="en-US" sz="2800" i="1" kern="100" dirty="0">
                          <a:latin typeface="Cambria Math" panose="02040503050406030204" pitchFamily="18" charset="0"/>
                          <a:ea typeface="標楷體" panose="03000509000000000000" pitchFamily="65" charset="-120"/>
                          <a:cs typeface="Times New Roman" panose="02020603050405020304" pitchFamily="18" charset="0"/>
                        </a:rPr>
                        <m:t> </m:t>
                      </m:r>
                      <m:r>
                        <a:rPr lang="en-US" altLang="zh-TW" sz="2800" i="1" kern="100" dirty="0" smtClean="0">
                          <a:latin typeface="Cambria Math" panose="02040503050406030204" pitchFamily="18" charset="0"/>
                          <a:ea typeface="標楷體" panose="03000509000000000000" pitchFamily="65" charset="-120"/>
                          <a:cs typeface="Times New Roman" panose="02020603050405020304" pitchFamily="18" charset="0"/>
                        </a:rPr>
                        <m:t>7</m:t>
                      </m:r>
                    </m:oMath>
                  </a14:m>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 </a:t>
                  </a:r>
                  <a14:m>
                    <m:oMath xmlns:m="http://schemas.openxmlformats.org/officeDocument/2006/math">
                      <m:r>
                        <a:rPr lang="zh-TW" altLang="en-US" sz="2800" i="1" kern="100" smtClean="0">
                          <a:effectLst/>
                          <a:latin typeface="Cambria Math" panose="02040503050406030204" pitchFamily="18" charset="0"/>
                          <a:ea typeface="MS Gothic" panose="020B0609070205080204" pitchFamily="49" charset="-128"/>
                          <a:cs typeface="MS Gothic" panose="020B0609070205080204" pitchFamily="49" charset="-128"/>
                        </a:rPr>
                        <m:t>−</m:t>
                      </m:r>
                      <m:r>
                        <a:rPr lang="en-US" sz="2800" i="1" kern="100" smtClean="0">
                          <a:effectLst/>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𝑃</m:t>
                              </m:r>
                            </m:e>
                            <m: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1</m:t>
                              </m:r>
                            </m:sub>
                          </m:s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𝐵</m:t>
                          </m:r>
                        </m:e>
                      </m:acc>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m:t>
                      </m:r>
                      <m:acc>
                        <m:accPr>
                          <m:chr m:val="̅"/>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𝑂</m:t>
                              </m:r>
                            </m:e>
                            <m: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1</m:t>
                              </m:r>
                            </m:sub>
                          </m:s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𝐵</m:t>
                          </m:r>
                        </m:e>
                      </m:acc>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m:t>
                      </m:r>
                      <m:sSup>
                        <m:sSupPr>
                          <m:ctrlP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ctrlPr>
                        </m:sSupPr>
                        <m:e>
                          <m:acc>
                            <m:accPr>
                              <m:chr m:val="̅"/>
                              <m:ctrlP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ctrlPr>
                            </m:accPr>
                            <m:e>
                              <m: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t>𝐴𝐵</m:t>
                              </m:r>
                            </m:e>
                          </m:acc>
                        </m:e>
                        <m:sup>
                          <m: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t>2</m:t>
                          </m:r>
                        </m:sup>
                      </m:sSup>
                    </m:oMath>
                  </a14:m>
                  <a:endParaRPr 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mc:Choice>
          <mc:Fallback xmlns="">
            <p:sp>
              <p:nvSpPr>
                <p:cNvPr id="36" name="文字方塊 2"/>
                <p:cNvSpPr txBox="1">
                  <a:spLocks noRot="1" noChangeAspect="1" noMove="1" noResize="1" noEditPoints="1" noAdjustHandles="1" noChangeArrowheads="1" noChangeShapeType="1" noTextEdit="1"/>
                </p:cNvSpPr>
                <p:nvPr/>
              </p:nvSpPr>
              <p:spPr bwMode="auto">
                <a:xfrm>
                  <a:off x="14192508" y="6099875"/>
                  <a:ext cx="3427117" cy="786439"/>
                </a:xfrm>
                <a:prstGeom prst="rect">
                  <a:avLst/>
                </a:prstGeom>
                <a:blipFill>
                  <a:blip r:embed="rId9"/>
                  <a:stretch>
                    <a:fillRect l="-3035"/>
                  </a:stretch>
                </a:blipFill>
                <a:ln w="9525">
                  <a:noFill/>
                  <a:miter lim="800000"/>
                  <a:headEnd/>
                  <a:tailEnd/>
                </a:ln>
              </p:spPr>
              <p:txBody>
                <a:bodyPr/>
                <a:lstStyle/>
                <a:p>
                  <a:r>
                    <a:rPr lang="zh-TW" altLang="en-US">
                      <a:noFill/>
                    </a:rPr>
                    <a:t> </a:t>
                  </a:r>
                </a:p>
              </p:txBody>
            </p:sp>
          </mc:Fallback>
        </mc:AlternateContent>
      </p:grpSp>
      <p:grpSp>
        <p:nvGrpSpPr>
          <p:cNvPr id="8" name="群組 7">
            <a:extLst>
              <a:ext uri="{FF2B5EF4-FFF2-40B4-BE49-F238E27FC236}">
                <a16:creationId xmlns:a16="http://schemas.microsoft.com/office/drawing/2014/main" id="{FEA82AA3-5C4B-38F5-D2F7-52CEEE6A963A}"/>
              </a:ext>
            </a:extLst>
          </p:cNvPr>
          <p:cNvGrpSpPr/>
          <p:nvPr/>
        </p:nvGrpSpPr>
        <p:grpSpPr>
          <a:xfrm>
            <a:off x="17793617" y="1499849"/>
            <a:ext cx="5403926" cy="6117802"/>
            <a:chOff x="18705698" y="2004462"/>
            <a:chExt cx="4355766" cy="4931176"/>
          </a:xfrm>
        </p:grpSpPr>
        <p:pic>
          <p:nvPicPr>
            <p:cNvPr id="32" name="圖片 31"/>
            <p:cNvPicPr/>
            <p:nvPr/>
          </p:nvPicPr>
          <p:blipFill>
            <a:blip r:embed="rId10">
              <a:extLst>
                <a:ext uri="{28A0092B-C50C-407E-A947-70E740481C1C}">
                  <a14:useLocalDpi xmlns:a14="http://schemas.microsoft.com/office/drawing/2010/main" val="0"/>
                </a:ext>
              </a:extLst>
            </a:blip>
            <a:stretch>
              <a:fillRect/>
            </a:stretch>
          </p:blipFill>
          <p:spPr bwMode="auto">
            <a:xfrm>
              <a:off x="18705698" y="2004462"/>
              <a:ext cx="4355766" cy="3858609"/>
            </a:xfrm>
            <a:prstGeom prst="rect">
              <a:avLst/>
            </a:prstGeom>
            <a:noFill/>
          </p:spPr>
        </p:pic>
        <mc:AlternateContent xmlns:mc="http://schemas.openxmlformats.org/markup-compatibility/2006" xmlns:a14="http://schemas.microsoft.com/office/drawing/2010/main">
          <mc:Choice Requires="a14">
            <p:sp>
              <p:nvSpPr>
                <p:cNvPr id="37" name="文字方塊 2"/>
                <p:cNvSpPr txBox="1">
                  <a:spLocks noChangeArrowheads="1"/>
                </p:cNvSpPr>
                <p:nvPr/>
              </p:nvSpPr>
              <p:spPr bwMode="auto">
                <a:xfrm>
                  <a:off x="19273905" y="6050550"/>
                  <a:ext cx="3219352" cy="885088"/>
                </a:xfrm>
                <a:prstGeom prst="rect">
                  <a:avLst/>
                </a:prstGeom>
                <a:solidFill>
                  <a:srgbClr val="FFFFFF"/>
                </a:solidFill>
                <a:ln w="9525">
                  <a:noFill/>
                  <a:miter lim="800000"/>
                  <a:headEnd/>
                  <a:tailEnd/>
                </a:ln>
              </p:spPr>
              <p:txBody>
                <a:bodyPr rot="0" vert="horz" wrap="square" lIns="91440" tIns="45720" rIns="91440" bIns="45720" anchor="t" anchorCtr="0">
                  <a:noAutofit/>
                </a:bodyPr>
                <a:lstStyle/>
                <a:p>
                  <a:pPr>
                    <a:lnSpc>
                      <a:spcPct val="150000"/>
                    </a:lnSpc>
                  </a:pPr>
                  <a:r>
                    <a:rPr lang="zh-TW" sz="2800" kern="100" dirty="0">
                      <a:effectLst/>
                      <a:latin typeface="標楷體" panose="03000509000000000000" pitchFamily="65" charset="-120"/>
                      <a:ea typeface="標楷體" panose="03000509000000000000" pitchFamily="65" charset="-120"/>
                      <a:cs typeface="Times New Roman" panose="02020603050405020304" pitchFamily="18" charset="0"/>
                    </a:rPr>
                    <a:t>圖</a:t>
                  </a:r>
                  <a14:m>
                    <m:oMath xmlns:m="http://schemas.openxmlformats.org/officeDocument/2006/math">
                      <m:r>
                        <a:rPr lang="zh-TW" altLang="en-US" sz="2800" i="1" kern="100" dirty="0">
                          <a:latin typeface="Cambria Math" panose="02040503050406030204" pitchFamily="18" charset="0"/>
                          <a:ea typeface="標楷體" panose="03000509000000000000" pitchFamily="65" charset="-120"/>
                          <a:cs typeface="Times New Roman" panose="02020603050405020304" pitchFamily="18" charset="0"/>
                        </a:rPr>
                        <m:t> </m:t>
                      </m:r>
                      <m:r>
                        <a:rPr lang="en-US" altLang="zh-TW" sz="2800" i="1" kern="100" dirty="0">
                          <a:latin typeface="Cambria Math" panose="02040503050406030204" pitchFamily="18" charset="0"/>
                          <a:ea typeface="標楷體" panose="03000509000000000000" pitchFamily="65" charset="-120"/>
                          <a:cs typeface="Times New Roman" panose="02020603050405020304" pitchFamily="18" charset="0"/>
                        </a:rPr>
                        <m:t>8</m:t>
                      </m:r>
                    </m:oMath>
                  </a14:m>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 </a:t>
                  </a:r>
                  <a14:m>
                    <m:oMath xmlns:m="http://schemas.openxmlformats.org/officeDocument/2006/math">
                      <m: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t> </m:t>
                      </m:r>
                      <m:acc>
                        <m:accPr>
                          <m:chr m:val="̅"/>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𝑃</m:t>
                              </m:r>
                            </m:e>
                            <m: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1</m:t>
                              </m:r>
                            </m:sub>
                          </m:s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𝐴</m:t>
                          </m:r>
                        </m:e>
                      </m:acc>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m:t>
                      </m:r>
                      <m:acc>
                        <m:accPr>
                          <m:chr m:val="̅"/>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accPr>
                        <m:e>
                          <m:sSub>
                            <m:sSubPr>
                              <m:ctrlPr>
                                <a:rPr lang="zh-TW" sz="2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𝑂</m:t>
                              </m:r>
                            </m:e>
                            <m: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1</m:t>
                              </m:r>
                            </m:sub>
                          </m:sSub>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𝐴</m:t>
                          </m:r>
                        </m:e>
                      </m:acc>
                      <m:r>
                        <a:rPr lang="en-US" sz="2800" i="1" kern="100">
                          <a:effectLst/>
                          <a:latin typeface="Cambria Math" panose="02040503050406030204" pitchFamily="18" charset="0"/>
                          <a:ea typeface="新細明體" panose="02020500000000000000" pitchFamily="18" charset="-120"/>
                          <a:cs typeface="Times New Roman" panose="02020603050405020304" pitchFamily="18" charset="0"/>
                        </a:rPr>
                        <m:t>=</m:t>
                      </m:r>
                      <m:sSup>
                        <m:sSupPr>
                          <m:ctrlPr>
                            <a:rPr lang="en-US" altLang="zh-TW"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ctrlPr>
                        </m:sSupPr>
                        <m:e>
                          <m:acc>
                            <m:accPr>
                              <m:chr m:val="̅"/>
                              <m:ctrlPr>
                                <a:rPr lang="en-US" altLang="zh-TW" sz="2800" i="1" kern="100" smtClean="0">
                                  <a:effectLst/>
                                  <a:latin typeface="Cambria Math" panose="02040503050406030204" pitchFamily="18" charset="0"/>
                                  <a:ea typeface="新細明體" panose="02020500000000000000" pitchFamily="18" charset="-120"/>
                                  <a:cs typeface="Times New Roman" panose="02020603050405020304" pitchFamily="18" charset="0"/>
                                </a:rPr>
                              </m:ctrlPr>
                            </m:accPr>
                            <m:e>
                              <m:r>
                                <a:rPr lang="en-US" altLang="zh-TW"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t>𝐴𝐵</m:t>
                              </m:r>
                            </m:e>
                          </m:acc>
                        </m:e>
                        <m:sup>
                          <m:r>
                            <a:rPr lang="en-US" altLang="zh-TW" sz="2800" b="0" i="1" kern="100" smtClean="0">
                              <a:effectLst/>
                              <a:latin typeface="Cambria Math" panose="02040503050406030204" pitchFamily="18" charset="0"/>
                              <a:ea typeface="新細明體" panose="02020500000000000000" pitchFamily="18" charset="-120"/>
                              <a:cs typeface="Times New Roman" panose="02020603050405020304" pitchFamily="18" charset="0"/>
                            </a:rPr>
                            <m:t>2</m:t>
                          </m:r>
                        </m:sup>
                      </m:sSup>
                    </m:oMath>
                  </a14:m>
                  <a:endParaRPr 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mc:Choice>
          <mc:Fallback xmlns="">
            <p:sp>
              <p:nvSpPr>
                <p:cNvPr id="37" name="文字方塊 2"/>
                <p:cNvSpPr txBox="1">
                  <a:spLocks noRot="1" noChangeAspect="1" noMove="1" noResize="1" noEditPoints="1" noAdjustHandles="1" noChangeArrowheads="1" noChangeShapeType="1" noTextEdit="1"/>
                </p:cNvSpPr>
                <p:nvPr/>
              </p:nvSpPr>
              <p:spPr bwMode="auto">
                <a:xfrm>
                  <a:off x="19273905" y="6050550"/>
                  <a:ext cx="3219352" cy="885088"/>
                </a:xfrm>
                <a:prstGeom prst="rect">
                  <a:avLst/>
                </a:prstGeom>
                <a:blipFill>
                  <a:blip r:embed="rId11"/>
                  <a:stretch>
                    <a:fillRect l="-3206"/>
                  </a:stretch>
                </a:blipFill>
                <a:ln w="9525">
                  <a:noFill/>
                  <a:miter lim="800000"/>
                  <a:headEnd/>
                  <a:tailEnd/>
                </a:ln>
              </p:spPr>
              <p:txBody>
                <a:bodyPr/>
                <a:lstStyle/>
                <a:p>
                  <a:r>
                    <a:rPr lang="zh-TW" altLang="en-US">
                      <a:noFill/>
                    </a:rPr>
                    <a:t> </a:t>
                  </a:r>
                </a:p>
              </p:txBody>
            </p:sp>
          </mc:Fallback>
        </mc:AlternateContent>
      </p:grpSp>
      <mc:AlternateContent xmlns:mc="http://schemas.openxmlformats.org/markup-compatibility/2006">
        <mc:Choice xmlns:a14="http://schemas.microsoft.com/office/drawing/2010/main" Requires="a14">
          <p:sp>
            <p:nvSpPr>
              <p:cNvPr id="41" name="文字方塊 40"/>
              <p:cNvSpPr txBox="1"/>
              <p:nvPr/>
            </p:nvSpPr>
            <p:spPr>
              <a:xfrm>
                <a:off x="194032" y="17812489"/>
                <a:ext cx="22380218" cy="1483098"/>
              </a:xfrm>
              <a:prstGeom prst="rect">
                <a:avLst/>
              </a:prstGeom>
              <a:noFill/>
            </p:spPr>
            <p:txBody>
              <a:bodyPr wrap="square" rtlCol="0">
                <a:spAutoFit/>
              </a:bodyPr>
              <a:lstStyle/>
              <a:p>
                <a:pPr>
                  <a:lnSpc>
                    <a:spcPct val="150000"/>
                  </a:lnSpc>
                </a:pPr>
                <a:r>
                  <a:rPr lang="zh-TW" altLang="en-US" sz="3200" dirty="0">
                    <a:latin typeface="標楷體" panose="03000509000000000000" pitchFamily="65" charset="-120"/>
                    <a:ea typeface="標楷體" panose="03000509000000000000" pitchFamily="65" charset="-120"/>
                  </a:rPr>
                  <a:t>　　</a:t>
                </a:r>
                <a:r>
                  <a:rPr lang="zh-TW" altLang="zh-TW" sz="3200" dirty="0">
                    <a:latin typeface="標楷體" panose="03000509000000000000" pitchFamily="65" charset="-120"/>
                    <a:ea typeface="標楷體" panose="03000509000000000000" pitchFamily="65" charset="-120"/>
                  </a:rPr>
                  <a:t>觀察發現，當</a:t>
                </a:r>
                <a14:m>
                  <m:oMath xmlns:m="http://schemas.openxmlformats.org/officeDocument/2006/math">
                    <m:r>
                      <a:rPr lang="zh-TW" altLang="zh-TW" sz="3200" b="0" i="1">
                        <a:latin typeface="Cambria Math" panose="02040503050406030204" pitchFamily="18" charset="0"/>
                      </a:rPr>
                      <m:t> </m:t>
                    </m:r>
                    <m:sSub>
                      <m:sSubPr>
                        <m:ctrlPr>
                          <a:rPr lang="zh-TW" altLang="zh-TW" sz="3200" i="1">
                            <a:latin typeface="Cambria Math" panose="02040503050406030204" pitchFamily="18" charset="0"/>
                          </a:rPr>
                        </m:ctrlPr>
                      </m:sSubPr>
                      <m:e>
                        <m:r>
                          <a:rPr lang="en-US" altLang="zh-TW" sz="3200" b="0" i="1">
                            <a:latin typeface="Cambria Math" panose="02040503050406030204" pitchFamily="18" charset="0"/>
                          </a:rPr>
                          <m:t>𝑃</m:t>
                        </m:r>
                      </m:e>
                      <m:sub>
                        <m:r>
                          <a:rPr lang="en-US" altLang="zh-TW" sz="3200" b="0" i="1">
                            <a:latin typeface="Cambria Math" panose="02040503050406030204" pitchFamily="18" charset="0"/>
                          </a:rPr>
                          <m:t>1</m:t>
                        </m:r>
                      </m:sub>
                    </m:sSub>
                    <m:r>
                      <a:rPr lang="en-US" altLang="zh-TW" sz="3200" b="0">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在不通過</a:t>
                </a:r>
                <a14:m>
                  <m:oMath xmlns:m="http://schemas.openxmlformats.org/officeDocument/2006/math">
                    <m:r>
                      <a:rPr lang="zh-TW" altLang="zh-TW" sz="3200" b="0">
                        <a:latin typeface="Cambria Math" panose="02040503050406030204" pitchFamily="18" charset="0"/>
                      </a:rPr>
                      <m:t> </m:t>
                    </m:r>
                    <m:r>
                      <m:rPr>
                        <m:sty m:val="p"/>
                      </m:rPr>
                      <a:rPr lang="en-US" altLang="zh-TW" sz="3200" b="0" i="0" smtClean="0">
                        <a:latin typeface="Cambria Math" panose="02040503050406030204" pitchFamily="18" charset="0"/>
                      </a:rPr>
                      <m:t>Δ</m:t>
                    </m:r>
                    <m:r>
                      <a:rPr lang="en-US" altLang="zh-TW" sz="3200" b="0" i="1" smtClean="0">
                        <a:latin typeface="Cambria Math" panose="02040503050406030204" pitchFamily="18" charset="0"/>
                      </a:rPr>
                      <m:t>𝐴𝐵𝐶</m:t>
                    </m:r>
                    <m:r>
                      <a:rPr lang="en-US" altLang="zh-TW" sz="3200" b="0" i="1" smtClean="0">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頂點的直線上</a:t>
                </a:r>
                <a:r>
                  <a:rPr lang="zh-TW" altLang="zh-TW" sz="3200" dirty="0">
                    <a:latin typeface="標楷體" panose="03000509000000000000" pitchFamily="65" charset="-120"/>
                    <a:ea typeface="標楷體" panose="03000509000000000000" pitchFamily="65" charset="-120"/>
                  </a:rPr>
                  <a:t>移動時，</a:t>
                </a:r>
                <a14:m>
                  <m:oMath xmlns:m="http://schemas.openxmlformats.org/officeDocument/2006/math">
                    <m:sSub>
                      <m:sSubPr>
                        <m:ctrlPr>
                          <a:rPr lang="zh-TW" altLang="zh-TW" sz="3200" i="1">
                            <a:latin typeface="Cambria Math" panose="02040503050406030204" pitchFamily="18" charset="0"/>
                          </a:rPr>
                        </m:ctrlPr>
                      </m:sSubPr>
                      <m:e>
                        <m:r>
                          <a:rPr lang="en-US" altLang="zh-TW" sz="3200" b="0" i="1">
                            <a:latin typeface="Cambria Math" panose="02040503050406030204" pitchFamily="18" charset="0"/>
                          </a:rPr>
                          <m:t>𝑂</m:t>
                        </m:r>
                      </m:e>
                      <m:sub>
                        <m:r>
                          <a:rPr lang="en-US" altLang="zh-TW" sz="3200" b="0" i="1">
                            <a:latin typeface="Cambria Math" panose="02040503050406030204" pitchFamily="18" charset="0"/>
                          </a:rPr>
                          <m:t>1</m:t>
                        </m:r>
                      </m:sub>
                    </m:sSub>
                    <m:r>
                      <a:rPr lang="en-US" altLang="zh-TW" sz="3200" b="0" i="1">
                        <a:latin typeface="Cambria Math" panose="02040503050406030204" pitchFamily="18" charset="0"/>
                      </a:rPr>
                      <m:t> </m:t>
                    </m:r>
                  </m:oMath>
                </a14:m>
                <a:r>
                  <a:rPr lang="zh-TW" altLang="en-US" sz="3200" dirty="0">
                    <a:latin typeface="標楷體" panose="03000509000000000000" pitchFamily="65" charset="-120"/>
                    <a:ea typeface="標楷體" panose="03000509000000000000" pitchFamily="65" charset="-120"/>
                  </a:rPr>
                  <a:t>的軌跡就會是圓錐曲線</a:t>
                </a:r>
                <a:r>
                  <a:rPr lang="zh-TW" altLang="zh-TW" sz="3200" dirty="0">
                    <a:latin typeface="標楷體" panose="03000509000000000000" pitchFamily="65" charset="-120"/>
                    <a:ea typeface="標楷體" panose="03000509000000000000" pitchFamily="65" charset="-120"/>
                  </a:rPr>
                  <a:t>，</a:t>
                </a:r>
                <a:r>
                  <a:rPr lang="zh-TW" altLang="en-US" sz="3200" dirty="0">
                    <a:latin typeface="標楷體" panose="03000509000000000000" pitchFamily="65" charset="-120"/>
                    <a:ea typeface="標楷體" panose="03000509000000000000" pitchFamily="65" charset="-120"/>
                  </a:rPr>
                  <a:t>底下將其整理成表</a:t>
                </a:r>
                <a14:m>
                  <m:oMath xmlns:m="http://schemas.openxmlformats.org/officeDocument/2006/math">
                    <m:r>
                      <a:rPr lang="en-US" altLang="zh-TW" sz="3200" b="0" i="0" smtClean="0">
                        <a:latin typeface="Cambria Math" panose="02040503050406030204" pitchFamily="18" charset="0"/>
                        <a:ea typeface="標楷體" panose="03000509000000000000" pitchFamily="65" charset="-120"/>
                      </a:rPr>
                      <m:t> </m:t>
                    </m:r>
                    <m:r>
                      <a:rPr lang="en-US" altLang="zh-TW" sz="3200" i="1">
                        <a:latin typeface="Cambria Math" panose="02040503050406030204" pitchFamily="18" charset="0"/>
                        <a:ea typeface="標楷體" panose="03000509000000000000" pitchFamily="65" charset="-120"/>
                      </a:rPr>
                      <m:t>5</m:t>
                    </m:r>
                  </m:oMath>
                </a14:m>
                <a:r>
                  <a:rPr lang="zh-TW" altLang="en-US" sz="3200" dirty="0">
                    <a:latin typeface="標楷體" panose="03000509000000000000" pitchFamily="65" charset="-120"/>
                    <a:ea typeface="標楷體" panose="03000509000000000000" pitchFamily="65" charset="-120"/>
                  </a:rPr>
                  <a:t>，為等腰直角</a:t>
                </a:r>
                <a:br>
                  <a:rPr lang="en-US" altLang="zh-TW" sz="3200" dirty="0">
                    <a:latin typeface="標楷體" panose="03000509000000000000" pitchFamily="65" charset="-120"/>
                    <a:ea typeface="標楷體" panose="03000509000000000000" pitchFamily="65" charset="-120"/>
                  </a:rPr>
                </a:br>
                <a:r>
                  <a:rPr lang="zh-TW" altLang="en-US" sz="3200" dirty="0">
                    <a:latin typeface="標楷體" panose="03000509000000000000" pitchFamily="65" charset="-120"/>
                    <a:ea typeface="標楷體" panose="03000509000000000000" pitchFamily="65" charset="-120"/>
                  </a:rPr>
                  <a:t>三角形的鏡射外心軌跡之圓錐曲線方程式：</a:t>
                </a:r>
                <a:endParaRPr lang="en-US" altLang="zh-TW" sz="3200" dirty="0">
                  <a:latin typeface="標楷體" panose="03000509000000000000" pitchFamily="65" charset="-120"/>
                  <a:ea typeface="標楷體" panose="03000509000000000000" pitchFamily="65" charset="-120"/>
                </a:endParaRPr>
              </a:p>
            </p:txBody>
          </p:sp>
        </mc:Choice>
        <mc:Fallback>
          <p:sp>
            <p:nvSpPr>
              <p:cNvPr id="41" name="文字方塊 40"/>
              <p:cNvSpPr txBox="1">
                <a:spLocks noRot="1" noChangeAspect="1" noMove="1" noResize="1" noEditPoints="1" noAdjustHandles="1" noChangeArrowheads="1" noChangeShapeType="1" noTextEdit="1"/>
              </p:cNvSpPr>
              <p:nvPr/>
            </p:nvSpPr>
            <p:spPr>
              <a:xfrm>
                <a:off x="194032" y="17812489"/>
                <a:ext cx="22380218" cy="1483098"/>
              </a:xfrm>
              <a:prstGeom prst="rect">
                <a:avLst/>
              </a:prstGeom>
              <a:blipFill>
                <a:blip r:embed="rId12"/>
                <a:stretch>
                  <a:fillRect l="-708" b="-12757"/>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graphicFrame>
            <p:nvGraphicFramePr>
              <p:cNvPr id="4" name="表格 3"/>
              <p:cNvGraphicFramePr>
                <a:graphicFrameLocks noGrp="1"/>
              </p:cNvGraphicFramePr>
              <p:nvPr>
                <p:extLst>
                  <p:ext uri="{D42A27DB-BD31-4B8C-83A1-F6EECF244321}">
                    <p14:modId xmlns:p14="http://schemas.microsoft.com/office/powerpoint/2010/main" val="3478168024"/>
                  </p:ext>
                </p:extLst>
              </p:nvPr>
            </p:nvGraphicFramePr>
            <p:xfrm>
              <a:off x="243942" y="19855336"/>
              <a:ext cx="22882758" cy="7380177"/>
            </p:xfrm>
            <a:graphic>
              <a:graphicData uri="http://schemas.openxmlformats.org/drawingml/2006/table">
                <a:tbl>
                  <a:tblPr firstRow="1">
                    <a:tableStyleId>{BC89EF96-8CEA-46FF-86C4-4CE0E7609802}</a:tableStyleId>
                  </a:tblPr>
                  <a:tblGrid>
                    <a:gridCol w="7926664">
                      <a:extLst>
                        <a:ext uri="{9D8B030D-6E8A-4147-A177-3AD203B41FA5}">
                          <a16:colId xmlns:a16="http://schemas.microsoft.com/office/drawing/2014/main" val="20000"/>
                        </a:ext>
                      </a:extLst>
                    </a:gridCol>
                    <a:gridCol w="7478047">
                      <a:extLst>
                        <a:ext uri="{9D8B030D-6E8A-4147-A177-3AD203B41FA5}">
                          <a16:colId xmlns:a16="http://schemas.microsoft.com/office/drawing/2014/main" val="20001"/>
                        </a:ext>
                      </a:extLst>
                    </a:gridCol>
                    <a:gridCol w="7478047">
                      <a:extLst>
                        <a:ext uri="{9D8B030D-6E8A-4147-A177-3AD203B41FA5}">
                          <a16:colId xmlns:a16="http://schemas.microsoft.com/office/drawing/2014/main" val="20002"/>
                        </a:ext>
                      </a:extLst>
                    </a:gridCol>
                  </a:tblGrid>
                  <a:tr h="837264">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zh-TW" altLang="zh-TW" sz="3200" b="0" u="none" strike="noStrike" cap="none" smtClean="0">
                                  <a:solidFill>
                                    <a:schemeClr val="bg1"/>
                                  </a:solidFill>
                                  <a:effectLst/>
                                  <a:latin typeface="Cambria Math" panose="02040503050406030204" pitchFamily="18" charset="0"/>
                                  <a:sym typeface="Arial"/>
                                </a:rPr>
                                <m:t> </m:t>
                              </m:r>
                              <m:sSub>
                                <m:sSubPr>
                                  <m:ctrlPr>
                                    <a:rPr lang="en-US" altLang="zh-TW" sz="3200" b="0" i="1" u="none" strike="noStrike" cap="none" smtClean="0">
                                      <a:solidFill>
                                        <a:schemeClr val="bg1"/>
                                      </a:solidFill>
                                      <a:effectLst/>
                                      <a:latin typeface="Cambria Math" panose="02040503050406030204" pitchFamily="18" charset="0"/>
                                      <a:sym typeface="Arial"/>
                                    </a:rPr>
                                  </m:ctrlPr>
                                </m:sSubPr>
                                <m:e>
                                  <m:r>
                                    <a:rPr lang="en-US" altLang="zh-TW" sz="3200" b="0" u="none" strike="noStrike" cap="none">
                                      <a:solidFill>
                                        <a:schemeClr val="bg1"/>
                                      </a:solidFill>
                                      <a:effectLst/>
                                      <a:latin typeface="Cambria Math" panose="02040503050406030204" pitchFamily="18" charset="0"/>
                                      <a:sym typeface="Arial"/>
                                    </a:rPr>
                                    <m:t>𝑃</m:t>
                                  </m:r>
                                </m:e>
                                <m:sub>
                                  <m:r>
                                    <a:rPr lang="en-US" altLang="zh-TW" sz="3200" b="0" u="none" strike="noStrike" cap="none" smtClean="0">
                                      <a:solidFill>
                                        <a:schemeClr val="bg1"/>
                                      </a:solidFill>
                                      <a:effectLst/>
                                      <a:latin typeface="Cambria Math" panose="02040503050406030204" pitchFamily="18" charset="0"/>
                                      <a:sym typeface="Arial"/>
                                    </a:rPr>
                                    <m:t>1</m:t>
                                  </m:r>
                                </m:sub>
                              </m:sSub>
                              <m:r>
                                <a:rPr lang="en-US" altLang="zh-TW" sz="3200" b="0" u="none" strike="noStrike" cap="none">
                                  <a:solidFill>
                                    <a:schemeClr val="bg1"/>
                                  </a:solidFill>
                                  <a:effectLst/>
                                  <a:latin typeface="Cambria Math" panose="02040503050406030204" pitchFamily="18" charset="0"/>
                                  <a:sym typeface="Arial"/>
                                </a:rPr>
                                <m:t> </m:t>
                              </m:r>
                            </m:oMath>
                          </a14:m>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是任意斜</a:t>
                          </a:r>
                          <a:r>
                            <a:rPr lang="zh-TW" altLang="zh-TW" sz="3200" b="0" u="none" strike="noStrike" cap="none" dirty="0">
                              <a:solidFill>
                                <a:schemeClr val="bg1"/>
                              </a:solidFill>
                              <a:effectLst/>
                              <a:latin typeface="標楷體" panose="03000509000000000000" pitchFamily="65" charset="-120"/>
                              <a:ea typeface="標楷體" panose="03000509000000000000" pitchFamily="65" charset="-120"/>
                              <a:sym typeface="Arial"/>
                            </a:rPr>
                            <a:t>直線上</a:t>
                          </a:r>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一</a:t>
                          </a:r>
                          <a:r>
                            <a:rPr lang="zh-TW" altLang="zh-TW" sz="3200" b="0" u="none" strike="noStrike" cap="none" dirty="0">
                              <a:solidFill>
                                <a:schemeClr val="bg1"/>
                              </a:solidFill>
                              <a:effectLst/>
                              <a:latin typeface="標楷體" panose="03000509000000000000" pitchFamily="65" charset="-120"/>
                              <a:ea typeface="標楷體" panose="03000509000000000000" pitchFamily="65" charset="-120"/>
                              <a:sym typeface="Arial"/>
                            </a:rPr>
                            <a:t>動點</a:t>
                          </a:r>
                          <a:endParaRPr lang="zh-TW" altLang="zh-TW" sz="3200" b="0" i="0" u="none" strike="noStrike" cap="none" dirty="0">
                            <a:solidFill>
                              <a:schemeClr val="bg1"/>
                            </a:solidFill>
                            <a:effectLst/>
                            <a:latin typeface="標楷體" panose="03000509000000000000" pitchFamily="65" charset="-120"/>
                            <a:ea typeface="標楷體" panose="03000509000000000000" pitchFamily="65" charset="-120"/>
                            <a:cs typeface="+mn-cs"/>
                            <a:sym typeface="Arial"/>
                          </a:endParaRPr>
                        </a:p>
                      </a:txBody>
                      <a:tcPr anchor="ctr" anchorCtr="1">
                        <a:solidFill>
                          <a:schemeClr val="accent1"/>
                        </a:solidFill>
                      </a:tcPr>
                    </a:tc>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TW" sz="3200" b="0" i="1" u="none" strike="noStrike" cap="none" smtClean="0">
                                      <a:solidFill>
                                        <a:schemeClr val="bg1"/>
                                      </a:solidFill>
                                      <a:effectLst/>
                                      <a:latin typeface="Cambria Math" panose="02040503050406030204" pitchFamily="18" charset="0"/>
                                      <a:sym typeface="Arial"/>
                                    </a:rPr>
                                  </m:ctrlPr>
                                </m:sSubPr>
                                <m:e>
                                  <m:r>
                                    <a:rPr lang="en-US" altLang="zh-TW" sz="3200" b="0" u="none" strike="noStrike" cap="none">
                                      <a:solidFill>
                                        <a:schemeClr val="bg1"/>
                                      </a:solidFill>
                                      <a:effectLst/>
                                      <a:latin typeface="Cambria Math" panose="02040503050406030204" pitchFamily="18" charset="0"/>
                                      <a:sym typeface="Arial"/>
                                    </a:rPr>
                                    <m:t>𝑃</m:t>
                                  </m:r>
                                </m:e>
                                <m:sub>
                                  <m:r>
                                    <a:rPr lang="en-US" altLang="zh-TW" sz="3200" b="0" u="none" strike="noStrike" cap="none" smtClean="0">
                                      <a:solidFill>
                                        <a:schemeClr val="bg1"/>
                                      </a:solidFill>
                                      <a:effectLst/>
                                      <a:latin typeface="Cambria Math" panose="02040503050406030204" pitchFamily="18" charset="0"/>
                                      <a:sym typeface="Arial"/>
                                    </a:rPr>
                                    <m:t>1</m:t>
                                  </m:r>
                                </m:sub>
                              </m:sSub>
                              <m:r>
                                <a:rPr lang="en-US" altLang="zh-TW" sz="3200" b="0" u="none" strike="noStrike" cap="none">
                                  <a:solidFill>
                                    <a:schemeClr val="bg1"/>
                                  </a:solidFill>
                                  <a:effectLst/>
                                  <a:latin typeface="Cambria Math" panose="02040503050406030204" pitchFamily="18" charset="0"/>
                                  <a:sym typeface="Arial"/>
                                </a:rPr>
                                <m:t> </m:t>
                              </m:r>
                            </m:oMath>
                          </a14:m>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是鉛</a:t>
                          </a:r>
                          <a:r>
                            <a:rPr lang="zh-TW" altLang="zh-TW" sz="3200" b="0" u="none" strike="noStrike" cap="none" dirty="0">
                              <a:solidFill>
                                <a:schemeClr val="bg1"/>
                              </a:solidFill>
                              <a:effectLst/>
                              <a:latin typeface="標楷體" panose="03000509000000000000" pitchFamily="65" charset="-120"/>
                              <a:ea typeface="標楷體" panose="03000509000000000000" pitchFamily="65" charset="-120"/>
                              <a:sym typeface="Arial"/>
                            </a:rPr>
                            <a:t>直線上</a:t>
                          </a:r>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一</a:t>
                          </a:r>
                          <a:r>
                            <a:rPr lang="zh-TW" altLang="zh-TW" sz="3200" b="0" u="none" strike="noStrike" cap="none" dirty="0">
                              <a:solidFill>
                                <a:schemeClr val="bg1"/>
                              </a:solidFill>
                              <a:effectLst/>
                              <a:latin typeface="標楷體" panose="03000509000000000000" pitchFamily="65" charset="-120"/>
                              <a:ea typeface="標楷體" panose="03000509000000000000" pitchFamily="65" charset="-120"/>
                              <a:sym typeface="Arial"/>
                            </a:rPr>
                            <a:t>動點</a:t>
                          </a:r>
                          <a:endParaRPr lang="zh-TW" altLang="en-US" sz="3200" b="0" dirty="0">
                            <a:solidFill>
                              <a:schemeClr val="bg1"/>
                            </a:solidFill>
                            <a:latin typeface="標楷體" panose="03000509000000000000" pitchFamily="65" charset="-120"/>
                            <a:ea typeface="標楷體" panose="03000509000000000000" pitchFamily="65" charset="-120"/>
                          </a:endParaRPr>
                        </a:p>
                      </a:txBody>
                      <a:tcPr anchor="ctr" anchorCtr="1">
                        <a:solidFill>
                          <a:schemeClr val="accent1"/>
                        </a:solidFill>
                      </a:tcPr>
                    </a:tc>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TW" sz="3200" b="0" i="1" u="none" strike="noStrike" cap="none" smtClean="0">
                                      <a:solidFill>
                                        <a:schemeClr val="bg1"/>
                                      </a:solidFill>
                                      <a:effectLst/>
                                      <a:latin typeface="Cambria Math" panose="02040503050406030204" pitchFamily="18" charset="0"/>
                                      <a:sym typeface="Arial"/>
                                    </a:rPr>
                                  </m:ctrlPr>
                                </m:sSubPr>
                                <m:e>
                                  <m:r>
                                    <a:rPr lang="en-US" altLang="zh-TW" sz="3200" b="0" u="none" strike="noStrike" cap="none">
                                      <a:solidFill>
                                        <a:schemeClr val="bg1"/>
                                      </a:solidFill>
                                      <a:effectLst/>
                                      <a:latin typeface="Cambria Math" panose="02040503050406030204" pitchFamily="18" charset="0"/>
                                      <a:sym typeface="Arial"/>
                                    </a:rPr>
                                    <m:t>𝑃</m:t>
                                  </m:r>
                                </m:e>
                                <m:sub>
                                  <m:r>
                                    <a:rPr lang="en-US" altLang="zh-TW" sz="3200" b="0" u="none" strike="noStrike" cap="none" smtClean="0">
                                      <a:solidFill>
                                        <a:schemeClr val="bg1"/>
                                      </a:solidFill>
                                      <a:effectLst/>
                                      <a:latin typeface="Cambria Math" panose="02040503050406030204" pitchFamily="18" charset="0"/>
                                      <a:sym typeface="Arial"/>
                                    </a:rPr>
                                    <m:t>1</m:t>
                                  </m:r>
                                </m:sub>
                              </m:sSub>
                              <m:r>
                                <a:rPr lang="en-US" altLang="zh-TW" sz="3200" b="0" u="none" strike="noStrike" cap="none">
                                  <a:solidFill>
                                    <a:schemeClr val="bg1"/>
                                  </a:solidFill>
                                  <a:effectLst/>
                                  <a:latin typeface="Cambria Math" panose="02040503050406030204" pitchFamily="18" charset="0"/>
                                  <a:sym typeface="Arial"/>
                                </a:rPr>
                                <m:t> </m:t>
                              </m:r>
                            </m:oMath>
                          </a14:m>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是水平</a:t>
                          </a:r>
                          <a:r>
                            <a:rPr lang="zh-TW" altLang="zh-TW" sz="3200" b="0" u="none" strike="noStrike" cap="none" dirty="0">
                              <a:solidFill>
                                <a:schemeClr val="bg1"/>
                              </a:solidFill>
                              <a:effectLst/>
                              <a:latin typeface="標楷體" panose="03000509000000000000" pitchFamily="65" charset="-120"/>
                              <a:ea typeface="標楷體" panose="03000509000000000000" pitchFamily="65" charset="-120"/>
                              <a:sym typeface="Arial"/>
                            </a:rPr>
                            <a:t>線上</a:t>
                          </a:r>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一</a:t>
                          </a:r>
                          <a:r>
                            <a:rPr lang="zh-TW" altLang="zh-TW" sz="3200" b="0" u="none" strike="noStrike" cap="none" dirty="0">
                              <a:solidFill>
                                <a:schemeClr val="bg1"/>
                              </a:solidFill>
                              <a:effectLst/>
                              <a:latin typeface="標楷體" panose="03000509000000000000" pitchFamily="65" charset="-120"/>
                              <a:ea typeface="標楷體" panose="03000509000000000000" pitchFamily="65" charset="-120"/>
                              <a:sym typeface="Arial"/>
                            </a:rPr>
                            <a:t>動點</a:t>
                          </a:r>
                          <a:endParaRPr lang="en-US" altLang="zh-TW" sz="3200" b="0" dirty="0">
                            <a:solidFill>
                              <a:schemeClr val="bg1"/>
                            </a:solidFill>
                            <a:latin typeface="標楷體" panose="03000509000000000000" pitchFamily="65" charset="-120"/>
                            <a:ea typeface="標楷體" panose="03000509000000000000" pitchFamily="65" charset="-120"/>
                          </a:endParaRPr>
                        </a:p>
                      </a:txBody>
                      <a:tcPr anchor="ctr" anchorCtr="1">
                        <a:solidFill>
                          <a:schemeClr val="accent1"/>
                        </a:solidFill>
                      </a:tcPr>
                    </a:tc>
                    <a:extLst>
                      <a:ext uri="{0D108BD9-81ED-4DB2-BD59-A6C34878D82A}">
                        <a16:rowId xmlns:a16="http://schemas.microsoft.com/office/drawing/2014/main" val="10000"/>
                      </a:ext>
                    </a:extLst>
                  </a:tr>
                  <a:tr h="4533900">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extLst>
                      <a:ext uri="{0D108BD9-81ED-4DB2-BD59-A6C34878D82A}">
                        <a16:rowId xmlns:a16="http://schemas.microsoft.com/office/drawing/2014/main" val="10001"/>
                      </a:ext>
                    </a:extLst>
                  </a:tr>
                  <a:tr h="1406301">
                    <a:tc>
                      <a:txBody>
                        <a:bodyPr/>
                        <a:lstStyle/>
                        <a:p>
                          <a:pPr algn="ctr">
                            <a:lnSpc>
                              <a:spcPct val="100000"/>
                            </a:lnSpc>
                            <a:spcAft>
                              <a:spcPts val="1200"/>
                            </a:spcAft>
                          </a:pPr>
                          <a14:m>
                            <m:oMathPara xmlns:m="http://schemas.openxmlformats.org/officeDocument/2006/math">
                              <m:oMathParaPr>
                                <m:jc m:val="centerGroup"/>
                              </m:oMathParaPr>
                              <m:oMath xmlns:m="http://schemas.openxmlformats.org/officeDocument/2006/math">
                                <m:sSup>
                                  <m:sSupPr>
                                    <m:ctrlPr>
                                      <a:rPr lang="zh-TW" altLang="zh-TW" sz="2800" b="0" i="1" u="none" strike="noStrike" cap="none" smtClean="0">
                                        <a:solidFill>
                                          <a:schemeClr val="dk1"/>
                                        </a:solidFill>
                                        <a:effectLst/>
                                        <a:latin typeface="Cambria Math" panose="02040503050406030204" pitchFamily="18" charset="0"/>
                                        <a:sym typeface="Arial"/>
                                      </a:rPr>
                                    </m:ctrlPr>
                                  </m:sSupPr>
                                  <m:e>
                                    <m:r>
                                      <a:rPr lang="en-US" altLang="zh-TW" sz="2800" b="0" u="none" strike="noStrike" cap="none">
                                        <a:solidFill>
                                          <a:schemeClr val="dk1"/>
                                        </a:solidFill>
                                        <a:effectLst/>
                                        <a:latin typeface="Cambria Math" panose="02040503050406030204" pitchFamily="18" charset="0"/>
                                        <a:sym typeface="Arial"/>
                                      </a:rPr>
                                      <m:t>𝑏𝑥</m:t>
                                    </m:r>
                                  </m:e>
                                  <m:sup>
                                    <m:r>
                                      <a:rPr lang="en-US" altLang="zh-TW" sz="2800" b="0" u="none" strike="noStrike" cap="none">
                                        <a:solidFill>
                                          <a:schemeClr val="dk1"/>
                                        </a:solidFill>
                                        <a:effectLst/>
                                        <a:latin typeface="Cambria Math" panose="02040503050406030204" pitchFamily="18" charset="0"/>
                                        <a:sym typeface="Arial"/>
                                      </a:rPr>
                                      <m:t>2</m:t>
                                    </m:r>
                                  </m:sup>
                                </m:sSup>
                                <m:r>
                                  <a:rPr lang="en-US" altLang="zh-TW" sz="2800" b="0" u="none" strike="noStrike" cap="none">
                                    <a:solidFill>
                                      <a:schemeClr val="dk1"/>
                                    </a:solidFill>
                                    <a:effectLst/>
                                    <a:latin typeface="Cambria Math" panose="02040503050406030204" pitchFamily="18" charset="0"/>
                                    <a:sym typeface="Arial"/>
                                  </a:rPr>
                                  <m:t>+</m:t>
                                </m:r>
                                <m:f>
                                  <m:fPr>
                                    <m:ctrlPr>
                                      <a:rPr lang="zh-TW" altLang="zh-TW" sz="2800" b="0" i="1" u="none" strike="noStrike" cap="none">
                                        <a:solidFill>
                                          <a:schemeClr val="dk1"/>
                                        </a:solidFill>
                                        <a:effectLst/>
                                        <a:latin typeface="Cambria Math" panose="02040503050406030204" pitchFamily="18" charset="0"/>
                                        <a:sym typeface="Arial"/>
                                      </a:rPr>
                                    </m:ctrlPr>
                                  </m:fPr>
                                  <m:num>
                                    <m:r>
                                      <a:rPr lang="en-US" altLang="zh-TW" sz="2800" b="0" u="none" strike="noStrike" cap="none">
                                        <a:solidFill>
                                          <a:schemeClr val="dk1"/>
                                        </a:solidFill>
                                        <a:effectLst/>
                                        <a:latin typeface="Cambria Math" panose="02040503050406030204" pitchFamily="18" charset="0"/>
                                        <a:sym typeface="Arial"/>
                                      </a:rPr>
                                      <m:t>2</m:t>
                                    </m:r>
                                    <m:r>
                                      <a:rPr lang="en-US" altLang="zh-TW" sz="2800" b="0" u="none" strike="noStrike" cap="none">
                                        <a:solidFill>
                                          <a:schemeClr val="dk1"/>
                                        </a:solidFill>
                                        <a:effectLst/>
                                        <a:latin typeface="Cambria Math" panose="02040503050406030204" pitchFamily="18" charset="0"/>
                                        <a:sym typeface="Arial"/>
                                      </a:rPr>
                                      <m:t>𝑏</m:t>
                                    </m:r>
                                  </m:num>
                                  <m:den>
                                    <m:r>
                                      <a:rPr lang="en-US" altLang="zh-TW" sz="2800" b="0" u="none" strike="noStrike" cap="none">
                                        <a:solidFill>
                                          <a:schemeClr val="dk1"/>
                                        </a:solidFill>
                                        <a:effectLst/>
                                        <a:latin typeface="Cambria Math" panose="02040503050406030204" pitchFamily="18" charset="0"/>
                                        <a:sym typeface="Arial"/>
                                      </a:rPr>
                                      <m:t>𝑎</m:t>
                                    </m:r>
                                  </m:den>
                                </m:f>
                                <m:r>
                                  <a:rPr lang="en-US" altLang="zh-TW" sz="2800" b="0" u="none" strike="noStrike" cap="none">
                                    <a:solidFill>
                                      <a:schemeClr val="dk1"/>
                                    </a:solidFill>
                                    <a:effectLst/>
                                    <a:latin typeface="Cambria Math" panose="02040503050406030204" pitchFamily="18" charset="0"/>
                                    <a:sym typeface="Arial"/>
                                  </a:rPr>
                                  <m:t>𝑥𝑦</m:t>
                                </m:r>
                                <m:r>
                                  <a:rPr lang="en-US" altLang="zh-TW" sz="2800" b="0" u="none" strike="noStrike" cap="none">
                                    <a:solidFill>
                                      <a:schemeClr val="dk1"/>
                                    </a:solidFill>
                                    <a:effectLst/>
                                    <a:latin typeface="Cambria Math" panose="02040503050406030204" pitchFamily="18" charset="0"/>
                                    <a:sym typeface="Arial"/>
                                  </a:rPr>
                                  <m:t>+</m:t>
                                </m:r>
                                <m:d>
                                  <m:dPr>
                                    <m:ctrlPr>
                                      <a:rPr lang="zh-TW" altLang="zh-TW" sz="2800" b="0" i="1" u="none" strike="noStrike" cap="none">
                                        <a:solidFill>
                                          <a:schemeClr val="dk1"/>
                                        </a:solidFill>
                                        <a:effectLst/>
                                        <a:latin typeface="Cambria Math" panose="02040503050406030204" pitchFamily="18" charset="0"/>
                                        <a:sym typeface="Arial"/>
                                      </a:rPr>
                                    </m:ctrlPr>
                                  </m:dPr>
                                  <m:e>
                                    <m:r>
                                      <a:rPr lang="en-US" altLang="zh-TW" sz="2800" b="0" u="none" strike="noStrike" cap="none">
                                        <a:solidFill>
                                          <a:schemeClr val="dk1"/>
                                        </a:solidFill>
                                        <a:effectLst/>
                                        <a:latin typeface="Cambria Math" panose="02040503050406030204" pitchFamily="18" charset="0"/>
                                        <a:sym typeface="Arial"/>
                                      </a:rPr>
                                      <m:t>𝑏</m:t>
                                    </m:r>
                                    <m:r>
                                      <a:rPr lang="en-US" altLang="zh-TW" sz="2800" b="0" u="none" strike="noStrike" cap="none">
                                        <a:solidFill>
                                          <a:schemeClr val="dk1"/>
                                        </a:solidFill>
                                        <a:effectLst/>
                                        <a:latin typeface="Cambria Math" panose="02040503050406030204" pitchFamily="18" charset="0"/>
                                        <a:sym typeface="Arial"/>
                                      </a:rPr>
                                      <m:t>−2</m:t>
                                    </m:r>
                                  </m:e>
                                </m:d>
                                <m:sSup>
                                  <m:sSupPr>
                                    <m:ctrlPr>
                                      <a:rPr lang="zh-TW" altLang="zh-TW" sz="2800" b="0" i="1" u="none" strike="noStrike" cap="none">
                                        <a:solidFill>
                                          <a:schemeClr val="dk1"/>
                                        </a:solidFill>
                                        <a:effectLst/>
                                        <a:latin typeface="Cambria Math" panose="02040503050406030204" pitchFamily="18" charset="0"/>
                                        <a:sym typeface="Arial"/>
                                      </a:rPr>
                                    </m:ctrlPr>
                                  </m:sSupPr>
                                  <m:e>
                                    <m:r>
                                      <a:rPr lang="en-US" altLang="zh-TW" sz="2800" b="0" u="none" strike="noStrike" cap="none">
                                        <a:solidFill>
                                          <a:schemeClr val="dk1"/>
                                        </a:solidFill>
                                        <a:effectLst/>
                                        <a:latin typeface="Cambria Math" panose="02040503050406030204" pitchFamily="18" charset="0"/>
                                        <a:sym typeface="Arial"/>
                                      </a:rPr>
                                      <m:t>𝑦</m:t>
                                    </m:r>
                                  </m:e>
                                  <m:sup>
                                    <m:r>
                                      <a:rPr lang="en-US" altLang="zh-TW" sz="2800" b="0" u="none" strike="noStrike" cap="none">
                                        <a:solidFill>
                                          <a:schemeClr val="dk1"/>
                                        </a:solidFill>
                                        <a:effectLst/>
                                        <a:latin typeface="Cambria Math" panose="02040503050406030204" pitchFamily="18" charset="0"/>
                                        <a:sym typeface="Arial"/>
                                      </a:rPr>
                                      <m:t>2</m:t>
                                    </m:r>
                                  </m:sup>
                                </m:sSup>
                                <m:r>
                                  <a:rPr lang="en-US" altLang="zh-TW" sz="2800" b="0" u="none" strike="noStrike" cap="none">
                                    <a:solidFill>
                                      <a:schemeClr val="dk1"/>
                                    </a:solidFill>
                                    <a:effectLst/>
                                    <a:latin typeface="Cambria Math" panose="02040503050406030204" pitchFamily="18" charset="0"/>
                                    <a:sym typeface="Arial"/>
                                  </a:rPr>
                                  <m:t>−</m:t>
                                </m:r>
                                <m:f>
                                  <m:fPr>
                                    <m:ctrlPr>
                                      <a:rPr lang="zh-TW" altLang="zh-TW" sz="2800" b="0" i="1" u="none" strike="noStrike" cap="none">
                                        <a:solidFill>
                                          <a:schemeClr val="dk1"/>
                                        </a:solidFill>
                                        <a:effectLst/>
                                        <a:latin typeface="Cambria Math" panose="02040503050406030204" pitchFamily="18" charset="0"/>
                                        <a:sym typeface="Arial"/>
                                      </a:rPr>
                                    </m:ctrlPr>
                                  </m:fPr>
                                  <m:num>
                                    <m:r>
                                      <a:rPr lang="en-US" altLang="zh-TW" sz="2800" b="0" u="none" strike="noStrike" cap="none">
                                        <a:solidFill>
                                          <a:schemeClr val="dk1"/>
                                        </a:solidFill>
                                        <a:effectLst/>
                                        <a:latin typeface="Cambria Math" panose="02040503050406030204" pitchFamily="18" charset="0"/>
                                        <a:sym typeface="Arial"/>
                                      </a:rPr>
                                      <m:t>2</m:t>
                                    </m:r>
                                    <m:r>
                                      <a:rPr lang="en-US" altLang="zh-TW" sz="2800" b="0" u="none" strike="noStrike" cap="none">
                                        <a:solidFill>
                                          <a:schemeClr val="dk1"/>
                                        </a:solidFill>
                                        <a:effectLst/>
                                        <a:latin typeface="Cambria Math" panose="02040503050406030204" pitchFamily="18" charset="0"/>
                                        <a:sym typeface="Arial"/>
                                      </a:rPr>
                                      <m:t>𝑏</m:t>
                                    </m:r>
                                  </m:num>
                                  <m:den>
                                    <m:r>
                                      <a:rPr lang="en-US" altLang="zh-TW" sz="2800" b="0" u="none" strike="noStrike" cap="none">
                                        <a:solidFill>
                                          <a:schemeClr val="dk1"/>
                                        </a:solidFill>
                                        <a:effectLst/>
                                        <a:latin typeface="Cambria Math" panose="02040503050406030204" pitchFamily="18" charset="0"/>
                                        <a:sym typeface="Arial"/>
                                      </a:rPr>
                                      <m:t>𝑎</m:t>
                                    </m:r>
                                  </m:den>
                                </m:f>
                                <m:r>
                                  <a:rPr lang="en-US" altLang="zh-TW" sz="2800" b="0" u="none" strike="noStrike" cap="none">
                                    <a:solidFill>
                                      <a:schemeClr val="dk1"/>
                                    </a:solidFill>
                                    <a:effectLst/>
                                    <a:latin typeface="Cambria Math" panose="02040503050406030204" pitchFamily="18" charset="0"/>
                                    <a:sym typeface="Arial"/>
                                  </a:rPr>
                                  <m:t>𝑥</m:t>
                                </m:r>
                                <m:r>
                                  <a:rPr lang="en-US" altLang="zh-TW" sz="2800" b="0" u="none" strike="noStrike" cap="none">
                                    <a:solidFill>
                                      <a:schemeClr val="dk1"/>
                                    </a:solidFill>
                                    <a:effectLst/>
                                    <a:latin typeface="Cambria Math" panose="02040503050406030204" pitchFamily="18" charset="0"/>
                                    <a:sym typeface="Arial"/>
                                  </a:rPr>
                                  <m:t>+</m:t>
                                </m:r>
                                <m:d>
                                  <m:dPr>
                                    <m:ctrlPr>
                                      <a:rPr lang="zh-TW" altLang="zh-TW" sz="2800" b="0" i="1" u="none" strike="noStrike" cap="none">
                                        <a:solidFill>
                                          <a:schemeClr val="dk1"/>
                                        </a:solidFill>
                                        <a:effectLst/>
                                        <a:latin typeface="Cambria Math" panose="02040503050406030204" pitchFamily="18" charset="0"/>
                                        <a:sym typeface="Arial"/>
                                      </a:rPr>
                                    </m:ctrlPr>
                                  </m:dPr>
                                  <m:e>
                                    <m:r>
                                      <a:rPr lang="en-US" altLang="zh-TW" sz="2800" b="0" u="none" strike="noStrike" cap="none">
                                        <a:solidFill>
                                          <a:schemeClr val="dk1"/>
                                        </a:solidFill>
                                        <a:effectLst/>
                                        <a:latin typeface="Cambria Math" panose="02040503050406030204" pitchFamily="18" charset="0"/>
                                        <a:sym typeface="Arial"/>
                                      </a:rPr>
                                      <m:t>−2</m:t>
                                    </m:r>
                                    <m:r>
                                      <a:rPr lang="en-US" altLang="zh-TW" sz="2800" b="0" u="none" strike="noStrike" cap="none">
                                        <a:solidFill>
                                          <a:schemeClr val="dk1"/>
                                        </a:solidFill>
                                        <a:effectLst/>
                                        <a:latin typeface="Cambria Math" panose="02040503050406030204" pitchFamily="18" charset="0"/>
                                        <a:sym typeface="Arial"/>
                                      </a:rPr>
                                      <m:t>𝑏</m:t>
                                    </m:r>
                                    <m:r>
                                      <a:rPr lang="en-US" altLang="zh-TW" sz="2800" b="0" u="none" strike="noStrike" cap="none">
                                        <a:solidFill>
                                          <a:schemeClr val="dk1"/>
                                        </a:solidFill>
                                        <a:effectLst/>
                                        <a:latin typeface="Cambria Math" panose="02040503050406030204" pitchFamily="18" charset="0"/>
                                        <a:sym typeface="Arial"/>
                                      </a:rPr>
                                      <m:t>+2</m:t>
                                    </m:r>
                                  </m:e>
                                </m:d>
                                <m:r>
                                  <a:rPr lang="en-US" altLang="zh-TW" sz="2800" b="0" u="none" strike="noStrike" cap="none">
                                    <a:solidFill>
                                      <a:schemeClr val="dk1"/>
                                    </a:solidFill>
                                    <a:effectLst/>
                                    <a:latin typeface="Cambria Math" panose="02040503050406030204" pitchFamily="18" charset="0"/>
                                    <a:sym typeface="Arial"/>
                                  </a:rPr>
                                  <m:t>𝑦</m:t>
                                </m:r>
                                <m:r>
                                  <a:rPr lang="en-US" altLang="zh-TW" sz="2800" b="0" u="none" strike="noStrike" cap="none">
                                    <a:solidFill>
                                      <a:schemeClr val="dk1"/>
                                    </a:solidFill>
                                    <a:effectLst/>
                                    <a:latin typeface="Cambria Math" panose="02040503050406030204" pitchFamily="18" charset="0"/>
                                    <a:sym typeface="Arial"/>
                                  </a:rPr>
                                  <m:t>=0</m:t>
                                </m:r>
                              </m:oMath>
                            </m:oMathPara>
                          </a14:m>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ctrlPr>
                                      <a:rPr lang="zh-TW" altLang="zh-TW" sz="2800" b="0" i="1" u="none" strike="noStrike" cap="none" smtClean="0">
                                        <a:solidFill>
                                          <a:schemeClr val="dk1"/>
                                        </a:solidFill>
                                        <a:effectLst/>
                                        <a:latin typeface="Cambria Math" panose="02040503050406030204" pitchFamily="18" charset="0"/>
                                        <a:sym typeface="Arial"/>
                                      </a:rPr>
                                    </m:ctrlPr>
                                  </m:dPr>
                                  <m:e>
                                    <m:f>
                                      <m:fPr>
                                        <m:ctrlPr>
                                          <a:rPr lang="zh-TW" altLang="zh-TW" sz="2800" b="0" i="1" u="none" strike="noStrike" cap="none">
                                            <a:solidFill>
                                              <a:schemeClr val="dk1"/>
                                            </a:solidFill>
                                            <a:effectLst/>
                                            <a:latin typeface="Cambria Math" panose="02040503050406030204" pitchFamily="18" charset="0"/>
                                            <a:sym typeface="Arial"/>
                                          </a:rPr>
                                        </m:ctrlPr>
                                      </m:fPr>
                                      <m:num>
                                        <m:r>
                                          <a:rPr lang="en-US" altLang="zh-TW" sz="2800" b="0" u="none" strike="noStrike" cap="none">
                                            <a:solidFill>
                                              <a:schemeClr val="dk1"/>
                                            </a:solidFill>
                                            <a:effectLst/>
                                            <a:latin typeface="Cambria Math" panose="02040503050406030204" pitchFamily="18" charset="0"/>
                                            <a:sym typeface="Arial"/>
                                          </a:rPr>
                                          <m:t>4</m:t>
                                        </m:r>
                                      </m:num>
                                      <m:den>
                                        <m:sSup>
                                          <m:sSupPr>
                                            <m:ctrlPr>
                                              <a:rPr lang="zh-TW" altLang="zh-TW" sz="2800" b="0" i="1" u="none" strike="noStrike" cap="none">
                                                <a:solidFill>
                                                  <a:schemeClr val="dk1"/>
                                                </a:solidFill>
                                                <a:effectLst/>
                                                <a:latin typeface="Cambria Math" panose="02040503050406030204" pitchFamily="18" charset="0"/>
                                                <a:sym typeface="Arial"/>
                                              </a:rPr>
                                            </m:ctrlPr>
                                          </m:sSupPr>
                                          <m:e>
                                            <m:r>
                                              <a:rPr lang="en-US" altLang="zh-TW" sz="2800" b="0" u="none" strike="noStrike" cap="none">
                                                <a:solidFill>
                                                  <a:schemeClr val="dk1"/>
                                                </a:solidFill>
                                                <a:effectLst/>
                                                <a:latin typeface="Cambria Math" panose="02040503050406030204" pitchFamily="18" charset="0"/>
                                                <a:sym typeface="Arial"/>
                                              </a:rPr>
                                              <m:t>𝑎</m:t>
                                            </m:r>
                                          </m:e>
                                          <m:sup>
                                            <m:r>
                                              <a:rPr lang="en-US" altLang="zh-TW" sz="2800" b="0" u="none" strike="noStrike" cap="none">
                                                <a:solidFill>
                                                  <a:schemeClr val="dk1"/>
                                                </a:solidFill>
                                                <a:effectLst/>
                                                <a:latin typeface="Cambria Math" panose="02040503050406030204" pitchFamily="18" charset="0"/>
                                                <a:sym typeface="Arial"/>
                                              </a:rPr>
                                              <m:t>2</m:t>
                                            </m:r>
                                          </m:sup>
                                        </m:sSup>
                                      </m:den>
                                    </m:f>
                                    <m:r>
                                      <a:rPr lang="en-US" altLang="zh-TW" sz="2800" b="0" u="none" strike="noStrike" cap="none">
                                        <a:solidFill>
                                          <a:schemeClr val="dk1"/>
                                        </a:solidFill>
                                        <a:effectLst/>
                                        <a:latin typeface="Cambria Math" panose="02040503050406030204" pitchFamily="18" charset="0"/>
                                        <a:sym typeface="Arial"/>
                                      </a:rPr>
                                      <m:t>−1</m:t>
                                    </m:r>
                                  </m:e>
                                </m:d>
                                <m:sSup>
                                  <m:sSupPr>
                                    <m:ctrlPr>
                                      <a:rPr lang="zh-TW" altLang="zh-TW" sz="2800" b="0" i="1" u="none" strike="noStrike" cap="none">
                                        <a:solidFill>
                                          <a:schemeClr val="dk1"/>
                                        </a:solidFill>
                                        <a:effectLst/>
                                        <a:latin typeface="Cambria Math" panose="02040503050406030204" pitchFamily="18" charset="0"/>
                                        <a:sym typeface="Arial"/>
                                      </a:rPr>
                                    </m:ctrlPr>
                                  </m:sSupPr>
                                  <m:e>
                                    <m:r>
                                      <a:rPr lang="en-US" altLang="zh-TW" sz="2800" b="0" u="none" strike="noStrike" cap="none">
                                        <a:solidFill>
                                          <a:schemeClr val="dk1"/>
                                        </a:solidFill>
                                        <a:effectLst/>
                                        <a:latin typeface="Cambria Math" panose="02040503050406030204" pitchFamily="18" charset="0"/>
                                        <a:sym typeface="Arial"/>
                                      </a:rPr>
                                      <m:t>𝑥</m:t>
                                    </m:r>
                                  </m:e>
                                  <m:sup>
                                    <m:r>
                                      <a:rPr lang="en-US" altLang="zh-TW" sz="2800" b="0" u="none" strike="noStrike" cap="none">
                                        <a:solidFill>
                                          <a:schemeClr val="dk1"/>
                                        </a:solidFill>
                                        <a:effectLst/>
                                        <a:latin typeface="Cambria Math" panose="02040503050406030204" pitchFamily="18" charset="0"/>
                                        <a:sym typeface="Arial"/>
                                      </a:rPr>
                                      <m:t>2</m:t>
                                    </m:r>
                                  </m:sup>
                                </m:sSup>
                                <m:r>
                                  <a:rPr lang="en-US" altLang="zh-TW" sz="2800" b="0" u="none" strike="noStrike" cap="none" smtClean="0">
                                    <a:solidFill>
                                      <a:schemeClr val="dk1"/>
                                    </a:solidFill>
                                    <a:effectLst/>
                                    <a:latin typeface="Cambria Math" panose="02040503050406030204" pitchFamily="18" charset="0"/>
                                    <a:sym typeface="Arial"/>
                                  </a:rPr>
                                  <m:t>+</m:t>
                                </m:r>
                                <m:d>
                                  <m:dPr>
                                    <m:ctrlPr>
                                      <a:rPr lang="zh-TW" altLang="zh-TW" sz="2800" b="0" i="1" u="none" strike="noStrike" cap="none">
                                        <a:solidFill>
                                          <a:schemeClr val="dk1"/>
                                        </a:solidFill>
                                        <a:effectLst/>
                                        <a:latin typeface="Cambria Math" panose="02040503050406030204" pitchFamily="18" charset="0"/>
                                        <a:sym typeface="Arial"/>
                                      </a:rPr>
                                    </m:ctrlPr>
                                  </m:dPr>
                                  <m:e>
                                    <m:f>
                                      <m:fPr>
                                        <m:ctrlPr>
                                          <a:rPr lang="zh-TW" altLang="zh-TW" sz="2800" b="0" i="1" u="none" strike="noStrike" cap="none">
                                            <a:solidFill>
                                              <a:schemeClr val="dk1"/>
                                            </a:solidFill>
                                            <a:effectLst/>
                                            <a:latin typeface="Cambria Math" panose="02040503050406030204" pitchFamily="18" charset="0"/>
                                            <a:sym typeface="Arial"/>
                                          </a:rPr>
                                        </m:ctrlPr>
                                      </m:fPr>
                                      <m:num>
                                        <m:r>
                                          <a:rPr lang="en-US" altLang="zh-TW" sz="2800" b="0" u="none" strike="noStrike" cap="none">
                                            <a:solidFill>
                                              <a:schemeClr val="dk1"/>
                                            </a:solidFill>
                                            <a:effectLst/>
                                            <a:latin typeface="Cambria Math" panose="02040503050406030204" pitchFamily="18" charset="0"/>
                                            <a:sym typeface="Arial"/>
                                          </a:rPr>
                                          <m:t>8</m:t>
                                        </m:r>
                                      </m:num>
                                      <m:den>
                                        <m:sSup>
                                          <m:sSupPr>
                                            <m:ctrlPr>
                                              <a:rPr lang="zh-TW" altLang="zh-TW" sz="2800" b="0" i="1" u="none" strike="noStrike" cap="none">
                                                <a:solidFill>
                                                  <a:schemeClr val="dk1"/>
                                                </a:solidFill>
                                                <a:effectLst/>
                                                <a:latin typeface="Cambria Math" panose="02040503050406030204" pitchFamily="18" charset="0"/>
                                                <a:sym typeface="Arial"/>
                                              </a:rPr>
                                            </m:ctrlPr>
                                          </m:sSupPr>
                                          <m:e>
                                            <m:r>
                                              <a:rPr lang="en-US" altLang="zh-TW" sz="2800" b="0" u="none" strike="noStrike" cap="none">
                                                <a:solidFill>
                                                  <a:schemeClr val="dk1"/>
                                                </a:solidFill>
                                                <a:effectLst/>
                                                <a:latin typeface="Cambria Math" panose="02040503050406030204" pitchFamily="18" charset="0"/>
                                                <a:sym typeface="Arial"/>
                                              </a:rPr>
                                              <m:t>𝑎</m:t>
                                            </m:r>
                                          </m:e>
                                          <m:sup>
                                            <m:r>
                                              <a:rPr lang="en-US" altLang="zh-TW" sz="2800" b="0" u="none" strike="noStrike" cap="none" smtClean="0">
                                                <a:solidFill>
                                                  <a:schemeClr val="dk1"/>
                                                </a:solidFill>
                                                <a:effectLst/>
                                                <a:latin typeface="Cambria Math" panose="02040503050406030204" pitchFamily="18" charset="0"/>
                                                <a:sym typeface="Arial"/>
                                              </a:rPr>
                                              <m:t>3</m:t>
                                            </m:r>
                                          </m:sup>
                                        </m:sSup>
                                      </m:den>
                                    </m:f>
                                    <m:r>
                                      <a:rPr lang="en-US" altLang="zh-TW" sz="2800" b="0" u="none" strike="noStrike" cap="none">
                                        <a:solidFill>
                                          <a:schemeClr val="dk1"/>
                                        </a:solidFill>
                                        <a:effectLst/>
                                        <a:latin typeface="Cambria Math" panose="02040503050406030204" pitchFamily="18" charset="0"/>
                                        <a:sym typeface="Arial"/>
                                      </a:rPr>
                                      <m:t>−</m:t>
                                    </m:r>
                                    <m:f>
                                      <m:fPr>
                                        <m:ctrlPr>
                                          <a:rPr lang="zh-TW" altLang="zh-TW" sz="2800" b="0" i="1" u="none" strike="noStrike" cap="none">
                                            <a:solidFill>
                                              <a:schemeClr val="dk1"/>
                                            </a:solidFill>
                                            <a:effectLst/>
                                            <a:latin typeface="Cambria Math" panose="02040503050406030204" pitchFamily="18" charset="0"/>
                                            <a:sym typeface="Arial"/>
                                          </a:rPr>
                                        </m:ctrlPr>
                                      </m:fPr>
                                      <m:num>
                                        <m:r>
                                          <a:rPr lang="en-US" altLang="zh-TW" sz="2800" b="0" u="none" strike="noStrike" cap="none">
                                            <a:solidFill>
                                              <a:schemeClr val="dk1"/>
                                            </a:solidFill>
                                            <a:effectLst/>
                                            <a:latin typeface="Cambria Math" panose="02040503050406030204" pitchFamily="18" charset="0"/>
                                            <a:sym typeface="Arial"/>
                                          </a:rPr>
                                          <m:t>2</m:t>
                                        </m:r>
                                      </m:num>
                                      <m:den>
                                        <m:r>
                                          <a:rPr lang="en-US" altLang="zh-TW" sz="2800" b="0" u="none" strike="noStrike" cap="none">
                                            <a:solidFill>
                                              <a:schemeClr val="dk1"/>
                                            </a:solidFill>
                                            <a:effectLst/>
                                            <a:latin typeface="Cambria Math" panose="02040503050406030204" pitchFamily="18" charset="0"/>
                                            <a:sym typeface="Arial"/>
                                          </a:rPr>
                                          <m:t>𝑎</m:t>
                                        </m:r>
                                      </m:den>
                                    </m:f>
                                  </m:e>
                                </m:d>
                                <m:r>
                                  <a:rPr lang="en-US" altLang="zh-TW" sz="2800" b="0" u="none" strike="noStrike" cap="none">
                                    <a:solidFill>
                                      <a:schemeClr val="dk1"/>
                                    </a:solidFill>
                                    <a:effectLst/>
                                    <a:latin typeface="Cambria Math" panose="02040503050406030204" pitchFamily="18" charset="0"/>
                                    <a:sym typeface="Arial"/>
                                  </a:rPr>
                                  <m:t>𝑥𝑦</m:t>
                                </m:r>
                                <m:r>
                                  <a:rPr lang="en-US" altLang="zh-TW" sz="2800" b="0" u="none" strike="noStrike" cap="none">
                                    <a:solidFill>
                                      <a:schemeClr val="dk1"/>
                                    </a:solidFill>
                                    <a:effectLst/>
                                    <a:latin typeface="Cambria Math" panose="02040503050406030204" pitchFamily="18" charset="0"/>
                                    <a:sym typeface="Arial"/>
                                  </a:rPr>
                                  <m:t>+</m:t>
                                </m:r>
                                <m:d>
                                  <m:dPr>
                                    <m:ctrlPr>
                                      <a:rPr lang="zh-TW" altLang="zh-TW" sz="2800" b="0" i="1" u="none" strike="noStrike" cap="none">
                                        <a:solidFill>
                                          <a:schemeClr val="dk1"/>
                                        </a:solidFill>
                                        <a:effectLst/>
                                        <a:latin typeface="Cambria Math" panose="02040503050406030204" pitchFamily="18" charset="0"/>
                                        <a:sym typeface="Arial"/>
                                      </a:rPr>
                                    </m:ctrlPr>
                                  </m:dPr>
                                  <m:e>
                                    <m:f>
                                      <m:fPr>
                                        <m:ctrlPr>
                                          <a:rPr lang="zh-TW" altLang="zh-TW" sz="2800" b="0" i="1" u="none" strike="noStrike" cap="none">
                                            <a:solidFill>
                                              <a:schemeClr val="dk1"/>
                                            </a:solidFill>
                                            <a:effectLst/>
                                            <a:latin typeface="Cambria Math" panose="02040503050406030204" pitchFamily="18" charset="0"/>
                                            <a:sym typeface="Arial"/>
                                          </a:rPr>
                                        </m:ctrlPr>
                                      </m:fPr>
                                      <m:num>
                                        <m:r>
                                          <a:rPr lang="en-US" altLang="zh-TW" sz="2800" b="0" u="none" strike="noStrike" cap="none">
                                            <a:solidFill>
                                              <a:schemeClr val="dk1"/>
                                            </a:solidFill>
                                            <a:effectLst/>
                                            <a:latin typeface="Cambria Math" panose="02040503050406030204" pitchFamily="18" charset="0"/>
                                            <a:sym typeface="Arial"/>
                                          </a:rPr>
                                          <m:t>4</m:t>
                                        </m:r>
                                      </m:num>
                                      <m:den>
                                        <m:sSup>
                                          <m:sSupPr>
                                            <m:ctrlPr>
                                              <a:rPr lang="zh-TW" altLang="zh-TW" sz="2800" b="0" i="1" u="none" strike="noStrike" cap="none">
                                                <a:solidFill>
                                                  <a:schemeClr val="dk1"/>
                                                </a:solidFill>
                                                <a:effectLst/>
                                                <a:latin typeface="Cambria Math" panose="02040503050406030204" pitchFamily="18" charset="0"/>
                                                <a:sym typeface="Arial"/>
                                              </a:rPr>
                                            </m:ctrlPr>
                                          </m:sSupPr>
                                          <m:e>
                                            <m:r>
                                              <a:rPr lang="en-US" altLang="zh-TW" sz="2800" b="0" u="none" strike="noStrike" cap="none">
                                                <a:solidFill>
                                                  <a:schemeClr val="dk1"/>
                                                </a:solidFill>
                                                <a:effectLst/>
                                                <a:latin typeface="Cambria Math" panose="02040503050406030204" pitchFamily="18" charset="0"/>
                                                <a:sym typeface="Arial"/>
                                              </a:rPr>
                                              <m:t>𝑎</m:t>
                                            </m:r>
                                          </m:e>
                                          <m:sup>
                                            <m:r>
                                              <a:rPr lang="en-US" altLang="zh-TW" sz="2800" b="0" u="none" strike="noStrike" cap="none">
                                                <a:solidFill>
                                                  <a:schemeClr val="dk1"/>
                                                </a:solidFill>
                                                <a:effectLst/>
                                                <a:latin typeface="Cambria Math" panose="02040503050406030204" pitchFamily="18" charset="0"/>
                                                <a:sym typeface="Arial"/>
                                              </a:rPr>
                                              <m:t>2</m:t>
                                            </m:r>
                                          </m:sup>
                                        </m:sSup>
                                      </m:den>
                                    </m:f>
                                    <m:r>
                                      <a:rPr lang="en-US" altLang="zh-TW" sz="2800" b="0" u="none" strike="noStrike" cap="none">
                                        <a:solidFill>
                                          <a:schemeClr val="dk1"/>
                                        </a:solidFill>
                                        <a:effectLst/>
                                        <a:latin typeface="Cambria Math" panose="02040503050406030204" pitchFamily="18" charset="0"/>
                                        <a:sym typeface="Arial"/>
                                      </a:rPr>
                                      <m:t>−1</m:t>
                                    </m:r>
                                  </m:e>
                                </m:d>
                                <m:sSup>
                                  <m:sSupPr>
                                    <m:ctrlPr>
                                      <a:rPr lang="zh-TW" altLang="zh-TW" sz="2800" b="0" i="1" u="none" strike="noStrike" cap="none">
                                        <a:solidFill>
                                          <a:schemeClr val="dk1"/>
                                        </a:solidFill>
                                        <a:effectLst/>
                                        <a:latin typeface="Cambria Math" panose="02040503050406030204" pitchFamily="18" charset="0"/>
                                        <a:sym typeface="Arial"/>
                                      </a:rPr>
                                    </m:ctrlPr>
                                  </m:sSupPr>
                                  <m:e>
                                    <m:r>
                                      <a:rPr lang="en-US" altLang="zh-TW" sz="2800" b="0" u="none" strike="noStrike" cap="none">
                                        <a:solidFill>
                                          <a:schemeClr val="dk1"/>
                                        </a:solidFill>
                                        <a:effectLst/>
                                        <a:latin typeface="Cambria Math" panose="02040503050406030204" pitchFamily="18" charset="0"/>
                                        <a:sym typeface="Arial"/>
                                      </a:rPr>
                                      <m:t>𝑦</m:t>
                                    </m:r>
                                  </m:e>
                                  <m:sup>
                                    <m:r>
                                      <a:rPr lang="en-US" altLang="zh-TW" sz="2800" b="0" u="none" strike="noStrike" cap="none">
                                        <a:solidFill>
                                          <a:schemeClr val="dk1"/>
                                        </a:solidFill>
                                        <a:effectLst/>
                                        <a:latin typeface="Cambria Math" panose="02040503050406030204" pitchFamily="18" charset="0"/>
                                        <a:sym typeface="Arial"/>
                                      </a:rPr>
                                      <m:t>2</m:t>
                                    </m:r>
                                  </m:sup>
                                </m:sSup>
                                <m:r>
                                  <a:rPr lang="en-US" altLang="zh-TW" sz="2800" b="0" u="none" strike="noStrike" cap="none">
                                    <a:solidFill>
                                      <a:schemeClr val="dk1"/>
                                    </a:solidFill>
                                    <a:effectLst/>
                                    <a:latin typeface="Cambria Math" panose="02040503050406030204" pitchFamily="18" charset="0"/>
                                    <a:sym typeface="Arial"/>
                                  </a:rPr>
                                  <m:t>+</m:t>
                                </m:r>
                                <m:d>
                                  <m:dPr>
                                    <m:ctrlPr>
                                      <a:rPr lang="zh-TW" altLang="zh-TW" sz="2800" b="0" i="1" u="none" strike="noStrike" cap="none">
                                        <a:solidFill>
                                          <a:schemeClr val="dk1"/>
                                        </a:solidFill>
                                        <a:effectLst/>
                                        <a:latin typeface="Cambria Math" panose="02040503050406030204" pitchFamily="18" charset="0"/>
                                        <a:sym typeface="Arial"/>
                                      </a:rPr>
                                    </m:ctrlPr>
                                  </m:dPr>
                                  <m:e>
                                    <m:r>
                                      <a:rPr lang="en-US" altLang="zh-TW" sz="2800" b="0" u="none" strike="noStrike" cap="none">
                                        <a:solidFill>
                                          <a:schemeClr val="dk1"/>
                                        </a:solidFill>
                                        <a:effectLst/>
                                        <a:latin typeface="Cambria Math" panose="02040503050406030204" pitchFamily="18" charset="0"/>
                                        <a:sym typeface="Arial"/>
                                      </a:rPr>
                                      <m:t>−</m:t>
                                    </m:r>
                                    <m:f>
                                      <m:fPr>
                                        <m:ctrlPr>
                                          <a:rPr lang="zh-TW" altLang="zh-TW" sz="2800" b="0" i="1" u="none" strike="noStrike" cap="none">
                                            <a:solidFill>
                                              <a:schemeClr val="dk1"/>
                                            </a:solidFill>
                                            <a:effectLst/>
                                            <a:latin typeface="Cambria Math" panose="02040503050406030204" pitchFamily="18" charset="0"/>
                                            <a:sym typeface="Arial"/>
                                          </a:rPr>
                                        </m:ctrlPr>
                                      </m:fPr>
                                      <m:num>
                                        <m:r>
                                          <a:rPr lang="en-US" altLang="zh-TW" sz="2800" b="0" u="none" strike="noStrike" cap="none">
                                            <a:solidFill>
                                              <a:schemeClr val="dk1"/>
                                            </a:solidFill>
                                            <a:effectLst/>
                                            <a:latin typeface="Cambria Math" panose="02040503050406030204" pitchFamily="18" charset="0"/>
                                            <a:sym typeface="Arial"/>
                                          </a:rPr>
                                          <m:t>8</m:t>
                                        </m:r>
                                      </m:num>
                                      <m:den>
                                        <m:sSup>
                                          <m:sSupPr>
                                            <m:ctrlPr>
                                              <a:rPr lang="zh-TW" altLang="zh-TW" sz="2800" b="0" i="1" u="none" strike="noStrike" cap="none">
                                                <a:solidFill>
                                                  <a:schemeClr val="dk1"/>
                                                </a:solidFill>
                                                <a:effectLst/>
                                                <a:latin typeface="Cambria Math" panose="02040503050406030204" pitchFamily="18" charset="0"/>
                                                <a:sym typeface="Arial"/>
                                              </a:rPr>
                                            </m:ctrlPr>
                                          </m:sSupPr>
                                          <m:e>
                                            <m:r>
                                              <a:rPr lang="en-US" altLang="zh-TW" sz="2800" b="0" u="none" strike="noStrike" cap="none">
                                                <a:solidFill>
                                                  <a:schemeClr val="dk1"/>
                                                </a:solidFill>
                                                <a:effectLst/>
                                                <a:latin typeface="Cambria Math" panose="02040503050406030204" pitchFamily="18" charset="0"/>
                                                <a:sym typeface="Arial"/>
                                              </a:rPr>
                                              <m:t>𝑎</m:t>
                                            </m:r>
                                          </m:e>
                                          <m:sup>
                                            <m:r>
                                              <a:rPr lang="en-US" altLang="zh-TW" sz="2800" b="0" u="none" strike="noStrike" cap="none">
                                                <a:solidFill>
                                                  <a:schemeClr val="dk1"/>
                                                </a:solidFill>
                                                <a:effectLst/>
                                                <a:latin typeface="Cambria Math" panose="02040503050406030204" pitchFamily="18" charset="0"/>
                                                <a:sym typeface="Arial"/>
                                              </a:rPr>
                                              <m:t>3</m:t>
                                            </m:r>
                                          </m:sup>
                                        </m:sSup>
                                      </m:den>
                                    </m:f>
                                    <m:r>
                                      <a:rPr lang="en-US" altLang="zh-TW" sz="2800" b="0" u="none" strike="noStrike" cap="none">
                                        <a:solidFill>
                                          <a:schemeClr val="dk1"/>
                                        </a:solidFill>
                                        <a:effectLst/>
                                        <a:latin typeface="Cambria Math" panose="02040503050406030204" pitchFamily="18" charset="0"/>
                                        <a:sym typeface="Arial"/>
                                      </a:rPr>
                                      <m:t>+</m:t>
                                    </m:r>
                                    <m:f>
                                      <m:fPr>
                                        <m:ctrlPr>
                                          <a:rPr lang="zh-TW" altLang="zh-TW" sz="2800" b="0" i="1" u="none" strike="noStrike" cap="none">
                                            <a:solidFill>
                                              <a:schemeClr val="dk1"/>
                                            </a:solidFill>
                                            <a:effectLst/>
                                            <a:latin typeface="Cambria Math" panose="02040503050406030204" pitchFamily="18" charset="0"/>
                                            <a:sym typeface="Arial"/>
                                          </a:rPr>
                                        </m:ctrlPr>
                                      </m:fPr>
                                      <m:num>
                                        <m:r>
                                          <a:rPr lang="en-US" altLang="zh-TW" sz="2800" b="0" u="none" strike="noStrike" cap="none">
                                            <a:solidFill>
                                              <a:schemeClr val="dk1"/>
                                            </a:solidFill>
                                            <a:effectLst/>
                                            <a:latin typeface="Cambria Math" panose="02040503050406030204" pitchFamily="18" charset="0"/>
                                            <a:sym typeface="Arial"/>
                                          </a:rPr>
                                          <m:t>2</m:t>
                                        </m:r>
                                      </m:num>
                                      <m:den>
                                        <m:r>
                                          <a:rPr lang="en-US" altLang="zh-TW" sz="2800" b="0" u="none" strike="noStrike" cap="none">
                                            <a:solidFill>
                                              <a:schemeClr val="dk1"/>
                                            </a:solidFill>
                                            <a:effectLst/>
                                            <a:latin typeface="Cambria Math" panose="02040503050406030204" pitchFamily="18" charset="0"/>
                                            <a:sym typeface="Arial"/>
                                          </a:rPr>
                                          <m:t>𝑎</m:t>
                                        </m:r>
                                      </m:den>
                                    </m:f>
                                  </m:e>
                                </m:d>
                                <m:r>
                                  <a:rPr lang="en-US" altLang="zh-TW" sz="2800" b="0" u="none" strike="noStrike" cap="none">
                                    <a:solidFill>
                                      <a:schemeClr val="dk1"/>
                                    </a:solidFill>
                                    <a:effectLst/>
                                    <a:latin typeface="Cambria Math" panose="02040503050406030204" pitchFamily="18" charset="0"/>
                                    <a:sym typeface="Arial"/>
                                  </a:rPr>
                                  <m:t>𝑥</m:t>
                                </m:r>
                                <m:r>
                                  <a:rPr lang="en-US" altLang="zh-TW" sz="2800" b="0" u="none" strike="noStrike" cap="none">
                                    <a:solidFill>
                                      <a:schemeClr val="dk1"/>
                                    </a:solidFill>
                                    <a:effectLst/>
                                    <a:latin typeface="Cambria Math" panose="02040503050406030204" pitchFamily="18" charset="0"/>
                                    <a:sym typeface="Arial"/>
                                  </a:rPr>
                                  <m:t>+</m:t>
                                </m:r>
                                <m:d>
                                  <m:dPr>
                                    <m:ctrlPr>
                                      <a:rPr lang="zh-TW" altLang="zh-TW" sz="2800" b="0" i="1" u="none" strike="noStrike" cap="none">
                                        <a:solidFill>
                                          <a:schemeClr val="dk1"/>
                                        </a:solidFill>
                                        <a:effectLst/>
                                        <a:latin typeface="Cambria Math" panose="02040503050406030204" pitchFamily="18" charset="0"/>
                                        <a:sym typeface="Arial"/>
                                      </a:rPr>
                                    </m:ctrlPr>
                                  </m:dPr>
                                  <m:e>
                                    <m:r>
                                      <a:rPr lang="en-US" altLang="zh-TW" sz="2800" b="0" u="none" strike="noStrike" cap="none">
                                        <a:solidFill>
                                          <a:schemeClr val="dk1"/>
                                        </a:solidFill>
                                        <a:effectLst/>
                                        <a:latin typeface="Cambria Math" panose="02040503050406030204" pitchFamily="18" charset="0"/>
                                        <a:sym typeface="Arial"/>
                                      </a:rPr>
                                      <m:t>−</m:t>
                                    </m:r>
                                    <m:f>
                                      <m:fPr>
                                        <m:ctrlPr>
                                          <a:rPr lang="zh-TW" altLang="zh-TW" sz="2800" b="0" i="1" u="none" strike="noStrike" cap="none">
                                            <a:solidFill>
                                              <a:schemeClr val="dk1"/>
                                            </a:solidFill>
                                            <a:effectLst/>
                                            <a:latin typeface="Cambria Math" panose="02040503050406030204" pitchFamily="18" charset="0"/>
                                            <a:sym typeface="Arial"/>
                                          </a:rPr>
                                        </m:ctrlPr>
                                      </m:fPr>
                                      <m:num>
                                        <m:r>
                                          <a:rPr lang="en-US" altLang="zh-TW" sz="2800" b="0" u="none" strike="noStrike" cap="none">
                                            <a:solidFill>
                                              <a:schemeClr val="dk1"/>
                                            </a:solidFill>
                                            <a:effectLst/>
                                            <a:latin typeface="Cambria Math" panose="02040503050406030204" pitchFamily="18" charset="0"/>
                                            <a:sym typeface="Arial"/>
                                          </a:rPr>
                                          <m:t>8</m:t>
                                        </m:r>
                                      </m:num>
                                      <m:den>
                                        <m:sSup>
                                          <m:sSupPr>
                                            <m:ctrlPr>
                                              <a:rPr lang="zh-TW" altLang="zh-TW" sz="2800" b="0" i="1" u="none" strike="noStrike" cap="none">
                                                <a:solidFill>
                                                  <a:schemeClr val="dk1"/>
                                                </a:solidFill>
                                                <a:effectLst/>
                                                <a:latin typeface="Cambria Math" panose="02040503050406030204" pitchFamily="18" charset="0"/>
                                                <a:sym typeface="Arial"/>
                                              </a:rPr>
                                            </m:ctrlPr>
                                          </m:sSupPr>
                                          <m:e>
                                            <m:r>
                                              <a:rPr lang="en-US" altLang="zh-TW" sz="2800" b="0" u="none" strike="noStrike" cap="none">
                                                <a:solidFill>
                                                  <a:schemeClr val="dk1"/>
                                                </a:solidFill>
                                                <a:effectLst/>
                                                <a:latin typeface="Cambria Math" panose="02040503050406030204" pitchFamily="18" charset="0"/>
                                                <a:sym typeface="Arial"/>
                                              </a:rPr>
                                              <m:t>𝑎</m:t>
                                            </m:r>
                                          </m:e>
                                          <m:sup>
                                            <m:r>
                                              <a:rPr lang="en-US" altLang="zh-TW" sz="2800" b="0" u="none" strike="noStrike" cap="none">
                                                <a:solidFill>
                                                  <a:schemeClr val="dk1"/>
                                                </a:solidFill>
                                                <a:effectLst/>
                                                <a:latin typeface="Cambria Math" panose="02040503050406030204" pitchFamily="18" charset="0"/>
                                                <a:sym typeface="Arial"/>
                                              </a:rPr>
                                              <m:t>2</m:t>
                                            </m:r>
                                          </m:sup>
                                        </m:sSup>
                                      </m:den>
                                    </m:f>
                                    <m:r>
                                      <a:rPr lang="en-US" altLang="zh-TW" sz="2800" b="0" u="none" strike="noStrike" cap="none">
                                        <a:solidFill>
                                          <a:schemeClr val="dk1"/>
                                        </a:solidFill>
                                        <a:effectLst/>
                                        <a:latin typeface="Cambria Math" panose="02040503050406030204" pitchFamily="18" charset="0"/>
                                        <a:sym typeface="Arial"/>
                                      </a:rPr>
                                      <m:t>+2</m:t>
                                    </m:r>
                                  </m:e>
                                </m:d>
                                <m:r>
                                  <a:rPr lang="en-US" altLang="zh-TW" sz="2800" b="0" u="none" strike="noStrike" cap="none">
                                    <a:solidFill>
                                      <a:schemeClr val="dk1"/>
                                    </a:solidFill>
                                    <a:effectLst/>
                                    <a:latin typeface="Cambria Math" panose="02040503050406030204" pitchFamily="18" charset="0"/>
                                    <a:sym typeface="Arial"/>
                                  </a:rPr>
                                  <m:t>𝑦</m:t>
                                </m:r>
                                <m:r>
                                  <a:rPr lang="en-US" altLang="zh-TW" sz="2800" b="0" u="none" strike="noStrike" cap="none">
                                    <a:solidFill>
                                      <a:schemeClr val="dk1"/>
                                    </a:solidFill>
                                    <a:effectLst/>
                                    <a:latin typeface="Cambria Math" panose="02040503050406030204" pitchFamily="18" charset="0"/>
                                    <a:sym typeface="Arial"/>
                                  </a:rPr>
                                  <m:t>=0</m:t>
                                </m:r>
                              </m:oMath>
                            </m:oMathPara>
                          </a14:m>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zh-TW" altLang="zh-TW" sz="2800" b="0" i="1" u="none" strike="noStrike" cap="none" smtClean="0">
                                        <a:solidFill>
                                          <a:schemeClr val="dk1"/>
                                        </a:solidFill>
                                        <a:effectLst/>
                                        <a:latin typeface="Cambria Math" panose="02040503050406030204" pitchFamily="18" charset="0"/>
                                        <a:sym typeface="Arial"/>
                                      </a:rPr>
                                    </m:ctrlPr>
                                  </m:sSupPr>
                                  <m:e>
                                    <m:r>
                                      <a:rPr lang="en-US" altLang="zh-TW" sz="2800" b="0" u="none" strike="noStrike" cap="none">
                                        <a:solidFill>
                                          <a:schemeClr val="dk1"/>
                                        </a:solidFill>
                                        <a:effectLst/>
                                        <a:latin typeface="Cambria Math" panose="02040503050406030204" pitchFamily="18" charset="0"/>
                                        <a:sym typeface="Arial"/>
                                      </a:rPr>
                                      <m:t>𝑏𝑥</m:t>
                                    </m:r>
                                  </m:e>
                                  <m:sup>
                                    <m:r>
                                      <a:rPr lang="en-US" altLang="zh-TW" sz="2800" b="0" u="none" strike="noStrike" cap="none">
                                        <a:solidFill>
                                          <a:schemeClr val="dk1"/>
                                        </a:solidFill>
                                        <a:effectLst/>
                                        <a:latin typeface="Cambria Math" panose="02040503050406030204" pitchFamily="18" charset="0"/>
                                        <a:sym typeface="Arial"/>
                                      </a:rPr>
                                      <m:t>2</m:t>
                                    </m:r>
                                  </m:sup>
                                </m:sSup>
                                <m:r>
                                  <a:rPr lang="en-US" altLang="zh-TW" sz="2800" b="0" u="none" strike="noStrike" cap="none">
                                    <a:solidFill>
                                      <a:schemeClr val="dk1"/>
                                    </a:solidFill>
                                    <a:effectLst/>
                                    <a:latin typeface="Cambria Math" panose="02040503050406030204" pitchFamily="18" charset="0"/>
                                    <a:sym typeface="Arial"/>
                                  </a:rPr>
                                  <m:t>+</m:t>
                                </m:r>
                                <m:d>
                                  <m:dPr>
                                    <m:ctrlPr>
                                      <a:rPr lang="zh-TW" altLang="zh-TW" sz="2800" b="0" i="1" u="none" strike="noStrike" cap="none">
                                        <a:solidFill>
                                          <a:schemeClr val="dk1"/>
                                        </a:solidFill>
                                        <a:effectLst/>
                                        <a:latin typeface="Cambria Math" panose="02040503050406030204" pitchFamily="18" charset="0"/>
                                        <a:sym typeface="Arial"/>
                                      </a:rPr>
                                    </m:ctrlPr>
                                  </m:dPr>
                                  <m:e>
                                    <m:r>
                                      <a:rPr lang="en-US" altLang="zh-TW" sz="2800" b="0" u="none" strike="noStrike" cap="none">
                                        <a:solidFill>
                                          <a:schemeClr val="dk1"/>
                                        </a:solidFill>
                                        <a:effectLst/>
                                        <a:latin typeface="Cambria Math" panose="02040503050406030204" pitchFamily="18" charset="0"/>
                                        <a:sym typeface="Arial"/>
                                      </a:rPr>
                                      <m:t>𝑏</m:t>
                                    </m:r>
                                    <m:r>
                                      <a:rPr lang="en-US" altLang="zh-TW" sz="2800" b="0" u="none" strike="noStrike" cap="none">
                                        <a:solidFill>
                                          <a:schemeClr val="dk1"/>
                                        </a:solidFill>
                                        <a:effectLst/>
                                        <a:latin typeface="Cambria Math" panose="02040503050406030204" pitchFamily="18" charset="0"/>
                                        <a:sym typeface="Arial"/>
                                      </a:rPr>
                                      <m:t>−2</m:t>
                                    </m:r>
                                  </m:e>
                                </m:d>
                                <m:sSup>
                                  <m:sSupPr>
                                    <m:ctrlPr>
                                      <a:rPr lang="zh-TW" altLang="zh-TW" sz="2800" b="0" i="1" u="none" strike="noStrike" cap="none">
                                        <a:solidFill>
                                          <a:schemeClr val="dk1"/>
                                        </a:solidFill>
                                        <a:effectLst/>
                                        <a:latin typeface="Cambria Math" panose="02040503050406030204" pitchFamily="18" charset="0"/>
                                        <a:sym typeface="Arial"/>
                                      </a:rPr>
                                    </m:ctrlPr>
                                  </m:sSupPr>
                                  <m:e>
                                    <m:r>
                                      <a:rPr lang="en-US" altLang="zh-TW" sz="2800" b="0" u="none" strike="noStrike" cap="none">
                                        <a:solidFill>
                                          <a:schemeClr val="dk1"/>
                                        </a:solidFill>
                                        <a:effectLst/>
                                        <a:latin typeface="Cambria Math" panose="02040503050406030204" pitchFamily="18" charset="0"/>
                                        <a:sym typeface="Arial"/>
                                      </a:rPr>
                                      <m:t>𝑦</m:t>
                                    </m:r>
                                  </m:e>
                                  <m:sup>
                                    <m:r>
                                      <a:rPr lang="en-US" altLang="zh-TW" sz="2800" b="0" u="none" strike="noStrike" cap="none">
                                        <a:solidFill>
                                          <a:schemeClr val="dk1"/>
                                        </a:solidFill>
                                        <a:effectLst/>
                                        <a:latin typeface="Cambria Math" panose="02040503050406030204" pitchFamily="18" charset="0"/>
                                        <a:sym typeface="Arial"/>
                                      </a:rPr>
                                      <m:t>2</m:t>
                                    </m:r>
                                  </m:sup>
                                </m:sSup>
                                <m:r>
                                  <a:rPr lang="en-US" altLang="zh-TW" sz="2800" b="0" u="none" strike="noStrike" cap="none">
                                    <a:solidFill>
                                      <a:schemeClr val="dk1"/>
                                    </a:solidFill>
                                    <a:effectLst/>
                                    <a:latin typeface="Cambria Math" panose="02040503050406030204" pitchFamily="18" charset="0"/>
                                    <a:sym typeface="Arial"/>
                                  </a:rPr>
                                  <m:t>−</m:t>
                                </m:r>
                                <m:d>
                                  <m:dPr>
                                    <m:ctrlPr>
                                      <a:rPr lang="zh-TW" altLang="zh-TW" sz="2800" b="0" i="1" u="none" strike="noStrike" cap="none">
                                        <a:solidFill>
                                          <a:schemeClr val="dk1"/>
                                        </a:solidFill>
                                        <a:effectLst/>
                                        <a:latin typeface="Cambria Math" panose="02040503050406030204" pitchFamily="18" charset="0"/>
                                        <a:sym typeface="Arial"/>
                                      </a:rPr>
                                    </m:ctrlPr>
                                  </m:dPr>
                                  <m:e>
                                    <m:r>
                                      <a:rPr lang="en-US" altLang="zh-TW" sz="2800" b="0" u="none" strike="noStrike" cap="none">
                                        <a:solidFill>
                                          <a:schemeClr val="dk1"/>
                                        </a:solidFill>
                                        <a:effectLst/>
                                        <a:latin typeface="Cambria Math" panose="02040503050406030204" pitchFamily="18" charset="0"/>
                                        <a:sym typeface="Arial"/>
                                      </a:rPr>
                                      <m:t>2</m:t>
                                    </m:r>
                                    <m:r>
                                      <a:rPr lang="en-US" altLang="zh-TW" sz="2800" b="0" u="none" strike="noStrike" cap="none">
                                        <a:solidFill>
                                          <a:schemeClr val="dk1"/>
                                        </a:solidFill>
                                        <a:effectLst/>
                                        <a:latin typeface="Cambria Math" panose="02040503050406030204" pitchFamily="18" charset="0"/>
                                        <a:sym typeface="Arial"/>
                                      </a:rPr>
                                      <m:t>𝑏</m:t>
                                    </m:r>
                                    <m:r>
                                      <a:rPr lang="en-US" altLang="zh-TW" sz="2800" b="0" u="none" strike="noStrike" cap="none">
                                        <a:solidFill>
                                          <a:schemeClr val="dk1"/>
                                        </a:solidFill>
                                        <a:effectLst/>
                                        <a:latin typeface="Cambria Math" panose="02040503050406030204" pitchFamily="18" charset="0"/>
                                        <a:sym typeface="Arial"/>
                                      </a:rPr>
                                      <m:t>−2</m:t>
                                    </m:r>
                                  </m:e>
                                </m:d>
                                <m:r>
                                  <a:rPr lang="en-US" altLang="zh-TW" sz="2800" b="0" u="none" strike="noStrike" cap="none">
                                    <a:solidFill>
                                      <a:schemeClr val="dk1"/>
                                    </a:solidFill>
                                    <a:effectLst/>
                                    <a:latin typeface="Cambria Math" panose="02040503050406030204" pitchFamily="18" charset="0"/>
                                    <a:sym typeface="Arial"/>
                                  </a:rPr>
                                  <m:t>𝑦</m:t>
                                </m:r>
                                <m:r>
                                  <a:rPr lang="en-US" altLang="zh-TW" sz="2800" b="0" u="none" strike="noStrike" cap="none">
                                    <a:solidFill>
                                      <a:schemeClr val="dk1"/>
                                    </a:solidFill>
                                    <a:effectLst/>
                                    <a:latin typeface="Cambria Math" panose="02040503050406030204" pitchFamily="18" charset="0"/>
                                    <a:sym typeface="Arial"/>
                                  </a:rPr>
                                  <m:t>=0 </m:t>
                                </m:r>
                              </m:oMath>
                            </m:oMathPara>
                          </a14:m>
                          <a:endParaRPr kumimoji="0" lang="zh-TW" altLang="zh-TW" sz="2800" b="0" i="0" u="none" strike="noStrike" kern="1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mc:Choice>
        <mc:Fallback>
          <p:graphicFrame>
            <p:nvGraphicFramePr>
              <p:cNvPr id="4" name="表格 3"/>
              <p:cNvGraphicFramePr>
                <a:graphicFrameLocks noGrp="1"/>
              </p:cNvGraphicFramePr>
              <p:nvPr>
                <p:extLst>
                  <p:ext uri="{D42A27DB-BD31-4B8C-83A1-F6EECF244321}">
                    <p14:modId xmlns:p14="http://schemas.microsoft.com/office/powerpoint/2010/main" val="3478168024"/>
                  </p:ext>
                </p:extLst>
              </p:nvPr>
            </p:nvGraphicFramePr>
            <p:xfrm>
              <a:off x="243942" y="19855336"/>
              <a:ext cx="22882758" cy="7380177"/>
            </p:xfrm>
            <a:graphic>
              <a:graphicData uri="http://schemas.openxmlformats.org/drawingml/2006/table">
                <a:tbl>
                  <a:tblPr firstRow="1">
                    <a:tableStyleId>{BC89EF96-8CEA-46FF-86C4-4CE0E7609802}</a:tableStyleId>
                  </a:tblPr>
                  <a:tblGrid>
                    <a:gridCol w="7926664">
                      <a:extLst>
                        <a:ext uri="{9D8B030D-6E8A-4147-A177-3AD203B41FA5}">
                          <a16:colId xmlns:a16="http://schemas.microsoft.com/office/drawing/2014/main" val="20000"/>
                        </a:ext>
                      </a:extLst>
                    </a:gridCol>
                    <a:gridCol w="7478047">
                      <a:extLst>
                        <a:ext uri="{9D8B030D-6E8A-4147-A177-3AD203B41FA5}">
                          <a16:colId xmlns:a16="http://schemas.microsoft.com/office/drawing/2014/main" val="20001"/>
                        </a:ext>
                      </a:extLst>
                    </a:gridCol>
                    <a:gridCol w="7478047">
                      <a:extLst>
                        <a:ext uri="{9D8B030D-6E8A-4147-A177-3AD203B41FA5}">
                          <a16:colId xmlns:a16="http://schemas.microsoft.com/office/drawing/2014/main" val="20002"/>
                        </a:ext>
                      </a:extLst>
                    </a:gridCol>
                  </a:tblGrid>
                  <a:tr h="837264">
                    <a:tc>
                      <a:txBody>
                        <a:bodyPr/>
                        <a:lstStyle/>
                        <a:p>
                          <a:endParaRPr lang="zh-TW"/>
                        </a:p>
                      </a:txBody>
                      <a:tcPr anchor="ctr" anchorCtr="1">
                        <a:blipFill>
                          <a:blip r:embed="rId13"/>
                          <a:stretch>
                            <a:fillRect l="-154" t="-730" r="-189000" b="-785401"/>
                          </a:stretch>
                        </a:blipFill>
                      </a:tcPr>
                    </a:tc>
                    <a:tc>
                      <a:txBody>
                        <a:bodyPr/>
                        <a:lstStyle/>
                        <a:p>
                          <a:endParaRPr lang="zh-TW"/>
                        </a:p>
                      </a:txBody>
                      <a:tcPr anchor="ctr" anchorCtr="1">
                        <a:blipFill>
                          <a:blip r:embed="rId13"/>
                          <a:stretch>
                            <a:fillRect l="-106112" t="-730" r="-100244" b="-785401"/>
                          </a:stretch>
                        </a:blipFill>
                      </a:tcPr>
                    </a:tc>
                    <a:tc>
                      <a:txBody>
                        <a:bodyPr/>
                        <a:lstStyle/>
                        <a:p>
                          <a:endParaRPr lang="zh-TW"/>
                        </a:p>
                      </a:txBody>
                      <a:tcPr anchor="ctr" anchorCtr="1">
                        <a:blipFill>
                          <a:blip r:embed="rId13"/>
                          <a:stretch>
                            <a:fillRect l="-206112" t="-730" r="-244" b="-785401"/>
                          </a:stretch>
                        </a:blipFill>
                      </a:tcPr>
                    </a:tc>
                    <a:extLst>
                      <a:ext uri="{0D108BD9-81ED-4DB2-BD59-A6C34878D82A}">
                        <a16:rowId xmlns:a16="http://schemas.microsoft.com/office/drawing/2014/main" val="10000"/>
                      </a:ext>
                    </a:extLst>
                  </a:tr>
                  <a:tr h="4533900">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extLst>
                      <a:ext uri="{0D108BD9-81ED-4DB2-BD59-A6C34878D82A}">
                        <a16:rowId xmlns:a16="http://schemas.microsoft.com/office/drawing/2014/main" val="10001"/>
                      </a:ext>
                    </a:extLst>
                  </a:tr>
                  <a:tr h="2009013">
                    <a:tc>
                      <a:txBody>
                        <a:bodyPr/>
                        <a:lstStyle/>
                        <a:p>
                          <a:endParaRPr lang="zh-TW"/>
                        </a:p>
                      </a:txBody>
                      <a:tcPr anchor="ctr">
                        <a:blipFill>
                          <a:blip r:embed="rId13"/>
                          <a:stretch>
                            <a:fillRect l="-154" t="-267273" r="-189000" b="-606"/>
                          </a:stretch>
                        </a:blipFill>
                      </a:tcPr>
                    </a:tc>
                    <a:tc>
                      <a:txBody>
                        <a:bodyPr/>
                        <a:lstStyle/>
                        <a:p>
                          <a:endParaRPr lang="zh-TW"/>
                        </a:p>
                      </a:txBody>
                      <a:tcPr anchor="ctr">
                        <a:blipFill>
                          <a:blip r:embed="rId13"/>
                          <a:stretch>
                            <a:fillRect l="-106112" t="-267273" r="-100244" b="-606"/>
                          </a:stretch>
                        </a:blipFill>
                      </a:tcPr>
                    </a:tc>
                    <a:tc>
                      <a:txBody>
                        <a:bodyPr/>
                        <a:lstStyle/>
                        <a:p>
                          <a:endParaRPr lang="zh-TW"/>
                        </a:p>
                      </a:txBody>
                      <a:tcPr anchor="ctr">
                        <a:blipFill>
                          <a:blip r:embed="rId13"/>
                          <a:stretch>
                            <a:fillRect l="-206112" t="-267273" r="-244" b="-606"/>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mc:Choice xmlns:a14="http://schemas.microsoft.com/office/drawing/2010/main" Requires="a14">
          <p:sp>
            <p:nvSpPr>
              <p:cNvPr id="42" name="文字方塊 2"/>
              <p:cNvSpPr txBox="1">
                <a:spLocks noChangeArrowheads="1"/>
              </p:cNvSpPr>
              <p:nvPr/>
            </p:nvSpPr>
            <p:spPr bwMode="auto">
              <a:xfrm>
                <a:off x="5611810" y="19116242"/>
                <a:ext cx="12217861" cy="663814"/>
              </a:xfrm>
              <a:prstGeom prst="rect">
                <a:avLst/>
              </a:prstGeom>
              <a:noFill/>
              <a:ln w="9525">
                <a:noFill/>
                <a:miter lim="800000"/>
                <a:headEnd/>
                <a:tailEnd/>
              </a:ln>
            </p:spPr>
            <p:txBody>
              <a:bodyPr rot="0" vert="horz" wrap="square" lIns="91440" tIns="45720" rIns="91440" bIns="45720" anchor="t" anchorCtr="0">
                <a:noAutofit/>
              </a:bodyPr>
              <a:lstStyle/>
              <a:p>
                <a:pPr>
                  <a:lnSpc>
                    <a:spcPct val="150000"/>
                  </a:lnSpc>
                </a:pPr>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表</a:t>
                </a:r>
                <a14:m>
                  <m:oMath xmlns:m="http://schemas.openxmlformats.org/officeDocument/2006/math">
                    <m:r>
                      <a:rPr lang="en-US" sz="2800" kern="100">
                        <a:effectLst/>
                        <a:latin typeface="Cambria Math" panose="02040503050406030204" pitchFamily="18" charset="0"/>
                        <a:ea typeface="新細明體" panose="02020500000000000000" pitchFamily="18" charset="-120"/>
                        <a:cs typeface="Times New Roman" panose="02020603050405020304" pitchFamily="18" charset="0"/>
                      </a:rPr>
                      <m:t> </m:t>
                    </m:r>
                    <m: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t>5</m:t>
                    </m:r>
                  </m:oMath>
                </a14:m>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 當</a:t>
                </a:r>
                <a14:m>
                  <m:oMath xmlns:m="http://schemas.openxmlformats.org/officeDocument/2006/math">
                    <m:r>
                      <a:rPr lang="en-US" altLang="zh-TW" sz="2800" b="0" i="0" kern="100" dirty="0" smtClean="0">
                        <a:effectLst/>
                        <a:latin typeface="Cambria Math" panose="02040503050406030204" pitchFamily="18" charset="0"/>
                        <a:ea typeface="標楷體" panose="03000509000000000000" pitchFamily="65" charset="-120"/>
                        <a:cs typeface="Times New Roman" panose="02020603050405020304" pitchFamily="18" charset="0"/>
                      </a:rPr>
                      <m:t> </m:t>
                    </m:r>
                    <m:sSub>
                      <m:sSubPr>
                        <m:ctrlPr>
                          <a:rPr lang="en-US" altLang="zh-TW" sz="2800" b="0" i="1" kern="100" dirty="0" smtClean="0">
                            <a:effectLst/>
                            <a:latin typeface="Cambria Math" panose="02040503050406030204" pitchFamily="18" charset="0"/>
                            <a:ea typeface="標楷體" panose="03000509000000000000" pitchFamily="65" charset="-120"/>
                            <a:cs typeface="Times New Roman" panose="02020603050405020304" pitchFamily="18" charset="0"/>
                          </a:rPr>
                        </m:ctrlPr>
                      </m:sSubPr>
                      <m:e>
                        <m:r>
                          <a:rPr lang="en-US" altLang="zh-TW" sz="2800" b="0" i="1" kern="100" dirty="0" smtClean="0">
                            <a:effectLst/>
                            <a:latin typeface="Cambria Math" panose="02040503050406030204" pitchFamily="18" charset="0"/>
                            <a:ea typeface="標楷體" panose="03000509000000000000" pitchFamily="65" charset="-120"/>
                            <a:cs typeface="Times New Roman" panose="02020603050405020304" pitchFamily="18" charset="0"/>
                          </a:rPr>
                          <m:t>𝑃</m:t>
                        </m:r>
                      </m:e>
                      <m:sub>
                        <m:r>
                          <a:rPr lang="en-US" altLang="zh-TW" sz="2800" b="0" i="1" kern="100" dirty="0" smtClean="0">
                            <a:effectLst/>
                            <a:latin typeface="Cambria Math" panose="02040503050406030204" pitchFamily="18" charset="0"/>
                            <a:ea typeface="標楷體" panose="03000509000000000000" pitchFamily="65" charset="-120"/>
                            <a:cs typeface="Times New Roman" panose="02020603050405020304" pitchFamily="18" charset="0"/>
                          </a:rPr>
                          <m:t>1</m:t>
                        </m:r>
                      </m:sub>
                    </m:sSub>
                    <m:r>
                      <a:rPr lang="en-US" altLang="zh-TW" sz="2800" b="0" i="1" kern="100" dirty="0" smtClean="0">
                        <a:effectLst/>
                        <a:latin typeface="Cambria Math" panose="02040503050406030204" pitchFamily="18" charset="0"/>
                        <a:ea typeface="標楷體" panose="03000509000000000000" pitchFamily="65" charset="-120"/>
                        <a:cs typeface="Times New Roman" panose="02020603050405020304" pitchFamily="18" charset="0"/>
                      </a:rPr>
                      <m:t> </m:t>
                    </m:r>
                  </m:oMath>
                </a14:m>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在直線上移動且</a:t>
                </a:r>
                <a14:m>
                  <m:oMath xmlns:m="http://schemas.openxmlformats.org/officeDocument/2006/math">
                    <m:r>
                      <a:rPr lang="en-US" altLang="zh-TW" sz="2800" b="0" i="0" kern="100" smtClean="0">
                        <a:latin typeface="Cambria Math" panose="02040503050406030204" pitchFamily="18" charset="0"/>
                        <a:ea typeface="標楷體" panose="03000509000000000000" pitchFamily="65" charset="-120"/>
                        <a:cs typeface="Times New Roman" panose="02020603050405020304" pitchFamily="18" charset="0"/>
                      </a:rPr>
                      <m:t> </m:t>
                    </m:r>
                    <m:r>
                      <a:rPr lang="en-US" altLang="zh-TW" sz="2800" b="0" i="1" kern="100" smtClean="0">
                        <a:latin typeface="Cambria Math" panose="02040503050406030204" pitchFamily="18" charset="0"/>
                        <a:ea typeface="標楷體" panose="03000509000000000000" pitchFamily="65" charset="-120"/>
                        <a:cs typeface="Times New Roman" panose="02020603050405020304" pitchFamily="18" charset="0"/>
                      </a:rPr>
                      <m:t>𝛥</m:t>
                    </m:r>
                    <m:r>
                      <a:rPr lang="en-US" altLang="zh-TW" sz="2800" b="0" i="1" kern="100" smtClean="0">
                        <a:latin typeface="Cambria Math" panose="02040503050406030204" pitchFamily="18" charset="0"/>
                        <a:ea typeface="標楷體" panose="03000509000000000000" pitchFamily="65" charset="-120"/>
                        <a:cs typeface="Times New Roman" panose="02020603050405020304" pitchFamily="18" charset="0"/>
                      </a:rPr>
                      <m:t>𝐴𝐵𝐶</m:t>
                    </m:r>
                    <m:r>
                      <a:rPr lang="en-US" altLang="zh-TW" sz="2800" b="0" i="1" kern="100" smtClean="0">
                        <a:latin typeface="Cambria Math" panose="02040503050406030204" pitchFamily="18" charset="0"/>
                        <a:ea typeface="標楷體" panose="03000509000000000000" pitchFamily="65" charset="-120"/>
                        <a:cs typeface="Times New Roman" panose="02020603050405020304" pitchFamily="18" charset="0"/>
                      </a:rPr>
                      <m:t> </m:t>
                    </m:r>
                  </m:oMath>
                </a14:m>
                <a:r>
                  <a:rPr lang="zh-TW" altLang="en-US" sz="2800" kern="100" dirty="0">
                    <a:effectLst/>
                    <a:latin typeface="標楷體" panose="03000509000000000000" pitchFamily="65" charset="-120"/>
                    <a:ea typeface="標楷體" panose="03000509000000000000" pitchFamily="65" charset="-120"/>
                    <a:cs typeface="Times New Roman" panose="02020603050405020304" pitchFamily="18" charset="0"/>
                  </a:rPr>
                  <a:t>為等腰</a:t>
                </a:r>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直角三角形的鏡射外心軌跡方程式。</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mc:Choice>
        <mc:Fallback>
          <p:sp>
            <p:nvSpPr>
              <p:cNvPr id="42" name="文字方塊 2"/>
              <p:cNvSpPr txBox="1">
                <a:spLocks noRot="1" noChangeAspect="1" noMove="1" noResize="1" noEditPoints="1" noAdjustHandles="1" noChangeArrowheads="1" noChangeShapeType="1" noTextEdit="1"/>
              </p:cNvSpPr>
              <p:nvPr/>
            </p:nvSpPr>
            <p:spPr bwMode="auto">
              <a:xfrm>
                <a:off x="5611810" y="19116242"/>
                <a:ext cx="12217861" cy="663814"/>
              </a:xfrm>
              <a:prstGeom prst="rect">
                <a:avLst/>
              </a:prstGeom>
              <a:blipFill>
                <a:blip r:embed="rId14"/>
                <a:stretch>
                  <a:fillRect l="-1048" r="-449" b="-24771"/>
                </a:stretch>
              </a:blipFill>
              <a:ln w="9525">
                <a:noFill/>
                <a:miter lim="800000"/>
                <a:headEnd/>
                <a:tailEnd/>
              </a:ln>
            </p:spPr>
            <p:txBody>
              <a:bodyPr/>
              <a:lstStyle/>
              <a:p>
                <a:r>
                  <a:rPr lang="zh-TW" altLang="en-US">
                    <a:noFill/>
                  </a:rPr>
                  <a:t> </a:t>
                </a:r>
              </a:p>
            </p:txBody>
          </p:sp>
        </mc:Fallback>
      </mc:AlternateContent>
      <p:pic>
        <p:nvPicPr>
          <p:cNvPr id="43" name="圖片 42"/>
          <p:cNvPicPr/>
          <p:nvPr/>
        </p:nvPicPr>
        <p:blipFill>
          <a:blip r:embed="rId15">
            <a:extLst>
              <a:ext uri="{28A0092B-C50C-407E-A947-70E740481C1C}">
                <a14:useLocalDpi xmlns:a14="http://schemas.microsoft.com/office/drawing/2010/main" val="0"/>
              </a:ext>
            </a:extLst>
          </a:blip>
          <a:stretch>
            <a:fillRect/>
          </a:stretch>
        </p:blipFill>
        <p:spPr bwMode="auto">
          <a:xfrm>
            <a:off x="9864236" y="20794506"/>
            <a:ext cx="4154609" cy="4320000"/>
          </a:xfrm>
          <a:prstGeom prst="rect">
            <a:avLst/>
          </a:prstGeom>
          <a:noFill/>
        </p:spPr>
      </p:pic>
      <p:pic>
        <p:nvPicPr>
          <p:cNvPr id="45" name="圖片 44"/>
          <p:cNvPicPr/>
          <p:nvPr/>
        </p:nvPicPr>
        <p:blipFill>
          <a:blip r:embed="rId16">
            <a:extLst>
              <a:ext uri="{28A0092B-C50C-407E-A947-70E740481C1C}">
                <a14:useLocalDpi xmlns:a14="http://schemas.microsoft.com/office/drawing/2010/main" val="0"/>
              </a:ext>
            </a:extLst>
          </a:blip>
          <a:srcRect/>
          <a:stretch>
            <a:fillRect/>
          </a:stretch>
        </p:blipFill>
        <p:spPr bwMode="auto">
          <a:xfrm>
            <a:off x="16800548" y="20794506"/>
            <a:ext cx="5486529" cy="4320000"/>
          </a:xfrm>
          <a:prstGeom prst="rect">
            <a:avLst/>
          </a:prstGeom>
          <a:noFill/>
        </p:spPr>
      </p:pic>
      <p:pic>
        <p:nvPicPr>
          <p:cNvPr id="46" name="圖片 45"/>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791324" y="20794506"/>
            <a:ext cx="4822873" cy="4320000"/>
          </a:xfrm>
          <a:prstGeom prst="rect">
            <a:avLst/>
          </a:prstGeom>
          <a:noFill/>
        </p:spPr>
      </p:pic>
      <mc:AlternateContent xmlns:mc="http://schemas.openxmlformats.org/markup-compatibility/2006">
        <mc:Choice xmlns:a14="http://schemas.microsoft.com/office/drawing/2010/main" Requires="a14">
          <p:sp>
            <p:nvSpPr>
              <p:cNvPr id="50" name="文字方塊 49"/>
              <p:cNvSpPr txBox="1"/>
              <p:nvPr/>
            </p:nvSpPr>
            <p:spPr>
              <a:xfrm>
                <a:off x="243942" y="27956531"/>
                <a:ext cx="19682358" cy="744435"/>
              </a:xfrm>
              <a:prstGeom prst="rect">
                <a:avLst/>
              </a:prstGeom>
              <a:noFill/>
            </p:spPr>
            <p:txBody>
              <a:bodyPr wrap="square" rtlCol="0">
                <a:spAutoFit/>
              </a:bodyPr>
              <a:lstStyle/>
              <a:p>
                <a:pPr>
                  <a:lnSpc>
                    <a:spcPct val="150000"/>
                  </a:lnSpc>
                </a:pPr>
                <a:r>
                  <a:rPr lang="zh-TW" altLang="en-US" sz="3200" b="1" dirty="0">
                    <a:solidFill>
                      <a:schemeClr val="accent1"/>
                    </a:solidFill>
                    <a:latin typeface="標楷體" panose="03000509000000000000" pitchFamily="65" charset="-120"/>
                    <a:ea typeface="標楷體" panose="03000509000000000000" pitchFamily="65" charset="-120"/>
                  </a:rPr>
                  <a:t>圓錐曲線的形式：</a:t>
                </a:r>
                <a:r>
                  <a:rPr lang="zh-TW" altLang="en-US" sz="3200" dirty="0">
                    <a:latin typeface="標楷體" panose="03000509000000000000" pitchFamily="65" charset="-120"/>
                    <a:ea typeface="標楷體" panose="03000509000000000000" pitchFamily="65" charset="-120"/>
                  </a:rPr>
                  <a:t>利用點到直線的距離公式與圓錐曲線方程式的判別式來證明，將其整理成表</a:t>
                </a:r>
                <a14:m>
                  <m:oMath xmlns:m="http://schemas.openxmlformats.org/officeDocument/2006/math">
                    <m:r>
                      <a:rPr lang="en-US" altLang="zh-TW" sz="3200" b="0" i="1" smtClean="0">
                        <a:latin typeface="Cambria Math" panose="02040503050406030204" pitchFamily="18" charset="0"/>
                        <a:ea typeface="標楷體" panose="03000509000000000000" pitchFamily="65" charset="-120"/>
                      </a:rPr>
                      <m:t> </m:t>
                    </m:r>
                    <m:r>
                      <a:rPr lang="en-US" altLang="zh-TW" sz="3200" i="1">
                        <a:latin typeface="Cambria Math" panose="02040503050406030204" pitchFamily="18" charset="0"/>
                        <a:ea typeface="標楷體" panose="03000509000000000000" pitchFamily="65" charset="-120"/>
                      </a:rPr>
                      <m:t>6</m:t>
                    </m:r>
                  </m:oMath>
                </a14:m>
                <a:r>
                  <a:rPr lang="zh-TW" altLang="en-US" sz="3200" dirty="0">
                    <a:latin typeface="標楷體" panose="03000509000000000000" pitchFamily="65" charset="-120"/>
                    <a:ea typeface="標楷體" panose="03000509000000000000" pitchFamily="65" charset="-120"/>
                  </a:rPr>
                  <a:t>。</a:t>
                </a:r>
                <a:endParaRPr lang="en-US" altLang="zh-TW" sz="3200" dirty="0">
                  <a:latin typeface="標楷體" panose="03000509000000000000" pitchFamily="65" charset="-120"/>
                  <a:ea typeface="標楷體" panose="03000509000000000000" pitchFamily="65" charset="-120"/>
                </a:endParaRPr>
              </a:p>
            </p:txBody>
          </p:sp>
        </mc:Choice>
        <mc:Fallback>
          <p:sp>
            <p:nvSpPr>
              <p:cNvPr id="50" name="文字方塊 49"/>
              <p:cNvSpPr txBox="1">
                <a:spLocks noRot="1" noChangeAspect="1" noMove="1" noResize="1" noEditPoints="1" noAdjustHandles="1" noChangeArrowheads="1" noChangeShapeType="1" noTextEdit="1"/>
              </p:cNvSpPr>
              <p:nvPr/>
            </p:nvSpPr>
            <p:spPr>
              <a:xfrm>
                <a:off x="243942" y="27956531"/>
                <a:ext cx="19682358" cy="744435"/>
              </a:xfrm>
              <a:prstGeom prst="rect">
                <a:avLst/>
              </a:prstGeom>
              <a:blipFill>
                <a:blip r:embed="rId18"/>
                <a:stretch>
                  <a:fillRect l="-774" b="-26230"/>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graphicFrame>
            <p:nvGraphicFramePr>
              <p:cNvPr id="51" name="表格 50"/>
              <p:cNvGraphicFramePr>
                <a:graphicFrameLocks noGrp="1"/>
              </p:cNvGraphicFramePr>
              <p:nvPr>
                <p:extLst>
                  <p:ext uri="{D42A27DB-BD31-4B8C-83A1-F6EECF244321}">
                    <p14:modId xmlns:p14="http://schemas.microsoft.com/office/powerpoint/2010/main" val="1612228776"/>
                  </p:ext>
                </p:extLst>
              </p:nvPr>
            </p:nvGraphicFramePr>
            <p:xfrm>
              <a:off x="243942" y="29193064"/>
              <a:ext cx="22882758" cy="6418626"/>
            </p:xfrm>
            <a:graphic>
              <a:graphicData uri="http://schemas.openxmlformats.org/drawingml/2006/table">
                <a:tbl>
                  <a:tblPr firstRow="1">
                    <a:tableStyleId>{BC89EF96-8CEA-46FF-86C4-4CE0E7609802}</a:tableStyleId>
                  </a:tblPr>
                  <a:tblGrid>
                    <a:gridCol w="7627586">
                      <a:extLst>
                        <a:ext uri="{9D8B030D-6E8A-4147-A177-3AD203B41FA5}">
                          <a16:colId xmlns:a16="http://schemas.microsoft.com/office/drawing/2014/main" val="20000"/>
                        </a:ext>
                      </a:extLst>
                    </a:gridCol>
                    <a:gridCol w="7627586">
                      <a:extLst>
                        <a:ext uri="{9D8B030D-6E8A-4147-A177-3AD203B41FA5}">
                          <a16:colId xmlns:a16="http://schemas.microsoft.com/office/drawing/2014/main" val="20001"/>
                        </a:ext>
                      </a:extLst>
                    </a:gridCol>
                    <a:gridCol w="7627586">
                      <a:extLst>
                        <a:ext uri="{9D8B030D-6E8A-4147-A177-3AD203B41FA5}">
                          <a16:colId xmlns:a16="http://schemas.microsoft.com/office/drawing/2014/main" val="20002"/>
                        </a:ext>
                      </a:extLst>
                    </a:gridCol>
                  </a:tblGrid>
                  <a:tr h="993689">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直線與</a:t>
                          </a:r>
                          <a14:m>
                            <m:oMath xmlns:m="http://schemas.openxmlformats.org/officeDocument/2006/math">
                              <m:r>
                                <a:rPr lang="en-US" altLang="zh-TW" sz="3200" b="0" u="none" strike="noStrike" cap="none" smtClean="0">
                                  <a:solidFill>
                                    <a:schemeClr val="bg1"/>
                                  </a:solidFill>
                                  <a:effectLst/>
                                  <a:latin typeface="Cambria Math" panose="02040503050406030204" pitchFamily="18" charset="0"/>
                                  <a:sym typeface="Arial"/>
                                </a:rPr>
                                <m:t> </m:t>
                              </m:r>
                              <m:r>
                                <a:rPr lang="en-US" altLang="zh-TW" sz="3200" b="0" u="none" strike="noStrike" cap="none" smtClean="0">
                                  <a:solidFill>
                                    <a:schemeClr val="bg1"/>
                                  </a:solidFill>
                                  <a:effectLst/>
                                  <a:latin typeface="Cambria Math" panose="02040503050406030204" pitchFamily="18" charset="0"/>
                                  <a:sym typeface="Arial"/>
                                </a:rPr>
                                <m:t>𝛥</m:t>
                              </m:r>
                              <m:r>
                                <a:rPr lang="en-US" altLang="zh-TW" sz="3200" b="0" u="none" strike="noStrike" cap="none" smtClean="0">
                                  <a:solidFill>
                                    <a:schemeClr val="bg1"/>
                                  </a:solidFill>
                                  <a:effectLst/>
                                  <a:latin typeface="Cambria Math" panose="02040503050406030204" pitchFamily="18" charset="0"/>
                                  <a:sym typeface="Arial"/>
                                </a:rPr>
                                <m:t>𝐴𝐵𝐶</m:t>
                              </m:r>
                              <m:r>
                                <a:rPr lang="en-US" altLang="zh-TW" sz="3200" b="0" u="none" strike="noStrike" cap="none" smtClean="0">
                                  <a:solidFill>
                                    <a:schemeClr val="bg1"/>
                                  </a:solidFill>
                                  <a:effectLst/>
                                  <a:latin typeface="Cambria Math" panose="02040503050406030204" pitchFamily="18" charset="0"/>
                                  <a:sym typeface="Arial"/>
                                </a:rPr>
                                <m:t> </m:t>
                              </m:r>
                            </m:oMath>
                          </a14:m>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外接圓沒有交點</a:t>
                          </a:r>
                          <a:endParaRPr lang="zh-TW" altLang="zh-TW" sz="3200" b="0" i="0" u="none" strike="noStrike" cap="none" dirty="0">
                            <a:solidFill>
                              <a:schemeClr val="bg1"/>
                            </a:solidFill>
                            <a:effectLst/>
                            <a:latin typeface="標楷體" panose="03000509000000000000" pitchFamily="65" charset="-120"/>
                            <a:ea typeface="標楷體" panose="03000509000000000000" pitchFamily="65" charset="-120"/>
                            <a:cs typeface="+mn-cs"/>
                            <a:sym typeface="Arial"/>
                          </a:endParaRPr>
                        </a:p>
                      </a:txBody>
                      <a:tcPr anchor="ctr" anchorCtr="1">
                        <a:solidFill>
                          <a:schemeClr val="accent1"/>
                        </a:solidFill>
                      </a:tcPr>
                    </a:tc>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直線與</a:t>
                          </a:r>
                          <a14:m>
                            <m:oMath xmlns:m="http://schemas.openxmlformats.org/officeDocument/2006/math">
                              <m:r>
                                <a:rPr lang="en-US" altLang="zh-TW" sz="3200" b="0" u="none" strike="noStrike" cap="none" smtClean="0">
                                  <a:solidFill>
                                    <a:schemeClr val="bg1"/>
                                  </a:solidFill>
                                  <a:effectLst/>
                                  <a:latin typeface="Cambria Math" panose="02040503050406030204" pitchFamily="18" charset="0"/>
                                  <a:sym typeface="Arial"/>
                                </a:rPr>
                                <m:t> </m:t>
                              </m:r>
                              <m:r>
                                <a:rPr lang="en-US" altLang="zh-TW" sz="3200" b="0" u="none" strike="noStrike" cap="none" smtClean="0">
                                  <a:solidFill>
                                    <a:schemeClr val="bg1"/>
                                  </a:solidFill>
                                  <a:effectLst/>
                                  <a:latin typeface="Cambria Math" panose="02040503050406030204" pitchFamily="18" charset="0"/>
                                  <a:sym typeface="Arial"/>
                                </a:rPr>
                                <m:t>𝛥</m:t>
                              </m:r>
                              <m:r>
                                <a:rPr lang="en-US" altLang="zh-TW" sz="3200" b="0" u="none" strike="noStrike" cap="none" smtClean="0">
                                  <a:solidFill>
                                    <a:schemeClr val="bg1"/>
                                  </a:solidFill>
                                  <a:effectLst/>
                                  <a:latin typeface="Cambria Math" panose="02040503050406030204" pitchFamily="18" charset="0"/>
                                  <a:sym typeface="Arial"/>
                                </a:rPr>
                                <m:t>𝐴𝐵𝐶</m:t>
                              </m:r>
                              <m:r>
                                <a:rPr lang="en-US" altLang="zh-TW" sz="3200" b="0" u="none" strike="noStrike" cap="none" smtClean="0">
                                  <a:solidFill>
                                    <a:schemeClr val="bg1"/>
                                  </a:solidFill>
                                  <a:effectLst/>
                                  <a:latin typeface="Cambria Math" panose="02040503050406030204" pitchFamily="18" charset="0"/>
                                  <a:sym typeface="Arial"/>
                                </a:rPr>
                                <m:t> </m:t>
                              </m:r>
                            </m:oMath>
                          </a14:m>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外接圓相切</a:t>
                          </a:r>
                          <a:endParaRPr lang="en-US" altLang="zh-TW" sz="3200" b="0" u="none" strike="noStrike" cap="none" dirty="0">
                            <a:solidFill>
                              <a:schemeClr val="bg1"/>
                            </a:solidFill>
                            <a:effectLst/>
                            <a:latin typeface="標楷體" panose="03000509000000000000" pitchFamily="65" charset="-120"/>
                            <a:ea typeface="標楷體" panose="03000509000000000000" pitchFamily="65" charset="-120"/>
                            <a:sym typeface="Arial"/>
                          </a:endParaRPr>
                        </a:p>
                        <a:p>
                          <a:pPr marL="0" marR="0" lvl="0" indent="0" algn="ctr" defTabSz="2339950" rtl="0" eaLnBrk="1" fontAlgn="auto" latinLnBrk="0" hangingPunct="1">
                            <a:lnSpc>
                              <a:spcPct val="100000"/>
                            </a:lnSpc>
                            <a:spcBef>
                              <a:spcPts val="0"/>
                            </a:spcBef>
                            <a:spcAft>
                              <a:spcPts val="0"/>
                            </a:spcAft>
                            <a:buClrTx/>
                            <a:buSzTx/>
                            <a:buFontTx/>
                            <a:buNone/>
                            <a:tabLst/>
                            <a:defRPr/>
                          </a:pPr>
                          <a:r>
                            <a:rPr lang="zh-TW" altLang="en-US" sz="3200" b="0" dirty="0">
                              <a:solidFill>
                                <a:schemeClr val="bg1"/>
                              </a:solidFill>
                              <a:latin typeface="標楷體" panose="03000509000000000000" pitchFamily="65" charset="-120"/>
                              <a:ea typeface="標楷體" panose="03000509000000000000" pitchFamily="65" charset="-120"/>
                            </a:rPr>
                            <a:t>（交點不為</a:t>
                          </a:r>
                          <a14:m>
                            <m:oMath xmlns:m="http://schemas.openxmlformats.org/officeDocument/2006/math">
                              <m:r>
                                <a:rPr lang="zh-TW" altLang="en-US" sz="3200" b="0" u="none" strike="noStrike" cap="none" dirty="0" smtClean="0">
                                  <a:solidFill>
                                    <a:schemeClr val="bg1"/>
                                  </a:solidFill>
                                  <a:effectLst/>
                                  <a:latin typeface="Cambria Math" panose="02040503050406030204" pitchFamily="18" charset="0"/>
                                  <a:sym typeface="Arial"/>
                                </a:rPr>
                                <m:t> </m:t>
                              </m:r>
                              <m:r>
                                <a:rPr lang="en-US" altLang="zh-TW" sz="3200" b="0" u="none" strike="noStrike" cap="none" smtClean="0">
                                  <a:solidFill>
                                    <a:schemeClr val="bg1"/>
                                  </a:solidFill>
                                  <a:effectLst/>
                                  <a:latin typeface="Cambria Math" panose="02040503050406030204" pitchFamily="18" charset="0"/>
                                  <a:sym typeface="Arial"/>
                                </a:rPr>
                                <m:t>𝛥</m:t>
                              </m:r>
                              <m:r>
                                <a:rPr lang="en-US" altLang="zh-TW" sz="3200" b="0" u="none" strike="noStrike" cap="none" smtClean="0">
                                  <a:solidFill>
                                    <a:schemeClr val="bg1"/>
                                  </a:solidFill>
                                  <a:effectLst/>
                                  <a:latin typeface="Cambria Math" panose="02040503050406030204" pitchFamily="18" charset="0"/>
                                  <a:sym typeface="Arial"/>
                                </a:rPr>
                                <m:t>𝐴𝐵𝐶</m:t>
                              </m:r>
                              <m:r>
                                <a:rPr lang="en-US" altLang="zh-TW" sz="3200" b="0" u="none" strike="noStrike" cap="none" smtClean="0">
                                  <a:solidFill>
                                    <a:schemeClr val="bg1"/>
                                  </a:solidFill>
                                  <a:effectLst/>
                                  <a:latin typeface="Cambria Math" panose="02040503050406030204" pitchFamily="18" charset="0"/>
                                  <a:sym typeface="Arial"/>
                                </a:rPr>
                                <m:t> </m:t>
                              </m:r>
                            </m:oMath>
                          </a14:m>
                          <a:r>
                            <a:rPr lang="zh-TW" altLang="en-US" sz="3200" b="0" dirty="0">
                              <a:solidFill>
                                <a:schemeClr val="bg1"/>
                              </a:solidFill>
                              <a:latin typeface="標楷體" panose="03000509000000000000" pitchFamily="65" charset="-120"/>
                              <a:ea typeface="標楷體" panose="03000509000000000000" pitchFamily="65" charset="-120"/>
                            </a:rPr>
                            <a:t>之頂點）</a:t>
                          </a:r>
                        </a:p>
                      </a:txBody>
                      <a:tcPr anchor="ctr" anchorCtr="1">
                        <a:solidFill>
                          <a:schemeClr val="accent1"/>
                        </a:solidFill>
                      </a:tcPr>
                    </a:tc>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直線與</a:t>
                          </a:r>
                          <a14:m>
                            <m:oMath xmlns:m="http://schemas.openxmlformats.org/officeDocument/2006/math">
                              <m:r>
                                <a:rPr lang="en-US" altLang="zh-TW" sz="3200" b="0" u="none" strike="noStrike" cap="none" smtClean="0">
                                  <a:solidFill>
                                    <a:schemeClr val="bg1"/>
                                  </a:solidFill>
                                  <a:effectLst/>
                                  <a:latin typeface="Cambria Math" panose="02040503050406030204" pitchFamily="18" charset="0"/>
                                  <a:sym typeface="Arial"/>
                                </a:rPr>
                                <m:t> </m:t>
                              </m:r>
                              <m:r>
                                <a:rPr lang="en-US" altLang="zh-TW" sz="3200" b="0" u="none" strike="noStrike" cap="none" smtClean="0">
                                  <a:solidFill>
                                    <a:schemeClr val="bg1"/>
                                  </a:solidFill>
                                  <a:effectLst/>
                                  <a:latin typeface="Cambria Math" panose="02040503050406030204" pitchFamily="18" charset="0"/>
                                  <a:sym typeface="Arial"/>
                                </a:rPr>
                                <m:t>𝛥</m:t>
                              </m:r>
                              <m:r>
                                <a:rPr lang="en-US" altLang="zh-TW" sz="3200" b="0" u="none" strike="noStrike" cap="none" smtClean="0">
                                  <a:solidFill>
                                    <a:schemeClr val="bg1"/>
                                  </a:solidFill>
                                  <a:effectLst/>
                                  <a:latin typeface="Cambria Math" panose="02040503050406030204" pitchFamily="18" charset="0"/>
                                  <a:sym typeface="Arial"/>
                                </a:rPr>
                                <m:t>𝐴𝐵𝐶</m:t>
                              </m:r>
                              <m:r>
                                <a:rPr lang="en-US" altLang="zh-TW" sz="3200" b="0" u="none" strike="noStrike" cap="none" smtClean="0">
                                  <a:solidFill>
                                    <a:schemeClr val="bg1"/>
                                  </a:solidFill>
                                  <a:effectLst/>
                                  <a:latin typeface="Cambria Math" panose="02040503050406030204" pitchFamily="18" charset="0"/>
                                  <a:sym typeface="Arial"/>
                                </a:rPr>
                                <m:t> </m:t>
                              </m:r>
                            </m:oMath>
                          </a14:m>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外接圓交於</a:t>
                          </a:r>
                          <a14:m>
                            <m:oMath xmlns:m="http://schemas.openxmlformats.org/officeDocument/2006/math">
                              <m:r>
                                <a:rPr lang="en-US" altLang="zh-TW" sz="3200" b="0" u="none" strike="noStrike" cap="none" smtClean="0">
                                  <a:solidFill>
                                    <a:schemeClr val="bg1"/>
                                  </a:solidFill>
                                  <a:effectLst/>
                                  <a:latin typeface="Cambria Math" panose="02040503050406030204" pitchFamily="18" charset="0"/>
                                  <a:sym typeface="Arial"/>
                                </a:rPr>
                                <m:t> 2 </m:t>
                              </m:r>
                            </m:oMath>
                          </a14:m>
                          <a:r>
                            <a:rPr lang="zh-TW" altLang="en-US" sz="3200" b="0" dirty="0">
                              <a:solidFill>
                                <a:schemeClr val="bg1"/>
                              </a:solidFill>
                              <a:latin typeface="標楷體" panose="03000509000000000000" pitchFamily="65" charset="-120"/>
                              <a:ea typeface="標楷體" panose="03000509000000000000" pitchFamily="65" charset="-120"/>
                            </a:rPr>
                            <a:t>點</a:t>
                          </a:r>
                          <a:endParaRPr lang="en-US" altLang="zh-TW" sz="3200" b="0" dirty="0">
                            <a:solidFill>
                              <a:schemeClr val="bg1"/>
                            </a:solidFill>
                            <a:latin typeface="標楷體" panose="03000509000000000000" pitchFamily="65" charset="-120"/>
                            <a:ea typeface="標楷體" panose="03000509000000000000" pitchFamily="65" charset="-120"/>
                          </a:endParaRPr>
                        </a:p>
                        <a:p>
                          <a:pPr marL="0" marR="0" lvl="0" indent="0" algn="ctr" defTabSz="2339950" rtl="0" eaLnBrk="1" fontAlgn="auto" latinLnBrk="0" hangingPunct="1">
                            <a:lnSpc>
                              <a:spcPct val="100000"/>
                            </a:lnSpc>
                            <a:spcBef>
                              <a:spcPts val="0"/>
                            </a:spcBef>
                            <a:spcAft>
                              <a:spcPts val="0"/>
                            </a:spcAft>
                            <a:buClrTx/>
                            <a:buSzTx/>
                            <a:buFontTx/>
                            <a:buNone/>
                            <a:tabLst/>
                            <a:defRPr/>
                          </a:pPr>
                          <a:r>
                            <a:rPr lang="zh-TW" altLang="en-US" sz="3200" b="0" dirty="0">
                              <a:solidFill>
                                <a:schemeClr val="bg1"/>
                              </a:solidFill>
                              <a:latin typeface="標楷體" panose="03000509000000000000" pitchFamily="65" charset="-120"/>
                              <a:ea typeface="標楷體" panose="03000509000000000000" pitchFamily="65" charset="-120"/>
                            </a:rPr>
                            <a:t>（交點不為</a:t>
                          </a:r>
                          <a14:m>
                            <m:oMath xmlns:m="http://schemas.openxmlformats.org/officeDocument/2006/math">
                              <m:r>
                                <a:rPr lang="zh-TW" altLang="en-US" sz="3200" b="0" u="none" strike="noStrike" cap="none" dirty="0" smtClean="0">
                                  <a:solidFill>
                                    <a:schemeClr val="bg1"/>
                                  </a:solidFill>
                                  <a:effectLst/>
                                  <a:latin typeface="Cambria Math" panose="02040503050406030204" pitchFamily="18" charset="0"/>
                                  <a:sym typeface="Arial"/>
                                </a:rPr>
                                <m:t> </m:t>
                              </m:r>
                              <m:r>
                                <a:rPr lang="en-US" altLang="zh-TW" sz="3200" b="0" u="none" strike="noStrike" cap="none" smtClean="0">
                                  <a:solidFill>
                                    <a:schemeClr val="bg1"/>
                                  </a:solidFill>
                                  <a:effectLst/>
                                  <a:latin typeface="Cambria Math" panose="02040503050406030204" pitchFamily="18" charset="0"/>
                                  <a:sym typeface="Arial"/>
                                </a:rPr>
                                <m:t>𝛥</m:t>
                              </m:r>
                              <m:r>
                                <a:rPr lang="en-US" altLang="zh-TW" sz="3200" b="0" u="none" strike="noStrike" cap="none" smtClean="0">
                                  <a:solidFill>
                                    <a:schemeClr val="bg1"/>
                                  </a:solidFill>
                                  <a:effectLst/>
                                  <a:latin typeface="Cambria Math" panose="02040503050406030204" pitchFamily="18" charset="0"/>
                                  <a:sym typeface="Arial"/>
                                </a:rPr>
                                <m:t>𝐴𝐵𝐶</m:t>
                              </m:r>
                              <m:r>
                                <a:rPr lang="en-US" altLang="zh-TW" sz="3200" b="0" u="none" strike="noStrike" cap="none" smtClean="0">
                                  <a:solidFill>
                                    <a:schemeClr val="bg1"/>
                                  </a:solidFill>
                                  <a:effectLst/>
                                  <a:latin typeface="Cambria Math" panose="02040503050406030204" pitchFamily="18" charset="0"/>
                                  <a:sym typeface="Arial"/>
                                </a:rPr>
                                <m:t> </m:t>
                              </m:r>
                            </m:oMath>
                          </a14:m>
                          <a:r>
                            <a:rPr lang="zh-TW" altLang="en-US" sz="3200" b="0" dirty="0">
                              <a:solidFill>
                                <a:schemeClr val="bg1"/>
                              </a:solidFill>
                              <a:latin typeface="標楷體" panose="03000509000000000000" pitchFamily="65" charset="-120"/>
                              <a:ea typeface="標楷體" panose="03000509000000000000" pitchFamily="65" charset="-120"/>
                            </a:rPr>
                            <a:t>之頂點）</a:t>
                          </a:r>
                        </a:p>
                      </a:txBody>
                      <a:tcPr anchor="ctr" anchorCtr="1">
                        <a:solidFill>
                          <a:schemeClr val="accent1"/>
                        </a:solidFill>
                      </a:tcPr>
                    </a:tc>
                    <a:extLst>
                      <a:ext uri="{0D108BD9-81ED-4DB2-BD59-A6C34878D82A}">
                        <a16:rowId xmlns:a16="http://schemas.microsoft.com/office/drawing/2014/main" val="10000"/>
                      </a:ext>
                    </a:extLst>
                  </a:tr>
                  <a:tr h="4551726">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extLst>
                      <a:ext uri="{0D108BD9-81ED-4DB2-BD59-A6C34878D82A}">
                        <a16:rowId xmlns:a16="http://schemas.microsoft.com/office/drawing/2014/main" val="10001"/>
                      </a:ext>
                    </a:extLst>
                  </a:tr>
                  <a:tr h="800100">
                    <a:tc>
                      <a:txBody>
                        <a:bodyPr/>
                        <a:lstStyle/>
                        <a:p>
                          <a:pPr algn="ctr">
                            <a:lnSpc>
                              <a:spcPct val="100000"/>
                            </a:lnSpc>
                            <a:spcAft>
                              <a:spcPts val="1200"/>
                            </a:spcAft>
                          </a:pPr>
                          <a:r>
                            <a:rPr lang="zh-TW" altLang="en-US" sz="2800" kern="100" dirty="0">
                              <a:effectLst/>
                              <a:latin typeface="標楷體" panose="03000509000000000000" pitchFamily="65" charset="-120"/>
                              <a:ea typeface="標楷體" panose="03000509000000000000" pitchFamily="65" charset="-120"/>
                            </a:rPr>
                            <a:t>圓錐曲線為橢圓。</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sz="2800" kern="100" dirty="0">
                              <a:effectLst/>
                              <a:latin typeface="標楷體" panose="03000509000000000000" pitchFamily="65" charset="-120"/>
                              <a:ea typeface="標楷體" panose="03000509000000000000" pitchFamily="65" charset="-120"/>
                            </a:rPr>
                            <a:t>圓錐曲線為拋物線。</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sz="2800" kern="100" dirty="0">
                              <a:effectLst/>
                              <a:latin typeface="標楷體" panose="03000509000000000000" pitchFamily="65" charset="-120"/>
                              <a:ea typeface="標楷體" panose="03000509000000000000" pitchFamily="65" charset="-120"/>
                            </a:rPr>
                            <a:t>圓錐曲線為雙曲線。</a:t>
                          </a:r>
                          <a:endParaRPr kumimoji="0" lang="zh-TW" altLang="zh-TW" sz="2800" b="0" i="0" u="none" strike="noStrike" kern="1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mc:Choice>
        <mc:Fallback>
          <p:graphicFrame>
            <p:nvGraphicFramePr>
              <p:cNvPr id="51" name="表格 50"/>
              <p:cNvGraphicFramePr>
                <a:graphicFrameLocks noGrp="1"/>
              </p:cNvGraphicFramePr>
              <p:nvPr>
                <p:extLst>
                  <p:ext uri="{D42A27DB-BD31-4B8C-83A1-F6EECF244321}">
                    <p14:modId xmlns:p14="http://schemas.microsoft.com/office/powerpoint/2010/main" val="1612228776"/>
                  </p:ext>
                </p:extLst>
              </p:nvPr>
            </p:nvGraphicFramePr>
            <p:xfrm>
              <a:off x="243942" y="29193064"/>
              <a:ext cx="22882758" cy="6418626"/>
            </p:xfrm>
            <a:graphic>
              <a:graphicData uri="http://schemas.openxmlformats.org/drawingml/2006/table">
                <a:tbl>
                  <a:tblPr firstRow="1">
                    <a:tableStyleId>{BC89EF96-8CEA-46FF-86C4-4CE0E7609802}</a:tableStyleId>
                  </a:tblPr>
                  <a:tblGrid>
                    <a:gridCol w="7627586">
                      <a:extLst>
                        <a:ext uri="{9D8B030D-6E8A-4147-A177-3AD203B41FA5}">
                          <a16:colId xmlns:a16="http://schemas.microsoft.com/office/drawing/2014/main" val="20000"/>
                        </a:ext>
                      </a:extLst>
                    </a:gridCol>
                    <a:gridCol w="7627586">
                      <a:extLst>
                        <a:ext uri="{9D8B030D-6E8A-4147-A177-3AD203B41FA5}">
                          <a16:colId xmlns:a16="http://schemas.microsoft.com/office/drawing/2014/main" val="20001"/>
                        </a:ext>
                      </a:extLst>
                    </a:gridCol>
                    <a:gridCol w="7627586">
                      <a:extLst>
                        <a:ext uri="{9D8B030D-6E8A-4147-A177-3AD203B41FA5}">
                          <a16:colId xmlns:a16="http://schemas.microsoft.com/office/drawing/2014/main" val="20002"/>
                        </a:ext>
                      </a:extLst>
                    </a:gridCol>
                  </a:tblGrid>
                  <a:tr h="1066800">
                    <a:tc>
                      <a:txBody>
                        <a:bodyPr/>
                        <a:lstStyle/>
                        <a:p>
                          <a:endParaRPr lang="zh-TW"/>
                        </a:p>
                      </a:txBody>
                      <a:tcPr anchor="ctr" anchorCtr="1">
                        <a:blipFill>
                          <a:blip r:embed="rId19"/>
                          <a:stretch>
                            <a:fillRect l="-160" t="-6857" r="-200320" b="-505143"/>
                          </a:stretch>
                        </a:blipFill>
                      </a:tcPr>
                    </a:tc>
                    <a:tc>
                      <a:txBody>
                        <a:bodyPr/>
                        <a:lstStyle/>
                        <a:p>
                          <a:endParaRPr lang="zh-TW"/>
                        </a:p>
                      </a:txBody>
                      <a:tcPr anchor="ctr" anchorCtr="1">
                        <a:blipFill>
                          <a:blip r:embed="rId19"/>
                          <a:stretch>
                            <a:fillRect l="-100080" t="-6857" r="-100160" b="-505143"/>
                          </a:stretch>
                        </a:blipFill>
                      </a:tcPr>
                    </a:tc>
                    <a:tc>
                      <a:txBody>
                        <a:bodyPr/>
                        <a:lstStyle/>
                        <a:p>
                          <a:endParaRPr lang="zh-TW"/>
                        </a:p>
                      </a:txBody>
                      <a:tcPr anchor="ctr" anchorCtr="1">
                        <a:blipFill>
                          <a:blip r:embed="rId19"/>
                          <a:stretch>
                            <a:fillRect l="-200240" t="-6857" r="-240" b="-505143"/>
                          </a:stretch>
                        </a:blipFill>
                      </a:tcPr>
                    </a:tc>
                    <a:extLst>
                      <a:ext uri="{0D108BD9-81ED-4DB2-BD59-A6C34878D82A}">
                        <a16:rowId xmlns:a16="http://schemas.microsoft.com/office/drawing/2014/main" val="10000"/>
                      </a:ext>
                    </a:extLst>
                  </a:tr>
                  <a:tr h="4551726">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extLst>
                      <a:ext uri="{0D108BD9-81ED-4DB2-BD59-A6C34878D82A}">
                        <a16:rowId xmlns:a16="http://schemas.microsoft.com/office/drawing/2014/main" val="10001"/>
                      </a:ext>
                    </a:extLst>
                  </a:tr>
                  <a:tr h="800100">
                    <a:tc>
                      <a:txBody>
                        <a:bodyPr/>
                        <a:lstStyle/>
                        <a:p>
                          <a:pPr algn="ctr">
                            <a:lnSpc>
                              <a:spcPct val="100000"/>
                            </a:lnSpc>
                            <a:spcAft>
                              <a:spcPts val="1200"/>
                            </a:spcAft>
                          </a:pPr>
                          <a:r>
                            <a:rPr lang="zh-TW" altLang="en-US" sz="2800" kern="100" dirty="0">
                              <a:effectLst/>
                              <a:latin typeface="標楷體" panose="03000509000000000000" pitchFamily="65" charset="-120"/>
                              <a:ea typeface="標楷體" panose="03000509000000000000" pitchFamily="65" charset="-120"/>
                            </a:rPr>
                            <a:t>圓錐曲線為橢圓。</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sz="2800" kern="100" dirty="0">
                              <a:effectLst/>
                              <a:latin typeface="標楷體" panose="03000509000000000000" pitchFamily="65" charset="-120"/>
                              <a:ea typeface="標楷體" panose="03000509000000000000" pitchFamily="65" charset="-120"/>
                            </a:rPr>
                            <a:t>圓錐曲線為拋物線。</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sz="2800" kern="100" dirty="0">
                              <a:effectLst/>
                              <a:latin typeface="標楷體" panose="03000509000000000000" pitchFamily="65" charset="-120"/>
                              <a:ea typeface="標楷體" panose="03000509000000000000" pitchFamily="65" charset="-120"/>
                            </a:rPr>
                            <a:t>圓錐曲線為雙曲線。</a:t>
                          </a:r>
                          <a:endParaRPr kumimoji="0" lang="zh-TW" altLang="zh-TW" sz="2800" b="0" i="0" u="none" strike="noStrike" kern="100" cap="none" spc="0" normalizeH="0" baseline="0" noProof="0" dirty="0">
                            <a:ln>
                              <a:noFill/>
                            </a:ln>
                            <a:solidFill>
                              <a:prstClr val="black"/>
                            </a:solidFill>
                            <a:effectLst/>
                            <a:uLnTx/>
                            <a:uFillTx/>
                            <a:latin typeface="標楷體" panose="03000509000000000000" pitchFamily="65" charset="-12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mc:Choice xmlns:a14="http://schemas.microsoft.com/office/drawing/2010/main" Requires="a14">
          <p:sp>
            <p:nvSpPr>
              <p:cNvPr id="52" name="文字方塊 2"/>
              <p:cNvSpPr txBox="1">
                <a:spLocks noChangeArrowheads="1"/>
              </p:cNvSpPr>
              <p:nvPr/>
            </p:nvSpPr>
            <p:spPr bwMode="auto">
              <a:xfrm>
                <a:off x="8941839" y="28514927"/>
                <a:ext cx="5516072" cy="892005"/>
              </a:xfrm>
              <a:prstGeom prst="rect">
                <a:avLst/>
              </a:prstGeom>
              <a:noFill/>
              <a:ln w="9525">
                <a:noFill/>
                <a:miter lim="800000"/>
                <a:headEnd/>
                <a:tailEnd/>
              </a:ln>
            </p:spPr>
            <p:txBody>
              <a:bodyPr rot="0" vert="horz" wrap="square" lIns="91440" tIns="45720" rIns="91440" bIns="45720" anchor="t" anchorCtr="0">
                <a:noAutofit/>
              </a:bodyPr>
              <a:lstStyle/>
              <a:p>
                <a:pPr>
                  <a:lnSpc>
                    <a:spcPct val="150000"/>
                  </a:lnSpc>
                </a:pPr>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表</a:t>
                </a:r>
                <a14:m>
                  <m:oMath xmlns:m="http://schemas.openxmlformats.org/officeDocument/2006/math">
                    <m:r>
                      <a:rPr lang="en-US" sz="2800" kern="100">
                        <a:effectLst/>
                        <a:latin typeface="Cambria Math" panose="02040503050406030204" pitchFamily="18" charset="0"/>
                        <a:ea typeface="新細明體" panose="02020500000000000000" pitchFamily="18" charset="-120"/>
                        <a:cs typeface="Times New Roman" panose="02020603050405020304" pitchFamily="18" charset="0"/>
                      </a:rPr>
                      <m:t> </m:t>
                    </m:r>
                    <m:r>
                      <a:rPr lang="en-US" altLang="zh-TW" sz="2800" i="1" kern="100">
                        <a:latin typeface="Cambria Math" panose="02040503050406030204" pitchFamily="18" charset="0"/>
                        <a:ea typeface="新細明體" panose="02020500000000000000" pitchFamily="18" charset="-120"/>
                        <a:cs typeface="Times New Roman" panose="02020603050405020304" pitchFamily="18" charset="0"/>
                      </a:rPr>
                      <m:t>6</m:t>
                    </m:r>
                  </m:oMath>
                </a14:m>
                <a:r>
                  <a:rPr lang="zh-TW" altLang="en-US" sz="2800" dirty="0">
                    <a:latin typeface="標楷體" panose="03000509000000000000" pitchFamily="65" charset="-120"/>
                    <a:ea typeface="標楷體" panose="03000509000000000000" pitchFamily="65" charset="-120"/>
                  </a:rPr>
                  <a:t> 圓錐曲線的</a:t>
                </a:r>
                <a14:m>
                  <m:oMath xmlns:m="http://schemas.openxmlformats.org/officeDocument/2006/math">
                    <m:r>
                      <a:rPr lang="zh-TW" altLang="en-US" sz="2800" i="1" dirty="0">
                        <a:latin typeface="Cambria Math" panose="02040503050406030204" pitchFamily="18" charset="0"/>
                        <a:ea typeface="標楷體" panose="03000509000000000000" pitchFamily="65" charset="-120"/>
                      </a:rPr>
                      <m:t> </m:t>
                    </m:r>
                    <m:r>
                      <a:rPr lang="en-US" altLang="zh-TW" sz="2800" i="1" dirty="0" smtClean="0">
                        <a:latin typeface="Cambria Math" panose="02040503050406030204" pitchFamily="18" charset="0"/>
                        <a:ea typeface="標楷體" panose="03000509000000000000" pitchFamily="65" charset="-120"/>
                      </a:rPr>
                      <m:t>3</m:t>
                    </m:r>
                    <m:r>
                      <a:rPr lang="zh-TW" altLang="en-US" sz="2800" i="1" dirty="0">
                        <a:latin typeface="Cambria Math" panose="02040503050406030204" pitchFamily="18" charset="0"/>
                        <a:ea typeface="標楷體" panose="03000509000000000000" pitchFamily="65" charset="-120"/>
                      </a:rPr>
                      <m:t> </m:t>
                    </m:r>
                  </m:oMath>
                </a14:m>
                <a:r>
                  <a:rPr lang="zh-TW" altLang="en-US" sz="2800" dirty="0">
                    <a:latin typeface="標楷體" panose="03000509000000000000" pitchFamily="65" charset="-120"/>
                    <a:ea typeface="標楷體" panose="03000509000000000000" pitchFamily="65" charset="-120"/>
                  </a:rPr>
                  <a:t>種形式之判別</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mc:Choice>
        <mc:Fallback>
          <p:sp>
            <p:nvSpPr>
              <p:cNvPr id="52" name="文字方塊 2"/>
              <p:cNvSpPr txBox="1">
                <a:spLocks noRot="1" noChangeAspect="1" noMove="1" noResize="1" noEditPoints="1" noAdjustHandles="1" noChangeArrowheads="1" noChangeShapeType="1" noTextEdit="1"/>
              </p:cNvSpPr>
              <p:nvPr/>
            </p:nvSpPr>
            <p:spPr bwMode="auto">
              <a:xfrm>
                <a:off x="8941839" y="28514927"/>
                <a:ext cx="5516072" cy="892005"/>
              </a:xfrm>
              <a:prstGeom prst="rect">
                <a:avLst/>
              </a:prstGeom>
              <a:blipFill>
                <a:blip r:embed="rId20"/>
                <a:stretch>
                  <a:fillRect l="-2320"/>
                </a:stretch>
              </a:blipFill>
              <a:ln w="9525">
                <a:noFill/>
                <a:miter lim="800000"/>
                <a:headEnd/>
                <a:tailEnd/>
              </a:ln>
            </p:spPr>
            <p:txBody>
              <a:bodyPr/>
              <a:lstStyle/>
              <a:p>
                <a:r>
                  <a:rPr lang="zh-TW" altLang="en-US">
                    <a:noFill/>
                  </a:rPr>
                  <a:t> </a:t>
                </a:r>
              </a:p>
            </p:txBody>
          </p:sp>
        </mc:Fallback>
      </mc:AlternateContent>
      <p:pic>
        <p:nvPicPr>
          <p:cNvPr id="5" name="圖片 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9643447" y="30360422"/>
            <a:ext cx="4097782" cy="4341320"/>
          </a:xfrm>
          <a:prstGeom prst="rect">
            <a:avLst/>
          </a:prstGeom>
        </p:spPr>
      </p:pic>
      <p:pic>
        <p:nvPicPr>
          <p:cNvPr id="6" name="圖片 5"/>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1761452" y="30355213"/>
            <a:ext cx="4639348" cy="4346529"/>
          </a:xfrm>
          <a:prstGeom prst="rect">
            <a:avLst/>
          </a:prstGeom>
        </p:spPr>
      </p:pic>
      <p:pic>
        <p:nvPicPr>
          <p:cNvPr id="7" name="圖片 6"/>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6929376" y="30362192"/>
            <a:ext cx="5002148" cy="4339550"/>
          </a:xfrm>
          <a:prstGeom prst="rect">
            <a:avLst/>
          </a:prstGeom>
        </p:spPr>
      </p:pic>
      <mc:AlternateContent xmlns:mc="http://schemas.openxmlformats.org/markup-compatibility/2006" xmlns:a14="http://schemas.microsoft.com/office/drawing/2010/main">
        <mc:Choice Requires="a14">
          <p:sp>
            <p:nvSpPr>
              <p:cNvPr id="53" name="Google Shape;110;p1"/>
              <p:cNvSpPr txBox="1"/>
              <p:nvPr/>
            </p:nvSpPr>
            <p:spPr>
              <a:xfrm>
                <a:off x="243942" y="36393470"/>
                <a:ext cx="22953600" cy="3630317"/>
              </a:xfrm>
              <a:prstGeom prst="rect">
                <a:avLst/>
              </a:prstGeom>
              <a:noFill/>
              <a:ln>
                <a:noFill/>
              </a:ln>
            </p:spPr>
            <p:txBody>
              <a:bodyPr spcFirstLastPara="1" wrap="square" lIns="90724" tIns="90724" rIns="90724" bIns="90724" anchor="t" anchorCtr="0">
                <a:spAutoFit/>
              </a:bodyPr>
              <a:lstStyle/>
              <a:p>
                <a:pPr marL="800100" indent="-800100"/>
                <a:r>
                  <a:rPr lang="zh-TW" altLang="en-US" sz="3200" dirty="0">
                    <a:solidFill>
                      <a:schemeClr val="dk1"/>
                    </a:solidFill>
                    <a:latin typeface="DFKai-SB"/>
                    <a:ea typeface="DFKai-SB"/>
                    <a:cs typeface="DFKai-SB"/>
                    <a:sym typeface="DFKai-SB"/>
                  </a:rPr>
                  <a:t>一、</a:t>
                </a:r>
                <a14:m>
                  <m:oMath xmlns:m="http://schemas.openxmlformats.org/officeDocument/2006/math">
                    <m:r>
                      <a:rPr lang="en-US" altLang="zh-TW" sz="3200" b="0" i="1" smtClean="0">
                        <a:solidFill>
                          <a:schemeClr val="dk1"/>
                        </a:solidFill>
                        <a:latin typeface="Cambria Math" panose="02040503050406030204" pitchFamily="18" charset="0"/>
                        <a:ea typeface="DFKai-SB"/>
                        <a:cs typeface="DFKai-SB"/>
                        <a:sym typeface="DFKai-SB"/>
                      </a:rPr>
                      <m:t>𝑃</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點對任意三角形鏡射的鏡射重心與</a:t>
                </a:r>
                <a14:m>
                  <m:oMath xmlns:m="http://schemas.openxmlformats.org/officeDocument/2006/math">
                    <m:r>
                      <a:rPr lang="zh-TW" altLang="en-US" sz="3200" i="1" dirty="0">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𝑃</m:t>
                    </m:r>
                    <m:r>
                      <a:rPr lang="zh-TW" altLang="en-US" sz="320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之間為保角變換，且縮放倍率由</a:t>
                </a:r>
                <a14:m>
                  <m:oMath xmlns:m="http://schemas.openxmlformats.org/officeDocument/2006/math">
                    <m:r>
                      <a:rPr lang="en-US" altLang="zh-TW" sz="3200" b="0" i="0"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𝛥</m:t>
                    </m:r>
                    <m:r>
                      <a:rPr lang="en-US" altLang="zh-TW" sz="3200" b="0" i="1" smtClean="0">
                        <a:solidFill>
                          <a:schemeClr val="dk1"/>
                        </a:solidFill>
                        <a:latin typeface="Cambria Math" panose="02040503050406030204" pitchFamily="18" charset="0"/>
                        <a:ea typeface="DFKai-SB"/>
                        <a:cs typeface="DFKai-SB"/>
                        <a:sym typeface="DFKai-SB"/>
                      </a:rPr>
                      <m:t>𝐴𝐵𝐶</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的內角決定。</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二、當</a:t>
                </a:r>
                <a14:m>
                  <m:oMath xmlns:m="http://schemas.openxmlformats.org/officeDocument/2006/math">
                    <m:r>
                      <a:rPr lang="en-US" altLang="zh-TW" sz="3200" b="0" i="1"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𝑃</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為通過</a:t>
                </a:r>
                <a14:m>
                  <m:oMath xmlns:m="http://schemas.openxmlformats.org/officeDocument/2006/math">
                    <m:r>
                      <a:rPr lang="en-US" altLang="zh-TW" sz="3200" b="0" i="0"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𝛥</m:t>
                    </m:r>
                    <m:r>
                      <a:rPr lang="en-US" altLang="zh-TW" sz="3200" b="0" i="1" smtClean="0">
                        <a:solidFill>
                          <a:schemeClr val="dk1"/>
                        </a:solidFill>
                        <a:latin typeface="Cambria Math" panose="02040503050406030204" pitchFamily="18" charset="0"/>
                        <a:ea typeface="DFKai-SB"/>
                        <a:cs typeface="DFKai-SB"/>
                        <a:sym typeface="DFKai-SB"/>
                      </a:rPr>
                      <m:t>𝐴𝐵𝐶</m:t>
                    </m:r>
                    <m:r>
                      <a:rPr lang="en-US" altLang="zh-TW" sz="3200" b="0" i="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兩頂點的直線上動點時，鏡射外心恆為該直線未通過之</a:t>
                </a:r>
                <a14:m>
                  <m:oMath xmlns:m="http://schemas.openxmlformats.org/officeDocument/2006/math">
                    <m:r>
                      <a:rPr lang="zh-TW" altLang="en-US" sz="3200" i="1" dirty="0">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𝛥</m:t>
                    </m:r>
                    <m:r>
                      <a:rPr lang="en-US" altLang="zh-TW" sz="3200" i="1">
                        <a:solidFill>
                          <a:schemeClr val="dk1"/>
                        </a:solidFill>
                        <a:latin typeface="Cambria Math" panose="02040503050406030204" pitchFamily="18" charset="0"/>
                        <a:ea typeface="DFKai-SB"/>
                        <a:cs typeface="DFKai-SB"/>
                        <a:sym typeface="DFKai-SB"/>
                      </a:rPr>
                      <m:t>𝐴𝐵𝐶</m:t>
                    </m:r>
                    <m:r>
                      <a:rPr lang="en-US" altLang="zh-TW" sz="320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頂點。</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三、當</a:t>
                </a:r>
                <a14:m>
                  <m:oMath xmlns:m="http://schemas.openxmlformats.org/officeDocument/2006/math">
                    <m:r>
                      <a:rPr lang="en-US" altLang="zh-TW" sz="3200" i="1">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𝑃</m:t>
                    </m:r>
                    <m:r>
                      <a:rPr lang="en-US" altLang="zh-TW" sz="3200" i="1">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為通過</a:t>
                </a:r>
                <a14:m>
                  <m:oMath xmlns:m="http://schemas.openxmlformats.org/officeDocument/2006/math">
                    <m:r>
                      <a:rPr lang="en-US" altLang="zh-TW" sz="3200">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𝛥</m:t>
                    </m:r>
                    <m:r>
                      <a:rPr lang="en-US" altLang="zh-TW" sz="3200" i="1">
                        <a:solidFill>
                          <a:schemeClr val="dk1"/>
                        </a:solidFill>
                        <a:latin typeface="Cambria Math" panose="02040503050406030204" pitchFamily="18" charset="0"/>
                        <a:ea typeface="DFKai-SB"/>
                        <a:cs typeface="DFKai-SB"/>
                        <a:sym typeface="DFKai-SB"/>
                      </a:rPr>
                      <m:t>𝐴𝐵𝐶</m:t>
                    </m:r>
                    <m:r>
                      <a:rPr lang="en-US" altLang="zh-TW" sz="3200">
                        <a:solidFill>
                          <a:schemeClr val="dk1"/>
                        </a:solidFill>
                        <a:latin typeface="Cambria Math" panose="02040503050406030204" pitchFamily="18" charset="0"/>
                        <a:ea typeface="DFKai-SB"/>
                        <a:cs typeface="DFKai-SB"/>
                        <a:sym typeface="DFKai-SB"/>
                      </a:rPr>
                      <m:t> </m:t>
                    </m:r>
                    <m:r>
                      <a:rPr lang="zh-TW" altLang="en-US" sz="3200" i="1" smtClean="0">
                        <a:solidFill>
                          <a:schemeClr val="dk1"/>
                        </a:solidFill>
                        <a:latin typeface="Cambria Math" panose="02040503050406030204" pitchFamily="18" charset="0"/>
                        <a:ea typeface="DFKai-SB"/>
                        <a:cs typeface="DFKai-SB"/>
                        <a:sym typeface="DFKai-SB"/>
                      </a:rPr>
                      <m:t>一</m:t>
                    </m:r>
                  </m:oMath>
                </a14:m>
                <a:r>
                  <a:rPr lang="zh-TW" altLang="en-US" sz="3200" dirty="0">
                    <a:solidFill>
                      <a:schemeClr val="dk1"/>
                    </a:solidFill>
                    <a:latin typeface="DFKai-SB"/>
                    <a:ea typeface="DFKai-SB"/>
                    <a:cs typeface="DFKai-SB"/>
                    <a:sym typeface="DFKai-SB"/>
                  </a:rPr>
                  <a:t>頂點的直線上動點時，鏡射外心的移動軌跡為通過同一頂點的直線。</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四、當</a:t>
                </a:r>
                <a14:m>
                  <m:oMath xmlns:m="http://schemas.openxmlformats.org/officeDocument/2006/math">
                    <m:r>
                      <a:rPr lang="en-US" altLang="zh-TW" sz="3200" b="0" i="1"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𝑃</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為正三角形</a:t>
                </a:r>
                <a14:m>
                  <m:oMath xmlns:m="http://schemas.openxmlformats.org/officeDocument/2006/math">
                    <m:r>
                      <a:rPr lang="en-US" altLang="zh-TW" sz="3200" b="0" i="0" dirty="0" smtClean="0">
                        <a:solidFill>
                          <a:schemeClr val="dk1"/>
                        </a:solidFill>
                        <a:latin typeface="Cambria Math" panose="02040503050406030204" pitchFamily="18" charset="0"/>
                        <a:ea typeface="DFKai-SB"/>
                        <a:cs typeface="DFKai-SB"/>
                        <a:sym typeface="DFKai-SB"/>
                      </a:rPr>
                      <m:t> </m:t>
                    </m:r>
                    <m:r>
                      <a:rPr lang="en-US" altLang="zh-TW" sz="3200" i="1" dirty="0" smtClean="0">
                        <a:solidFill>
                          <a:schemeClr val="dk1"/>
                        </a:solidFill>
                        <a:latin typeface="Cambria Math" panose="02040503050406030204" pitchFamily="18" charset="0"/>
                        <a:ea typeface="DFKai-SB"/>
                        <a:cs typeface="DFKai-SB"/>
                        <a:sym typeface="DFKai-SB"/>
                      </a:rPr>
                      <m:t>𝛥</m:t>
                    </m:r>
                    <m:r>
                      <a:rPr lang="en-US" altLang="zh-TW" sz="3200" b="0" i="1" dirty="0" smtClean="0">
                        <a:solidFill>
                          <a:schemeClr val="dk1"/>
                        </a:solidFill>
                        <a:latin typeface="Cambria Math" panose="02040503050406030204" pitchFamily="18" charset="0"/>
                        <a:ea typeface="DFKai-SB"/>
                        <a:cs typeface="DFKai-SB"/>
                        <a:sym typeface="DFKai-SB"/>
                      </a:rPr>
                      <m:t>𝐴𝐵𝐶</m:t>
                    </m:r>
                    <m:r>
                      <a:rPr lang="en-US" altLang="zh-TW" sz="3200" b="0" i="1" dirty="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的</a:t>
                </a:r>
                <a14:m>
                  <m:oMath xmlns:m="http://schemas.openxmlformats.org/officeDocument/2006/math">
                    <m:sSub>
                      <m:sSubPr>
                        <m:ctrlPr>
                          <a:rPr lang="en-US" altLang="zh-TW" sz="3200" b="0" i="1" dirty="0" smtClean="0">
                            <a:solidFill>
                              <a:schemeClr val="dk1"/>
                            </a:solidFill>
                            <a:latin typeface="Cambria Math" panose="02040503050406030204" pitchFamily="18" charset="0"/>
                            <a:ea typeface="DFKai-SB"/>
                            <a:cs typeface="DFKai-SB"/>
                            <a:sym typeface="DFKai-SB"/>
                          </a:rPr>
                        </m:ctrlPr>
                      </m:sSubPr>
                      <m:e>
                        <m:r>
                          <a:rPr lang="en-US" altLang="zh-TW" sz="3200" b="0" i="1" dirty="0" smtClean="0">
                            <a:solidFill>
                              <a:schemeClr val="dk1"/>
                            </a:solidFill>
                            <a:latin typeface="Cambria Math" panose="02040503050406030204" pitchFamily="18" charset="0"/>
                            <a:ea typeface="DFKai-SB"/>
                            <a:cs typeface="DFKai-SB"/>
                            <a:sym typeface="DFKai-SB"/>
                          </a:rPr>
                          <m:t> </m:t>
                        </m:r>
                        <m:r>
                          <a:rPr lang="en-US" altLang="zh-TW" sz="3200" b="0" i="1" dirty="0" smtClean="0">
                            <a:solidFill>
                              <a:schemeClr val="dk1"/>
                            </a:solidFill>
                            <a:latin typeface="Cambria Math" panose="02040503050406030204" pitchFamily="18" charset="0"/>
                            <a:ea typeface="DFKai-SB"/>
                            <a:cs typeface="DFKai-SB"/>
                            <a:sym typeface="DFKai-SB"/>
                          </a:rPr>
                          <m:t>𝑡</m:t>
                        </m:r>
                      </m:e>
                      <m:sub>
                        <m:r>
                          <a:rPr lang="en-US" altLang="zh-TW" sz="3200" b="0" i="1" dirty="0" smtClean="0">
                            <a:solidFill>
                              <a:schemeClr val="dk1"/>
                            </a:solidFill>
                            <a:latin typeface="Cambria Math" panose="02040503050406030204" pitchFamily="18" charset="0"/>
                            <a:ea typeface="DFKai-SB"/>
                            <a:cs typeface="DFKai-SB"/>
                            <a:sym typeface="DFKai-SB"/>
                          </a:rPr>
                          <m:t>𝐴</m:t>
                        </m:r>
                      </m:sub>
                    </m:sSub>
                  </m:oMath>
                </a14:m>
                <a:r>
                  <a:rPr lang="zh-TW" altLang="en-US" sz="3200" dirty="0">
                    <a:solidFill>
                      <a:schemeClr val="dk1"/>
                    </a:solidFill>
                    <a:latin typeface="DFKai-SB"/>
                    <a:ea typeface="DFKai-SB"/>
                    <a:cs typeface="DFKai-SB"/>
                    <a:sym typeface="DFKai-SB"/>
                  </a:rPr>
                  <a:t>、</a:t>
                </a:r>
                <a14:m>
                  <m:oMath xmlns:m="http://schemas.openxmlformats.org/officeDocument/2006/math">
                    <m:sSub>
                      <m:sSubPr>
                        <m:ctrlPr>
                          <a:rPr lang="en-US" altLang="zh-TW" sz="3200" i="1" dirty="0">
                            <a:solidFill>
                              <a:schemeClr val="dk1"/>
                            </a:solidFill>
                            <a:latin typeface="Cambria Math" panose="02040503050406030204" pitchFamily="18" charset="0"/>
                            <a:ea typeface="DFKai-SB"/>
                            <a:cs typeface="DFKai-SB"/>
                            <a:sym typeface="DFKai-SB"/>
                          </a:rPr>
                        </m:ctrlPr>
                      </m:sSubPr>
                      <m:e>
                        <m:r>
                          <a:rPr lang="en-US" altLang="zh-TW" sz="3200" i="1" dirty="0">
                            <a:solidFill>
                              <a:schemeClr val="dk1"/>
                            </a:solidFill>
                            <a:latin typeface="Cambria Math" panose="02040503050406030204" pitchFamily="18" charset="0"/>
                            <a:ea typeface="DFKai-SB"/>
                            <a:cs typeface="DFKai-SB"/>
                            <a:sym typeface="DFKai-SB"/>
                          </a:rPr>
                          <m:t>𝑡</m:t>
                        </m:r>
                      </m:e>
                      <m:sub>
                        <m:r>
                          <m:rPr>
                            <m:sty m:val="p"/>
                          </m:rPr>
                          <a:rPr lang="en-US" altLang="zh-TW" sz="3200" i="1" dirty="0" smtClean="0">
                            <a:solidFill>
                              <a:schemeClr val="dk1"/>
                            </a:solidFill>
                            <a:latin typeface="Cambria Math" panose="02040503050406030204" pitchFamily="18" charset="0"/>
                            <a:ea typeface="DFKai-SB"/>
                            <a:cs typeface="DFKai-SB"/>
                            <a:sym typeface="DFKai-SB"/>
                          </a:rPr>
                          <m:t>B</m:t>
                        </m:r>
                      </m:sub>
                    </m:sSub>
                  </m:oMath>
                </a14:m>
                <a:r>
                  <a:rPr lang="zh-TW" altLang="en-US" sz="3200" dirty="0">
                    <a:solidFill>
                      <a:schemeClr val="dk1"/>
                    </a:solidFill>
                    <a:latin typeface="DFKai-SB"/>
                    <a:ea typeface="DFKai-SB"/>
                    <a:cs typeface="DFKai-SB"/>
                    <a:sym typeface="DFKai-SB"/>
                  </a:rPr>
                  <a:t>、</a:t>
                </a:r>
                <a14:m>
                  <m:oMath xmlns:m="http://schemas.openxmlformats.org/officeDocument/2006/math">
                    <m:sSub>
                      <m:sSubPr>
                        <m:ctrlPr>
                          <a:rPr lang="en-US" altLang="zh-TW" sz="3200" i="1" dirty="0">
                            <a:solidFill>
                              <a:schemeClr val="dk1"/>
                            </a:solidFill>
                            <a:latin typeface="Cambria Math" panose="02040503050406030204" pitchFamily="18" charset="0"/>
                            <a:ea typeface="DFKai-SB"/>
                            <a:cs typeface="DFKai-SB"/>
                            <a:sym typeface="DFKai-SB"/>
                          </a:rPr>
                        </m:ctrlPr>
                      </m:sSubPr>
                      <m:e>
                        <m:r>
                          <a:rPr lang="en-US" altLang="zh-TW" sz="3200" i="1" dirty="0">
                            <a:solidFill>
                              <a:schemeClr val="dk1"/>
                            </a:solidFill>
                            <a:latin typeface="Cambria Math" panose="02040503050406030204" pitchFamily="18" charset="0"/>
                            <a:ea typeface="DFKai-SB"/>
                            <a:cs typeface="DFKai-SB"/>
                            <a:sym typeface="DFKai-SB"/>
                          </a:rPr>
                          <m:t>𝑡</m:t>
                        </m:r>
                      </m:e>
                      <m:sub>
                        <m:r>
                          <m:rPr>
                            <m:sty m:val="p"/>
                          </m:rPr>
                          <a:rPr lang="en-US" altLang="zh-TW" sz="3200" i="1" dirty="0" smtClean="0">
                            <a:solidFill>
                              <a:schemeClr val="dk1"/>
                            </a:solidFill>
                            <a:latin typeface="Cambria Math" panose="02040503050406030204" pitchFamily="18" charset="0"/>
                            <a:ea typeface="DFKai-SB"/>
                            <a:cs typeface="DFKai-SB"/>
                            <a:sym typeface="DFKai-SB"/>
                          </a:rPr>
                          <m:t>C</m:t>
                        </m:r>
                      </m:sub>
                    </m:sSub>
                    <m:r>
                      <a:rPr lang="zh-TW" altLang="en-US" sz="3200" i="1" dirty="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上或等腰直角三角形</a:t>
                </a:r>
                <a14:m>
                  <m:oMath xmlns:m="http://schemas.openxmlformats.org/officeDocument/2006/math">
                    <m:r>
                      <a:rPr lang="en-US" altLang="zh-TW" sz="3200" dirty="0">
                        <a:solidFill>
                          <a:schemeClr val="dk1"/>
                        </a:solidFill>
                        <a:latin typeface="Cambria Math" panose="02040503050406030204" pitchFamily="18" charset="0"/>
                        <a:ea typeface="DFKai-SB"/>
                        <a:cs typeface="DFKai-SB"/>
                        <a:sym typeface="DFKai-SB"/>
                      </a:rPr>
                      <m:t> </m:t>
                    </m:r>
                    <m:r>
                      <a:rPr lang="en-US" altLang="zh-TW" sz="3200" i="1" dirty="0">
                        <a:solidFill>
                          <a:schemeClr val="dk1"/>
                        </a:solidFill>
                        <a:latin typeface="Cambria Math" panose="02040503050406030204" pitchFamily="18" charset="0"/>
                        <a:ea typeface="DFKai-SB"/>
                        <a:cs typeface="DFKai-SB"/>
                        <a:sym typeface="DFKai-SB"/>
                      </a:rPr>
                      <m:t>𝛥</m:t>
                    </m:r>
                    <m:r>
                      <a:rPr lang="en-US" altLang="zh-TW" sz="3200" i="1" dirty="0">
                        <a:solidFill>
                          <a:schemeClr val="dk1"/>
                        </a:solidFill>
                        <a:latin typeface="Cambria Math" panose="02040503050406030204" pitchFamily="18" charset="0"/>
                        <a:ea typeface="DFKai-SB"/>
                        <a:cs typeface="DFKai-SB"/>
                        <a:sym typeface="DFKai-SB"/>
                      </a:rPr>
                      <m:t>𝐴𝐵𝐶</m:t>
                    </m:r>
                    <m:r>
                      <a:rPr lang="en-US" altLang="zh-TW" sz="3200" i="1" dirty="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的</a:t>
                </a:r>
                <a14:m>
                  <m:oMath xmlns:m="http://schemas.openxmlformats.org/officeDocument/2006/math">
                    <m:sSub>
                      <m:sSubPr>
                        <m:ctrlPr>
                          <a:rPr lang="en-US" altLang="zh-TW" sz="3200" i="1" dirty="0">
                            <a:solidFill>
                              <a:schemeClr val="dk1"/>
                            </a:solidFill>
                            <a:latin typeface="Cambria Math" panose="02040503050406030204" pitchFamily="18" charset="0"/>
                            <a:ea typeface="DFKai-SB"/>
                            <a:cs typeface="DFKai-SB"/>
                            <a:sym typeface="DFKai-SB"/>
                          </a:rPr>
                        </m:ctrlPr>
                      </m:sSubPr>
                      <m:e>
                        <m:r>
                          <a:rPr lang="en-US" altLang="zh-TW" sz="3200" i="1" dirty="0">
                            <a:solidFill>
                              <a:schemeClr val="dk1"/>
                            </a:solidFill>
                            <a:latin typeface="Cambria Math" panose="02040503050406030204" pitchFamily="18" charset="0"/>
                            <a:ea typeface="DFKai-SB"/>
                            <a:cs typeface="DFKai-SB"/>
                            <a:sym typeface="DFKai-SB"/>
                          </a:rPr>
                          <m:t> </m:t>
                        </m:r>
                        <m:r>
                          <a:rPr lang="en-US" altLang="zh-TW" sz="3200" i="1" dirty="0">
                            <a:solidFill>
                              <a:schemeClr val="dk1"/>
                            </a:solidFill>
                            <a:latin typeface="Cambria Math" panose="02040503050406030204" pitchFamily="18" charset="0"/>
                            <a:ea typeface="DFKai-SB"/>
                            <a:cs typeface="DFKai-SB"/>
                            <a:sym typeface="DFKai-SB"/>
                          </a:rPr>
                          <m:t>𝑡</m:t>
                        </m:r>
                      </m:e>
                      <m:sub>
                        <m:r>
                          <a:rPr lang="en-US" altLang="zh-TW" sz="3200" b="0" i="1" dirty="0" smtClean="0">
                            <a:solidFill>
                              <a:schemeClr val="dk1"/>
                            </a:solidFill>
                            <a:latin typeface="Cambria Math" panose="02040503050406030204" pitchFamily="18" charset="0"/>
                            <a:ea typeface="DFKai-SB"/>
                            <a:cs typeface="DFKai-SB"/>
                            <a:sym typeface="DFKai-SB"/>
                          </a:rPr>
                          <m:t>𝐵</m:t>
                        </m:r>
                      </m:sub>
                    </m:sSub>
                    <m:r>
                      <a:rPr lang="en-US" altLang="zh-TW" sz="3200" b="0" i="1" dirty="0" smtClean="0">
                        <a:solidFill>
                          <a:schemeClr val="dk1"/>
                        </a:solidFill>
                        <a:latin typeface="Cambria Math" panose="02040503050406030204" pitchFamily="18" charset="0"/>
                        <a:ea typeface="DFKai-SB"/>
                        <a:cs typeface="DFKai-SB"/>
                        <a:sym typeface="DFKai-SB"/>
                      </a:rPr>
                      <m:t> </m:t>
                    </m:r>
                    <m:d>
                      <m:dPr>
                        <m:ctrlPr>
                          <a:rPr lang="en-US" altLang="zh-TW" sz="3200" i="1" dirty="0" smtClean="0">
                            <a:solidFill>
                              <a:schemeClr val="dk1"/>
                            </a:solidFill>
                            <a:latin typeface="Cambria Math" panose="02040503050406030204" pitchFamily="18" charset="0"/>
                            <a:ea typeface="DFKai-SB"/>
                            <a:cs typeface="DFKai-SB"/>
                            <a:sym typeface="DFKai-SB"/>
                          </a:rPr>
                        </m:ctrlPr>
                      </m:dPr>
                      <m:e>
                        <m:r>
                          <a:rPr lang="en-US" altLang="zh-TW" sz="3200" i="1" dirty="0" smtClean="0">
                            <a:solidFill>
                              <a:schemeClr val="dk1"/>
                            </a:solidFill>
                            <a:latin typeface="Cambria Math" panose="02040503050406030204" pitchFamily="18" charset="0"/>
                            <a:ea typeface="DFKai-SB"/>
                            <a:cs typeface="DFKai-SB"/>
                            <a:sym typeface="DFKai-SB"/>
                          </a:rPr>
                          <m:t>∠</m:t>
                        </m:r>
                        <m:r>
                          <a:rPr lang="en-US" altLang="zh-TW" sz="3200" b="0" i="1" dirty="0" smtClean="0">
                            <a:solidFill>
                              <a:schemeClr val="dk1"/>
                            </a:solidFill>
                            <a:latin typeface="Cambria Math" panose="02040503050406030204" pitchFamily="18" charset="0"/>
                            <a:ea typeface="DFKai-SB"/>
                            <a:cs typeface="DFKai-SB"/>
                            <a:sym typeface="DFKai-SB"/>
                          </a:rPr>
                          <m:t>𝐵</m:t>
                        </m:r>
                        <m:r>
                          <a:rPr lang="en-US" altLang="zh-TW" sz="3200" b="0" i="1" dirty="0" smtClean="0">
                            <a:solidFill>
                              <a:schemeClr val="dk1"/>
                            </a:solidFill>
                            <a:latin typeface="Cambria Math" panose="02040503050406030204" pitchFamily="18" charset="0"/>
                            <a:ea typeface="DFKai-SB"/>
                            <a:cs typeface="DFKai-SB"/>
                            <a:sym typeface="DFKai-SB"/>
                          </a:rPr>
                          <m:t>=</m:t>
                        </m:r>
                        <m:sSup>
                          <m:sSupPr>
                            <m:ctrlPr>
                              <a:rPr lang="en-US" altLang="zh-TW" sz="3200" b="0" i="1" dirty="0" smtClean="0">
                                <a:solidFill>
                                  <a:schemeClr val="dk1"/>
                                </a:solidFill>
                                <a:latin typeface="Cambria Math" panose="02040503050406030204" pitchFamily="18" charset="0"/>
                                <a:ea typeface="DFKai-SB"/>
                                <a:cs typeface="DFKai-SB"/>
                                <a:sym typeface="DFKai-SB"/>
                              </a:rPr>
                            </m:ctrlPr>
                          </m:sSupPr>
                          <m:e>
                            <m:r>
                              <a:rPr lang="en-US" altLang="zh-TW" sz="3200" b="0" i="1" dirty="0" smtClean="0">
                                <a:solidFill>
                                  <a:schemeClr val="dk1"/>
                                </a:solidFill>
                                <a:latin typeface="Cambria Math" panose="02040503050406030204" pitchFamily="18" charset="0"/>
                                <a:ea typeface="DFKai-SB"/>
                                <a:cs typeface="DFKai-SB"/>
                                <a:sym typeface="DFKai-SB"/>
                              </a:rPr>
                              <m:t>90</m:t>
                            </m:r>
                          </m:e>
                          <m:sup>
                            <m:r>
                              <a:rPr lang="en-US" altLang="zh-TW" sz="3200" b="0" i="1" dirty="0" smtClean="0">
                                <a:solidFill>
                                  <a:schemeClr val="dk1"/>
                                </a:solidFill>
                                <a:latin typeface="Cambria Math" panose="02040503050406030204" pitchFamily="18" charset="0"/>
                                <a:ea typeface="DFKai-SB"/>
                                <a:cs typeface="DFKai-SB"/>
                                <a:sym typeface="DFKai-SB"/>
                              </a:rPr>
                              <m:t>∘</m:t>
                            </m:r>
                          </m:sup>
                        </m:sSup>
                      </m:e>
                    </m:d>
                    <m:r>
                      <a:rPr lang="en-US" altLang="zh-TW" sz="3200" b="0" i="1" dirty="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上動點時，鏡射外心與</a:t>
                </a:r>
                <a14:m>
                  <m:oMath xmlns:m="http://schemas.openxmlformats.org/officeDocument/2006/math">
                    <m:r>
                      <a:rPr lang="en-US" altLang="zh-TW" sz="3200" b="0" i="1"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𝑃</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點有反演關係。</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五、當</a:t>
                </a:r>
                <a14:m>
                  <m:oMath xmlns:m="http://schemas.openxmlformats.org/officeDocument/2006/math">
                    <m:r>
                      <a:rPr lang="en-US" altLang="zh-TW" sz="3200" i="1">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𝑃</m:t>
                    </m:r>
                    <m:r>
                      <a:rPr lang="en-US" altLang="zh-TW" sz="3200" i="1">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為不通過特殊三角形</a:t>
                </a:r>
                <a14:m>
                  <m:oMath xmlns:m="http://schemas.openxmlformats.org/officeDocument/2006/math">
                    <m:r>
                      <a:rPr lang="en-US" altLang="zh-TW" sz="3200" dirty="0">
                        <a:solidFill>
                          <a:schemeClr val="dk1"/>
                        </a:solidFill>
                        <a:latin typeface="Cambria Math" panose="02040503050406030204" pitchFamily="18" charset="0"/>
                        <a:ea typeface="DFKai-SB"/>
                        <a:cs typeface="DFKai-SB"/>
                        <a:sym typeface="DFKai-SB"/>
                      </a:rPr>
                      <m:t> </m:t>
                    </m:r>
                    <m:r>
                      <a:rPr lang="en-US" altLang="zh-TW" sz="3200" i="1" dirty="0">
                        <a:solidFill>
                          <a:schemeClr val="dk1"/>
                        </a:solidFill>
                        <a:latin typeface="Cambria Math" panose="02040503050406030204" pitchFamily="18" charset="0"/>
                        <a:ea typeface="DFKai-SB"/>
                        <a:cs typeface="DFKai-SB"/>
                        <a:sym typeface="DFKai-SB"/>
                      </a:rPr>
                      <m:t>𝛥</m:t>
                    </m:r>
                    <m:r>
                      <a:rPr lang="en-US" altLang="zh-TW" sz="3200" i="1" dirty="0">
                        <a:solidFill>
                          <a:schemeClr val="dk1"/>
                        </a:solidFill>
                        <a:latin typeface="Cambria Math" panose="02040503050406030204" pitchFamily="18" charset="0"/>
                        <a:ea typeface="DFKai-SB"/>
                        <a:cs typeface="DFKai-SB"/>
                        <a:sym typeface="DFKai-SB"/>
                      </a:rPr>
                      <m:t>𝐴𝐵𝐶</m:t>
                    </m:r>
                    <m:r>
                      <a:rPr lang="en-US" altLang="zh-TW" sz="3200" i="1" dirty="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頂點的直線上動點時，其鏡射外心的移動軌跡為圓錐曲線。</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六、當</a:t>
                </a:r>
                <a14:m>
                  <m:oMath xmlns:m="http://schemas.openxmlformats.org/officeDocument/2006/math">
                    <m:r>
                      <a:rPr lang="en-US" altLang="zh-TW" sz="3200" b="0" i="1" dirty="0" smtClean="0">
                        <a:solidFill>
                          <a:schemeClr val="dk1"/>
                        </a:solidFill>
                        <a:latin typeface="Cambria Math" panose="02040503050406030204" pitchFamily="18" charset="0"/>
                        <a:ea typeface="DFKai-SB"/>
                        <a:cs typeface="DFKai-SB"/>
                        <a:sym typeface="DFKai-SB"/>
                      </a:rPr>
                      <m:t> </m:t>
                    </m:r>
                    <m:r>
                      <a:rPr lang="en-US" altLang="zh-TW" sz="3200" b="0" i="1" dirty="0" smtClean="0">
                        <a:solidFill>
                          <a:schemeClr val="dk1"/>
                        </a:solidFill>
                        <a:latin typeface="Cambria Math" panose="02040503050406030204" pitchFamily="18" charset="0"/>
                        <a:ea typeface="DFKai-SB"/>
                        <a:cs typeface="DFKai-SB"/>
                        <a:sym typeface="DFKai-SB"/>
                      </a:rPr>
                      <m:t>𝛥</m:t>
                    </m:r>
                    <m:r>
                      <a:rPr lang="en-US" altLang="zh-TW" sz="3200" b="0" i="1" dirty="0" smtClean="0">
                        <a:solidFill>
                          <a:schemeClr val="dk1"/>
                        </a:solidFill>
                        <a:latin typeface="Cambria Math" panose="02040503050406030204" pitchFamily="18" charset="0"/>
                        <a:ea typeface="DFKai-SB"/>
                        <a:cs typeface="DFKai-SB"/>
                        <a:sym typeface="DFKai-SB"/>
                      </a:rPr>
                      <m:t>𝐴𝐵𝐶</m:t>
                    </m:r>
                    <m:r>
                      <a:rPr lang="en-US" altLang="zh-TW" sz="3200" b="0" i="1" dirty="0"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為等腰直角三角形，且</a:t>
                </a:r>
                <a14:m>
                  <m:oMath xmlns:m="http://schemas.openxmlformats.org/officeDocument/2006/math">
                    <m:r>
                      <a:rPr lang="en-US" altLang="zh-TW" sz="3200" i="1">
                        <a:solidFill>
                          <a:schemeClr val="dk1"/>
                        </a:solidFill>
                        <a:latin typeface="Cambria Math" panose="02040503050406030204" pitchFamily="18" charset="0"/>
                        <a:ea typeface="DFKai-SB"/>
                        <a:cs typeface="DFKai-SB"/>
                        <a:sym typeface="DFKai-SB"/>
                      </a:rPr>
                      <m:t> </m:t>
                    </m:r>
                    <m:r>
                      <a:rPr lang="en-US" altLang="zh-TW" sz="3200" i="1">
                        <a:solidFill>
                          <a:schemeClr val="dk1"/>
                        </a:solidFill>
                        <a:latin typeface="Cambria Math" panose="02040503050406030204" pitchFamily="18" charset="0"/>
                        <a:ea typeface="DFKai-SB"/>
                        <a:cs typeface="DFKai-SB"/>
                        <a:sym typeface="DFKai-SB"/>
                      </a:rPr>
                      <m:t>𝑃</m:t>
                    </m:r>
                    <m:r>
                      <a:rPr lang="en-US" altLang="zh-TW" sz="3200" i="1">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為直線上動點時，根據此直線與</a:t>
                </a:r>
                <a14:m>
                  <m:oMath xmlns:m="http://schemas.openxmlformats.org/officeDocument/2006/math">
                    <m:r>
                      <a:rPr lang="en-US" altLang="zh-TW" sz="3200" b="0" i="0" smtClean="0">
                        <a:solidFill>
                          <a:schemeClr val="dk1"/>
                        </a:solidFill>
                        <a:latin typeface="Cambria Math" panose="02040503050406030204" pitchFamily="18" charset="0"/>
                        <a:ea typeface="DFKai-SB"/>
                        <a:cs typeface="DFKai-SB"/>
                        <a:sym typeface="DFKai-SB"/>
                      </a:rPr>
                      <m:t> </m:t>
                    </m:r>
                    <m:r>
                      <a:rPr lang="en-US" altLang="zh-TW" sz="3200" b="0" i="1" smtClean="0">
                        <a:solidFill>
                          <a:schemeClr val="dk1"/>
                        </a:solidFill>
                        <a:latin typeface="Cambria Math" panose="02040503050406030204" pitchFamily="18" charset="0"/>
                        <a:ea typeface="DFKai-SB"/>
                        <a:cs typeface="DFKai-SB"/>
                        <a:sym typeface="DFKai-SB"/>
                      </a:rPr>
                      <m:t>𝛥</m:t>
                    </m:r>
                    <m:r>
                      <a:rPr lang="en-US" altLang="zh-TW" sz="3200" b="0" i="1" smtClean="0">
                        <a:solidFill>
                          <a:schemeClr val="dk1"/>
                        </a:solidFill>
                        <a:latin typeface="Cambria Math" panose="02040503050406030204" pitchFamily="18" charset="0"/>
                        <a:ea typeface="DFKai-SB"/>
                        <a:cs typeface="DFKai-SB"/>
                        <a:sym typeface="DFKai-SB"/>
                      </a:rPr>
                      <m:t>𝐴𝐵𝐶</m:t>
                    </m:r>
                    <m:r>
                      <a:rPr lang="en-US" altLang="zh-TW" sz="3200" b="0" i="1" smtClean="0">
                        <a:solidFill>
                          <a:schemeClr val="dk1"/>
                        </a:solidFill>
                        <a:latin typeface="Cambria Math" panose="02040503050406030204" pitchFamily="18" charset="0"/>
                        <a:ea typeface="DFKai-SB"/>
                        <a:cs typeface="DFKai-SB"/>
                        <a:sym typeface="DFKai-SB"/>
                      </a:rPr>
                      <m:t> </m:t>
                    </m:r>
                  </m:oMath>
                </a14:m>
                <a:r>
                  <a:rPr lang="zh-TW" altLang="en-US" sz="3200" dirty="0">
                    <a:solidFill>
                      <a:schemeClr val="dk1"/>
                    </a:solidFill>
                    <a:latin typeface="DFKai-SB"/>
                    <a:ea typeface="DFKai-SB"/>
                    <a:cs typeface="DFKai-SB"/>
                    <a:sym typeface="DFKai-SB"/>
                  </a:rPr>
                  <a:t>外接圓相交情形決定其圓錐曲線類型。</a:t>
                </a:r>
                <a:endParaRPr lang="en-US" altLang="zh-TW" sz="3200" dirty="0">
                  <a:solidFill>
                    <a:schemeClr val="dk1"/>
                  </a:solidFill>
                  <a:latin typeface="DFKai-SB"/>
                  <a:ea typeface="DFKai-SB"/>
                  <a:cs typeface="DFKai-SB"/>
                  <a:sym typeface="DFKai-SB"/>
                </a:endParaRPr>
              </a:p>
              <a:p>
                <a:pPr marL="800100" indent="-800100"/>
                <a:r>
                  <a:rPr lang="zh-TW" altLang="en-US" sz="3200" dirty="0">
                    <a:solidFill>
                      <a:schemeClr val="dk1"/>
                    </a:solidFill>
                    <a:latin typeface="DFKai-SB"/>
                    <a:ea typeface="DFKai-SB"/>
                    <a:cs typeface="DFKai-SB"/>
                    <a:sym typeface="DFKai-SB"/>
                  </a:rPr>
                  <a:t>七、經過觀察發現任意三角形的鏡射外心軌跡皆有以上性質，希望日後能找到漂亮的證明手法。</a:t>
                </a:r>
              </a:p>
            </p:txBody>
          </p:sp>
        </mc:Choice>
        <mc:Fallback xmlns="">
          <p:sp>
            <p:nvSpPr>
              <p:cNvPr id="53" name="Google Shape;110;p1"/>
              <p:cNvSpPr txBox="1">
                <a:spLocks noRot="1" noChangeAspect="1" noMove="1" noResize="1" noEditPoints="1" noAdjustHandles="1" noChangeArrowheads="1" noChangeShapeType="1" noTextEdit="1"/>
              </p:cNvSpPr>
              <p:nvPr/>
            </p:nvSpPr>
            <p:spPr>
              <a:xfrm>
                <a:off x="243942" y="36393470"/>
                <a:ext cx="22953600" cy="3630317"/>
              </a:xfrm>
              <a:prstGeom prst="rect">
                <a:avLst/>
              </a:prstGeom>
              <a:blipFill>
                <a:blip r:embed="rId26"/>
                <a:stretch>
                  <a:fillRect l="-691" t="-1007" r="-186" b="-3188"/>
                </a:stretch>
              </a:blipFill>
              <a:ln>
                <a:noFill/>
              </a:ln>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graphicFrame>
            <p:nvGraphicFramePr>
              <p:cNvPr id="44" name="表格 43"/>
              <p:cNvGraphicFramePr>
                <a:graphicFrameLocks noGrp="1"/>
              </p:cNvGraphicFramePr>
              <p:nvPr>
                <p:extLst>
                  <p:ext uri="{D42A27DB-BD31-4B8C-83A1-F6EECF244321}">
                    <p14:modId xmlns:p14="http://schemas.microsoft.com/office/powerpoint/2010/main" val="2713578687"/>
                  </p:ext>
                </p:extLst>
              </p:nvPr>
            </p:nvGraphicFramePr>
            <p:xfrm>
              <a:off x="243942" y="10715056"/>
              <a:ext cx="22440014" cy="6291821"/>
            </p:xfrm>
            <a:graphic>
              <a:graphicData uri="http://schemas.openxmlformats.org/drawingml/2006/table">
                <a:tbl>
                  <a:tblPr firstRow="1">
                    <a:tableStyleId>{BC89EF96-8CEA-46FF-86C4-4CE0E7609802}</a:tableStyleId>
                  </a:tblPr>
                  <a:tblGrid>
                    <a:gridCol w="11220007">
                      <a:extLst>
                        <a:ext uri="{9D8B030D-6E8A-4147-A177-3AD203B41FA5}">
                          <a16:colId xmlns:a16="http://schemas.microsoft.com/office/drawing/2014/main" val="20000"/>
                        </a:ext>
                      </a:extLst>
                    </a:gridCol>
                    <a:gridCol w="11220007">
                      <a:extLst>
                        <a:ext uri="{9D8B030D-6E8A-4147-A177-3AD203B41FA5}">
                          <a16:colId xmlns:a16="http://schemas.microsoft.com/office/drawing/2014/main" val="20001"/>
                        </a:ext>
                      </a:extLst>
                    </a:gridCol>
                  </a:tblGrid>
                  <a:tr h="878864">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TW" sz="3200" b="0" u="none" strike="noStrike" cap="none" smtClean="0">
                                  <a:solidFill>
                                    <a:schemeClr val="bg1"/>
                                  </a:solidFill>
                                  <a:effectLst/>
                                  <a:latin typeface="Cambria Math" panose="02040503050406030204" pitchFamily="18" charset="0"/>
                                  <a:sym typeface="Arial"/>
                                </a:rPr>
                                <m:t>𝛥</m:t>
                              </m:r>
                              <m:r>
                                <a:rPr lang="en-US" altLang="zh-TW" sz="3200" b="0" u="none" strike="noStrike" cap="none" smtClean="0">
                                  <a:solidFill>
                                    <a:schemeClr val="bg1"/>
                                  </a:solidFill>
                                  <a:effectLst/>
                                  <a:latin typeface="Cambria Math" panose="02040503050406030204" pitchFamily="18" charset="0"/>
                                  <a:sym typeface="Arial"/>
                                </a:rPr>
                                <m:t>𝐴𝐵𝐶</m:t>
                              </m:r>
                              <m:r>
                                <a:rPr lang="en-US" altLang="zh-TW" sz="3200" b="0" u="none" strike="noStrike" cap="none" smtClean="0">
                                  <a:solidFill>
                                    <a:schemeClr val="bg1"/>
                                  </a:solidFill>
                                  <a:effectLst/>
                                  <a:latin typeface="Cambria Math" panose="02040503050406030204" pitchFamily="18" charset="0"/>
                                  <a:sym typeface="Arial"/>
                                </a:rPr>
                                <m:t> </m:t>
                              </m:r>
                            </m:oMath>
                          </a14:m>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為等腰三角形</a:t>
                          </a:r>
                          <a:endParaRPr lang="zh-TW" altLang="zh-TW" sz="3200" b="0" i="0" u="none" strike="noStrike" cap="none" dirty="0">
                            <a:solidFill>
                              <a:schemeClr val="bg1"/>
                            </a:solidFill>
                            <a:effectLst/>
                            <a:latin typeface="標楷體" panose="03000509000000000000" pitchFamily="65" charset="-120"/>
                            <a:ea typeface="標楷體" panose="03000509000000000000" pitchFamily="65" charset="-120"/>
                            <a:cs typeface="+mn-cs"/>
                            <a:sym typeface="Arial"/>
                          </a:endParaRPr>
                        </a:p>
                      </a:txBody>
                      <a:tcPr anchor="ctr" anchorCtr="1">
                        <a:solidFill>
                          <a:schemeClr val="accent1"/>
                        </a:solidFill>
                      </a:tcPr>
                    </a:tc>
                    <a:tc>
                      <a:txBody>
                        <a:bodyPr/>
                        <a:lstStyle/>
                        <a:p>
                          <a:pPr marL="0" marR="0" lvl="0" indent="0" algn="ctr" defTabSz="233995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altLang="zh-TW" sz="3200" b="0" u="none" strike="noStrike" cap="none" smtClean="0">
                                  <a:solidFill>
                                    <a:schemeClr val="bg1"/>
                                  </a:solidFill>
                                  <a:effectLst/>
                                  <a:latin typeface="Cambria Math" panose="02040503050406030204" pitchFamily="18" charset="0"/>
                                  <a:sym typeface="Arial"/>
                                </a:rPr>
                                <m:t>𝛥</m:t>
                              </m:r>
                              <m:r>
                                <a:rPr lang="en-US" altLang="zh-TW" sz="3200" b="0" u="none" strike="noStrike" cap="none" smtClean="0">
                                  <a:solidFill>
                                    <a:schemeClr val="bg1"/>
                                  </a:solidFill>
                                  <a:effectLst/>
                                  <a:latin typeface="Cambria Math" panose="02040503050406030204" pitchFamily="18" charset="0"/>
                                  <a:sym typeface="Arial"/>
                                </a:rPr>
                                <m:t>𝐴𝐵𝐶</m:t>
                              </m:r>
                              <m:r>
                                <a:rPr lang="en-US" altLang="zh-TW" sz="3200" b="0" u="none" strike="noStrike" cap="none" smtClean="0">
                                  <a:solidFill>
                                    <a:schemeClr val="bg1"/>
                                  </a:solidFill>
                                  <a:effectLst/>
                                  <a:latin typeface="Cambria Math" panose="02040503050406030204" pitchFamily="18" charset="0"/>
                                  <a:sym typeface="Arial"/>
                                </a:rPr>
                                <m:t> </m:t>
                              </m:r>
                            </m:oMath>
                          </a14:m>
                          <a:r>
                            <a:rPr lang="zh-TW" altLang="en-US" sz="3200" b="0" u="none" strike="noStrike" cap="none" dirty="0">
                              <a:solidFill>
                                <a:schemeClr val="bg1"/>
                              </a:solidFill>
                              <a:effectLst/>
                              <a:latin typeface="標楷體" panose="03000509000000000000" pitchFamily="65" charset="-120"/>
                              <a:ea typeface="標楷體" panose="03000509000000000000" pitchFamily="65" charset="-120"/>
                              <a:sym typeface="Arial"/>
                            </a:rPr>
                            <a:t>為任意三角形</a:t>
                          </a:r>
                          <a:endParaRPr lang="zh-TW" altLang="zh-TW" sz="3200" b="0" i="0" u="none" strike="noStrike" cap="none" dirty="0">
                            <a:solidFill>
                              <a:schemeClr val="bg1"/>
                            </a:solidFill>
                            <a:effectLst/>
                            <a:latin typeface="標楷體" panose="03000509000000000000" pitchFamily="65" charset="-120"/>
                            <a:ea typeface="標楷體" panose="03000509000000000000" pitchFamily="65" charset="-120"/>
                            <a:cs typeface="+mn-cs"/>
                            <a:sym typeface="Arial"/>
                          </a:endParaRPr>
                        </a:p>
                      </a:txBody>
                      <a:tcPr anchor="ctr" anchorCtr="1">
                        <a:solidFill>
                          <a:schemeClr val="accent1"/>
                        </a:solidFill>
                      </a:tcPr>
                    </a:tc>
                    <a:extLst>
                      <a:ext uri="{0D108BD9-81ED-4DB2-BD59-A6C34878D82A}">
                        <a16:rowId xmlns:a16="http://schemas.microsoft.com/office/drawing/2014/main" val="10000"/>
                      </a:ext>
                    </a:extLst>
                  </a:tr>
                  <a:tr h="4467885">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extLst>
                      <a:ext uri="{0D108BD9-81ED-4DB2-BD59-A6C34878D82A}">
                        <a16:rowId xmlns:a16="http://schemas.microsoft.com/office/drawing/2014/main" val="10001"/>
                      </a:ext>
                    </a:extLst>
                  </a:tr>
                  <a:tr h="945072">
                    <a:tc>
                      <a:txBody>
                        <a:bodyPr/>
                        <a:lstStyle/>
                        <a:p>
                          <a:pPr algn="ctr">
                            <a:lnSpc>
                              <a:spcPct val="100000"/>
                            </a:lnSpc>
                            <a:spcAft>
                              <a:spcPts val="1200"/>
                            </a:spcAft>
                          </a:pPr>
                          <a14:m>
                            <m:oMathPara xmlns:m="http://schemas.openxmlformats.org/officeDocument/2006/math">
                              <m:oMathParaPr>
                                <m:jc m:val="centerGroup"/>
                              </m:oMathParaPr>
                              <m:oMath xmlns:m="http://schemas.openxmlformats.org/officeDocument/2006/math">
                                <m:acc>
                                  <m:accPr>
                                    <m:chr m:val="̅"/>
                                    <m:ctrlPr>
                                      <a:rPr lang="en-US" altLang="zh-TW" sz="2800" i="1" kern="100" smtClean="0">
                                        <a:effectLst/>
                                        <a:latin typeface="Cambria Math" panose="02040503050406030204" pitchFamily="18" charset="0"/>
                                      </a:rPr>
                                    </m:ctrlPr>
                                  </m:accPr>
                                  <m:e>
                                    <m:sSub>
                                      <m:sSubPr>
                                        <m:ctrlPr>
                                          <a:rPr lang="en-US" altLang="zh-TW" sz="2800" b="0" i="1" kern="100" smtClean="0">
                                            <a:effectLst/>
                                            <a:latin typeface="Cambria Math" panose="02040503050406030204" pitchFamily="18" charset="0"/>
                                          </a:rPr>
                                        </m:ctrlPr>
                                      </m:sSubPr>
                                      <m:e>
                                        <m:r>
                                          <a:rPr lang="en-US" altLang="zh-TW" sz="2800" b="0" kern="100" smtClean="0">
                                            <a:effectLst/>
                                            <a:latin typeface="Cambria Math" panose="02040503050406030204" pitchFamily="18" charset="0"/>
                                          </a:rPr>
                                          <m:t>𝑃</m:t>
                                        </m:r>
                                      </m:e>
                                      <m:sub>
                                        <m:r>
                                          <a:rPr lang="en-US" altLang="zh-TW" sz="2800" b="0" kern="100" smtClean="0">
                                            <a:effectLst/>
                                            <a:latin typeface="Cambria Math" panose="02040503050406030204" pitchFamily="18" charset="0"/>
                                          </a:rPr>
                                          <m:t>1</m:t>
                                        </m:r>
                                      </m:sub>
                                    </m:sSub>
                                    <m:r>
                                      <a:rPr lang="en-US" altLang="zh-TW" sz="2800" b="0" kern="100" smtClean="0">
                                        <a:effectLst/>
                                        <a:latin typeface="Cambria Math" panose="02040503050406030204" pitchFamily="18" charset="0"/>
                                      </a:rPr>
                                      <m:t>𝐴</m:t>
                                    </m:r>
                                  </m:e>
                                </m:acc>
                                <m:r>
                                  <a:rPr lang="en-US" altLang="zh-TW" sz="2800" b="0" kern="100" smtClean="0">
                                    <a:effectLst/>
                                    <a:latin typeface="Cambria Math" panose="02040503050406030204" pitchFamily="18" charset="0"/>
                                  </a:rPr>
                                  <m:t>⋅</m:t>
                                </m:r>
                                <m:acc>
                                  <m:accPr>
                                    <m:chr m:val="̅"/>
                                    <m:ctrlPr>
                                      <a:rPr lang="en-US" altLang="zh-TW" sz="2800" i="1" kern="100" smtClean="0">
                                        <a:effectLst/>
                                        <a:latin typeface="Cambria Math" panose="02040503050406030204" pitchFamily="18" charset="0"/>
                                      </a:rPr>
                                    </m:ctrlPr>
                                  </m:accPr>
                                  <m:e>
                                    <m:sSub>
                                      <m:sSubPr>
                                        <m:ctrlPr>
                                          <a:rPr lang="en-US" altLang="zh-TW" sz="2800" b="0" i="1" kern="100" smtClean="0">
                                            <a:effectLst/>
                                            <a:latin typeface="Cambria Math" panose="02040503050406030204" pitchFamily="18" charset="0"/>
                                          </a:rPr>
                                        </m:ctrlPr>
                                      </m:sSubPr>
                                      <m:e>
                                        <m:r>
                                          <a:rPr lang="en-US" altLang="zh-TW" sz="2800" b="0" kern="100" smtClean="0">
                                            <a:effectLst/>
                                            <a:latin typeface="Cambria Math" panose="02040503050406030204" pitchFamily="18" charset="0"/>
                                          </a:rPr>
                                          <m:t>𝑂</m:t>
                                        </m:r>
                                      </m:e>
                                      <m:sub>
                                        <m:r>
                                          <a:rPr lang="en-US" altLang="zh-TW" sz="2800" b="0" kern="100" smtClean="0">
                                            <a:effectLst/>
                                            <a:latin typeface="Cambria Math" panose="02040503050406030204" pitchFamily="18" charset="0"/>
                                          </a:rPr>
                                          <m:t>1</m:t>
                                        </m:r>
                                      </m:sub>
                                    </m:sSub>
                                    <m:r>
                                      <a:rPr lang="en-US" altLang="zh-TW" sz="2800" b="0" kern="100" smtClean="0">
                                        <a:effectLst/>
                                        <a:latin typeface="Cambria Math" panose="02040503050406030204" pitchFamily="18" charset="0"/>
                                      </a:rPr>
                                      <m:t>𝐴</m:t>
                                    </m:r>
                                  </m:e>
                                </m:acc>
                                <m:r>
                                  <a:rPr lang="en-US" altLang="zh-TW" sz="2800" b="0" kern="100" smtClean="0">
                                    <a:effectLst/>
                                    <a:latin typeface="Cambria Math" panose="02040503050406030204" pitchFamily="18" charset="0"/>
                                  </a:rPr>
                                  <m:t>=</m:t>
                                </m:r>
                                <m:sSup>
                                  <m:sSupPr>
                                    <m:ctrlPr>
                                      <a:rPr lang="en-US" altLang="zh-TW" sz="2800" b="0" i="1" kern="100" smtClean="0">
                                        <a:effectLst/>
                                        <a:latin typeface="Cambria Math" panose="02040503050406030204" pitchFamily="18" charset="0"/>
                                      </a:rPr>
                                    </m:ctrlPr>
                                  </m:sSupPr>
                                  <m:e>
                                    <m:acc>
                                      <m:accPr>
                                        <m:chr m:val="̅"/>
                                        <m:ctrlPr>
                                          <a:rPr lang="en-US" altLang="zh-TW" sz="2800" i="1" kern="100" smtClean="0">
                                            <a:effectLst/>
                                            <a:latin typeface="Cambria Math" panose="02040503050406030204" pitchFamily="18" charset="0"/>
                                          </a:rPr>
                                        </m:ctrlPr>
                                      </m:accPr>
                                      <m:e>
                                        <m:r>
                                          <a:rPr lang="en-US" altLang="zh-TW" sz="2800" b="0" kern="100" smtClean="0">
                                            <a:effectLst/>
                                            <a:latin typeface="Cambria Math" panose="02040503050406030204" pitchFamily="18" charset="0"/>
                                          </a:rPr>
                                          <m:t>𝐴𝐵</m:t>
                                        </m:r>
                                      </m:e>
                                    </m:acc>
                                  </m:e>
                                  <m:sup>
                                    <m:r>
                                      <a:rPr lang="en-US" altLang="zh-TW" sz="2800" b="0" kern="100" smtClean="0">
                                        <a:effectLst/>
                                        <a:latin typeface="Cambria Math" panose="02040503050406030204" pitchFamily="18" charset="0"/>
                                      </a:rPr>
                                      <m:t>2</m:t>
                                    </m:r>
                                  </m:sup>
                                </m:sSup>
                              </m:oMath>
                            </m:oMathPara>
                          </a14:m>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lang="en-US" altLang="zh-TW" sz="2800" i="1" kern="100" smtClean="0">
                                        <a:effectLst/>
                                        <a:latin typeface="Cambria Math" panose="02040503050406030204" pitchFamily="18" charset="0"/>
                                      </a:rPr>
                                    </m:ctrlPr>
                                  </m:accPr>
                                  <m:e>
                                    <m:sSub>
                                      <m:sSubPr>
                                        <m:ctrlPr>
                                          <a:rPr lang="en-US" altLang="zh-TW" sz="2800" b="0" i="1" kern="100" smtClean="0">
                                            <a:effectLst/>
                                            <a:latin typeface="Cambria Math" panose="02040503050406030204" pitchFamily="18" charset="0"/>
                                          </a:rPr>
                                        </m:ctrlPr>
                                      </m:sSubPr>
                                      <m:e>
                                        <m:r>
                                          <a:rPr lang="en-US" altLang="zh-TW" sz="2800" b="0" kern="100" smtClean="0">
                                            <a:effectLst/>
                                            <a:latin typeface="Cambria Math" panose="02040503050406030204" pitchFamily="18" charset="0"/>
                                          </a:rPr>
                                          <m:t>𝑃</m:t>
                                        </m:r>
                                      </m:e>
                                      <m:sub>
                                        <m:r>
                                          <a:rPr lang="en-US" altLang="zh-TW" sz="2800" b="0" kern="100" smtClean="0">
                                            <a:effectLst/>
                                            <a:latin typeface="Cambria Math" panose="02040503050406030204" pitchFamily="18" charset="0"/>
                                          </a:rPr>
                                          <m:t>1</m:t>
                                        </m:r>
                                      </m:sub>
                                    </m:sSub>
                                    <m:r>
                                      <a:rPr lang="en-US" altLang="zh-TW" sz="2800" b="0" kern="100" smtClean="0">
                                        <a:effectLst/>
                                        <a:latin typeface="Cambria Math" panose="02040503050406030204" pitchFamily="18" charset="0"/>
                                      </a:rPr>
                                      <m:t>𝐴</m:t>
                                    </m:r>
                                  </m:e>
                                </m:acc>
                                <m:r>
                                  <a:rPr lang="en-US" altLang="zh-TW" sz="2800" b="0" kern="100" smtClean="0">
                                    <a:effectLst/>
                                    <a:latin typeface="Cambria Math" panose="02040503050406030204" pitchFamily="18" charset="0"/>
                                  </a:rPr>
                                  <m:t>⋅</m:t>
                                </m:r>
                                <m:acc>
                                  <m:accPr>
                                    <m:chr m:val="̅"/>
                                    <m:ctrlPr>
                                      <a:rPr lang="en-US" altLang="zh-TW" sz="2800" i="1" kern="100" smtClean="0">
                                        <a:effectLst/>
                                        <a:latin typeface="Cambria Math" panose="02040503050406030204" pitchFamily="18" charset="0"/>
                                      </a:rPr>
                                    </m:ctrlPr>
                                  </m:accPr>
                                  <m:e>
                                    <m:sSub>
                                      <m:sSubPr>
                                        <m:ctrlPr>
                                          <a:rPr lang="en-US" altLang="zh-TW" sz="2800" b="0" i="1" kern="100" smtClean="0">
                                            <a:effectLst/>
                                            <a:latin typeface="Cambria Math" panose="02040503050406030204" pitchFamily="18" charset="0"/>
                                          </a:rPr>
                                        </m:ctrlPr>
                                      </m:sSubPr>
                                      <m:e>
                                        <m:r>
                                          <a:rPr lang="en-US" altLang="zh-TW" sz="2800" b="0" kern="100" smtClean="0">
                                            <a:effectLst/>
                                            <a:latin typeface="Cambria Math" panose="02040503050406030204" pitchFamily="18" charset="0"/>
                                          </a:rPr>
                                          <m:t>𝑂</m:t>
                                        </m:r>
                                      </m:e>
                                      <m:sub>
                                        <m:r>
                                          <a:rPr lang="en-US" altLang="zh-TW" sz="2800" b="0" kern="100" smtClean="0">
                                            <a:effectLst/>
                                            <a:latin typeface="Cambria Math" panose="02040503050406030204" pitchFamily="18" charset="0"/>
                                          </a:rPr>
                                          <m:t>1</m:t>
                                        </m:r>
                                      </m:sub>
                                    </m:sSub>
                                    <m:r>
                                      <a:rPr lang="en-US" altLang="zh-TW" sz="2800" b="0" kern="100" smtClean="0">
                                        <a:effectLst/>
                                        <a:latin typeface="Cambria Math" panose="02040503050406030204" pitchFamily="18" charset="0"/>
                                      </a:rPr>
                                      <m:t>𝐷</m:t>
                                    </m:r>
                                  </m:e>
                                </m:acc>
                                <m:r>
                                  <a:rPr lang="en-US" altLang="zh-TW" sz="2800" b="0" kern="100" smtClean="0">
                                    <a:effectLst/>
                                    <a:latin typeface="Cambria Math" panose="02040503050406030204" pitchFamily="18" charset="0"/>
                                  </a:rPr>
                                  <m:t>=</m:t>
                                </m:r>
                                <m:acc>
                                  <m:accPr>
                                    <m:chr m:val="̅"/>
                                    <m:ctrlPr>
                                      <a:rPr lang="en-US" altLang="zh-TW" sz="2800" i="1" kern="100" smtClean="0">
                                        <a:effectLst/>
                                        <a:latin typeface="Cambria Math" panose="02040503050406030204" pitchFamily="18" charset="0"/>
                                      </a:rPr>
                                    </m:ctrlPr>
                                  </m:accPr>
                                  <m:e>
                                    <m:r>
                                      <a:rPr lang="en-US" altLang="zh-TW" sz="2800" b="0" kern="100" smtClean="0">
                                        <a:effectLst/>
                                        <a:latin typeface="Cambria Math" panose="02040503050406030204" pitchFamily="18" charset="0"/>
                                      </a:rPr>
                                      <m:t>𝐴𝐵</m:t>
                                    </m:r>
                                  </m:e>
                                </m:acc>
                                <m:r>
                                  <a:rPr lang="en-US" altLang="zh-TW" sz="2800" b="0" kern="100" smtClean="0">
                                    <a:effectLst/>
                                    <a:latin typeface="Cambria Math" panose="02040503050406030204" pitchFamily="18" charset="0"/>
                                  </a:rPr>
                                  <m:t>⋅</m:t>
                                </m:r>
                                <m:acc>
                                  <m:accPr>
                                    <m:chr m:val="̅"/>
                                    <m:ctrlPr>
                                      <a:rPr lang="en-US" altLang="zh-TW" sz="2800" i="1" kern="100" smtClean="0">
                                        <a:effectLst/>
                                        <a:latin typeface="Cambria Math" panose="02040503050406030204" pitchFamily="18" charset="0"/>
                                      </a:rPr>
                                    </m:ctrlPr>
                                  </m:accPr>
                                  <m:e>
                                    <m:r>
                                      <a:rPr lang="en-US" altLang="zh-TW" sz="2800" b="0" kern="100" smtClean="0">
                                        <a:effectLst/>
                                        <a:latin typeface="Cambria Math" panose="02040503050406030204" pitchFamily="18" charset="0"/>
                                      </a:rPr>
                                      <m:t>𝐴𝐶</m:t>
                                    </m:r>
                                  </m:e>
                                </m:acc>
                              </m:oMath>
                            </m:oMathPara>
                          </a14:m>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a:txBody>
                      <a:tcPr anchor="ctr"/>
                    </a:tc>
                    <a:extLst>
                      <a:ext uri="{0D108BD9-81ED-4DB2-BD59-A6C34878D82A}">
                        <a16:rowId xmlns:a16="http://schemas.microsoft.com/office/drawing/2014/main" val="10002"/>
                      </a:ext>
                    </a:extLst>
                  </a:tr>
                </a:tbl>
              </a:graphicData>
            </a:graphic>
          </p:graphicFrame>
        </mc:Choice>
        <mc:Fallback>
          <p:graphicFrame>
            <p:nvGraphicFramePr>
              <p:cNvPr id="44" name="表格 43"/>
              <p:cNvGraphicFramePr>
                <a:graphicFrameLocks noGrp="1"/>
              </p:cNvGraphicFramePr>
              <p:nvPr>
                <p:extLst>
                  <p:ext uri="{D42A27DB-BD31-4B8C-83A1-F6EECF244321}">
                    <p14:modId xmlns:p14="http://schemas.microsoft.com/office/powerpoint/2010/main" val="2713578687"/>
                  </p:ext>
                </p:extLst>
              </p:nvPr>
            </p:nvGraphicFramePr>
            <p:xfrm>
              <a:off x="243942" y="10715056"/>
              <a:ext cx="22440014" cy="6291821"/>
            </p:xfrm>
            <a:graphic>
              <a:graphicData uri="http://schemas.openxmlformats.org/drawingml/2006/table">
                <a:tbl>
                  <a:tblPr firstRow="1">
                    <a:tableStyleId>{BC89EF96-8CEA-46FF-86C4-4CE0E7609802}</a:tableStyleId>
                  </a:tblPr>
                  <a:tblGrid>
                    <a:gridCol w="11220007">
                      <a:extLst>
                        <a:ext uri="{9D8B030D-6E8A-4147-A177-3AD203B41FA5}">
                          <a16:colId xmlns:a16="http://schemas.microsoft.com/office/drawing/2014/main" val="20000"/>
                        </a:ext>
                      </a:extLst>
                    </a:gridCol>
                    <a:gridCol w="11220007">
                      <a:extLst>
                        <a:ext uri="{9D8B030D-6E8A-4147-A177-3AD203B41FA5}">
                          <a16:colId xmlns:a16="http://schemas.microsoft.com/office/drawing/2014/main" val="20001"/>
                        </a:ext>
                      </a:extLst>
                    </a:gridCol>
                  </a:tblGrid>
                  <a:tr h="878864">
                    <a:tc>
                      <a:txBody>
                        <a:bodyPr/>
                        <a:lstStyle/>
                        <a:p>
                          <a:endParaRPr lang="zh-TW"/>
                        </a:p>
                      </a:txBody>
                      <a:tcPr anchor="ctr" anchorCtr="1">
                        <a:blipFill>
                          <a:blip r:embed="rId27"/>
                          <a:stretch>
                            <a:fillRect l="-109" t="-694" r="-100163" b="-618750"/>
                          </a:stretch>
                        </a:blipFill>
                      </a:tcPr>
                    </a:tc>
                    <a:tc>
                      <a:txBody>
                        <a:bodyPr/>
                        <a:lstStyle/>
                        <a:p>
                          <a:endParaRPr lang="zh-TW"/>
                        </a:p>
                      </a:txBody>
                      <a:tcPr anchor="ctr" anchorCtr="1">
                        <a:blipFill>
                          <a:blip r:embed="rId27"/>
                          <a:stretch>
                            <a:fillRect l="-100109" t="-694" r="-163" b="-618750"/>
                          </a:stretch>
                        </a:blipFill>
                      </a:tcPr>
                    </a:tc>
                    <a:extLst>
                      <a:ext uri="{0D108BD9-81ED-4DB2-BD59-A6C34878D82A}">
                        <a16:rowId xmlns:a16="http://schemas.microsoft.com/office/drawing/2014/main" val="10000"/>
                      </a:ext>
                    </a:extLst>
                  </a:tr>
                  <a:tr h="4467885">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tc>
                      <a:txBody>
                        <a:bodyPr/>
                        <a:lstStyle/>
                        <a:p>
                          <a:pPr algn="ctr"/>
                          <a:endParaRPr lang="zh-TW" altLang="en-US" dirty="0">
                            <a:latin typeface="標楷體" panose="03000509000000000000" pitchFamily="65" charset="-120"/>
                            <a:ea typeface="標楷體" panose="03000509000000000000" pitchFamily="65" charset="-120"/>
                          </a:endParaRPr>
                        </a:p>
                      </a:txBody>
                      <a:tcPr anchor="ctr" anchorCtr="1"/>
                    </a:tc>
                    <a:extLst>
                      <a:ext uri="{0D108BD9-81ED-4DB2-BD59-A6C34878D82A}">
                        <a16:rowId xmlns:a16="http://schemas.microsoft.com/office/drawing/2014/main" val="10001"/>
                      </a:ext>
                    </a:extLst>
                  </a:tr>
                  <a:tr h="945072">
                    <a:tc>
                      <a:txBody>
                        <a:bodyPr/>
                        <a:lstStyle/>
                        <a:p>
                          <a:endParaRPr lang="zh-TW"/>
                        </a:p>
                      </a:txBody>
                      <a:tcPr anchor="ctr">
                        <a:blipFill>
                          <a:blip r:embed="rId27"/>
                          <a:stretch>
                            <a:fillRect l="-109" t="-567097" r="-100163" b="-1290"/>
                          </a:stretch>
                        </a:blipFill>
                      </a:tcPr>
                    </a:tc>
                    <a:tc>
                      <a:txBody>
                        <a:bodyPr/>
                        <a:lstStyle/>
                        <a:p>
                          <a:endParaRPr lang="zh-TW"/>
                        </a:p>
                      </a:txBody>
                      <a:tcPr anchor="ctr">
                        <a:blipFill>
                          <a:blip r:embed="rId27"/>
                          <a:stretch>
                            <a:fillRect l="-100109" t="-567097" r="-163" b="-1290"/>
                          </a:stretch>
                        </a:blipFill>
                      </a:tcPr>
                    </a:tc>
                    <a:extLst>
                      <a:ext uri="{0D108BD9-81ED-4DB2-BD59-A6C34878D82A}">
                        <a16:rowId xmlns:a16="http://schemas.microsoft.com/office/drawing/2014/main" val="10002"/>
                      </a:ext>
                    </a:extLst>
                  </a:tr>
                </a:tbl>
              </a:graphicData>
            </a:graphic>
          </p:graphicFrame>
        </mc:Fallback>
      </mc:AlternateContent>
      <mc:AlternateContent xmlns:mc="http://schemas.openxmlformats.org/markup-compatibility/2006">
        <mc:Choice xmlns:a14="http://schemas.microsoft.com/office/drawing/2010/main" Requires="a14">
          <p:sp>
            <p:nvSpPr>
              <p:cNvPr id="47" name="文字方塊 46"/>
              <p:cNvSpPr txBox="1"/>
              <p:nvPr/>
            </p:nvSpPr>
            <p:spPr>
              <a:xfrm>
                <a:off x="128926" y="8491797"/>
                <a:ext cx="22555030" cy="1483098"/>
              </a:xfrm>
              <a:prstGeom prst="rect">
                <a:avLst/>
              </a:prstGeom>
              <a:noFill/>
            </p:spPr>
            <p:txBody>
              <a:bodyPr wrap="square" rtlCol="0">
                <a:spAutoFit/>
              </a:bodyPr>
              <a:lstStyle/>
              <a:p>
                <a:pPr>
                  <a:lnSpc>
                    <a:spcPct val="150000"/>
                  </a:lnSpc>
                </a:pPr>
                <a:r>
                  <a:rPr lang="zh-TW" altLang="en-US" sz="3200" dirty="0">
                    <a:latin typeface="標楷體" panose="03000509000000000000" pitchFamily="65" charset="-120"/>
                    <a:ea typeface="標楷體" panose="03000509000000000000" pitchFamily="65" charset="-120"/>
                  </a:rPr>
                  <a:t>　　當</a:t>
                </a:r>
                <a14:m>
                  <m:oMath xmlns:m="http://schemas.openxmlformats.org/officeDocument/2006/math">
                    <m:r>
                      <a:rPr lang="en-US" altLang="zh-TW" sz="3200" b="0" i="1" smtClean="0">
                        <a:latin typeface="Cambria Math" panose="02040503050406030204" pitchFamily="18" charset="0"/>
                        <a:ea typeface="標楷體" panose="03000509000000000000" pitchFamily="65" charset="-120"/>
                      </a:rPr>
                      <m:t> </m:t>
                    </m:r>
                    <m:sSub>
                      <m:sSubPr>
                        <m:ctrlPr>
                          <a:rPr lang="en-US" altLang="zh-TW" sz="3200" b="0" i="1" smtClean="0">
                            <a:latin typeface="Cambria Math" panose="02040503050406030204" pitchFamily="18" charset="0"/>
                            <a:ea typeface="標楷體" panose="03000509000000000000" pitchFamily="65" charset="-120"/>
                          </a:rPr>
                        </m:ctrlPr>
                      </m:sSubPr>
                      <m:e>
                        <m:r>
                          <a:rPr lang="en-US" altLang="zh-TW" sz="3200" b="0" i="1" smtClean="0">
                            <a:latin typeface="Cambria Math" panose="02040503050406030204" pitchFamily="18" charset="0"/>
                            <a:ea typeface="標楷體" panose="03000509000000000000" pitchFamily="65" charset="-120"/>
                          </a:rPr>
                          <m:t>𝑃</m:t>
                        </m:r>
                      </m:e>
                      <m:sub>
                        <m:r>
                          <a:rPr lang="en-US" altLang="zh-TW" sz="3200" b="0" i="1" smtClean="0">
                            <a:latin typeface="Cambria Math" panose="02040503050406030204" pitchFamily="18" charset="0"/>
                            <a:ea typeface="標楷體" panose="03000509000000000000" pitchFamily="65" charset="-120"/>
                          </a:rPr>
                          <m:t>1</m:t>
                        </m:r>
                      </m:sub>
                    </m:sSub>
                    <m:r>
                      <a:rPr lang="en-US" altLang="zh-TW" sz="3200" b="0" i="1"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在</a:t>
                </a:r>
                <a14:m>
                  <m:oMath xmlns:m="http://schemas.openxmlformats.org/officeDocument/2006/math">
                    <m:r>
                      <a:rPr lang="en-US" altLang="zh-TW" sz="3200" b="0" i="1" dirty="0" smtClean="0">
                        <a:latin typeface="Cambria Math" panose="02040503050406030204" pitchFamily="18" charset="0"/>
                        <a:ea typeface="標楷體" panose="03000509000000000000" pitchFamily="65" charset="-120"/>
                      </a:rPr>
                      <m:t> </m:t>
                    </m:r>
                    <m:r>
                      <a:rPr lang="en-US" altLang="zh-TW" sz="3200" b="0" i="1" dirty="0" smtClean="0">
                        <a:latin typeface="Cambria Math" panose="02040503050406030204" pitchFamily="18" charset="0"/>
                        <a:ea typeface="標楷體" panose="03000509000000000000" pitchFamily="65" charset="-120"/>
                      </a:rPr>
                      <m:t>𝛥</m:t>
                    </m:r>
                    <m:r>
                      <a:rPr lang="en-US" altLang="zh-TW" sz="3200" b="0" i="1" dirty="0" smtClean="0">
                        <a:latin typeface="Cambria Math" panose="02040503050406030204" pitchFamily="18" charset="0"/>
                        <a:ea typeface="標楷體" panose="03000509000000000000" pitchFamily="65" charset="-120"/>
                      </a:rPr>
                      <m:t>𝐴𝐵𝐶</m:t>
                    </m:r>
                    <m:r>
                      <a:rPr lang="en-US" altLang="zh-TW" sz="3200" b="0" i="1" dirty="0"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的</a:t>
                </a:r>
                <a14:m>
                  <m:oMath xmlns:m="http://schemas.openxmlformats.org/officeDocument/2006/math">
                    <m:r>
                      <a:rPr lang="en-US" altLang="zh-TW" sz="3200" b="0" i="1" dirty="0" smtClean="0">
                        <a:latin typeface="Cambria Math" panose="02040503050406030204" pitchFamily="18" charset="0"/>
                        <a:ea typeface="標楷體" panose="03000509000000000000" pitchFamily="65" charset="-120"/>
                      </a:rPr>
                      <m:t> </m:t>
                    </m:r>
                    <m:sSub>
                      <m:sSubPr>
                        <m:ctrlPr>
                          <a:rPr lang="en-US" altLang="zh-TW" sz="3200" b="0" i="1" dirty="0" smtClean="0">
                            <a:latin typeface="Cambria Math" panose="02040503050406030204" pitchFamily="18" charset="0"/>
                            <a:ea typeface="標楷體" panose="03000509000000000000" pitchFamily="65" charset="-120"/>
                          </a:rPr>
                        </m:ctrlPr>
                      </m:sSubPr>
                      <m:e>
                        <m:r>
                          <a:rPr lang="en-US" altLang="zh-TW" sz="3200" b="0" i="1" dirty="0" smtClean="0">
                            <a:latin typeface="Cambria Math" panose="02040503050406030204" pitchFamily="18" charset="0"/>
                            <a:ea typeface="標楷體" panose="03000509000000000000" pitchFamily="65" charset="-120"/>
                          </a:rPr>
                          <m:t>𝑡</m:t>
                        </m:r>
                      </m:e>
                      <m:sub>
                        <m:r>
                          <a:rPr lang="en-US" altLang="zh-TW" sz="3200" b="0" i="1" dirty="0" smtClean="0">
                            <a:latin typeface="Cambria Math" panose="02040503050406030204" pitchFamily="18" charset="0"/>
                            <a:ea typeface="標楷體" panose="03000509000000000000" pitchFamily="65" charset="-120"/>
                          </a:rPr>
                          <m:t>𝐴</m:t>
                        </m:r>
                      </m:sub>
                    </m:sSub>
                  </m:oMath>
                </a14:m>
                <a:r>
                  <a:rPr lang="zh-TW" altLang="en-US" sz="3200" dirty="0">
                    <a:latin typeface="標楷體" panose="03000509000000000000" pitchFamily="65" charset="-120"/>
                    <a:ea typeface="標楷體" panose="03000509000000000000" pitchFamily="65" charset="-120"/>
                  </a:rPr>
                  <a:t>、</a:t>
                </a:r>
                <a14:m>
                  <m:oMath xmlns:m="http://schemas.openxmlformats.org/officeDocument/2006/math">
                    <m:sSub>
                      <m:sSubPr>
                        <m:ctrlPr>
                          <a:rPr lang="en-US" altLang="zh-TW" sz="3200" i="1" dirty="0">
                            <a:latin typeface="Cambria Math" panose="02040503050406030204" pitchFamily="18" charset="0"/>
                            <a:ea typeface="標楷體" panose="03000509000000000000" pitchFamily="65" charset="-120"/>
                          </a:rPr>
                        </m:ctrlPr>
                      </m:sSubPr>
                      <m:e>
                        <m:r>
                          <a:rPr lang="en-US" altLang="zh-TW" sz="3200" i="1" dirty="0">
                            <a:latin typeface="Cambria Math" panose="02040503050406030204" pitchFamily="18" charset="0"/>
                            <a:ea typeface="標楷體" panose="03000509000000000000" pitchFamily="65" charset="-120"/>
                          </a:rPr>
                          <m:t>𝑡</m:t>
                        </m:r>
                      </m:e>
                      <m:sub>
                        <m:r>
                          <a:rPr lang="en-US" altLang="zh-TW" sz="3200" i="1" dirty="0" smtClean="0">
                            <a:latin typeface="Cambria Math" panose="02040503050406030204" pitchFamily="18" charset="0"/>
                            <a:ea typeface="標楷體" panose="03000509000000000000" pitchFamily="65" charset="-120"/>
                          </a:rPr>
                          <m:t>𝐵</m:t>
                        </m:r>
                      </m:sub>
                    </m:sSub>
                  </m:oMath>
                </a14:m>
                <a:r>
                  <a:rPr lang="zh-TW" altLang="en-US" sz="3200" dirty="0">
                    <a:latin typeface="標楷體" panose="03000509000000000000" pitchFamily="65" charset="-120"/>
                    <a:ea typeface="標楷體" panose="03000509000000000000" pitchFamily="65" charset="-120"/>
                  </a:rPr>
                  <a:t>、</a:t>
                </a:r>
                <a14:m>
                  <m:oMath xmlns:m="http://schemas.openxmlformats.org/officeDocument/2006/math">
                    <m:sSub>
                      <m:sSubPr>
                        <m:ctrlPr>
                          <a:rPr lang="en-US" altLang="zh-TW" sz="3200" i="1" dirty="0">
                            <a:latin typeface="Cambria Math" panose="02040503050406030204" pitchFamily="18" charset="0"/>
                            <a:ea typeface="標楷體" panose="03000509000000000000" pitchFamily="65" charset="-120"/>
                          </a:rPr>
                        </m:ctrlPr>
                      </m:sSubPr>
                      <m:e>
                        <m:r>
                          <a:rPr lang="en-US" altLang="zh-TW" sz="3200" i="1" dirty="0">
                            <a:latin typeface="Cambria Math" panose="02040503050406030204" pitchFamily="18" charset="0"/>
                            <a:ea typeface="標楷體" panose="03000509000000000000" pitchFamily="65" charset="-120"/>
                          </a:rPr>
                          <m:t>𝑡</m:t>
                        </m:r>
                      </m:e>
                      <m:sub>
                        <m:r>
                          <a:rPr lang="en-US" altLang="zh-TW" sz="3200" i="1" dirty="0" smtClean="0">
                            <a:latin typeface="Cambria Math" panose="02040503050406030204" pitchFamily="18" charset="0"/>
                            <a:ea typeface="標楷體" panose="03000509000000000000" pitchFamily="65" charset="-120"/>
                          </a:rPr>
                          <m:t>𝐶</m:t>
                        </m:r>
                      </m:sub>
                    </m:sSub>
                    <m:r>
                      <a:rPr lang="zh-TW" altLang="en-US" sz="3200" i="1" dirty="0"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上時，</a:t>
                </a:r>
                <a14:m>
                  <m:oMath xmlns:m="http://schemas.openxmlformats.org/officeDocument/2006/math">
                    <m:sSub>
                      <m:sSubPr>
                        <m:ctrlPr>
                          <a:rPr lang="en-US" altLang="zh-TW" sz="3200" b="0" i="1" dirty="0" smtClean="0">
                            <a:latin typeface="Cambria Math" panose="02040503050406030204" pitchFamily="18" charset="0"/>
                            <a:ea typeface="標楷體" panose="03000509000000000000" pitchFamily="65" charset="-120"/>
                          </a:rPr>
                        </m:ctrlPr>
                      </m:sSubPr>
                      <m:e>
                        <m:r>
                          <a:rPr lang="en-US" altLang="zh-TW" sz="3200" b="0" i="1" dirty="0" smtClean="0">
                            <a:latin typeface="Cambria Math" panose="02040503050406030204" pitchFamily="18" charset="0"/>
                            <a:ea typeface="標楷體" panose="03000509000000000000" pitchFamily="65" charset="-120"/>
                          </a:rPr>
                          <m:t>𝑂</m:t>
                        </m:r>
                      </m:e>
                      <m:sub>
                        <m:r>
                          <a:rPr lang="en-US" altLang="zh-TW" sz="3200" b="0" i="1" dirty="0" smtClean="0">
                            <a:latin typeface="Cambria Math" panose="02040503050406030204" pitchFamily="18" charset="0"/>
                            <a:ea typeface="標楷體" panose="03000509000000000000" pitchFamily="65" charset="-120"/>
                          </a:rPr>
                          <m:t>1</m:t>
                        </m:r>
                      </m:sub>
                    </m:sSub>
                    <m:r>
                      <a:rPr lang="en-US" altLang="zh-TW" sz="3200" b="0" i="1" dirty="0"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到特定點（根據</a:t>
                </a:r>
                <a14:m>
                  <m:oMath xmlns:m="http://schemas.openxmlformats.org/officeDocument/2006/math">
                    <m:r>
                      <a:rPr lang="zh-TW" altLang="en-US" sz="3200" i="1" dirty="0" smtClean="0">
                        <a:latin typeface="Cambria Math" panose="02040503050406030204" pitchFamily="18" charset="0"/>
                        <a:ea typeface="標楷體" panose="03000509000000000000" pitchFamily="65" charset="-120"/>
                      </a:rPr>
                      <m:t> </m:t>
                    </m:r>
                    <m:r>
                      <a:rPr lang="en-US" altLang="zh-TW" sz="3200" i="1">
                        <a:latin typeface="Cambria Math" panose="02040503050406030204" pitchFamily="18" charset="0"/>
                        <a:ea typeface="標楷體" panose="03000509000000000000" pitchFamily="65" charset="-120"/>
                      </a:rPr>
                      <m:t>𝛥</m:t>
                    </m:r>
                    <m:r>
                      <a:rPr lang="en-US" altLang="zh-TW" sz="3200" i="1">
                        <a:latin typeface="Cambria Math" panose="02040503050406030204" pitchFamily="18" charset="0"/>
                        <a:ea typeface="標楷體" panose="03000509000000000000" pitchFamily="65" charset="-120"/>
                      </a:rPr>
                      <m:t>𝐴𝐵𝐶</m:t>
                    </m:r>
                    <m:r>
                      <a:rPr lang="zh-TW" altLang="en-US" sz="3200" i="1">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的類型）距離與</a:t>
                </a:r>
                <a14:m>
                  <m:oMath xmlns:m="http://schemas.openxmlformats.org/officeDocument/2006/math">
                    <m:r>
                      <a:rPr lang="en-US" altLang="zh-TW" sz="3200" b="0" i="0" smtClean="0">
                        <a:latin typeface="Cambria Math" panose="02040503050406030204" pitchFamily="18" charset="0"/>
                        <a:ea typeface="標楷體" panose="03000509000000000000" pitchFamily="65" charset="-120"/>
                      </a:rPr>
                      <m:t> </m:t>
                    </m:r>
                    <m:sSub>
                      <m:sSubPr>
                        <m:ctrlPr>
                          <a:rPr lang="en-US" altLang="zh-TW" sz="3200" b="0" i="1" smtClean="0">
                            <a:latin typeface="Cambria Math" panose="02040503050406030204" pitchFamily="18" charset="0"/>
                            <a:ea typeface="標楷體" panose="03000509000000000000" pitchFamily="65" charset="-120"/>
                          </a:rPr>
                        </m:ctrlPr>
                      </m:sSubPr>
                      <m:e>
                        <m:r>
                          <a:rPr lang="en-US" altLang="zh-TW" sz="3200" b="0" i="1" smtClean="0">
                            <a:latin typeface="Cambria Math" panose="02040503050406030204" pitchFamily="18" charset="0"/>
                            <a:ea typeface="標楷體" panose="03000509000000000000" pitchFamily="65" charset="-120"/>
                          </a:rPr>
                          <m:t>𝑃</m:t>
                        </m:r>
                      </m:e>
                      <m:sub>
                        <m:r>
                          <a:rPr lang="en-US" altLang="zh-TW" sz="3200" b="0" i="1" smtClean="0">
                            <a:latin typeface="Cambria Math" panose="02040503050406030204" pitchFamily="18" charset="0"/>
                            <a:ea typeface="標楷體" panose="03000509000000000000" pitchFamily="65" charset="-120"/>
                          </a:rPr>
                          <m:t>1</m:t>
                        </m:r>
                      </m:sub>
                    </m:sSub>
                    <m:r>
                      <a:rPr lang="zh-TW" altLang="en-US" sz="3200" i="1">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到頂點的距離相乘為兩邊長之乘積。</a:t>
                </a:r>
                <a:endParaRPr lang="en-US" altLang="zh-TW" sz="3200" dirty="0">
                  <a:latin typeface="標楷體" panose="03000509000000000000" pitchFamily="65" charset="-120"/>
                  <a:ea typeface="標楷體" panose="03000509000000000000" pitchFamily="65" charset="-120"/>
                </a:endParaRPr>
              </a:p>
              <a:p>
                <a:pPr>
                  <a:lnSpc>
                    <a:spcPct val="150000"/>
                  </a:lnSpc>
                </a:pPr>
                <a:r>
                  <a:rPr lang="zh-TW" altLang="en-US" sz="3200" dirty="0">
                    <a:latin typeface="標楷體" panose="03000509000000000000" pitchFamily="65" charset="-120"/>
                    <a:ea typeface="標楷體" panose="03000509000000000000" pitchFamily="65" charset="-120"/>
                  </a:rPr>
                  <a:t>    例如當</a:t>
                </a:r>
                <a14:m>
                  <m:oMath xmlns:m="http://schemas.openxmlformats.org/officeDocument/2006/math">
                    <m:r>
                      <a:rPr lang="en-US" altLang="zh-TW" sz="3200" b="0" i="0" smtClean="0">
                        <a:latin typeface="Cambria Math" panose="02040503050406030204" pitchFamily="18" charset="0"/>
                        <a:ea typeface="標楷體" panose="03000509000000000000" pitchFamily="65" charset="-120"/>
                      </a:rPr>
                      <m:t> </m:t>
                    </m:r>
                    <m:sSub>
                      <m:sSubPr>
                        <m:ctrlPr>
                          <a:rPr lang="en-US" altLang="zh-TW" sz="3200" b="0" i="1" smtClean="0">
                            <a:latin typeface="Cambria Math" panose="02040503050406030204" pitchFamily="18" charset="0"/>
                            <a:ea typeface="標楷體" panose="03000509000000000000" pitchFamily="65" charset="-120"/>
                          </a:rPr>
                        </m:ctrlPr>
                      </m:sSubPr>
                      <m:e>
                        <m:r>
                          <a:rPr lang="en-US" altLang="zh-TW" sz="3200" b="0" i="1" smtClean="0">
                            <a:latin typeface="Cambria Math" panose="02040503050406030204" pitchFamily="18" charset="0"/>
                            <a:ea typeface="標楷體" panose="03000509000000000000" pitchFamily="65" charset="-120"/>
                          </a:rPr>
                          <m:t>𝑃</m:t>
                        </m:r>
                      </m:e>
                      <m:sub>
                        <m:r>
                          <a:rPr lang="en-US" altLang="zh-TW" sz="3200" b="0" i="1" smtClean="0">
                            <a:latin typeface="Cambria Math" panose="02040503050406030204" pitchFamily="18" charset="0"/>
                            <a:ea typeface="標楷體" panose="03000509000000000000" pitchFamily="65" charset="-120"/>
                          </a:rPr>
                          <m:t>1</m:t>
                        </m:r>
                      </m:sub>
                    </m:sSub>
                    <m:r>
                      <a:rPr lang="en-US" altLang="zh-TW" sz="3200" b="0" i="1"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在</a:t>
                </a:r>
                <a14:m>
                  <m:oMath xmlns:m="http://schemas.openxmlformats.org/officeDocument/2006/math">
                    <m:r>
                      <a:rPr lang="en-US" altLang="zh-TW" sz="3200" b="0" i="0" dirty="0" smtClean="0">
                        <a:latin typeface="Cambria Math" panose="02040503050406030204" pitchFamily="18" charset="0"/>
                        <a:ea typeface="標楷體" panose="03000509000000000000" pitchFamily="65" charset="-120"/>
                      </a:rPr>
                      <m:t> </m:t>
                    </m:r>
                    <m:sSub>
                      <m:sSubPr>
                        <m:ctrlPr>
                          <a:rPr lang="en-US" altLang="zh-TW" sz="3200" b="0" i="1" dirty="0" smtClean="0">
                            <a:latin typeface="Cambria Math" panose="02040503050406030204" pitchFamily="18" charset="0"/>
                            <a:ea typeface="標楷體" panose="03000509000000000000" pitchFamily="65" charset="-120"/>
                          </a:rPr>
                        </m:ctrlPr>
                      </m:sSubPr>
                      <m:e>
                        <m:r>
                          <a:rPr lang="en-US" altLang="zh-TW" sz="3200" b="0" i="1" dirty="0" smtClean="0">
                            <a:latin typeface="Cambria Math" panose="02040503050406030204" pitchFamily="18" charset="0"/>
                            <a:ea typeface="標楷體" panose="03000509000000000000" pitchFamily="65" charset="-120"/>
                          </a:rPr>
                          <m:t>𝑡</m:t>
                        </m:r>
                      </m:e>
                      <m:sub>
                        <m:r>
                          <a:rPr lang="en-US" altLang="zh-TW" sz="3200" b="0" i="1" dirty="0" smtClean="0">
                            <a:latin typeface="Cambria Math" panose="02040503050406030204" pitchFamily="18" charset="0"/>
                            <a:ea typeface="標楷體" panose="03000509000000000000" pitchFamily="65" charset="-120"/>
                          </a:rPr>
                          <m:t>𝐵</m:t>
                        </m:r>
                      </m:sub>
                    </m:sSub>
                    <m:r>
                      <a:rPr lang="en-US" altLang="zh-TW" sz="3200" b="0" i="1" dirty="0" smtClean="0">
                        <a:latin typeface="Cambria Math" panose="02040503050406030204" pitchFamily="18" charset="0"/>
                        <a:ea typeface="標楷體" panose="03000509000000000000" pitchFamily="65" charset="-120"/>
                      </a:rPr>
                      <m:t> </m:t>
                    </m:r>
                  </m:oMath>
                </a14:m>
                <a:r>
                  <a:rPr lang="zh-TW" altLang="en-US" sz="3200" dirty="0">
                    <a:latin typeface="標楷體" panose="03000509000000000000" pitchFamily="65" charset="-120"/>
                    <a:ea typeface="標楷體" panose="03000509000000000000" pitchFamily="65" charset="-120"/>
                  </a:rPr>
                  <a:t>上移動時，乘積必為</a:t>
                </a:r>
                <a14:m>
                  <m:oMath xmlns:m="http://schemas.openxmlformats.org/officeDocument/2006/math">
                    <m:r>
                      <a:rPr lang="en-US" altLang="zh-TW" sz="3200" b="0" i="0" kern="100" smtClean="0">
                        <a:latin typeface="Cambria Math" panose="02040503050406030204" pitchFamily="18" charset="0"/>
                        <a:ea typeface="標楷體" panose="03000509000000000000" pitchFamily="65" charset="-120"/>
                        <a:cs typeface="Times New Roman" panose="02020603050405020304" pitchFamily="18" charset="0"/>
                      </a:rPr>
                      <m:t> </m:t>
                    </m:r>
                    <m:acc>
                      <m:accPr>
                        <m:chr m:val="̅"/>
                        <m:ctrlPr>
                          <a:rPr lang="en-US" altLang="zh-TW" sz="3200" i="1" kern="100">
                            <a:latin typeface="Cambria Math" panose="02040503050406030204" pitchFamily="18" charset="0"/>
                            <a:ea typeface="標楷體" panose="03000509000000000000" pitchFamily="65" charset="-120"/>
                            <a:cs typeface="Times New Roman" panose="02020603050405020304" pitchFamily="18" charset="0"/>
                          </a:rPr>
                        </m:ctrlPr>
                      </m:accPr>
                      <m:e>
                        <m:r>
                          <a:rPr lang="en-US" altLang="zh-TW" sz="3200" i="1" kern="100">
                            <a:latin typeface="Cambria Math" panose="02040503050406030204" pitchFamily="18" charset="0"/>
                            <a:ea typeface="標楷體" panose="03000509000000000000" pitchFamily="65" charset="-120"/>
                            <a:cs typeface="Times New Roman" panose="02020603050405020304" pitchFamily="18" charset="0"/>
                          </a:rPr>
                          <m:t>𝐴𝐵</m:t>
                        </m:r>
                      </m:e>
                    </m:acc>
                    <m:r>
                      <a:rPr lang="en-US" altLang="zh-TW" sz="3200" i="1" kern="100">
                        <a:latin typeface="Cambria Math" panose="02040503050406030204" pitchFamily="18" charset="0"/>
                        <a:ea typeface="標楷體" panose="03000509000000000000" pitchFamily="65" charset="-120"/>
                        <a:cs typeface="Times New Roman" panose="02020603050405020304" pitchFamily="18" charset="0"/>
                      </a:rPr>
                      <m:t>⋅</m:t>
                    </m:r>
                    <m:acc>
                      <m:accPr>
                        <m:chr m:val="̅"/>
                        <m:ctrlPr>
                          <a:rPr lang="en-US" altLang="zh-TW" sz="3200" i="1" kern="100">
                            <a:latin typeface="Cambria Math" panose="02040503050406030204" pitchFamily="18" charset="0"/>
                            <a:ea typeface="標楷體" panose="03000509000000000000" pitchFamily="65" charset="-120"/>
                            <a:cs typeface="Times New Roman" panose="02020603050405020304" pitchFamily="18" charset="0"/>
                          </a:rPr>
                        </m:ctrlPr>
                      </m:accPr>
                      <m:e>
                        <m:r>
                          <a:rPr lang="en-US" altLang="zh-TW" sz="3200" b="0" i="1" kern="100" smtClean="0">
                            <a:latin typeface="Cambria Math" panose="02040503050406030204" pitchFamily="18" charset="0"/>
                            <a:ea typeface="標楷體" panose="03000509000000000000" pitchFamily="65" charset="-120"/>
                            <a:cs typeface="Times New Roman" panose="02020603050405020304" pitchFamily="18" charset="0"/>
                          </a:rPr>
                          <m:t>𝐵</m:t>
                        </m:r>
                        <m:r>
                          <a:rPr lang="en-US" altLang="zh-TW" sz="3200" i="1" kern="100">
                            <a:latin typeface="Cambria Math" panose="02040503050406030204" pitchFamily="18" charset="0"/>
                            <a:ea typeface="標楷體" panose="03000509000000000000" pitchFamily="65" charset="-120"/>
                            <a:cs typeface="Times New Roman" panose="02020603050405020304" pitchFamily="18" charset="0"/>
                          </a:rPr>
                          <m:t>𝐶</m:t>
                        </m:r>
                      </m:e>
                    </m:acc>
                  </m:oMath>
                </a14:m>
                <a:r>
                  <a:rPr lang="zh-TW" altLang="en-US" sz="3200" kern="100" dirty="0">
                    <a:latin typeface="標楷體" panose="03000509000000000000" pitchFamily="65" charset="-120"/>
                    <a:ea typeface="標楷體" panose="03000509000000000000" pitchFamily="65" charset="-120"/>
                    <a:cs typeface="Times New Roman" panose="02020603050405020304" pitchFamily="18" charset="0"/>
                  </a:rPr>
                  <a:t>，將此性質整理成表</a:t>
                </a:r>
                <a14:m>
                  <m:oMath xmlns:m="http://schemas.openxmlformats.org/officeDocument/2006/math">
                    <m:r>
                      <a:rPr lang="en-US" altLang="zh-TW" sz="3200" b="0" i="1" kern="100" smtClean="0">
                        <a:latin typeface="Cambria Math" panose="02040503050406030204" pitchFamily="18" charset="0"/>
                        <a:ea typeface="標楷體" panose="03000509000000000000" pitchFamily="65" charset="-120"/>
                        <a:cs typeface="Times New Roman" panose="02020603050405020304" pitchFamily="18" charset="0"/>
                      </a:rPr>
                      <m:t> </m:t>
                    </m:r>
                    <m:r>
                      <a:rPr lang="en-US" altLang="zh-TW" sz="3200" b="0" i="1" kern="100" smtClean="0">
                        <a:latin typeface="Cambria Math" panose="02040503050406030204" pitchFamily="18" charset="0"/>
                        <a:ea typeface="標楷體" panose="03000509000000000000" pitchFamily="65" charset="-120"/>
                        <a:cs typeface="Times New Roman" panose="02020603050405020304" pitchFamily="18" charset="0"/>
                      </a:rPr>
                      <m:t>4</m:t>
                    </m:r>
                  </m:oMath>
                </a14:m>
                <a:r>
                  <a:rPr lang="zh-TW" altLang="en-US" sz="3200" kern="100" dirty="0">
                    <a:latin typeface="標楷體" panose="03000509000000000000" pitchFamily="65" charset="-120"/>
                    <a:ea typeface="標楷體" panose="03000509000000000000" pitchFamily="65" charset="-120"/>
                    <a:cs typeface="Times New Roman" panose="02020603050405020304" pitchFamily="18" charset="0"/>
                  </a:rPr>
                  <a:t>。</a:t>
                </a:r>
                <a:endParaRPr lang="en-US" altLang="zh-TW" sz="3200" kern="100" dirty="0">
                  <a:latin typeface="標楷體" panose="03000509000000000000" pitchFamily="65" charset="-120"/>
                  <a:ea typeface="標楷體" panose="03000509000000000000" pitchFamily="65" charset="-120"/>
                  <a:cs typeface="Times New Roman" panose="02020603050405020304" pitchFamily="18" charset="0"/>
                </a:endParaRPr>
              </a:p>
            </p:txBody>
          </p:sp>
        </mc:Choice>
        <mc:Fallback>
          <p:sp>
            <p:nvSpPr>
              <p:cNvPr id="47" name="文字方塊 46"/>
              <p:cNvSpPr txBox="1">
                <a:spLocks noRot="1" noChangeAspect="1" noMove="1" noResize="1" noEditPoints="1" noAdjustHandles="1" noChangeArrowheads="1" noChangeShapeType="1" noTextEdit="1"/>
              </p:cNvSpPr>
              <p:nvPr/>
            </p:nvSpPr>
            <p:spPr>
              <a:xfrm>
                <a:off x="128926" y="8491797"/>
                <a:ext cx="22555030" cy="1483098"/>
              </a:xfrm>
              <a:prstGeom prst="rect">
                <a:avLst/>
              </a:prstGeom>
              <a:blipFill>
                <a:blip r:embed="rId28"/>
                <a:stretch>
                  <a:fillRect b="-12757"/>
                </a:stretch>
              </a:blipFill>
            </p:spPr>
            <p:txBody>
              <a:bodyPr/>
              <a:lstStyle/>
              <a:p>
                <a:r>
                  <a:rPr lang="zh-TW" altLang="en-US">
                    <a:noFill/>
                  </a:rPr>
                  <a:t> </a:t>
                </a:r>
              </a:p>
            </p:txBody>
          </p:sp>
        </mc:Fallback>
      </mc:AlternateContent>
      <p:pic>
        <p:nvPicPr>
          <p:cNvPr id="2" name="圖片 1"/>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3576312" y="11664588"/>
            <a:ext cx="4436756" cy="4320000"/>
          </a:xfrm>
          <a:prstGeom prst="rect">
            <a:avLst/>
          </a:prstGeom>
        </p:spPr>
      </p:pic>
      <mc:AlternateContent xmlns:mc="http://schemas.openxmlformats.org/markup-compatibility/2006">
        <mc:Choice xmlns:a14="http://schemas.microsoft.com/office/drawing/2010/main" Requires="a14">
          <p:sp>
            <p:nvSpPr>
              <p:cNvPr id="48" name="文字方塊 2"/>
              <p:cNvSpPr txBox="1">
                <a:spLocks noChangeArrowheads="1"/>
              </p:cNvSpPr>
              <p:nvPr/>
            </p:nvSpPr>
            <p:spPr bwMode="auto">
              <a:xfrm>
                <a:off x="8514257" y="10036380"/>
                <a:ext cx="5899384" cy="892005"/>
              </a:xfrm>
              <a:prstGeom prst="rect">
                <a:avLst/>
              </a:prstGeom>
              <a:noFill/>
              <a:ln w="9525">
                <a:noFill/>
                <a:miter lim="800000"/>
                <a:headEnd/>
                <a:tailEnd/>
              </a:ln>
            </p:spPr>
            <p:txBody>
              <a:bodyPr rot="0" vert="horz" wrap="square" lIns="91440" tIns="45720" rIns="91440" bIns="45720" anchor="t" anchorCtr="0">
                <a:noAutofit/>
              </a:bodyPr>
              <a:lstStyle/>
              <a:p>
                <a:pPr>
                  <a:lnSpc>
                    <a:spcPct val="150000"/>
                  </a:lnSpc>
                </a:pPr>
                <a:r>
                  <a:rPr lang="zh-TW" altLang="en-US" sz="2800" kern="100" dirty="0">
                    <a:latin typeface="標楷體" panose="03000509000000000000" pitchFamily="65" charset="-120"/>
                    <a:ea typeface="標楷體" panose="03000509000000000000" pitchFamily="65" charset="-120"/>
                    <a:cs typeface="Times New Roman" panose="02020603050405020304" pitchFamily="18" charset="0"/>
                  </a:rPr>
                  <a:t>表</a:t>
                </a:r>
                <a14:m>
                  <m:oMath xmlns:m="http://schemas.openxmlformats.org/officeDocument/2006/math">
                    <m:r>
                      <a:rPr lang="en-US" sz="2800" kern="100">
                        <a:effectLst/>
                        <a:latin typeface="Cambria Math" panose="02040503050406030204" pitchFamily="18" charset="0"/>
                        <a:ea typeface="新細明體" panose="02020500000000000000" pitchFamily="18" charset="-120"/>
                        <a:cs typeface="Times New Roman" panose="02020603050405020304" pitchFamily="18" charset="0"/>
                      </a:rPr>
                      <m:t> </m:t>
                    </m:r>
                    <m:r>
                      <a:rPr lang="en-US" sz="2800" b="0" i="0" kern="100" smtClean="0">
                        <a:effectLst/>
                        <a:latin typeface="Cambria Math" panose="02040503050406030204" pitchFamily="18" charset="0"/>
                        <a:ea typeface="新細明體" panose="02020500000000000000" pitchFamily="18" charset="-120"/>
                        <a:cs typeface="Times New Roman" panose="02020603050405020304" pitchFamily="18" charset="0"/>
                      </a:rPr>
                      <m:t>4</m:t>
                    </m:r>
                  </m:oMath>
                </a14:m>
                <a:r>
                  <a:rPr lang="zh-TW" altLang="en-US" sz="2800" dirty="0">
                    <a:latin typeface="標楷體" panose="03000509000000000000" pitchFamily="65" charset="-120"/>
                    <a:ea typeface="標楷體" panose="03000509000000000000" pitchFamily="65" charset="-120"/>
                  </a:rPr>
                  <a:t> 鏡射外心與三角形邊長之關係</a:t>
                </a:r>
                <a:endParaRPr lang="en-US" altLang="zh-TW" sz="2800" kern="100" dirty="0">
                  <a:effectLst/>
                  <a:latin typeface="標楷體" panose="03000509000000000000" pitchFamily="65" charset="-120"/>
                  <a:ea typeface="標楷體" panose="03000509000000000000" pitchFamily="65" charset="-120"/>
                  <a:cs typeface="Times New Roman" panose="02020603050405020304" pitchFamily="18" charset="0"/>
                </a:endParaRPr>
              </a:p>
            </p:txBody>
          </p:sp>
        </mc:Choice>
        <mc:Fallback>
          <p:sp>
            <p:nvSpPr>
              <p:cNvPr id="48" name="文字方塊 2"/>
              <p:cNvSpPr txBox="1">
                <a:spLocks noRot="1" noChangeAspect="1" noMove="1" noResize="1" noEditPoints="1" noAdjustHandles="1" noChangeArrowheads="1" noChangeShapeType="1" noTextEdit="1"/>
              </p:cNvSpPr>
              <p:nvPr/>
            </p:nvSpPr>
            <p:spPr bwMode="auto">
              <a:xfrm>
                <a:off x="8514257" y="10036380"/>
                <a:ext cx="5899384" cy="892005"/>
              </a:xfrm>
              <a:prstGeom prst="rect">
                <a:avLst/>
              </a:prstGeom>
              <a:blipFill>
                <a:blip r:embed="rId30"/>
                <a:stretch>
                  <a:fillRect l="-2172"/>
                </a:stretch>
              </a:blipFill>
              <a:ln w="9525">
                <a:noFill/>
                <a:miter lim="800000"/>
                <a:headEnd/>
                <a:tailEnd/>
              </a:ln>
            </p:spPr>
            <p:txBody>
              <a:bodyPr/>
              <a:lstStyle/>
              <a:p>
                <a:r>
                  <a:rPr lang="zh-TW" altLang="en-US">
                    <a:noFill/>
                  </a:rPr>
                  <a:t> </a:t>
                </a:r>
              </a:p>
            </p:txBody>
          </p:sp>
        </mc:Fallback>
      </mc:AlternateContent>
      <p:pic>
        <p:nvPicPr>
          <p:cNvPr id="54" name="圖片 53"/>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4735413" y="11664588"/>
            <a:ext cx="4991279" cy="4320000"/>
          </a:xfrm>
          <a:prstGeom prst="rect">
            <a:avLst/>
          </a:prstGeom>
        </p:spPr>
      </p:pic>
      <p:sp>
        <p:nvSpPr>
          <p:cNvPr id="9" name="Google Shape;91;p1">
            <a:extLst>
              <a:ext uri="{FF2B5EF4-FFF2-40B4-BE49-F238E27FC236}">
                <a16:creationId xmlns:a16="http://schemas.microsoft.com/office/drawing/2014/main" id="{5BE2A616-019E-B981-D99E-1ABF10DC3CA3}"/>
              </a:ext>
            </a:extLst>
          </p:cNvPr>
          <p:cNvSpPr txBox="1"/>
          <p:nvPr/>
        </p:nvSpPr>
        <p:spPr>
          <a:xfrm>
            <a:off x="-45177" y="7711967"/>
            <a:ext cx="23171877" cy="729709"/>
          </a:xfrm>
          <a:prstGeom prst="rect">
            <a:avLst/>
          </a:prstGeom>
          <a:gradFill>
            <a:gsLst>
              <a:gs pos="0">
                <a:schemeClr val="lt1"/>
              </a:gs>
              <a:gs pos="52000">
                <a:srgbClr val="FFF2CC"/>
              </a:gs>
              <a:gs pos="100000">
                <a:srgbClr val="FEE599"/>
              </a:gs>
            </a:gsLst>
            <a:lin ang="10800025" scaled="0"/>
          </a:gradFill>
          <a:ln>
            <a:noFill/>
          </a:ln>
        </p:spPr>
        <p:txBody>
          <a:bodyPr spcFirstLastPara="1" wrap="square" lIns="90724" tIns="45350" rIns="90724" bIns="45350" anchor="t" anchorCtr="0">
            <a:spAutoFit/>
          </a:bodyPr>
          <a:lstStyle/>
          <a:p>
            <a:r>
              <a:rPr lang="zh-TW" altLang="en-US" sz="4000" kern="100" dirty="0">
                <a:latin typeface="標楷體" panose="03000509000000000000" pitchFamily="65" charset="-120"/>
                <a:ea typeface="標楷體" panose="03000509000000000000" pitchFamily="65" charset="-120"/>
                <a:cs typeface="Times New Roman" panose="02020603050405020304" pitchFamily="18" charset="0"/>
              </a:rPr>
              <a:t>六、反演關係之推廣</a:t>
            </a:r>
            <a:endParaRPr lang="zh-TW" altLang="zh-TW" sz="4000" kern="100" dirty="0">
              <a:latin typeface="標楷體" panose="03000509000000000000" pitchFamily="65" charset="-120"/>
              <a:ea typeface="標楷體" panose="03000509000000000000" pitchFamily="65" charset="-12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佈景主題">
  <a:themeElements>
    <a:clrScheme name="Office 佈景主題">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3434</TotalTime>
  <Words>898</Words>
  <Application>Microsoft Office PowerPoint</Application>
  <PresentationFormat>自訂</PresentationFormat>
  <Paragraphs>55</Paragraphs>
  <Slides>1</Slides>
  <Notes>1</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1</vt:i4>
      </vt:variant>
    </vt:vector>
  </HeadingPairs>
  <TitlesOfParts>
    <vt:vector size="7" baseType="lpstr">
      <vt:lpstr>DFKai-SB</vt:lpstr>
      <vt:lpstr>DFKai-SB</vt:lpstr>
      <vt:lpstr>Arial</vt:lpstr>
      <vt:lpstr>Calibri</vt:lpstr>
      <vt:lpstr>Cambria Math</vt:lpstr>
      <vt:lpstr>Office 佈景主題</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君又 王</dc:creator>
  <cp:lastModifiedBy>鍾定栩</cp:lastModifiedBy>
  <cp:revision>257</cp:revision>
  <dcterms:created xsi:type="dcterms:W3CDTF">2019-06-30T03:49:57Z</dcterms:created>
  <dcterms:modified xsi:type="dcterms:W3CDTF">2025-07-02T12:56:51Z</dcterms:modified>
</cp:coreProperties>
</file>