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3997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r0613@gmail.com" initials="j" lastIdx="1" clrIdx="0">
    <p:extLst>
      <p:ext uri="{19B8F6BF-5375-455C-9EA6-DF929625EA0E}">
        <p15:presenceInfo xmlns:p15="http://schemas.microsoft.com/office/powerpoint/2012/main" userId="f0127b7295d35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E8A3"/>
    <a:srgbClr val="FFC207"/>
    <a:srgbClr val="FFFFFF"/>
    <a:srgbClr val="E6E6E6"/>
    <a:srgbClr val="EA6B14"/>
    <a:srgbClr val="F1995D"/>
    <a:srgbClr val="BB8F37"/>
    <a:srgbClr val="D8BDA0"/>
    <a:srgbClr val="46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8" autoAdjust="0"/>
    <p:restoredTop sz="95434" autoAdjust="0"/>
  </p:normalViewPr>
  <p:slideViewPr>
    <p:cSldViewPr snapToGrid="0">
      <p:cViewPr>
        <p:scale>
          <a:sx n="50" d="100"/>
          <a:sy n="50" d="100"/>
        </p:scale>
        <p:origin x="523" y="-10253"/>
      </p:cViewPr>
      <p:guideLst>
        <p:guide orient="horz" pos="13606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F706A828-4F2F-4CE6-95AC-B8C83A698040}"/>
    <pc:docChg chg="undo redo custSel modSld">
      <pc:chgData name="承昌 蔡" userId="167e11c05f1c4344" providerId="LiveId" clId="{F706A828-4F2F-4CE6-95AC-B8C83A698040}" dt="2022-03-25T08:23:10.709" v="56" actId="1076"/>
      <pc:docMkLst>
        <pc:docMk/>
      </pc:docMkLst>
      <pc:sldChg chg="addSp modSp mod">
        <pc:chgData name="承昌 蔡" userId="167e11c05f1c4344" providerId="LiveId" clId="{F706A828-4F2F-4CE6-95AC-B8C83A698040}" dt="2022-03-25T08:23:10.709" v="56" actId="1076"/>
        <pc:sldMkLst>
          <pc:docMk/>
          <pc:sldMk cId="4223982469" sldId="256"/>
        </pc:sldMkLst>
        <pc:spChg chg="mod">
          <ac:chgData name="承昌 蔡" userId="167e11c05f1c4344" providerId="LiveId" clId="{F706A828-4F2F-4CE6-95AC-B8C83A698040}" dt="2022-03-18T09:33:59.867" v="7" actId="20577"/>
          <ac:spMkLst>
            <pc:docMk/>
            <pc:sldMk cId="4223982469" sldId="256"/>
            <ac:spMk id="9" creationId="{00000000-0000-0000-0000-000000000000}"/>
          </ac:spMkLst>
        </pc:spChg>
        <pc:spChg chg="add mod">
          <ac:chgData name="承昌 蔡" userId="167e11c05f1c4344" providerId="LiveId" clId="{F706A828-4F2F-4CE6-95AC-B8C83A698040}" dt="2022-03-25T08:23:01.346" v="54" actId="1076"/>
          <ac:spMkLst>
            <pc:docMk/>
            <pc:sldMk cId="4223982469" sldId="256"/>
            <ac:spMk id="20" creationId="{C084CB7F-6D8E-4808-A4B6-0ADE91865BDE}"/>
          </ac:spMkLst>
        </pc:spChg>
        <pc:spChg chg="mod">
          <ac:chgData name="承昌 蔡" userId="167e11c05f1c4344" providerId="LiveId" clId="{F706A828-4F2F-4CE6-95AC-B8C83A698040}" dt="2022-03-25T08:21:29.779" v="33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F706A828-4F2F-4CE6-95AC-B8C83A698040}" dt="2022-03-25T08:23:10.709" v="56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F706A828-4F2F-4CE6-95AC-B8C83A698040}" dt="2022-03-25T08:23:07.786" v="55" actId="1076"/>
          <ac:grpSpMkLst>
            <pc:docMk/>
            <pc:sldMk cId="4223982469" sldId="256"/>
            <ac:grpSpMk id="29" creationId="{00000000-0000-0000-0000-000000000000}"/>
          </ac:grpSpMkLst>
        </pc:grpChg>
      </pc:sldChg>
    </pc:docChg>
  </pc:docChgLst>
  <pc:docChgLst>
    <pc:chgData name="承昌 蔡" userId="167e11c05f1c4344" providerId="LiveId" clId="{945969A9-F689-4921-99D3-E138E579898B}"/>
    <pc:docChg chg="custSel modSld">
      <pc:chgData name="承昌 蔡" userId="167e11c05f1c4344" providerId="LiveId" clId="{945969A9-F689-4921-99D3-E138E579898B}" dt="2022-01-10T03:18:30.532" v="0" actId="478"/>
      <pc:docMkLst>
        <pc:docMk/>
      </pc:docMkLst>
      <pc:sldChg chg="delSp mod">
        <pc:chgData name="承昌 蔡" userId="167e11c05f1c4344" providerId="LiveId" clId="{945969A9-F689-4921-99D3-E138E579898B}" dt="2022-01-10T03:18:30.532" v="0" actId="478"/>
        <pc:sldMkLst>
          <pc:docMk/>
          <pc:sldMk cId="4223982469" sldId="256"/>
        </pc:sldMkLst>
        <pc:grpChg chg="topLv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6" creationId="{5A8E019E-28DB-4779-9C96-CBCD4D6461FA}"/>
          </ac:grpSpMkLst>
        </pc:grpChg>
        <pc:grpChg chg="de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7" creationId="{7453C697-09FE-4604-9DD7-850E1B1BF686}"/>
          </ac:grpSpMkLst>
        </pc:grpChg>
        <pc:picChg chg="del topLvl">
          <ac:chgData name="承昌 蔡" userId="167e11c05f1c4344" providerId="LiveId" clId="{945969A9-F689-4921-99D3-E138E579898B}" dt="2022-01-10T03:18:30.532" v="0" actId="478"/>
          <ac:picMkLst>
            <pc:docMk/>
            <pc:sldMk cId="4223982469" sldId="256"/>
            <ac:picMk id="19" creationId="{74BE56E7-CD37-405C-A9FA-C76D54482A57}"/>
          </ac:picMkLst>
        </pc:picChg>
      </pc:sldChg>
    </pc:docChg>
  </pc:docChgLst>
  <pc:docChgLst>
    <pc:chgData name="承昌 蔡" userId="167e11c05f1c4344" providerId="LiveId" clId="{8549DD33-3CA0-49DA-B876-5B17A9E6CCCD}"/>
    <pc:docChg chg="undo custSel modSld">
      <pc:chgData name="承昌 蔡" userId="167e11c05f1c4344" providerId="LiveId" clId="{8549DD33-3CA0-49DA-B876-5B17A9E6CCCD}" dt="2022-03-11T09:38:56.999" v="64" actId="1076"/>
      <pc:docMkLst>
        <pc:docMk/>
      </pc:docMkLst>
      <pc:sldChg chg="addSp modSp mod">
        <pc:chgData name="承昌 蔡" userId="167e11c05f1c4344" providerId="LiveId" clId="{8549DD33-3CA0-49DA-B876-5B17A9E6CCCD}" dt="2022-03-11T09:38:56.999" v="64" actId="1076"/>
        <pc:sldMkLst>
          <pc:docMk/>
          <pc:sldMk cId="4223982469" sldId="256"/>
        </pc:sldMkLst>
        <pc:spChg chg="mod">
          <ac:chgData name="承昌 蔡" userId="167e11c05f1c4344" providerId="LiveId" clId="{8549DD33-3CA0-49DA-B876-5B17A9E6CCCD}" dt="2022-03-11T09:35:49.244" v="2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8:37.144" v="63" actId="1076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8549DD33-3CA0-49DA-B876-5B17A9E6CCCD}" dt="2022-03-11T09:38:56.999" v="64" actId="1076"/>
          <ac:spMkLst>
            <pc:docMk/>
            <pc:sldMk cId="4223982469" sldId="256"/>
            <ac:spMk id="38" creationId="{229643ED-3C67-4C73-A0CA-BFF075BAB718}"/>
          </ac:spMkLst>
        </pc:spChg>
        <pc:spChg chg="mod">
          <ac:chgData name="承昌 蔡" userId="167e11c05f1c4344" providerId="LiveId" clId="{8549DD33-3CA0-49DA-B876-5B17A9E6CCCD}" dt="2022-03-11T09:37:39.910" v="54" actId="1076"/>
          <ac:spMkLst>
            <pc:docMk/>
            <pc:sldMk cId="4223982469" sldId="256"/>
            <ac:spMk id="54" creationId="{3143B831-E91E-44DC-8A3B-120912E29500}"/>
          </ac:spMkLst>
        </pc:spChg>
        <pc:spChg chg="mod">
          <ac:chgData name="承昌 蔡" userId="167e11c05f1c4344" providerId="LiveId" clId="{8549DD33-3CA0-49DA-B876-5B17A9E6CCCD}" dt="2022-03-11T09:37:42.030" v="55" actId="1076"/>
          <ac:spMkLst>
            <pc:docMk/>
            <pc:sldMk cId="4223982469" sldId="256"/>
            <ac:spMk id="55" creationId="{6BDAB88E-CF4E-4AC1-B1BA-3CD69555B8EB}"/>
          </ac:spMkLst>
        </pc:spChg>
        <pc:spChg chg="mod">
          <ac:chgData name="承昌 蔡" userId="167e11c05f1c4344" providerId="LiveId" clId="{8549DD33-3CA0-49DA-B876-5B17A9E6CCCD}" dt="2022-03-11T09:37:33.405" v="51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7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8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0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1" creationId="{00000000-0000-0000-0000-000000000000}"/>
          </ac:spMkLst>
        </pc:spChg>
        <pc:grpChg chg="mod">
          <ac:chgData name="承昌 蔡" userId="167e11c05f1c4344" providerId="LiveId" clId="{8549DD33-3CA0-49DA-B876-5B17A9E6CCCD}" dt="2022-03-11T09:35:32.043" v="20" actId="1076"/>
          <ac:grpSpMkLst>
            <pc:docMk/>
            <pc:sldMk cId="4223982469" sldId="256"/>
            <ac:grpSpMk id="14" creationId="{7E43E63A-AD74-4003-BBA7-96F44C259A61}"/>
          </ac:grpSpMkLst>
        </pc:grpChg>
        <pc:grpChg chg="add mod ord">
          <ac:chgData name="承昌 蔡" userId="167e11c05f1c4344" providerId="LiveId" clId="{8549DD33-3CA0-49DA-B876-5B17A9E6CCCD}" dt="2022-03-11T09:38:19.598" v="61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8549DD33-3CA0-49DA-B876-5B17A9E6CCCD}" dt="2022-03-11T09:37:47.845" v="56" actId="1076"/>
          <ac:grpSpMkLst>
            <pc:docMk/>
            <pc:sldMk cId="4223982469" sldId="256"/>
            <ac:grpSpMk id="29" creationId="{00000000-0000-0000-0000-000000000000}"/>
          </ac:grpSpMkLst>
        </pc:grpChg>
        <pc:grpChg chg="mod">
          <ac:chgData name="承昌 蔡" userId="167e11c05f1c4344" providerId="LiveId" clId="{8549DD33-3CA0-49DA-B876-5B17A9E6CCCD}" dt="2022-03-11T09:38:56.999" v="64" actId="1076"/>
          <ac:grpSpMkLst>
            <pc:docMk/>
            <pc:sldMk cId="4223982469" sldId="256"/>
            <ac:grpSpMk id="35" creationId="{8E72725C-2A2F-49E8-B9C0-3460A59BAB50}"/>
          </ac:grpSpMkLst>
        </pc:grpChg>
        <pc:grpChg chg="mod">
          <ac:chgData name="承昌 蔡" userId="167e11c05f1c4344" providerId="LiveId" clId="{8549DD33-3CA0-49DA-B876-5B17A9E6CCCD}" dt="2022-03-11T09:35:22.869" v="18" actId="164"/>
          <ac:grpSpMkLst>
            <pc:docMk/>
            <pc:sldMk cId="4223982469" sldId="256"/>
            <ac:grpSpMk id="66" creationId="{00000000-0000-0000-0000-000000000000}"/>
          </ac:grpSpMkLst>
        </pc:grp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6" creationId="{75DEBE96-7B82-4549-9DEF-B71B37125E87}"/>
          </ac:picMkLst>
        </pc:pic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7" creationId="{E0BFA965-4F73-451B-AAFE-C286C5CB2565}"/>
          </ac:picMkLst>
        </pc:picChg>
        <pc:picChg chg="mod">
          <ac:chgData name="承昌 蔡" userId="167e11c05f1c4344" providerId="LiveId" clId="{8549DD33-3CA0-49DA-B876-5B17A9E6CCCD}" dt="2022-03-11T09:34:59.469" v="13" actId="1076"/>
          <ac:picMkLst>
            <pc:docMk/>
            <pc:sldMk cId="4223982469" sldId="256"/>
            <ac:picMk id="45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3.403" v="14" actId="1076"/>
          <ac:picMkLst>
            <pc:docMk/>
            <pc:sldMk cId="4223982469" sldId="256"/>
            <ac:picMk id="49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7.268" v="15" actId="1076"/>
          <ac:picMkLst>
            <pc:docMk/>
            <pc:sldMk cId="4223982469" sldId="256"/>
            <ac:picMk id="61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9.971" v="16" actId="1076"/>
          <ac:picMkLst>
            <pc:docMk/>
            <pc:sldMk cId="4223982469" sldId="256"/>
            <ac:picMk id="63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11.457" v="17" actId="1076"/>
          <ac:picMkLst>
            <pc:docMk/>
            <pc:sldMk cId="4223982469" sldId="256"/>
            <ac:picMk id="64" creationId="{00000000-0000-0000-0000-000000000000}"/>
          </ac:picMkLst>
        </pc:picChg>
      </pc:sldChg>
    </pc:docChg>
  </pc:docChgLst>
  <pc:docChgLst>
    <pc:chgData name="承昌 蔡" userId="167e11c05f1c4344" providerId="LiveId" clId="{66DC9363-B795-4235-BC52-C9B044D52F3C}"/>
    <pc:docChg chg="modSld">
      <pc:chgData name="承昌 蔡" userId="167e11c05f1c4344" providerId="LiveId" clId="{66DC9363-B795-4235-BC52-C9B044D52F3C}" dt="2024-04-02T05:53:52.897" v="16" actId="1076"/>
      <pc:docMkLst>
        <pc:docMk/>
      </pc:docMkLst>
      <pc:sldChg chg="modSp mod">
        <pc:chgData name="承昌 蔡" userId="167e11c05f1c4344" providerId="LiveId" clId="{66DC9363-B795-4235-BC52-C9B044D52F3C}" dt="2024-04-02T05:53:52.897" v="16" actId="1076"/>
        <pc:sldMkLst>
          <pc:docMk/>
          <pc:sldMk cId="4223982469" sldId="256"/>
        </pc:sldMkLst>
        <pc:spChg chg="mod">
          <ac:chgData name="承昌 蔡" userId="167e11c05f1c4344" providerId="LiveId" clId="{66DC9363-B795-4235-BC52-C9B044D52F3C}" dt="2024-04-02T05:53:35.608" v="1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66DC9363-B795-4235-BC52-C9B044D52F3C}" dt="2024-04-02T05:52:56.315" v="8" actId="404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66DC9363-B795-4235-BC52-C9B044D52F3C}" dt="2024-04-02T05:53:25.445" v="12" actId="20577"/>
          <ac:spMkLst>
            <pc:docMk/>
            <pc:sldMk cId="4223982469" sldId="256"/>
            <ac:spMk id="32" creationId="{0FDB24A3-92FB-4C05-B5A4-405AA90B63F2}"/>
          </ac:spMkLst>
        </pc:spChg>
        <pc:spChg chg="mod">
          <ac:chgData name="承昌 蔡" userId="167e11c05f1c4344" providerId="LiveId" clId="{66DC9363-B795-4235-BC52-C9B044D52F3C}" dt="2024-04-02T05:53:20.945" v="10" actId="1076"/>
          <ac:spMkLst>
            <pc:docMk/>
            <pc:sldMk cId="4223982469" sldId="256"/>
            <ac:spMk id="35" creationId="{B0E463BA-5C42-4AFE-9879-CAB2BD96EB4D}"/>
          </ac:spMkLst>
        </pc:spChg>
        <pc:spChg chg="mod">
          <ac:chgData name="承昌 蔡" userId="167e11c05f1c4344" providerId="LiveId" clId="{66DC9363-B795-4235-BC52-C9B044D52F3C}" dt="2024-04-02T05:53:49.132" v="15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66DC9363-B795-4235-BC52-C9B044D52F3C}" dt="2024-04-02T05:52:42.324" v="5" actId="1076"/>
          <ac:spMkLst>
            <pc:docMk/>
            <pc:sldMk cId="4223982469" sldId="256"/>
            <ac:spMk id="59" creationId="{035ED09B-E1DF-4A07-B5BD-7118B6B8ADC8}"/>
          </ac:spMkLst>
        </pc:spChg>
        <pc:spChg chg="mod">
          <ac:chgData name="承昌 蔡" userId="167e11c05f1c4344" providerId="LiveId" clId="{66DC9363-B795-4235-BC52-C9B044D52F3C}" dt="2024-04-02T05:52:32.509" v="4" actId="1076"/>
          <ac:spMkLst>
            <pc:docMk/>
            <pc:sldMk cId="4223982469" sldId="256"/>
            <ac:spMk id="60" creationId="{EEBF14E0-E169-48EE-AF95-0579649CAE8F}"/>
          </ac:spMkLst>
        </pc:spChg>
        <pc:grpChg chg="mod">
          <ac:chgData name="承昌 蔡" userId="167e11c05f1c4344" providerId="LiveId" clId="{66DC9363-B795-4235-BC52-C9B044D52F3C}" dt="2024-04-02T05:53:52.897" v="16" actId="1076"/>
          <ac:grpSpMkLst>
            <pc:docMk/>
            <pc:sldMk cId="4223982469" sldId="256"/>
            <ac:grpSpMk id="6" creationId="{00000000-0000-0000-0000-000000000000}"/>
          </ac:grpSpMkLst>
        </pc:grpChg>
        <pc:grpChg chg="mod">
          <ac:chgData name="承昌 蔡" userId="167e11c05f1c4344" providerId="LiveId" clId="{66DC9363-B795-4235-BC52-C9B044D52F3C}" dt="2024-04-02T05:53:41.839" v="14" actId="1076"/>
          <ac:grpSpMkLst>
            <pc:docMk/>
            <pc:sldMk cId="4223982469" sldId="256"/>
            <ac:grpSpMk id="7" creationId="{00000000-0000-0000-0000-000000000000}"/>
          </ac:grpSpMkLst>
        </pc:grpChg>
        <pc:graphicFrameChg chg="mod modGraphic">
          <ac:chgData name="承昌 蔡" userId="167e11c05f1c4344" providerId="LiveId" clId="{66DC9363-B795-4235-BC52-C9B044D52F3C}" dt="2024-04-02T05:52:17.290" v="1" actId="1076"/>
          <ac:graphicFrameMkLst>
            <pc:docMk/>
            <pc:sldMk cId="4223982469" sldId="256"/>
            <ac:graphicFrameMk id="5" creationId="{00000000-0000-0000-0000-000000000000}"/>
          </ac:graphicFrameMkLst>
        </pc:graphicFrameChg>
        <pc:picChg chg="mod">
          <ac:chgData name="承昌 蔡" userId="167e11c05f1c4344" providerId="LiveId" clId="{66DC9363-B795-4235-BC52-C9B044D52F3C}" dt="2024-04-02T05:52:22.076" v="2" actId="1076"/>
          <ac:picMkLst>
            <pc:docMk/>
            <pc:sldMk cId="4223982469" sldId="256"/>
            <ac:picMk id="3" creationId="{00000000-0000-0000-0000-000000000000}"/>
          </ac:picMkLst>
        </pc:picChg>
      </pc:sldChg>
    </pc:docChg>
  </pc:docChgLst>
  <pc:docChgLst>
    <pc:chgData name="承昌 蔡" userId="167e11c05f1c4344" providerId="LiveId" clId="{414E8F78-A551-462F-8E2D-636F1C3BE017}"/>
    <pc:docChg chg="modSld">
      <pc:chgData name="承昌 蔡" userId="167e11c05f1c4344" providerId="LiveId" clId="{414E8F78-A551-462F-8E2D-636F1C3BE017}" dt="2022-03-25T08:39:15.020" v="6" actId="1076"/>
      <pc:docMkLst>
        <pc:docMk/>
      </pc:docMkLst>
      <pc:sldChg chg="modSp mod">
        <pc:chgData name="承昌 蔡" userId="167e11c05f1c4344" providerId="LiveId" clId="{414E8F78-A551-462F-8E2D-636F1C3BE017}" dt="2022-03-25T08:39:15.020" v="6" actId="1076"/>
        <pc:sldMkLst>
          <pc:docMk/>
          <pc:sldMk cId="4223982469" sldId="256"/>
        </pc:sldMkLst>
        <pc:spChg chg="mod">
          <ac:chgData name="承昌 蔡" userId="167e11c05f1c4344" providerId="LiveId" clId="{414E8F78-A551-462F-8E2D-636F1C3BE017}" dt="2022-03-25T08:39:06.750" v="4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414E8F78-A551-462F-8E2D-636F1C3BE017}" dt="2022-03-25T08:39:15.020" v="6" actId="1076"/>
          <ac:grpSpMkLst>
            <pc:docMk/>
            <pc:sldMk cId="4223982469" sldId="256"/>
            <ac:grpSpMk id="19" creationId="{1323347E-851D-4BCB-99B9-160815123BA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56BC-CC56-4945-B3B1-3BE4F9C5F224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93975" y="1143000"/>
            <a:ext cx="167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0894-5437-4636-9338-154C72DFD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1pPr>
    <a:lvl2pPr marL="1598371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2pPr>
    <a:lvl3pPr marL="3196742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3pPr>
    <a:lvl4pPr marL="4795114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4pPr>
    <a:lvl5pPr marL="6393485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5pPr>
    <a:lvl6pPr marL="7991856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6pPr>
    <a:lvl7pPr marL="9590227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7pPr>
    <a:lvl8pPr marL="11188598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8pPr>
    <a:lvl9pPr marL="1278697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A0894-5437-4636-9338-154C72DFDC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7070108"/>
            <a:ext cx="19889788" cy="15040222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2690338"/>
            <a:ext cx="17549813" cy="10430151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2300034"/>
            <a:ext cx="5045571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2300034"/>
            <a:ext cx="1484421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10770172"/>
            <a:ext cx="20182284" cy="17970262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8910440"/>
            <a:ext cx="20182284" cy="9450136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300044"/>
            <a:ext cx="20182284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10590160"/>
            <a:ext cx="9899190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5780233"/>
            <a:ext cx="9899190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10590160"/>
            <a:ext cx="9947942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5780233"/>
            <a:ext cx="994794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7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6220102"/>
            <a:ext cx="11846123" cy="30700453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6220102"/>
            <a:ext cx="11846123" cy="30700453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300044"/>
            <a:ext cx="201822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1500170"/>
            <a:ext cx="201822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5C17-0DFC-4F15-824E-4F5730CE829C}" type="datetimeFigureOut">
              <a:rPr lang="zh-TW" altLang="en-US" smtClean="0"/>
              <a:t>2025/06/15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0040601"/>
            <a:ext cx="789741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40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6141736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二、研究目的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0" y="1912000"/>
                <a:ext cx="17297400" cy="4021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pPr>
                  <a:lnSpc>
                    <a:spcPct val="114000"/>
                  </a:lnSpc>
                </a:pPr>
                <a:r>
                  <a:rPr lang="zh-TW" altLang="en-US" dirty="0"/>
                  <a:t>　　我們想要觀察鏡射三角形的心與原三角形之間的關係，看了第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62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屆全國科展作品</a:t>
                </a:r>
                <a:br>
                  <a:rPr lang="en-US" altLang="zh-TW" dirty="0"/>
                </a:br>
                <a:r>
                  <a:rPr lang="en-US" altLang="zh-TW" dirty="0"/>
                  <a:t>《</a:t>
                </a:r>
                <a:r>
                  <a:rPr lang="zh-TW" altLang="en-US" dirty="0"/>
                  <a:t>三角形與其垂足三角形的心不變量</a:t>
                </a:r>
                <a:r>
                  <a:rPr lang="en-US" altLang="zh-TW" dirty="0"/>
                  <a:t>》</a:t>
                </a:r>
                <a:r>
                  <a:rPr lang="zh-TW" altLang="en-US" dirty="0"/>
                  <a:t>，發現鏡射三角形與垂足三角形相似，因為若把鏡射</a:t>
                </a:r>
                <a:br>
                  <a:rPr lang="en-US" altLang="zh-TW" dirty="0"/>
                </a:br>
                <a:r>
                  <a:rPr lang="zh-TW" altLang="en-US" dirty="0"/>
                  <a:t>三角形的三點與原本的點之距離縮放二分之一倍，就會落在原三角形之垂足上，因此如將垂足</a:t>
                </a:r>
                <a:br>
                  <a:rPr lang="en-US" altLang="zh-TW" dirty="0"/>
                </a:br>
                <a:r>
                  <a:rPr lang="zh-TW" altLang="en-US" dirty="0"/>
                  <a:t>三角形縮放兩倍，即為鏡射三角形。由此接續觀察原本的點與鏡射三角形重心及外心的關聯。</a:t>
                </a:r>
              </a:p>
              <a:p>
                <a:pPr>
                  <a:lnSpc>
                    <a:spcPct val="114000"/>
                  </a:lnSpc>
                </a:pPr>
                <a:r>
                  <a:rPr lang="zh-TW" altLang="en-US" dirty="0"/>
                  <a:t>　　於是又陸續參考了一件在探討垂足的第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62 </m:t>
                    </m:r>
                  </m:oMath>
                </a14:m>
                <a:r>
                  <a:rPr lang="zh-TW" altLang="en-US" dirty="0"/>
                  <a:t>屆全國科展作品</a:t>
                </a:r>
                <a:br>
                  <a:rPr lang="en-US" altLang="zh-TW" dirty="0"/>
                </a:br>
                <a:r>
                  <a:rPr lang="en-US" altLang="zh-TW" dirty="0"/>
                  <a:t>《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𝑚𝑖𝑟𝑟𝑂𝑟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三角形全等點位置與性質討論</a:t>
                </a:r>
                <a:r>
                  <a:rPr lang="en-US" altLang="zh-TW" dirty="0"/>
                  <a:t>》</a:t>
                </a:r>
                <a:r>
                  <a:rPr lang="zh-TW" altLang="en-US" dirty="0"/>
                  <a:t>。經過討論，組員們對於研究鏡射三角形的內容</a:t>
                </a:r>
                <a:br>
                  <a:rPr lang="en-US" altLang="zh-TW"/>
                </a:br>
                <a:r>
                  <a:rPr lang="zh-TW" altLang="en-US"/>
                  <a:t>都</a:t>
                </a:r>
                <a:r>
                  <a:rPr lang="zh-TW" altLang="en-US" dirty="0"/>
                  <a:t>頗感興趣，便開始著手研究同一點對鏡射三角形鏡射出來的心之間的關係。</a:t>
                </a:r>
                <a:endParaRPr lang="zh-TW" altLang="zh-TW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2000"/>
                <a:ext cx="17297400" cy="4021935"/>
              </a:xfrm>
              <a:prstGeom prst="rect">
                <a:avLst/>
              </a:prstGeom>
              <a:blipFill>
                <a:blip r:embed="rId3"/>
                <a:stretch>
                  <a:fillRect l="-881" t="-1366" r="-775" b="-3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0" y="6897297"/>
            <a:ext cx="22953600" cy="443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zh-TW" dirty="0"/>
              <a:t>（一）平面上任一點對特殊三角形做鏡射後，得到的鏡射三角形的重心之位置，與原三角形之重心位置之關聯性。</a:t>
            </a:r>
            <a:endParaRPr lang="zh-TW" altLang="zh-TW" sz="800" dirty="0"/>
          </a:p>
          <a:p>
            <a:pPr>
              <a:lnSpc>
                <a:spcPct val="150000"/>
              </a:lnSpc>
            </a:pPr>
            <a:r>
              <a:rPr lang="zh-TW" altLang="zh-TW" dirty="0"/>
              <a:t>（二）平面上任三點對特殊三角形做鏡射後，得到的三個鏡射三角形重心形成的三角形，與原本的三點形成之三角形之間的關係。</a:t>
            </a:r>
            <a:endParaRPr lang="zh-TW" altLang="zh-TW" sz="800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（三）平面上任三點對任意三角形做鏡射後，得到的三個鏡射三角形重心形成的三角形，與原本的三點形成之三角形之間的關係。</a:t>
            </a:r>
            <a:endParaRPr lang="zh-TW" altLang="zh-TW" sz="800" dirty="0"/>
          </a:p>
          <a:p>
            <a:pPr lvl="0">
              <a:lnSpc>
                <a:spcPct val="150000"/>
              </a:lnSpc>
            </a:pPr>
            <a:r>
              <a:rPr lang="zh-TW" altLang="en-US" dirty="0"/>
              <a:t>（四）平面上任意點落在過任意三角形頂點的直線上，其鏡射外心軌跡的圖形。</a:t>
            </a:r>
            <a:endParaRPr lang="en-US" altLang="zh-TW" dirty="0"/>
          </a:p>
          <a:p>
            <a:pPr lvl="0">
              <a:lnSpc>
                <a:spcPct val="150000"/>
              </a:lnSpc>
            </a:pPr>
            <a:r>
              <a:rPr lang="zh-TW" altLang="en-US" dirty="0"/>
              <a:t>（五）平面上任意點落在過特殊三角形頂點的外接圓切線上時，其鏡射外心和頂點的距離與原本的點和頂點的距離之關係。</a:t>
            </a:r>
          </a:p>
          <a:p>
            <a:pPr lvl="0">
              <a:lnSpc>
                <a:spcPct val="150000"/>
              </a:lnSpc>
            </a:pPr>
            <a:r>
              <a:rPr lang="zh-TW" altLang="en-US" dirty="0"/>
              <a:t>（六）平面上點在直線上移動時，對特殊三角形的鏡射外心形成之軌跡及其方程式。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/>
              <p:nvPr/>
            </p:nvSpPr>
            <p:spPr>
              <a:xfrm>
                <a:off x="0" y="14790530"/>
                <a:ext cx="23252452" cy="748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（一）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點對直線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鏡射之後得到的點。</a:t>
                </a:r>
              </a:p>
              <a:p>
                <a:pPr marL="3676650" indent="-3676650"/>
                <a:r>
                  <a:rPr lang="zh-TW" altLang="zh-TW" dirty="0"/>
                  <a:t>（二）</a:t>
                </a:r>
                <a:r>
                  <a:rPr lang="zh-TW" altLang="zh-TW" b="1" dirty="0"/>
                  <a:t>鏡射三角形</a:t>
                </a:r>
                <a:r>
                  <a:rPr lang="zh-TW" altLang="zh-TW" dirty="0"/>
                  <a:t>：給定一三角形、任意點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（不位於的三角形的外接圓上）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對三角形三邊延長線分別鏡射，得到三個點，</a:t>
                </a:r>
                <a:br>
                  <a:rPr lang="en-US" altLang="zh-TW" dirty="0"/>
                </a:br>
                <a:r>
                  <a:rPr lang="zh-TW" altLang="zh-TW" dirty="0"/>
                  <a:t>所形成的圖形就是鏡射三角形。根據前面的研究，當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落於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的外接圓上時，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的鏡射三點</a:t>
                </a:r>
                <a:br>
                  <a:rPr lang="en-US" altLang="zh-TW" dirty="0"/>
                </a:br>
                <a:r>
                  <a:rPr lang="zh-TW" altLang="zh-TW" dirty="0"/>
                  <a:t>會形成一直線，如圖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zh-TW" altLang="zh-TW" dirty="0"/>
                  <a:t>，故不考慮此狀況。</a:t>
                </a:r>
                <a:endParaRPr lang="en-US" altLang="zh-TW" b="1" dirty="0"/>
              </a:p>
              <a:p>
                <a:pPr marL="4038600" indent="-4038600"/>
                <a:r>
                  <a:rPr lang="zh-TW" altLang="zh-TW" dirty="0"/>
                  <a:t>（三）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𝑨𝑩𝑪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：此為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的鏡射三角形；為了方便對頂點的表示，我們將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/>
                  <a:t>，</a:t>
                </a:r>
                <a:br>
                  <a:rPr lang="en-US" altLang="zh-TW" dirty="0"/>
                </a:br>
                <a:r>
                  <a:rPr lang="zh-TW" altLang="zh-TW" dirty="0"/>
                  <a:t>故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也可記為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、圖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</a:p>
              <a:p>
                <a:r>
                  <a:rPr lang="zh-TW" altLang="zh-TW" dirty="0"/>
                  <a:t>（四）</a:t>
                </a:r>
                <a:r>
                  <a:rPr lang="zh-TW" altLang="zh-TW" b="1" dirty="0"/>
                  <a:t>鏡射重心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重心為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r>
                  <a:rPr lang="zh-TW" altLang="zh-TW" dirty="0"/>
                  <a:t>（五）</a:t>
                </a:r>
                <a:r>
                  <a:rPr lang="zh-TW" altLang="zh-TW" b="1" dirty="0"/>
                  <a:t>鏡射外心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/>
                      <m:t>𝑀</m:t>
                    </m:r>
                    <m:d>
                      <m:dPr>
                        <m:ctrlPr>
                          <a:rPr lang="zh-TW" altLang="zh-TW" i="1"/>
                        </m:ctrlPr>
                      </m:dPr>
                      <m:e>
                        <m:r>
                          <a:rPr lang="en-US" altLang="zh-TW"/>
                          <m:t>∆</m:t>
                        </m:r>
                        <m:r>
                          <a:rPr lang="en-US" altLang="zh-TW" i="1"/>
                          <m:t>𝐴𝐵𝐶</m:t>
                        </m:r>
                        <m:r>
                          <a:rPr lang="en-US" altLang="zh-TW"/>
                          <m:t>,</m:t>
                        </m:r>
                        <m:r>
                          <a:rPr lang="en-US" altLang="zh-TW" i="1"/>
                          <m:t> </m:t>
                        </m:r>
                        <m:sSub>
                          <m:sSubPr>
                            <m:ctrlPr>
                              <a:rPr lang="zh-TW" altLang="zh-TW" i="1"/>
                            </m:ctrlPr>
                          </m:sSubPr>
                          <m:e>
                            <m:r>
                              <a:rPr lang="en-US" altLang="zh-TW" i="1"/>
                              <m:t>𝑃</m:t>
                            </m:r>
                          </m:e>
                          <m:sub>
                            <m:r>
                              <a:rPr lang="en-US" altLang="zh-TW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/>
                      <m:t> </m:t>
                    </m:r>
                  </m:oMath>
                </a14:m>
                <a:r>
                  <a:rPr lang="zh-TW" altLang="zh-TW" dirty="0"/>
                  <a:t>外心為</a:t>
                </a:r>
                <a14:m>
                  <m:oMath xmlns:m="http://schemas.openxmlformats.org/officeDocument/2006/math">
                    <m:r>
                      <a:rPr lang="zh-TW" altLang="zh-TW"/>
                      <m:t> </m:t>
                    </m:r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𝑂</m:t>
                        </m:r>
                      </m:e>
                      <m:sub>
                        <m:r>
                          <a:rPr lang="en-US" altLang="zh-TW" i="1"/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/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r>
                  <a:rPr lang="zh-TW" altLang="zh-TW" dirty="0"/>
                  <a:t>（六）</a:t>
                </a:r>
                <a:r>
                  <a:rPr lang="zh-TW" altLang="zh-TW" b="1" dirty="0"/>
                  <a:t>外接圓切線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𝑡</m:t>
                        </m:r>
                      </m:e>
                      <m:sub>
                        <m:r>
                          <a:rPr lang="en-US" altLang="zh-TW" i="1"/>
                          <m:t>𝐴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𝑡</m:t>
                        </m:r>
                      </m:e>
                      <m:sub>
                        <m:r>
                          <a:rPr lang="en-US" altLang="zh-TW" i="1"/>
                          <m:t>𝐵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/>
                        </m:ctrlPr>
                      </m:sSubPr>
                      <m:e>
                        <m:r>
                          <a:rPr lang="en-US" altLang="zh-TW" i="1"/>
                          <m:t>𝑡</m:t>
                        </m:r>
                      </m:e>
                      <m:sub>
                        <m:r>
                          <a:rPr lang="en-US" altLang="zh-TW" i="1"/>
                          <m:t>𝐶</m:t>
                        </m:r>
                      </m:sub>
                    </m:sSub>
                    <m:r>
                      <a:rPr lang="en-US" altLang="zh-TW"/>
                      <m:t> </m:t>
                    </m:r>
                  </m:oMath>
                </a14:m>
                <a:r>
                  <a:rPr lang="zh-TW" altLang="zh-TW" dirty="0"/>
                  <a:t>分別為過</a:t>
                </a:r>
                <a14:m>
                  <m:oMath xmlns:m="http://schemas.openxmlformats.org/officeDocument/2006/math">
                    <m:r>
                      <a:rPr lang="zh-TW" altLang="zh-TW" i="1"/>
                      <m:t> </m:t>
                    </m:r>
                    <m:r>
                      <a:rPr lang="en-US" altLang="zh-TW" i="1"/>
                      <m:t>𝐴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/>
                      <m:t>𝐵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/>
                      <m:t>𝐶</m:t>
                    </m:r>
                    <m:r>
                      <a:rPr lang="en-US" altLang="zh-TW" i="1"/>
                      <m:t> </m:t>
                    </m:r>
                  </m:oMath>
                </a14:m>
                <a:r>
                  <a:rPr lang="zh-TW" altLang="zh-TW" dirty="0"/>
                  <a:t>點</a:t>
                </a:r>
              </a:p>
              <a:p>
                <a:r>
                  <a:rPr lang="en-US" altLang="zh-TW" dirty="0"/>
                  <a:t>                  </a:t>
                </a:r>
                <a:r>
                  <a:rPr lang="zh-TW" altLang="zh-TW" dirty="0"/>
                  <a:t>的</a:t>
                </a:r>
                <a14:m>
                  <m:oMath xmlns:m="http://schemas.openxmlformats.org/officeDocument/2006/math">
                    <m:r>
                      <a:rPr lang="zh-TW" altLang="zh-TW" i="1"/>
                      <m:t> </m:t>
                    </m:r>
                    <m:r>
                      <a:rPr lang="en-US" altLang="zh-TW" i="1"/>
                      <m:t>𝛥</m:t>
                    </m:r>
                    <m:r>
                      <a:rPr lang="en-US" altLang="zh-TW" i="1"/>
                      <m:t>𝐴𝐵𝐶</m:t>
                    </m:r>
                    <m:r>
                      <a:rPr lang="en-US" altLang="zh-TW" i="1"/>
                      <m:t> </m:t>
                    </m:r>
                  </m:oMath>
                </a14:m>
                <a:r>
                  <a:rPr lang="zh-TW" altLang="zh-TW" dirty="0"/>
                  <a:t>外接圓切線。</a:t>
                </a: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90530"/>
                <a:ext cx="23252452" cy="7487050"/>
              </a:xfrm>
              <a:prstGeom prst="rect">
                <a:avLst/>
              </a:prstGeom>
              <a:blipFill>
                <a:blip r:embed="rId4"/>
                <a:stretch>
                  <a:fillRect l="-655" b="-17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D74349FF-01A0-408E-A9C9-1E2A7B29C279}"/>
                  </a:ext>
                </a:extLst>
              </p:cNvPr>
              <p:cNvSpPr txBox="1"/>
              <p:nvPr/>
            </p:nvSpPr>
            <p:spPr>
              <a:xfrm>
                <a:off x="0" y="12356999"/>
                <a:ext cx="22953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紙、筆、電腦、計算機、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𝐺𝑒𝑜𝐺𝑒𝑏𝑟𝑎</m:t>
                    </m:r>
                  </m:oMath>
                </a14:m>
                <a:endParaRPr lang="zh-TW" altLang="zh-TW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D74349FF-01A0-408E-A9C9-1E2A7B29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6999"/>
                <a:ext cx="22953600" cy="584775"/>
              </a:xfrm>
              <a:prstGeom prst="rect">
                <a:avLst/>
              </a:prstGeom>
              <a:blipFill>
                <a:blip r:embed="rId5"/>
                <a:stretch>
                  <a:fillRect l="-664" t="-13542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8854" y="13959847"/>
            <a:ext cx="22945628" cy="720466"/>
            <a:chOff x="221791" y="-1966216"/>
            <a:chExt cx="22948491" cy="787184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66216"/>
              <a:ext cx="22948491" cy="78718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221791" y="-1959518"/>
              <a:ext cx="8731045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一、名詞定義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8496" y="13076927"/>
            <a:ext cx="23011684" cy="763611"/>
            <a:chOff x="2921" y="7780038"/>
            <a:chExt cx="23011684" cy="763611"/>
          </a:xfrm>
        </p:grpSpPr>
        <p:sp>
          <p:nvSpPr>
            <p:cNvPr id="26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參、研究過程及方法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0" y="11434155"/>
            <a:ext cx="23011684" cy="763611"/>
            <a:chOff x="62338" y="4674585"/>
            <a:chExt cx="23011684" cy="763611"/>
          </a:xfrm>
        </p:grpSpPr>
        <p:sp>
          <p:nvSpPr>
            <p:cNvPr id="28" name="Google Shape;96;p1">
              <a:extLst>
                <a:ext uri="{FF2B5EF4-FFF2-40B4-BE49-F238E27FC236}">
                  <a16:creationId xmlns:a16="http://schemas.microsoft.com/office/drawing/2014/main" id="{F7B71668-627E-41B6-8602-646AA6FA2263}"/>
                </a:ext>
              </a:extLst>
            </p:cNvPr>
            <p:cNvSpPr/>
            <p:nvPr/>
          </p:nvSpPr>
          <p:spPr>
            <a:xfrm>
              <a:off x="62338" y="4674585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7;p1">
              <a:extLst>
                <a:ext uri="{FF2B5EF4-FFF2-40B4-BE49-F238E27FC236}">
                  <a16:creationId xmlns:a16="http://schemas.microsoft.com/office/drawing/2014/main" id="{1B5AF738-5214-4017-818B-309A0D0D3563}"/>
                </a:ext>
              </a:extLst>
            </p:cNvPr>
            <p:cNvSpPr txBox="1"/>
            <p:nvPr/>
          </p:nvSpPr>
          <p:spPr>
            <a:xfrm>
              <a:off x="62338" y="4702821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貳、研究設備與器材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60" y="109614"/>
            <a:ext cx="23011684" cy="763611"/>
            <a:chOff x="19710" y="2408314"/>
            <a:chExt cx="23011684" cy="763611"/>
          </a:xfrm>
        </p:grpSpPr>
        <p:sp>
          <p:nvSpPr>
            <p:cNvPr id="32" name="Google Shape;96;p1">
              <a:extLst>
                <a:ext uri="{FF2B5EF4-FFF2-40B4-BE49-F238E27FC236}">
                  <a16:creationId xmlns:a16="http://schemas.microsoft.com/office/drawing/2014/main" id="{0FDB24A3-92FB-4C05-B5A4-405AA90B63F2}"/>
                </a:ext>
              </a:extLst>
            </p:cNvPr>
            <p:cNvSpPr/>
            <p:nvPr/>
          </p:nvSpPr>
          <p:spPr>
            <a:xfrm>
              <a:off x="19710" y="2408314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endParaRPr sz="178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7;p1">
              <a:extLst>
                <a:ext uri="{FF2B5EF4-FFF2-40B4-BE49-F238E27FC236}">
                  <a16:creationId xmlns:a16="http://schemas.microsoft.com/office/drawing/2014/main" id="{B0E463BA-5C42-4AFE-9879-CAB2BD96EB4D}"/>
                </a:ext>
              </a:extLst>
            </p:cNvPr>
            <p:cNvSpPr txBox="1"/>
            <p:nvPr/>
          </p:nvSpPr>
          <p:spPr>
            <a:xfrm>
              <a:off x="19710" y="2436550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壹、前言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FFFED69-D9C4-4601-9CB1-CA281FBE09F8}"/>
              </a:ext>
            </a:extLst>
          </p:cNvPr>
          <p:cNvGrpSpPr/>
          <p:nvPr/>
        </p:nvGrpSpPr>
        <p:grpSpPr>
          <a:xfrm>
            <a:off x="8496" y="26598290"/>
            <a:ext cx="23100527" cy="720465"/>
            <a:chOff x="96890" y="-1995295"/>
            <a:chExt cx="23103409" cy="787183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31CBFC-BFA0-41BC-BD06-55690BF66A3E}"/>
                </a:ext>
              </a:extLst>
            </p:cNvPr>
            <p:cNvSpPr/>
            <p:nvPr/>
          </p:nvSpPr>
          <p:spPr>
            <a:xfrm>
              <a:off x="251808" y="-1995295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3C99F9B-9DBF-4AC0-B7EA-6D7D98EC942A}"/>
                </a:ext>
              </a:extLst>
            </p:cNvPr>
            <p:cNvSpPr txBox="1"/>
            <p:nvPr/>
          </p:nvSpPr>
          <p:spPr>
            <a:xfrm>
              <a:off x="96890" y="-1988600"/>
              <a:ext cx="20052520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2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dirty="0"/>
                <a:t>一、</a:t>
              </a:r>
              <a:r>
                <a:rPr lang="zh-TW" altLang="zh-TW" dirty="0"/>
                <a:t>正三角形的鏡射重心</a:t>
              </a:r>
              <a:r>
                <a:rPr lang="zh-TW" altLang="en-US" dirty="0"/>
                <a:t>情況</a:t>
              </a:r>
              <a:endParaRPr lang="zh-TW" altLang="zh-TW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/>
              <p:nvPr/>
            </p:nvSpPr>
            <p:spPr>
              <a:xfrm>
                <a:off x="123669" y="27536187"/>
                <a:ext cx="22953600" cy="1483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/>
                  <a:t>     </a:t>
                </a:r>
                <a:r>
                  <a:rPr lang="zh-TW" altLang="zh-TW" dirty="0"/>
                  <a:t>用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兩點分別對正三角形做鏡射三角形，發現這兩個鏡射三角形的重心都與原三角形的重心重合。因此我們猜測，</a:t>
                </a:r>
                <a:br>
                  <a:rPr lang="en-US" altLang="zh-TW" dirty="0"/>
                </a:br>
                <a:r>
                  <a:rPr lang="zh-TW" altLang="zh-TW" dirty="0"/>
                  <a:t>任意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點對正三角形作鏡射三角形，其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會和原三角形之</a:t>
                </a:r>
                <a:r>
                  <a:rPr lang="zh-TW" altLang="en-US" dirty="0"/>
                  <a:t>重心重合。</a:t>
                </a:r>
                <a:endParaRPr lang="zh-TW" altLang="zh-TW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27536187"/>
                <a:ext cx="22953600" cy="1483098"/>
              </a:xfrm>
              <a:prstGeom prst="rect">
                <a:avLst/>
              </a:prstGeom>
              <a:blipFill>
                <a:blip r:embed="rId6"/>
                <a:stretch>
                  <a:fillRect l="-664" b="-12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978569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一、研究動機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-2058" y="25695684"/>
            <a:ext cx="23011684" cy="763611"/>
            <a:chOff x="2921" y="7780038"/>
            <a:chExt cx="23011684" cy="763611"/>
          </a:xfrm>
        </p:grpSpPr>
        <p:sp>
          <p:nvSpPr>
            <p:cNvPr id="50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肆、研究結果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A9CCAD2-D52A-46C5-86C9-473B040CB804}"/>
              </a:ext>
            </a:extLst>
          </p:cNvPr>
          <p:cNvSpPr txBox="1"/>
          <p:nvPr/>
        </p:nvSpPr>
        <p:spPr>
          <a:xfrm>
            <a:off x="38001" y="39944927"/>
            <a:ext cx="233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　　</a:t>
            </a:r>
            <a:r>
              <a:rPr lang="zh-TW" altLang="zh-TW" dirty="0">
                <a:cs typeface="Times New Roman" panose="02020603050405020304" pitchFamily="18" charset="0"/>
              </a:rPr>
              <a:t>將其整</a:t>
            </a:r>
            <a:r>
              <a:rPr lang="zh-TW" altLang="zh-TW" dirty="0">
                <a:cs typeface="Arial" panose="020B0604020202020204" pitchFamily="34" charset="0"/>
              </a:rPr>
              <a:t>理</a:t>
            </a:r>
            <a:r>
              <a:rPr lang="zh-TW" altLang="zh-TW" dirty="0">
                <a:cs typeface="Times New Roman" panose="02020603050405020304" pitchFamily="18" charset="0"/>
              </a:rPr>
              <a:t>成</a:t>
            </a:r>
            <a:r>
              <a:rPr lang="zh-TW" altLang="zh-TW" b="1" dirty="0">
                <a:solidFill>
                  <a:srgbClr val="7030A0"/>
                </a:solidFill>
                <a:cs typeface="Times New Roman" panose="02020603050405020304" pitchFamily="18" charset="0"/>
              </a:rPr>
              <a:t>定理一</a:t>
            </a:r>
            <a:r>
              <a:rPr lang="zh-TW" altLang="zh-TW" dirty="0">
                <a:cs typeface="Times New Roman" panose="02020603050405020304" pitchFamily="18" charset="0"/>
              </a:rPr>
              <a:t>，如下</a:t>
            </a:r>
            <a:r>
              <a:rPr lang="zh-TW" altLang="en-US" dirty="0">
                <a:cs typeface="Times New Roman" panose="02020603050405020304" pitchFamily="18" charset="0"/>
              </a:rPr>
              <a:t>：</a:t>
            </a:r>
            <a:endParaRPr lang="zh-TW" altLang="zh-TW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419671"/>
                  </p:ext>
                </p:extLst>
              </p:nvPr>
            </p:nvGraphicFramePr>
            <p:xfrm>
              <a:off x="147299" y="30338303"/>
              <a:ext cx="23105152" cy="9171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52576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11552576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</a:tblGrid>
                  <a:tr h="1112799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TW" altLang="en-US" sz="3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步驟一：</a:t>
                          </a:r>
                          <a:r>
                            <a:rPr kumimoji="0" lang="zh-TW" altLang="zh-TW" sz="3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固定正三角形</a:t>
                          </a:r>
                          <a:r>
                            <a:rPr kumimoji="0" lang="zh-TW" altLang="en-US" sz="3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一點於原點，使其底邊平行於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3200" b="0" i="0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kumimoji="0" lang="en-US" altLang="zh-TW" sz="32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kumimoji="0" lang="en-US" altLang="zh-TW" sz="32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0" lang="zh-TW" altLang="en-US" sz="3200" b="0" i="0" u="none" strike="noStrike" kern="1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軸。</a:t>
                          </a:r>
                          <a:endParaRPr kumimoji="0" lang="zh-TW" altLang="zh-TW" sz="3200" b="0" i="0" u="none" strike="noStrike" kern="1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步驟二：利用鏡射矩陣對正三角形作鏡射三角形後，</a:t>
                          </a:r>
                          <a:endParaRPr lang="en-US" altLang="zh-TW" sz="32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證明其重心與正三角形重心重合。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917161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214143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新細明體" panose="02020500000000000000" pitchFamily="18" charset="-120"/>
                            </a:rPr>
                            <a:t>　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𝐴𝐵𝐶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為平面上的一邊長為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之正三角形，不失一般性，將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點固定在原點，使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𝐵𝐶</m:t>
                                  </m:r>
                                </m:e>
                              </m:acc>
                              <m:r>
                                <a:rPr lang="en-US" altLang="zh-TW" sz="3200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平行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軸，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3200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B</m:t>
                              </m:r>
                              <m:r>
                                <a:rPr lang="en-US" altLang="zh-TW" sz="3200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位於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zh-TW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–</m:t>
                                  </m:r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TW" altLang="zh-TW" sz="32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3200" i="1" kern="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zh-TW" altLang="en-US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，</a:t>
                          </a:r>
                          <a:br>
                            <a:rPr lang="en-US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</a:br>
                          <a:r>
                            <a:rPr lang="zh-TW" altLang="zh-TW" sz="3200" kern="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 panose="020B0604020202020204" pitchFamily="34" charset="0"/>
                            </a:rPr>
                            <a:t>此時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n-US" altLang="zh-TW" sz="3200" i="1" ker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TW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en-US" altLang="zh-TW" sz="3200" i="1" ker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TW" altLang="zh-TW" sz="3200" i="1" ker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3200" i="1" kern="0"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zh-TW" altLang="en-US" sz="3200" i="1" ker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。</m:t>
                              </m:r>
                            </m:oMath>
                          </a14:m>
                          <a:endParaRPr lang="zh-TW" altLang="zh-TW" sz="3200" kern="100" dirty="0">
                            <a:effectLst/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3200" kern="100" baseline="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zh-TW" altLang="en-US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利用鏡射矩陣得到鏡射三角形三點座標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kern="1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200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noProof="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noProof="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3200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，</a:t>
                          </a:r>
                          <a:endParaRPr lang="en-US" altLang="zh-TW" sz="3200" kern="100" dirty="0">
                            <a:solidFill>
                              <a:schemeClr val="dk1"/>
                            </a:solidFill>
                            <a:effectLst/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TW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此時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4400" b="0" i="0" kern="1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zh-TW" altLang="zh-TW" sz="4400" i="1" kern="1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TW" altLang="en-US" sz="4400" i="1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4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en-US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TW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44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en-US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44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4400" kern="1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TW" sz="4400" b="0" i="0" kern="1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即為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0" i="0" kern="1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(∆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𝐴𝐵𝐶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TW" altLang="zh-TW" sz="3200" i="1" kern="1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TW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的重心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0" i="0" kern="1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b="0" i="1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kern="1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，與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𝐴𝐵𝐶</m:t>
                              </m:r>
                              <m:r>
                                <a:rPr lang="en-US" altLang="zh-TW" sz="3200" kern="1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的</a:t>
                          </a:r>
                          <a:br>
                            <a:rPr lang="en-US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a:br>
                          <a:r>
                            <a:rPr lang="zh-TW" altLang="zh-TW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重心相同</a:t>
                          </a:r>
                          <a:r>
                            <a:rPr lang="zh-TW" altLang="en-US" sz="3200" kern="100" dirty="0">
                              <a:solidFill>
                                <a:schemeClr val="dk1"/>
                              </a:solidFill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zh-TW" altLang="zh-TW" sz="3200" kern="100" noProof="0" dirty="0">
                            <a:solidFill>
                              <a:schemeClr val="dk1"/>
                            </a:solidFill>
                            <a:effectLst/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419671"/>
                  </p:ext>
                </p:extLst>
              </p:nvPr>
            </p:nvGraphicFramePr>
            <p:xfrm>
              <a:off x="147299" y="30338303"/>
              <a:ext cx="23105152" cy="9171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52576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11552576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</a:tblGrid>
                  <a:tr h="111279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7"/>
                          <a:stretch>
                            <a:fillRect l="-53" t="-4372" r="-100158" b="-735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步驟二：利用鏡射矩陣對正三角形作鏡射三角形後，</a:t>
                          </a:r>
                          <a:endParaRPr lang="en-US" altLang="zh-TW" sz="3200" b="0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證明其重心與正三角形重心重合。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917161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214143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3" t="-330114" r="-100158" b="-6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106" t="-330114" r="-211" b="-6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141253" y="40862674"/>
                <a:ext cx="15117244" cy="1007918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為正三角形時，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的重心重合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253" y="40862674"/>
                <a:ext cx="15117244" cy="1007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122516" y="29800047"/>
                <a:ext cx="5154718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zh-TW" altLang="en-US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對正三角形鏡射的情況。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16" y="29800047"/>
                <a:ext cx="5154718" cy="523220"/>
              </a:xfrm>
              <a:prstGeom prst="rect">
                <a:avLst/>
              </a:prstGeom>
              <a:blipFill>
                <a:blip r:embed="rId14"/>
                <a:stretch>
                  <a:fillRect l="-2364" t="-11628" r="-2246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9CCAD2-D52A-46C5-86C9-473B040CB804}"/>
              </a:ext>
            </a:extLst>
          </p:cNvPr>
          <p:cNvSpPr txBox="1"/>
          <p:nvPr/>
        </p:nvSpPr>
        <p:spPr>
          <a:xfrm>
            <a:off x="38001" y="42269027"/>
            <a:ext cx="233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    接下來我們研究其他特殊三角形的性質。</a:t>
            </a:r>
            <a:endParaRPr lang="zh-TW" altLang="zh-TW" sz="4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7700634" y="1762660"/>
            <a:ext cx="5158681" cy="4320614"/>
            <a:chOff x="17700634" y="1681582"/>
            <a:chExt cx="5158681" cy="432061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4416" y="1681582"/>
              <a:ext cx="3391117" cy="33665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7700634" y="5048089"/>
                  <a:ext cx="5158681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原三角形及其</a:t>
                  </a:r>
                  <a:b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</a:b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鏡射重心形成之三角形。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0634" y="5048089"/>
                  <a:ext cx="5158681" cy="954107"/>
                </a:xfrm>
                <a:prstGeom prst="rect">
                  <a:avLst/>
                </a:prstGeom>
                <a:blipFill>
                  <a:blip r:embed="rId16"/>
                  <a:stretch>
                    <a:fillRect l="-2482" t="-6369" r="-70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678255C-26A8-0D53-57B9-610D3C0DB76B}"/>
              </a:ext>
            </a:extLst>
          </p:cNvPr>
          <p:cNvGrpSpPr/>
          <p:nvPr/>
        </p:nvGrpSpPr>
        <p:grpSpPr>
          <a:xfrm>
            <a:off x="12186825" y="19349993"/>
            <a:ext cx="5120671" cy="6030769"/>
            <a:chOff x="12186825" y="18039353"/>
            <a:chExt cx="5120671" cy="60307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點位於外接圓上</a:t>
                  </a: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時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鏡射後三點共線。</a:t>
                  </a:r>
                </a:p>
              </p:txBody>
            </p:sp>
          </mc:Choice>
          <mc:Fallback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86825" y="23116015"/>
                  <a:ext cx="5120671" cy="954107"/>
                </a:xfrm>
                <a:prstGeom prst="rect">
                  <a:avLst/>
                </a:prstGeom>
                <a:blipFill>
                  <a:blip r:embed="rId17"/>
                  <a:stretch>
                    <a:fillRect l="-2381" t="-7006" b="-1656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69DF06D-2E53-4B57-030E-2F593F8B9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1" t="4132" r="9349" b="3085"/>
            <a:stretch/>
          </p:blipFill>
          <p:spPr bwMode="auto">
            <a:xfrm>
              <a:off x="12356616" y="18039353"/>
              <a:ext cx="4781088" cy="50870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A274C59-AC1F-0493-B703-5E98EDA92AA2}"/>
              </a:ext>
            </a:extLst>
          </p:cNvPr>
          <p:cNvGrpSpPr/>
          <p:nvPr/>
        </p:nvGrpSpPr>
        <p:grpSpPr>
          <a:xfrm>
            <a:off x="17661770" y="19350095"/>
            <a:ext cx="5508589" cy="6030667"/>
            <a:chOff x="17661770" y="18039455"/>
            <a:chExt cx="5508589" cy="6030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7661770" y="23116015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𝐴𝐵𝐶</m:t>
                          </m:r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sz="2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8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</a:t>
                  </a:r>
                  <a:endParaRPr lang="en-US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    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重心為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，外心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1770" y="23116015"/>
                  <a:ext cx="5508589" cy="954107"/>
                </a:xfrm>
                <a:prstGeom prst="rect">
                  <a:avLst/>
                </a:prstGeom>
                <a:blipFill>
                  <a:blip r:embed="rId19"/>
                  <a:stretch>
                    <a:fillRect l="-2212" t="-7006" r="-332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5E1B7EF-9131-7415-5D9F-3811C59D1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8" r="10095"/>
            <a:stretch/>
          </p:blipFill>
          <p:spPr bwMode="auto">
            <a:xfrm>
              <a:off x="18249411" y="18039455"/>
              <a:ext cx="4333307" cy="5086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5807E566-0AB4-428B-F7D6-5DBDF3A23B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3" y="31590540"/>
            <a:ext cx="6009526" cy="56412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9DD87CC0-DA21-EC23-7A2D-73E125736D9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84883" y="31590540"/>
            <a:ext cx="6428343" cy="56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6244</TotalTime>
  <Words>976</Words>
  <Application>Microsoft Office PowerPoint</Application>
  <PresentationFormat>自訂</PresentationFormat>
  <Paragraphs>48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170</cp:revision>
  <dcterms:created xsi:type="dcterms:W3CDTF">2019-06-30T03:49:57Z</dcterms:created>
  <dcterms:modified xsi:type="dcterms:W3CDTF">2025-06-15T09:31:26Z</dcterms:modified>
</cp:coreProperties>
</file>