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r0613@gmail.com" initials="j" lastIdx="1" clrIdx="0">
    <p:extLst>
      <p:ext uri="{19B8F6BF-5375-455C-9EA6-DF929625EA0E}">
        <p15:presenceInfo xmlns:p15="http://schemas.microsoft.com/office/powerpoint/2012/main" userId="f0127b7295d35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E8A3"/>
    <a:srgbClr val="FFC207"/>
    <a:srgbClr val="FFFFFF"/>
    <a:srgbClr val="E6E6E6"/>
    <a:srgbClr val="EA6B14"/>
    <a:srgbClr val="F1995D"/>
    <a:srgbClr val="BB8F37"/>
    <a:srgbClr val="D8BDA0"/>
    <a:srgbClr val="46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8" autoAdjust="0"/>
    <p:restoredTop sz="95434" autoAdjust="0"/>
  </p:normalViewPr>
  <p:slideViewPr>
    <p:cSldViewPr snapToGrid="0">
      <p:cViewPr>
        <p:scale>
          <a:sx n="25" d="100"/>
          <a:sy n="25" d="100"/>
        </p:scale>
        <p:origin x="2366" y="-1128"/>
      </p:cViewPr>
      <p:guideLst>
        <p:guide orient="horz" pos="13606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F706A828-4F2F-4CE6-95AC-B8C83A698040}"/>
    <pc:docChg chg="undo redo custSel modSld">
      <pc:chgData name="承昌 蔡" userId="167e11c05f1c4344" providerId="LiveId" clId="{F706A828-4F2F-4CE6-95AC-B8C83A698040}" dt="2022-03-25T08:23:10.709" v="56" actId="1076"/>
      <pc:docMkLst>
        <pc:docMk/>
      </pc:docMkLst>
      <pc:sldChg chg="addSp modSp mod">
        <pc:chgData name="承昌 蔡" userId="167e11c05f1c4344" providerId="LiveId" clId="{F706A828-4F2F-4CE6-95AC-B8C83A698040}" dt="2022-03-25T08:23:10.709" v="56" actId="1076"/>
        <pc:sldMkLst>
          <pc:docMk/>
          <pc:sldMk cId="4223982469" sldId="256"/>
        </pc:sldMkLst>
        <pc:spChg chg="mod">
          <ac:chgData name="承昌 蔡" userId="167e11c05f1c4344" providerId="LiveId" clId="{F706A828-4F2F-4CE6-95AC-B8C83A698040}" dt="2022-03-18T09:33:59.867" v="7" actId="20577"/>
          <ac:spMkLst>
            <pc:docMk/>
            <pc:sldMk cId="4223982469" sldId="256"/>
            <ac:spMk id="9" creationId="{00000000-0000-0000-0000-000000000000}"/>
          </ac:spMkLst>
        </pc:spChg>
        <pc:spChg chg="add mod">
          <ac:chgData name="承昌 蔡" userId="167e11c05f1c4344" providerId="LiveId" clId="{F706A828-4F2F-4CE6-95AC-B8C83A698040}" dt="2022-03-25T08:23:01.346" v="54" actId="1076"/>
          <ac:spMkLst>
            <pc:docMk/>
            <pc:sldMk cId="4223982469" sldId="256"/>
            <ac:spMk id="20" creationId="{C084CB7F-6D8E-4808-A4B6-0ADE91865BDE}"/>
          </ac:spMkLst>
        </pc:spChg>
        <pc:spChg chg="mod">
          <ac:chgData name="承昌 蔡" userId="167e11c05f1c4344" providerId="LiveId" clId="{F706A828-4F2F-4CE6-95AC-B8C83A698040}" dt="2022-03-25T08:21:29.779" v="33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F706A828-4F2F-4CE6-95AC-B8C83A698040}" dt="2022-03-25T08:23:10.709" v="56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F706A828-4F2F-4CE6-95AC-B8C83A698040}" dt="2022-03-25T08:23:07.786" v="55" actId="1076"/>
          <ac:grpSpMkLst>
            <pc:docMk/>
            <pc:sldMk cId="4223982469" sldId="256"/>
            <ac:grpSpMk id="29" creationId="{00000000-0000-0000-0000-000000000000}"/>
          </ac:grpSpMkLst>
        </pc:grpChg>
      </pc:sldChg>
    </pc:docChg>
  </pc:docChgLst>
  <pc:docChgLst>
    <pc:chgData name="承昌 蔡" userId="167e11c05f1c4344" providerId="LiveId" clId="{945969A9-F689-4921-99D3-E138E579898B}"/>
    <pc:docChg chg="custSel modSld">
      <pc:chgData name="承昌 蔡" userId="167e11c05f1c4344" providerId="LiveId" clId="{945969A9-F689-4921-99D3-E138E579898B}" dt="2022-01-10T03:18:30.532" v="0" actId="478"/>
      <pc:docMkLst>
        <pc:docMk/>
      </pc:docMkLst>
      <pc:sldChg chg="delSp mod">
        <pc:chgData name="承昌 蔡" userId="167e11c05f1c4344" providerId="LiveId" clId="{945969A9-F689-4921-99D3-E138E579898B}" dt="2022-01-10T03:18:30.532" v="0" actId="478"/>
        <pc:sldMkLst>
          <pc:docMk/>
          <pc:sldMk cId="4223982469" sldId="256"/>
        </pc:sldMkLst>
        <pc:grpChg chg="topLv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6" creationId="{5A8E019E-28DB-4779-9C96-CBCD4D6461FA}"/>
          </ac:grpSpMkLst>
        </pc:grpChg>
        <pc:grpChg chg="de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7" creationId="{7453C697-09FE-4604-9DD7-850E1B1BF686}"/>
          </ac:grpSpMkLst>
        </pc:grpChg>
        <pc:picChg chg="del topLvl">
          <ac:chgData name="承昌 蔡" userId="167e11c05f1c4344" providerId="LiveId" clId="{945969A9-F689-4921-99D3-E138E579898B}" dt="2022-01-10T03:18:30.532" v="0" actId="478"/>
          <ac:picMkLst>
            <pc:docMk/>
            <pc:sldMk cId="4223982469" sldId="256"/>
            <ac:picMk id="19" creationId="{74BE56E7-CD37-405C-A9FA-C76D54482A57}"/>
          </ac:picMkLst>
        </pc:picChg>
      </pc:sldChg>
    </pc:docChg>
  </pc:docChgLst>
  <pc:docChgLst>
    <pc:chgData name="承昌 蔡" userId="167e11c05f1c4344" providerId="LiveId" clId="{8549DD33-3CA0-49DA-B876-5B17A9E6CCCD}"/>
    <pc:docChg chg="undo custSel modSld">
      <pc:chgData name="承昌 蔡" userId="167e11c05f1c4344" providerId="LiveId" clId="{8549DD33-3CA0-49DA-B876-5B17A9E6CCCD}" dt="2022-03-11T09:38:56.999" v="64" actId="1076"/>
      <pc:docMkLst>
        <pc:docMk/>
      </pc:docMkLst>
      <pc:sldChg chg="addSp modSp mod">
        <pc:chgData name="承昌 蔡" userId="167e11c05f1c4344" providerId="LiveId" clId="{8549DD33-3CA0-49DA-B876-5B17A9E6CCCD}" dt="2022-03-11T09:38:56.999" v="64" actId="1076"/>
        <pc:sldMkLst>
          <pc:docMk/>
          <pc:sldMk cId="4223982469" sldId="256"/>
        </pc:sldMkLst>
        <pc:spChg chg="mod">
          <ac:chgData name="承昌 蔡" userId="167e11c05f1c4344" providerId="LiveId" clId="{8549DD33-3CA0-49DA-B876-5B17A9E6CCCD}" dt="2022-03-11T09:35:49.244" v="2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8:37.144" v="63" actId="1076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8549DD33-3CA0-49DA-B876-5B17A9E6CCCD}" dt="2022-03-11T09:38:56.999" v="64" actId="1076"/>
          <ac:spMkLst>
            <pc:docMk/>
            <pc:sldMk cId="4223982469" sldId="256"/>
            <ac:spMk id="38" creationId="{229643ED-3C67-4C73-A0CA-BFF075BAB718}"/>
          </ac:spMkLst>
        </pc:spChg>
        <pc:spChg chg="mod">
          <ac:chgData name="承昌 蔡" userId="167e11c05f1c4344" providerId="LiveId" clId="{8549DD33-3CA0-49DA-B876-5B17A9E6CCCD}" dt="2022-03-11T09:37:39.910" v="54" actId="1076"/>
          <ac:spMkLst>
            <pc:docMk/>
            <pc:sldMk cId="4223982469" sldId="256"/>
            <ac:spMk id="54" creationId="{3143B831-E91E-44DC-8A3B-120912E29500}"/>
          </ac:spMkLst>
        </pc:spChg>
        <pc:spChg chg="mod">
          <ac:chgData name="承昌 蔡" userId="167e11c05f1c4344" providerId="LiveId" clId="{8549DD33-3CA0-49DA-B876-5B17A9E6CCCD}" dt="2022-03-11T09:37:42.030" v="55" actId="1076"/>
          <ac:spMkLst>
            <pc:docMk/>
            <pc:sldMk cId="4223982469" sldId="256"/>
            <ac:spMk id="55" creationId="{6BDAB88E-CF4E-4AC1-B1BA-3CD69555B8EB}"/>
          </ac:spMkLst>
        </pc:spChg>
        <pc:spChg chg="mod">
          <ac:chgData name="承昌 蔡" userId="167e11c05f1c4344" providerId="LiveId" clId="{8549DD33-3CA0-49DA-B876-5B17A9E6CCCD}" dt="2022-03-11T09:37:33.405" v="51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7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8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0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1" creationId="{00000000-0000-0000-0000-000000000000}"/>
          </ac:spMkLst>
        </pc:spChg>
        <pc:grpChg chg="mod">
          <ac:chgData name="承昌 蔡" userId="167e11c05f1c4344" providerId="LiveId" clId="{8549DD33-3CA0-49DA-B876-5B17A9E6CCCD}" dt="2022-03-11T09:35:32.043" v="20" actId="1076"/>
          <ac:grpSpMkLst>
            <pc:docMk/>
            <pc:sldMk cId="4223982469" sldId="256"/>
            <ac:grpSpMk id="14" creationId="{7E43E63A-AD74-4003-BBA7-96F44C259A61}"/>
          </ac:grpSpMkLst>
        </pc:grpChg>
        <pc:grpChg chg="add mod ord">
          <ac:chgData name="承昌 蔡" userId="167e11c05f1c4344" providerId="LiveId" clId="{8549DD33-3CA0-49DA-B876-5B17A9E6CCCD}" dt="2022-03-11T09:38:19.598" v="61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8549DD33-3CA0-49DA-B876-5B17A9E6CCCD}" dt="2022-03-11T09:37:47.845" v="56" actId="1076"/>
          <ac:grpSpMkLst>
            <pc:docMk/>
            <pc:sldMk cId="4223982469" sldId="256"/>
            <ac:grpSpMk id="29" creationId="{00000000-0000-0000-0000-000000000000}"/>
          </ac:grpSpMkLst>
        </pc:grpChg>
        <pc:grpChg chg="mod">
          <ac:chgData name="承昌 蔡" userId="167e11c05f1c4344" providerId="LiveId" clId="{8549DD33-3CA0-49DA-B876-5B17A9E6CCCD}" dt="2022-03-11T09:38:56.999" v="64" actId="1076"/>
          <ac:grpSpMkLst>
            <pc:docMk/>
            <pc:sldMk cId="4223982469" sldId="256"/>
            <ac:grpSpMk id="35" creationId="{8E72725C-2A2F-49E8-B9C0-3460A59BAB50}"/>
          </ac:grpSpMkLst>
        </pc:grpChg>
        <pc:grpChg chg="mod">
          <ac:chgData name="承昌 蔡" userId="167e11c05f1c4344" providerId="LiveId" clId="{8549DD33-3CA0-49DA-B876-5B17A9E6CCCD}" dt="2022-03-11T09:35:22.869" v="18" actId="164"/>
          <ac:grpSpMkLst>
            <pc:docMk/>
            <pc:sldMk cId="4223982469" sldId="256"/>
            <ac:grpSpMk id="66" creationId="{00000000-0000-0000-0000-000000000000}"/>
          </ac:grpSpMkLst>
        </pc:grp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6" creationId="{75DEBE96-7B82-4549-9DEF-B71B37125E87}"/>
          </ac:picMkLst>
        </pc:pic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7" creationId="{E0BFA965-4F73-451B-AAFE-C286C5CB2565}"/>
          </ac:picMkLst>
        </pc:picChg>
        <pc:picChg chg="mod">
          <ac:chgData name="承昌 蔡" userId="167e11c05f1c4344" providerId="LiveId" clId="{8549DD33-3CA0-49DA-B876-5B17A9E6CCCD}" dt="2022-03-11T09:34:59.469" v="13" actId="1076"/>
          <ac:picMkLst>
            <pc:docMk/>
            <pc:sldMk cId="4223982469" sldId="256"/>
            <ac:picMk id="45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3.403" v="14" actId="1076"/>
          <ac:picMkLst>
            <pc:docMk/>
            <pc:sldMk cId="4223982469" sldId="256"/>
            <ac:picMk id="49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7.268" v="15" actId="1076"/>
          <ac:picMkLst>
            <pc:docMk/>
            <pc:sldMk cId="4223982469" sldId="256"/>
            <ac:picMk id="61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9.971" v="16" actId="1076"/>
          <ac:picMkLst>
            <pc:docMk/>
            <pc:sldMk cId="4223982469" sldId="256"/>
            <ac:picMk id="63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11.457" v="17" actId="1076"/>
          <ac:picMkLst>
            <pc:docMk/>
            <pc:sldMk cId="4223982469" sldId="256"/>
            <ac:picMk id="64" creationId="{00000000-0000-0000-0000-000000000000}"/>
          </ac:picMkLst>
        </pc:picChg>
      </pc:sldChg>
    </pc:docChg>
  </pc:docChgLst>
  <pc:docChgLst>
    <pc:chgData name="承昌 蔡" userId="167e11c05f1c4344" providerId="LiveId" clId="{66DC9363-B795-4235-BC52-C9B044D52F3C}"/>
    <pc:docChg chg="modSld">
      <pc:chgData name="承昌 蔡" userId="167e11c05f1c4344" providerId="LiveId" clId="{66DC9363-B795-4235-BC52-C9B044D52F3C}" dt="2024-04-02T05:53:52.897" v="16" actId="1076"/>
      <pc:docMkLst>
        <pc:docMk/>
      </pc:docMkLst>
      <pc:sldChg chg="modSp mod">
        <pc:chgData name="承昌 蔡" userId="167e11c05f1c4344" providerId="LiveId" clId="{66DC9363-B795-4235-BC52-C9B044D52F3C}" dt="2024-04-02T05:53:52.897" v="16" actId="1076"/>
        <pc:sldMkLst>
          <pc:docMk/>
          <pc:sldMk cId="4223982469" sldId="256"/>
        </pc:sldMkLst>
        <pc:spChg chg="mod">
          <ac:chgData name="承昌 蔡" userId="167e11c05f1c4344" providerId="LiveId" clId="{66DC9363-B795-4235-BC52-C9B044D52F3C}" dt="2024-04-02T05:53:35.608" v="1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66DC9363-B795-4235-BC52-C9B044D52F3C}" dt="2024-04-02T05:52:56.315" v="8" actId="404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66DC9363-B795-4235-BC52-C9B044D52F3C}" dt="2024-04-02T05:53:25.445" v="12" actId="20577"/>
          <ac:spMkLst>
            <pc:docMk/>
            <pc:sldMk cId="4223982469" sldId="256"/>
            <ac:spMk id="32" creationId="{0FDB24A3-92FB-4C05-B5A4-405AA90B63F2}"/>
          </ac:spMkLst>
        </pc:spChg>
        <pc:spChg chg="mod">
          <ac:chgData name="承昌 蔡" userId="167e11c05f1c4344" providerId="LiveId" clId="{66DC9363-B795-4235-BC52-C9B044D52F3C}" dt="2024-04-02T05:53:20.945" v="10" actId="1076"/>
          <ac:spMkLst>
            <pc:docMk/>
            <pc:sldMk cId="4223982469" sldId="256"/>
            <ac:spMk id="35" creationId="{B0E463BA-5C42-4AFE-9879-CAB2BD96EB4D}"/>
          </ac:spMkLst>
        </pc:spChg>
        <pc:spChg chg="mod">
          <ac:chgData name="承昌 蔡" userId="167e11c05f1c4344" providerId="LiveId" clId="{66DC9363-B795-4235-BC52-C9B044D52F3C}" dt="2024-04-02T05:53:49.132" v="15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66DC9363-B795-4235-BC52-C9B044D52F3C}" dt="2024-04-02T05:52:42.324" v="5" actId="1076"/>
          <ac:spMkLst>
            <pc:docMk/>
            <pc:sldMk cId="4223982469" sldId="256"/>
            <ac:spMk id="59" creationId="{035ED09B-E1DF-4A07-B5BD-7118B6B8ADC8}"/>
          </ac:spMkLst>
        </pc:spChg>
        <pc:spChg chg="mod">
          <ac:chgData name="承昌 蔡" userId="167e11c05f1c4344" providerId="LiveId" clId="{66DC9363-B795-4235-BC52-C9B044D52F3C}" dt="2024-04-02T05:52:32.509" v="4" actId="1076"/>
          <ac:spMkLst>
            <pc:docMk/>
            <pc:sldMk cId="4223982469" sldId="256"/>
            <ac:spMk id="60" creationId="{EEBF14E0-E169-48EE-AF95-0579649CAE8F}"/>
          </ac:spMkLst>
        </pc:spChg>
        <pc:grpChg chg="mod">
          <ac:chgData name="承昌 蔡" userId="167e11c05f1c4344" providerId="LiveId" clId="{66DC9363-B795-4235-BC52-C9B044D52F3C}" dt="2024-04-02T05:53:52.897" v="16" actId="1076"/>
          <ac:grpSpMkLst>
            <pc:docMk/>
            <pc:sldMk cId="4223982469" sldId="256"/>
            <ac:grpSpMk id="6" creationId="{00000000-0000-0000-0000-000000000000}"/>
          </ac:grpSpMkLst>
        </pc:grpChg>
        <pc:grpChg chg="mod">
          <ac:chgData name="承昌 蔡" userId="167e11c05f1c4344" providerId="LiveId" clId="{66DC9363-B795-4235-BC52-C9B044D52F3C}" dt="2024-04-02T05:53:41.839" v="14" actId="1076"/>
          <ac:grpSpMkLst>
            <pc:docMk/>
            <pc:sldMk cId="4223982469" sldId="256"/>
            <ac:grpSpMk id="7" creationId="{00000000-0000-0000-0000-000000000000}"/>
          </ac:grpSpMkLst>
        </pc:grpChg>
        <pc:graphicFrameChg chg="mod modGraphic">
          <ac:chgData name="承昌 蔡" userId="167e11c05f1c4344" providerId="LiveId" clId="{66DC9363-B795-4235-BC52-C9B044D52F3C}" dt="2024-04-02T05:52:17.290" v="1" actId="1076"/>
          <ac:graphicFrameMkLst>
            <pc:docMk/>
            <pc:sldMk cId="4223982469" sldId="256"/>
            <ac:graphicFrameMk id="5" creationId="{00000000-0000-0000-0000-000000000000}"/>
          </ac:graphicFrameMkLst>
        </pc:graphicFrameChg>
        <pc:picChg chg="mod">
          <ac:chgData name="承昌 蔡" userId="167e11c05f1c4344" providerId="LiveId" clId="{66DC9363-B795-4235-BC52-C9B044D52F3C}" dt="2024-04-02T05:52:22.076" v="2" actId="1076"/>
          <ac:picMkLst>
            <pc:docMk/>
            <pc:sldMk cId="4223982469" sldId="256"/>
            <ac:picMk id="3" creationId="{00000000-0000-0000-0000-000000000000}"/>
          </ac:picMkLst>
        </pc:picChg>
      </pc:sldChg>
    </pc:docChg>
  </pc:docChgLst>
  <pc:docChgLst>
    <pc:chgData name="承昌 蔡" userId="167e11c05f1c4344" providerId="LiveId" clId="{414E8F78-A551-462F-8E2D-636F1C3BE017}"/>
    <pc:docChg chg="modSld">
      <pc:chgData name="承昌 蔡" userId="167e11c05f1c4344" providerId="LiveId" clId="{414E8F78-A551-462F-8E2D-636F1C3BE017}" dt="2022-03-25T08:39:15.020" v="6" actId="1076"/>
      <pc:docMkLst>
        <pc:docMk/>
      </pc:docMkLst>
      <pc:sldChg chg="modSp mod">
        <pc:chgData name="承昌 蔡" userId="167e11c05f1c4344" providerId="LiveId" clId="{414E8F78-A551-462F-8E2D-636F1C3BE017}" dt="2022-03-25T08:39:15.020" v="6" actId="1076"/>
        <pc:sldMkLst>
          <pc:docMk/>
          <pc:sldMk cId="4223982469" sldId="256"/>
        </pc:sldMkLst>
        <pc:spChg chg="mod">
          <ac:chgData name="承昌 蔡" userId="167e11c05f1c4344" providerId="LiveId" clId="{414E8F78-A551-462F-8E2D-636F1C3BE017}" dt="2022-03-25T08:39:06.750" v="4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414E8F78-A551-462F-8E2D-636F1C3BE017}" dt="2022-03-25T08:39:15.020" v="6" actId="1076"/>
          <ac:grpSpMkLst>
            <pc:docMk/>
            <pc:sldMk cId="4223982469" sldId="256"/>
            <ac:grpSpMk id="19" creationId="{1323347E-851D-4BCB-99B9-160815123BA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56BC-CC56-4945-B3B1-3BE4F9C5F224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894-5437-4636-9338-154C72DFD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1pPr>
    <a:lvl2pPr marL="1598371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2pPr>
    <a:lvl3pPr marL="3196742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3pPr>
    <a:lvl4pPr marL="4795114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4pPr>
    <a:lvl5pPr marL="6393485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5pPr>
    <a:lvl6pPr marL="7991856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6pPr>
    <a:lvl7pPr marL="9590227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7pPr>
    <a:lvl8pPr marL="11188598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8pPr>
    <a:lvl9pPr marL="1278697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A0894-5437-4636-9338-154C72DFDC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070108"/>
            <a:ext cx="19889788" cy="15040222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2690338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0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0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6220102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6220102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5C17-0DFC-4F15-824E-4F5730CE829C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7" Type="http://schemas.openxmlformats.org/officeDocument/2006/relationships/image" Target="../media/image60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14.png"/><Relationship Id="rId5" Type="http://schemas.openxmlformats.org/officeDocument/2006/relationships/image" Target="../media/image1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3ADD7E3B-B45C-CE38-410C-48FF40915811}"/>
              </a:ext>
            </a:extLst>
          </p:cNvPr>
          <p:cNvGrpSpPr/>
          <p:nvPr/>
        </p:nvGrpSpPr>
        <p:grpSpPr>
          <a:xfrm>
            <a:off x="17408577" y="24325134"/>
            <a:ext cx="5508589" cy="5054885"/>
            <a:chOff x="17408577" y="24981622"/>
            <a:chExt cx="5508589" cy="5054885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DD87CC0-DA21-EC23-7A2D-73E12573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5452" y="24981622"/>
              <a:ext cx="4650507" cy="40810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/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90600" indent="-99060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與正三角形</a:t>
                  </a:r>
                  <a:b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</a:b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重合。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326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5713881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二、研究目的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1940861"/>
                <a:ext cx="18211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　　在尋找題目時，看了第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屆全國科展作品《三角形與其垂足三角形的心不變量》，發現鏡射三角形與垂足三角形相似</a:t>
                </a:r>
                <a:r>
                  <a:rPr lang="zh-TW" altLang="en-US" dirty="0"/>
                  <a:t>，而</a:t>
                </a:r>
                <a:r>
                  <a:rPr lang="zh-TW" altLang="zh-TW" dirty="0"/>
                  <a:t>垂足三角形有許多漂亮的性質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便猜想與鏡射三角形是否也有特別的性質。</a:t>
                </a:r>
              </a:p>
              <a:p>
                <a:r>
                  <a:rPr lang="zh-TW" altLang="en-US" dirty="0"/>
                  <a:t>　　</a:t>
                </a:r>
                <a:r>
                  <a:rPr lang="zh-TW" altLang="zh-TW" dirty="0"/>
                  <a:t>我們又參考了第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屆全國科展作品《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𝑚𝑖𝑟𝑟𝑂𝑟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TW" altLang="zh-TW" dirty="0"/>
                  <a:t>三角形全等點位置與性質討論》，決定以鏡射三角形的心為研究方向</a:t>
                </a:r>
                <a:r>
                  <a:rPr lang="zh-TW" altLang="en-US" dirty="0"/>
                  <a:t>。</a:t>
                </a:r>
                <a:r>
                  <a:rPr lang="zh-TW" altLang="zh-TW" dirty="0"/>
                  <a:t>在利用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𝐺𝑒𝑜𝐺𝑒𝑏𝑟𝑎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軟體繪圖並觀察後發現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在眾多的心之中，重心及外心具有較特別的性質，且</a:t>
                </a:r>
                <a:r>
                  <a:rPr lang="zh-TW" altLang="en-US" dirty="0"/>
                  <a:t>較方便</a:t>
                </a:r>
                <a:r>
                  <a:rPr lang="zh-TW" altLang="zh-TW" dirty="0"/>
                  <a:t>計算</a:t>
                </a:r>
                <a:r>
                  <a:rPr lang="zh-TW" altLang="en-US" dirty="0"/>
                  <a:t>坐標。</a:t>
                </a:r>
                <a:r>
                  <a:rPr lang="zh-TW" altLang="zh-TW" dirty="0"/>
                  <a:t>確認好</a:t>
                </a:r>
                <a:r>
                  <a:rPr lang="zh-TW" altLang="en-US" dirty="0"/>
                  <a:t>研究</a:t>
                </a:r>
                <a:r>
                  <a:rPr lang="zh-TW" altLang="zh-TW" dirty="0"/>
                  <a:t>方向後，我們就朝著鏡射三角形的重心與外心的鏡射狀況持續研究。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0861"/>
                <a:ext cx="18211800" cy="3046988"/>
              </a:xfrm>
              <a:prstGeom prst="rect">
                <a:avLst/>
              </a:prstGeom>
              <a:blipFill>
                <a:blip r:embed="rId5"/>
                <a:stretch>
                  <a:fillRect l="-837" t="-2600" r="-2242" b="-5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0" y="6417860"/>
            <a:ext cx="22953600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zh-TW" dirty="0"/>
              <a:t>（一）平面上任一點對特殊三角形做鏡射後，得到的鏡射三角形的重心之位置，與原三角形之重心位置之關聯性。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zh-TW" dirty="0"/>
              <a:t>（二）平面上任三點對特殊三角形做鏡射後，得到的三個鏡射三角形重心形成的三角形，與原本的三點形成之三角形之間的關係。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（三）平面上任三點對任意三角形做鏡射後，得到的三個鏡射三角形重心形成的三角形，與原本的三點形成之三角形之間的關係。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（四）平面上任意點落在過任意三角形頂點的直線上，其鏡射外心軌跡的圖形。</a:t>
            </a:r>
            <a:endParaRPr lang="en-US" altLang="zh-TW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（五）平面上任意點落在過特殊三角形頂點的外接圓切線上時，其鏡射外心和頂點的距離與原本的點和頂點的距離之關係。</a:t>
            </a:r>
          </a:p>
          <a:p>
            <a:pPr lvl="0">
              <a:lnSpc>
                <a:spcPct val="150000"/>
              </a:lnSpc>
            </a:pPr>
            <a:r>
              <a:rPr lang="zh-TW" altLang="en-US" dirty="0"/>
              <a:t>（六）平面上點在直線上移動時，對特殊三角形的鏡射外心形成之軌跡及其方程式。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/>
              <p:nvPr/>
            </p:nvSpPr>
            <p:spPr>
              <a:xfrm>
                <a:off x="0" y="12460559"/>
                <a:ext cx="23252452" cy="1036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（一）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點對直線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鏡射之後得到的點。</a:t>
                </a:r>
                <a:endParaRPr lang="en-US" altLang="zh-TW" dirty="0"/>
              </a:p>
              <a:p>
                <a:pPr marL="1179513"/>
                <a:endParaRPr lang="zh-TW" altLang="zh-TW" sz="500" dirty="0"/>
              </a:p>
              <a:p>
                <a:pPr marL="3676650" indent="-3676650"/>
                <a:r>
                  <a:rPr lang="zh-TW" altLang="zh-TW" dirty="0"/>
                  <a:t>（二）</a:t>
                </a:r>
                <a:r>
                  <a:rPr lang="zh-TW" altLang="zh-TW" b="1" dirty="0"/>
                  <a:t>鏡射三角形</a:t>
                </a:r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給定一三角形、任意點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（不位於的三角形的外接圓上）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對三角形三邊延長線分別鏡射，得到三個點，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所形成的圖形就是鏡射三角形。根據前面的研究，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當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落於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的外接圓上時，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的鏡射三點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會形成一直線，如圖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TW" altLang="zh-TW" dirty="0"/>
                  <a:t>，故不考慮此狀況。</a:t>
                </a:r>
                <a:endParaRPr lang="en-US" altLang="zh-TW" dirty="0"/>
              </a:p>
              <a:p>
                <a:pPr marL="1179513" indent="-3676650"/>
                <a:endParaRPr lang="en-US" altLang="zh-TW" sz="500" b="1" dirty="0"/>
              </a:p>
              <a:p>
                <a:pPr marL="4038600" indent="-4038600"/>
                <a:r>
                  <a:rPr lang="zh-TW" altLang="zh-TW" dirty="0"/>
                  <a:t>（三）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此為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的鏡射三角形；為了方便對頂點的表示，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將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，故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也可記為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</a:t>
                </a:r>
                <a:r>
                  <a:rPr lang="zh-TW" altLang="en-US" dirty="0"/>
                  <a:t>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pPr marL="4038600" indent="-4038600"/>
                <a:endParaRPr lang="zh-TW" altLang="zh-TW" sz="500" dirty="0"/>
              </a:p>
              <a:p>
                <a:r>
                  <a:rPr lang="zh-TW" altLang="zh-TW" dirty="0"/>
                  <a:t>（四）</a:t>
                </a:r>
                <a:r>
                  <a:rPr lang="zh-TW" altLang="zh-TW" b="1" dirty="0"/>
                  <a:t>鏡射重心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重心為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（五）</a:t>
                </a:r>
                <a:r>
                  <a:rPr lang="zh-TW" altLang="zh-TW" b="1" dirty="0"/>
                  <a:t>鏡射外心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（六）</a:t>
                </a:r>
                <a:r>
                  <a:rPr lang="zh-TW" altLang="zh-TW" b="1" dirty="0"/>
                  <a:t>外接圓切線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分別為過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點的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外接圓切線。</a:t>
                </a: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460559"/>
                <a:ext cx="23252452" cy="10366684"/>
              </a:xfrm>
              <a:prstGeom prst="rect">
                <a:avLst/>
              </a:prstGeom>
              <a:blipFill>
                <a:blip r:embed="rId6"/>
                <a:stretch>
                  <a:fillRect l="-655" b="-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8854" y="11810555"/>
            <a:ext cx="22945628" cy="720466"/>
            <a:chOff x="221791" y="-1966216"/>
            <a:chExt cx="22948491" cy="787184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66216"/>
              <a:ext cx="22948491" cy="7871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221791" y="-1959518"/>
              <a:ext cx="8731045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一、名詞定義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-6744" y="10933692"/>
            <a:ext cx="23011684" cy="763611"/>
            <a:chOff x="2921" y="7780038"/>
            <a:chExt cx="23011684" cy="763611"/>
          </a:xfrm>
        </p:grpSpPr>
        <p:sp>
          <p:nvSpPr>
            <p:cNvPr id="26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貳、研究過程及方法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60" y="109614"/>
            <a:ext cx="23011684" cy="763611"/>
            <a:chOff x="19710" y="2408314"/>
            <a:chExt cx="23011684" cy="763611"/>
          </a:xfrm>
        </p:grpSpPr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0FDB24A3-92FB-4C05-B5A4-405AA90B63F2}"/>
                </a:ext>
              </a:extLst>
            </p:cNvPr>
            <p:cNvSpPr/>
            <p:nvPr/>
          </p:nvSpPr>
          <p:spPr>
            <a:xfrm>
              <a:off x="19710" y="2408314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endParaRPr sz="178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1">
              <a:extLst>
                <a:ext uri="{FF2B5EF4-FFF2-40B4-BE49-F238E27FC236}">
                  <a16:creationId xmlns:a16="http://schemas.microsoft.com/office/drawing/2014/main" id="{B0E463BA-5C42-4AFE-9879-CAB2BD96EB4D}"/>
                </a:ext>
              </a:extLst>
            </p:cNvPr>
            <p:cNvSpPr txBox="1"/>
            <p:nvPr/>
          </p:nvSpPr>
          <p:spPr>
            <a:xfrm>
              <a:off x="19710" y="2436550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壹、前言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FFFED69-D9C4-4601-9CB1-CA281FBE09F8}"/>
              </a:ext>
            </a:extLst>
          </p:cNvPr>
          <p:cNvGrpSpPr/>
          <p:nvPr/>
        </p:nvGrpSpPr>
        <p:grpSpPr>
          <a:xfrm>
            <a:off x="-6744" y="23659607"/>
            <a:ext cx="23100527" cy="720465"/>
            <a:chOff x="96890" y="-1995295"/>
            <a:chExt cx="23103409" cy="787183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31CBFC-BFA0-41BC-BD06-55690BF66A3E}"/>
                </a:ext>
              </a:extLst>
            </p:cNvPr>
            <p:cNvSpPr/>
            <p:nvPr/>
          </p:nvSpPr>
          <p:spPr>
            <a:xfrm>
              <a:off x="251808" y="-1995295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3C99F9B-9DBF-4AC0-B7EA-6D7D98EC942A}"/>
                </a:ext>
              </a:extLst>
            </p:cNvPr>
            <p:cNvSpPr txBox="1"/>
            <p:nvPr/>
          </p:nvSpPr>
          <p:spPr>
            <a:xfrm>
              <a:off x="96890" y="-1988600"/>
              <a:ext cx="20052520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2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一、</a:t>
              </a:r>
              <a:r>
                <a:rPr lang="zh-TW" altLang="zh-TW" dirty="0"/>
                <a:t>正三角形的鏡射重心</a:t>
              </a:r>
              <a:r>
                <a:rPr lang="zh-TW" altLang="en-US" dirty="0"/>
                <a:t>情況</a:t>
              </a:r>
              <a:endParaRPr lang="zh-TW" altLang="zh-TW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/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點對正三角形做鏡射三角形</a:t>
                </a:r>
                <a:r>
                  <a:rPr lang="zh-TW" altLang="en-US" dirty="0"/>
                  <a:t>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利用鏡射矩陣得到鏡射三角形三點座標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</a:t>
                </a:r>
                <a:br>
                  <a:rPr lang="en-US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</a:br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此時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鏡射重心</a:t>
                </a:r>
                <a14:m>
                  <m:oMath xmlns:m="http://schemas.openxmlformats.org/officeDocument/2006/math">
                    <m:r>
                      <a:rPr lang="en-US" altLang="zh-TW" sz="4000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4000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，與</a:t>
                </a:r>
                <a14:m>
                  <m:oMath xmlns:m="http://schemas.openxmlformats.org/officeDocument/2006/math">
                    <m:r>
                      <a:rPr lang="zh-TW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的重心相同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。</a:t>
                </a:r>
                <a:endParaRPr lang="en-US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將其整</a:t>
                </a:r>
                <a:r>
                  <a:rPr lang="zh-TW" altLang="zh-TW" dirty="0"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</a:t>
                </a:r>
                <a:endParaRPr lang="zh-TW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blipFill>
                <a:blip r:embed="rId7"/>
                <a:stretch>
                  <a:fillRect l="-664" b="-63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978569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一、研究動機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-2058" y="22757001"/>
            <a:ext cx="23011684" cy="763611"/>
            <a:chOff x="2921" y="7780038"/>
            <a:chExt cx="23011684" cy="763611"/>
          </a:xfrm>
        </p:grpSpPr>
        <p:sp>
          <p:nvSpPr>
            <p:cNvPr id="50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參、研究結果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為正三角形時，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的重心重合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28745064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　　接下來我們研究對非正三角形的鏡射重心性質。</a:t>
            </a:r>
            <a:endParaRPr lang="zh-TW" altLang="zh-TW" sz="4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26B3642-4972-A6A5-1AD1-D00BAD31B465}"/>
              </a:ext>
            </a:extLst>
          </p:cNvPr>
          <p:cNvGrpSpPr/>
          <p:nvPr/>
        </p:nvGrpSpPr>
        <p:grpSpPr>
          <a:xfrm>
            <a:off x="16205203" y="1701912"/>
            <a:ext cx="6878960" cy="3842820"/>
            <a:chOff x="16205203" y="1701912"/>
            <a:chExt cx="6878960" cy="384282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4124" y="1701912"/>
              <a:ext cx="3391117" cy="336650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6205203" y="5021512"/>
                  <a:ext cx="6878960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原三角形及其鏡射重心形成之三角形。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5203" y="5021512"/>
                  <a:ext cx="687896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771" t="-12791" r="-6909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78255C-26A8-0D53-57B9-610D3C0DB76B}"/>
              </a:ext>
            </a:extLst>
          </p:cNvPr>
          <p:cNvGrpSpPr/>
          <p:nvPr/>
        </p:nvGrpSpPr>
        <p:grpSpPr>
          <a:xfrm>
            <a:off x="12183549" y="12741829"/>
            <a:ext cx="5120671" cy="6030769"/>
            <a:chOff x="12186825" y="18039353"/>
            <a:chExt cx="5120671" cy="6030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點位於外接圓上</a:t>
                  </a: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鏡射後三點共線。</a:t>
                  </a:r>
                </a:p>
              </p:txBody>
            </p:sp>
          </mc:Choice>
          <mc:Fallback xmlns="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blipFill>
                  <a:blip r:embed="rId17"/>
                  <a:stretch>
                    <a:fillRect l="-2381" t="-7006" b="-165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69DF06D-2E53-4B57-030E-2F593F8B9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1" t="4132" r="9349" b="3085"/>
            <a:stretch/>
          </p:blipFill>
          <p:spPr bwMode="auto">
            <a:xfrm>
              <a:off x="12356616" y="18039353"/>
              <a:ext cx="4781088" cy="5087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4D88D9-0E37-5263-D2B9-E4C1B02A8C0A}"/>
              </a:ext>
            </a:extLst>
          </p:cNvPr>
          <p:cNvGrpSpPr/>
          <p:nvPr/>
        </p:nvGrpSpPr>
        <p:grpSpPr>
          <a:xfrm>
            <a:off x="17445011" y="16490855"/>
            <a:ext cx="5508589" cy="6030667"/>
            <a:chOff x="17445011" y="17241127"/>
            <a:chExt cx="5508589" cy="6030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𝐴𝐵𝐶</m:t>
                          </m:r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重心為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，外心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5011" y="22317687"/>
                  <a:ext cx="5508589" cy="954107"/>
                </a:xfrm>
                <a:prstGeom prst="rect">
                  <a:avLst/>
                </a:prstGeom>
                <a:blipFill>
                  <a:blip r:embed="rId19"/>
                  <a:stretch>
                    <a:fillRect l="-2326" t="-7051" r="-332" b="-173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E1B7EF-9131-7415-5D9F-3811C59D1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8" r="10095"/>
            <a:stretch/>
          </p:blipFill>
          <p:spPr bwMode="auto">
            <a:xfrm>
              <a:off x="18032652" y="17241127"/>
              <a:ext cx="4333307" cy="5086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4728653" y="4518966"/>
                <a:ext cx="9975997" cy="1007704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本研究中所有圖片皆為作者使用</a:t>
                </a:r>
                <a14:m>
                  <m:oMath xmlns:m="http://schemas.openxmlformats.org/officeDocument/2006/math">
                    <m:r>
                      <a:rPr lang="zh-TW" altLang="en-US" sz="32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kern="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𝐺𝑒𝑜𝐺𝑒𝑏𝑟𝑎</m:t>
                    </m:r>
                    <m:r>
                      <a:rPr lang="en-US" altLang="zh-TW" sz="32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軟體繪製。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53" y="4518966"/>
                <a:ext cx="9975997" cy="1007704"/>
              </a:xfrm>
              <a:prstGeom prst="rect">
                <a:avLst/>
              </a:prstGeom>
              <a:blipFill>
                <a:blip r:embed="rId21"/>
                <a:stretch>
                  <a:fillRect l="-422" r="-302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FE876D09-A05D-9AA4-4EE3-7DB128001AF8}"/>
              </a:ext>
            </a:extLst>
          </p:cNvPr>
          <p:cNvSpPr txBox="1"/>
          <p:nvPr/>
        </p:nvSpPr>
        <p:spPr>
          <a:xfrm>
            <a:off x="-2058" y="29480973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二、任意三角形的鏡射重心情況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/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/>
                  <a:t>我們首先來看任意直角三角形的鏡射情況，經過</a:t>
                </a:r>
                <a:r>
                  <a:rPr lang="zh-TW" altLang="zh-TW" dirty="0"/>
                  <a:t>觀察發現任意三點對任意直角三角形鏡射後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重心連線之新三角形與</a:t>
                </a:r>
                <a:br>
                  <a:rPr lang="en-US" altLang="zh-TW" dirty="0"/>
                </a:br>
                <a:r>
                  <a:rPr lang="zh-TW" altLang="zh-TW" dirty="0"/>
                  <a:t>原三角形相似</a:t>
                </a:r>
                <a:r>
                  <a:rPr lang="zh-TW" altLang="en-US" dirty="0"/>
                  <a:t>，三個鏡射三角形的重心所連成的三角形會與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相似，且縮放倍率同為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倍，如圖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r>
                  <a:rPr lang="zh-TW" altLang="en-US" dirty="0">
                    <a:solidFill>
                      <a:prstClr val="black"/>
                    </a:solidFill>
                  </a:rPr>
                  <a:t>　　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將其整</a:t>
                </a:r>
                <a:r>
                  <a:rPr lang="zh-TW" altLang="zh-TW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</a:rPr>
                  <a:t>定理二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，如下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：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blipFill>
                <a:blip r:embed="rId22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/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indent="-1711325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定理二</a:t>
                </a:r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：在對直角三角形鏡射的情況下，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會分別對應到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；</a:t>
                </a:r>
                <a:br>
                  <a:rPr lang="en-US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0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sz="32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4000" b="0" i="0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倍。</a:t>
                </a:r>
                <a:endParaRPr lang="zh-TW" altLang="en-US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blipFill>
                <a:blip r:embed="rId23"/>
                <a:stretch>
                  <a:fillRect l="-60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DA13FD86-867B-AA82-1470-3A6FDE04F36A}"/>
              </a:ext>
            </a:extLst>
          </p:cNvPr>
          <p:cNvGrpSpPr/>
          <p:nvPr/>
        </p:nvGrpSpPr>
        <p:grpSpPr>
          <a:xfrm>
            <a:off x="171601" y="37962614"/>
            <a:ext cx="14710584" cy="4875180"/>
            <a:chOff x="171601" y="37840694"/>
            <a:chExt cx="14710584" cy="487518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B335699-036C-495E-7200-5561317B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95268" y="37840694"/>
              <a:ext cx="5373805" cy="3835674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/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sz="2800" i="1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在對任意直角三角形鏡射的情況，</a:t>
                  </a:r>
                  <a14:m>
                    <m:oMath xmlns:m="http://schemas.openxmlformats.org/officeDocument/2006/math"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kern="100" spc="-1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相似，且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TW" sz="36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36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倍。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blipFill>
                  <a:blip r:embed="rId25"/>
                  <a:stretch>
                    <a:fillRect l="-829" r="-580" b="-13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9C67295-9C0B-3D90-D970-49117460C191}"/>
              </a:ext>
            </a:extLst>
          </p:cNvPr>
          <p:cNvGrpSpPr/>
          <p:nvPr/>
        </p:nvGrpSpPr>
        <p:grpSpPr>
          <a:xfrm>
            <a:off x="15248656" y="37961651"/>
            <a:ext cx="8151094" cy="4699011"/>
            <a:chOff x="15248656" y="37839731"/>
            <a:chExt cx="8151094" cy="4699011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4A505EE-326B-FE56-199D-631B2FB0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2739" y="37839731"/>
              <a:ext cx="6907680" cy="3837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/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固定三角形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點於原點，使其一邊平行於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軸。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495" t="-11628" r="-897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/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因為</a:t>
                </a:r>
                <a:r>
                  <a:rPr lang="zh-TW" altLang="zh-TW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對直角三角形鏡射的情況下</a:t>
                </a:r>
                <a14:m>
                  <m:oMath xmlns:m="http://schemas.openxmlformats.org/officeDocument/2006/math">
                    <m:r>
                      <a:rPr lang="zh-TW" altLang="zh-TW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都會相似，且縮放倍率皆為</a:t>
                </a:r>
                <a14:m>
                  <m:oMath xmlns:m="http://schemas.openxmlformats.org/officeDocument/2006/math">
                    <m:r>
                      <a:rPr lang="en-US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倍</a:t>
                </a:r>
                <a:r>
                  <a:rPr lang="zh-TW" altLang="en-US" dirty="0"/>
                  <a:t>，由此猜測，平面上任意三點對</a:t>
                </a:r>
                <a:br>
                  <a:rPr lang="en-US" altLang="zh-TW" dirty="0"/>
                </a:br>
                <a:r>
                  <a:rPr lang="zh-TW" altLang="en-US" dirty="0"/>
                  <a:t>任意三角形（非正三角形）做鏡射，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相似，且依照角度會有特定的縮放倍率，底下依照圖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zh-TW" altLang="en-US" dirty="0"/>
                  <a:t>的標示</a:t>
                </a:r>
                <a:br>
                  <a:rPr lang="en-US" altLang="zh-TW" dirty="0"/>
                </a:br>
                <a:r>
                  <a:rPr lang="zh-TW" altLang="en-US" dirty="0"/>
                  <a:t>坐標化證明之。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blipFill>
                <a:blip r:embed="rId28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6353</TotalTime>
  <Words>1104</Words>
  <Application>Microsoft Office PowerPoint</Application>
  <PresentationFormat>自訂</PresentationFormat>
  <Paragraphs>58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180</cp:revision>
  <dcterms:created xsi:type="dcterms:W3CDTF">2019-06-30T03:49:57Z</dcterms:created>
  <dcterms:modified xsi:type="dcterms:W3CDTF">2025-06-27T23:34:38Z</dcterms:modified>
</cp:coreProperties>
</file>