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854" r:id="rId3"/>
    <p:sldId id="891" r:id="rId4"/>
    <p:sldId id="955" r:id="rId5"/>
    <p:sldId id="890" r:id="rId6"/>
    <p:sldId id="956" r:id="rId7"/>
    <p:sldId id="957" r:id="rId8"/>
    <p:sldId id="958" r:id="rId9"/>
    <p:sldId id="959" r:id="rId10"/>
    <p:sldId id="960" r:id="rId11"/>
    <p:sldId id="961" r:id="rId12"/>
    <p:sldId id="962" r:id="rId13"/>
    <p:sldId id="963" r:id="rId14"/>
    <p:sldId id="964" r:id="rId15"/>
    <p:sldId id="965" r:id="rId16"/>
    <p:sldId id="912" r:id="rId17"/>
    <p:sldId id="966" r:id="rId18"/>
    <p:sldId id="967" r:id="rId19"/>
    <p:sldId id="713" r:id="rId20"/>
    <p:sldId id="968" r:id="rId21"/>
    <p:sldId id="969" r:id="rId22"/>
    <p:sldId id="970" r:id="rId23"/>
    <p:sldId id="872" r:id="rId24"/>
    <p:sldId id="1007" r:id="rId25"/>
    <p:sldId id="1006" r:id="rId26"/>
    <p:sldId id="972" r:id="rId27"/>
    <p:sldId id="971" r:id="rId28"/>
    <p:sldId id="973" r:id="rId29"/>
    <p:sldId id="925" r:id="rId30"/>
    <p:sldId id="974" r:id="rId31"/>
    <p:sldId id="975" r:id="rId32"/>
    <p:sldId id="976" r:id="rId33"/>
    <p:sldId id="977" r:id="rId34"/>
    <p:sldId id="978" r:id="rId35"/>
    <p:sldId id="979" r:id="rId36"/>
    <p:sldId id="980" r:id="rId37"/>
    <p:sldId id="981" r:id="rId38"/>
    <p:sldId id="982" r:id="rId39"/>
    <p:sldId id="984" r:id="rId40"/>
    <p:sldId id="983" r:id="rId41"/>
    <p:sldId id="985" r:id="rId42"/>
    <p:sldId id="986" r:id="rId43"/>
    <p:sldId id="987" r:id="rId44"/>
    <p:sldId id="988" r:id="rId45"/>
    <p:sldId id="989" r:id="rId46"/>
  </p:sldIdLst>
  <p:sldSz cx="9144000" cy="6858000" type="screen4x3"/>
  <p:notesSz cx="6858000" cy="9144000"/>
  <p:custDataLst>
    <p:tags r:id="rId48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06666"/>
    <a:srgbClr val="FF00FF"/>
    <a:srgbClr val="0000FF"/>
    <a:srgbClr val="3AB4D5"/>
    <a:srgbClr val="0099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4" autoAdjust="0"/>
    <p:restoredTop sz="94644" autoAdjust="0"/>
  </p:normalViewPr>
  <p:slideViewPr>
    <p:cSldViewPr snapToGrid="0">
      <p:cViewPr varScale="1">
        <p:scale>
          <a:sx n="80" d="100"/>
          <a:sy n="80" d="100"/>
        </p:scale>
        <p:origin x="11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30118D4-2AE5-8D27-F8E0-B44139148D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D1F4D8-1D7E-D426-6945-F4A43D5276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D2C008A7-BBD1-4B82-AD9E-0FAC9AF40D75}" type="datetimeFigureOut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6F281C36-7D23-503B-3A2E-828DC63C75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A4EA67FA-37BD-A457-2644-466F5A580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0E6AC0-6FB8-AB51-8CF9-09D709C1BA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875EA0-46BF-7600-40AF-D19939045B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809DF7-4C9C-4B7C-A79F-AAC03647B28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610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B3B40667-6D24-A3F9-7D3E-19B1F1FCD8D6}"/>
              </a:ext>
            </a:extLst>
          </p:cNvPr>
          <p:cNvSpPr/>
          <p:nvPr userDrawn="1"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5B9CD3E-D08C-A0E3-3808-0BA1BC8E23D8}"/>
              </a:ext>
            </a:extLst>
          </p:cNvPr>
          <p:cNvSpPr/>
          <p:nvPr userDrawn="1"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1C54C24-C5EC-A6EC-0AE7-DB95CF033A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60325"/>
            <a:ext cx="2305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A7363592-60B7-7854-FBFD-AB5C793F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B9159-A2A3-4C0A-A1A8-C24DF3EEB121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269863A-4598-39A3-E25A-090DBE3D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B910A716-43C0-3B45-5222-5C9B3669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24769-70A8-4758-8C9B-A6293B68563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60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347F3C-AD75-3D8A-B031-BF810F6E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CB0C-A9B5-4027-942D-5933B560272D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2A4356-0B62-C251-F6F5-2925D21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B0C001-0344-17CD-E3A5-618D804A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0EF785-B5CC-4CEB-98BE-58F9D33BDD5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0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29C771-19E7-D24E-DE8D-C4398C40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1D042-316E-47B8-8D6B-8225DAE7960E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7D2FF5-575E-096E-C573-53E79808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DFF674-CDE8-D8DB-4975-0D699DAF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D357A-9D9A-4732-A214-9E08D5B0D93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5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29BB54-2087-306E-BDD0-97028D1E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64826-6581-486D-BF7D-DE7B6E25C24F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BCC731-6AB3-E82F-17AE-E34032D1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338467-1CFA-2EE1-C7CE-917090B5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50FB1-F461-44AD-8A9A-A87C2CCA9E6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43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02A51E-8D4C-0B5B-C91C-1C7A70D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A3542-C353-4DE9-8927-7A2A494EBF53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26F2E6-A353-8FBF-6777-8B476925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99053D-F304-7672-0225-93A7C879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7836A-3933-4A3D-A3AE-7B88521E897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01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C492C664-C10C-2128-8437-3B72FB14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E7E35-179D-4B45-9231-4FAD47C6828D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996F191-6C49-108C-A159-33072188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0E600C4-EE5B-26C9-37D2-9A1511E2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5568F-CC88-499C-AD4A-019FB1AEA33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38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EF539113-CCC4-85C7-0819-B2DFA00B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FE5AB-74A9-4E0C-B61D-B14C01067EC4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2CFB274-E351-0049-6DCE-2CAECDF7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13610D9-DE8F-E4BF-67E0-0881C5B6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62909A-3D25-42B5-BF09-F4C27026D78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0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9920E659-2E1B-FD72-A86F-E49A702A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CADE0-F653-4FDC-B4F0-2094F0AE0552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C13A5D2F-B402-AB1D-9037-E836B00A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8EC990C4-E4A8-7B8B-908A-A8CD7271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25A0B-32C2-4200-AEEE-9BB04FD9990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66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99DE6171-7045-11EA-B4A2-4DD2118F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967CB-E884-4314-B77F-37F2231EF361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84457C48-D680-C87F-6E06-AC06B9A2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CC49C3D5-2501-CC87-2570-CBEEA7E1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AF27A-F2E3-4DAE-A2CA-0EED349D2C9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94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083B16AF-DF8E-9CE9-1174-BF67296D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F8FE3-641A-4286-997E-BD525E6DF454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E20A8911-6BD4-DF19-53E0-32F7D50C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86F6F2C6-0DB7-21CE-2FCA-3176274E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8AA57-DB52-4F60-BEC1-27712C56399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5DC2B362-E6AD-4840-AA6E-82CD96E9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34FF5-B8EE-4EDA-A7D0-0D60C0DB0393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312B300-6BB7-2AE8-9375-D257EDFC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BD139E21-EAF4-D24F-C641-FBA5D7E5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0BD17-9A7A-4D65-AC5D-8B8D5D1FF92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75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>
            <a:extLst>
              <a:ext uri="{FF2B5EF4-FFF2-40B4-BE49-F238E27FC236}">
                <a16:creationId xmlns:a16="http://schemas.microsoft.com/office/drawing/2014/main" id="{99CE3692-C63F-AF17-C549-5E1D71877F7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>
            <a:extLst>
              <a:ext uri="{FF2B5EF4-FFF2-40B4-BE49-F238E27FC236}">
                <a16:creationId xmlns:a16="http://schemas.microsoft.com/office/drawing/2014/main" id="{E0AD1451-CCFA-0E26-70D8-135071905C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3ECD13-5B58-25DA-3489-DF6AE8B16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F7B542B-7BE1-43A9-B015-3E86252F0ACF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5F280F-4C25-A446-7D3E-9621B33AB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F197894-2AC4-ECD8-EF94-583752E82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0913" y="6600825"/>
            <a:ext cx="349250" cy="2159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9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594111-EF13-4883-907D-DC221B12E2F8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33" r:id="rId2"/>
    <p:sldLayoutId id="2147484334" r:id="rId3"/>
    <p:sldLayoutId id="2147484335" r:id="rId4"/>
    <p:sldLayoutId id="2147484336" r:id="rId5"/>
    <p:sldLayoutId id="2147484337" r:id="rId6"/>
    <p:sldLayoutId id="2147484338" r:id="rId7"/>
    <p:sldLayoutId id="2147484339" r:id="rId8"/>
    <p:sldLayoutId id="2147484340" r:id="rId9"/>
    <p:sldLayoutId id="2147484341" r:id="rId10"/>
    <p:sldLayoutId id="214748434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0BA13B7-65E7-8F66-5A81-94EC42626561}"/>
              </a:ext>
            </a:extLst>
          </p:cNvPr>
          <p:cNvSpPr txBox="1">
            <a:spLocks/>
          </p:cNvSpPr>
          <p:nvPr/>
        </p:nvSpPr>
        <p:spPr>
          <a:xfrm>
            <a:off x="633413" y="622300"/>
            <a:ext cx="7899400" cy="34496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康軒國中英語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文法即時通 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B4 L5</a:t>
            </a:r>
            <a:endParaRPr kumimoji="0" lang="zh-HK" altLang="en-US" sz="7900" b="1" spc="-8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BACCB82D-B0B7-261E-E6B9-62E4CAB67D06}"/>
              </a:ext>
            </a:extLst>
          </p:cNvPr>
          <p:cNvSpPr txBox="1">
            <a:spLocks/>
          </p:cNvSpPr>
          <p:nvPr/>
        </p:nvSpPr>
        <p:spPr>
          <a:xfrm>
            <a:off x="677863" y="4135438"/>
            <a:ext cx="8085137" cy="198755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 only… but also…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076" name="Picture 13" descr="Play Button Arrow Graphic - Circle Arrows | Free Graphics &amp; Vectors -  PicMonkey">
            <a:hlinkClick r:id="rId2" action="ppaction://hlinksldjump"/>
            <a:extLst>
              <a:ext uri="{FF2B5EF4-FFF2-40B4-BE49-F238E27FC236}">
                <a16:creationId xmlns:a16="http://schemas.microsoft.com/office/drawing/2014/main" id="{7E6877FD-98B6-3479-B207-46888C2F1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26720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3" descr="Play Button Arrow Graphic - Circle Arrows | Free Graphics &amp; Vectors -  PicMonkey">
            <a:hlinkClick r:id="rId4" action="ppaction://hlinksldjump"/>
            <a:extLst>
              <a:ext uri="{FF2B5EF4-FFF2-40B4-BE49-F238E27FC236}">
                <a16:creationId xmlns:a16="http://schemas.microsoft.com/office/drawing/2014/main" id="{ABF52AB3-6C92-CCB9-E4FF-9C4490C3C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88950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3" descr="Play Button Arrow Graphic - Circle Arrows | Free Graphics &amp; Vectors -  PicMonkey">
            <a:hlinkClick r:id="" action="ppaction://noaction"/>
            <a:extLst>
              <a:ext uri="{FF2B5EF4-FFF2-40B4-BE49-F238E27FC236}">
                <a16:creationId xmlns:a16="http://schemas.microsoft.com/office/drawing/2014/main" id="{9BE5AF30-9098-C742-751A-E504218BA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534025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32340C0-763D-29A8-317D-389EBD04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4A80AD8-47E7-444D-A9AA-458441C8F67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31AD692-CD76-A0D7-37A3-7702A5A0796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84AB048-4436-6E15-122E-4CBADF253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53178"/>
              </p:ext>
            </p:extLst>
          </p:nvPr>
        </p:nvGraphicFramePr>
        <p:xfrm>
          <a:off x="460375" y="2008188"/>
          <a:ext cx="8023225" cy="15843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6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7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adj.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feel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happy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This gift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feels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 book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F6A7B77C-4103-4A88-8639-761E6FCCC731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AB65E40-4C76-D613-25C8-2B158EF74C7B}"/>
              </a:ext>
            </a:extLst>
          </p:cNvPr>
          <p:cNvSpPr txBox="1"/>
          <p:nvPr/>
        </p:nvSpPr>
        <p:spPr>
          <a:xfrm>
            <a:off x="358775" y="1352550"/>
            <a:ext cx="45497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lang="zh-TW" altLang="zh-TW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</a:t>
            </a:r>
            <a:r>
              <a:rPr lang="zh-TW" altLang="en-US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feel</a:t>
            </a:r>
            <a:endParaRPr kumimoji="0" lang="en-US" altLang="zh-TW" sz="3600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640398E-05B9-6941-A5B5-1733D3BE9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821731"/>
              </p:ext>
            </p:extLst>
          </p:nvPr>
        </p:nvGraphicFramePr>
        <p:xfrm>
          <a:off x="446088" y="4684713"/>
          <a:ext cx="8023225" cy="15843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6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adj.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John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looks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sad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John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looks like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his dad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B3517ABD-AAC3-A45E-C097-8B1DF87CAF94}"/>
              </a:ext>
            </a:extLst>
          </p:cNvPr>
          <p:cNvSpPr txBox="1"/>
          <p:nvPr/>
        </p:nvSpPr>
        <p:spPr>
          <a:xfrm>
            <a:off x="342900" y="4029075"/>
            <a:ext cx="45513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lang="zh-TW" altLang="zh-TW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</a:t>
            </a:r>
            <a:r>
              <a:rPr lang="zh-TW" altLang="en-US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</a:t>
            </a:r>
          </a:p>
        </p:txBody>
      </p:sp>
      <p:pic>
        <p:nvPicPr>
          <p:cNvPr id="1231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E2BC5B3-2A03-4A45-5C21-F7E49D03E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15332C6-A8CA-7DC5-4DEC-74C0D58FF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C4DCD07-CC54-DBC8-2B2F-23E8D264B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27A3BB2-F8C6-B719-077A-0AD8A3F7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5ECE1B9-D4AA-48DB-AC28-ACAF4179EDF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48D71BE-B085-3F20-80F9-1EB17229AB3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FDFA91E-26C3-2086-133D-1C8A84D20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232419"/>
              </p:ext>
            </p:extLst>
          </p:nvPr>
        </p:nvGraphicFramePr>
        <p:xfrm>
          <a:off x="460375" y="1987550"/>
          <a:ext cx="7994650" cy="2051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5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8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16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adj.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bread </a:t>
                      </a:r>
                      <a:r>
                        <a:rPr lang="en-US" altLang="zh-TW" sz="36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smells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good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bread </a:t>
                      </a:r>
                      <a:r>
                        <a:rPr lang="en-US" altLang="zh-TW" sz="36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smells like</a:t>
                      </a:r>
                      <a:r>
                        <a:rPr lang="en-US" altLang="zh-TW" sz="3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 apple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B6CFA81E-9CF8-4549-97D3-C9BE258F55B7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A12211-E382-3318-9970-7C333740AA9C}"/>
              </a:ext>
            </a:extLst>
          </p:cNvPr>
          <p:cNvSpPr txBox="1"/>
          <p:nvPr/>
        </p:nvSpPr>
        <p:spPr>
          <a:xfrm>
            <a:off x="358775" y="1352550"/>
            <a:ext cx="45497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lang="zh-TW" altLang="zh-TW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</a:t>
            </a:r>
            <a:r>
              <a:rPr lang="zh-TW" altLang="en-US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smell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816C52-FCB2-D940-B0A9-6106E70D4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76536"/>
              </p:ext>
            </p:extLst>
          </p:nvPr>
        </p:nvGraphicFramePr>
        <p:xfrm>
          <a:off x="446088" y="4948238"/>
          <a:ext cx="8023225" cy="15843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6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adj.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news </a:t>
                      </a:r>
                      <a:r>
                        <a:rPr lang="en-US" altLang="zh-TW" sz="3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sounds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scary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It </a:t>
                      </a:r>
                      <a:r>
                        <a:rPr lang="en-US" altLang="zh-TW" sz="3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sounds like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 sad story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8F018482-F367-1AA3-9155-80DA37B10809}"/>
              </a:ext>
            </a:extLst>
          </p:cNvPr>
          <p:cNvSpPr txBox="1"/>
          <p:nvPr/>
        </p:nvSpPr>
        <p:spPr>
          <a:xfrm>
            <a:off x="342900" y="4306888"/>
            <a:ext cx="4551363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lang="zh-TW" altLang="zh-TW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</a:t>
            </a:r>
            <a:r>
              <a:rPr lang="zh-TW" altLang="en-US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sound</a:t>
            </a:r>
          </a:p>
        </p:txBody>
      </p:sp>
      <p:pic>
        <p:nvPicPr>
          <p:cNvPr id="1334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5C852AC-8267-F403-FC99-65B79D365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988F810-262B-128A-F2A2-8047BFCBB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DE9122E-F0CC-BB59-FAD2-96AF1C9C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3C9DD0F-6640-7182-E736-E1BE70FC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0559779-9104-44F2-9534-7E54BE9F98A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4CF626E-BB14-339D-B63D-8B43E2F6631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910F0DD-2DB8-F942-2E7E-6981DAF02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597459"/>
              </p:ext>
            </p:extLst>
          </p:nvPr>
        </p:nvGraphicFramePr>
        <p:xfrm>
          <a:off x="460375" y="1987550"/>
          <a:ext cx="8093075" cy="2051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7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16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adj.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The drink 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tastes </a:t>
                      </a:r>
                      <a:r>
                        <a:rPr lang="en-US" altLang="zh-TW" sz="3600" u="sng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sweet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The drink 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tastes like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orange juice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4F2360F1-4941-9AA7-D1F3-858E78958076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65F69CC-B8C2-C719-273C-DA642AAF2FE7}"/>
              </a:ext>
            </a:extLst>
          </p:cNvPr>
          <p:cNvSpPr txBox="1"/>
          <p:nvPr/>
        </p:nvSpPr>
        <p:spPr>
          <a:xfrm>
            <a:off x="358775" y="1352550"/>
            <a:ext cx="45497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lang="zh-TW" altLang="zh-TW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</a:t>
            </a:r>
            <a:r>
              <a:rPr lang="zh-TW" altLang="en-US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taste</a:t>
            </a:r>
          </a:p>
        </p:txBody>
      </p:sp>
      <p:pic>
        <p:nvPicPr>
          <p:cNvPr id="1435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668764E-8EFA-7030-8884-7A7E6A8BC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3C0091-367F-15C0-9A95-FB2D8174F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BB387F0-2A98-54C3-AE93-078120FF0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3603A26-A3C2-C440-AF93-87DA3F33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CFF6E0B-83F1-42F3-AB9B-86E7F8157FF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85846DE-70DC-E188-5376-C713DD574AA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766C23-1F0D-445C-B053-D5C6CA83D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409047"/>
              </p:ext>
            </p:extLst>
          </p:nvPr>
        </p:nvGraphicFramePr>
        <p:xfrm>
          <a:off x="460375" y="1430338"/>
          <a:ext cx="8445500" cy="228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6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感官</a:t>
                      </a:r>
                      <a:br>
                        <a:rPr lang="en-US" altLang="zh-TW" sz="36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＋受詞＋原形動詞</a:t>
                      </a:r>
                      <a:r>
                        <a:rPr lang="en-US" altLang="zh-TW" sz="32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現在分詞（</a:t>
                      </a:r>
                      <a:r>
                        <a:rPr lang="en-US" altLang="zh-TW" sz="32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V-</a:t>
                      </a:r>
                      <a:r>
                        <a:rPr lang="en-US" altLang="zh-TW" sz="3200" b="1" kern="10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ing</a:t>
                      </a: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endParaRPr lang="zh-TW" sz="3200" b="1" kern="1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feel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We all </a:t>
                      </a: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felt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6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ground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shake</a:t>
                      </a:r>
                      <a:r>
                        <a:rPr lang="en-US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shaking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566B662-2F26-FE9F-A9C7-0017409E7EBA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FEA5E48-CB14-597C-3FC3-1265E7B8A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668182"/>
              </p:ext>
            </p:extLst>
          </p:nvPr>
        </p:nvGraphicFramePr>
        <p:xfrm>
          <a:off x="460375" y="3948113"/>
          <a:ext cx="8483600" cy="2743200"/>
        </p:xfrm>
        <a:graphic>
          <a:graphicData uri="http://schemas.openxmlformats.org/drawingml/2006/table">
            <a:tbl>
              <a:tblPr/>
              <a:tblGrid>
                <a:gridCol w="146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感官</a:t>
                      </a:r>
                      <a:b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動詞</a:t>
                      </a:r>
                    </a:p>
                  </a:txBody>
                  <a:tcPr marL="17779" marR="17779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873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＋受詞＋原形動詞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/ 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現在分詞（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V-</a:t>
                      </a:r>
                      <a:r>
                        <a:rPr kumimoji="0" lang="en-US" altLang="zh-TW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ing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）</a:t>
                      </a:r>
                    </a:p>
                  </a:txBody>
                  <a:tcPr marL="17779" marR="17779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see</a:t>
                      </a:r>
                      <a:endParaRPr kumimoji="0" lang="zh-TW" altLang="zh-TW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78" marR="68578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Sandy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saw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a boy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pick up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/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picking up</a:t>
                      </a:r>
                      <a:r>
                        <a:rPr kumimoji="0" lang="zh-TW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（撿起）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the trash from the floor.</a:t>
                      </a:r>
                      <a:endParaRPr kumimoji="0" lang="zh-TW" altLang="zh-TW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78" marR="68578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38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51D95E0-6496-8CC3-3014-DA5D36E1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96108A-B9A6-D7C7-DDD3-2B28FF4A3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97E7085-6A1D-9679-2C92-4568C2202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AAB6EDD-C31E-EF70-7CBF-F6EA61FC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DD75030-F7D1-48EC-AF7A-17C4E8053D3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B2B6C62-3288-2D15-530A-1FC98BE8EB3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B444E94-C01D-405A-66A3-17466A5FE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260002"/>
              </p:ext>
            </p:extLst>
          </p:nvPr>
        </p:nvGraphicFramePr>
        <p:xfrm>
          <a:off x="460375" y="1430338"/>
          <a:ext cx="8453438" cy="2284413"/>
        </p:xfrm>
        <a:graphic>
          <a:graphicData uri="http://schemas.openxmlformats.org/drawingml/2006/table">
            <a:tbl>
              <a:tblPr/>
              <a:tblGrid>
                <a:gridCol w="146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感官</a:t>
                      </a:r>
                      <a:b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動詞</a:t>
                      </a:r>
                    </a:p>
                  </a:txBody>
                  <a:tcPr marL="17781" marR="17781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873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＋受詞＋原形動詞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/ 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現在分詞（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V-</a:t>
                      </a:r>
                      <a:r>
                        <a:rPr kumimoji="0" lang="en-US" altLang="zh-TW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ing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）</a:t>
                      </a:r>
                    </a:p>
                  </a:txBody>
                  <a:tcPr marL="17781" marR="17781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1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watch</a:t>
                      </a:r>
                      <a:endParaRPr kumimoji="0" lang="zh-TW" altLang="zh-TW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83" marR="68583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Kenny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watched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two children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dance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/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dancing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in the park.</a:t>
                      </a:r>
                      <a:endParaRPr kumimoji="0" lang="zh-TW" altLang="zh-TW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83" marR="68583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C8BB15A2-3CF3-9F8C-DF1A-A57416556CCC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6B3E34F-09F9-918B-7C39-8F8942537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67067"/>
              </p:ext>
            </p:extLst>
          </p:nvPr>
        </p:nvGraphicFramePr>
        <p:xfrm>
          <a:off x="460375" y="3948113"/>
          <a:ext cx="8453438" cy="2284413"/>
        </p:xfrm>
        <a:graphic>
          <a:graphicData uri="http://schemas.openxmlformats.org/drawingml/2006/table">
            <a:tbl>
              <a:tblPr/>
              <a:tblGrid>
                <a:gridCol w="146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感官</a:t>
                      </a:r>
                      <a:b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動詞</a:t>
                      </a:r>
                    </a:p>
                  </a:txBody>
                  <a:tcPr marL="17781" marR="17781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873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＋受詞＋原形動詞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/ 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現在分詞（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V-</a:t>
                      </a:r>
                      <a:r>
                        <a:rPr kumimoji="0" lang="en-US" altLang="zh-TW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ing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）</a:t>
                      </a:r>
                    </a:p>
                  </a:txBody>
                  <a:tcPr marL="17781" marR="17781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1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listen to</a:t>
                      </a:r>
                      <a:endParaRPr kumimoji="0" lang="zh-TW" altLang="zh-TW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83" marR="68583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Ben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listened to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the singer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b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sing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/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singing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on the street.</a:t>
                      </a:r>
                      <a:endParaRPr kumimoji="0" lang="zh-TW" altLang="zh-TW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83" marR="68583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41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559C806-F143-D10E-D53F-A267FA287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0371860-318D-C7D8-7317-2A6C64498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1A42CDA-2920-7A57-A607-F78A2C20E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CDAD2C7-BF0E-41CA-7980-D1B74053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257D6FE-1A43-4BAA-9230-DB5027BE274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95F070A-F0DA-D9C5-51F4-CEE5045F949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6785D12-7B86-62F8-A948-15B152908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25232"/>
              </p:ext>
            </p:extLst>
          </p:nvPr>
        </p:nvGraphicFramePr>
        <p:xfrm>
          <a:off x="460375" y="1430338"/>
          <a:ext cx="8483600" cy="2284413"/>
        </p:xfrm>
        <a:graphic>
          <a:graphicData uri="http://schemas.openxmlformats.org/drawingml/2006/table">
            <a:tbl>
              <a:tblPr/>
              <a:tblGrid>
                <a:gridCol w="146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感官</a:t>
                      </a:r>
                      <a:b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動詞</a:t>
                      </a:r>
                    </a:p>
                  </a:txBody>
                  <a:tcPr marL="17779" marR="17779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873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＋受詞＋原形動詞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/ 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現在分詞（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V-</a:t>
                      </a:r>
                      <a:r>
                        <a:rPr kumimoji="0" lang="en-US" altLang="zh-TW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ing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）</a:t>
                      </a:r>
                    </a:p>
                  </a:txBody>
                  <a:tcPr marL="17779" marR="17779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1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hear</a:t>
                      </a:r>
                      <a:endParaRPr kumimoji="0" lang="zh-TW" altLang="zh-TW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78" marR="68578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Mia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heard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a baby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cry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/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crying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loudly in the library.</a:t>
                      </a:r>
                      <a:endParaRPr kumimoji="0" lang="zh-TW" altLang="zh-TW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78" marR="68578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E41F4247-C6A5-5A4F-5A01-50A751E80CD1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5">
            <a:extLst>
              <a:ext uri="{FF2B5EF4-FFF2-40B4-BE49-F238E27FC236}">
                <a16:creationId xmlns:a16="http://schemas.microsoft.com/office/drawing/2014/main" id="{10BECE1D-7356-4E73-2B97-41E929C1D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3" y="3883025"/>
            <a:ext cx="6865937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smell </a:t>
            </a:r>
            <a:r>
              <a:rPr lang="zh-TW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也可當感官動詞，但受詞後不能接原形動詞，只能接現在分詞</a:t>
            </a:r>
            <a:b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V-</a:t>
            </a:r>
            <a:r>
              <a:rPr lang="en-US" altLang="zh-TW" sz="33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ing</a:t>
            </a:r>
            <a:r>
              <a:rPr lang="zh-TW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）。</a:t>
            </a:r>
          </a:p>
          <a:p>
            <a:pPr marL="446088" indent="-446088">
              <a:buFont typeface="Arial" charset="0"/>
              <a:buNone/>
              <a:defRPr/>
            </a:pPr>
            <a:r>
              <a:rPr lang="zh-TW" altLang="en-US" sz="33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 </a:t>
            </a:r>
            <a:r>
              <a:rPr lang="en-US" altLang="zh-TW" sz="33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smelled</a:t>
            </a: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3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something</a:t>
            </a: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3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burning</a:t>
            </a: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marL="446088" indent="-446088">
              <a:buFont typeface="Arial" charset="0"/>
              <a:buNone/>
              <a:defRPr/>
            </a:pP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</a:t>
            </a:r>
            <a:r>
              <a:rPr lang="zh-TW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（他聞到某個東西燒焦了。）</a:t>
            </a:r>
            <a:endParaRPr lang="zh-TW" altLang="zh-TW" sz="33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0DAAB7-C5F5-190B-44A1-A21006B71F70}"/>
              </a:ext>
            </a:extLst>
          </p:cNvPr>
          <p:cNvSpPr/>
          <p:nvPr/>
        </p:nvSpPr>
        <p:spPr>
          <a:xfrm>
            <a:off x="531813" y="38957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1742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FAB8C6B-584D-2EF2-9773-CE26E92BA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8E87D10-8F87-8FAD-553F-1A699720D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46339A5-F5D0-1BC9-74FE-54E208DF9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4C9E44-3130-379A-6927-678D4918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E5F8CA4-E952-4B3B-B3DB-BEC6E6FD38C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字方塊 5">
            <a:extLst>
              <a:ext uri="{FF2B5EF4-FFF2-40B4-BE49-F238E27FC236}">
                <a16:creationId xmlns:a16="http://schemas.microsoft.com/office/drawing/2014/main" id="{A11D192F-8FFA-AA50-040E-8A5E81A2D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圈選出適當的答案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8675" name="內容版面配置區 2">
            <a:extLst>
              <a:ext uri="{FF2B5EF4-FFF2-40B4-BE49-F238E27FC236}">
                <a16:creationId xmlns:a16="http://schemas.microsoft.com/office/drawing/2014/main" id="{ACDFC2EB-D150-A4E2-5670-55C13898BA0A}"/>
              </a:ext>
            </a:extLst>
          </p:cNvPr>
          <p:cNvSpPr txBox="1">
            <a:spLocks/>
          </p:cNvSpPr>
          <p:nvPr/>
        </p:nvSpPr>
        <p:spPr bwMode="auto">
          <a:xfrm>
            <a:off x="430213" y="1243013"/>
            <a:ext cx="8562975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They watched Jeremy Lin 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played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play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play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basketball in the gym yesterday.</a:t>
            </a:r>
          </a:p>
          <a:p>
            <a:pPr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heard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 woman (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cries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 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crying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 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cry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outside my house yesterday.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5972EE-0ADF-1B06-7E84-F816BD47E4B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EA447096-D1F2-4FD2-04A3-ADBA95FE36A2}"/>
              </a:ext>
            </a:extLst>
          </p:cNvPr>
          <p:cNvSpPr/>
          <p:nvPr/>
        </p:nvSpPr>
        <p:spPr>
          <a:xfrm>
            <a:off x="4016375" y="2265363"/>
            <a:ext cx="1547813" cy="7191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1976243-423C-51C6-BDEE-3E02DCF0E0C9}"/>
              </a:ext>
            </a:extLst>
          </p:cNvPr>
          <p:cNvSpPr/>
          <p:nvPr/>
        </p:nvSpPr>
        <p:spPr>
          <a:xfrm>
            <a:off x="7227888" y="4014788"/>
            <a:ext cx="1547812" cy="7191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1844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3F2E11F-724B-4467-6B78-2DDBE249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33EF0B0-4B05-B38C-A1DB-72713E8CE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7260B40-DB95-433F-3F1F-DE4F3F4C8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446AD1-7A1F-345B-AF66-CED9781E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569142D-D8E5-4A03-B097-E9A66D5C5C8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字方塊 5">
            <a:extLst>
              <a:ext uri="{FF2B5EF4-FFF2-40B4-BE49-F238E27FC236}">
                <a16:creationId xmlns:a16="http://schemas.microsoft.com/office/drawing/2014/main" id="{23A66FCC-3BCE-88DA-82F1-B57760407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圈選出適當的答案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9459" name="內容版面配置區 2">
            <a:extLst>
              <a:ext uri="{FF2B5EF4-FFF2-40B4-BE49-F238E27FC236}">
                <a16:creationId xmlns:a16="http://schemas.microsoft.com/office/drawing/2014/main" id="{7F2E564C-689C-602D-DC8C-42E6C3CBAE6A}"/>
              </a:ext>
            </a:extLst>
          </p:cNvPr>
          <p:cNvSpPr txBox="1">
            <a:spLocks/>
          </p:cNvSpPr>
          <p:nvPr/>
        </p:nvSpPr>
        <p:spPr bwMode="auto">
          <a:xfrm>
            <a:off x="430213" y="1243013"/>
            <a:ext cx="8562975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Mr. Wang saw his son (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fly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fly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flew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a kite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（風箏）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the park.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students listened to the band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（樂團）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played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play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play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beautiful songs at the show.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7C9FEE-2E61-DA68-D735-5B58F825C19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6BA453F-1BF8-5DFF-32CE-C8D2BA42381F}"/>
              </a:ext>
            </a:extLst>
          </p:cNvPr>
          <p:cNvSpPr/>
          <p:nvPr/>
        </p:nvSpPr>
        <p:spPr>
          <a:xfrm>
            <a:off x="736600" y="5734050"/>
            <a:ext cx="1547813" cy="7191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18CF721-D312-CC0A-9640-4F0E42F3B4A6}"/>
              </a:ext>
            </a:extLst>
          </p:cNvPr>
          <p:cNvSpPr/>
          <p:nvPr/>
        </p:nvSpPr>
        <p:spPr>
          <a:xfrm>
            <a:off x="5789613" y="1477963"/>
            <a:ext cx="1249362" cy="5762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1946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052FAD6-DCBE-F4BD-8D8E-C9FDCD945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03CC791-FAF1-0334-9F52-ED5547BEC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2F121D5-981F-FF6F-9581-E4705610D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FE84D1-44A9-C3F1-7218-5BEEE717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93F3AC7-325F-477E-B411-FB4DC01FFEB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字方塊 5">
            <a:extLst>
              <a:ext uri="{FF2B5EF4-FFF2-40B4-BE49-F238E27FC236}">
                <a16:creationId xmlns:a16="http://schemas.microsoft.com/office/drawing/2014/main" id="{4ABF151D-EB93-3535-884A-51DFAB3C7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圈選出適當的答案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8675" name="內容版面配置區 2">
            <a:extLst>
              <a:ext uri="{FF2B5EF4-FFF2-40B4-BE49-F238E27FC236}">
                <a16:creationId xmlns:a16="http://schemas.microsoft.com/office/drawing/2014/main" id="{9A687234-F356-ACA5-B588-BAA3B58C4CD6}"/>
              </a:ext>
            </a:extLst>
          </p:cNvPr>
          <p:cNvSpPr txBox="1">
            <a:spLocks/>
          </p:cNvSpPr>
          <p:nvPr/>
        </p:nvSpPr>
        <p:spPr bwMode="auto">
          <a:xfrm>
            <a:off x="430213" y="1243013"/>
            <a:ext cx="8562975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Before the earthquake hit, we saw some chickens (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resting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rest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rested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trees.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1EAB85-656E-F297-14EB-864CC80BCF5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18FF220-9BA6-C5D6-5E30-6E3B23049876}"/>
              </a:ext>
            </a:extLst>
          </p:cNvPr>
          <p:cNvSpPr/>
          <p:nvPr/>
        </p:nvSpPr>
        <p:spPr>
          <a:xfrm>
            <a:off x="4521200" y="2265363"/>
            <a:ext cx="1871663" cy="720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2048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9DF0EE0-CD69-2791-189D-3A8AB52B2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E9CA19-363F-6BDC-D222-E1C15B171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99C17A0-DE1C-E4BF-B9E7-EB3B352B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575DB8-81B7-D9BF-10E6-D678E527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D8DEF70-443A-42D5-A989-FE50240D6DC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1260963-10BA-F123-3942-F668D15C7E95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46A516D-7406-CFF0-2F66-838678D5351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1.	I saw John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after the school bus this morning.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running	(B) to run	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ran	(D) to running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2.	We listened to Mrs. Watson</a:t>
            </a:r>
            <a:r>
              <a:rPr lang="zh-TW" altLang="en-US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</a:t>
            </a:r>
            <a:endParaRPr lang="en-US" altLang="zh-TW" sz="3600" kern="100" dirty="0">
              <a:latin typeface="Arial" panose="020B0604020202020204" pitchFamily="34" charset="0"/>
              <a:ea typeface="微軟正黑體"/>
              <a:cs typeface="Arial" panose="020B0604020202020204" pitchFamily="34" charset="0"/>
            </a:endParaRPr>
          </a:p>
          <a:p>
            <a:pPr indent="-3175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zh-TW" altLang="en-US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zh-TW" altLang="en-US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us the story. She sounded </a:t>
            </a:r>
            <a:r>
              <a:rPr lang="zh-TW" altLang="en-US" sz="30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  </a:t>
            </a:r>
            <a:r>
              <a:rPr lang="zh-TW" altLang="en-US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told; happy</a:t>
            </a:r>
            <a:r>
              <a:rPr lang="zh-TW" altLang="en-US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</a:t>
            </a:r>
            <a:r>
              <a:rPr lang="en-US" altLang="zh-TW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(B) told; happily	</a:t>
            </a:r>
            <a:br>
              <a:rPr lang="en-US" altLang="zh-TW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tell; happy</a:t>
            </a:r>
            <a:r>
              <a:rPr lang="zh-TW" altLang="en-US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 </a:t>
            </a:r>
            <a:r>
              <a:rPr lang="en-US" altLang="zh-TW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(D) tell; happily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895E935-6268-BC0A-6392-BE2EB37D6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906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4E3672C-DC74-69E7-57B7-490EBB390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36607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1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CF8306E-9BBE-96AD-6FB0-AB3F3C9D7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3E2BD2E-3CEE-C578-A74F-5E51E3619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9B8720-07F8-124D-62CC-ECE49CD86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5DFD0A-484A-F5BC-3211-16973F44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0657F9B-D049-48B9-A135-6C9A8B350C8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C7099F2-5273-723E-53CD-E93729142AB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EF789A-6846-067E-77FA-313AADA7574A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4102" name="文字方塊 5">
            <a:extLst>
              <a:ext uri="{FF2B5EF4-FFF2-40B4-BE49-F238E27FC236}">
                <a16:creationId xmlns:a16="http://schemas.microsoft.com/office/drawing/2014/main" id="{C3A63902-8661-08B5-E535-06FB31FFB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23595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「感官動詞」是用來表達透過身體五官感覺到某人事物的動作的動詞。有「三看（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 at / see / watch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）」、「兩聽（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listen to / hear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）」、「一感覺（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feel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）」等等。</a:t>
            </a:r>
          </a:p>
        </p:txBody>
      </p:sp>
      <p:pic>
        <p:nvPicPr>
          <p:cNvPr id="410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D9AFD84-F31B-967D-3604-53E40F8B8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6396722-E3BC-F957-4877-9B7F49D8B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14DCF1F-AA6A-40DB-76EA-07E9F366E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7C3CA6E-8B22-82DF-C49C-AD8F3662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EB56E53-04A9-4FC1-89D1-6C12C4FABAD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31ECC51-29A7-717B-56D0-87B9847F687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4FD74534-F86D-E408-CC92-A5D975EF9BD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3.	When did you come home?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I didn’t hear you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the door.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open	(B) opened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to open	(D) opens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4.	When Tom got home, he smelled something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in the kitchen.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cook	(B) to cook	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cooking	(D) to cooking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CF29B86-FC85-EC1B-8385-2D056A489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906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F81A01-EA17-AE4C-35A6-6A355A22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2037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D0A9258-205D-B497-2EE9-FFE97A5A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8F4F101-3F2D-139C-CAE2-AC48E6566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3CCA2DC-997C-1755-6B54-942440B7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A0A9123-C3E4-4C51-8608-E97118AC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AE67331-F490-41A5-9FC1-2D78312DB8E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3556BF7-E226-C3FA-C2B9-C4E7537EF0F4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DAC902A5-31D1-F7AF-A4C1-F09BD324404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5.	Paula felt scared</a:t>
            </a:r>
            <a:r>
              <a:rPr lang="zh-TW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（害怕的）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. She heard someone 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her name in the dark.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shouted	(B) shout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shouts	(D) to shout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6.	Did you hear Ivy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in the room? She sounded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cry; sadly	(B) to cry; sadly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cry; sad	(D) to cry; sad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7E648C9-FE5E-CBF0-60C0-E79963205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906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33D763A-9464-FFA4-D44A-D0075EB43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2021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5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2B172A-462D-DAAD-E380-895280C81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55939C0-F53A-F776-ACCF-B97E63826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F1114DC-709F-411B-B9E4-3D2138CF6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F0001CE-0EA4-CA21-2238-401B77E0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22BD1E0-A2E8-43EB-8648-C952FA88920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E3D8221-CB41-D635-4F99-460499E9D66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7CFB0978-2377-EB0D-1BBA-E4AB03FAFD4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7.	I saw Jane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Benson and kiss</a:t>
            </a:r>
            <a:r>
              <a:rPr lang="zh-TW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（親吻）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him.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dating	</a:t>
            </a:r>
            <a:b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(B) date	</a:t>
            </a:r>
            <a:b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to date	</a:t>
            </a:r>
            <a:b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(D</a:t>
            </a:r>
            <a:r>
              <a:rPr lang="en-US" altLang="zh-TW" sz="360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dated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3E54929-18EF-4C00-832F-70F1D3F33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906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58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677FF89-D844-CB3D-C82D-D5651D97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1C1319-09AD-CDAB-B940-DCFBE6937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7355D84-68A2-0C47-F117-D13EAB475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981DFD-2A10-84D5-4210-22D7A2A3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B939BB1-C912-470B-AA12-DEED6C5CADA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1762904-0EEC-368D-A949-8F9627E43879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CB9B5E28-0216-71D2-FB19-C4F3FDA8F496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People got very excited when they watched Ms. Smith _____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at the party.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danced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dancing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has danced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to dance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7087EE7-3501-35EB-D7C9-C1844CAFF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D736C-0BE6-6EA6-D6EC-B9E90AAA824D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112-4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560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F0A8B98-BDF0-6B6E-A3D3-F5422D11F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1E7116-B4CA-BB9D-8553-76BD715BD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39F79F0-FAF9-993F-6493-5E8880B28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40B6CE-04D5-E063-3E0E-0FA34BD0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B190339-4EB0-44A9-998E-85FFDCBE4FC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1762904-0EEC-368D-A949-8F9627E43879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CB9B5E28-0216-71D2-FB19-C4F3FDA8F496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2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David looked out of the balcony window and saw a woman get in his car </a:t>
            </a:r>
            <a:r>
              <a:rPr lang="zh-TW" altLang="en-US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away.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drive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drove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and drive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and drove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7087EE7-3501-35EB-D7C9-C1844CAFF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D736C-0BE6-6EA6-D6EC-B9E90AAA824D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111-16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560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F0A8B98-BDF0-6B6E-A3D3-F5422D11F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1E7116-B4CA-BB9D-8553-76BD715BD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39F79F0-FAF9-993F-6493-5E8880B28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40B6CE-04D5-E063-3E0E-0FA34BD0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B190339-4EB0-44A9-998E-85FFDCBE4FC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29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1762904-0EEC-368D-A949-8F9627E43879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CB9B5E28-0216-71D2-FB19-C4F3FDA8F496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3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My cat got excited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（興奮的）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when it saw the boy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birds.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catches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catching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to catch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caught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7087EE7-3501-35EB-D7C9-C1844CAFF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D736C-0BE6-6EA6-D6EC-B9E90AAA824D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105-3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560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F0A8B98-BDF0-6B6E-A3D3-F5422D11F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1E7116-B4CA-BB9D-8553-76BD715BD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39F79F0-FAF9-993F-6493-5E8880B28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40B6CE-04D5-E063-3E0E-0FA34BD0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B190339-4EB0-44A9-998E-85FFDCBE4FC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4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43F4BB0-91B3-ACF5-CB1D-C02E5DC5CB95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73F4FB85-816A-F766-E3D9-D93B50FF89D9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4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The little boy jumped up and down happily when he saw a bee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（蜜蜂）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into the house.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flown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to fly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flying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has flown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E34E719-F9BB-FAB2-0A31-3458D27ED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0929CD-3797-B5D5-4BFA-BBD6C394E9DF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99-2-7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663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BD3D50A-0DE4-9968-995B-D952EF7F6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3875631-BB1B-98C7-C27F-434357236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3485FA0-35C5-F10C-FF61-71006ED46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E112904-F0EF-36E9-6275-6812B952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167158A-C01E-4C0B-8A9E-A8E4A0F1ACF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D65F277-EF74-0867-553A-9D279CED3924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18BBDD4E-D8E8-425D-468B-912E8420545C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5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When I was walking along the river, I saw some fish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out of the water.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jumped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to jump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jumping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are jumping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4E95C1E-1CAF-9E56-FE84-26FCB5777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2768AD-A8D3-1D56-EA91-C40617FF979A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96-2-14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4F17C41-9FE8-57A1-4E58-83EA8BB0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881B9A2-F4D9-4DD3-8187-FEF24B83119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2765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1B7D161-7767-B5F3-1FD4-A7BA85B93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6754142-19FC-B223-C3B2-75D013E1E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98A7B73-467B-F980-62F5-3CAA3F2D2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D47B023-B352-9610-4EE6-79B4E74FB28A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10BC22DB-5FD2-1C19-0006-C1C5788149C1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6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Cindy cried out when she saw a motorcycle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into her cat.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</a:t>
            </a:r>
            <a:r>
              <a:rPr lang="es-E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sym typeface="Wingdings"/>
              </a:rPr>
              <a:t></a:t>
            </a:r>
            <a:r>
              <a:rPr lang="es-E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bump into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撞上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bump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bumped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to bump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has bumped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E435069-E7EF-5EC1-DD0B-271C751D0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61DBAB-B825-1720-C30A-88AF7A045D5B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93-2-16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867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28C95DE-96E1-2FBB-8255-46E9CD06C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0AF6563-52B6-995B-E27B-7E8AF8E28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E65247A-97FD-9EA0-A1C7-4FB0401B9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48BC835-C62A-85DD-4326-D0263409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61DBDF-917D-43E9-8CF3-782649D88FA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2BF71C3-9A71-599E-548C-40E365D13329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574E2D-B82E-F934-20D8-C5D0656F23E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EF792869-3676-270E-0BD2-28D3B57D8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定義：當主詞與受詞是同一人時，使用反身代名詞表示「行為的對象是本身」。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文字方塊 5">
            <a:extLst>
              <a:ext uri="{FF2B5EF4-FFF2-40B4-BE49-F238E27FC236}">
                <a16:creationId xmlns:a16="http://schemas.microsoft.com/office/drawing/2014/main" id="{2E73F94D-804E-A5D6-5AFB-D9118F75E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3067050"/>
            <a:ext cx="2927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第一人稱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C95157E-AE8A-1787-BFBF-0893F67CF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226364"/>
              </p:ext>
            </p:extLst>
          </p:nvPr>
        </p:nvGraphicFramePr>
        <p:xfrm>
          <a:off x="452438" y="3808413"/>
          <a:ext cx="8031162" cy="21605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1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單數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myself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（我自己）</a:t>
                      </a: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we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ourselves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（我們自己）</a:t>
                      </a: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971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3F47552-9401-1877-9EB2-60AFC1097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09CDF68-2F42-1E68-3819-4D6870E7E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2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50EF58F-26D7-6DA8-DA09-E63F51B49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2D23ED6-29ED-CF49-123A-6645C6A1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3A8F1BB-5ACB-4B06-B3A7-524F72867AE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AE9756D-A451-55D7-C717-E2CA3153547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00A4896-146B-7A25-262E-14B5587BF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053022"/>
              </p:ext>
            </p:extLst>
          </p:nvPr>
        </p:nvGraphicFramePr>
        <p:xfrm>
          <a:off x="460375" y="1438275"/>
          <a:ext cx="8023225" cy="45370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20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2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832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look at</a:t>
                      </a:r>
                      <a:b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（注視）</a:t>
                      </a: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Please</a:t>
                      </a: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look at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page 5.</a:t>
                      </a:r>
                      <a:b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（請看第五頁。）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刻意地看</a:t>
                      </a: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8324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see</a:t>
                      </a:r>
                      <a:b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（看）</a:t>
                      </a: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 can’t </a:t>
                      </a: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see 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you.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（我看不到你。）</a:t>
                      </a:r>
                      <a:br>
                        <a:rPr lang="en-US" alt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視覺、無意間看到</a:t>
                      </a: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426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watch</a:t>
                      </a:r>
                      <a:b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（觀看）</a:t>
                      </a: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Ted likes to </a:t>
                      </a: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watch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baseball games.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Ted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喜歡看棒球比賽。）</a:t>
                      </a:r>
                      <a:br>
                        <a:rPr lang="en-US" alt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長時間觀看</a:t>
                      </a: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F58C007D-6118-CB46-3D5E-41BCA9BE2CA8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7BAA5F-3F44-5525-C251-5458AB395E10}"/>
              </a:ext>
            </a:extLst>
          </p:cNvPr>
          <p:cNvSpPr/>
          <p:nvPr/>
        </p:nvSpPr>
        <p:spPr>
          <a:xfrm>
            <a:off x="4910138" y="714375"/>
            <a:ext cx="1549400" cy="576263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辨別字</a:t>
            </a:r>
          </a:p>
        </p:txBody>
      </p:sp>
      <p:pic>
        <p:nvPicPr>
          <p:cNvPr id="514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C01B1D1-60C9-3F98-EB75-3070199BE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04565DB-0CF5-E124-C776-502611EDC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49D2DEB-2E14-3AEA-499E-A8FF0B6FD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B01482-55F9-BC57-B9E2-041D05DF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DEE5E49-18DB-4193-BF56-294028B9F5D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B71B8FD-37C0-E4F6-56FB-C7D599A7647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94AE99-18F2-DDC9-8294-9CDD09FE1CB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文字方塊 5">
            <a:extLst>
              <a:ext uri="{FF2B5EF4-FFF2-40B4-BE49-F238E27FC236}">
                <a16:creationId xmlns:a16="http://schemas.microsoft.com/office/drawing/2014/main" id="{92A6F3F8-D067-CC93-5F3C-38704FF58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384300"/>
            <a:ext cx="2927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第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二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人稱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7ED4A6F-047D-57B1-88F0-DC85B88D2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2744"/>
              </p:ext>
            </p:extLst>
          </p:nvPr>
        </p:nvGraphicFramePr>
        <p:xfrm>
          <a:off x="452438" y="2125663"/>
          <a:ext cx="8086725" cy="21605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79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單數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you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yourself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（你自己）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you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yourselves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（你們自己）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74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AD3E8F6-A0A6-A0E5-5286-3B4CE9E47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7C7A124-4C5D-134A-3935-31851C920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1A63613-F7ED-3BCE-829D-D90AA10EF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CBA17C-50A4-36C5-DB42-C3FD8DC0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9C0BD4C-421F-40ED-8AB9-4BB782B2606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E2BB968-8865-C7B1-414E-A00526CEAA21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9F5D23-CDCE-AA40-3A6B-452D2FCA4CC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文字方塊 5">
            <a:extLst>
              <a:ext uri="{FF2B5EF4-FFF2-40B4-BE49-F238E27FC236}">
                <a16:creationId xmlns:a16="http://schemas.microsoft.com/office/drawing/2014/main" id="{7531CF9E-C2AA-5DDC-C706-E450A2677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384300"/>
            <a:ext cx="2927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第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三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人稱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7508D31-D12B-10E2-BD49-7026A8051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593690"/>
              </p:ext>
            </p:extLst>
          </p:nvPr>
        </p:nvGraphicFramePr>
        <p:xfrm>
          <a:off x="452438" y="2125663"/>
          <a:ext cx="8016875" cy="43195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6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9897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單數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himself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（他自己）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89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she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herself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（她自己）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89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it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itself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（牠、它自己）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 they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themselves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（他們自己）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177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318B59D-54CC-D1DD-42F2-E04CDD29B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815DB00-1843-3DC0-2A74-C761503DF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DDE7B7-34D5-4094-F81C-98EA86E46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E8326E-D6E0-8631-DE02-DE0C4BE5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2095874-562B-44DF-9075-B4D80958A5A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1B164A0-E54E-C607-ADD2-08BA1200E459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97B706-1B7A-D6B7-1656-84582D9E161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49AA7186-3711-C485-C652-7FAC14899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用法：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717550" indent="-71755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主詞和受詞的對象一致時，反身代名詞可當句中動詞或介系詞的受詞。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 例 </a:t>
            </a:r>
            <a:r>
              <a:rPr lang="zh-TW" altLang="en-US" sz="3600" dirty="0">
                <a:latin typeface="新細明體" pitchFamily="18" charset="-120"/>
                <a:cs typeface="Arial" charset="0"/>
              </a:rPr>
              <a:t>①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Gina talked to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herself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room.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Gina 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在房間自言自語。）</a:t>
            </a:r>
            <a:endParaRPr lang="en-US" altLang="zh-TW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新細明體" pitchFamily="18" charset="-120"/>
                <a:cs typeface="Arial" charset="0"/>
              </a:rPr>
              <a:t>　　   ②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Ken looked at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himself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mirror.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Ken 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看著鏡中的自己。）</a:t>
            </a:r>
            <a:endParaRPr lang="en-US" altLang="zh-TW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277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51C9B6B-FCDF-7403-B033-F103D3BC0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8AB33F8-37C2-87DB-5B2C-921627AC9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6B884F2-00EF-33FD-B0ED-E6C0A5392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B83A357-6A5F-04BB-55F9-45F8421A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B72A9A-72CB-40D9-8810-51708B36C08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DA67ACE-2ED0-E6E2-722D-06393E89A477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1C58D7-9F70-D52B-2767-61B389473ED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4B4BB6F1-F766-CC9A-E409-8FA091A2A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879600" indent="-187960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新細明體" pitchFamily="18" charset="-120"/>
                <a:cs typeface="Arial" charset="0"/>
              </a:rPr>
              <a:t>　　   ③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Don’t just think about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yourself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yourselves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（不要只想到你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（們）自己。）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20938" indent="-242093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祈使句省略主詞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you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，故用反身代名詞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yourself / yourselves</a:t>
            </a:r>
            <a:endParaRPr lang="zh-TW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379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8F11D3-3E43-4F65-9CB9-1DB364CBB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B58EDDC-F361-F004-8E09-CB1CD55A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FAA42CE-CEAB-B572-61D7-ECE01A9DE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0B6236-7738-FDD8-B8DD-854D8A4E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216B873-91EB-4CC4-9B95-BAE578C9BA0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CC83B5D-E2D2-5ACD-674E-45EED0F89E1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83F0A1-E314-C843-D60D-71F969313C5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BE3842D5-90EA-96D6-FC58-0967067C7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717550" indent="-71755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用「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(by</a:t>
            </a:r>
            <a:r>
              <a:rPr lang="zh-TW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＋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反身代名詞」置於句尾，強調「獨自」，也可替換成「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 one’s own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」。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258888" indent="-125888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Ed did it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(by) himself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marL="1258888" indent="-1258888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Ed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獨自完成它。）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Ed did it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 his own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482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73E7F86-6A53-65CB-C36B-EA7A97B24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C01FBC6-37A9-948E-F702-3296552A1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4564955-B6EA-DC46-17B3-2A88BD1C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46DC1F-F557-2C45-7ED4-3A7F769A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DA6E6FF-DD4F-45CD-B3E7-A5B00DCC74C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字方塊 5">
            <a:extLst>
              <a:ext uri="{FF2B5EF4-FFF2-40B4-BE49-F238E27FC236}">
                <a16:creationId xmlns:a16="http://schemas.microsoft.com/office/drawing/2014/main" id="{CE70E54B-42C2-C80C-8C91-A603D656E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依文意填入適當的反身代名詞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F6F78ACC-E429-8CC3-7151-231A74C76379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387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53975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Don’t just think about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Bob.</a:t>
            </a:r>
          </a:p>
          <a:p>
            <a:pPr marL="1974850" indent="-1974850"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Helen: Did you have fun at the party last night?</a:t>
            </a:r>
          </a:p>
          <a:p>
            <a:pPr marL="1879600" indent="-1879600"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 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Blair: Yes, I enjoyed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very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much.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2C03F1-C59F-D15B-E97E-C967AC5658A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AE5F32E-F59A-4403-7972-168E05BC8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8463" y="1450975"/>
            <a:ext cx="21605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yourself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EB4B08C-87AF-CADC-9F0F-C363DED98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4114800"/>
            <a:ext cx="21605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myself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84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FFF4DD-5AEE-CE78-D0BB-4AD4E14B5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0CB9E6B-6209-0005-3D81-F8E9B9F8F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4A5B036-324C-60F3-B701-17046B9F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009E8E-C9E9-4346-8ACB-CEB5E1DA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C5A8E5E-24B0-4142-B005-9FB79BD7832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字方塊 5">
            <a:extLst>
              <a:ext uri="{FF2B5EF4-FFF2-40B4-BE49-F238E27FC236}">
                <a16:creationId xmlns:a16="http://schemas.microsoft.com/office/drawing/2014/main" id="{0043CC5B-B2BF-5810-9863-907206D49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依文意填入適當的反身代名詞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76FF78A5-CB69-1684-D181-3784CBC1A2A9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53975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Boys, help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to the green salad. It tastes good.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Owen hurt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a baseball game last year.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When a typhoon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（颱風）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comes, we should stay home to keep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safe.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B3936D-35F2-A1C7-AC6A-4C08EE7428F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FEDF4D0-BF62-FE10-BFF9-3CBD38A6A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50975"/>
            <a:ext cx="2413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yourselves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073F51D-FBD8-0203-56AD-B4D6578E5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163" y="2774950"/>
            <a:ext cx="21605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himself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02AD3E-74F5-E3C8-C23F-1B5387C55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425" y="4662488"/>
            <a:ext cx="21605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ourselves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87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6A65FF9-5585-0D2E-AE95-7D19FFE12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B65557-992A-E2E0-BBD1-62A7F608B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2A802CD-2FEF-CB5D-B4F3-0E5B96A48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A252F74-C2D7-7FEC-91DB-BCBC9B27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96059ED-FDAC-4199-B749-AA68DBD02FE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字方塊 5">
            <a:extLst>
              <a:ext uri="{FF2B5EF4-FFF2-40B4-BE49-F238E27FC236}">
                <a16:creationId xmlns:a16="http://schemas.microsoft.com/office/drawing/2014/main" id="{5F6A71DE-7CAE-3929-38E7-9E9CE5735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依文意填入適當的反身代名詞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9A2F31A6-D8EE-F3F5-ED99-A06601DBC16B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53975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 The writer often talks to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when she thinks of good ideas for her stories.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 The two players fell over and hurt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game.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 The dog is looking at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water.</a:t>
            </a:r>
            <a:endParaRPr lang="en-US" altLang="zh-TW" sz="3600" spc="-2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C99E09-2185-7E02-246E-3B07959F8E1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C7200F8-F8C0-9A89-A971-7CA523594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8" y="1458913"/>
            <a:ext cx="21605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herself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6E4E4B8-E9DC-FCD7-E5E0-9C21CAE4C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975" y="3879850"/>
            <a:ext cx="22669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themselves</a:t>
            </a:r>
            <a:endParaRPr lang="zh-TW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DCFAF01-DA4F-3FC5-6A95-FC6ECA0A6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4662488"/>
            <a:ext cx="21605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itself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89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DDE4312-2E3C-3EED-33D3-07A2906BB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CB9159-80FC-920F-90AF-7715EF957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F07E097-EA48-7219-010F-7B4866F51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6F6480-F936-36DE-6455-14FE428F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31A7649-F28A-41B4-B5CC-FA083436663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6115A8C-4FFB-B7F1-0444-A6647D868C92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97B5B5FA-4E1C-08EE-2B05-0724A9146E4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John, please make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at home and enjoy the party.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you</a:t>
            </a:r>
            <a:r>
              <a:rPr lang="en-US" altLang="zh-TW" sz="3600" kern="100" dirty="0">
                <a:solidFill>
                  <a:srgbClr val="ED279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br>
              <a:rPr lang="en-US" altLang="zh-TW" sz="3600" kern="100" dirty="0">
                <a:solidFill>
                  <a:srgbClr val="ED279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yourself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yourselves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yours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993B6A9-BDB1-FA23-E1DE-2EB18ACB5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906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91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8E8A73A-6343-91E4-9CED-C5DBDD89F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1F6719D-3C93-9FCC-872B-DF6B0C207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215823F-E310-775E-706D-2D61A0015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8D42D1-9247-AD97-FA6A-A13EABD7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6AC59A1-AFBC-40FC-8A56-F7A5C7F964B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B959515-F4EF-8EDE-1162-603CAE75DC52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DB54C9D1-010C-DB86-2E63-0B34136FDE96}"/>
              </a:ext>
            </a:extLst>
          </p:cNvPr>
          <p:cNvSpPr txBox="1">
            <a:spLocks/>
          </p:cNvSpPr>
          <p:nvPr/>
        </p:nvSpPr>
        <p:spPr bwMode="auto">
          <a:xfrm>
            <a:off x="358775" y="12080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A: Where did you buy the card?  B: I didn’t buy it. I made it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my	(B) 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mine	(D) myself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A: Where did you buy the card?  B: I didn’t buy it. I made it for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you	(B) your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yours	(D) yourself</a:t>
            </a:r>
            <a:endParaRPr lang="en-US" altLang="zh-TW" sz="3600" kern="100" dirty="0">
              <a:latin typeface="Arial" panose="020B0604020202020204" pitchFamily="34" charset="0"/>
              <a:ea typeface="微軟正黑體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92F77F7-CE80-60CF-9F0E-D778DC93C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398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C550B35-C790-A502-97F8-AE30114FC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94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DD2C445-B2B5-570B-1FB4-8A1BCD9F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F03B59F-AFA4-58C7-CA8A-E913DC78C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2BDF118-C789-115F-1813-4B4B7FB7B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E3A3ED-5B98-CB60-72E5-26918620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17E4DCE-6978-4D2E-9A49-4955AED1DFF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EC47D16-63E1-37EB-7FF7-CE28FF9ACC8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FCD7EAF-A9E8-F8F1-C4E1-508A9DB5E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861"/>
              </p:ext>
            </p:extLst>
          </p:nvPr>
        </p:nvGraphicFramePr>
        <p:xfrm>
          <a:off x="460375" y="1438275"/>
          <a:ext cx="8191500" cy="35290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99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856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listen to</a:t>
                      </a:r>
                      <a:r>
                        <a:rPr 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（傾聽）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Let’s </a:t>
                      </a: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listen to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the song together.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（我們一起聽歌吧。）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刻意地聽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44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hear</a:t>
                      </a:r>
                      <a:b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（聽到）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1590" indent="2286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Could you speak more loudly? </a:t>
                      </a:r>
                      <a:b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 can’t </a:t>
                      </a: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hear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you.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（你可以說大聲一點嗎？我聽不到你。）</a:t>
                      </a:r>
                      <a:endParaRPr lang="en-US" altLang="zh-TW" sz="32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1590" indent="2286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聽覺、無意間聽到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F3693A7-1219-E1BC-AC7A-AB22E0B517B4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F59368-3F20-8856-79DD-FBEF43325B05}"/>
              </a:ext>
            </a:extLst>
          </p:cNvPr>
          <p:cNvSpPr/>
          <p:nvPr/>
        </p:nvSpPr>
        <p:spPr>
          <a:xfrm>
            <a:off x="4910138" y="714375"/>
            <a:ext cx="1549400" cy="576263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辨別字</a:t>
            </a:r>
          </a:p>
        </p:txBody>
      </p:sp>
      <p:pic>
        <p:nvPicPr>
          <p:cNvPr id="616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D843AE4-A833-7548-51FC-0ED42A152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A81ACA7-8750-FEF0-088D-FAC6E2339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433CD06-BF5C-F36F-86F3-B9F8BB9E9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B3C58C9-FD8E-7A1F-5509-3AB9F83A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AA1F89F-3AEB-47B7-AC58-5D5A7D13238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E4FCC55-B9BF-E451-C0C2-B799A3751E48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DBB30EDA-A1D7-E647-46C1-283AD9CABDAD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My wife enjoys going to the movies with her friends, but I like to watch TV at home by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I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myself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mine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9967981-439A-9B07-89B7-976829173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27A31A-97AE-B0EC-32ED-320C3243C463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109-6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096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CD5302D-8DE0-B75F-DEB0-48D1B754F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0C2AE2-BF26-6229-E439-BE82859E8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8C087E0-CB03-7235-1812-537B7AA7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0D20BDF-8711-C3E6-BA34-E87A9895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83C01A0-D062-46AF-BA6B-18C7E4E2950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A8C4B06-A2D8-838F-4E8C-C2F05BF246B4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BD2DE1AF-11AF-733E-7A99-7D1776CB659B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My mom told me to take care of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England. She worried that I couldn’t eat or sleep well there.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myself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herself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71AE6CF-CA79-F557-88DF-C8BD042A7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10B561-BA92-3957-4950-C64C7AE20D2E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105-11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199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3B44630-E41B-F103-2380-C1021E24C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8106FD3-5A91-7B93-F0DB-BFBA469DB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1330DF4-5DDC-2567-5C54-356B5F3E6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C9A2393-4F25-EB41-AE76-406DA895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ECD87F4-A214-421E-945E-5C262B5B485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FC9480D-B6E1-541F-B600-FBBC277378E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67EA2D4B-F636-DFB7-181F-258B33F51805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3854450" indent="-385445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Mrs. Luo: Who put these socks in the refrigerator?</a:t>
            </a:r>
          </a:p>
          <a:p>
            <a:pPr marL="3767138" indent="-3767138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Mr. Luo: I don’t know. They’re not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Ask your son.</a:t>
            </a:r>
          </a:p>
          <a:p>
            <a:pPr marL="3767138" indent="-3767138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me			(B) mine</a:t>
            </a:r>
          </a:p>
          <a:p>
            <a:pPr marL="3767138" indent="-3767138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my			(D) myself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5445D72-3D74-63CE-85DB-0B71E77E1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34126D-48CA-51BC-DBE9-632B27F08FF9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100-2-18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301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7C8C546-013A-2E24-164B-0D1E66806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72224A-00E5-9AA9-0013-1063FEC52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10518BD-6EDD-5D2C-3CC1-2C72693A7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DC61EF4-D1B9-E694-6CC9-52B859EF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0ECCBE3-4597-4FED-AE7E-25AA97C1645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C80342C-102B-CC70-EA2C-457E620B5E3D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00E2C2CF-5D5D-FC70-8439-65E10659DDF9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2867025" indent="-2867025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Sue: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Your hat looks so comfortable!</a:t>
            </a:r>
          </a:p>
          <a:p>
            <a:pPr marL="2867025" indent="-2867025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Ann: It’s more than comfortable. If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（如果）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 wear a hat like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you won’t feel cold on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windy day.</a:t>
            </a:r>
          </a:p>
          <a:p>
            <a:pPr marL="2867025" indent="-2867025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I 			(B) myself</a:t>
            </a:r>
          </a:p>
          <a:p>
            <a:pPr marL="2867025" indent="-2867025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one		(D) this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B8F11C0-4252-7120-C903-002341CD1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8D87F8-7C5D-5D7A-79C6-DE9A15BB162E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98-1-17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403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D019A51-2850-EA8F-314A-FE7FB305C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82B9E28-6ECD-1DCA-34A6-66B4D7D9A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AF01CA4-8629-4885-9512-E5D723B54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A4C5825-C98E-294B-92AF-E6FDC45E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52AFC1F-FB81-49F5-A971-30486B032F7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5E32158-707C-A7C9-7248-C72BFD65CFF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C4D15B19-1709-1129-3901-EC4DA0C87744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3225800" indent="-322580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Ann: This cake is so delicious! Where did you buy it?</a:t>
            </a:r>
          </a:p>
          <a:p>
            <a:pPr marL="3225800" indent="-322580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Oscar: I didn’t buy it. I made it</a:t>
            </a:r>
            <a:b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!</a:t>
            </a:r>
          </a:p>
          <a:p>
            <a:pPr marL="3225800" indent="-322580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for me	(B) to me</a:t>
            </a:r>
          </a:p>
          <a:p>
            <a:pPr marL="3225800" indent="-322580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mine 	(D) myself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D3793FB-FD09-EBAF-FBA7-78FA2B16A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D7BBB2-104B-FEC7-323B-B60CDB793BD7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95-2-18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506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93E480E-8C63-1C6C-628C-CC4E4FD24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A942DC6-7902-77A6-15AD-1365EDEDD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5D82246-14C1-E58F-CFD9-3E39C22E4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2E126D-D3B3-C18E-F3D9-0DB919D8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E3DEE5-5423-4F6B-A6BC-E93E23EAAAD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4FF9D40-D208-F505-4DF7-78B3BD43299F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B0FD28DB-AC24-1A48-4A84-1A74B8C90018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John and Susan gave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 nice jacket as a Christmas gift.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I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mine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myself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9D273BF-DA09-B94F-8A97-310238DFF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34FC52-27A5-E7A3-F1F4-D0E7D5BC2630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91-2-1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608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4E42C3F-FBDB-216D-A107-D5FAA3FBA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AAF68C5-B5E8-E53E-7EA1-E46C91409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71979BD-B83E-4F19-98DF-73DBA35A5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3F64197-060D-FBCA-CA25-5CEE1B74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FFA0EAC-98BC-4122-A183-60070FC64E7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81CB2D8-9885-39C5-ECA8-321E8037863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7173" name="文字方塊 5">
            <a:extLst>
              <a:ext uri="{FF2B5EF4-FFF2-40B4-BE49-F238E27FC236}">
                <a16:creationId xmlns:a16="http://schemas.microsoft.com/office/drawing/2014/main" id="{D33A97FB-5A5E-28FD-5AA1-21144B14D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235075"/>
            <a:ext cx="8450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句型：主詞＋感官動詞＋受詞＋原形動詞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現在分詞（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V-ing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D2E3B87-4168-B2C2-2374-FAAB5BF8590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22C5488-EF41-3617-8027-47F4D5FEC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35697"/>
              </p:ext>
            </p:extLst>
          </p:nvPr>
        </p:nvGraphicFramePr>
        <p:xfrm>
          <a:off x="457200" y="2500313"/>
          <a:ext cx="7969250" cy="42481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6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3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003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zh-TW" altLang="zh-TW" sz="30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br>
                        <a:rPr lang="en-US" altLang="zh-TW" sz="30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0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  <a:endParaRPr lang="zh-TW" sz="30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50963" algn="l"/>
                        </a:tabLst>
                        <a:defRPr/>
                      </a:pPr>
                      <a:r>
                        <a:rPr lang="zh-TW" altLang="zh-TW" sz="3000" dirty="0">
                          <a:effectLst/>
                          <a:latin typeface="+mn-lt"/>
                          <a:ea typeface="微軟正黑體"/>
                          <a:cs typeface="Times New Roman"/>
                        </a:rPr>
                        <a:t>「</a:t>
                      </a:r>
                      <a:r>
                        <a:rPr lang="zh-TW" altLang="zh-TW" sz="3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微軟正黑體"/>
                          <a:cs typeface="Times New Roman"/>
                        </a:rPr>
                        <a:t>原形動詞</a:t>
                      </a:r>
                      <a:r>
                        <a:rPr lang="zh-TW" altLang="zh-TW" sz="3000" dirty="0">
                          <a:effectLst/>
                          <a:latin typeface="+mn-lt"/>
                          <a:ea typeface="微軟正黑體"/>
                          <a:cs typeface="Times New Roman"/>
                        </a:rPr>
                        <a:t>」用來強調「</a:t>
                      </a:r>
                      <a:r>
                        <a:rPr lang="zh-TW" altLang="zh-TW" sz="3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微軟正黑體"/>
                          <a:cs typeface="Times New Roman"/>
                        </a:rPr>
                        <a:t>事實</a:t>
                      </a:r>
                      <a:r>
                        <a:rPr lang="zh-TW" altLang="zh-TW" sz="3000" dirty="0">
                          <a:effectLst/>
                          <a:latin typeface="+mn-lt"/>
                          <a:ea typeface="微軟正黑體"/>
                          <a:cs typeface="Times New Roman"/>
                        </a:rPr>
                        <a:t>」，表達完整的動作和事件的過程</a:t>
                      </a:r>
                      <a:endParaRPr lang="zh-TW" sz="30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25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zh-TW" altLang="zh-TW" sz="30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30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87">
                <a:tc gridSpan="2"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zh-TW" sz="3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主詞＋感官動詞＋受詞＋原形動詞</a:t>
                      </a:r>
                      <a:r>
                        <a:rPr lang="en-US" altLang="zh-TW" sz="3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163638" indent="-107632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en-US" sz="30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 </a:t>
                      </a:r>
                      <a:r>
                        <a:rPr lang="en-US" alt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We </a:t>
                      </a:r>
                      <a:r>
                        <a:rPr lang="en-US" altLang="zh-TW" sz="30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saw</a:t>
                      </a:r>
                      <a:r>
                        <a:rPr lang="en-US" alt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0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police officers</a:t>
                      </a:r>
                      <a:r>
                        <a:rPr lang="en-US" altLang="zh-TW" sz="30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0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leave</a:t>
                      </a:r>
                      <a:r>
                        <a:rPr lang="en-US" alt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163638" indent="-107632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en-US" alt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zh-TW" alt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（我們看見警察們離開。）</a:t>
                      </a:r>
                      <a:endParaRPr lang="en-US" altLang="zh-TW" sz="30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163638" indent="-107632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en-US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Al </a:t>
                      </a:r>
                      <a:r>
                        <a:rPr lang="en-US" altLang="zh-TW" sz="30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watched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0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kid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0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play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soccer.</a:t>
                      </a:r>
                    </a:p>
                    <a:p>
                      <a:pPr marL="1163638" indent="-107632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en-US" altLang="zh-TW" sz="30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zh-TW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 </a:t>
                      </a:r>
                      <a:r>
                        <a:rPr lang="zh-TW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看著那小孩踢足球。）</a:t>
                      </a:r>
                      <a:endParaRPr lang="zh-TW" sz="30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8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CB5AA03-238F-5316-8139-7F3F48027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4769913-6E80-B827-B754-FBFB341D6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2120EC5-A0A4-2E68-F0B7-5FFFB9967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0AC9539-07B3-66E0-683A-B646FD23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D1FDA1D-2B78-4473-B3A6-173297CB42A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F3A983A-6719-7E29-239F-53098B85FE8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115A0BA-1421-087A-EB3C-1C97820BA179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627653-6368-BD72-3974-A2C70A54C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128295"/>
              </p:ext>
            </p:extLst>
          </p:nvPr>
        </p:nvGraphicFramePr>
        <p:xfrm>
          <a:off x="457200" y="1468438"/>
          <a:ext cx="8026400" cy="49323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8114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br>
                        <a:rPr lang="en-US" alt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  <a:endParaRPr lang="zh-TW" sz="32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50963" algn="l"/>
                        </a:tabLst>
                        <a:defRPr/>
                      </a:pP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「</a:t>
                      </a:r>
                      <a:r>
                        <a:rPr lang="zh-TW" altLang="zh-TW" sz="3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現在分詞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」用來強調「</a:t>
                      </a:r>
                      <a:r>
                        <a:rPr lang="zh-TW" altLang="zh-TW" sz="3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動作進行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」，表達該動作正在進行，並可能已經發生一段時間</a:t>
                      </a:r>
                      <a:endParaRPr lang="zh-TW" sz="32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53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32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195">
                <a:tc gridSpan="2"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zh-TW" sz="3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主詞＋感官動詞＋受詞＋現在分詞（</a:t>
                      </a:r>
                      <a:r>
                        <a:rPr lang="en-US" altLang="zh-TW" sz="3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V-</a:t>
                      </a:r>
                      <a:r>
                        <a:rPr lang="en-US" altLang="zh-TW" sz="3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ing</a:t>
                      </a:r>
                      <a:r>
                        <a:rPr lang="zh-TW" altLang="zh-TW" sz="3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r>
                        <a:rPr lang="en-US" altLang="zh-TW" sz="3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258888" indent="-117157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en-US" sz="32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Sandy 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heard </a:t>
                      </a:r>
                      <a:r>
                        <a:rPr lang="en-US" altLang="zh-TW" sz="32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her baby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crying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258888" indent="-117157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 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Sandy 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聽見她的寶寶在哭。）</a:t>
                      </a:r>
                      <a:endParaRPr lang="en-US" alt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258888" indent="-117157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Leo 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felt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house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shaking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258888" indent="-117157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Leo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感覺到房子在搖晃。）</a:t>
                      </a:r>
                      <a:endParaRPr lang="zh-TW" sz="32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21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A44961-493E-102D-54AF-13BCEEF44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56D52FC-77AD-A845-5288-F245749A8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5C307CB-E266-590E-C652-7C2F5ED57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C33ADC4-8661-EE34-3D03-D813F181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A4310BB-F989-4BC9-9EEE-85FD99DC780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312FC6C-2592-7E3B-FA1D-A934279A9833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30E3ED-D8F2-8A67-641C-326B511F420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7675A634-66A7-E844-8372-ADDFD39EA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49" y="1344613"/>
            <a:ext cx="8877116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800100" algn="l"/>
                <a:tab pos="986790" algn="l"/>
                <a:tab pos="1111250" algn="l"/>
                <a:tab pos="1351280" algn="l"/>
                <a:tab pos="304800" algn="l"/>
              </a:tabLst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其他常見的感官動詞：</a:t>
            </a: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notice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（注意到）</a:t>
            </a:r>
          </a:p>
          <a:p>
            <a:pPr marL="1163638" indent="-116363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Gary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noticed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his dad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falling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asleep in the chair.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Gary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注意到他爸爸在椅子上睡著了。）</a:t>
            </a:r>
          </a:p>
        </p:txBody>
      </p:sp>
      <p:pic>
        <p:nvPicPr>
          <p:cNvPr id="922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D570AFC-4D7E-D156-118F-BE8210FD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BF95902-6931-FD5A-E391-B8D9E39F9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786C295-DD65-1AAE-DBC8-350C0CC43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0D3A1D2-7A3E-32C3-C3E8-9E7FFC70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86EFDE2-7A99-46A1-8817-917C288BF14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44F8C6A-2786-768A-74CB-A6610A7D303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866C86-AD6D-3181-0134-5FF0583CF1B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0246" name="文字方塊 5">
            <a:extLst>
              <a:ext uri="{FF2B5EF4-FFF2-40B4-BE49-F238E27FC236}">
                <a16:creationId xmlns:a16="http://schemas.microsoft.com/office/drawing/2014/main" id="{61433359-38BA-47D3-7D64-C564722EE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1936750"/>
            <a:ext cx="83185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feel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是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連綴動詞也是感官動詞。連綴動詞用來說明「主詞」的狀態；感官動詞用來說明「</a:t>
            </a:r>
            <a:r>
              <a:rPr lang="zh-TW" altLang="zh-TW" sz="3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受詞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」的狀態。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119C4E-1CDE-00AF-53E7-A2DF1F98566E}"/>
              </a:ext>
            </a:extLst>
          </p:cNvPr>
          <p:cNvSpPr/>
          <p:nvPr/>
        </p:nvSpPr>
        <p:spPr>
          <a:xfrm>
            <a:off x="531813" y="1357313"/>
            <a:ext cx="1944687" cy="5762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zh-TW" sz="3400" b="1" dirty="0">
                <a:latin typeface="微軟正黑體" pitchFamily="34" charset="-120"/>
                <a:ea typeface="微軟正黑體" pitchFamily="34" charset="-120"/>
              </a:rPr>
              <a:t>觀念釐清 </a:t>
            </a:r>
            <a:endParaRPr kumimoji="0" lang="zh-TW" altLang="en-US" sz="3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4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BC20B27-0E35-D973-2FBE-7489A804A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611310F-4B10-EBB7-07A3-A3A0BBA0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CC7503A-166B-6ADA-A471-55169FDC1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18C29DB-21CF-F07B-4FE4-720A1B5F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ED24FC1-0CED-461D-9D3E-AF819C223D2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4FCDA9F-73FA-748E-5336-75D32793BB47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49A7C1-9209-6B0B-2A8C-8B7B00A17B9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397BEB83-CF1F-D5A5-156A-588B5B54F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1936750"/>
            <a:ext cx="8318500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8888" indent="-1258888">
              <a:spcAft>
                <a:spcPts val="0"/>
              </a:spcAft>
              <a:buFont typeface="Arial" charset="0"/>
              <a:buNone/>
              <a:tabLst>
                <a:tab pos="1200150" algn="l"/>
                <a:tab pos="1422400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felt</a:t>
            </a: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and started to cry.</a:t>
            </a:r>
          </a:p>
          <a:p>
            <a:pPr marL="1258888" indent="-1258888">
              <a:spcAft>
                <a:spcPts val="0"/>
              </a:spcAft>
              <a:buFont typeface="Arial" charset="0"/>
              <a:buNone/>
              <a:tabLst>
                <a:tab pos="1200150" algn="l"/>
                <a:tab pos="1422400" algn="l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（他感到難過並開始哭泣。）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形容詞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sad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修飾主詞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，此句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felt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為連綴動詞</a:t>
            </a:r>
          </a:p>
          <a:p>
            <a:pPr marL="1258888" indent="-1258888">
              <a:spcAft>
                <a:spcPts val="0"/>
              </a:spcAft>
              <a:buFont typeface="Arial" charset="0"/>
              <a:buNone/>
              <a:tabLst>
                <a:tab pos="1200150" algn="l"/>
                <a:tab pos="142240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He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felt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his heart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beating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fast.</a:t>
            </a:r>
          </a:p>
          <a:p>
            <a:pPr marL="1258888" indent="-1258888">
              <a:spcAft>
                <a:spcPts val="0"/>
              </a:spcAft>
              <a:buFont typeface="Arial" charset="0"/>
              <a:buNone/>
              <a:tabLst>
                <a:tab pos="1200150" algn="l"/>
                <a:tab pos="1422400" algn="l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（他感覺到他的心跳很快。）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現在分詞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beating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修飾受詞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his heart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，此句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felt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為感官動詞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3F6316-00A9-71F8-6B56-E632097BBA53}"/>
              </a:ext>
            </a:extLst>
          </p:cNvPr>
          <p:cNvSpPr/>
          <p:nvPr/>
        </p:nvSpPr>
        <p:spPr>
          <a:xfrm>
            <a:off x="531813" y="1357313"/>
            <a:ext cx="1944687" cy="5762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zh-TW" sz="3400" b="1" dirty="0">
                <a:latin typeface="微軟正黑體" pitchFamily="34" charset="-120"/>
                <a:ea typeface="微軟正黑體" pitchFamily="34" charset="-120"/>
              </a:rPr>
              <a:t>觀念釐清 </a:t>
            </a:r>
            <a:endParaRPr kumimoji="0" lang="zh-TW" altLang="en-US" sz="3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27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86299F0-0CAA-0D70-7524-416D37E1B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E8B43E-77F5-7C58-65D8-D9E8B0BF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502F164-BD2A-15D3-331F-0D43FF0D1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396AB9-25FF-E661-3E03-8EFFF37F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18BD7D4-1D75-4441-9B8E-39A9BE1A79F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bf274544561bd4efb884c1d85b2243db78b67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5219</TotalTime>
  <Words>2766</Words>
  <Application>Microsoft Office PowerPoint</Application>
  <PresentationFormat>如螢幕大小 (4:3)</PresentationFormat>
  <Paragraphs>334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0" baseType="lpstr"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鍾定栩</cp:lastModifiedBy>
  <cp:revision>489</cp:revision>
  <dcterms:created xsi:type="dcterms:W3CDTF">2018-01-04T03:48:16Z</dcterms:created>
  <dcterms:modified xsi:type="dcterms:W3CDTF">2025-02-23T02:03:43Z</dcterms:modified>
</cp:coreProperties>
</file>