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594" r:id="rId3"/>
    <p:sldId id="739" r:id="rId4"/>
    <p:sldId id="741" r:id="rId5"/>
    <p:sldId id="742" r:id="rId6"/>
    <p:sldId id="740" r:id="rId7"/>
    <p:sldId id="743" r:id="rId8"/>
    <p:sldId id="744" r:id="rId9"/>
    <p:sldId id="811" r:id="rId10"/>
    <p:sldId id="812" r:id="rId11"/>
    <p:sldId id="813" r:id="rId12"/>
    <p:sldId id="599" r:id="rId13"/>
    <p:sldId id="675" r:id="rId14"/>
    <p:sldId id="814" r:id="rId15"/>
    <p:sldId id="815" r:id="rId16"/>
    <p:sldId id="682" r:id="rId17"/>
    <p:sldId id="816" r:id="rId18"/>
    <p:sldId id="817" r:id="rId19"/>
    <p:sldId id="713" r:id="rId20"/>
    <p:sldId id="818" r:id="rId21"/>
    <p:sldId id="819" r:id="rId22"/>
    <p:sldId id="820" r:id="rId23"/>
    <p:sldId id="821" r:id="rId24"/>
    <p:sldId id="822" r:id="rId25"/>
    <p:sldId id="823" r:id="rId26"/>
    <p:sldId id="608" r:id="rId27"/>
    <p:sldId id="854" r:id="rId28"/>
    <p:sldId id="824" r:id="rId29"/>
    <p:sldId id="826" r:id="rId30"/>
    <p:sldId id="825" r:id="rId31"/>
    <p:sldId id="827" r:id="rId32"/>
    <p:sldId id="828" r:id="rId33"/>
    <p:sldId id="829" r:id="rId34"/>
    <p:sldId id="689" r:id="rId35"/>
    <p:sldId id="830" r:id="rId36"/>
    <p:sldId id="831" r:id="rId37"/>
    <p:sldId id="832" r:id="rId38"/>
    <p:sldId id="769" r:id="rId39"/>
    <p:sldId id="834" r:id="rId40"/>
    <p:sldId id="775" r:id="rId41"/>
    <p:sldId id="836" r:id="rId42"/>
    <p:sldId id="782" r:id="rId43"/>
    <p:sldId id="855" r:id="rId44"/>
    <p:sldId id="798" r:id="rId45"/>
    <p:sldId id="837" r:id="rId46"/>
    <p:sldId id="838" r:id="rId47"/>
    <p:sldId id="840" r:id="rId48"/>
    <p:sldId id="841" r:id="rId49"/>
    <p:sldId id="842" r:id="rId50"/>
    <p:sldId id="843" r:id="rId51"/>
    <p:sldId id="844" r:id="rId52"/>
    <p:sldId id="845" r:id="rId53"/>
    <p:sldId id="846" r:id="rId54"/>
    <p:sldId id="733" r:id="rId55"/>
    <p:sldId id="847" r:id="rId56"/>
    <p:sldId id="848" r:id="rId57"/>
    <p:sldId id="849" r:id="rId58"/>
    <p:sldId id="734" r:id="rId59"/>
    <p:sldId id="850" r:id="rId60"/>
    <p:sldId id="851" r:id="rId61"/>
    <p:sldId id="478" r:id="rId62"/>
    <p:sldId id="852" r:id="rId63"/>
    <p:sldId id="735" r:id="rId64"/>
    <p:sldId id="853" r:id="rId65"/>
  </p:sldIdLst>
  <p:sldSz cx="9144000" cy="6858000" type="screen4x3"/>
  <p:notesSz cx="6858000" cy="9144000"/>
  <p:custDataLst>
    <p:tags r:id="rId67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108" d="100"/>
          <a:sy n="108" d="100"/>
        </p:scale>
        <p:origin x="9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3FB7CC-2EC8-D228-783B-C7A41665E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D86886-4C1A-6BBA-70D4-3EF5B3CE0B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FDCC2F-3FA9-4E36-85EC-7ADAC9E638F5}" type="datetimeFigureOut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019F971E-F4D7-A2B6-9CBE-CBC13DFA5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5C514E3A-3C70-8124-BE68-37614769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3408-7323-D6D6-D467-F95E4DE14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0EA80-B076-9F62-25AE-F409A5B11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2C91C-BE0F-467A-9FD3-EEE9A41D54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5A71E5F-DFB3-FA36-A014-CBD8E17EA4B5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EDE98B-B3CF-00CC-DEBF-AD56C8BD43ED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AB25A8-747F-E45C-4B03-A0DB5F8FAD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0C5B605-81BC-3FD0-C26D-864FD4A4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731E-D0E7-41FF-98B6-78B156D12669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C74093C-EA97-E80E-DC19-8B1DB5E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22ECB2C-9A39-5367-49E2-906F6A43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2C4E-D163-41DA-8339-07ECDDC02C7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8517-7A2B-F4B5-B557-E074C24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A9A3-D649-4975-9E3F-2BB4E13A81DC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419B2-22F6-C4E9-7E66-C9234C5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6B34D-9D68-1C93-A8CB-3FDDD09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B3E3E-8EBF-4282-B272-BDF2961ED2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D1C18-D640-4F9D-B16D-933BC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27F9-9499-4CE0-8BBD-80261A9F9FA8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00570-B726-EA4E-C283-3623451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99D9B-F28F-ADAA-DD69-C83D812C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07C85-F00F-4C3F-AA5F-AFAC1867C0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7F5F95-19B9-61B8-E4C1-B8D0BD8E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8464-2C18-41AF-B392-22CE18B18CF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0A720-F44C-CFD2-8BA7-0F54ABC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DABF1-0451-39AE-A334-64FE17F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E5E8-5255-4106-A9E7-47674E7F3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87CBB-0D45-2C72-A699-8320ED0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C085-46E1-4198-8C62-CEA4D65357AE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0EC65-6976-70A4-06DC-62E5C46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CDB0E-3622-79D8-C0D6-79FCA8E2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30DD-7206-4930-9CD2-60A0CE3ACA1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40A2925-E0CE-1EA7-98EA-8DC380C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6DA3B-190A-4C83-90FD-FEA4981E221C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8E2E88-E6D2-6AFD-A0E7-0ECA745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93B22C2-A1E5-CADC-236A-81BD453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DF084-B97C-4584-93B3-635DA43C0E6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5201476-3D27-DAF8-0B70-4BC8B616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B388-AD4D-4A6D-A73E-3880C4C2504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45EE437-CF90-9699-EBDC-26FDC4BA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97078B54-2BC0-832B-36D5-656794E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E84B8-8F87-41D8-9782-2E6FC8F6DB5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5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D1F3720-D06D-09DA-2E92-D30A4D94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0DDE-66FB-4A83-8D7B-3FF72064CB8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D129BB1-42DA-944F-E944-3BF373A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96B708B-B3A3-FAEA-EDDE-AE13611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68B3-0A0E-4BB5-B2E2-989733EECC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7B4F4D6-F2F9-AD42-E816-9654C12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0B3D-6D40-48E9-960A-938640B7186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A076976D-F615-557D-F86B-4AA06F7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B3AF1AD-110A-B1F0-6CDD-0B98BD3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690C4-4272-455A-A4FB-BDB2DCD0F23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9B99546-46C6-CD74-1FD9-54AE762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17A4-AFA1-4063-A122-44109B727722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649B20-DB5B-C0EF-F40C-E71CB10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F932D0A-37AF-1E63-D232-ECBBD9C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478A-1965-43DD-829B-9D2BA41FCD5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F223CA-9419-FE17-C603-BDDC3E4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4A50-91A5-403B-8B96-4CF8A654FAFE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DCF594E-8BF1-801D-A953-30648709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49B8BD4-90BA-8829-88D9-00F05D0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A6BF-A288-44E6-ABAE-8646661384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DA0CF7B3-6D00-37AE-7CED-18BA5A298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D63DD65-4710-0802-CBA1-C6F2B2E3FF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A9DA1-DD9C-DC0F-BB58-CF6244F5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141CCB-753D-4C8E-B732-554A60320FC2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5183-A58E-5D07-2D85-2AF7E86A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717C96B-ECE4-C4DC-B1B2-ED53503A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22865B-705B-43AF-857A-1BD6DE2A0B6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4.xml"/><Relationship Id="rId5" Type="http://schemas.openxmlformats.org/officeDocument/2006/relationships/slide" Target="slide13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5D93D8A-8F10-5B3B-CEDE-01C74A942020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L2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266F2B6A-47CE-D4A0-792A-D136D258B053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261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B102831-DBF6-F81C-F82A-BF667389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8C209961-5868-49AC-2EAD-172A6205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1456C4B1-3FF4-F4E2-A031-A503D2C2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054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09F80E4F-2241-617C-8D0E-647268E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420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05F08-CB32-2E8A-36E2-CE5E881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22E9A8-FB40-487D-9118-915E2FE988A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30BFCF-895B-2E60-CEB5-987D923C91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597E0-3872-4A17-4CC5-F7BB09F2E2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5A6F1C6F-AA95-A69D-CEAD-5F5170CD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7950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的最高級為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latest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除了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「最遲的」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，也有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「最新的」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之意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，表示「時間上」比較近發生的；形容詞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意為「最後的」，表示在「順序上」最後面的。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E40C2-C4E6-85E1-94E7-3C582B499AE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27F905-5ECD-A037-F678-0DCC990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48EEE2-02A7-8907-96B8-E1B62116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4F2109-E1FC-336A-77DD-0E0B581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170F71-3130-BFB1-426E-E00CB2DF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C8C562-B7E1-4DE1-8447-7B972C0F5F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4497B8-542A-8393-D3FD-78AA27E932F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5D13A-C9D5-CAE9-F132-7C2C428988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10AA23B6-5F57-2CE6-2075-0A715600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singer’s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album is very popular.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（那位歌手最新的專輯非常受歡迎。）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December is the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month of the year.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（十二月是一年的最後一個月。）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15DD2-9B8E-411D-3C73-6C0B447DDFE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AF69DD-ADF3-4D57-2A9B-C0D60970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F8A11-3611-6212-03A9-B82D83D1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5BA0F0-6B0E-98F5-2B26-4D4C0BFA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D83FC2-E52F-8F37-A212-02DF6326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6F9663-BA2A-44B3-8CAD-D8C870BD93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5">
            <a:extLst>
              <a:ext uri="{FF2B5EF4-FFF2-40B4-BE49-F238E27FC236}">
                <a16:creationId xmlns:a16="http://schemas.microsoft.com/office/drawing/2014/main" id="{8239AADB-203B-718D-7A60-E2B2950A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41A13F54-F4F5-9E39-150B-980D64D3C440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thin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large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smart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bad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little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sweet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useful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637B52-C542-9F8E-5123-C48C8987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38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thinnest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88D507-02A9-E316-C3F8-D441A1DEE3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D1407E-83E9-01C7-27B1-5619467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47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F2C7CD-0312-3B5E-1624-EA2C0873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78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9CE6F0-DAF4-E06F-D1AF-91452500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2963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648B97-803F-D0F0-D1D6-A05481E0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383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A38DC3-6A98-FF35-8658-FAE54D36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265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E58D5F-D37E-31C5-5723-2947DDB7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368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EB1FF0-6A53-7FBA-661B-AD50633D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useful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5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EBDFC4-B2E2-E92B-D416-3835BDC7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C11460-134F-F6F9-D36A-A48AEB4B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08CA8C-D9CD-2106-0193-1037953A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FA4AAF-764C-E3A1-A040-16BD0261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CACFC-2BFD-4F68-9E65-A9C54A6D38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089F20-3898-7863-8CFC-D157714D90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7DFA4-8C51-DAA2-6078-77468603DA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5898F-5DAF-99B9-6FAF-8B4505D96FF2}"/>
              </a:ext>
            </a:extLst>
          </p:cNvPr>
          <p:cNvGraphicFramePr>
            <a:graphicFrameLocks noGrp="1"/>
          </p:cNvGraphicFramePr>
          <p:nvPr/>
        </p:nvGraphicFramePr>
        <p:xfrm>
          <a:off x="231775" y="2628900"/>
          <a:ext cx="8208963" cy="4067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82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6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6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is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是她班上最高的。）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2" name="文字方塊 5">
            <a:extLst>
              <a:ext uri="{FF2B5EF4-FFF2-40B4-BE49-F238E27FC236}">
                <a16:creationId xmlns:a16="http://schemas.microsoft.com/office/drawing/2014/main" id="{4DDAD3D0-9F4C-8789-839A-B373490F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最高級是在三者或以上做比較，形容詞最高級前須加上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或所有格。</a:t>
            </a:r>
          </a:p>
        </p:txBody>
      </p:sp>
      <p:pic>
        <p:nvPicPr>
          <p:cNvPr id="153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F6F4A2-52C8-FCA1-0571-CEADC5E7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EF404B-74A0-BF31-7974-CAE056E3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ABFB8F-A44A-CCD2-4655-834BBB4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D4AC24-5402-DBE7-617C-E010C179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4A8E91-6493-49C1-B96F-15379A5662D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20BA92-1423-6195-D19E-64EE8075715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FF1E5-7363-C299-4690-ECF0421548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89AD28-F06C-DBCE-DFD5-925DE565E3D3}"/>
              </a:ext>
            </a:extLst>
          </p:cNvPr>
          <p:cNvGraphicFramePr>
            <a:graphicFrameLocks noGrp="1"/>
          </p:cNvGraphicFramePr>
          <p:nvPr/>
        </p:nvGraphicFramePr>
        <p:xfrm>
          <a:off x="244475" y="1457325"/>
          <a:ext cx="8207375" cy="5040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0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0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(all) 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1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blue pen is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 special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three (pens)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藍色原子筆是三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中最特別的。）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F000DC-6A6B-2236-57A1-345C2DD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5F406-1D08-D4DB-9158-320378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EC7E1F-AB61-6E9F-79E6-9B6B7163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0A33C1-33FE-8038-5BE3-93F17F7E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D19AF-3AFB-4EA8-B3DB-EBF023CC93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0B97BD0-4CEF-3880-9B38-FDC46CAB7DF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C5B30-C5F5-A1D1-C9D4-9158A3855C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88D76-502F-FD65-4F5D-CDBBC1F9CAD1}"/>
              </a:ext>
            </a:extLst>
          </p:cNvPr>
          <p:cNvGraphicFramePr>
            <a:graphicFrameLocks noGrp="1"/>
          </p:cNvGraphicFramePr>
          <p:nvPr/>
        </p:nvGraphicFramePr>
        <p:xfrm>
          <a:off x="244475" y="1414463"/>
          <a:ext cx="8207375" cy="532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9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1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＋一般動詞＋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76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Bruce has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houses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in town.</a:t>
                      </a:r>
                      <a:b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Bruce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在鎮上擁有最多的房子。）</a:t>
                      </a:r>
                      <a:endParaRPr lang="en-US" altLang="zh-TW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Jo is wearing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her best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dress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today.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今天穿了她最好看的洋裝。）</a:t>
                      </a: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D8C96E-35C1-9901-9078-E966B94C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7557A2-5953-BB68-853C-A402294F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A93B952-D3F6-6A91-0984-7259E97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7A0261-1C51-1516-0EE9-D6E570BC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FBB5A0-6C81-42BF-8119-24A96AA95C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1CE978-A498-5396-6164-68DC5F55BB0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B2CD0B5A-8A52-BD0B-1432-CE05C0BF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(N) / Who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＋形容詞最高級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A, B,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C?</a:t>
            </a:r>
          </a:p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fruit is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sweetest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the apple, the grape,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pear?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（哪個水果最甜，蘋果、葡萄或梨子？）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590BF-1B70-C761-08F0-D2869B2B753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87AC3-1A32-4A47-A154-698FA8087381}"/>
              </a:ext>
            </a:extLst>
          </p:cNvPr>
          <p:cNvSpPr/>
          <p:nvPr/>
        </p:nvSpPr>
        <p:spPr>
          <a:xfrm>
            <a:off x="531813" y="150336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3CBFF-B9AA-08F7-473B-CB104DA1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8646A-0CBD-5CBC-A729-4801F1C4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8A7DBD-35CE-1EDB-D1AE-27B51097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0BAFE9-8724-9B47-AB4C-183885B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2F2BB6-68A5-4688-9062-E5CD7E3B00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A59EBF9A-6C62-AA87-D425-8086FDE6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C1BD5DDF-9D23-F3ED-93BF-18F6DD6D79B6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20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是所有人當中最聰明的。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一張卡片、一朵花與一個蛋糕，哪一樣最昂貴？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 card, a flower, or a cake?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BB397-F530-52AD-2E9E-F785A8AA2B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7BDC0-0EED-CC09-58DD-29404C5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0066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A200CD-3DA5-079F-AA63-BF63E79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00660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6BA1F2-6C1A-EC4E-51A8-BC50A204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A90CCD-D82C-7659-E432-20D1EC28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3BAD5C-124C-CCAF-0D8F-59670082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433888"/>
            <a:ext cx="2520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F4A7D0-FD25-FE59-1945-7A33CDE9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78A5F1-09AA-786C-60C4-27155A09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737F9-CCB6-F438-F41A-F0E5FD49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D94F8-B980-F89A-BFA4-D54407A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5BEFE5-E693-4EEF-A812-8D8B4529E4D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" grpId="0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D5C8C7C0-E22E-D036-B78A-324C2D73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305F2820-B1E2-9AF4-B47A-EF042E7C903F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鯨魚是全世界體型最大的動物。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Whales are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animals in the world.</a:t>
            </a:r>
            <a:endParaRPr lang="en-US" altLang="zh-TW" sz="3600" kern="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FE5FB1-885B-843E-1811-083F00A0A1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6943FE-3FB1-0D80-68E8-D9B0DB24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01612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2A952-3850-0237-6542-D90BABE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1998663"/>
            <a:ext cx="2160587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0254A0-7FC5-7338-894D-73DF58CC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2479B-F7E4-DCCF-A119-193BDF38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DCFB4A-242C-2781-5613-F9B6E167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A22F32-29D6-ABBE-4254-B86AA56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D1468E-CE28-47E0-A0C8-2045AC8768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DB57B6-2219-8BDA-5F50-F6BC281E73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8032833-FEA8-5FB4-A785-0B13A7F07EA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Nancy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 on the school basketball team.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	(B) better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 best	(D) the best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Dan is the eldest brother, but 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John or Harry.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shortest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shortest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shorter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shorter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4F091B-24A0-D007-002D-28E6513F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DAEB4B-8424-9B38-101B-EB0E359E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8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ABD405-7BCA-F595-00E2-93DB66B3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76D85B-A659-9505-A1F6-15CF92CB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1D02B4-C8EF-F342-E7DF-99A885B8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FFCEBD-3A8F-35DD-A584-16A88DF4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5D843F-F420-45D5-9A28-BF30F5096EF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93CE2DD-1CC9-9E7F-E124-8C1E10BE968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E6DCB-6D78-3642-00B5-78EE88F8D3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FA3E07C2-9403-C7B1-1B8B-76094B04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6816BF-49C3-BE2E-13A7-D98B4C1E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85129-D1B4-BE66-B71B-F61AEBA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F01D16-353A-6B92-571F-54ADB4A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E96CC4-033D-585E-A315-AE1C7D60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6C3A58-2FD2-44E1-A1CD-012F0CDD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2F7C901-6687-C2A1-B1C2-BB1483FC5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1CD82A6-37DF-E72B-7732-1198D537789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Lucy is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our school. Everyone knows her.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famous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as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F304F2-B916-D0EB-5AB4-5D60AFF1A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AC97F5-5E8C-0824-7DD9-3A2C170B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159B8D-7B14-8983-F94C-5BE681EB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9196ED-10E9-1AD0-FB7C-36485957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DECF7B-E532-5B8F-C585-D36A1EB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FF04F-9C2B-466B-9BC2-82BF725B87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3EED3F2-5261-8C6C-3267-AFDA882B2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E2EFF7-FA98-31F2-9F16-2592E7DA5F2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No one else is taller than Elsa.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class.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taller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ADC8C3-F032-DCD9-F825-31F1791F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781FAC-3195-10CB-8D7E-209373E8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1A3674-1845-8953-CC06-7B5DF4D9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B6283B-BFD1-9BC5-1AEE-BFC145A0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56FE2C-96AB-3B85-870F-600B73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D70594-F164-46F1-B461-07B4D0F07C9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7F34575-4DE1-85CC-A259-47E808910F7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036A7D0-DABC-0682-B1EC-C617D19D8B0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420938" indent="-2397125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A: Who has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baseball cards, Judy, Alice, or Ben?  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Ben does.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(B) the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264351-DC38-1BCC-8EB7-2F1D4AFE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D7F77E-EEBE-C792-89F3-AF09FB7C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0B59AD-8D70-3695-8B9B-E5DC7BFC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67F827-653E-0DB0-3FE3-496194FB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F45DE0-B9EB-BDFD-97A6-FDC5FE3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267196-A5F7-4249-AE1F-1695D87ACC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6AA44B0-9835-FDBB-141D-34A8ED47441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6115638-0F6A-1C5A-22C7-4D50F337630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6.	Grand Hotel is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place to see the beautiful beach. I can’t think of a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view.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the best; better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(B) better; better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better; best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(D) the best; best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4F3AD3-ABED-D173-0690-F898B3E4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700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585307-DD36-46C5-A34F-6A7021E4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87851-21F6-EE69-F90A-66E7F367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AA2FE3-CB95-3AB5-17FB-2ED90921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04126-A431-1B16-A502-C656B79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AA35E6-DC98-4BA5-BE37-2A3411E351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AA10DD-F0C2-E816-3F49-AEE8AA57E05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DED562E-D1FD-3D98-8AA2-2322F4DF288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three models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（模特兒）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054F57-4C0D-B352-023E-C0120FC8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BD0F2-DD4C-5DF4-A48E-4DCAF296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B2B9E-3C73-DBFE-35F1-083A069E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0DE8EE-9A6B-E7A7-7A03-084491BF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191244-2A93-3AED-726A-217F598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9E9C5D-006F-484A-B511-EC4A027131B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440B981-8196-65AD-DF45-D8E279DA5C7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E3C6B4-DCE5-DCE0-F84B-E5C84F90804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4A33CB-1F45-AFA7-2423-E004E1F5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E07451-A572-458E-42AF-2705631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3F68E8-6059-37B0-ED24-8D6558E3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0BDC0-DD8E-0CAD-B20A-D08CB2B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AC7A23-6FAD-FF75-1704-466344D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3431FD-14E1-4E07-91FD-2FED1A923C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Bob is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boys in the family. He never does any housework. His brothers at least take out the garbage sometimes.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lazier	(B) the lazy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lazier	(D) the laziest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For Mike, the price is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important thing when he shops for jeans. He cares even more about the shape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（形狀）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the size of the pockets.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more	(B) the most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less	(D) the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109-15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F2DAE18-4812-8D86-B439-C55C7D87653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90253D1-E902-9AAC-4EEF-4B76936E45A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Below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（以下）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what Stan drew for his report. It shows the number of students in each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at his school in 2009 and 2010. Which is NOT true?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12DB2A-9629-9724-E69A-B52CD62B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5DAE1-37FB-2052-2F5B-C0DB326358B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2" name="圖片 5" descr="1">
            <a:extLst>
              <a:ext uri="{FF2B5EF4-FFF2-40B4-BE49-F238E27FC236}">
                <a16:creationId xmlns:a16="http://schemas.microsoft.com/office/drawing/2014/main" id="{A2A409B9-FE49-9FA1-D376-F389579B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51038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E6F14-C523-C9A9-964A-1DF71E94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B6A942-0217-0B94-538F-6E3A114F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ABF8E4-162C-D20F-7B2B-E9F8DDDD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2DBA04-2BFD-1274-DD69-C0C5894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9D2F4D-9BAD-4949-A98B-F94CB7FF12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566CB4-1DF0-91C0-9427-7A85A8EE119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9875A7F-5FA5-C7ED-2690-BEE4890F33D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art clubs have fewer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（比較少的）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sports clubs have more 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acting club is the most popular club both in 2009 and in 2010.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2009, the painting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繪畫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has half the number of students of the paper-cutting club.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F4345-4439-67BE-79BE-2F8C982AAC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4A2677-B5FC-BD5B-7E5B-12266059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F6FB-F419-B3A3-369E-535796A7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DF7124-67C2-D421-D8AB-2FCEFEBB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054C1-3806-F518-9026-535F356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771737-6CE4-47C7-8BE1-B7AE0012CE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77F99EA-E38F-4DA6-AA95-00FDB93158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BB0A99-A247-A8D2-E80D-E53C8D1F62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EBFF1A-10DE-6740-6A36-1ECEF6EF60B4}"/>
              </a:ext>
            </a:extLst>
          </p:cNvPr>
          <p:cNvGraphicFramePr>
            <a:graphicFrameLocks noGrp="1"/>
          </p:cNvGraphicFramePr>
          <p:nvPr/>
        </p:nvGraphicFramePr>
        <p:xfrm>
          <a:off x="180975" y="3076575"/>
          <a:ext cx="8274050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118433-9D8A-7F8F-1F3B-BE01E162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0D67E0-817B-CC1E-FFCC-FFFF4AC4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694C8C-39A3-0FFB-D936-65DC5FA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295BA3-40BA-E7CB-BC7D-F672CC2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574ACE-01AA-456F-A0E2-6F6656B7EAE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64412375-812B-0637-0CA3-4C52C861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525463"/>
            <a:ext cx="19161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AF4F46-E45C-2E3E-4CA2-60FC44E5A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7A9C1FA-1341-C4CB-F6DF-DA5B82FC064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In this five-person game, the one who finds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hidden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（隱藏的）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balls will win the last free ticket for the movie </a:t>
            </a:r>
            <a:r>
              <a:rPr lang="en-US" altLang="zh-TW" sz="3600" i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Born Player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A738B6-CDC6-89D9-8DD5-D53BC489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6A18D1-FE21-C201-8C87-D2F49A28616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A64783-2357-C988-A2E0-E7AAFA93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BC9597-A579-5CFF-C0DF-1F65D48F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A5D4C2-5558-B744-A8E0-49092291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BB4627-2D8B-5164-86D9-0A4D57E2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A713C0-8101-4BFA-A611-791D890960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E82C177-441D-8AC1-0A31-6DF40C5A609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0EAB85E-3452-64D7-2522-5928F531741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This restaurant sells the best steak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（牛排）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Taipei; you can’t find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most delicious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B67D4C-55D2-1BCB-5F05-2FD92734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042337-630E-95F1-492D-3DD2BB0D30A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F8C696-1508-1A73-8E85-09721C31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E63BF5-9916-E5A0-256D-436A2EAD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939C3D-00F7-09CB-A8A7-3C6D4593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6374EE-94AA-9E96-817A-F510ACB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05FB29-89D8-4C2C-902B-7FF1E7768E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08FF3B4-6279-595D-8C17-FBA1384E051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8C7BF6C-DD71-379E-3AE1-3F848FA997B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can’t believe you ate the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piece of pizza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（披薩）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didn’t even leave one bite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（一口的量）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least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F5EDF9-A027-F64E-782C-0384651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C06F8-C21C-F9B7-1437-A3A44FF1B0F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8D160C-BE39-64D9-5A9C-BCABF08C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08DD1C-4C81-7492-5D04-1CFD03BC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433284-7EB4-CA30-5A68-2205DF7E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D08C0-CDD2-ACCA-B1C1-AB2E9C9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6A5880-4260-43BB-A730-308C9AEDFB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F077B23-0554-794E-2C8C-6F6BB8DD0FE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50B1B8-04DB-1658-1C41-D238D4E2B19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Lucy looks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pants than in a dress.		              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pretty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（漂亮的）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prettily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prettier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the prettiest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79C31D-0529-4FF6-9B89-E736F20B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B24F5-58AF-66A2-C900-51347A8CB12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C963E9-FB62-9039-08DB-22F12461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033916-7766-A563-815C-F7969251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E3B000-282F-AA1C-2DEA-569B44B4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2CE174-D300-42E3-5F78-DFF36A81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988F85-C190-49CA-A9EC-4655E32A65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1BFE5A-024D-8782-9571-35FFA004FA9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1B9EA1-BA39-9300-14C5-B67D30F9DCAA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523AF-0743-5457-9070-E902B0FDB021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1436688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and I </a:t>
                      </a:r>
                      <a:r>
                        <a:rPr lang="en-US" altLang="zh-TW" sz="33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 friends, but we aren’t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和我以前是好朋友，但我們現在不是。）</a:t>
                      </a:r>
                      <a:endParaRPr lang="zh-TW" altLang="zh-TW" sz="2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TW" sz="33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used to </a:t>
                      </a:r>
                      <a:r>
                        <a:rPr lang="en-US" altLang="zh-TW" sz="33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drive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 work, but I take a bus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（我過去經常開車上班，但我現在搭公車。） 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99287E-401E-2F4B-3167-B868913B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C4D53E-ED9B-6C58-45EA-983802EE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C7FD51-741A-E2F2-6313-52B5262A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79146E-A9C0-B857-5DC1-CB70A68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8EBA14-C498-4EFC-8874-0C92EEFDB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49A4EA-BE8C-D7BF-3ECA-40640EE71B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D1685B-98A8-25A0-ED3C-85B59C2D53D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FA720E-BFBA-ABF3-CA76-2E56E4033D74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1465263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didn’t use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過去不常早起。）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used not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Ann: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Ed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doctor?</a:t>
                      </a: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以前是醫生嗎？）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Ben: Yes, he did.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（是，他以前是。）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41A1B0-8560-5F4D-69FB-E39AA5B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C6972B-D5F7-55EE-7564-9E8AEE1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8E57D-D8F7-70E3-B2B9-DC1F674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A792D-37BE-7B05-99A6-D622431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0C992E-E6F0-46A4-8F57-1A7E7DF9C9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968200-27E4-C7F7-346A-B2141CCF1A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AD20B3-A4C9-6A1E-50FF-76E7C2E5A71E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B9C8E0-2227-59AD-2874-BF4F405E7CC4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1465263"/>
          <a:ext cx="8304212" cy="5292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4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/ get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 / V-ing</a:t>
                      </a:r>
                      <a:endParaRPr lang="zh-TW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（現在習慣於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Lisa 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having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cup of coffee in the morning.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Lisa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習慣早上來杯咖啡。）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be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動詞用來表示「狀態」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You will 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weather here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（你會逐漸習慣這裡的天氣。）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get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表示「變得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8BBE8D-2517-E6C8-FD48-7A506047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42C75-62D5-9716-8C48-A530AD92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F78045-C462-F846-C343-AFEC5C6D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5BCE90-7290-F924-A333-FD7AE4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953B2D-864B-46DC-842E-8AC087111F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509B74-A53D-901C-46ED-A30A8004E75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FF7034-B2AA-3B73-1650-4FCB8023611C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1485B4-B978-A6DC-57AA-5AC4108411B8}"/>
              </a:ext>
            </a:extLst>
          </p:cNvPr>
          <p:cNvGraphicFramePr>
            <a:graphicFrameLocks noGrp="1"/>
          </p:cNvGraphicFramePr>
          <p:nvPr/>
        </p:nvGraphicFramePr>
        <p:xfrm>
          <a:off x="214313" y="1465263"/>
          <a:ext cx="825500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0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（被用來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被動用法將在第五冊教授。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>
                        <a:buAutoNum type="arabicParenBoth"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knife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meat.</a:t>
                      </a:r>
                    </a:p>
                    <a:p>
                      <a:pPr marL="87312" indent="0">
                        <a:buNone/>
                      </a:pP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（這把刀是用來切肉的。）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These tools 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fix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car.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（這些工具是用來修理這輛車的。）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F81E7D-E544-8E6D-CB7A-DDEF3A9B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1BD9-DA7A-BD8D-1EE1-C945FC3D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53A696-A399-E380-7678-AE7F7D65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52B7B6-0215-EA2C-10CC-4776477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6D7ED2-A858-4ED7-8F7E-C6BDB3A55B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群組 1">
            <a:extLst>
              <a:ext uri="{FF2B5EF4-FFF2-40B4-BE49-F238E27FC236}">
                <a16:creationId xmlns:a16="http://schemas.microsoft.com/office/drawing/2014/main" id="{FE117465-2C5A-2FA8-FF2E-97D2BFFB45A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39949" name="內容版面配置區 2">
              <a:extLst>
                <a:ext uri="{FF2B5EF4-FFF2-40B4-BE49-F238E27FC236}">
                  <a16:creationId xmlns:a16="http://schemas.microsoft.com/office/drawing/2014/main" id="{0398583D-A3F1-A234-E25D-AD2A6703CB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78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William is a great actor.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	There are many cute animals here.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3F1F163-73C5-E957-3AC4-414BC435DD85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186CB97-E6E8-6A3D-C773-5A68C47941A0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D01D186-2083-D6E3-5382-318A18306C1A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85D2F70-9945-CC9C-A5EA-15066CE53C5A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4F3E0-48F7-B9A4-8665-52518C65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20177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used to be a great actor. 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B3C9CE-9B9E-76C5-4BE4-1A1FB305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370388"/>
            <a:ext cx="797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used to be many cute</a:t>
            </a:r>
            <a:r>
              <a:rPr lang="zh-TW" altLang="en-US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 here.</a:t>
            </a:r>
          </a:p>
        </p:txBody>
      </p:sp>
      <p:sp>
        <p:nvSpPr>
          <p:cNvPr id="39941" name="文字方塊 5">
            <a:extLst>
              <a:ext uri="{FF2B5EF4-FFF2-40B4-BE49-F238E27FC236}">
                <a16:creationId xmlns:a16="http://schemas.microsoft.com/office/drawing/2014/main" id="{A600385C-45E3-BC7A-7C51-F447DDCB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FDE9F-45F2-D519-832B-C6467C84902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399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1AF2A7-DB33-CBEE-B965-CB84571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C101A-992A-8DB6-8EC8-4951FA5D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FA8FA-6007-B8EC-7083-CD8975A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448D97-460B-CA44-FC4A-10E37030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3AB839-2360-4541-A205-93F9469C82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群組 1">
            <a:extLst>
              <a:ext uri="{FF2B5EF4-FFF2-40B4-BE49-F238E27FC236}">
                <a16:creationId xmlns:a16="http://schemas.microsoft.com/office/drawing/2014/main" id="{BB3769C4-E98D-F2CD-37D4-E43A7B44710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40973" name="內容版面配置區 2">
              <a:extLst>
                <a:ext uri="{FF2B5EF4-FFF2-40B4-BE49-F238E27FC236}">
                  <a16:creationId xmlns:a16="http://schemas.microsoft.com/office/drawing/2014/main" id="{EF02A68A-0365-979C-E7C5-EF18F78DA3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00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3.	Mary does not have dinner at home.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4.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Do you go to school by bus?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BA1CC94-E286-9949-0F9F-A0E20D195AFC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76474D0-9CFB-588D-D872-A3A67E345F56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59E300B-3FE3-13A5-F0F7-AFAFFD68BCEE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866E652-5F65-04A2-7D28-29CD43002F7D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8BB36E-998D-E2D2-56DB-AB9AF6E5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098675"/>
            <a:ext cx="81518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didn’t use to have dinner at home. / Mary used not to have dinner at home.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98A23D-AEE5-0BCA-D370-93C2148B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370388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use to go to school by bus?</a:t>
            </a:r>
          </a:p>
        </p:txBody>
      </p:sp>
      <p:sp>
        <p:nvSpPr>
          <p:cNvPr id="40965" name="文字方塊 5">
            <a:extLst>
              <a:ext uri="{FF2B5EF4-FFF2-40B4-BE49-F238E27FC236}">
                <a16:creationId xmlns:a16="http://schemas.microsoft.com/office/drawing/2014/main" id="{67A2E168-872B-5C61-4546-B586184A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2AB612-22AA-0823-91B3-F1FBE05884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409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C6B55-9B40-A186-6D97-469A3118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12A862-40FA-1D61-FA6C-8D51889C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AD53F8-61E4-0D74-07B4-3C2B6785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6C4212-0DA9-3652-5237-C1C56042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60FDB8-28B2-4F49-AEAB-5437E39FD66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C8720A-4AF0-240D-E36D-1667F9DBB4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21581-E4F7-3B02-A749-90666AEEFF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7F793F2-6169-96BB-83FD-35F3C149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502E2F9-4156-B75A-E0BD-AA9AF6C5D082}"/>
              </a:ext>
            </a:extLst>
          </p:cNvPr>
          <p:cNvGraphicFramePr>
            <a:graphicFrameLocks noGrp="1"/>
          </p:cNvGraphicFramePr>
          <p:nvPr/>
        </p:nvGraphicFramePr>
        <p:xfrm>
          <a:off x="274638" y="2074863"/>
          <a:ext cx="8180387" cy="399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3" marR="91443" marT="45718" marB="457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（聰明的）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8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D65395-3044-4EE8-B43F-E13A6BA4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71B6D0-F125-8685-69F6-0DD5B964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1045B9-2D27-5507-350A-93A0536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ABE5A2-206D-5C42-37FA-FEB5454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8961E7-FD05-4AD9-A1DE-66C9F455D89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988800B-C678-A137-237F-3C07C35AC52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72F8A98-8E4A-E925-6F56-8E88ABE5128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Tim is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big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live	(B) living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lives	(D) lived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machine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wash the dishes.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uses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C099-9E51-27DC-E033-1950D2D1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820268-8D11-7CFF-1A47-316881EB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38AA27-9321-A031-4A9F-1800B745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1157FA-0687-96C2-0154-A72AEA93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59DF19-5139-FBB3-2B61-53C4A5A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9A9C05-9014-DDE5-D64A-5BB8D79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0DED7E-80C8-4E53-B856-24B25D57E1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900584C-272C-AC65-9EEE-ABFD82C45C3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E853C85-E796-48B7-950C-8D0704E8A02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There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three theaters in the small town, but there is only one left now.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B25E53-6073-5C69-70FA-9A4FE5BC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8F28CC-78B3-7578-FF89-1F12C507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8D4191-0032-DEC7-DD67-2BBE3F8D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883375-F7DB-7E10-1884-15A66975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621F9A-A798-3152-AFE7-29DC5F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8296DC-A1FA-4F8B-8A32-6404A4F555C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Now I often think of those days with Pip, my pet dog. When I read in my room, he ______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quietly beside me.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will come and sit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comes and sits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come and sat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used to come and sit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112-23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Willy has changed a lot. 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 up early to do exercise. But now he wakes up late and is late for school every day.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forgot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volunteered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（自願）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714BD97-6F90-571D-667A-507BEBEF38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Snow White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woman in the story.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EDE09E-2D84-36CC-018C-56AB0949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D44-FD52-6C49-B52C-10F85AC9C4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5063" name="文字方塊 6">
            <a:extLst>
              <a:ext uri="{FF2B5EF4-FFF2-40B4-BE49-F238E27FC236}">
                <a16:creationId xmlns:a16="http://schemas.microsoft.com/office/drawing/2014/main" id="{8C23477A-8F56-DEEE-A985-DA324C0C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9D9857-762A-9698-0E82-43B765BD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AE0488-DCE4-2FC9-E13F-43E9B18F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D370F8-B4E6-21B6-06FA-6B9F3E1A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F492E3-4E51-F97A-EBF3-60DE6F3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A7429-85A7-4C6B-A19C-A6C9859D29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C90265C-E551-3BD2-5632-9A0FB2FF31A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sports for me. I go swimming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most interesting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 interesting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interesting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interesting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B725C8-AC76-3EB5-7B71-97C45D1D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4F642-BD05-E47F-1500-5C848C7FA19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6087" name="文字方塊 6">
            <a:extLst>
              <a:ext uri="{FF2B5EF4-FFF2-40B4-BE49-F238E27FC236}">
                <a16:creationId xmlns:a16="http://schemas.microsoft.com/office/drawing/2014/main" id="{B9F0701A-990C-BFC0-B1DD-76E302EF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A8E29-F97B-1FE9-AEBA-E201C430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B9F55-55F0-93B0-9517-167A4F12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0D8C7D-0947-21F2-7683-FDE410E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01D64D-C576-B273-A7ED-E6AB286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3C1C7B-F74D-4B14-B489-4C475BCD70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DD32AB-60A4-CCAC-DA97-3C5DA6C92E1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Mr. Campbell just won the lottery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（中樂透）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 the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man in the world.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luckiest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luckily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luckier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lucky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9EC091-8DCA-6C67-E8E6-EA945529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15D83-8A7D-8F92-80CF-210B8CCBAE2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7111" name="文字方塊 6">
            <a:extLst>
              <a:ext uri="{FF2B5EF4-FFF2-40B4-BE49-F238E27FC236}">
                <a16:creationId xmlns:a16="http://schemas.microsoft.com/office/drawing/2014/main" id="{2A9E744E-61AA-02BC-7CD0-789E6D0F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71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785D3-90BE-B745-BCA2-C8BDC170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261E45-7BED-A0F1-B8EF-EFAC037D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FA790B-62D9-8968-0BBD-C103B120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82585D-8157-30F9-D166-8E9181C5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3257B8-DDDD-4542-8905-E79788F2E4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CA5B10-8EDB-35AF-792D-8B42AE2BA23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Stephen Chow is </a:t>
            </a:r>
            <a:r>
              <a:rPr lang="zh-TW" altLang="zh-TW" sz="3600" u="sng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actors. Every time I watch his movies, I can’t help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忍不住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laughing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笑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funny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funnier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84E6F4-EFD8-6D67-1ADE-0A8BF949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6189B-9BB9-36C0-326B-ECF5473A3BA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8135" name="文字方塊 6">
            <a:extLst>
              <a:ext uri="{FF2B5EF4-FFF2-40B4-BE49-F238E27FC236}">
                <a16:creationId xmlns:a16="http://schemas.microsoft.com/office/drawing/2014/main" id="{795BD2B1-B387-DAA5-6C3A-FF65A9D6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81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F751D6-B540-5E35-B1DF-260B8671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B1A81-43AF-D5A5-0F9D-C7FCD7E3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26A3CF-7C5B-8BCD-3472-235A3B2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E0BCBF-5ADB-1557-FAB3-CF23C5D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4473B4-2BF5-498C-BB59-81F0BE57D96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84BC045-4192-75A5-2CD8-F29FCCC030B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962275" indent="-29384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Ron: Hi, Mike. Why do you look sad?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Mike: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test this morning was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failed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</a:p>
          <a:p>
            <a:pPr marL="1879600" indent="0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difficult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difficult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00B79F-55FD-ED9A-C5B4-5CF22FD6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FA2C0-4CD6-6D9D-A37A-45AB9C0D95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9159" name="文字方塊 6">
            <a:extLst>
              <a:ext uri="{FF2B5EF4-FFF2-40B4-BE49-F238E27FC236}">
                <a16:creationId xmlns:a16="http://schemas.microsoft.com/office/drawing/2014/main" id="{4B8CF449-9050-4385-CD19-DAFD3DED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91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6E4B64-4544-B809-A4A8-4AE83CCA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7ACD2-E0DC-3662-1D63-8C72A56A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CCC9A-6A06-2972-3ECF-C5D09224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104065-66EA-11C2-E7E3-B84D0A4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F094B0-30C2-4433-A339-1806777763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F77E0D3-F3FF-240D-233E-2E4731F73FE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I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early when I was a student.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get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getting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gotten up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69B985-4F48-4A8B-9E4A-731BDCF0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1C042D-323E-CDD1-699F-F0957A1EB4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0183" name="文字方塊 6">
            <a:extLst>
              <a:ext uri="{FF2B5EF4-FFF2-40B4-BE49-F238E27FC236}">
                <a16:creationId xmlns:a16="http://schemas.microsoft.com/office/drawing/2014/main" id="{1764336B-97C5-1CF6-B9C4-BD653E7D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DF709F-7372-9690-210C-1606547D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0E0875-5306-43E2-4A5C-58CAEE67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CAF36-8225-D6DD-0AE7-9A7972E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00B8B-D230-3D27-8B92-9FE8689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0F422F-5835-4268-80DF-B2F280186C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F16AFF-DE84-ED5B-E790-1F4A42D2B36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710EB-032D-8B3B-B730-9E888B033D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136B6FEA-1A96-1B34-7639-C1A6C5AA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2DA866-8C7E-11BE-59B1-304C9C118E9E}"/>
              </a:ext>
            </a:extLst>
          </p:cNvPr>
          <p:cNvGraphicFramePr>
            <a:graphicFrameLocks noGrp="1"/>
          </p:cNvGraphicFramePr>
          <p:nvPr/>
        </p:nvGraphicFramePr>
        <p:xfrm>
          <a:off x="257175" y="2074863"/>
          <a:ext cx="8239125" cy="460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7" marR="91437" marT="45723" marB="4572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 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gest</a:t>
                      </a:r>
                      <a:endParaRPr lang="zh-TW" sz="3200" kern="10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」，去字尾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-iest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02BF52-D1E3-FB10-DE17-332E4C4A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429A6D-1C80-E4B8-EAD0-1EE7C447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082AB7-3A12-B712-E568-BEFEFAB0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5B3A1E-6B69-CC09-5807-B92E59B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D2BC3E-5496-4E8C-9130-840B8E909D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90DA288-905C-8602-943F-07DC485620B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Amy: Who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 in the TV show?</a:t>
            </a:r>
          </a:p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Ted: Paul. Almost everyone knows him.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265980-42BC-2DE7-47F7-7C235C3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678D74-F1B0-96DD-C00C-91D23F51C95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1207" name="文字方塊 6">
            <a:extLst>
              <a:ext uri="{FF2B5EF4-FFF2-40B4-BE49-F238E27FC236}">
                <a16:creationId xmlns:a16="http://schemas.microsoft.com/office/drawing/2014/main" id="{5FCD81E3-C97C-FE44-5C8D-D54F461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D2BFE1-D877-257A-9039-B2C66670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60FA33-E144-53DC-00BC-60D7946C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0BA0EB-1CE9-5A90-440A-937E4D28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29069-EDD0-5958-D17E-CB5A17F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724836-11B9-4A40-98CD-5DEDD18C28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447E5C-C001-DF29-CD49-D2451AB5F4A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Hualien City isn’t the biggest city in Taiwan, but it is the most beautiful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Taiwan.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of city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of all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of all the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every city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F19380-CC45-17DB-AF5E-6D2BABF7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0692F-6C56-3ADC-CAD3-7FCCE57DBB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3EFF3AFF-37C7-37DB-BBFD-FA053436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D8B840-399F-AEC5-624B-45A962A0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4C405E-4BEB-5E0C-4382-6B71FBBF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C7CE20-ACA3-FC7E-543F-0DE0AB5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485B8-0254-BB03-F297-373D53F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0A9392-407C-449C-AE9D-FF4AC022B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4655-CDEB-44DF-EC49-1B099E5E80F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The movie was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 lot of people went to see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popular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51C41A-D5F5-C4E3-90DD-E8B7574C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466AF-543D-C89D-7863-E3AA5A59EF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11D56C90-CF43-B8E4-41F9-EAA6FADC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B4D4D6-68A7-6268-4676-99105F9F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C1581-FC16-5A38-07C7-113F6BAF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6F8C45-3DE4-EDB6-72C0-C3C1F91A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DF62BD-983C-9444-8DBA-6EC5305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296315-EDFA-4389-8582-1ECC6C291C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A26411-AE74-4380-ECCB-F90AEC1923A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Jacky: All these five dogs are cute.</a:t>
            </a:r>
          </a:p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en-US" sz="3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Zoe: I like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one. Can I hold it?</a:t>
            </a:r>
          </a:p>
          <a:p>
            <a:pPr marL="2151063" indent="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small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smaller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smaller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smallest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24FFD-3270-7EAC-AC5A-AE2275BC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2D6C55-7132-0CD0-8DC5-1257B362AD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23549575-D74D-A1AE-CAA3-517A9B18B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F75102-8754-7289-554D-59B3E02B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D930EB-86D3-FDFD-1782-5FAD5ECA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4C36B5-351D-A55D-AEC1-585B93CE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C15B8-8134-B812-F3FC-53E8D13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81CCB-83E4-4695-9A3F-C01449023D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2">
            <a:extLst>
              <a:ext uri="{FF2B5EF4-FFF2-40B4-BE49-F238E27FC236}">
                <a16:creationId xmlns:a16="http://schemas.microsoft.com/office/drawing/2014/main" id="{646F6DA4-4847-ACA3-2269-33C619CA44F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6075" indent="-16160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Bob: Do you want to see the superhero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（超級英雄）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movie</a:t>
            </a:r>
            <a:r>
              <a:rPr lang="zh-TW" altLang="en-US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me?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Lisa: Sure. It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(interesting) of all the movies now.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0EF24-2527-CA75-9FB0-98676D68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876675"/>
            <a:ext cx="4286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interesting 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2D07B9-94A2-F519-2FD5-1D39F94F2D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5">
            <a:extLst>
              <a:ext uri="{FF2B5EF4-FFF2-40B4-BE49-F238E27FC236}">
                <a16:creationId xmlns:a16="http://schemas.microsoft.com/office/drawing/2014/main" id="{265FC014-A6E2-8582-018E-F2A8F26C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62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51E628-7A74-1AD5-EF08-3B1AC1F4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F74628-CF33-C9A4-4F0A-7F98A42B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50D44C-9B57-C66F-C6A4-18B10297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F266C-061C-47DC-D82A-2632C4D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204DC4-B655-435F-BAEB-151C0B1547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2">
            <a:extLst>
              <a:ext uri="{FF2B5EF4-FFF2-40B4-BE49-F238E27FC236}">
                <a16:creationId xmlns:a16="http://schemas.microsoft.com/office/drawing/2014/main" id="{7BA28537-6FEB-24C0-B04C-998B622797E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75" indent="-22383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Tammy: Did you watch the movie </a:t>
            </a:r>
            <a:r>
              <a:rPr lang="en-US" altLang="zh-TW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Roman Holiday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before?</a:t>
            </a: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Benson: Of course. It is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(great) movie in history.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C942AA-1043-54AB-4472-02DF4DB2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840163"/>
            <a:ext cx="40751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2D55A-5B73-B14D-6046-F6FDA09F92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5">
            <a:extLst>
              <a:ext uri="{FF2B5EF4-FFF2-40B4-BE49-F238E27FC236}">
                <a16:creationId xmlns:a16="http://schemas.microsoft.com/office/drawing/2014/main" id="{ACE885AB-B7E4-B996-181D-423F311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74B9CC-7E33-96C3-7C8A-8DDCF5BB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F52B0-EABD-7E5A-9BD0-C3B9913D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450097F-7AA5-BB2E-D491-54466079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7D67AF-56F4-5548-A4D2-0BEB473A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5FC2E9-7C18-4F4B-A9F9-7DCB04A6460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2">
            <a:extLst>
              <a:ext uri="{FF2B5EF4-FFF2-40B4-BE49-F238E27FC236}">
                <a16:creationId xmlns:a16="http://schemas.microsoft.com/office/drawing/2014/main" id="{2E9BDD22-2073-0AA8-A0D0-4067002F0DDE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The traffic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（交通）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 is much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(heavy) than that in Nantou.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Jane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(old) of the five sisters. Elsa, Mary, Cathy, and Lydia are all her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sisters.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83D26D-0B17-4D1C-9D4A-3FCDAFB195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106B66BB-B56A-F60A-13D7-03B51EC0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00581A-1147-10D7-4377-931DC98F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0975"/>
            <a:ext cx="40751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F1AA75-68FD-3EBC-A174-96242AD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862388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oldest / eldest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030AF5-81E1-F1DB-2E2E-C70A47C3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514975"/>
            <a:ext cx="40751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3FF62-1F62-C832-E697-6702811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ECCCE-44C3-732A-E82C-F367EA53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BC9BFC-037D-1611-05B8-B227E8AD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EFCD5-B66E-DA62-487D-6489458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FE6E8-68F7-4B7B-BA8A-0500AB48711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>
            <a:extLst>
              <a:ext uri="{FF2B5EF4-FFF2-40B4-BE49-F238E27FC236}">
                <a16:creationId xmlns:a16="http://schemas.microsoft.com/office/drawing/2014/main" id="{CA55C3AC-E223-48FA-3F4B-CC4D29125133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Although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Daisy is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child in her family, she is the tallest. She is even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(tall) than her father.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E8C695-BE54-12AF-2B2D-DF5C65C7F9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2428AFBA-C0F1-6C82-CA2F-508F014A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7D72FC-5EA7-5D5C-5742-33620080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8913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youngest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E763EE-AAA0-3A98-F497-695F47EB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17938"/>
            <a:ext cx="40751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D1CA16-00BF-BA21-6D51-79F7067E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E9DA78-3C1F-2F4D-6BC0-42AC6DAB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475AEB-0C6B-EFC5-F1BB-19CE5774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238017-E203-3F3B-057E-076B31A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3B48C8-3D92-472B-B3C8-45D22C2D582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群組 1">
            <a:extLst>
              <a:ext uri="{FF2B5EF4-FFF2-40B4-BE49-F238E27FC236}">
                <a16:creationId xmlns:a16="http://schemas.microsoft.com/office/drawing/2014/main" id="{61851476-72F3-DEEC-5BB1-39CAE9DB396B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4989512"/>
            <a:chOff x="579438" y="1430338"/>
            <a:chExt cx="8333898" cy="4989748"/>
          </a:xfrm>
        </p:grpSpPr>
        <p:sp>
          <p:nvSpPr>
            <p:cNvPr id="59405" name="內容版面配置區 2">
              <a:extLst>
                <a:ext uri="{FF2B5EF4-FFF2-40B4-BE49-F238E27FC236}">
                  <a16:creationId xmlns:a16="http://schemas.microsoft.com/office/drawing/2014/main" id="{8073CCB1-0C7B-6533-1414-0E161C45E7C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41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世界上最有用的機器是什麼？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我爸爸過去經常在他上班前去慢跑，但他現在不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那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麼做了。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BA62191E-ABF2-7473-3271-90DA05B5C3A8}"/>
                </a:ext>
              </a:extLst>
            </p:cNvPr>
            <p:cNvCxnSpPr/>
            <p:nvPr/>
          </p:nvCxnSpPr>
          <p:spPr bwMode="auto">
            <a:xfrm>
              <a:off x="1136619" y="255592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47F9CC4D-B1AD-FC51-A934-EE82EA05683F}"/>
                </a:ext>
              </a:extLst>
            </p:cNvPr>
            <p:cNvCxnSpPr/>
            <p:nvPr/>
          </p:nvCxnSpPr>
          <p:spPr bwMode="auto">
            <a:xfrm>
              <a:off x="1136619" y="5319897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DA7C791A-D47B-CD7A-7433-2BA97E851386}"/>
                </a:ext>
              </a:extLst>
            </p:cNvPr>
            <p:cNvCxnSpPr/>
            <p:nvPr/>
          </p:nvCxnSpPr>
          <p:spPr bwMode="auto">
            <a:xfrm>
              <a:off x="1136619" y="310840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2D058A8-E615-298A-375C-EE846472738E}"/>
                </a:ext>
              </a:extLst>
            </p:cNvPr>
            <p:cNvCxnSpPr/>
            <p:nvPr/>
          </p:nvCxnSpPr>
          <p:spPr bwMode="auto">
            <a:xfrm>
              <a:off x="1136619" y="586284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27DA094C-56A3-6AEA-B6E0-A36EE57AB1F9}"/>
                </a:ext>
              </a:extLst>
            </p:cNvPr>
            <p:cNvCxnSpPr/>
            <p:nvPr/>
          </p:nvCxnSpPr>
          <p:spPr bwMode="auto">
            <a:xfrm>
              <a:off x="1136619" y="6420086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395ED74-C921-7686-A751-FC7CA6D7F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957388"/>
            <a:ext cx="751998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the most useful machine in the world?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2047AF6-8B37-65CA-73F6-6E8BC6979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718050"/>
            <a:ext cx="75231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father used to go jogging before he went to work, but he doesn’t do that now.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972C38D-9937-EB05-1229-385CEEAE8A9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9400" name="文字方塊 5">
            <a:extLst>
              <a:ext uri="{FF2B5EF4-FFF2-40B4-BE49-F238E27FC236}">
                <a16:creationId xmlns:a16="http://schemas.microsoft.com/office/drawing/2014/main" id="{737F561F-7A4A-9F1A-6DDA-302E15CF1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40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49822F-8DE4-BAF5-42D3-EAA4B3CEA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E16C99-E1BF-364D-2F0C-E5249263F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B758004-C7CD-D748-C4B5-D677F12F9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FF895F-EC36-9B8B-DA57-4174A358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B9E770-307C-43AB-8C41-B8B21F27F6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18" name="群組 1">
            <a:extLst>
              <a:ext uri="{FF2B5EF4-FFF2-40B4-BE49-F238E27FC236}">
                <a16:creationId xmlns:a16="http://schemas.microsoft.com/office/drawing/2014/main" id="{2727E161-16D4-AAD1-1409-75D3E2DCF7B5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4989512"/>
            <a:chOff x="579438" y="1430338"/>
            <a:chExt cx="8333898" cy="4989748"/>
          </a:xfrm>
        </p:grpSpPr>
        <p:sp>
          <p:nvSpPr>
            <p:cNvPr id="60429" name="內容版面配置區 2">
              <a:extLst>
                <a:ext uri="{FF2B5EF4-FFF2-40B4-BE49-F238E27FC236}">
                  <a16:creationId xmlns:a16="http://schemas.microsoft.com/office/drawing/2014/main" id="{A904228F-B868-4275-DE3B-95C7C5D4435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416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這是全美國最受歡迎的電視節目。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4.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冬天是一年之中最冷的季節。當它來的時候，你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需要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穿多一點衣服。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BFEE993-CA2E-9391-293A-97441672088D}"/>
                </a:ext>
              </a:extLst>
            </p:cNvPr>
            <p:cNvCxnSpPr/>
            <p:nvPr/>
          </p:nvCxnSpPr>
          <p:spPr bwMode="auto">
            <a:xfrm>
              <a:off x="1136619" y="255592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56686EB-0BE8-6A72-51E6-F040B6C98F9C}"/>
                </a:ext>
              </a:extLst>
            </p:cNvPr>
            <p:cNvCxnSpPr/>
            <p:nvPr/>
          </p:nvCxnSpPr>
          <p:spPr bwMode="auto">
            <a:xfrm>
              <a:off x="1136619" y="5319897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8436D3D-971C-0381-1D8F-D921FE8A5F7E}"/>
                </a:ext>
              </a:extLst>
            </p:cNvPr>
            <p:cNvCxnSpPr/>
            <p:nvPr/>
          </p:nvCxnSpPr>
          <p:spPr bwMode="auto">
            <a:xfrm>
              <a:off x="1136619" y="310840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17CC98CC-8A89-A463-44DA-42C7A16BDDED}"/>
                </a:ext>
              </a:extLst>
            </p:cNvPr>
            <p:cNvCxnSpPr/>
            <p:nvPr/>
          </p:nvCxnSpPr>
          <p:spPr bwMode="auto">
            <a:xfrm>
              <a:off x="1136619" y="5862848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4BE2DB40-6414-FC35-213F-4A2BB39D6F7F}"/>
                </a:ext>
              </a:extLst>
            </p:cNvPr>
            <p:cNvCxnSpPr/>
            <p:nvPr/>
          </p:nvCxnSpPr>
          <p:spPr bwMode="auto">
            <a:xfrm>
              <a:off x="1136619" y="6420086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CC71F4-F745-5CDE-354A-B81857559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1957388"/>
            <a:ext cx="7519987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the most popular TV show in the USA.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833A85D-73B2-924F-A322-E038ACBD4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4718050"/>
            <a:ext cx="75231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is the coldest season of the year. You need to wear more clothes when it comes.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D59C37-3AA4-4AA8-88D4-74B55BC0FDE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4" name="文字方塊 5">
            <a:extLst>
              <a:ext uri="{FF2B5EF4-FFF2-40B4-BE49-F238E27FC236}">
                <a16:creationId xmlns:a16="http://schemas.microsoft.com/office/drawing/2014/main" id="{FE7C8AC1-2403-37D6-8241-A09F4EB0A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D0C0F6-A388-6BD4-1E5E-8D0D03B36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E2E5FDB-E10B-EF19-0D41-C09C906D9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39A9B1-8C3E-AC1B-ECBE-6BEB44CF9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DC6E415-DC94-C4BE-D5D1-0105C0328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A1DE355-9D2B-4274-80D0-C93348E475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EB897E-ED77-7508-0CA4-036A47F860E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F961D6-232A-5901-BC54-2406C6130CF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EFB90F2D-0375-E893-515F-89B204DE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D5FC5D-8E9E-E6CC-D617-F80B4D644810}"/>
              </a:ext>
            </a:extLst>
          </p:cNvPr>
          <p:cNvGraphicFramePr>
            <a:graphicFrameLocks noGrp="1"/>
          </p:cNvGraphicFramePr>
          <p:nvPr/>
        </p:nvGraphicFramePr>
        <p:xfrm>
          <a:off x="234950" y="2074863"/>
          <a:ext cx="8135938" cy="309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02" marB="4570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（舒服的）、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b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1A10E1-0491-C1D4-A5D7-D5E6F397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C207DD-6A86-2DC7-3D2A-DDA4DF8C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6FBE99-F353-99EF-B1D9-4F14E489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EB69C0-F0FF-F637-1AAB-A5D8AA07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3BA12-B960-4CC0-843F-3752DA4B22C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E9D19099-4239-9F2D-BA01-0002C1500CD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34375" cy="2778125"/>
            <a:chOff x="579438" y="1430338"/>
            <a:chExt cx="8333898" cy="2777553"/>
          </a:xfrm>
        </p:grpSpPr>
        <p:sp>
          <p:nvSpPr>
            <p:cNvPr id="61452" name="內容版面配置區 2">
              <a:extLst>
                <a:ext uri="{FF2B5EF4-FFF2-40B4-BE49-F238E27FC236}">
                  <a16:creationId xmlns:a16="http://schemas.microsoft.com/office/drawing/2014/main" id="{D2059989-BE94-B435-1108-71D5AAEBBA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913" cy="1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 John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是三個小孩中最健康的，因為他每天都運動。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CC026CC-DDE3-DDDD-776C-93BBE96CFF76}"/>
                </a:ext>
              </a:extLst>
            </p:cNvPr>
            <p:cNvCxnSpPr/>
            <p:nvPr/>
          </p:nvCxnSpPr>
          <p:spPr bwMode="auto">
            <a:xfrm>
              <a:off x="1136619" y="3125439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91FEE5BF-ADDC-C7DE-5CE0-1325746A44E4}"/>
                </a:ext>
              </a:extLst>
            </p:cNvPr>
            <p:cNvCxnSpPr/>
            <p:nvPr/>
          </p:nvCxnSpPr>
          <p:spPr bwMode="auto">
            <a:xfrm>
              <a:off x="1136619" y="4207891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A0107431-EE52-244A-AE13-014E352D5CCB}"/>
                </a:ext>
              </a:extLst>
            </p:cNvPr>
            <p:cNvCxnSpPr/>
            <p:nvPr/>
          </p:nvCxnSpPr>
          <p:spPr bwMode="auto">
            <a:xfrm>
              <a:off x="1136619" y="3677775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3373D5D-78A7-1FC1-7A14-502AC67A2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2514600"/>
            <a:ext cx="751998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John is the healthiest of the three kids because he exercises / does exercise every day.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4DCEE4C-A013-2229-345C-2E537E216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7" name="文字方塊 5">
            <a:extLst>
              <a:ext uri="{FF2B5EF4-FFF2-40B4-BE49-F238E27FC236}">
                <a16:creationId xmlns:a16="http://schemas.microsoft.com/office/drawing/2014/main" id="{906BD1F5-4346-E5D5-DFB9-32D55043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14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24BF462-0649-99B0-1DB6-E2150A26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D12DA2-DAE0-CD4B-9A3C-87093E10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EB7B601-C37A-9C12-0EB5-56CE93437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1F546A-A0EE-A66E-40B8-383294D3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9A53A5-1359-46D5-9BE2-45832321F46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5F87B3A-79F1-EEF0-8DEF-FCE025550FE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 rabbit and some turtles are in a race. The rabbit is sure it will win. It says to the turtles, “You cannot be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me. You’ll lose.” The turtles say, “It’s still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and you never know. Let’s begin now!”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So they begin to run. At first, the rabbit runs very fast. Ten minutes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it stops. It looks back at the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096715-FB52-0820-3599-9AAF34CA7C9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0" name="文字方塊 6">
            <a:extLst>
              <a:ext uri="{FF2B5EF4-FFF2-40B4-BE49-F238E27FC236}">
                <a16:creationId xmlns:a16="http://schemas.microsoft.com/office/drawing/2014/main" id="{62E625E0-DE79-8702-AEE2-BD04DAE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59A0FC-FA8C-D82B-1AD7-F8C8573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1F03E8-8A50-B114-016D-4D3D6B06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383068-9CB6-C0EA-DD96-C31431CB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FD9585-42EC-6BE0-10CE-409BE09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16A5A8-8ACA-436B-8B80-99988BF4CF2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7D5DB6AF-5513-183C-8B12-B85990E015F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74662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turtles and thinks, “The turtles are so slow. Why don’t I take a rest now?” However, the turtles run past the rabbit when it is sleeping.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end, they all reach the finish line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than the rabbit. Now who’s</a:t>
            </a:r>
            <a:b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all? It’s the rabbit, of course!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TW" sz="3600"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烏龜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最後</a:t>
            </a:r>
            <a:endParaRPr lang="en-US" altLang="zh-TW" sz="3600">
              <a:latin typeface="Arial" charset="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7E05-777A-E3F9-77A7-50BA1E635B3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4" name="文字方塊 6">
            <a:extLst>
              <a:ext uri="{FF2B5EF4-FFF2-40B4-BE49-F238E27FC236}">
                <a16:creationId xmlns:a16="http://schemas.microsoft.com/office/drawing/2014/main" id="{85A9DEBD-BFE9-A505-92A5-EFC64E89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3D7CF1-AE83-4F37-74D0-9CDE093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769FB1-618D-25E8-C627-F8F7BFED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2E5B35-9ABF-7539-C8F3-2CEAF71E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3F8C7-C50E-2676-48C8-6FB7D575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7D8AFC-13A0-4C77-B88E-D642AB0F0F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EB3D05-608D-D15E-4016-1D379EBDA2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7" name="文字方塊 6">
            <a:extLst>
              <a:ext uri="{FF2B5EF4-FFF2-40B4-BE49-F238E27FC236}">
                <a16:creationId xmlns:a16="http://schemas.microsoft.com/office/drawing/2014/main" id="{99F3ED03-579F-1EBE-356A-5BE78258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1E744-CEDD-5122-506E-2A22BFCD480A}"/>
              </a:ext>
            </a:extLst>
          </p:cNvPr>
          <p:cNvSpPr txBox="1">
            <a:spLocks/>
          </p:cNvSpPr>
          <p:nvPr/>
        </p:nvSpPr>
        <p:spPr bwMode="auto">
          <a:xfrm>
            <a:off x="358775" y="1550988"/>
            <a:ext cx="86439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fast		(B) faster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fastest	(D) the fastest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early	(B) late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late		(B) latter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later		(D) latest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B30AC6-81F6-8854-2801-C2288E2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6859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4E4ED-9A88-3CD0-A892-F73A7FD0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8654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5F287A-C377-C6A1-B8CD-7FACF743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095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0C4098-E444-01EE-845E-4B93CC1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B219A6-9EDE-384F-6D59-605C866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9F140B-889F-4FB4-A295-4CA8391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ED39B-A4BE-2478-9D82-851F367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57F6F5-00FA-4CFC-9220-84CB35059B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C91AEA-96D5-FB39-01E4-3C7E8F83A4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1" name="文字方塊 6">
            <a:extLst>
              <a:ext uri="{FF2B5EF4-FFF2-40B4-BE49-F238E27FC236}">
                <a16:creationId xmlns:a16="http://schemas.microsoft.com/office/drawing/2014/main" id="{42BE6718-2EFC-DA69-E506-9F700D3D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0A87799-A225-E7C3-D241-4ACB9B29562C}"/>
              </a:ext>
            </a:extLst>
          </p:cNvPr>
          <p:cNvSpPr txBox="1">
            <a:spLocks/>
          </p:cNvSpPr>
          <p:nvPr/>
        </p:nvSpPr>
        <p:spPr bwMode="auto">
          <a:xfrm>
            <a:off x="358775" y="1517650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early	(B) earlier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early	(D) earliest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slow		(B) slower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slowest	(D) the slowest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817A4-8F65-9104-0CC0-63729E21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510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92FB8-DAC4-A2AF-A1DB-3CED53B2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3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A735D1-8717-7A6D-440B-BAD96B83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E8F86F-EA1E-4DDA-A40E-90DC1B6F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0548AD-BDF9-9A37-D90B-341BDA0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F87314-8EF2-4F08-A4CC-5D033B4051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B6DE889-EA97-1085-DDA3-1F1BDB5B778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2A6FCE-D313-1638-018A-C824338E44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F2691FD1-64F9-A5FA-1AA3-32CA45729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54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good / well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（健康的）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best</a:t>
            </a: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bad 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worst</a:t>
            </a: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many / much 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</a:t>
            </a: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little →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less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least</a:t>
            </a: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 →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farther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b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furthest</a:t>
            </a: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(6)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 →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older</a:t>
            </a:r>
            <a:r>
              <a:rPr lang="zh-TW" altLang="en-US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elder</a:t>
            </a:r>
          </a:p>
          <a:p>
            <a:pPr marL="1792288" indent="809625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oldest / eldest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A172DF-A66C-C016-435E-A25ECAEBD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DC60A9C-14E4-9992-1DAD-89371BCE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9046479-2E49-5D72-F042-054A57301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C7D1F8-F703-357A-633A-407E95CA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AB46C6-CF45-B132-B7E6-70C97F521C9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8D3ED-CF0C-36D7-5A08-7B4E15EDBB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0AB88C5D-8631-9532-BE51-A90FA1E3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5486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在最高級中，若指的是實際距離「最遠的」，意思相同。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  例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/ furthest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market</a:t>
            </a: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（最遠的市場）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CCC15-4419-8090-DA51-C32B4B084B7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EEA08E-7BDB-D7F1-C396-DAC7D754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0CEBE-581F-5603-FF4D-11D9711B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422BF9-D30F-9464-87BF-B44B65C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126F1-95D8-77A9-EF14-3D71864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5AF5F3-2353-4136-A10D-77389F1642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50AAC5-BBF6-50F8-6514-8332E3B9649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96DD37-C85B-3FF8-142A-F9877B6B2F1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43E38E7C-4BC4-AE9C-09D1-542D110C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63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eldest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用在指家庭關係中兄、姐、長子、長女等關係，且用在名詞之前。使用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時，表示家中有三個或以上的孩子。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brother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（長兄）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son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（長子）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FBCB9-D743-8140-E65C-B8609FC9F9BB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3E0E0F-C992-CBA8-6D33-747C7DB3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707B2D-6FAD-9F14-4C5B-8EC872AE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F94F10-5EB1-7B0B-FB9E-A9E41C89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50E3A-CF9D-3749-2B0F-C1E7FD4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D4DBEB-CFF2-42C5-AECC-D70DC2E214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b877497d0c87f603d67fe5acc5038563ab6db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4461</Words>
  <Application>Microsoft Office PowerPoint</Application>
  <PresentationFormat>如螢幕大小 (4:3)</PresentationFormat>
  <Paragraphs>467</Paragraphs>
  <Slides>64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8" baseType="lpstr"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文法即時通L02</dc:title>
  <dc:creator>USER</dc:creator>
  <cp:lastModifiedBy>黃淳聖</cp:lastModifiedBy>
  <cp:revision>417</cp:revision>
  <dcterms:created xsi:type="dcterms:W3CDTF">2018-01-04T03:48:16Z</dcterms:created>
  <dcterms:modified xsi:type="dcterms:W3CDTF">2024-12-02T11:37:53Z</dcterms:modified>
</cp:coreProperties>
</file>