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3"/>
  </p:notesMasterIdLst>
  <p:sldIdLst>
    <p:sldId id="256" r:id="rId2"/>
  </p:sldIdLst>
  <p:sldSz cx="2700020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C8EAA-494A-4A21-A074-D7701869AA6C}" v="82" dt="2024-04-02T05:49:19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7" autoAdjust="0"/>
    <p:restoredTop sz="94698" autoAdjust="0"/>
  </p:normalViewPr>
  <p:slideViewPr>
    <p:cSldViewPr snapToGrid="0">
      <p:cViewPr>
        <p:scale>
          <a:sx n="50" d="100"/>
          <a:sy n="50" d="100"/>
        </p:scale>
        <p:origin x="-182" y="-10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876C8EAA-494A-4A21-A074-D7701869AA6C}"/>
    <pc:docChg chg="undo custSel modSld">
      <pc:chgData name="承昌 蔡" userId="167e11c05f1c4344" providerId="LiveId" clId="{876C8EAA-494A-4A21-A074-D7701869AA6C}" dt="2024-04-02T05:59:42.788" v="358" actId="3064"/>
      <pc:docMkLst>
        <pc:docMk/>
      </pc:docMkLst>
      <pc:sldChg chg="modSp mod">
        <pc:chgData name="承昌 蔡" userId="167e11c05f1c4344" providerId="LiveId" clId="{876C8EAA-494A-4A21-A074-D7701869AA6C}" dt="2024-04-02T05:59:42.788" v="358" actId="3064"/>
        <pc:sldMkLst>
          <pc:docMk/>
          <pc:sldMk cId="2252614129" sldId="256"/>
        </pc:sldMkLst>
        <pc:spChg chg="mod">
          <ac:chgData name="承昌 蔡" userId="167e11c05f1c4344" providerId="LiveId" clId="{876C8EAA-494A-4A21-A074-D7701869AA6C}" dt="2024-04-02T05:49:05.696" v="347" actId="14100"/>
          <ac:spMkLst>
            <pc:docMk/>
            <pc:sldMk cId="2252614129" sldId="256"/>
            <ac:spMk id="5" creationId="{06DD0CAA-4966-9F70-BADC-C6F44892DD20}"/>
          </ac:spMkLst>
        </pc:spChg>
        <pc:spChg chg="mod">
          <ac:chgData name="承昌 蔡" userId="167e11c05f1c4344" providerId="LiveId" clId="{876C8EAA-494A-4A21-A074-D7701869AA6C}" dt="2024-04-02T05:48:59.437" v="345" actId="14100"/>
          <ac:spMkLst>
            <pc:docMk/>
            <pc:sldMk cId="2252614129" sldId="256"/>
            <ac:spMk id="8" creationId="{1C820BE9-5303-4F24-6C41-4FAD9A020A0D}"/>
          </ac:spMkLst>
        </pc:spChg>
        <pc:spChg chg="mod">
          <ac:chgData name="承昌 蔡" userId="167e11c05f1c4344" providerId="LiveId" clId="{876C8EAA-494A-4A21-A074-D7701869AA6C}" dt="2024-04-02T05:49:29.421" v="353" actId="14100"/>
          <ac:spMkLst>
            <pc:docMk/>
            <pc:sldMk cId="2252614129" sldId="256"/>
            <ac:spMk id="9" creationId="{B56EFF38-1185-7FD6-A1DB-8C310616D0C4}"/>
          </ac:spMkLst>
        </pc:spChg>
        <pc:spChg chg="mod">
          <ac:chgData name="承昌 蔡" userId="167e11c05f1c4344" providerId="LiveId" clId="{876C8EAA-494A-4A21-A074-D7701869AA6C}" dt="2024-04-02T05:49:25.562" v="352" actId="14100"/>
          <ac:spMkLst>
            <pc:docMk/>
            <pc:sldMk cId="2252614129" sldId="256"/>
            <ac:spMk id="12" creationId="{A22235C5-9973-2F80-5201-B8DD5BAD7797}"/>
          </ac:spMkLst>
        </pc:spChg>
        <pc:spChg chg="mod">
          <ac:chgData name="承昌 蔡" userId="167e11c05f1c4344" providerId="LiveId" clId="{876C8EAA-494A-4A21-A074-D7701869AA6C}" dt="2024-04-02T05:51:11.019" v="356" actId="1076"/>
          <ac:spMkLst>
            <pc:docMk/>
            <pc:sldMk cId="2252614129" sldId="256"/>
            <ac:spMk id="15" creationId="{A26C63FF-A685-9D36-B283-81F095517121}"/>
          </ac:spMkLst>
        </pc:spChg>
        <pc:spChg chg="mod">
          <ac:chgData name="承昌 蔡" userId="167e11c05f1c4344" providerId="LiveId" clId="{876C8EAA-494A-4A21-A074-D7701869AA6C}" dt="2024-04-02T05:17:05.229" v="9" actId="1076"/>
          <ac:spMkLst>
            <pc:docMk/>
            <pc:sldMk cId="2252614129" sldId="256"/>
            <ac:spMk id="17" creationId="{00000000-0000-0000-0000-000000000000}"/>
          </ac:spMkLst>
        </pc:spChg>
        <pc:spChg chg="mod">
          <ac:chgData name="承昌 蔡" userId="167e11c05f1c4344" providerId="LiveId" clId="{876C8EAA-494A-4A21-A074-D7701869AA6C}" dt="2024-04-02T05:37:37.162" v="185" actId="1076"/>
          <ac:spMkLst>
            <pc:docMk/>
            <pc:sldMk cId="2252614129" sldId="256"/>
            <ac:spMk id="18" creationId="{1D0D48A1-8906-94FB-DCD0-246E4C61B88C}"/>
          </ac:spMkLst>
        </pc:spChg>
        <pc:spChg chg="mod">
          <ac:chgData name="承昌 蔡" userId="167e11c05f1c4344" providerId="LiveId" clId="{876C8EAA-494A-4A21-A074-D7701869AA6C}" dt="2024-04-02T05:44:58.767" v="302" actId="1076"/>
          <ac:spMkLst>
            <pc:docMk/>
            <pc:sldMk cId="2252614129" sldId="256"/>
            <ac:spMk id="19" creationId="{409756C1-A1B0-9BF9-679B-51F26BB99346}"/>
          </ac:spMkLst>
        </pc:spChg>
        <pc:spChg chg="mod">
          <ac:chgData name="承昌 蔡" userId="167e11c05f1c4344" providerId="LiveId" clId="{876C8EAA-494A-4A21-A074-D7701869AA6C}" dt="2024-04-02T05:45:06.079" v="303" actId="1076"/>
          <ac:spMkLst>
            <pc:docMk/>
            <pc:sldMk cId="2252614129" sldId="256"/>
            <ac:spMk id="20" creationId="{EF1A7A4E-197A-41B9-C8AC-3BDE617C9746}"/>
          </ac:spMkLst>
        </pc:spChg>
        <pc:spChg chg="mod">
          <ac:chgData name="承昌 蔡" userId="167e11c05f1c4344" providerId="LiveId" clId="{876C8EAA-494A-4A21-A074-D7701869AA6C}" dt="2024-04-02T05:17:57.824" v="14" actId="1076"/>
          <ac:spMkLst>
            <pc:docMk/>
            <pc:sldMk cId="2252614129" sldId="256"/>
            <ac:spMk id="48" creationId="{71D219C4-A9AE-4AAC-8EFF-A97D95EEF842}"/>
          </ac:spMkLst>
        </pc:spChg>
        <pc:graphicFrameChg chg="mod modGraphic">
          <ac:chgData name="承昌 蔡" userId="167e11c05f1c4344" providerId="LiveId" clId="{876C8EAA-494A-4A21-A074-D7701869AA6C}" dt="2024-04-02T05:59:42.788" v="358" actId="3064"/>
          <ac:graphicFrameMkLst>
            <pc:docMk/>
            <pc:sldMk cId="2252614129" sldId="256"/>
            <ac:graphicFrameMk id="4" creationId="{00000000-0000-0000-0000-000000000000}"/>
          </ac:graphicFrameMkLst>
        </pc:graphicFrameChg>
        <pc:graphicFrameChg chg="mod modGraphic">
          <ac:chgData name="承昌 蔡" userId="167e11c05f1c4344" providerId="LiveId" clId="{876C8EAA-494A-4A21-A074-D7701869AA6C}" dt="2024-04-02T05:37:15.732" v="180" actId="1076"/>
          <ac:graphicFrameMkLst>
            <pc:docMk/>
            <pc:sldMk cId="2252614129" sldId="256"/>
            <ac:graphicFrameMk id="6" creationId="{79B32A53-4F51-E85C-1710-60F0DCAF1504}"/>
          </ac:graphicFrameMkLst>
        </pc:graphicFrameChg>
        <pc:graphicFrameChg chg="mod modGraphic">
          <ac:chgData name="承昌 蔡" userId="167e11c05f1c4344" providerId="LiveId" clId="{876C8EAA-494A-4A21-A074-D7701869AA6C}" dt="2024-04-02T05:37:22.575" v="181" actId="1076"/>
          <ac:graphicFrameMkLst>
            <pc:docMk/>
            <pc:sldMk cId="2252614129" sldId="256"/>
            <ac:graphicFrameMk id="7" creationId="{5B9822B2-00FB-3738-0F5D-D96592C46C2E}"/>
          </ac:graphicFrameMkLst>
        </pc:graphicFrameChg>
        <pc:graphicFrameChg chg="mod">
          <ac:chgData name="承昌 蔡" userId="167e11c05f1c4344" providerId="LiveId" clId="{876C8EAA-494A-4A21-A074-D7701869AA6C}" dt="2024-04-02T05:40:11.172" v="248" actId="1076"/>
          <ac:graphicFrameMkLst>
            <pc:docMk/>
            <pc:sldMk cId="2252614129" sldId="256"/>
            <ac:graphicFrameMk id="11" creationId="{B4B6E31D-D38D-C996-AF11-C391A40ED000}"/>
          </ac:graphicFrameMkLst>
        </pc:graphicFrameChg>
        <pc:graphicFrameChg chg="mod modGraphic">
          <ac:chgData name="承昌 蔡" userId="167e11c05f1c4344" providerId="LiveId" clId="{876C8EAA-494A-4A21-A074-D7701869AA6C}" dt="2024-04-02T05:44:44.720" v="301" actId="1076"/>
          <ac:graphicFrameMkLst>
            <pc:docMk/>
            <pc:sldMk cId="2252614129" sldId="256"/>
            <ac:graphicFrameMk id="14" creationId="{B5859992-1416-A7A7-7472-CAE9A9E1E627}"/>
          </ac:graphicFrameMkLst>
        </pc:graphicFrameChg>
        <pc:graphicFrameChg chg="mod modGraphic">
          <ac:chgData name="承昌 蔡" userId="167e11c05f1c4344" providerId="LiveId" clId="{876C8EAA-494A-4A21-A074-D7701869AA6C}" dt="2024-04-02T05:59:38.370" v="357" actId="3064"/>
          <ac:graphicFrameMkLst>
            <pc:docMk/>
            <pc:sldMk cId="2252614129" sldId="256"/>
            <ac:graphicFrameMk id="21" creationId="{00000000-0000-0000-0000-000000000000}"/>
          </ac:graphicFrameMkLst>
        </pc:graphicFrameChg>
        <pc:graphicFrameChg chg="modGraphic">
          <ac:chgData name="承昌 蔡" userId="167e11c05f1c4344" providerId="LiveId" clId="{876C8EAA-494A-4A21-A074-D7701869AA6C}" dt="2024-04-02T05:50:18.726" v="355" actId="2711"/>
          <ac:graphicFrameMkLst>
            <pc:docMk/>
            <pc:sldMk cId="2252614129" sldId="256"/>
            <ac:graphicFrameMk id="25" creationId="{00000000-0000-0000-0000-000000000000}"/>
          </ac:graphicFrameMkLst>
        </pc:graphicFrame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2" creationId="{DB62DBE8-324E-522D-EDCE-534534B4D83A}"/>
          </ac:picMkLst>
        </pc:pic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02FB5-5BAE-4BC3-BA79-FA081A57199E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9E73-64B6-43E0-99C5-5DDFF7B54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9E73-64B6-43E0-99C5-5DDFF7B545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7070108"/>
            <a:ext cx="22950170" cy="15040222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22690338"/>
            <a:ext cx="20250150" cy="1043015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2300034"/>
            <a:ext cx="5821918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2300034"/>
            <a:ext cx="17128252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10770172"/>
            <a:ext cx="23287673" cy="1797026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8910440"/>
            <a:ext cx="23287673" cy="9450136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2300044"/>
            <a:ext cx="23287673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10590160"/>
            <a:ext cx="11422348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5780233"/>
            <a:ext cx="11422348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10590160"/>
            <a:ext cx="11478602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5780233"/>
            <a:ext cx="1147860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6220102"/>
            <a:ext cx="13668851" cy="3070045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3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6220102"/>
            <a:ext cx="13668851" cy="3070045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2300044"/>
            <a:ext cx="23287673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1500170"/>
            <a:ext cx="23287673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4727-C8CD-47E6-A33E-CDFFBAEEFC6B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40040601"/>
            <a:ext cx="911256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/>
              <p:nvPr/>
            </p:nvSpPr>
            <p:spPr>
              <a:xfrm>
                <a:off x="-1" y="32511101"/>
                <a:ext cx="23171877" cy="729709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2000">
                    <a:srgbClr val="FFF2CC"/>
                  </a:gs>
                  <a:gs pos="100000">
                    <a:srgbClr val="FEE59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0724" tIns="45350" rIns="90724" bIns="45350" anchor="t" anchorCtr="0">
                <a:spAutoFit/>
              </a:bodyPr>
              <a:lstStyle/>
              <a:p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4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在特殊三角形的過頂點外接圓切線上移動之鏡射情況</a:t>
                </a:r>
                <a:endParaRPr lang="zh-TW" altLang="zh-TW" sz="40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511101"/>
                <a:ext cx="23171877" cy="729709"/>
              </a:xfrm>
              <a:prstGeom prst="rect">
                <a:avLst/>
              </a:prstGeom>
              <a:blipFill>
                <a:blip r:embed="rId3"/>
                <a:stretch>
                  <a:fillRect l="-947" t="-1500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97653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en-US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: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步驟三：證明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br>
                            <a:rPr lang="en-US" altLang="zh-TW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</a:b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及求出其縮放倍率。</a:t>
                          </a:r>
                          <a:endParaRPr lang="en-US" altLang="zh-TW" sz="32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新細明體" panose="02020500000000000000" pitchFamily="18" charset="-120"/>
                            </a:rPr>
                            <a:t>利用鏡射矩陣得到鏡射三角形三點座標。</a:t>
                          </a:r>
                          <a:endParaRPr lang="en-US" altLang="zh-TW" sz="3200" kern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新細明體" panose="02020500000000000000" pitchFamily="18" charset="-120"/>
                          </a:endParaRPr>
                        </a:p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,2</m:t>
                              </m:r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kern="100" spc="-24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, 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kern="100" spc="-24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將鏡射三角形三點座標相加得到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11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en-US" altLang="zh-TW" sz="3200" kern="100" spc="-11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15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kern="100" spc="-15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3200" i="1" kern="100" spc="-15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kern="100" spc="-15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15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zh-TW" sz="3200" i="1" spc="-15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　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spc="-15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</m:t>
                              </m:r>
                            </m:oMath>
                          </a14:m>
                          <a:br>
                            <a:rPr lang="en-US" altLang="zh-TW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a:b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  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en-US" altLang="zh-TW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a:b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　</m:t>
                              </m:r>
                              <m:r>
                                <a:rPr lang="zh-TW" altLang="en-US" sz="3200" i="1" spc="-15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+2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i="1" kern="100" spc="-15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3200" kern="100" spc="-15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因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i="1" spc="-8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相似</a:t>
                          </a:r>
                          <a:r>
                            <a:rPr lang="zh-TW" altLang="en-US" sz="3200" kern="100" spc="-3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zh-TW" altLang="en-US" sz="3200" kern="100" spc="-2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對應邊成固定比例</a:t>
                          </a:r>
                          <a:r>
                            <a:rPr lang="zh-TW" altLang="en-US" sz="3200" kern="100" spc="-10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），</a:t>
                          </a:r>
                          <a:endParaRPr lang="en-US" altLang="zh-TW" sz="3200" kern="100" spc="-10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>
                            <a:defRPr/>
                          </a:pPr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相似，且縮放倍率為</a:t>
                          </a:r>
                          <a:endParaRPr lang="en-US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4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−3+4</m:t>
                                      </m:r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 </m:t>
                                          </m:r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𝑐𝑜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40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zh-TW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97653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21712" t="-476" r="-112529" b="-70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97710" t="-476" r="-347" b="-70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4" t="-205036" r="-174728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1712" t="-205036" r="-112529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7710" t="-205036" r="-347" b="-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" name="圖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9694" y="2460107"/>
            <a:ext cx="4800993" cy="5400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6370" y="2460107"/>
            <a:ext cx="4927273" cy="540000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5742" y="2460107"/>
            <a:ext cx="720302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34188" y="431773"/>
                <a:ext cx="5591616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TW" altLang="en-US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對任意三角形鏡射的情況。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88" y="431773"/>
                <a:ext cx="5591616" cy="523220"/>
              </a:xfrm>
              <a:prstGeom prst="rect">
                <a:avLst/>
              </a:prstGeom>
              <a:blipFill>
                <a:blip r:embed="rId8"/>
                <a:stretch>
                  <a:fillRect l="-2290" t="-12791" r="-545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403550" y="15025248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根據</a:t>
            </a:r>
            <a:r>
              <a:rPr kumimoji="0" lang="zh-TW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，可知道對任意非正三角形鏡射重心連線形成三角形與原三角形相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似，接著來討論鏡射外心的情況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57478" y="12381390"/>
                <a:ext cx="25920000" cy="232986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lvl="0" indent="-1711325">
                  <a:lnSpc>
                    <a:spcPts val="8000"/>
                  </a:lnSpc>
                  <a:buClrTx/>
                </a:pP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在對任意三角形鏡射的情況下，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會分別對應到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邊長長度會分別是</a:t>
                </a:r>
                <a:br>
                  <a:rPr lang="en-US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邊長的</a:t>
                </a:r>
                <a14:m>
                  <m:oMath xmlns:m="http://schemas.openxmlformats.org/officeDocument/2006/math">
                    <m:r>
                      <a:rPr lang="zh-TW" altLang="en-US" sz="40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TW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−3+4</m:t>
                            </m:r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unc>
                                  <m:funcPr>
                                    <m:ctrlPr>
                                      <a:rPr lang="en-US" altLang="zh-TW" sz="40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fName>
                              <m: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num>
                      <m:den>
                        <m:r>
                          <a:rPr lang="en-US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倍。</a:t>
                </a:r>
                <a:endParaRPr lang="zh-TW" altLang="zh-TW" sz="3200" kern="1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12381390"/>
                <a:ext cx="25920000" cy="2329860"/>
              </a:xfrm>
              <a:prstGeom prst="rect">
                <a:avLst/>
              </a:prstGeom>
              <a:blipFill>
                <a:blip r:embed="rId9"/>
                <a:stretch>
                  <a:fillRect l="-351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403550" y="11521035"/>
            <a:ext cx="702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Google Shape;91;p1"/>
          <p:cNvSpPr txBox="1"/>
          <p:nvPr/>
        </p:nvSpPr>
        <p:spPr>
          <a:xfrm>
            <a:off x="0" y="15879209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三、鏡射外心的特殊情況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7478" y="16824843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經過觀察，我們發現了鏡射外心的三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種特殊情況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，如下：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"/>
              <p:cNvSpPr>
                <a:spLocks noChangeArrowheads="1"/>
              </p:cNvSpPr>
              <p:nvPr/>
            </p:nvSpPr>
            <p:spPr bwMode="auto">
              <a:xfrm>
                <a:off x="457478" y="17379829"/>
                <a:ext cx="18087765" cy="2960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（一）</a:t>
                </a:r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鏡射外心與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 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𝜟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𝑨𝑩𝑪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頂點重合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會與該直線的對邊頂點重合，以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位於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上的情況為例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外心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𝑂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會是三條中垂線的交點，也就會是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的交點，即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點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7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478" y="17379829"/>
                <a:ext cx="18087765" cy="2960426"/>
              </a:xfrm>
              <a:prstGeom prst="rect">
                <a:avLst/>
              </a:prstGeom>
              <a:blipFill>
                <a:blip r:embed="rId10"/>
                <a:stretch>
                  <a:fillRect l="-843" b="-61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5BE76021-9747-3ED6-4916-2FDF296DB2E8}"/>
              </a:ext>
            </a:extLst>
          </p:cNvPr>
          <p:cNvGrpSpPr/>
          <p:nvPr/>
        </p:nvGrpSpPr>
        <p:grpSpPr>
          <a:xfrm>
            <a:off x="20454400" y="16762249"/>
            <a:ext cx="5848183" cy="4736292"/>
            <a:chOff x="20454400" y="17735259"/>
            <a:chExt cx="5848183" cy="4736292"/>
          </a:xfrm>
        </p:grpSpPr>
        <p:pic>
          <p:nvPicPr>
            <p:cNvPr id="22" name="image1.png"/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851495" y="17735259"/>
              <a:ext cx="5053995" cy="3988061"/>
            </a:xfrm>
            <a:prstGeom prst="rect">
              <a:avLst/>
            </a:prstGeom>
            <a:ln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454400" y="21808613"/>
                  <a:ext cx="5848183" cy="6629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en-US" sz="2800" b="0" i="1" kern="100" spc="-180" dirty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 Unicode MS" panose="020B0604020202020204" pitchFamily="34" charset="-120"/>
                        </a:rPr>
                        <m:t> </m:t>
                      </m:r>
                      <m:r>
                        <a:rPr lang="en-US" altLang="zh-TW" sz="2800" b="0" i="1" kern="100" spc="-180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 Unicode MS" panose="020B0604020202020204" pitchFamily="34" charset="-120"/>
                        </a:rPr>
                        <m:t>7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位於</a:t>
                  </a:r>
                  <a14:m>
                    <m:oMath xmlns:m="http://schemas.openxmlformats.org/officeDocument/2006/math">
                      <m:r>
                        <a:rPr lang="zh-TW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上，且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重合。</a:t>
                  </a:r>
                  <a:endParaRPr lang="zh-TW" sz="2800" kern="100" spc="-18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54400" y="21808613"/>
                  <a:ext cx="5848183" cy="662938"/>
                </a:xfrm>
                <a:prstGeom prst="rect">
                  <a:avLst/>
                </a:prstGeom>
                <a:blipFill>
                  <a:blip r:embed="rId12"/>
                  <a:stretch>
                    <a:fillRect l="-2083" b="-2477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7478" y="20385459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定理四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𝑂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分別會與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的對邊頂點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𝐶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𝐴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𝐵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重合。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20385459"/>
                <a:ext cx="19472618" cy="1159200"/>
              </a:xfrm>
              <a:prstGeom prst="rect">
                <a:avLst/>
              </a:prstGeom>
              <a:blipFill>
                <a:blip r:embed="rId13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1"/>
              <p:cNvSpPr>
                <a:spLocks noChangeArrowheads="1"/>
              </p:cNvSpPr>
              <p:nvPr/>
            </p:nvSpPr>
            <p:spPr bwMode="auto">
              <a:xfrm>
                <a:off x="403550" y="21582085"/>
                <a:ext cx="19937087" cy="37008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（二）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𝑷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𝟏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𝑪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spc="-60" dirty="0"/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只要落在過頂點的外接圓切線上，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會落在過頂點且平行對邊的直線上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如圖</a:t>
                </a:r>
                <a14:m>
                  <m:oMath xmlns:m="http://schemas.openxmlformats.org/officeDocument/2006/math">
                    <m:r>
                      <a:rPr lang="zh-TW" altLang="zh-TW" sz="3200" i="1" spc="-6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pc="-6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。因為當</a:t>
                </a:r>
                <a14:m>
                  <m:oMath xmlns:m="http://schemas.openxmlformats.org/officeDocument/2006/math">
                    <m:r>
                      <a:rPr lang="en-US" altLang="zh-TW" sz="3200" b="0" i="0" spc="-6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 b="0" i="1" spc="-6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:br>
                  <a:rPr lang="en-US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過</a:t>
                </a:r>
                <a14:m>
                  <m:oMath xmlns:m="http://schemas.openxmlformats.org/officeDocument/2006/math">
                    <m:r>
                      <a:rPr lang="zh-TW" altLang="en-US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的直線上時，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 spc="-6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3200" i="1" spc="-6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中垂線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恆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spc="-6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平行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且通過</a:t>
                </a:r>
                <a14:m>
                  <m:oMath xmlns:m="http://schemas.openxmlformats.org/officeDocument/2006/math">
                    <m:r>
                      <a:rPr lang="zh-TW" altLang="en-US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點，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利用平移、旋轉、翻轉可類推</a:t>
                </a:r>
                <a14:m>
                  <m:oMath xmlns:m="http://schemas.openxmlformats.org/officeDocument/2006/math">
                    <m:r>
                      <a:rPr lang="en-US" altLang="zh-TW" sz="3200" b="0" i="0" spc="-6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i="1" spc="-6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的情況</a:t>
                </a:r>
                <a:br>
                  <a:rPr lang="en-US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也成立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spc="-6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spc="-6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0" y="21582085"/>
                <a:ext cx="19937087" cy="3700821"/>
              </a:xfrm>
              <a:prstGeom prst="rect">
                <a:avLst/>
              </a:prstGeom>
              <a:blipFill>
                <a:blip r:embed="rId14"/>
                <a:stretch>
                  <a:fillRect l="-764" b="-4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57478" y="25433760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會落在過切點且平行對邊的直線上。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25433760"/>
                <a:ext cx="19472618" cy="1159200"/>
              </a:xfrm>
              <a:prstGeom prst="rect">
                <a:avLst/>
              </a:prstGeom>
              <a:blipFill>
                <a:blip r:embed="rId15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09E30986-F10D-2527-C063-26007351B398}"/>
              </a:ext>
            </a:extLst>
          </p:cNvPr>
          <p:cNvGrpSpPr/>
          <p:nvPr/>
        </p:nvGrpSpPr>
        <p:grpSpPr>
          <a:xfrm>
            <a:off x="19637986" y="21659462"/>
            <a:ext cx="7481009" cy="5489098"/>
            <a:chOff x="19637986" y="22541032"/>
            <a:chExt cx="7481009" cy="5489098"/>
          </a:xfrm>
        </p:grpSpPr>
        <p:pic>
          <p:nvPicPr>
            <p:cNvPr id="30" name="圖片 29"/>
            <p:cNvPicPr/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874358" y="22541032"/>
              <a:ext cx="5008266" cy="4881206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9637986" y="27506012"/>
                  <a:ext cx="7481009" cy="5241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都在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上時，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平行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a14:m>
                  <a:r>
                    <a:rPr lang="zh-TW" altLang="zh-TW" sz="2800" dirty="0"/>
                    <a:t>。</a:t>
                  </a:r>
                </a:p>
              </p:txBody>
            </p:sp>
          </mc:Choice>
          <mc:Fallback xmlns="">
            <p:sp>
              <p:nvSpPr>
                <p:cNvPr id="31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37986" y="27506012"/>
                  <a:ext cx="7481009" cy="524118"/>
                </a:xfrm>
                <a:prstGeom prst="rect">
                  <a:avLst/>
                </a:prstGeom>
                <a:blipFill>
                  <a:blip r:embed="rId17"/>
                  <a:stretch>
                    <a:fillRect l="-1629" t="-13953" b="-302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403550" y="27304487"/>
                <a:ext cx="19472618" cy="2962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（三）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𝑷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𝟐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落在過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𝚫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𝑨𝑩𝑪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一頂點的直線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上一動點，則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上，如圖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9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𝐴</m:t>
                        </m:r>
                      </m:sub>
                    </m:sSub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旋轉</a:t>
                </a:r>
                <a14:m>
                  <m:oMath xmlns:m="http://schemas.openxmlformats.org/officeDocument/2006/math">
                    <m:r>
                      <a:rPr lang="zh-TW" altLang="en-US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皆會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旋轉</a:t>
                </a:r>
                <a14:m>
                  <m:oMath xmlns:m="http://schemas.openxmlformats.org/officeDocument/2006/math">
                    <m:r>
                      <a:rPr lang="en-US" altLang="zh-TW" sz="32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，因此角平分線也會旋轉</a:t>
                </a:r>
                <a14:m>
                  <m:oMath xmlns:m="http://schemas.openxmlformats.org/officeDocument/2006/math">
                    <m:r>
                      <a:rPr lang="en-US" altLang="zh-TW" sz="32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利用平移、旋轉、翻轉可類推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直線上也有此性質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六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0" y="27304487"/>
                <a:ext cx="19472618" cy="2962158"/>
              </a:xfrm>
              <a:prstGeom prst="rect">
                <a:avLst/>
              </a:prstGeom>
              <a:blipFill>
                <a:blip r:embed="rId18"/>
                <a:stretch>
                  <a:fillRect l="-782" b="-61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57478" y="30410196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定理六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連線通過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一頂點時，鏡射外心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連線也會通過該頂點。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30410196"/>
                <a:ext cx="19472618" cy="1159200"/>
              </a:xfrm>
              <a:prstGeom prst="rect">
                <a:avLst/>
              </a:prstGeom>
              <a:blipFill>
                <a:blip r:embed="rId19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D763332F-E5FA-40AE-B652-4ADBFC61610E}"/>
              </a:ext>
            </a:extLst>
          </p:cNvPr>
          <p:cNvGrpSpPr/>
          <p:nvPr/>
        </p:nvGrpSpPr>
        <p:grpSpPr>
          <a:xfrm>
            <a:off x="20779306" y="27229694"/>
            <a:ext cx="5701766" cy="5247598"/>
            <a:chOff x="20779306" y="28298832"/>
            <a:chExt cx="5701766" cy="5247598"/>
          </a:xfrm>
        </p:grpSpPr>
        <p:pic>
          <p:nvPicPr>
            <p:cNvPr id="39" name="圖片 38"/>
            <p:cNvPicPr/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1007643" y="28298832"/>
              <a:ext cx="4906413" cy="4679356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779306" y="33023210"/>
                  <a:ext cx="5701766" cy="5232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通過任意頂點皆有此性質。</a:t>
                  </a:r>
                </a:p>
              </p:txBody>
            </p:sp>
          </mc:Choice>
          <mc:Fallback xmlns="">
            <p:sp>
              <p:nvSpPr>
                <p:cNvPr id="38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779306" y="33023210"/>
                  <a:ext cx="570176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2246" t="-12791" b="-3139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347537" y="22027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C8ABE30-BB64-722C-0E32-CA2E6FE08A4D}"/>
              </a:ext>
            </a:extLst>
          </p:cNvPr>
          <p:cNvGrpSpPr/>
          <p:nvPr/>
        </p:nvGrpSpPr>
        <p:grpSpPr>
          <a:xfrm>
            <a:off x="21124985" y="33360353"/>
            <a:ext cx="4675133" cy="5003095"/>
            <a:chOff x="21294582" y="33542894"/>
            <a:chExt cx="4675133" cy="50030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501C3B5-8607-BEFA-04FD-56DA4CDC2736}"/>
                </a:ext>
              </a:extLst>
            </p:cNvPr>
            <p:cNvPicPr/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1529394" y="33542894"/>
              <a:ext cx="4440321" cy="3993712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2">
                  <a:extLst>
                    <a:ext uri="{FF2B5EF4-FFF2-40B4-BE49-F238E27FC236}">
                      <a16:creationId xmlns:a16="http://schemas.microsoft.com/office/drawing/2014/main" id="{D30CEB25-657B-CC56-6971-3B1B73DC40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4582" y="37708583"/>
                  <a:ext cx="4588042" cy="837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zh-TW" altLang="en-US" sz="28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zh-TW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的移動軌跡為</a:t>
                  </a:r>
                  <a14:m>
                    <m:oMath xmlns:m="http://schemas.openxmlformats.org/officeDocument/2006/math">
                      <m:r>
                        <a:rPr lang="zh-TW" sz="2800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14" name="文字方塊 2">
                  <a:extLst>
                    <a:ext uri="{FF2B5EF4-FFF2-40B4-BE49-F238E27FC236}">
                      <a16:creationId xmlns:a16="http://schemas.microsoft.com/office/drawing/2014/main" id="{D30CEB25-657B-CC56-6971-3B1B73DC4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94582" y="37708583"/>
                  <a:ext cx="4588042" cy="837406"/>
                </a:xfrm>
                <a:prstGeom prst="rect">
                  <a:avLst/>
                </a:prstGeom>
                <a:blipFill>
                  <a:blip r:embed="rId23"/>
                  <a:stretch>
                    <a:fillRect l="-2656" r="-1049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E628B70-3F28-A341-8D52-81F6768F2D1B}"/>
              </a:ext>
            </a:extLst>
          </p:cNvPr>
          <p:cNvGrpSpPr/>
          <p:nvPr/>
        </p:nvGrpSpPr>
        <p:grpSpPr>
          <a:xfrm>
            <a:off x="21124985" y="38363448"/>
            <a:ext cx="4972242" cy="4798771"/>
            <a:chOff x="21923799" y="38470091"/>
            <a:chExt cx="4972242" cy="479877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3988707-E41C-114D-CD57-03E163F2E147}"/>
                </a:ext>
              </a:extLst>
            </p:cNvPr>
            <p:cNvPicPr/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2995" y="38470091"/>
              <a:ext cx="4133850" cy="4037263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2">
                  <a:extLst>
                    <a:ext uri="{FF2B5EF4-FFF2-40B4-BE49-F238E27FC236}">
                      <a16:creationId xmlns:a16="http://schemas.microsoft.com/office/drawing/2014/main" id="{C74BB07C-637A-3D45-9156-6ACCBC43BE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23799" y="42370354"/>
                  <a:ext cx="4972242" cy="8985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TW" altLang="en-US" sz="28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zh-TW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的</a:t>
                  </a:r>
                  <a:r>
                    <a:rPr lang="zh-TW" altLang="en-US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移動</a:t>
                  </a: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軌跡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zh-TW" sz="28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15" name="文字方塊 2">
                  <a:extLst>
                    <a:ext uri="{FF2B5EF4-FFF2-40B4-BE49-F238E27FC236}">
                      <a16:creationId xmlns:a16="http://schemas.microsoft.com/office/drawing/2014/main" id="{C74BB07C-637A-3D45-9156-6ACCBC43B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23799" y="42370354"/>
                  <a:ext cx="4972242" cy="898508"/>
                </a:xfrm>
                <a:prstGeom prst="rect">
                  <a:avLst/>
                </a:prstGeom>
                <a:blipFill>
                  <a:blip r:embed="rId25"/>
                  <a:stretch>
                    <a:fillRect l="-2451" r="-15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66390A-64BD-00F1-7FA1-67A09BD663D2}"/>
                  </a:ext>
                </a:extLst>
              </p:cNvPr>
              <p:cNvSpPr txBox="1"/>
              <p:nvPr/>
            </p:nvSpPr>
            <p:spPr>
              <a:xfrm>
                <a:off x="186053" y="33248217"/>
                <a:ext cx="20938932" cy="296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（一）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3200" b="1" i="1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落在等腰直角三角形</a:t>
                </a:r>
                <a14:m>
                  <m:oMath xmlns:m="http://schemas.openxmlformats.org/officeDocument/2006/math"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𝜟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𝑨𝑩𝑪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𝑩</m:t>
                        </m:r>
                      </m:sub>
                    </m:sSub>
                    <m:r>
                      <a:rPr lang="en-US" altLang="zh-TW" sz="3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上：</a:t>
                </a:r>
                <a:br>
                  <a:rPr lang="en-US" altLang="zh-TW" sz="3200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觀察發現，當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上，因為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定理五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可知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必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</a:t>
                </a:r>
                <a:br>
                  <a:rPr lang="en-US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過切點且平行對邊的直線上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平行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且兩者的水平距離為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10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七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66390A-64BD-00F1-7FA1-67A09BD66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3" y="33248217"/>
                <a:ext cx="20938932" cy="2960426"/>
              </a:xfrm>
              <a:prstGeom prst="rect">
                <a:avLst/>
              </a:prstGeom>
              <a:blipFill>
                <a:blip r:embed="rId26"/>
                <a:stretch>
                  <a:fillRect l="-757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/>
              <p:nvPr/>
            </p:nvSpPr>
            <p:spPr>
              <a:xfrm>
                <a:off x="403550" y="36279266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等腰直角三角形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36279266"/>
                <a:ext cx="19472618" cy="1159200"/>
              </a:xfrm>
              <a:prstGeom prst="rect">
                <a:avLst/>
              </a:prstGeom>
              <a:blipFill>
                <a:blip r:embed="rId27"/>
                <a:stretch>
                  <a:fillRect l="-466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200ECF3-DC1B-5B63-3BD9-B4920FC829A8}"/>
                  </a:ext>
                </a:extLst>
              </p:cNvPr>
              <p:cNvSpPr txBox="1"/>
              <p:nvPr/>
            </p:nvSpPr>
            <p:spPr>
              <a:xfrm>
                <a:off x="186053" y="37488143"/>
                <a:ext cx="20938932" cy="369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（二）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3200" b="1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落在正三角形</a:t>
                </a:r>
                <a14:m>
                  <m:oMath xmlns:m="http://schemas.openxmlformats.org/officeDocument/2006/math"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𝜟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𝑨𝑩𝑪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𝑪</m:t>
                        </m:r>
                      </m:sub>
                    </m:sSub>
                    <m:r>
                      <a:rPr lang="en-US" altLang="zh-TW" sz="32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上：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觀察發現，若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位在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也會在此切線上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移動，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根據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定理五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必定位於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只要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算出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𝛥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的其中一條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中垂線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求其與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交點即可得到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坐標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上的情況也可利用旋轉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做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解釋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11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200ECF3-DC1B-5B63-3BD9-B4920FC8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3" y="37488143"/>
                <a:ext cx="20938932" cy="3699090"/>
              </a:xfrm>
              <a:prstGeom prst="rect">
                <a:avLst/>
              </a:prstGeom>
              <a:blipFill>
                <a:blip r:embed="rId28"/>
                <a:stretch>
                  <a:fillRect l="-757" b="-4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/>
              <p:nvPr/>
            </p:nvSpPr>
            <p:spPr>
              <a:xfrm>
                <a:off x="403550" y="41271265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在正三角形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41271265"/>
                <a:ext cx="19472618" cy="1159200"/>
              </a:xfrm>
              <a:prstGeom prst="rect">
                <a:avLst/>
              </a:prstGeom>
              <a:blipFill>
                <a:blip r:embed="rId29"/>
                <a:stretch>
                  <a:fillRect l="-466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1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8492</TotalTime>
  <Words>1171</Words>
  <Application>Microsoft Office PowerPoint</Application>
  <PresentationFormat>自訂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265</cp:revision>
  <dcterms:created xsi:type="dcterms:W3CDTF">2019-06-20T11:26:59Z</dcterms:created>
  <dcterms:modified xsi:type="dcterms:W3CDTF">2025-06-30T22:18:10Z</dcterms:modified>
</cp:coreProperties>
</file>