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1"/>
  </p:notesMasterIdLst>
  <p:sldIdLst>
    <p:sldId id="300" r:id="rId3"/>
    <p:sldId id="258" r:id="rId4"/>
    <p:sldId id="259" r:id="rId5"/>
    <p:sldId id="301" r:id="rId6"/>
    <p:sldId id="302" r:id="rId7"/>
    <p:sldId id="260" r:id="rId8"/>
    <p:sldId id="30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81" r:id="rId24"/>
    <p:sldId id="284" r:id="rId25"/>
    <p:sldId id="291" r:id="rId26"/>
    <p:sldId id="292" r:id="rId27"/>
    <p:sldId id="295" r:id="rId28"/>
    <p:sldId id="304" r:id="rId29"/>
    <p:sldId id="305" r:id="rId30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339" autoAdjust="0"/>
  </p:normalViewPr>
  <p:slideViewPr>
    <p:cSldViewPr>
      <p:cViewPr varScale="1">
        <p:scale>
          <a:sx n="138" d="100"/>
          <a:sy n="138" d="100"/>
        </p:scale>
        <p:origin x="126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8C0FB-2220-4089-A777-0416B5756A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6DD848A-BA78-42EE-B666-E8AB2BF342DA}">
      <dgm:prSet/>
      <dgm:spPr/>
      <dgm:t>
        <a:bodyPr/>
        <a:lstStyle/>
        <a:p>
          <a:r>
            <a:rPr lang="zh-CN"/>
            <a:t>微服务的实施，必然将原先一个应用拆分成数十个，那么对于每个拆分后的微服务进行编译、打包、部署必将是原来工作量的数倍，如果不采用自动化工具。</a:t>
          </a:r>
        </a:p>
      </dgm:t>
    </dgm:pt>
    <dgm:pt modelId="{17755BC7-DE5F-49AE-9885-0E399702415F}" type="parTrans" cxnId="{90AE7411-8422-46FC-A4BD-2E7278EB9A9E}">
      <dgm:prSet/>
      <dgm:spPr/>
      <dgm:t>
        <a:bodyPr/>
        <a:lstStyle/>
        <a:p>
          <a:endParaRPr lang="zh-CN" altLang="en-US"/>
        </a:p>
      </dgm:t>
    </dgm:pt>
    <dgm:pt modelId="{41CCD17D-794A-456E-B673-29F996E04583}" type="sibTrans" cxnId="{90AE7411-8422-46FC-A4BD-2E7278EB9A9E}">
      <dgm:prSet/>
      <dgm:spPr/>
      <dgm:t>
        <a:bodyPr/>
        <a:lstStyle/>
        <a:p>
          <a:endParaRPr lang="zh-CN" altLang="en-US"/>
        </a:p>
      </dgm:t>
    </dgm:pt>
    <dgm:pt modelId="{5384B104-EA3E-4CA7-9949-7210B26C3DBD}">
      <dgm:prSet/>
      <dgm:spPr/>
      <dgm:t>
        <a:bodyPr/>
        <a:lstStyle/>
        <a:p>
          <a:r>
            <a:rPr lang="zh-CN"/>
            <a:t>微服务的实施，必然会涉及多个微服务之间的协作，那么对微服务功能进行单元测试、回归测试、性能测试将变得更加复杂，如果不采用自动化工具，工作量之大，复杂度之高，难以估量。</a:t>
          </a:r>
        </a:p>
      </dgm:t>
    </dgm:pt>
    <dgm:pt modelId="{39DA7827-4CA3-466A-A97B-7031E3C54B8F}" type="parTrans" cxnId="{537A5A98-0C0F-4746-B3D4-38B6168AC1E7}">
      <dgm:prSet/>
      <dgm:spPr/>
      <dgm:t>
        <a:bodyPr/>
        <a:lstStyle/>
        <a:p>
          <a:endParaRPr lang="zh-CN" altLang="en-US"/>
        </a:p>
      </dgm:t>
    </dgm:pt>
    <dgm:pt modelId="{9F81C947-AAB8-4DBF-8CDB-7F6CAE9C90E0}" type="sibTrans" cxnId="{537A5A98-0C0F-4746-B3D4-38B6168AC1E7}">
      <dgm:prSet/>
      <dgm:spPr/>
      <dgm:t>
        <a:bodyPr/>
        <a:lstStyle/>
        <a:p>
          <a:endParaRPr lang="zh-CN" altLang="en-US"/>
        </a:p>
      </dgm:t>
    </dgm:pt>
    <dgm:pt modelId="{8BDD7858-67F2-4131-9264-3014A32DA1DF}">
      <dgm:prSet/>
      <dgm:spPr/>
      <dgm:t>
        <a:bodyPr/>
        <a:lstStyle/>
        <a:p>
          <a:r>
            <a:rPr lang="zh-CN"/>
            <a:t>微服务的实施，必然会升级多个微服务采用框架各异，那么微服务部署所依赖的基础环境，必将异常复杂繁琐，如果不采用自动化工具。</a:t>
          </a:r>
        </a:p>
      </dgm:t>
    </dgm:pt>
    <dgm:pt modelId="{7A3E3F73-25F5-4524-AF05-7644439C85A7}" type="parTrans" cxnId="{2D9E1E09-3632-4010-B657-4576BD784D07}">
      <dgm:prSet/>
      <dgm:spPr/>
      <dgm:t>
        <a:bodyPr/>
        <a:lstStyle/>
        <a:p>
          <a:endParaRPr lang="zh-CN" altLang="en-US"/>
        </a:p>
      </dgm:t>
    </dgm:pt>
    <dgm:pt modelId="{707E31A2-484B-4237-A60C-95B7D15FE29B}" type="sibTrans" cxnId="{2D9E1E09-3632-4010-B657-4576BD784D07}">
      <dgm:prSet/>
      <dgm:spPr/>
      <dgm:t>
        <a:bodyPr/>
        <a:lstStyle/>
        <a:p>
          <a:endParaRPr lang="zh-CN" altLang="en-US"/>
        </a:p>
      </dgm:t>
    </dgm:pt>
    <dgm:pt modelId="{D72B9EA6-2849-4F8E-93DB-473F9722D6DD}">
      <dgm:prSet/>
      <dgm:spPr/>
      <dgm:t>
        <a:bodyPr/>
        <a:lstStyle/>
        <a:p>
          <a:r>
            <a:rPr lang="zh-CN" dirty="0"/>
            <a:t>微服务的实施，必然会涉及多个团队协作开发，那么微服务需求的管理，则项目的管控将异常艰巨，如果不采用先进的项目管理工具。</a:t>
          </a:r>
        </a:p>
      </dgm:t>
    </dgm:pt>
    <dgm:pt modelId="{9DF84C73-DA1B-416D-9491-187648DBA0F4}" type="parTrans" cxnId="{CFE8627B-9BBA-42E8-B506-C5267A31247E}">
      <dgm:prSet/>
      <dgm:spPr/>
      <dgm:t>
        <a:bodyPr/>
        <a:lstStyle/>
        <a:p>
          <a:endParaRPr lang="zh-CN" altLang="en-US"/>
        </a:p>
      </dgm:t>
    </dgm:pt>
    <dgm:pt modelId="{91EB8BDA-BD6E-4464-86D1-0DE56365B6C9}" type="sibTrans" cxnId="{CFE8627B-9BBA-42E8-B506-C5267A31247E}">
      <dgm:prSet/>
      <dgm:spPr/>
      <dgm:t>
        <a:bodyPr/>
        <a:lstStyle/>
        <a:p>
          <a:endParaRPr lang="zh-CN" altLang="en-US"/>
        </a:p>
      </dgm:t>
    </dgm:pt>
    <dgm:pt modelId="{8F037434-5C9E-4CD8-A380-AC5D253DC49C}">
      <dgm:prSet/>
      <dgm:spPr/>
      <dgm:t>
        <a:bodyPr/>
        <a:lstStyle/>
        <a:p>
          <a:r>
            <a:rPr lang="zh-CN"/>
            <a:t>微服务的实施，必然会频繁的进行应用的更新，那么代码编译、版本控制、代码质量将无法保障，如果不采用成熟的工具。</a:t>
          </a:r>
        </a:p>
      </dgm:t>
    </dgm:pt>
    <dgm:pt modelId="{82069066-E5CA-41D6-B887-C05034C23275}" type="parTrans" cxnId="{8C7BA2B1-65BF-41F2-9412-637F974DF679}">
      <dgm:prSet/>
      <dgm:spPr/>
      <dgm:t>
        <a:bodyPr/>
        <a:lstStyle/>
        <a:p>
          <a:endParaRPr lang="zh-CN" altLang="en-US"/>
        </a:p>
      </dgm:t>
    </dgm:pt>
    <dgm:pt modelId="{6EBF7437-A297-4EEF-81A0-353199B23650}" type="sibTrans" cxnId="{8C7BA2B1-65BF-41F2-9412-637F974DF679}">
      <dgm:prSet/>
      <dgm:spPr/>
      <dgm:t>
        <a:bodyPr/>
        <a:lstStyle/>
        <a:p>
          <a:endParaRPr lang="zh-CN" altLang="en-US"/>
        </a:p>
      </dgm:t>
    </dgm:pt>
    <dgm:pt modelId="{800D4437-03A4-4298-A659-E60AC901220D}" type="pres">
      <dgm:prSet presAssocID="{7398C0FB-2220-4089-A777-0416B5756A3E}" presName="linear" presStyleCnt="0">
        <dgm:presLayoutVars>
          <dgm:animLvl val="lvl"/>
          <dgm:resizeHandles val="exact"/>
        </dgm:presLayoutVars>
      </dgm:prSet>
      <dgm:spPr/>
    </dgm:pt>
    <dgm:pt modelId="{92E452C6-A8F4-4D1C-8B1A-C184CC939A0B}" type="pres">
      <dgm:prSet presAssocID="{36DD848A-BA78-42EE-B666-E8AB2BF342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D96FD2-CEF5-4D68-8A03-38F7F0DC2A68}" type="pres">
      <dgm:prSet presAssocID="{41CCD17D-794A-456E-B673-29F996E04583}" presName="spacer" presStyleCnt="0"/>
      <dgm:spPr/>
    </dgm:pt>
    <dgm:pt modelId="{B29D4A42-EE5A-470A-82D6-2A04B956B991}" type="pres">
      <dgm:prSet presAssocID="{5384B104-EA3E-4CA7-9949-7210B26C3D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0D50E8-CADF-413D-978F-0F4A7AFE25F7}" type="pres">
      <dgm:prSet presAssocID="{9F81C947-AAB8-4DBF-8CDB-7F6CAE9C90E0}" presName="spacer" presStyleCnt="0"/>
      <dgm:spPr/>
    </dgm:pt>
    <dgm:pt modelId="{92BF7FC6-273E-473D-B529-D6A832461E5F}" type="pres">
      <dgm:prSet presAssocID="{8BDD7858-67F2-4131-9264-3014A32DA1D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A7833AC-CD1F-41CF-B473-5BC35AF59BE9}" type="pres">
      <dgm:prSet presAssocID="{707E31A2-484B-4237-A60C-95B7D15FE29B}" presName="spacer" presStyleCnt="0"/>
      <dgm:spPr/>
    </dgm:pt>
    <dgm:pt modelId="{77B3878E-0905-4F72-B313-61E87711408D}" type="pres">
      <dgm:prSet presAssocID="{D72B9EA6-2849-4F8E-93DB-473F9722D6D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A9AA34-54ED-4525-B88D-88C29AF3FE31}" type="pres">
      <dgm:prSet presAssocID="{91EB8BDA-BD6E-4464-86D1-0DE56365B6C9}" presName="spacer" presStyleCnt="0"/>
      <dgm:spPr/>
    </dgm:pt>
    <dgm:pt modelId="{1ADDCA1C-331D-477A-B802-BCF5E56D8603}" type="pres">
      <dgm:prSet presAssocID="{8F037434-5C9E-4CD8-A380-AC5D253DC49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9E1E09-3632-4010-B657-4576BD784D07}" srcId="{7398C0FB-2220-4089-A777-0416B5756A3E}" destId="{8BDD7858-67F2-4131-9264-3014A32DA1DF}" srcOrd="2" destOrd="0" parTransId="{7A3E3F73-25F5-4524-AF05-7644439C85A7}" sibTransId="{707E31A2-484B-4237-A60C-95B7D15FE29B}"/>
    <dgm:cxn modelId="{90AE7411-8422-46FC-A4BD-2E7278EB9A9E}" srcId="{7398C0FB-2220-4089-A777-0416B5756A3E}" destId="{36DD848A-BA78-42EE-B666-E8AB2BF342DA}" srcOrd="0" destOrd="0" parTransId="{17755BC7-DE5F-49AE-9885-0E399702415F}" sibTransId="{41CCD17D-794A-456E-B673-29F996E04583}"/>
    <dgm:cxn modelId="{77D17431-FB35-4C7D-9CF2-8041FCEEB400}" type="presOf" srcId="{8BDD7858-67F2-4131-9264-3014A32DA1DF}" destId="{92BF7FC6-273E-473D-B529-D6A832461E5F}" srcOrd="0" destOrd="0" presId="urn:microsoft.com/office/officeart/2005/8/layout/vList2"/>
    <dgm:cxn modelId="{54D06435-32B4-4982-8F9F-230DCED7826F}" type="presOf" srcId="{D72B9EA6-2849-4F8E-93DB-473F9722D6DD}" destId="{77B3878E-0905-4F72-B313-61E87711408D}" srcOrd="0" destOrd="0" presId="urn:microsoft.com/office/officeart/2005/8/layout/vList2"/>
    <dgm:cxn modelId="{FFE09843-019E-4D0A-813B-4FA8332BB917}" type="presOf" srcId="{36DD848A-BA78-42EE-B666-E8AB2BF342DA}" destId="{92E452C6-A8F4-4D1C-8B1A-C184CC939A0B}" srcOrd="0" destOrd="0" presId="urn:microsoft.com/office/officeart/2005/8/layout/vList2"/>
    <dgm:cxn modelId="{CFE8627B-9BBA-42E8-B506-C5267A31247E}" srcId="{7398C0FB-2220-4089-A777-0416B5756A3E}" destId="{D72B9EA6-2849-4F8E-93DB-473F9722D6DD}" srcOrd="3" destOrd="0" parTransId="{9DF84C73-DA1B-416D-9491-187648DBA0F4}" sibTransId="{91EB8BDA-BD6E-4464-86D1-0DE56365B6C9}"/>
    <dgm:cxn modelId="{537A5A98-0C0F-4746-B3D4-38B6168AC1E7}" srcId="{7398C0FB-2220-4089-A777-0416B5756A3E}" destId="{5384B104-EA3E-4CA7-9949-7210B26C3DBD}" srcOrd="1" destOrd="0" parTransId="{39DA7827-4CA3-466A-A97B-7031E3C54B8F}" sibTransId="{9F81C947-AAB8-4DBF-8CDB-7F6CAE9C90E0}"/>
    <dgm:cxn modelId="{98F239A6-A7C5-4435-A692-895CF270D087}" type="presOf" srcId="{5384B104-EA3E-4CA7-9949-7210B26C3DBD}" destId="{B29D4A42-EE5A-470A-82D6-2A04B956B991}" srcOrd="0" destOrd="0" presId="urn:microsoft.com/office/officeart/2005/8/layout/vList2"/>
    <dgm:cxn modelId="{B40D27B0-E71C-4454-BC73-37E0805500DE}" type="presOf" srcId="{7398C0FB-2220-4089-A777-0416B5756A3E}" destId="{800D4437-03A4-4298-A659-E60AC901220D}" srcOrd="0" destOrd="0" presId="urn:microsoft.com/office/officeart/2005/8/layout/vList2"/>
    <dgm:cxn modelId="{8C7BA2B1-65BF-41F2-9412-637F974DF679}" srcId="{7398C0FB-2220-4089-A777-0416B5756A3E}" destId="{8F037434-5C9E-4CD8-A380-AC5D253DC49C}" srcOrd="4" destOrd="0" parTransId="{82069066-E5CA-41D6-B887-C05034C23275}" sibTransId="{6EBF7437-A297-4EEF-81A0-353199B23650}"/>
    <dgm:cxn modelId="{8917FCDB-F92E-4D32-9A32-3E4AE6392501}" type="presOf" srcId="{8F037434-5C9E-4CD8-A380-AC5D253DC49C}" destId="{1ADDCA1C-331D-477A-B802-BCF5E56D8603}" srcOrd="0" destOrd="0" presId="urn:microsoft.com/office/officeart/2005/8/layout/vList2"/>
    <dgm:cxn modelId="{C7841706-88F2-474A-993A-1A5F96561CFA}" type="presParOf" srcId="{800D4437-03A4-4298-A659-E60AC901220D}" destId="{92E452C6-A8F4-4D1C-8B1A-C184CC939A0B}" srcOrd="0" destOrd="0" presId="urn:microsoft.com/office/officeart/2005/8/layout/vList2"/>
    <dgm:cxn modelId="{D8D0A6FB-3408-4443-A17D-ABCE3237BDAE}" type="presParOf" srcId="{800D4437-03A4-4298-A659-E60AC901220D}" destId="{E6D96FD2-CEF5-4D68-8A03-38F7F0DC2A68}" srcOrd="1" destOrd="0" presId="urn:microsoft.com/office/officeart/2005/8/layout/vList2"/>
    <dgm:cxn modelId="{7BB6E76C-3F87-45A2-9928-AD68AF16F6F9}" type="presParOf" srcId="{800D4437-03A4-4298-A659-E60AC901220D}" destId="{B29D4A42-EE5A-470A-82D6-2A04B956B991}" srcOrd="2" destOrd="0" presId="urn:microsoft.com/office/officeart/2005/8/layout/vList2"/>
    <dgm:cxn modelId="{CC3A6EF2-DA0D-464B-A9B6-013C1F55AA6F}" type="presParOf" srcId="{800D4437-03A4-4298-A659-E60AC901220D}" destId="{CA0D50E8-CADF-413D-978F-0F4A7AFE25F7}" srcOrd="3" destOrd="0" presId="urn:microsoft.com/office/officeart/2005/8/layout/vList2"/>
    <dgm:cxn modelId="{28F52B29-CB62-4F30-BB68-94C40B907AA3}" type="presParOf" srcId="{800D4437-03A4-4298-A659-E60AC901220D}" destId="{92BF7FC6-273E-473D-B529-D6A832461E5F}" srcOrd="4" destOrd="0" presId="urn:microsoft.com/office/officeart/2005/8/layout/vList2"/>
    <dgm:cxn modelId="{BE85BE36-C0A7-4AC7-B4D0-6C3BED5D0485}" type="presParOf" srcId="{800D4437-03A4-4298-A659-E60AC901220D}" destId="{DA7833AC-CD1F-41CF-B473-5BC35AF59BE9}" srcOrd="5" destOrd="0" presId="urn:microsoft.com/office/officeart/2005/8/layout/vList2"/>
    <dgm:cxn modelId="{293AE399-20F8-4E65-94C3-53C0DAEA752F}" type="presParOf" srcId="{800D4437-03A4-4298-A659-E60AC901220D}" destId="{77B3878E-0905-4F72-B313-61E87711408D}" srcOrd="6" destOrd="0" presId="urn:microsoft.com/office/officeart/2005/8/layout/vList2"/>
    <dgm:cxn modelId="{BCF26C11-5E95-4301-A2D4-6B2CD3506EF7}" type="presParOf" srcId="{800D4437-03A4-4298-A659-E60AC901220D}" destId="{E3A9AA34-54ED-4525-B88D-88C29AF3FE31}" srcOrd="7" destOrd="0" presId="urn:microsoft.com/office/officeart/2005/8/layout/vList2"/>
    <dgm:cxn modelId="{073EE612-6A3A-4BF0-841D-382EF3083CE2}" type="presParOf" srcId="{800D4437-03A4-4298-A659-E60AC901220D}" destId="{1ADDCA1C-331D-477A-B802-BCF5E56D86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452C6-A8F4-4D1C-8B1A-C184CC939A0B}">
      <dsp:nvSpPr>
        <dsp:cNvPr id="0" name=""/>
        <dsp:cNvSpPr/>
      </dsp:nvSpPr>
      <dsp:spPr>
        <a:xfrm>
          <a:off x="0" y="315300"/>
          <a:ext cx="8323943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微服务的实施，必然将原先一个应用拆分成数十个，那么对于每个拆分后的微服务进行编译、打包、部署必将是原来工作量的数倍，如果不采用自动化工具。</a:t>
          </a:r>
        </a:p>
      </dsp:txBody>
      <dsp:txXfrm>
        <a:off x="30842" y="346142"/>
        <a:ext cx="8262259" cy="570116"/>
      </dsp:txXfrm>
    </dsp:sp>
    <dsp:sp modelId="{B29D4A42-EE5A-470A-82D6-2A04B956B991}">
      <dsp:nvSpPr>
        <dsp:cNvPr id="0" name=""/>
        <dsp:cNvSpPr/>
      </dsp:nvSpPr>
      <dsp:spPr>
        <a:xfrm>
          <a:off x="0" y="990300"/>
          <a:ext cx="8323943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微服务的实施，必然会涉及多个微服务之间的协作，那么对微服务功能进行单元测试、回归测试、性能测试将变得更加复杂，如果不采用自动化工具，工作量之大，复杂度之高，难以估量。</a:t>
          </a:r>
        </a:p>
      </dsp:txBody>
      <dsp:txXfrm>
        <a:off x="30842" y="1021142"/>
        <a:ext cx="8262259" cy="570116"/>
      </dsp:txXfrm>
    </dsp:sp>
    <dsp:sp modelId="{92BF7FC6-273E-473D-B529-D6A832461E5F}">
      <dsp:nvSpPr>
        <dsp:cNvPr id="0" name=""/>
        <dsp:cNvSpPr/>
      </dsp:nvSpPr>
      <dsp:spPr>
        <a:xfrm>
          <a:off x="0" y="1665300"/>
          <a:ext cx="8323943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微服务的实施，必然会升级多个微服务采用框架各异，那么微服务部署所依赖的基础环境，必将异常复杂繁琐，如果不采用自动化工具。</a:t>
          </a:r>
        </a:p>
      </dsp:txBody>
      <dsp:txXfrm>
        <a:off x="30842" y="1696142"/>
        <a:ext cx="8262259" cy="570116"/>
      </dsp:txXfrm>
    </dsp:sp>
    <dsp:sp modelId="{77B3878E-0905-4F72-B313-61E87711408D}">
      <dsp:nvSpPr>
        <dsp:cNvPr id="0" name=""/>
        <dsp:cNvSpPr/>
      </dsp:nvSpPr>
      <dsp:spPr>
        <a:xfrm>
          <a:off x="0" y="2340299"/>
          <a:ext cx="8323943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微服务的实施，必然会涉及多个团队协作开发，那么微服务需求的管理，则项目的管控将异常艰巨，如果不采用先进的项目管理工具。</a:t>
          </a:r>
        </a:p>
      </dsp:txBody>
      <dsp:txXfrm>
        <a:off x="30842" y="2371141"/>
        <a:ext cx="8262259" cy="570116"/>
      </dsp:txXfrm>
    </dsp:sp>
    <dsp:sp modelId="{1ADDCA1C-331D-477A-B802-BCF5E56D8603}">
      <dsp:nvSpPr>
        <dsp:cNvPr id="0" name=""/>
        <dsp:cNvSpPr/>
      </dsp:nvSpPr>
      <dsp:spPr>
        <a:xfrm>
          <a:off x="0" y="3015299"/>
          <a:ext cx="8323943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微服务的实施，必然会频繁的进行应用的更新，那么代码编译、版本控制、代码质量将无法保障，如果不采用成熟的工具。</a:t>
          </a:r>
        </a:p>
      </dsp:txBody>
      <dsp:txXfrm>
        <a:off x="30842" y="3046141"/>
        <a:ext cx="8262259" cy="570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1615-F62D-4417-BA02-879E73E0338D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883B7-2688-4663-94C0-B30971B86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2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41465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V=</a:t>
            </a:r>
            <a:r>
              <a:rPr lang="en-US" altLang="zh-CN" dirty="0" err="1"/>
              <a:t>Volatillity</a:t>
            </a:r>
            <a:r>
              <a:rPr lang="zh-CN" altLang="en-US" dirty="0"/>
              <a:t>（易变性）是变化的本质和动力，也是由变化驱使和催化产生的</a:t>
            </a:r>
          </a:p>
          <a:p>
            <a:endParaRPr lang="zh-CN" altLang="en-US" dirty="0"/>
          </a:p>
          <a:p>
            <a:r>
              <a:rPr lang="en-US" altLang="zh-CN" dirty="0"/>
              <a:t>U=Uncertainty</a:t>
            </a:r>
            <a:r>
              <a:rPr lang="zh-CN" altLang="en-US" dirty="0"/>
              <a:t>（不确定性）缺少预见性</a:t>
            </a:r>
            <a:r>
              <a:rPr lang="en-US" altLang="zh-CN" dirty="0"/>
              <a:t>,</a:t>
            </a:r>
            <a:r>
              <a:rPr lang="zh-CN" altLang="en-US" dirty="0"/>
              <a:t>缺乏对意外的预期和对事情的理解和意识</a:t>
            </a:r>
          </a:p>
          <a:p>
            <a:endParaRPr lang="zh-CN" altLang="en-US" dirty="0"/>
          </a:p>
          <a:p>
            <a:r>
              <a:rPr lang="en-US" altLang="zh-CN" dirty="0"/>
              <a:t>C=Complexity</a:t>
            </a:r>
            <a:r>
              <a:rPr lang="zh-CN" altLang="en-US" dirty="0"/>
              <a:t>（复杂性）企业为各种力量，各种因素，各种事情所困扰。</a:t>
            </a:r>
          </a:p>
          <a:p>
            <a:endParaRPr lang="zh-CN" altLang="en-US" dirty="0"/>
          </a:p>
          <a:p>
            <a:r>
              <a:rPr lang="en-US" altLang="zh-CN" dirty="0"/>
              <a:t>A=Ambiguity</a:t>
            </a:r>
            <a:r>
              <a:rPr lang="zh-CN" altLang="en-US" dirty="0"/>
              <a:t>（模糊性）对现实的模糊，是误解的根源，各种条件和因果关系的混杂。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883B7-2688-4663-94C0-B30971B863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1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现实中的用户其实一开始并不知道自己想要什么，但是直到看到了我们的产品，他才知道自己不想要什么。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即让现实的产品迭代是如此曲折和反复的，那我们有没有办法快速交付价值、灵活响应变化呢？答案就是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，它是面向业务目标，助力业务成功的最佳实践。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883B7-2688-4663-94C0-B30971B863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在以前的系统中业务单一、逻辑简单、用户量少，项目团队的规模一般在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10~30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。而现在的系统要面对不同用户的定制化推荐等，互联网连接着人与人、人与物、以及物与物，业务也变得越来越复杂，功能越来越多，如果整个系统耦合在一起，则必定会牵一发而动全身，导致系统维护起来相当困难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技术架构也随着系统的复杂化而不断地变化革新，从早期所有服务的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In One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发展到现在的微服务架构、从纯手动操作到全自动化流程、从单台物理机到云平台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883B7-2688-4663-94C0-B30971B863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5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微服务的实施必然要具备需求管理、代码版本管理、质量管理、构建管理、测试管理、部署管理、环境管理等工具链，除此之外，还需要开发部门与运维部门的协作，因此，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是微服务实施的充分必要条件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883B7-2688-4663-94C0-B30971B863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4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当今世界改变的速度已与过去不同，而每当经历一个颠覆性的技术革命时，都给这个世界带来了深刻的变化，大数据、云计算、人工智能、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VR/AR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和区块链等新兴技术推动着世界不断变化，如何应对这样一个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VUCA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时代，让我们能够在环境变化的时候快速响应如何实现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的落地：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的思想先进、理念完美，是目前为止我觉得最好的解决方案，不过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最终能够落地，很大程度上还是归功于它有一整套的技术和开源工具。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883B7-2688-4663-94C0-B30971B863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7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883B7-2688-4663-94C0-B30971B863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0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Flag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又名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Toggle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switch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是一种可以通过配置（配置文件、数据库等）或自动化（特定用户、特定时间等）控制线上功能开启或者关闭的方式。核心思想就是将功能的开发和代码的发布解耦。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https://mp.weixin.qq.com/s/0EpnSS55Ja68xaSaP-wp4w 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883B7-2688-4663-94C0-B30971B8637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1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883B7-2688-4663-94C0-B30971B8637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01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https://cloud.tencent.com/developer/article/1041465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883B7-2688-4663-94C0-B30971B8637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3082" y="45720"/>
            <a:ext cx="825783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7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0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3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95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6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2587" y="875028"/>
            <a:ext cx="2743835" cy="342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495475" cy="5969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8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2534" y="7858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43990" y="889815"/>
            <a:ext cx="8063787" cy="83981"/>
          </a:xfrm>
          <a:prstGeom prst="rect">
            <a:avLst/>
          </a:prstGeom>
          <a:solidFill>
            <a:srgbClr val="AE0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2224" y="51833"/>
            <a:ext cx="1030310" cy="906984"/>
            <a:chOff x="7049036" y="2602834"/>
            <a:chExt cx="2275269" cy="2093753"/>
          </a:xfrm>
        </p:grpSpPr>
        <p:sp>
          <p:nvSpPr>
            <p:cNvPr id="9" name="等腰三角形 8"/>
            <p:cNvSpPr/>
            <p:nvPr/>
          </p:nvSpPr>
          <p:spPr>
            <a:xfrm>
              <a:off x="7482627" y="2602834"/>
              <a:ext cx="1416674" cy="2093753"/>
            </a:xfrm>
            <a:prstGeom prst="triangle">
              <a:avLst>
                <a:gd name="adj" fmla="val 49087"/>
              </a:avLst>
            </a:prstGeom>
            <a:solidFill>
              <a:srgbClr val="FACCC8"/>
            </a:solidFill>
            <a:ln>
              <a:solidFill>
                <a:srgbClr val="FDCC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049036" y="2927621"/>
              <a:ext cx="1197736" cy="1768965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rgbClr val="AE0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126569" y="2927621"/>
              <a:ext cx="1197736" cy="1768966"/>
            </a:xfrm>
            <a:custGeom>
              <a:avLst/>
              <a:gdLst>
                <a:gd name="connsiteX0" fmla="*/ 598868 w 1197736"/>
                <a:gd name="connsiteY0" fmla="*/ 586775 h 1994125"/>
                <a:gd name="connsiteX1" fmla="*/ 210740 w 1197736"/>
                <a:gd name="connsiteY1" fmla="*/ 1994124 h 1994125"/>
                <a:gd name="connsiteX2" fmla="*/ 986996 w 1197736"/>
                <a:gd name="connsiteY2" fmla="*/ 1994124 h 1994125"/>
                <a:gd name="connsiteX3" fmla="*/ 598868 w 1197736"/>
                <a:gd name="connsiteY3" fmla="*/ 0 h 1994125"/>
                <a:gd name="connsiteX4" fmla="*/ 1197736 w 1197736"/>
                <a:gd name="connsiteY4" fmla="*/ 1994125 h 1994125"/>
                <a:gd name="connsiteX5" fmla="*/ 0 w 1197736"/>
                <a:gd name="connsiteY5" fmla="*/ 1994125 h 199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736" h="1994125">
                  <a:moveTo>
                    <a:pt x="598868" y="586775"/>
                  </a:moveTo>
                  <a:lnTo>
                    <a:pt x="210740" y="1994124"/>
                  </a:lnTo>
                  <a:lnTo>
                    <a:pt x="986996" y="1994124"/>
                  </a:lnTo>
                  <a:close/>
                  <a:moveTo>
                    <a:pt x="598868" y="0"/>
                  </a:moveTo>
                  <a:lnTo>
                    <a:pt x="1197736" y="1994125"/>
                  </a:lnTo>
                  <a:lnTo>
                    <a:pt x="0" y="1994125"/>
                  </a:lnTo>
                  <a:close/>
                </a:path>
              </a:pathLst>
            </a:custGeom>
            <a:solidFill>
              <a:srgbClr val="AE0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2750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1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495475" cy="596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807751"/>
            <a:ext cx="8072119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04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240790"/>
            <a:ext cx="7157720" cy="209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5040630"/>
            <a:ext cx="9144000" cy="107420"/>
            <a:chOff x="-22300" y="4919500"/>
            <a:chExt cx="12192000" cy="224000"/>
          </a:xfrm>
        </p:grpSpPr>
        <p:sp>
          <p:nvSpPr>
            <p:cNvPr id="9" name="矩形 3"/>
            <p:cNvSpPr/>
            <p:nvPr userDrawn="1"/>
          </p:nvSpPr>
          <p:spPr>
            <a:xfrm>
              <a:off x="-22300" y="4919500"/>
              <a:ext cx="11079201" cy="224000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矩形 4"/>
            <p:cNvSpPr/>
            <p:nvPr userDrawn="1"/>
          </p:nvSpPr>
          <p:spPr>
            <a:xfrm>
              <a:off x="11056901" y="4919500"/>
              <a:ext cx="1112799" cy="224000"/>
            </a:xfrm>
            <a:prstGeom prst="rect">
              <a:avLst/>
            </a:prstGeom>
            <a:solidFill>
              <a:srgbClr val="00AF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9E3D-0ACA-4518-8724-A7C2362F2CA6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5EC3-9597-49C7-9590-6F71484AA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1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martinfowler.com/bliki/StranglerApplication.html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2.jpe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7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9.jpeg"/><Relationship Id="rId5" Type="http://schemas.openxmlformats.org/officeDocument/2006/relationships/image" Target="../media/image25.png"/><Relationship Id="rId10" Type="http://schemas.openxmlformats.org/officeDocument/2006/relationships/image" Target="../media/image38.jpeg"/><Relationship Id="rId4" Type="http://schemas.openxmlformats.org/officeDocument/2006/relationships/hyperlink" Target="https://martinfowler.com/bliki/FeatureToggle.html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9" Type="http://schemas.openxmlformats.org/officeDocument/2006/relationships/image" Target="../media/image29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34" Type="http://schemas.openxmlformats.org/officeDocument/2006/relationships/image" Target="../media/image73.jpe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38" Type="http://schemas.openxmlformats.org/officeDocument/2006/relationships/image" Target="../media/image28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37" Type="http://schemas.openxmlformats.org/officeDocument/2006/relationships/image" Target="../media/image27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36" Type="http://schemas.openxmlformats.org/officeDocument/2006/relationships/image" Target="../media/image26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7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7.jpeg"/><Relationship Id="rId10" Type="http://schemas.openxmlformats.org/officeDocument/2006/relationships/image" Target="../media/image29.png"/><Relationship Id="rId4" Type="http://schemas.openxmlformats.org/officeDocument/2006/relationships/image" Target="../media/image76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6.png"/><Relationship Id="rId7" Type="http://schemas.openxmlformats.org/officeDocument/2006/relationships/image" Target="../media/image2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7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>
            <a:off x="985262" y="3566171"/>
            <a:ext cx="396435" cy="527717"/>
          </a:xfrm>
          <a:prstGeom prst="triangle">
            <a:avLst>
              <a:gd name="adj" fmla="val 4908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191027"/>
            <a:ext cx="9156879" cy="2093086"/>
          </a:xfrm>
          <a:prstGeom prst="rect">
            <a:avLst/>
          </a:prstGeom>
          <a:solidFill>
            <a:srgbClr val="00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20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726" y="1342220"/>
            <a:ext cx="8525814" cy="1790700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实施微服务和</a:t>
            </a:r>
            <a:r>
              <a:rPr lang="en-US" altLang="zh-CN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1894" y="3566170"/>
            <a:ext cx="3065285" cy="659858"/>
          </a:xfrm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>
            <a:normAutofit/>
          </a:bodyPr>
          <a:lstStyle/>
          <a:p>
            <a:pPr marL="5776" defTabSz="415869">
              <a:spcBef>
                <a:spcPts val="48"/>
              </a:spcBef>
            </a:pPr>
            <a:r>
              <a:rPr lang="zh-CN" altLang="en-US" sz="2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技术创新，变革未来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863928" y="3648031"/>
            <a:ext cx="335169" cy="445856"/>
          </a:xfrm>
          <a:custGeom>
            <a:avLst/>
            <a:gdLst>
              <a:gd name="connsiteX0" fmla="*/ 598868 w 1197736"/>
              <a:gd name="connsiteY0" fmla="*/ 586775 h 1994125"/>
              <a:gd name="connsiteX1" fmla="*/ 210740 w 1197736"/>
              <a:gd name="connsiteY1" fmla="*/ 1994124 h 1994125"/>
              <a:gd name="connsiteX2" fmla="*/ 986996 w 1197736"/>
              <a:gd name="connsiteY2" fmla="*/ 1994124 h 1994125"/>
              <a:gd name="connsiteX3" fmla="*/ 598868 w 1197736"/>
              <a:gd name="connsiteY3" fmla="*/ 0 h 1994125"/>
              <a:gd name="connsiteX4" fmla="*/ 1197736 w 1197736"/>
              <a:gd name="connsiteY4" fmla="*/ 1994125 h 1994125"/>
              <a:gd name="connsiteX5" fmla="*/ 0 w 1197736"/>
              <a:gd name="connsiteY5" fmla="*/ 1994125 h 199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7736" h="1994125">
                <a:moveTo>
                  <a:pt x="598868" y="586775"/>
                </a:moveTo>
                <a:lnTo>
                  <a:pt x="210740" y="1994124"/>
                </a:lnTo>
                <a:lnTo>
                  <a:pt x="986996" y="1994124"/>
                </a:lnTo>
                <a:close/>
                <a:moveTo>
                  <a:pt x="598868" y="0"/>
                </a:moveTo>
                <a:lnTo>
                  <a:pt x="1197736" y="1994125"/>
                </a:lnTo>
                <a:lnTo>
                  <a:pt x="0" y="199412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165460" y="3648031"/>
            <a:ext cx="335169" cy="445857"/>
          </a:xfrm>
          <a:custGeom>
            <a:avLst/>
            <a:gdLst>
              <a:gd name="connsiteX0" fmla="*/ 598868 w 1197736"/>
              <a:gd name="connsiteY0" fmla="*/ 586775 h 1994125"/>
              <a:gd name="connsiteX1" fmla="*/ 210740 w 1197736"/>
              <a:gd name="connsiteY1" fmla="*/ 1994124 h 1994125"/>
              <a:gd name="connsiteX2" fmla="*/ 986996 w 1197736"/>
              <a:gd name="connsiteY2" fmla="*/ 1994124 h 1994125"/>
              <a:gd name="connsiteX3" fmla="*/ 598868 w 1197736"/>
              <a:gd name="connsiteY3" fmla="*/ 0 h 1994125"/>
              <a:gd name="connsiteX4" fmla="*/ 1197736 w 1197736"/>
              <a:gd name="connsiteY4" fmla="*/ 1994125 h 1994125"/>
              <a:gd name="connsiteX5" fmla="*/ 0 w 1197736"/>
              <a:gd name="connsiteY5" fmla="*/ 1994125 h 199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7736" h="1994125">
                <a:moveTo>
                  <a:pt x="598868" y="586775"/>
                </a:moveTo>
                <a:lnTo>
                  <a:pt x="210740" y="1994124"/>
                </a:lnTo>
                <a:lnTo>
                  <a:pt x="986996" y="1994124"/>
                </a:lnTo>
                <a:close/>
                <a:moveTo>
                  <a:pt x="598868" y="0"/>
                </a:moveTo>
                <a:lnTo>
                  <a:pt x="1197736" y="1994125"/>
                </a:lnTo>
                <a:lnTo>
                  <a:pt x="0" y="199412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7" name="斜纹 6"/>
          <p:cNvSpPr/>
          <p:nvPr/>
        </p:nvSpPr>
        <p:spPr>
          <a:xfrm rot="5400000">
            <a:off x="8667346" y="504319"/>
            <a:ext cx="953309" cy="1004552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sp>
        <p:nvSpPr>
          <p:cNvPr id="12" name="直角三角形 11"/>
          <p:cNvSpPr/>
          <p:nvPr/>
        </p:nvSpPr>
        <p:spPr>
          <a:xfrm rot="5400000">
            <a:off x="8498446" y="3256746"/>
            <a:ext cx="618188" cy="67292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Calibri"/>
              <a:ea typeface="微软雅黑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5054434"/>
            <a:ext cx="9141619" cy="89066"/>
            <a:chOff x="0" y="0"/>
            <a:chExt cx="9143999" cy="63170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gray">
            <a:xfrm rot="10800000">
              <a:off x="0" y="0"/>
              <a:ext cx="440597" cy="63170"/>
            </a:xfrm>
            <a:prstGeom prst="rect">
              <a:avLst/>
            </a:prstGeom>
            <a:solidFill>
              <a:srgbClr val="4D81A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lIns="68565" tIns="34283" rIns="68565" bIns="34283" anchor="ctr"/>
            <a:lstStyle/>
            <a:p>
              <a:pPr algn="ctr" defTabSz="914240"/>
              <a:endParaRPr lang="zh-CN" altLang="en-US" sz="750">
                <a:solidFill>
                  <a:prstClr val="white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gray">
            <a:xfrm rot="10800000">
              <a:off x="519971" y="0"/>
              <a:ext cx="150644" cy="63170"/>
            </a:xfrm>
            <a:prstGeom prst="rect">
              <a:avLst/>
            </a:prstGeom>
            <a:solidFill>
              <a:srgbClr val="B2C9DC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lIns="68565" tIns="34283" rIns="68565" bIns="34283" anchor="ctr"/>
            <a:lstStyle/>
            <a:p>
              <a:pPr algn="ctr" defTabSz="914240"/>
              <a:endParaRPr lang="zh-CN" altLang="en-US" sz="75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gray">
            <a:xfrm rot="10800000">
              <a:off x="795996" y="0"/>
              <a:ext cx="843938" cy="63170"/>
            </a:xfrm>
            <a:prstGeom prst="rect">
              <a:avLst/>
            </a:prstGeom>
            <a:solidFill>
              <a:srgbClr val="4D81A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lIns="68565" tIns="34283" rIns="68565" bIns="34283" anchor="ctr"/>
            <a:lstStyle/>
            <a:p>
              <a:pPr algn="ctr" defTabSz="914240"/>
              <a:endParaRPr lang="zh-CN" altLang="en-US" sz="750">
                <a:solidFill>
                  <a:prstClr val="white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gray">
            <a:xfrm rot="10800000">
              <a:off x="671268" y="0"/>
              <a:ext cx="124727" cy="6317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rot="10800000" wrap="none" lIns="68565" tIns="34283" rIns="68565" bIns="34283" anchor="ctr"/>
            <a:lstStyle/>
            <a:p>
              <a:pPr algn="ctr" defTabSz="914240"/>
              <a:endParaRPr lang="zh-CN" altLang="en-US" sz="750">
                <a:solidFill>
                  <a:prstClr val="white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gray">
            <a:xfrm rot="10800000">
              <a:off x="1639933" y="0"/>
              <a:ext cx="7504066" cy="63170"/>
            </a:xfrm>
            <a:prstGeom prst="rect">
              <a:avLst/>
            </a:prstGeom>
            <a:solidFill>
              <a:srgbClr val="B2C9DC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lIns="68565" tIns="34283" rIns="68565" bIns="34283" anchor="ctr"/>
            <a:lstStyle/>
            <a:p>
              <a:pPr algn="ctr" defTabSz="914240"/>
              <a:endParaRPr lang="zh-CN" altLang="en-US" sz="75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 rot="10800000">
              <a:off x="437360" y="0"/>
              <a:ext cx="82612" cy="63170"/>
            </a:xfrm>
            <a:prstGeom prst="rect">
              <a:avLst/>
            </a:prstGeom>
            <a:solidFill>
              <a:srgbClr val="4D81A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wrap="none" lIns="68565" tIns="34283" rIns="68565" bIns="34283" anchor="ctr"/>
            <a:lstStyle/>
            <a:p>
              <a:pPr algn="ctr" defTabSz="914240"/>
              <a:endParaRPr lang="zh-CN" altLang="en-US" sz="750">
                <a:solidFill>
                  <a:prstClr val="white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0" name="bk object 16"/>
          <p:cNvSpPr/>
          <p:nvPr/>
        </p:nvSpPr>
        <p:spPr>
          <a:xfrm>
            <a:off x="0" y="0"/>
            <a:ext cx="1495475" cy="5969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950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02870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持续交付过程中浪费的时间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2267" y="990999"/>
            <a:ext cx="7092729" cy="33981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2339" y="4494731"/>
            <a:ext cx="533400" cy="46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宋体"/>
                <a:cs typeface="宋体"/>
              </a:rPr>
              <a:t>需求拆分 应用架构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ts val="1100"/>
              </a:lnSpc>
            </a:pPr>
            <a:r>
              <a:rPr sz="1000" dirty="0">
                <a:latin typeface="Calibri"/>
                <a:cs typeface="Calibri"/>
              </a:rPr>
              <a:t>…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5662" y="4442593"/>
            <a:ext cx="584200" cy="46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宋体"/>
                <a:cs typeface="宋体"/>
              </a:rPr>
              <a:t>准备</a:t>
            </a:r>
            <a:r>
              <a:rPr sz="1000" spc="5" dirty="0">
                <a:latin typeface="Calibri"/>
                <a:cs typeface="Calibri"/>
              </a:rPr>
              <a:t>/</a:t>
            </a:r>
            <a:r>
              <a:rPr sz="1000" dirty="0">
                <a:latin typeface="宋体"/>
                <a:cs typeface="宋体"/>
              </a:rPr>
              <a:t>维护 测试环境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ts val="1100"/>
              </a:lnSpc>
            </a:pPr>
            <a:r>
              <a:rPr sz="1000" dirty="0">
                <a:latin typeface="Calibri"/>
                <a:cs typeface="Calibri"/>
              </a:rPr>
              <a:t>…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8985" y="4390456"/>
            <a:ext cx="533400" cy="46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宋体"/>
                <a:cs typeface="宋体"/>
              </a:rPr>
              <a:t>制品管理 部署文档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ts val="1100"/>
              </a:lnSpc>
            </a:pPr>
            <a:r>
              <a:rPr sz="1000" dirty="0">
                <a:latin typeface="Calibri"/>
                <a:cs typeface="Calibri"/>
              </a:rPr>
              <a:t>…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4080" y="4348362"/>
            <a:ext cx="533400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宋体"/>
                <a:cs typeface="宋体"/>
              </a:rPr>
              <a:t>配置环境 审批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宋体"/>
                <a:cs typeface="宋体"/>
              </a:rPr>
              <a:t>人工部署</a:t>
            </a:r>
            <a:endParaRPr sz="1000">
              <a:latin typeface="宋体"/>
              <a:cs typeface="宋体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Calibri"/>
                <a:cs typeface="Calibri"/>
              </a:rPr>
              <a:t>…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" y="603250"/>
            <a:ext cx="8559800" cy="342900"/>
          </a:xfrm>
          <a:custGeom>
            <a:avLst/>
            <a:gdLst/>
            <a:ahLst/>
            <a:cxnLst/>
            <a:rect l="l" t="t" r="r" b="b"/>
            <a:pathLst>
              <a:path w="8559800" h="342900">
                <a:moveTo>
                  <a:pt x="0" y="57150"/>
                </a:moveTo>
                <a:lnTo>
                  <a:pt x="4491" y="34904"/>
                </a:lnTo>
                <a:lnTo>
                  <a:pt x="16738" y="16738"/>
                </a:lnTo>
                <a:lnTo>
                  <a:pt x="34904" y="4491"/>
                </a:lnTo>
                <a:lnTo>
                  <a:pt x="57149" y="0"/>
                </a:lnTo>
                <a:lnTo>
                  <a:pt x="8502650" y="0"/>
                </a:lnTo>
                <a:lnTo>
                  <a:pt x="8524895" y="4491"/>
                </a:lnTo>
                <a:lnTo>
                  <a:pt x="8543061" y="16738"/>
                </a:lnTo>
                <a:lnTo>
                  <a:pt x="8555308" y="34904"/>
                </a:lnTo>
                <a:lnTo>
                  <a:pt x="8559800" y="57150"/>
                </a:lnTo>
                <a:lnTo>
                  <a:pt x="8559800" y="285750"/>
                </a:lnTo>
                <a:lnTo>
                  <a:pt x="8555308" y="307995"/>
                </a:lnTo>
                <a:lnTo>
                  <a:pt x="8543061" y="326161"/>
                </a:lnTo>
                <a:lnTo>
                  <a:pt x="8524895" y="338408"/>
                </a:lnTo>
                <a:lnTo>
                  <a:pt x="8502650" y="342900"/>
                </a:lnTo>
                <a:lnTo>
                  <a:pt x="57149" y="342900"/>
                </a:lnTo>
                <a:lnTo>
                  <a:pt x="34904" y="338408"/>
                </a:lnTo>
                <a:lnTo>
                  <a:pt x="16738" y="326161"/>
                </a:lnTo>
                <a:lnTo>
                  <a:pt x="4491" y="307995"/>
                </a:lnTo>
                <a:lnTo>
                  <a:pt x="0" y="28575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50" y="1022350"/>
            <a:ext cx="1460500" cy="2755900"/>
          </a:xfrm>
          <a:custGeom>
            <a:avLst/>
            <a:gdLst/>
            <a:ahLst/>
            <a:cxnLst/>
            <a:rect l="l" t="t" r="r" b="b"/>
            <a:pathLst>
              <a:path w="1460500" h="2755900">
                <a:moveTo>
                  <a:pt x="0" y="243419"/>
                </a:moveTo>
                <a:lnTo>
                  <a:pt x="4945" y="194362"/>
                </a:lnTo>
                <a:lnTo>
                  <a:pt x="19129" y="148669"/>
                </a:lnTo>
                <a:lnTo>
                  <a:pt x="41572" y="107321"/>
                </a:lnTo>
                <a:lnTo>
                  <a:pt x="71296" y="71296"/>
                </a:lnTo>
                <a:lnTo>
                  <a:pt x="107321" y="41572"/>
                </a:lnTo>
                <a:lnTo>
                  <a:pt x="148670" y="19129"/>
                </a:lnTo>
                <a:lnTo>
                  <a:pt x="194362" y="4945"/>
                </a:lnTo>
                <a:lnTo>
                  <a:pt x="243420" y="0"/>
                </a:lnTo>
                <a:lnTo>
                  <a:pt x="1217080" y="0"/>
                </a:lnTo>
                <a:lnTo>
                  <a:pt x="1266137" y="4945"/>
                </a:lnTo>
                <a:lnTo>
                  <a:pt x="1311830" y="19129"/>
                </a:lnTo>
                <a:lnTo>
                  <a:pt x="1353178" y="41572"/>
                </a:lnTo>
                <a:lnTo>
                  <a:pt x="1389203" y="71296"/>
                </a:lnTo>
                <a:lnTo>
                  <a:pt x="1418927" y="107321"/>
                </a:lnTo>
                <a:lnTo>
                  <a:pt x="1441370" y="148669"/>
                </a:lnTo>
                <a:lnTo>
                  <a:pt x="1455554" y="194362"/>
                </a:lnTo>
                <a:lnTo>
                  <a:pt x="1460500" y="243419"/>
                </a:lnTo>
                <a:lnTo>
                  <a:pt x="1460500" y="2512480"/>
                </a:lnTo>
                <a:lnTo>
                  <a:pt x="1455554" y="2561537"/>
                </a:lnTo>
                <a:lnTo>
                  <a:pt x="1441370" y="2607230"/>
                </a:lnTo>
                <a:lnTo>
                  <a:pt x="1418927" y="2648578"/>
                </a:lnTo>
                <a:lnTo>
                  <a:pt x="1389203" y="2684603"/>
                </a:lnTo>
                <a:lnTo>
                  <a:pt x="1353178" y="2714327"/>
                </a:lnTo>
                <a:lnTo>
                  <a:pt x="1311830" y="2736770"/>
                </a:lnTo>
                <a:lnTo>
                  <a:pt x="1266137" y="2750954"/>
                </a:lnTo>
                <a:lnTo>
                  <a:pt x="1217080" y="2755900"/>
                </a:lnTo>
                <a:lnTo>
                  <a:pt x="243420" y="2755900"/>
                </a:lnTo>
                <a:lnTo>
                  <a:pt x="194362" y="2750954"/>
                </a:lnTo>
                <a:lnTo>
                  <a:pt x="148670" y="2736770"/>
                </a:lnTo>
                <a:lnTo>
                  <a:pt x="107321" y="2714327"/>
                </a:lnTo>
                <a:lnTo>
                  <a:pt x="71296" y="2684603"/>
                </a:lnTo>
                <a:lnTo>
                  <a:pt x="41572" y="2648578"/>
                </a:lnTo>
                <a:lnTo>
                  <a:pt x="19129" y="2607230"/>
                </a:lnTo>
                <a:lnTo>
                  <a:pt x="4945" y="2561537"/>
                </a:lnTo>
                <a:lnTo>
                  <a:pt x="0" y="2512480"/>
                </a:lnTo>
                <a:lnTo>
                  <a:pt x="0" y="243419"/>
                </a:lnTo>
                <a:close/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7450" y="1022350"/>
            <a:ext cx="1460500" cy="2755900"/>
          </a:xfrm>
          <a:custGeom>
            <a:avLst/>
            <a:gdLst/>
            <a:ahLst/>
            <a:cxnLst/>
            <a:rect l="l" t="t" r="r" b="b"/>
            <a:pathLst>
              <a:path w="1460500" h="2755900">
                <a:moveTo>
                  <a:pt x="0" y="243419"/>
                </a:moveTo>
                <a:lnTo>
                  <a:pt x="4945" y="194362"/>
                </a:lnTo>
                <a:lnTo>
                  <a:pt x="19129" y="148669"/>
                </a:lnTo>
                <a:lnTo>
                  <a:pt x="41572" y="107321"/>
                </a:lnTo>
                <a:lnTo>
                  <a:pt x="71296" y="71296"/>
                </a:lnTo>
                <a:lnTo>
                  <a:pt x="107321" y="41572"/>
                </a:lnTo>
                <a:lnTo>
                  <a:pt x="148670" y="19129"/>
                </a:lnTo>
                <a:lnTo>
                  <a:pt x="194362" y="4945"/>
                </a:lnTo>
                <a:lnTo>
                  <a:pt x="243420" y="0"/>
                </a:lnTo>
                <a:lnTo>
                  <a:pt x="1217080" y="0"/>
                </a:lnTo>
                <a:lnTo>
                  <a:pt x="1266137" y="4945"/>
                </a:lnTo>
                <a:lnTo>
                  <a:pt x="1311830" y="19129"/>
                </a:lnTo>
                <a:lnTo>
                  <a:pt x="1353178" y="41572"/>
                </a:lnTo>
                <a:lnTo>
                  <a:pt x="1389203" y="71296"/>
                </a:lnTo>
                <a:lnTo>
                  <a:pt x="1418927" y="107321"/>
                </a:lnTo>
                <a:lnTo>
                  <a:pt x="1441370" y="148669"/>
                </a:lnTo>
                <a:lnTo>
                  <a:pt x="1455554" y="194362"/>
                </a:lnTo>
                <a:lnTo>
                  <a:pt x="1460500" y="243419"/>
                </a:lnTo>
                <a:lnTo>
                  <a:pt x="1460500" y="2512480"/>
                </a:lnTo>
                <a:lnTo>
                  <a:pt x="1455554" y="2561537"/>
                </a:lnTo>
                <a:lnTo>
                  <a:pt x="1441370" y="2607230"/>
                </a:lnTo>
                <a:lnTo>
                  <a:pt x="1418927" y="2648578"/>
                </a:lnTo>
                <a:lnTo>
                  <a:pt x="1389203" y="2684603"/>
                </a:lnTo>
                <a:lnTo>
                  <a:pt x="1353178" y="2714327"/>
                </a:lnTo>
                <a:lnTo>
                  <a:pt x="1311830" y="2736770"/>
                </a:lnTo>
                <a:lnTo>
                  <a:pt x="1266137" y="2750954"/>
                </a:lnTo>
                <a:lnTo>
                  <a:pt x="1217080" y="2755900"/>
                </a:lnTo>
                <a:lnTo>
                  <a:pt x="243420" y="2755900"/>
                </a:lnTo>
                <a:lnTo>
                  <a:pt x="194362" y="2750954"/>
                </a:lnTo>
                <a:lnTo>
                  <a:pt x="148670" y="2736770"/>
                </a:lnTo>
                <a:lnTo>
                  <a:pt x="107321" y="2714327"/>
                </a:lnTo>
                <a:lnTo>
                  <a:pt x="71296" y="2684603"/>
                </a:lnTo>
                <a:lnTo>
                  <a:pt x="41572" y="2648578"/>
                </a:lnTo>
                <a:lnTo>
                  <a:pt x="19129" y="2607230"/>
                </a:lnTo>
                <a:lnTo>
                  <a:pt x="4945" y="2561537"/>
                </a:lnTo>
                <a:lnTo>
                  <a:pt x="0" y="2512480"/>
                </a:lnTo>
                <a:lnTo>
                  <a:pt x="0" y="243419"/>
                </a:lnTo>
                <a:close/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1150" y="1022350"/>
            <a:ext cx="3314700" cy="990600"/>
          </a:xfrm>
          <a:custGeom>
            <a:avLst/>
            <a:gdLst/>
            <a:ahLst/>
            <a:cxnLst/>
            <a:rect l="l" t="t" r="r" b="b"/>
            <a:pathLst>
              <a:path w="3314700" h="990600">
                <a:moveTo>
                  <a:pt x="0" y="165105"/>
                </a:moveTo>
                <a:lnTo>
                  <a:pt x="5897" y="121213"/>
                </a:lnTo>
                <a:lnTo>
                  <a:pt x="22541" y="81773"/>
                </a:lnTo>
                <a:lnTo>
                  <a:pt x="48357" y="48358"/>
                </a:lnTo>
                <a:lnTo>
                  <a:pt x="81772" y="22541"/>
                </a:lnTo>
                <a:lnTo>
                  <a:pt x="121212" y="5897"/>
                </a:lnTo>
                <a:lnTo>
                  <a:pt x="165104" y="0"/>
                </a:lnTo>
                <a:lnTo>
                  <a:pt x="3149596" y="0"/>
                </a:lnTo>
                <a:lnTo>
                  <a:pt x="3193487" y="5897"/>
                </a:lnTo>
                <a:lnTo>
                  <a:pt x="3232927" y="22541"/>
                </a:lnTo>
                <a:lnTo>
                  <a:pt x="3266342" y="48358"/>
                </a:lnTo>
                <a:lnTo>
                  <a:pt x="3292158" y="81773"/>
                </a:lnTo>
                <a:lnTo>
                  <a:pt x="3308802" y="121213"/>
                </a:lnTo>
                <a:lnTo>
                  <a:pt x="3314700" y="165105"/>
                </a:lnTo>
                <a:lnTo>
                  <a:pt x="3314700" y="825495"/>
                </a:lnTo>
                <a:lnTo>
                  <a:pt x="3308802" y="869386"/>
                </a:lnTo>
                <a:lnTo>
                  <a:pt x="3292158" y="908826"/>
                </a:lnTo>
                <a:lnTo>
                  <a:pt x="3266342" y="942241"/>
                </a:lnTo>
                <a:lnTo>
                  <a:pt x="3232927" y="968058"/>
                </a:lnTo>
                <a:lnTo>
                  <a:pt x="3193487" y="984702"/>
                </a:lnTo>
                <a:lnTo>
                  <a:pt x="3149596" y="990600"/>
                </a:lnTo>
                <a:lnTo>
                  <a:pt x="165104" y="990600"/>
                </a:lnTo>
                <a:lnTo>
                  <a:pt x="121212" y="984702"/>
                </a:lnTo>
                <a:lnTo>
                  <a:pt x="81772" y="968058"/>
                </a:lnTo>
                <a:lnTo>
                  <a:pt x="48357" y="942241"/>
                </a:lnTo>
                <a:lnTo>
                  <a:pt x="22541" y="908826"/>
                </a:lnTo>
                <a:lnTo>
                  <a:pt x="5897" y="869386"/>
                </a:lnTo>
                <a:lnTo>
                  <a:pt x="0" y="825495"/>
                </a:lnTo>
                <a:lnTo>
                  <a:pt x="0" y="165105"/>
                </a:lnTo>
                <a:close/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1150" y="2508250"/>
            <a:ext cx="3314700" cy="1270000"/>
          </a:xfrm>
          <a:custGeom>
            <a:avLst/>
            <a:gdLst/>
            <a:ahLst/>
            <a:cxnLst/>
            <a:rect l="l" t="t" r="r" b="b"/>
            <a:pathLst>
              <a:path w="3314700" h="1270000">
                <a:moveTo>
                  <a:pt x="0" y="211671"/>
                </a:moveTo>
                <a:lnTo>
                  <a:pt x="5590" y="163137"/>
                </a:lnTo>
                <a:lnTo>
                  <a:pt x="21514" y="118583"/>
                </a:lnTo>
                <a:lnTo>
                  <a:pt x="46501" y="79281"/>
                </a:lnTo>
                <a:lnTo>
                  <a:pt x="79281" y="46501"/>
                </a:lnTo>
                <a:lnTo>
                  <a:pt x="118583" y="21514"/>
                </a:lnTo>
                <a:lnTo>
                  <a:pt x="163136" y="5590"/>
                </a:lnTo>
                <a:lnTo>
                  <a:pt x="211671" y="0"/>
                </a:lnTo>
                <a:lnTo>
                  <a:pt x="3103029" y="0"/>
                </a:lnTo>
                <a:lnTo>
                  <a:pt x="3151563" y="5590"/>
                </a:lnTo>
                <a:lnTo>
                  <a:pt x="3196116" y="21514"/>
                </a:lnTo>
                <a:lnTo>
                  <a:pt x="3235418" y="46501"/>
                </a:lnTo>
                <a:lnTo>
                  <a:pt x="3268198" y="79281"/>
                </a:lnTo>
                <a:lnTo>
                  <a:pt x="3293185" y="118583"/>
                </a:lnTo>
                <a:lnTo>
                  <a:pt x="3309109" y="163137"/>
                </a:lnTo>
                <a:lnTo>
                  <a:pt x="3314700" y="211671"/>
                </a:lnTo>
                <a:lnTo>
                  <a:pt x="3314700" y="1058328"/>
                </a:lnTo>
                <a:lnTo>
                  <a:pt x="3309109" y="1106862"/>
                </a:lnTo>
                <a:lnTo>
                  <a:pt x="3293185" y="1151415"/>
                </a:lnTo>
                <a:lnTo>
                  <a:pt x="3268198" y="1190717"/>
                </a:lnTo>
                <a:lnTo>
                  <a:pt x="3235418" y="1223497"/>
                </a:lnTo>
                <a:lnTo>
                  <a:pt x="3196116" y="1248485"/>
                </a:lnTo>
                <a:lnTo>
                  <a:pt x="3151563" y="1264409"/>
                </a:lnTo>
                <a:lnTo>
                  <a:pt x="3103029" y="1270000"/>
                </a:lnTo>
                <a:lnTo>
                  <a:pt x="211671" y="1270000"/>
                </a:lnTo>
                <a:lnTo>
                  <a:pt x="163136" y="1264409"/>
                </a:lnTo>
                <a:lnTo>
                  <a:pt x="118583" y="1248485"/>
                </a:lnTo>
                <a:lnTo>
                  <a:pt x="79281" y="1223497"/>
                </a:lnTo>
                <a:lnTo>
                  <a:pt x="46501" y="1190717"/>
                </a:lnTo>
                <a:lnTo>
                  <a:pt x="21514" y="1151415"/>
                </a:lnTo>
                <a:lnTo>
                  <a:pt x="5590" y="1106862"/>
                </a:lnTo>
                <a:lnTo>
                  <a:pt x="0" y="1058328"/>
                </a:lnTo>
                <a:lnTo>
                  <a:pt x="0" y="211671"/>
                </a:lnTo>
                <a:close/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9050" y="1022350"/>
            <a:ext cx="965200" cy="2755900"/>
          </a:xfrm>
          <a:custGeom>
            <a:avLst/>
            <a:gdLst/>
            <a:ahLst/>
            <a:cxnLst/>
            <a:rect l="l" t="t" r="r" b="b"/>
            <a:pathLst>
              <a:path w="965200" h="2755900">
                <a:moveTo>
                  <a:pt x="0" y="160869"/>
                </a:moveTo>
                <a:lnTo>
                  <a:pt x="5746" y="118103"/>
                </a:lnTo>
                <a:lnTo>
                  <a:pt x="21963" y="79675"/>
                </a:lnTo>
                <a:lnTo>
                  <a:pt x="47117" y="47117"/>
                </a:lnTo>
                <a:lnTo>
                  <a:pt x="79675" y="21963"/>
                </a:lnTo>
                <a:lnTo>
                  <a:pt x="118104" y="5746"/>
                </a:lnTo>
                <a:lnTo>
                  <a:pt x="160870" y="0"/>
                </a:lnTo>
                <a:lnTo>
                  <a:pt x="804330" y="0"/>
                </a:lnTo>
                <a:lnTo>
                  <a:pt x="847096" y="5746"/>
                </a:lnTo>
                <a:lnTo>
                  <a:pt x="885524" y="21963"/>
                </a:lnTo>
                <a:lnTo>
                  <a:pt x="918082" y="47117"/>
                </a:lnTo>
                <a:lnTo>
                  <a:pt x="943236" y="79675"/>
                </a:lnTo>
                <a:lnTo>
                  <a:pt x="959453" y="118103"/>
                </a:lnTo>
                <a:lnTo>
                  <a:pt x="965200" y="160869"/>
                </a:lnTo>
                <a:lnTo>
                  <a:pt x="965200" y="2595030"/>
                </a:lnTo>
                <a:lnTo>
                  <a:pt x="959453" y="2637795"/>
                </a:lnTo>
                <a:lnTo>
                  <a:pt x="943236" y="2676224"/>
                </a:lnTo>
                <a:lnTo>
                  <a:pt x="918082" y="2708782"/>
                </a:lnTo>
                <a:lnTo>
                  <a:pt x="885524" y="2733936"/>
                </a:lnTo>
                <a:lnTo>
                  <a:pt x="847096" y="2750153"/>
                </a:lnTo>
                <a:lnTo>
                  <a:pt x="804330" y="2755900"/>
                </a:lnTo>
                <a:lnTo>
                  <a:pt x="160870" y="2755900"/>
                </a:lnTo>
                <a:lnTo>
                  <a:pt x="118104" y="2750153"/>
                </a:lnTo>
                <a:lnTo>
                  <a:pt x="79675" y="2733936"/>
                </a:lnTo>
                <a:lnTo>
                  <a:pt x="47117" y="2708782"/>
                </a:lnTo>
                <a:lnTo>
                  <a:pt x="21963" y="2676224"/>
                </a:lnTo>
                <a:lnTo>
                  <a:pt x="5746" y="2637795"/>
                </a:lnTo>
                <a:lnTo>
                  <a:pt x="0" y="2595030"/>
                </a:lnTo>
                <a:lnTo>
                  <a:pt x="0" y="160869"/>
                </a:lnTo>
                <a:close/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" y="3854450"/>
            <a:ext cx="8559800" cy="419100"/>
          </a:xfrm>
          <a:custGeom>
            <a:avLst/>
            <a:gdLst/>
            <a:ahLst/>
            <a:cxnLst/>
            <a:rect l="l" t="t" r="r" b="b"/>
            <a:pathLst>
              <a:path w="8559800" h="419100">
                <a:moveTo>
                  <a:pt x="0" y="69853"/>
                </a:moveTo>
                <a:lnTo>
                  <a:pt x="5489" y="42663"/>
                </a:lnTo>
                <a:lnTo>
                  <a:pt x="20459" y="20459"/>
                </a:lnTo>
                <a:lnTo>
                  <a:pt x="42662" y="5489"/>
                </a:lnTo>
                <a:lnTo>
                  <a:pt x="69852" y="0"/>
                </a:lnTo>
                <a:lnTo>
                  <a:pt x="8489947" y="0"/>
                </a:lnTo>
                <a:lnTo>
                  <a:pt x="8517136" y="5489"/>
                </a:lnTo>
                <a:lnTo>
                  <a:pt x="8539340" y="20459"/>
                </a:lnTo>
                <a:lnTo>
                  <a:pt x="8554310" y="42663"/>
                </a:lnTo>
                <a:lnTo>
                  <a:pt x="8559800" y="69853"/>
                </a:lnTo>
                <a:lnTo>
                  <a:pt x="8559800" y="349246"/>
                </a:lnTo>
                <a:lnTo>
                  <a:pt x="8554310" y="376436"/>
                </a:lnTo>
                <a:lnTo>
                  <a:pt x="8539340" y="398640"/>
                </a:lnTo>
                <a:lnTo>
                  <a:pt x="8517136" y="413610"/>
                </a:lnTo>
                <a:lnTo>
                  <a:pt x="8489947" y="419100"/>
                </a:lnTo>
                <a:lnTo>
                  <a:pt x="69852" y="419100"/>
                </a:lnTo>
                <a:lnTo>
                  <a:pt x="42662" y="413610"/>
                </a:lnTo>
                <a:lnTo>
                  <a:pt x="20459" y="398640"/>
                </a:lnTo>
                <a:lnTo>
                  <a:pt x="5489" y="376436"/>
                </a:lnTo>
                <a:lnTo>
                  <a:pt x="0" y="349246"/>
                </a:lnTo>
                <a:lnTo>
                  <a:pt x="0" y="69853"/>
                </a:lnTo>
                <a:close/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50" y="4337050"/>
            <a:ext cx="8559800" cy="406400"/>
          </a:xfrm>
          <a:custGeom>
            <a:avLst/>
            <a:gdLst/>
            <a:ahLst/>
            <a:cxnLst/>
            <a:rect l="l" t="t" r="r" b="b"/>
            <a:pathLst>
              <a:path w="8559800" h="406400">
                <a:moveTo>
                  <a:pt x="0" y="67738"/>
                </a:moveTo>
                <a:lnTo>
                  <a:pt x="5323" y="41371"/>
                </a:lnTo>
                <a:lnTo>
                  <a:pt x="19839" y="19840"/>
                </a:lnTo>
                <a:lnTo>
                  <a:pt x="41370" y="5323"/>
                </a:lnTo>
                <a:lnTo>
                  <a:pt x="67737" y="0"/>
                </a:lnTo>
                <a:lnTo>
                  <a:pt x="8492063" y="0"/>
                </a:lnTo>
                <a:lnTo>
                  <a:pt x="8518429" y="5323"/>
                </a:lnTo>
                <a:lnTo>
                  <a:pt x="8539960" y="19840"/>
                </a:lnTo>
                <a:lnTo>
                  <a:pt x="8554477" y="41371"/>
                </a:lnTo>
                <a:lnTo>
                  <a:pt x="8559800" y="67738"/>
                </a:lnTo>
                <a:lnTo>
                  <a:pt x="8559800" y="338662"/>
                </a:lnTo>
                <a:lnTo>
                  <a:pt x="8554477" y="365028"/>
                </a:lnTo>
                <a:lnTo>
                  <a:pt x="8539960" y="386559"/>
                </a:lnTo>
                <a:lnTo>
                  <a:pt x="8518429" y="401076"/>
                </a:lnTo>
                <a:lnTo>
                  <a:pt x="8492063" y="406400"/>
                </a:lnTo>
                <a:lnTo>
                  <a:pt x="67737" y="406400"/>
                </a:lnTo>
                <a:lnTo>
                  <a:pt x="41370" y="401076"/>
                </a:lnTo>
                <a:lnTo>
                  <a:pt x="19839" y="386559"/>
                </a:lnTo>
                <a:lnTo>
                  <a:pt x="5323" y="365028"/>
                </a:lnTo>
                <a:lnTo>
                  <a:pt x="0" y="338662"/>
                </a:lnTo>
                <a:lnTo>
                  <a:pt x="0" y="67738"/>
                </a:lnTo>
                <a:close/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1550" y="62230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7250" y="62230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9450" y="62230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53250" y="391160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3250" y="439420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400" y="2711450"/>
            <a:ext cx="1282700" cy="0"/>
          </a:xfrm>
          <a:custGeom>
            <a:avLst/>
            <a:gdLst/>
            <a:ahLst/>
            <a:cxnLst/>
            <a:rect l="l" t="t" r="r" b="b"/>
            <a:pathLst>
              <a:path w="1282700">
                <a:moveTo>
                  <a:pt x="0" y="0"/>
                </a:moveTo>
                <a:lnTo>
                  <a:pt x="1282700" y="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0000" y="2711450"/>
            <a:ext cx="1270000" cy="0"/>
          </a:xfrm>
          <a:custGeom>
            <a:avLst/>
            <a:gdLst/>
            <a:ahLst/>
            <a:cxnLst/>
            <a:rect l="l" t="t" r="r" b="b"/>
            <a:pathLst>
              <a:path w="1270000">
                <a:moveTo>
                  <a:pt x="0" y="0"/>
                </a:moveTo>
                <a:lnTo>
                  <a:pt x="1270000" y="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34300" y="237490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508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97550" y="1231900"/>
            <a:ext cx="0" cy="723900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97550" y="2819400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3900" y="1930400"/>
            <a:ext cx="406400" cy="76200"/>
          </a:xfrm>
          <a:custGeom>
            <a:avLst/>
            <a:gdLst/>
            <a:ahLst/>
            <a:cxnLst/>
            <a:rect l="l" t="t" r="r" b="b"/>
            <a:pathLst>
              <a:path w="406400" h="76200">
                <a:moveTo>
                  <a:pt x="368300" y="0"/>
                </a:moveTo>
                <a:lnTo>
                  <a:pt x="368300" y="19050"/>
                </a:lnTo>
                <a:lnTo>
                  <a:pt x="0" y="19050"/>
                </a:lnTo>
                <a:lnTo>
                  <a:pt x="0" y="57150"/>
                </a:lnTo>
                <a:lnTo>
                  <a:pt x="368300" y="57150"/>
                </a:lnTo>
                <a:lnTo>
                  <a:pt x="368300" y="76200"/>
                </a:lnTo>
                <a:lnTo>
                  <a:pt x="406400" y="38100"/>
                </a:lnTo>
                <a:lnTo>
                  <a:pt x="3683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3900" y="2692400"/>
            <a:ext cx="406400" cy="88900"/>
          </a:xfrm>
          <a:custGeom>
            <a:avLst/>
            <a:gdLst/>
            <a:ahLst/>
            <a:cxnLst/>
            <a:rect l="l" t="t" r="r" b="b"/>
            <a:pathLst>
              <a:path w="406400" h="88900">
                <a:moveTo>
                  <a:pt x="361950" y="0"/>
                </a:moveTo>
                <a:lnTo>
                  <a:pt x="361950" y="22225"/>
                </a:lnTo>
                <a:lnTo>
                  <a:pt x="0" y="22225"/>
                </a:lnTo>
                <a:lnTo>
                  <a:pt x="0" y="66675"/>
                </a:lnTo>
                <a:lnTo>
                  <a:pt x="361950" y="66675"/>
                </a:lnTo>
                <a:lnTo>
                  <a:pt x="361950" y="88900"/>
                </a:lnTo>
                <a:lnTo>
                  <a:pt x="406400" y="44450"/>
                </a:lnTo>
                <a:lnTo>
                  <a:pt x="36195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7300" y="1511300"/>
            <a:ext cx="406400" cy="88900"/>
          </a:xfrm>
          <a:custGeom>
            <a:avLst/>
            <a:gdLst/>
            <a:ahLst/>
            <a:cxnLst/>
            <a:rect l="l" t="t" r="r" b="b"/>
            <a:pathLst>
              <a:path w="406400" h="88900">
                <a:moveTo>
                  <a:pt x="361950" y="0"/>
                </a:moveTo>
                <a:lnTo>
                  <a:pt x="361950" y="22225"/>
                </a:lnTo>
                <a:lnTo>
                  <a:pt x="0" y="22225"/>
                </a:lnTo>
                <a:lnTo>
                  <a:pt x="0" y="66675"/>
                </a:lnTo>
                <a:lnTo>
                  <a:pt x="361950" y="66675"/>
                </a:lnTo>
                <a:lnTo>
                  <a:pt x="361950" y="88900"/>
                </a:lnTo>
                <a:lnTo>
                  <a:pt x="406400" y="44450"/>
                </a:lnTo>
                <a:lnTo>
                  <a:pt x="36195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26300" y="2209800"/>
            <a:ext cx="406400" cy="76200"/>
          </a:xfrm>
          <a:custGeom>
            <a:avLst/>
            <a:gdLst/>
            <a:ahLst/>
            <a:cxnLst/>
            <a:rect l="l" t="t" r="r" b="b"/>
            <a:pathLst>
              <a:path w="406400" h="76200">
                <a:moveTo>
                  <a:pt x="368300" y="0"/>
                </a:moveTo>
                <a:lnTo>
                  <a:pt x="368300" y="19050"/>
                </a:lnTo>
                <a:lnTo>
                  <a:pt x="0" y="19050"/>
                </a:lnTo>
                <a:lnTo>
                  <a:pt x="0" y="57150"/>
                </a:lnTo>
                <a:lnTo>
                  <a:pt x="368300" y="57150"/>
                </a:lnTo>
                <a:lnTo>
                  <a:pt x="368300" y="76200"/>
                </a:lnTo>
                <a:lnTo>
                  <a:pt x="406400" y="38100"/>
                </a:lnTo>
                <a:lnTo>
                  <a:pt x="3683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6800" y="2006600"/>
            <a:ext cx="101600" cy="635000"/>
          </a:xfrm>
          <a:custGeom>
            <a:avLst/>
            <a:gdLst/>
            <a:ahLst/>
            <a:cxnLst/>
            <a:rect l="l" t="t" r="r" b="b"/>
            <a:pathLst>
              <a:path w="101600" h="635000">
                <a:moveTo>
                  <a:pt x="101600" y="584200"/>
                </a:moveTo>
                <a:lnTo>
                  <a:pt x="0" y="584200"/>
                </a:lnTo>
                <a:lnTo>
                  <a:pt x="50800" y="635000"/>
                </a:lnTo>
                <a:lnTo>
                  <a:pt x="101600" y="584200"/>
                </a:lnTo>
                <a:close/>
              </a:path>
              <a:path w="101600" h="635000">
                <a:moveTo>
                  <a:pt x="76200" y="0"/>
                </a:moveTo>
                <a:lnTo>
                  <a:pt x="25400" y="0"/>
                </a:lnTo>
                <a:lnTo>
                  <a:pt x="25400" y="584200"/>
                </a:lnTo>
                <a:lnTo>
                  <a:pt x="76200" y="584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04000" y="2006600"/>
            <a:ext cx="88900" cy="635000"/>
          </a:xfrm>
          <a:custGeom>
            <a:avLst/>
            <a:gdLst/>
            <a:ahLst/>
            <a:cxnLst/>
            <a:rect l="l" t="t" r="r" b="b"/>
            <a:pathLst>
              <a:path w="88900" h="635000">
                <a:moveTo>
                  <a:pt x="88900" y="590550"/>
                </a:moveTo>
                <a:lnTo>
                  <a:pt x="0" y="590550"/>
                </a:lnTo>
                <a:lnTo>
                  <a:pt x="44450" y="635000"/>
                </a:lnTo>
                <a:lnTo>
                  <a:pt x="88900" y="590550"/>
                </a:lnTo>
                <a:close/>
              </a:path>
              <a:path w="88900" h="635000">
                <a:moveTo>
                  <a:pt x="66675" y="0"/>
                </a:moveTo>
                <a:lnTo>
                  <a:pt x="22225" y="0"/>
                </a:lnTo>
                <a:lnTo>
                  <a:pt x="22225" y="590550"/>
                </a:lnTo>
                <a:lnTo>
                  <a:pt x="66675" y="590550"/>
                </a:lnTo>
                <a:lnTo>
                  <a:pt x="66675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600" y="1054100"/>
            <a:ext cx="254000" cy="2667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600" y="1663700"/>
            <a:ext cx="254000" cy="2667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600" y="2273300"/>
            <a:ext cx="254000" cy="2667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600" y="2819400"/>
            <a:ext cx="254000" cy="2667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600" y="3314700"/>
            <a:ext cx="254000" cy="2667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82800" y="1447800"/>
            <a:ext cx="266700" cy="2667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82800" y="2120900"/>
            <a:ext cx="266700" cy="2667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82800" y="2882900"/>
            <a:ext cx="266700" cy="2667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0900" y="4406900"/>
            <a:ext cx="266700" cy="2794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35400" y="4394200"/>
            <a:ext cx="279400" cy="2794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61000" y="4394200"/>
            <a:ext cx="266700" cy="2794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0900" y="3911600"/>
            <a:ext cx="266700" cy="2794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00300" y="3911600"/>
            <a:ext cx="279400" cy="2794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61000" y="3898900"/>
            <a:ext cx="279400" cy="2921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5400" y="3911600"/>
            <a:ext cx="279400" cy="2794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95800" y="2082800"/>
            <a:ext cx="279400" cy="2921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80000" y="2082800"/>
            <a:ext cx="292100" cy="292100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51500" y="2082800"/>
            <a:ext cx="279400" cy="2921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35700" y="2082800"/>
            <a:ext cx="279400" cy="2921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07200" y="2082800"/>
            <a:ext cx="279400" cy="2921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7680" y="4464742"/>
            <a:ext cx="482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B050"/>
                </a:solidFill>
                <a:latin typeface="宋体"/>
                <a:cs typeface="宋体"/>
              </a:rPr>
              <a:t>持续协作</a:t>
            </a:r>
            <a:endParaRPr sz="900">
              <a:latin typeface="宋体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20855" y="2709635"/>
            <a:ext cx="920115" cy="82522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5"/>
              </a:spcBef>
            </a:pPr>
            <a:r>
              <a:rPr sz="800" b="1" u="sng" spc="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 </a:t>
            </a:r>
            <a:r>
              <a:rPr sz="8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Tools:</a:t>
            </a:r>
            <a:endParaRPr sz="800" dirty="0">
              <a:latin typeface="Calibri"/>
              <a:cs typeface="Calibri"/>
            </a:endParaRPr>
          </a:p>
          <a:p>
            <a:pPr marL="12700" algn="just">
              <a:lnSpc>
                <a:spcPts val="819"/>
              </a:lnSpc>
              <a:spcBef>
                <a:spcPts val="240"/>
              </a:spcBef>
            </a:pPr>
            <a:r>
              <a:rPr sz="500" spc="50" dirty="0">
                <a:latin typeface="Verdana"/>
                <a:cs typeface="Verdana"/>
              </a:rPr>
              <a:t>n</a:t>
            </a:r>
            <a:r>
              <a:rPr sz="500" spc="254" dirty="0">
                <a:latin typeface="Verdana"/>
                <a:cs typeface="Verdana"/>
              </a:rPr>
              <a:t> </a:t>
            </a:r>
            <a:r>
              <a:rPr sz="700" spc="-25" dirty="0">
                <a:latin typeface="Calibri"/>
                <a:cs typeface="Calibri"/>
              </a:rPr>
              <a:t>UFT</a:t>
            </a:r>
            <a:endParaRPr sz="700" dirty="0">
              <a:latin typeface="Calibri"/>
              <a:cs typeface="Calibri"/>
            </a:endParaRPr>
          </a:p>
          <a:p>
            <a:pPr marL="12700" algn="just">
              <a:lnSpc>
                <a:spcPts val="819"/>
              </a:lnSpc>
            </a:pPr>
            <a:r>
              <a:rPr sz="500" spc="50" dirty="0">
                <a:latin typeface="Verdana"/>
                <a:cs typeface="Verdana"/>
              </a:rPr>
              <a:t>n</a:t>
            </a:r>
            <a:r>
              <a:rPr sz="500" spc="254" dirty="0">
                <a:latin typeface="Verdana"/>
                <a:cs typeface="Verdana"/>
              </a:rPr>
              <a:t> </a:t>
            </a:r>
            <a:r>
              <a:rPr sz="700" spc="-5" dirty="0">
                <a:latin typeface="Calibri"/>
                <a:cs typeface="Calibri"/>
              </a:rPr>
              <a:t>AppScan</a:t>
            </a:r>
            <a:endParaRPr sz="700" dirty="0">
              <a:latin typeface="Calibri"/>
              <a:cs typeface="Calibri"/>
            </a:endParaRPr>
          </a:p>
          <a:p>
            <a:pPr marL="12700" algn="just">
              <a:lnSpc>
                <a:spcPts val="819"/>
              </a:lnSpc>
              <a:spcBef>
                <a:spcPts val="60"/>
              </a:spcBef>
            </a:pPr>
            <a:r>
              <a:rPr sz="500" spc="50" dirty="0">
                <a:latin typeface="Verdana"/>
                <a:cs typeface="Verdana"/>
              </a:rPr>
              <a:t>n </a:t>
            </a:r>
            <a:r>
              <a:rPr sz="700" spc="-5" dirty="0">
                <a:latin typeface="Calibri"/>
                <a:cs typeface="Calibri"/>
              </a:rPr>
              <a:t>Newman</a:t>
            </a:r>
            <a:endParaRPr sz="700" dirty="0">
              <a:latin typeface="Calibri"/>
              <a:cs typeface="Calibri"/>
            </a:endParaRPr>
          </a:p>
          <a:p>
            <a:pPr marL="12700" marR="5080" algn="just">
              <a:lnSpc>
                <a:spcPts val="800"/>
              </a:lnSpc>
              <a:spcBef>
                <a:spcPts val="40"/>
              </a:spcBef>
            </a:pPr>
            <a:r>
              <a:rPr sz="500" spc="50" dirty="0">
                <a:latin typeface="Verdana"/>
                <a:cs typeface="Verdana"/>
              </a:rPr>
              <a:t>n </a:t>
            </a:r>
            <a:r>
              <a:rPr lang="en-US" sz="700" spc="-25" dirty="0" err="1">
                <a:latin typeface="Calibri"/>
                <a:cs typeface="Calibri"/>
              </a:rPr>
              <a:t>Wetest</a:t>
            </a:r>
            <a:r>
              <a:rPr sz="700" spc="-2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/ </a:t>
            </a:r>
            <a:r>
              <a:rPr sz="700" spc="0" dirty="0">
                <a:latin typeface="Calibri"/>
                <a:cs typeface="Calibri"/>
              </a:rPr>
              <a:t>LoadRunner  </a:t>
            </a:r>
            <a:r>
              <a:rPr sz="500" spc="50" dirty="0">
                <a:latin typeface="Verdana"/>
                <a:cs typeface="Verdana"/>
              </a:rPr>
              <a:t>n </a:t>
            </a:r>
            <a:r>
              <a:rPr sz="700" spc="-5" dirty="0">
                <a:latin typeface="Calibri"/>
                <a:cs typeface="Calibri"/>
              </a:rPr>
              <a:t>Selenium </a:t>
            </a:r>
            <a:r>
              <a:rPr sz="700" dirty="0">
                <a:latin typeface="Calibri"/>
                <a:cs typeface="Calibri"/>
              </a:rPr>
              <a:t>/ </a:t>
            </a:r>
            <a:r>
              <a:rPr sz="700" spc="-25" dirty="0" err="1">
                <a:latin typeface="Calibri"/>
                <a:cs typeface="Calibri"/>
              </a:rPr>
              <a:t>Appnium</a:t>
            </a:r>
            <a:r>
              <a:rPr sz="700" spc="-25" dirty="0">
                <a:latin typeface="Calibri"/>
                <a:cs typeface="Calibri"/>
              </a:rPr>
              <a:t> </a:t>
            </a:r>
            <a:endParaRPr lang="en-US" altLang="zh-CN" sz="700" spc="-25" dirty="0">
              <a:latin typeface="Calibri"/>
              <a:cs typeface="Calibri"/>
            </a:endParaRPr>
          </a:p>
          <a:p>
            <a:pPr marL="12700" marR="5080" algn="just">
              <a:lnSpc>
                <a:spcPts val="800"/>
              </a:lnSpc>
              <a:spcBef>
                <a:spcPts val="40"/>
              </a:spcBef>
            </a:pPr>
            <a:r>
              <a:rPr sz="500" spc="50" dirty="0">
                <a:latin typeface="Verdana"/>
                <a:cs typeface="Verdana"/>
              </a:rPr>
              <a:t>n</a:t>
            </a:r>
            <a:r>
              <a:rPr sz="500" spc="260" dirty="0">
                <a:latin typeface="Verdana"/>
                <a:cs typeface="Verdana"/>
              </a:rPr>
              <a:t> </a:t>
            </a:r>
            <a:r>
              <a:rPr sz="700" spc="-10" dirty="0">
                <a:latin typeface="Calibri"/>
                <a:cs typeface="Calibri"/>
              </a:rPr>
              <a:t>TestLink</a:t>
            </a:r>
            <a:endParaRPr sz="7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7615" y="1127663"/>
            <a:ext cx="787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B050"/>
                </a:solidFill>
                <a:latin typeface="宋体"/>
                <a:cs typeface="宋体"/>
              </a:rPr>
              <a:t>持续计划</a:t>
            </a:r>
            <a:r>
              <a:rPr sz="900" b="1" spc="-35" dirty="0">
                <a:solidFill>
                  <a:srgbClr val="00B050"/>
                </a:solidFill>
                <a:latin typeface="Calibri"/>
                <a:cs typeface="Calibri"/>
              </a:rPr>
              <a:t>&amp;</a:t>
            </a:r>
            <a:r>
              <a:rPr sz="900" b="1" spc="-5" dirty="0">
                <a:solidFill>
                  <a:srgbClr val="00B050"/>
                </a:solidFill>
                <a:latin typeface="宋体"/>
                <a:cs typeface="宋体"/>
              </a:rPr>
              <a:t>定义</a:t>
            </a:r>
            <a:endParaRPr sz="90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8568" y="1335728"/>
            <a:ext cx="73660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ts val="819"/>
              </a:lnSpc>
              <a:spcBef>
                <a:spcPts val="10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需求管理</a:t>
            </a: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项目管理</a:t>
            </a: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发布管理</a:t>
            </a: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资源管理</a:t>
            </a: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消耗管理</a:t>
            </a: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缺陷管理</a:t>
            </a:r>
          </a:p>
          <a:p>
            <a:pPr marL="190500" indent="-177800">
              <a:lnSpc>
                <a:spcPts val="819"/>
              </a:lnSpc>
              <a:spcBef>
                <a:spcPts val="6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敏捷过程管理</a:t>
            </a: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架构设计</a:t>
            </a: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安全设计</a:t>
            </a: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测试计划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244923" y="703163"/>
            <a:ext cx="482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B050"/>
                </a:solidFill>
                <a:latin typeface="宋体"/>
                <a:cs typeface="宋体"/>
              </a:rPr>
              <a:t>持续安全</a:t>
            </a:r>
            <a:endParaRPr sz="9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34004" y="665285"/>
            <a:ext cx="806450" cy="25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44"/>
              </a:lnSpc>
              <a:spcBef>
                <a:spcPts val="100"/>
              </a:spcBef>
            </a:pPr>
            <a:r>
              <a:rPr sz="800" b="1" u="sng" spc="-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安全需求设计</a:t>
            </a:r>
            <a:r>
              <a:rPr sz="800" b="1" dirty="0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825"/>
              </a:lnSpc>
            </a:pPr>
            <a:r>
              <a:rPr sz="500" spc="50" dirty="0">
                <a:latin typeface="Verdana"/>
                <a:cs typeface="Verdana"/>
              </a:rPr>
              <a:t>n </a:t>
            </a:r>
            <a:r>
              <a:rPr sz="700" spc="-25" dirty="0">
                <a:latin typeface="Calibri"/>
                <a:cs typeface="Calibri"/>
              </a:rPr>
              <a:t>TFS </a:t>
            </a:r>
            <a:r>
              <a:rPr sz="700" dirty="0">
                <a:latin typeface="Calibri"/>
                <a:cs typeface="Calibri"/>
              </a:rPr>
              <a:t>/ </a:t>
            </a:r>
            <a:r>
              <a:rPr sz="700" spc="-5" dirty="0">
                <a:latin typeface="Calibri"/>
                <a:cs typeface="Calibri"/>
              </a:rPr>
              <a:t>ALM</a:t>
            </a:r>
            <a:r>
              <a:rPr sz="700" spc="-7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Octane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27064" y="637126"/>
            <a:ext cx="878840" cy="2667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800" b="1" u="sng" spc="-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安全静态扫描分析</a:t>
            </a:r>
            <a:endParaRPr sz="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00" spc="50" dirty="0">
                <a:latin typeface="Verdana"/>
                <a:cs typeface="Verdana"/>
              </a:rPr>
              <a:t>n  </a:t>
            </a:r>
            <a:r>
              <a:rPr sz="700" spc="-5" dirty="0">
                <a:latin typeface="Calibri"/>
                <a:cs typeface="Calibri"/>
              </a:rPr>
              <a:t>Sonarcube </a:t>
            </a:r>
            <a:r>
              <a:rPr sz="700" dirty="0">
                <a:latin typeface="Calibri"/>
                <a:cs typeface="Calibri"/>
              </a:rPr>
              <a:t>&amp;</a:t>
            </a:r>
            <a:r>
              <a:rPr sz="700" spc="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Fortify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2877" y="647967"/>
            <a:ext cx="1926589" cy="230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ts val="944"/>
              </a:lnSpc>
              <a:spcBef>
                <a:spcPts val="100"/>
              </a:spcBef>
            </a:pPr>
            <a:r>
              <a:rPr sz="800" b="1" u="sng" spc="-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漏洞扫描分析</a:t>
            </a:r>
            <a:endParaRPr sz="800" dirty="0">
              <a:latin typeface="宋体"/>
              <a:cs typeface="宋体"/>
            </a:endParaRPr>
          </a:p>
          <a:p>
            <a:pPr marL="12700">
              <a:lnSpc>
                <a:spcPts val="825"/>
              </a:lnSpc>
            </a:pPr>
            <a:r>
              <a:rPr sz="500" spc="50" dirty="0">
                <a:latin typeface="Verdana"/>
                <a:cs typeface="Verdana"/>
              </a:rPr>
              <a:t>n </a:t>
            </a:r>
            <a:r>
              <a:rPr sz="700" spc="-5" dirty="0" err="1">
                <a:latin typeface="Calibri"/>
                <a:cs typeface="Calibri"/>
              </a:rPr>
              <a:t>BlackDuck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&amp; </a:t>
            </a:r>
            <a:r>
              <a:rPr sz="700" spc="-25" dirty="0">
                <a:latin typeface="Calibri"/>
                <a:cs typeface="Calibri"/>
              </a:rPr>
              <a:t>WebInspect </a:t>
            </a:r>
            <a:r>
              <a:rPr sz="700" dirty="0">
                <a:latin typeface="Calibri"/>
                <a:cs typeface="Calibri"/>
              </a:rPr>
              <a:t>&amp;</a:t>
            </a:r>
            <a:r>
              <a:rPr sz="700" spc="5" dirty="0">
                <a:latin typeface="Calibri"/>
                <a:cs typeface="Calibri"/>
              </a:rPr>
              <a:t> </a:t>
            </a:r>
            <a:r>
              <a:rPr sz="700" spc="-20" dirty="0">
                <a:latin typeface="Calibri"/>
                <a:cs typeface="Calibri"/>
              </a:rPr>
              <a:t>AppScan</a:t>
            </a:r>
            <a:endParaRPr sz="700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75591" y="652155"/>
            <a:ext cx="1094740" cy="230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ts val="935"/>
              </a:lnSpc>
              <a:spcBef>
                <a:spcPts val="100"/>
              </a:spcBef>
            </a:pPr>
            <a:r>
              <a:rPr sz="800" b="1" u="sng" spc="-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漏洞扫描分析</a:t>
            </a:r>
            <a:endParaRPr sz="800" dirty="0">
              <a:latin typeface="宋体"/>
              <a:cs typeface="宋体"/>
            </a:endParaRPr>
          </a:p>
          <a:p>
            <a:pPr marL="12700">
              <a:lnSpc>
                <a:spcPts val="815"/>
              </a:lnSpc>
            </a:pPr>
            <a:r>
              <a:rPr sz="500" spc="50" dirty="0">
                <a:latin typeface="Verdana"/>
                <a:cs typeface="Verdana"/>
              </a:rPr>
              <a:t>n </a:t>
            </a:r>
            <a:r>
              <a:rPr sz="700" spc="-10" dirty="0" err="1">
                <a:latin typeface="Calibri"/>
                <a:cs typeface="Calibri"/>
              </a:rPr>
              <a:t>AppDefender</a:t>
            </a:r>
            <a:endParaRPr sz="7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739" y="1400929"/>
            <a:ext cx="3302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黑体"/>
                <a:cs typeface="黑体"/>
              </a:rPr>
              <a:t>项目经理</a:t>
            </a:r>
            <a:endParaRPr sz="600">
              <a:latin typeface="黑体"/>
              <a:cs typeface="黑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69016" y="1109616"/>
            <a:ext cx="100330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B050"/>
                </a:solidFill>
                <a:latin typeface="宋体"/>
                <a:cs typeface="宋体"/>
              </a:rPr>
              <a:t>持续集成</a:t>
            </a:r>
            <a:endParaRPr sz="900">
              <a:latin typeface="宋体"/>
              <a:cs typeface="宋体"/>
            </a:endParaRPr>
          </a:p>
          <a:p>
            <a:pPr marL="190500" indent="-177800">
              <a:lnSpc>
                <a:spcPts val="819"/>
              </a:lnSpc>
              <a:spcBef>
                <a:spcPts val="54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前后端开发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需求和代码关联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缺陷和代码关联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代码单元测试覆盖率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代码静态扫描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构建</a:t>
            </a:r>
            <a:r>
              <a:rPr sz="700" spc="50" dirty="0">
                <a:latin typeface="黑体"/>
                <a:cs typeface="黑体"/>
              </a:rPr>
              <a:t>/</a:t>
            </a:r>
            <a:r>
              <a:rPr sz="700" dirty="0">
                <a:latin typeface="黑体"/>
                <a:cs typeface="黑体"/>
              </a:rPr>
              <a:t>打包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19"/>
              </a:lnSpc>
              <a:spcBef>
                <a:spcPts val="6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自动化测试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代码评审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容器镜像构建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制品库管理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质量元数据收集</a:t>
            </a:r>
            <a:endParaRPr sz="700">
              <a:latin typeface="黑体"/>
              <a:cs typeface="黑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99550" y="1070273"/>
            <a:ext cx="482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B050"/>
                </a:solidFill>
                <a:latin typeface="宋体"/>
                <a:cs typeface="宋体"/>
              </a:rPr>
              <a:t>持续发布</a:t>
            </a:r>
            <a:endParaRPr sz="900">
              <a:latin typeface="宋体"/>
              <a:cs typeface="宋体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10388" y="1287722"/>
            <a:ext cx="8255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ts val="819"/>
              </a:lnSpc>
              <a:spcBef>
                <a:spcPts val="10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虚拟机发布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容器发布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35" dirty="0">
                <a:latin typeface="黑体"/>
                <a:cs typeface="黑体"/>
              </a:rPr>
              <a:t>CMDB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自动化发布工具</a:t>
            </a:r>
            <a:endParaRPr sz="700">
              <a:latin typeface="黑体"/>
              <a:cs typeface="黑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98540" y="1177536"/>
            <a:ext cx="1376045" cy="7531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484"/>
              </a:spcBef>
            </a:pPr>
            <a:r>
              <a:rPr sz="800" b="1" u="sng" spc="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8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Tools:</a:t>
            </a:r>
            <a:endParaRPr sz="800" dirty="0">
              <a:latin typeface="Calibri"/>
              <a:cs typeface="Calibri"/>
            </a:endParaRPr>
          </a:p>
          <a:p>
            <a:pPr marL="190500" indent="-177800">
              <a:lnSpc>
                <a:spcPts val="770"/>
              </a:lnSpc>
              <a:spcBef>
                <a:spcPts val="34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5" dirty="0">
                <a:latin typeface="黑体"/>
                <a:cs typeface="黑体"/>
              </a:rPr>
              <a:t>OpenStack</a:t>
            </a:r>
            <a:endParaRPr sz="700" dirty="0">
              <a:latin typeface="黑体"/>
              <a:cs typeface="黑体"/>
            </a:endParaRPr>
          </a:p>
          <a:p>
            <a:pPr marL="190500" indent="-177800">
              <a:lnSpc>
                <a:spcPts val="77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15" dirty="0">
                <a:latin typeface="Calibri"/>
                <a:cs typeface="Calibri"/>
              </a:rPr>
              <a:t>Docker </a:t>
            </a:r>
            <a:r>
              <a:rPr sz="700" dirty="0">
                <a:latin typeface="Calibri"/>
                <a:cs typeface="Calibri"/>
              </a:rPr>
              <a:t>/ </a:t>
            </a:r>
            <a:r>
              <a:rPr sz="700" spc="-15" dirty="0">
                <a:latin typeface="Calibri"/>
                <a:cs typeface="Calibri"/>
              </a:rPr>
              <a:t>Kubernetes </a:t>
            </a:r>
            <a:r>
              <a:rPr sz="700" dirty="0">
                <a:latin typeface="Calibri"/>
                <a:cs typeface="Calibri"/>
              </a:rPr>
              <a:t>/</a:t>
            </a:r>
            <a:r>
              <a:rPr sz="700" spc="-60" dirty="0">
                <a:latin typeface="Calibri"/>
                <a:cs typeface="Calibri"/>
              </a:rPr>
              <a:t> </a:t>
            </a:r>
            <a:r>
              <a:rPr sz="700" spc="-15" dirty="0">
                <a:latin typeface="Calibri"/>
                <a:cs typeface="Calibri"/>
              </a:rPr>
              <a:t>Openshift</a:t>
            </a:r>
            <a:endParaRPr sz="700" dirty="0">
              <a:latin typeface="Calibri"/>
              <a:cs typeface="Calibri"/>
            </a:endParaRPr>
          </a:p>
          <a:p>
            <a:pPr marL="190500" indent="-177800">
              <a:lnSpc>
                <a:spcPts val="819"/>
              </a:lnSpc>
              <a:spcBef>
                <a:spcPts val="6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15" dirty="0">
                <a:latin typeface="Calibri"/>
                <a:cs typeface="Calibri"/>
              </a:rPr>
              <a:t>Device42</a:t>
            </a:r>
            <a:endParaRPr sz="700" dirty="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5" dirty="0">
                <a:latin typeface="Calibri"/>
                <a:cs typeface="Calibri"/>
              </a:rPr>
              <a:t>Jenkins</a:t>
            </a:r>
            <a:endParaRPr sz="700" dirty="0">
              <a:latin typeface="Calibri"/>
              <a:cs typeface="Calibri"/>
            </a:endParaRP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10" dirty="0">
                <a:latin typeface="Calibri"/>
                <a:cs typeface="Calibri"/>
              </a:rPr>
              <a:t>Ansible </a:t>
            </a:r>
            <a:r>
              <a:rPr sz="700" dirty="0">
                <a:latin typeface="Calibri"/>
                <a:cs typeface="Calibri"/>
              </a:rPr>
              <a:t>/ </a:t>
            </a:r>
            <a:r>
              <a:rPr sz="700" spc="-25" dirty="0">
                <a:latin typeface="Calibri"/>
                <a:cs typeface="Calibri"/>
              </a:rPr>
              <a:t>Chef </a:t>
            </a:r>
            <a:r>
              <a:rPr sz="700" dirty="0">
                <a:latin typeface="Calibri"/>
                <a:cs typeface="Calibri"/>
              </a:rPr>
              <a:t>/</a:t>
            </a:r>
            <a:r>
              <a:rPr sz="700" spc="-100" dirty="0">
                <a:latin typeface="Calibri"/>
                <a:cs typeface="Calibri"/>
              </a:rPr>
              <a:t> </a:t>
            </a:r>
            <a:r>
              <a:rPr sz="700" spc="-25" dirty="0">
                <a:latin typeface="Calibri"/>
                <a:cs typeface="Calibri"/>
              </a:rPr>
              <a:t>Puppet</a:t>
            </a:r>
            <a:endParaRPr sz="700" dirty="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64805" y="1078005"/>
            <a:ext cx="482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B050"/>
                </a:solidFill>
                <a:latin typeface="宋体"/>
                <a:cs typeface="宋体"/>
              </a:rPr>
              <a:t>持续运维</a:t>
            </a:r>
            <a:endParaRPr sz="900">
              <a:latin typeface="宋体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04560" y="1314348"/>
            <a:ext cx="78740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ts val="819"/>
              </a:lnSpc>
              <a:spcBef>
                <a:spcPts val="10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自动扩容</a:t>
            </a:r>
            <a:r>
              <a:rPr sz="700" spc="50" dirty="0">
                <a:latin typeface="黑体"/>
                <a:cs typeface="黑体"/>
              </a:rPr>
              <a:t>/</a:t>
            </a:r>
            <a:r>
              <a:rPr sz="700" dirty="0">
                <a:latin typeface="黑体"/>
                <a:cs typeface="黑体"/>
              </a:rPr>
              <a:t>缩容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故障自愈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监控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服务治理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蓝绿发布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日志分析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告警</a:t>
            </a:r>
            <a:endParaRPr sz="700">
              <a:latin typeface="黑体"/>
              <a:cs typeface="黑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26198" y="2459264"/>
            <a:ext cx="745490" cy="11861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545"/>
              </a:spcBef>
            </a:pPr>
            <a:r>
              <a:rPr sz="800" b="1" u="sng" spc="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8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Tools:</a:t>
            </a:r>
            <a:endParaRPr sz="800">
              <a:latin typeface="Calibri"/>
              <a:cs typeface="Calibri"/>
            </a:endParaRPr>
          </a:p>
          <a:p>
            <a:pPr marL="190500" marR="80645" indent="-177800">
              <a:lnSpc>
                <a:spcPts val="800"/>
              </a:lnSpc>
              <a:spcBef>
                <a:spcPts val="45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15" dirty="0">
                <a:latin typeface="Calibri"/>
                <a:cs typeface="Calibri"/>
              </a:rPr>
              <a:t>Kubernetes </a:t>
            </a:r>
            <a:r>
              <a:rPr sz="700" dirty="0">
                <a:latin typeface="Calibri"/>
                <a:cs typeface="Calibri"/>
              </a:rPr>
              <a:t>/  </a:t>
            </a:r>
            <a:r>
              <a:rPr sz="700" spc="5" dirty="0">
                <a:latin typeface="Calibri"/>
                <a:cs typeface="Calibri"/>
              </a:rPr>
              <a:t>Openshift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19"/>
              </a:lnSpc>
              <a:spcBef>
                <a:spcPts val="4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Calibri"/>
                <a:cs typeface="Calibri"/>
              </a:rPr>
              <a:t>Zabbix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Calibri"/>
                <a:cs typeface="Calibri"/>
              </a:rPr>
              <a:t>Spring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15" dirty="0">
                <a:latin typeface="Calibri"/>
                <a:cs typeface="Calibri"/>
              </a:rPr>
              <a:t>Cloud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15" dirty="0">
                <a:latin typeface="Calibri"/>
                <a:cs typeface="Calibri"/>
              </a:rPr>
              <a:t>ELK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5" dirty="0">
                <a:latin typeface="Calibri"/>
                <a:cs typeface="Calibri"/>
              </a:rPr>
              <a:t>Spinnaker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5" dirty="0">
                <a:latin typeface="Calibri"/>
                <a:cs typeface="Calibri"/>
              </a:rPr>
              <a:t>Prometheus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25" dirty="0">
                <a:latin typeface="Calibri"/>
                <a:cs typeface="Calibri"/>
              </a:rPr>
              <a:t>Grafana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0" dirty="0">
                <a:latin typeface="Calibri"/>
                <a:cs typeface="Calibri"/>
              </a:rPr>
              <a:t>Istio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14811" y="2541888"/>
            <a:ext cx="482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B050"/>
                </a:solidFill>
                <a:latin typeface="宋体"/>
                <a:cs typeface="宋体"/>
              </a:rPr>
              <a:t>持续测试</a:t>
            </a:r>
            <a:endParaRPr sz="900">
              <a:latin typeface="宋体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470957" y="2816716"/>
            <a:ext cx="91440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ts val="819"/>
              </a:lnSpc>
              <a:spcBef>
                <a:spcPts val="10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功能性测试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安全漏洞测试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开源组件漏洞测试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接口测试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集成测试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黑体"/>
                <a:cs typeface="黑体"/>
              </a:rPr>
              <a:t>性能测试</a:t>
            </a:r>
            <a:endParaRPr sz="700">
              <a:latin typeface="黑体"/>
              <a:cs typeface="黑体"/>
            </a:endParaRPr>
          </a:p>
          <a:p>
            <a:pPr marL="190500" indent="-1778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40" dirty="0">
                <a:latin typeface="黑体"/>
                <a:cs typeface="黑体"/>
              </a:rPr>
              <a:t>UI</a:t>
            </a:r>
            <a:r>
              <a:rPr sz="700" dirty="0">
                <a:latin typeface="黑体"/>
                <a:cs typeface="黑体"/>
              </a:rPr>
              <a:t>自动化测试</a:t>
            </a:r>
            <a:endParaRPr sz="700">
              <a:latin typeface="黑体"/>
              <a:cs typeface="黑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788367" y="2709635"/>
            <a:ext cx="866775" cy="941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800" b="1" u="sng" spc="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 </a:t>
            </a:r>
            <a:r>
              <a:rPr sz="8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Tools:</a:t>
            </a:r>
            <a:endParaRPr sz="800">
              <a:latin typeface="Calibri"/>
              <a:cs typeface="Calibri"/>
            </a:endParaRPr>
          </a:p>
          <a:p>
            <a:pPr marL="190500" indent="-177800">
              <a:lnSpc>
                <a:spcPts val="819"/>
              </a:lnSpc>
              <a:spcBef>
                <a:spcPts val="24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Calibri"/>
                <a:cs typeface="Calibri"/>
              </a:rPr>
              <a:t>IntelliJ, </a:t>
            </a:r>
            <a:r>
              <a:rPr sz="700" spc="-10" dirty="0">
                <a:latin typeface="Calibri"/>
                <a:cs typeface="Calibri"/>
              </a:rPr>
              <a:t>Eclipse,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VS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10" dirty="0">
                <a:latin typeface="Calibri"/>
                <a:cs typeface="Calibri"/>
              </a:rPr>
              <a:t>Gitlab </a:t>
            </a:r>
            <a:r>
              <a:rPr sz="700" dirty="0">
                <a:latin typeface="Calibri"/>
                <a:cs typeface="Calibri"/>
              </a:rPr>
              <a:t>/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SVN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19"/>
              </a:lnSpc>
              <a:spcBef>
                <a:spcPts val="6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5" dirty="0">
                <a:latin typeface="Calibri"/>
                <a:cs typeface="Calibri"/>
              </a:rPr>
              <a:t>SonarCube/Fortify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5" dirty="0">
                <a:latin typeface="Calibri"/>
                <a:cs typeface="Calibri"/>
              </a:rPr>
              <a:t>Jenkins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20" dirty="0">
                <a:latin typeface="Calibri"/>
                <a:cs typeface="Calibri"/>
              </a:rPr>
              <a:t>Artifactory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30" dirty="0">
                <a:latin typeface="Calibri"/>
                <a:cs typeface="Calibri"/>
              </a:rPr>
              <a:t>Gerrit</a:t>
            </a:r>
            <a:endParaRPr sz="700">
              <a:latin typeface="Calibri"/>
              <a:cs typeface="Calibri"/>
            </a:endParaRP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5" dirty="0">
                <a:latin typeface="Calibri"/>
                <a:cs typeface="Calibri"/>
              </a:rPr>
              <a:t>Junit </a:t>
            </a:r>
            <a:r>
              <a:rPr sz="700" dirty="0">
                <a:latin typeface="Calibri"/>
                <a:cs typeface="Calibri"/>
              </a:rPr>
              <a:t>/</a:t>
            </a:r>
            <a:r>
              <a:rPr sz="700" spc="50" dirty="0">
                <a:latin typeface="Calibri"/>
                <a:cs typeface="Calibri"/>
              </a:rPr>
              <a:t> </a:t>
            </a:r>
            <a:r>
              <a:rPr sz="700" spc="-15" dirty="0">
                <a:latin typeface="Calibri"/>
                <a:cs typeface="Calibri"/>
              </a:rPr>
              <a:t>TestNG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3871" y="2797585"/>
            <a:ext cx="688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u="sng" spc="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8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Tools: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3871" y="2949985"/>
            <a:ext cx="967740" cy="65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ts val="819"/>
              </a:lnSpc>
              <a:spcBef>
                <a:spcPts val="10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10" dirty="0">
                <a:latin typeface="Calibri"/>
                <a:cs typeface="Calibri"/>
              </a:rPr>
              <a:t>Jira</a:t>
            </a:r>
            <a:r>
              <a:rPr sz="700" dirty="0">
                <a:latin typeface="Calibri"/>
                <a:cs typeface="Calibri"/>
              </a:rPr>
              <a:t> /</a:t>
            </a:r>
            <a:r>
              <a:rPr sz="700" spc="55" dirty="0">
                <a:latin typeface="Calibri"/>
                <a:cs typeface="Calibri"/>
              </a:rPr>
              <a:t> </a:t>
            </a:r>
            <a:r>
              <a:rPr sz="700" dirty="0">
                <a:latin typeface="宋体"/>
                <a:cs typeface="宋体"/>
              </a:rPr>
              <a:t>禅道</a:t>
            </a: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0" dirty="0">
                <a:latin typeface="Calibri"/>
                <a:cs typeface="Calibri"/>
              </a:rPr>
              <a:t>Confluence</a:t>
            </a:r>
            <a:endParaRPr sz="700" dirty="0">
              <a:latin typeface="Calibri"/>
              <a:cs typeface="Calibri"/>
            </a:endParaRPr>
          </a:p>
          <a:p>
            <a:pPr marL="190500" indent="-177800">
              <a:lnSpc>
                <a:spcPts val="819"/>
              </a:lnSpc>
              <a:spcBef>
                <a:spcPts val="60"/>
              </a:spcBef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5" dirty="0">
                <a:latin typeface="Calibri"/>
                <a:cs typeface="Calibri"/>
              </a:rPr>
              <a:t>Viso</a:t>
            </a:r>
            <a:endParaRPr sz="700" dirty="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10" dirty="0">
                <a:latin typeface="Calibri"/>
                <a:cs typeface="Calibri"/>
              </a:rPr>
              <a:t>Axure</a:t>
            </a:r>
            <a:endParaRPr sz="700" dirty="0">
              <a:latin typeface="Calibri"/>
              <a:cs typeface="Calibri"/>
            </a:endParaRPr>
          </a:p>
          <a:p>
            <a:pPr marL="190500" indent="-177800">
              <a:lnSpc>
                <a:spcPts val="800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dirty="0">
                <a:latin typeface="Calibri"/>
                <a:cs typeface="Calibri"/>
              </a:rPr>
              <a:t>TFS/RTC/Polarion</a:t>
            </a:r>
          </a:p>
          <a:p>
            <a:pPr marL="190500" indent="-177800">
              <a:lnSpc>
                <a:spcPts val="819"/>
              </a:lnSpc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700" spc="-10" dirty="0">
                <a:latin typeface="Calibri"/>
                <a:cs typeface="Calibri"/>
              </a:rPr>
              <a:t>Jira Zephyr </a:t>
            </a:r>
            <a:r>
              <a:rPr sz="700" dirty="0">
                <a:latin typeface="Calibri"/>
                <a:cs typeface="Calibri"/>
              </a:rPr>
              <a:t>/</a:t>
            </a:r>
            <a:r>
              <a:rPr sz="700" spc="6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TestLink</a:t>
            </a:r>
            <a:endParaRPr sz="700" dirty="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297939" y="3978264"/>
            <a:ext cx="635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黑体"/>
                <a:cs typeface="黑体"/>
              </a:rPr>
              <a:t>发布速度</a:t>
            </a:r>
            <a:r>
              <a:rPr sz="800" spc="-80" dirty="0">
                <a:latin typeface="黑体"/>
                <a:cs typeface="黑体"/>
              </a:rPr>
              <a:t> </a:t>
            </a:r>
            <a:r>
              <a:rPr sz="800" dirty="0">
                <a:latin typeface="黑体"/>
                <a:cs typeface="黑体"/>
              </a:rPr>
              <a:t>KPI</a:t>
            </a:r>
            <a:endParaRPr sz="800">
              <a:latin typeface="黑体"/>
              <a:cs typeface="黑体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08351" y="3995472"/>
            <a:ext cx="6350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黑体"/>
                <a:cs typeface="黑体"/>
              </a:rPr>
              <a:t>发布质量</a:t>
            </a:r>
            <a:r>
              <a:rPr sz="800" spc="-80" dirty="0">
                <a:latin typeface="黑体"/>
                <a:cs typeface="黑体"/>
              </a:rPr>
              <a:t> </a:t>
            </a:r>
            <a:r>
              <a:rPr sz="800" dirty="0">
                <a:latin typeface="黑体"/>
                <a:cs typeface="黑体"/>
              </a:rPr>
              <a:t>KPI</a:t>
            </a:r>
            <a:endParaRPr sz="800">
              <a:latin typeface="黑体"/>
              <a:cs typeface="黑体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285636" y="3983271"/>
            <a:ext cx="736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黑体"/>
                <a:cs typeface="黑体"/>
              </a:rPr>
              <a:t>研发生产力</a:t>
            </a:r>
            <a:r>
              <a:rPr sz="800" spc="-80" dirty="0">
                <a:latin typeface="黑体"/>
                <a:cs typeface="黑体"/>
              </a:rPr>
              <a:t> </a:t>
            </a:r>
            <a:r>
              <a:rPr sz="800" dirty="0">
                <a:latin typeface="黑体"/>
                <a:cs typeface="黑体"/>
              </a:rPr>
              <a:t>KPI</a:t>
            </a:r>
            <a:endParaRPr sz="800">
              <a:latin typeface="黑体"/>
              <a:cs typeface="黑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78843" y="3983271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黑体"/>
                <a:cs typeface="黑体"/>
              </a:rPr>
              <a:t>安全</a:t>
            </a:r>
            <a:r>
              <a:rPr sz="800" spc="-80" dirty="0">
                <a:latin typeface="黑体"/>
                <a:cs typeface="黑体"/>
              </a:rPr>
              <a:t> </a:t>
            </a:r>
            <a:r>
              <a:rPr sz="800" dirty="0">
                <a:latin typeface="黑体"/>
                <a:cs typeface="黑体"/>
              </a:rPr>
              <a:t>KPI</a:t>
            </a:r>
            <a:endParaRPr sz="800">
              <a:latin typeface="黑体"/>
              <a:cs typeface="黑体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12940" y="3900657"/>
            <a:ext cx="1579245" cy="2908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250"/>
              </a:spcBef>
            </a:pPr>
            <a:r>
              <a:rPr sz="800" b="1" u="sng" spc="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8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Tools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" spc="50" dirty="0">
                <a:latin typeface="Verdana"/>
                <a:cs typeface="Verdana"/>
              </a:rPr>
              <a:t>n </a:t>
            </a:r>
            <a:r>
              <a:rPr sz="700" spc="-25" dirty="0">
                <a:latin typeface="Calibri"/>
                <a:cs typeface="Calibri"/>
              </a:rPr>
              <a:t>Grafana </a:t>
            </a:r>
            <a:r>
              <a:rPr sz="700" dirty="0">
                <a:latin typeface="Calibri"/>
                <a:cs typeface="Calibri"/>
              </a:rPr>
              <a:t>/ </a:t>
            </a:r>
            <a:r>
              <a:rPr sz="700" spc="-15" dirty="0">
                <a:latin typeface="Calibri"/>
                <a:cs typeface="Calibri"/>
              </a:rPr>
              <a:t>Hygieia </a:t>
            </a:r>
            <a:r>
              <a:rPr sz="700" dirty="0">
                <a:latin typeface="Calibri"/>
                <a:cs typeface="Calibri"/>
              </a:rPr>
              <a:t>/ </a:t>
            </a:r>
            <a:r>
              <a:rPr sz="700" spc="-20" dirty="0">
                <a:latin typeface="Calibri"/>
                <a:cs typeface="Calibri"/>
              </a:rPr>
              <a:t>Artifactory</a:t>
            </a:r>
            <a:r>
              <a:rPr sz="700" spc="-80" dirty="0">
                <a:latin typeface="Calibri"/>
                <a:cs typeface="Calibri"/>
              </a:rPr>
              <a:t> </a:t>
            </a:r>
            <a:r>
              <a:rPr sz="700" spc="-20" dirty="0">
                <a:latin typeface="Calibri"/>
                <a:cs typeface="Calibri"/>
              </a:rPr>
              <a:t>metadata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9091" y="3995420"/>
            <a:ext cx="482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00B050"/>
                </a:solidFill>
                <a:latin typeface="宋体"/>
                <a:cs typeface="宋体"/>
              </a:rPr>
              <a:t>持续评估</a:t>
            </a:r>
            <a:endParaRPr sz="900">
              <a:latin typeface="宋体"/>
              <a:cs typeface="宋体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06634" y="4467676"/>
            <a:ext cx="8382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黑体"/>
                <a:cs typeface="黑体"/>
              </a:rPr>
              <a:t>项目管理协作工具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92557" y="4473869"/>
            <a:ext cx="736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黑体"/>
                <a:cs typeface="黑体"/>
              </a:rPr>
              <a:t>故障告警机器人</a:t>
            </a:r>
            <a:endParaRPr sz="800">
              <a:latin typeface="黑体"/>
              <a:cs typeface="黑体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413000" y="4406900"/>
            <a:ext cx="279400" cy="2794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819068" y="4486145"/>
            <a:ext cx="7366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黑体"/>
                <a:cs typeface="黑体"/>
              </a:rPr>
              <a:t>代码提交机器人</a:t>
            </a:r>
            <a:endParaRPr sz="800">
              <a:latin typeface="黑体"/>
              <a:cs typeface="黑体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79356" y="4483198"/>
            <a:ext cx="8382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黑体"/>
                <a:cs typeface="黑体"/>
              </a:rPr>
              <a:t>自动化部署机器人</a:t>
            </a:r>
            <a:endParaRPr sz="800">
              <a:latin typeface="黑体"/>
              <a:cs typeface="黑体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12940" y="4342041"/>
            <a:ext cx="1172845" cy="2908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250"/>
              </a:spcBef>
            </a:pPr>
            <a:r>
              <a:rPr sz="800" b="1" u="sng" spc="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8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Tools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" spc="50" dirty="0">
                <a:latin typeface="Verdana"/>
                <a:cs typeface="Verdana"/>
              </a:rPr>
              <a:t>n </a:t>
            </a:r>
            <a:r>
              <a:rPr sz="700" dirty="0">
                <a:latin typeface="Calibri"/>
                <a:cs typeface="Calibri"/>
              </a:rPr>
              <a:t>DialogFlow / </a:t>
            </a:r>
            <a:r>
              <a:rPr sz="700" spc="-30" dirty="0">
                <a:latin typeface="Calibri"/>
                <a:cs typeface="Calibri"/>
              </a:rPr>
              <a:t>Slack </a:t>
            </a:r>
            <a:r>
              <a:rPr sz="700" dirty="0">
                <a:latin typeface="Calibri"/>
                <a:cs typeface="Calibri"/>
              </a:rPr>
              <a:t>/</a:t>
            </a:r>
            <a:r>
              <a:rPr sz="700" spc="-7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HipChat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535940" y="33020"/>
            <a:ext cx="340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0952E"/>
                </a:solidFill>
              </a:rPr>
              <a:t>企业级</a:t>
            </a:r>
            <a:r>
              <a:rPr sz="2400" spc="0" dirty="0">
                <a:solidFill>
                  <a:srgbClr val="50952E"/>
                </a:solidFill>
              </a:rPr>
              <a:t>DevOps</a:t>
            </a:r>
            <a:r>
              <a:rPr sz="2400" spc="-95" dirty="0">
                <a:solidFill>
                  <a:srgbClr val="50952E"/>
                </a:solidFill>
              </a:rPr>
              <a:t> </a:t>
            </a:r>
            <a:r>
              <a:rPr sz="2400" dirty="0">
                <a:solidFill>
                  <a:srgbClr val="50952E"/>
                </a:solidFill>
              </a:rPr>
              <a:t>知识体系</a:t>
            </a:r>
            <a:endParaRPr sz="2400"/>
          </a:p>
        </p:txBody>
      </p:sp>
      <p:sp>
        <p:nvSpPr>
          <p:cNvPr id="83" name="object 83"/>
          <p:cNvSpPr txBox="1"/>
          <p:nvPr/>
        </p:nvSpPr>
        <p:spPr>
          <a:xfrm>
            <a:off x="78739" y="1966550"/>
            <a:ext cx="3302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黑体"/>
                <a:cs typeface="黑体"/>
              </a:rPr>
              <a:t>产品经理</a:t>
            </a:r>
            <a:endParaRPr sz="600">
              <a:latin typeface="黑体"/>
              <a:cs typeface="黑体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8739" y="2532170"/>
            <a:ext cx="3302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黑体"/>
                <a:cs typeface="黑体"/>
              </a:rPr>
              <a:t>业务部门</a:t>
            </a:r>
            <a:endParaRPr sz="600">
              <a:latin typeface="黑体"/>
              <a:cs typeface="黑体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739" y="3097790"/>
            <a:ext cx="2540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黑体"/>
                <a:cs typeface="黑体"/>
              </a:rPr>
              <a:t>架构师</a:t>
            </a:r>
            <a:endParaRPr sz="600">
              <a:latin typeface="黑体"/>
              <a:cs typeface="黑体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739" y="3595370"/>
            <a:ext cx="3302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黑体"/>
                <a:cs typeface="黑体"/>
              </a:rPr>
              <a:t>测试团队</a:t>
            </a:r>
            <a:endParaRPr sz="600">
              <a:latin typeface="黑体"/>
              <a:cs typeface="黑体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120097" y="1766300"/>
            <a:ext cx="1778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黑体"/>
                <a:cs typeface="黑体"/>
              </a:rPr>
              <a:t>开发</a:t>
            </a:r>
            <a:endParaRPr sz="600">
              <a:latin typeface="黑体"/>
              <a:cs typeface="黑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28954" y="2428316"/>
            <a:ext cx="1778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黑体"/>
                <a:cs typeface="黑体"/>
              </a:rPr>
              <a:t>测试</a:t>
            </a:r>
            <a:endParaRPr sz="600">
              <a:latin typeface="黑体"/>
              <a:cs typeface="黑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37511" y="3201671"/>
            <a:ext cx="1778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黑体"/>
                <a:cs typeface="黑体"/>
              </a:rPr>
              <a:t>运维</a:t>
            </a:r>
            <a:endParaRPr sz="600">
              <a:latin typeface="黑体"/>
              <a:cs typeface="黑体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498340" y="2352652"/>
            <a:ext cx="3683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25" dirty="0">
                <a:latin typeface="黑体"/>
                <a:cs typeface="黑体"/>
              </a:rPr>
              <a:t>Dev</a:t>
            </a:r>
            <a:r>
              <a:rPr sz="700" spc="-55" dirty="0">
                <a:latin typeface="黑体"/>
                <a:cs typeface="黑体"/>
              </a:rPr>
              <a:t> </a:t>
            </a:r>
            <a:r>
              <a:rPr sz="700" spc="35" dirty="0">
                <a:latin typeface="黑体"/>
                <a:cs typeface="黑体"/>
              </a:rPr>
              <a:t>Env</a:t>
            </a:r>
            <a:endParaRPr sz="700">
              <a:latin typeface="黑体"/>
              <a:cs typeface="黑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160181" y="2363099"/>
            <a:ext cx="1270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40" dirty="0">
                <a:latin typeface="黑体"/>
                <a:cs typeface="黑体"/>
              </a:rPr>
              <a:t>FT</a:t>
            </a:r>
            <a:endParaRPr sz="700">
              <a:latin typeface="黑体"/>
              <a:cs typeface="黑体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719206" y="2353891"/>
            <a:ext cx="1778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40" dirty="0">
                <a:latin typeface="黑体"/>
                <a:cs typeface="黑体"/>
              </a:rPr>
              <a:t>SIT</a:t>
            </a:r>
            <a:endParaRPr sz="700">
              <a:latin typeface="黑体"/>
              <a:cs typeface="黑体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301271" y="2363097"/>
            <a:ext cx="1778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40" dirty="0">
                <a:latin typeface="黑体"/>
                <a:cs typeface="黑体"/>
              </a:rPr>
              <a:t>UAT</a:t>
            </a:r>
            <a:endParaRPr sz="700">
              <a:latin typeface="黑体"/>
              <a:cs typeface="黑体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883337" y="2372304"/>
            <a:ext cx="22860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40" dirty="0">
                <a:latin typeface="黑体"/>
                <a:cs typeface="黑体"/>
              </a:rPr>
              <a:t>Prod</a:t>
            </a:r>
            <a:endParaRPr sz="7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57950" y="4794250"/>
            <a:ext cx="1879600" cy="241300"/>
          </a:xfrm>
          <a:custGeom>
            <a:avLst/>
            <a:gdLst/>
            <a:ahLst/>
            <a:cxnLst/>
            <a:rect l="l" t="t" r="r" b="b"/>
            <a:pathLst>
              <a:path w="1879600" h="241300">
                <a:moveTo>
                  <a:pt x="0" y="0"/>
                </a:moveTo>
                <a:lnTo>
                  <a:pt x="1758952" y="0"/>
                </a:lnTo>
                <a:lnTo>
                  <a:pt x="1879600" y="120651"/>
                </a:lnTo>
                <a:lnTo>
                  <a:pt x="1758952" y="241300"/>
                </a:lnTo>
                <a:lnTo>
                  <a:pt x="0" y="241300"/>
                </a:lnTo>
                <a:lnTo>
                  <a:pt x="120650" y="12065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13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83077" y="4765240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C130BD"/>
                </a:solidFill>
                <a:latin typeface="MS Gothic"/>
                <a:cs typeface="MS Gothic"/>
              </a:rPr>
              <a:t>运</a:t>
            </a:r>
            <a:r>
              <a:rPr sz="1500" dirty="0">
                <a:solidFill>
                  <a:srgbClr val="C130BD"/>
                </a:solidFill>
                <a:latin typeface="宋体"/>
                <a:cs typeface="宋体"/>
              </a:rPr>
              <a:t>维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050" y="4768850"/>
            <a:ext cx="1282700" cy="279400"/>
          </a:xfrm>
          <a:custGeom>
            <a:avLst/>
            <a:gdLst/>
            <a:ahLst/>
            <a:cxnLst/>
            <a:rect l="l" t="t" r="r" b="b"/>
            <a:pathLst>
              <a:path w="1282700" h="279400">
                <a:moveTo>
                  <a:pt x="0" y="0"/>
                </a:moveTo>
                <a:lnTo>
                  <a:pt x="1143000" y="0"/>
                </a:lnTo>
                <a:lnTo>
                  <a:pt x="1282700" y="139700"/>
                </a:lnTo>
                <a:lnTo>
                  <a:pt x="1143000" y="279400"/>
                </a:lnTo>
                <a:lnTo>
                  <a:pt x="0" y="279400"/>
                </a:lnTo>
                <a:lnTo>
                  <a:pt x="139699" y="139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8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1295" y="4764161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8A1F"/>
                </a:solidFill>
                <a:latin typeface="MS Gothic"/>
                <a:cs typeface="MS Gothic"/>
              </a:rPr>
              <a:t>需求</a:t>
            </a:r>
            <a:endParaRPr sz="1500">
              <a:latin typeface="MS Gothic"/>
              <a:cs typeface="MS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8350" y="4768850"/>
            <a:ext cx="1651000" cy="292100"/>
          </a:xfrm>
          <a:custGeom>
            <a:avLst/>
            <a:gdLst/>
            <a:ahLst/>
            <a:cxnLst/>
            <a:rect l="l" t="t" r="r" b="b"/>
            <a:pathLst>
              <a:path w="1651000" h="292100">
                <a:moveTo>
                  <a:pt x="0" y="0"/>
                </a:moveTo>
                <a:lnTo>
                  <a:pt x="1504950" y="0"/>
                </a:lnTo>
                <a:lnTo>
                  <a:pt x="1651000" y="146050"/>
                </a:lnTo>
                <a:lnTo>
                  <a:pt x="1504950" y="292100"/>
                </a:lnTo>
                <a:lnTo>
                  <a:pt x="0" y="292100"/>
                </a:lnTo>
                <a:lnTo>
                  <a:pt x="146049" y="1460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C7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54912" y="4765007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EC729"/>
                </a:solidFill>
                <a:latin typeface="宋体"/>
                <a:cs typeface="宋体"/>
              </a:rPr>
              <a:t>设计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52850" y="4794250"/>
            <a:ext cx="711200" cy="254000"/>
          </a:xfrm>
          <a:custGeom>
            <a:avLst/>
            <a:gdLst/>
            <a:ahLst/>
            <a:cxnLst/>
            <a:rect l="l" t="t" r="r" b="b"/>
            <a:pathLst>
              <a:path w="711200" h="254000">
                <a:moveTo>
                  <a:pt x="0" y="0"/>
                </a:moveTo>
                <a:lnTo>
                  <a:pt x="584200" y="0"/>
                </a:lnTo>
                <a:lnTo>
                  <a:pt x="711200" y="127000"/>
                </a:lnTo>
                <a:lnTo>
                  <a:pt x="584200" y="254000"/>
                </a:lnTo>
                <a:lnTo>
                  <a:pt x="0" y="254000"/>
                </a:lnTo>
                <a:lnTo>
                  <a:pt x="127000" y="127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5950" y="4806950"/>
            <a:ext cx="723900" cy="228600"/>
          </a:xfrm>
          <a:custGeom>
            <a:avLst/>
            <a:gdLst/>
            <a:ahLst/>
            <a:cxnLst/>
            <a:rect l="l" t="t" r="r" b="b"/>
            <a:pathLst>
              <a:path w="723900" h="228600">
                <a:moveTo>
                  <a:pt x="609601" y="0"/>
                </a:moveTo>
                <a:lnTo>
                  <a:pt x="0" y="0"/>
                </a:lnTo>
                <a:lnTo>
                  <a:pt x="114300" y="114300"/>
                </a:lnTo>
                <a:lnTo>
                  <a:pt x="0" y="228600"/>
                </a:lnTo>
                <a:lnTo>
                  <a:pt x="609601" y="228600"/>
                </a:lnTo>
                <a:lnTo>
                  <a:pt x="723900" y="114300"/>
                </a:lnTo>
                <a:lnTo>
                  <a:pt x="609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5950" y="4806950"/>
            <a:ext cx="723900" cy="228600"/>
          </a:xfrm>
          <a:custGeom>
            <a:avLst/>
            <a:gdLst/>
            <a:ahLst/>
            <a:cxnLst/>
            <a:rect l="l" t="t" r="r" b="b"/>
            <a:pathLst>
              <a:path w="723900" h="228600">
                <a:moveTo>
                  <a:pt x="0" y="0"/>
                </a:moveTo>
                <a:lnTo>
                  <a:pt x="609600" y="0"/>
                </a:lnTo>
                <a:lnTo>
                  <a:pt x="723900" y="114300"/>
                </a:lnTo>
                <a:lnTo>
                  <a:pt x="609600" y="228600"/>
                </a:lnTo>
                <a:lnTo>
                  <a:pt x="0" y="228600"/>
                </a:lnTo>
                <a:lnTo>
                  <a:pt x="114300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0650" y="4806950"/>
            <a:ext cx="1130300" cy="228600"/>
          </a:xfrm>
          <a:custGeom>
            <a:avLst/>
            <a:gdLst/>
            <a:ahLst/>
            <a:cxnLst/>
            <a:rect l="l" t="t" r="r" b="b"/>
            <a:pathLst>
              <a:path w="1130300" h="228600">
                <a:moveTo>
                  <a:pt x="0" y="0"/>
                </a:moveTo>
                <a:lnTo>
                  <a:pt x="1016000" y="0"/>
                </a:lnTo>
                <a:lnTo>
                  <a:pt x="1130300" y="114300"/>
                </a:lnTo>
                <a:lnTo>
                  <a:pt x="1016000" y="228600"/>
                </a:lnTo>
                <a:lnTo>
                  <a:pt x="0" y="228600"/>
                </a:lnTo>
                <a:lnTo>
                  <a:pt x="114299" y="114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12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52114" y="4771592"/>
            <a:ext cx="406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A1211C"/>
                </a:solidFill>
                <a:latin typeface="宋体"/>
                <a:cs typeface="宋体"/>
              </a:rPr>
              <a:t>发布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7700" y="4470400"/>
            <a:ext cx="7772400" cy="228600"/>
          </a:xfrm>
          <a:custGeom>
            <a:avLst/>
            <a:gdLst/>
            <a:ahLst/>
            <a:cxnLst/>
            <a:rect l="l" t="t" r="r" b="b"/>
            <a:pathLst>
              <a:path w="7772400" h="228600">
                <a:moveTo>
                  <a:pt x="7734302" y="0"/>
                </a:moveTo>
                <a:lnTo>
                  <a:pt x="38096" y="0"/>
                </a:lnTo>
                <a:lnTo>
                  <a:pt x="23267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7"/>
                </a:lnTo>
                <a:lnTo>
                  <a:pt x="0" y="190502"/>
                </a:lnTo>
                <a:lnTo>
                  <a:pt x="2993" y="205331"/>
                </a:lnTo>
                <a:lnTo>
                  <a:pt x="11158" y="217441"/>
                </a:lnTo>
                <a:lnTo>
                  <a:pt x="23267" y="225606"/>
                </a:lnTo>
                <a:lnTo>
                  <a:pt x="38096" y="228600"/>
                </a:lnTo>
                <a:lnTo>
                  <a:pt x="7734302" y="228600"/>
                </a:lnTo>
                <a:lnTo>
                  <a:pt x="7749131" y="225606"/>
                </a:lnTo>
                <a:lnTo>
                  <a:pt x="7761241" y="217441"/>
                </a:lnTo>
                <a:lnTo>
                  <a:pt x="7769406" y="205331"/>
                </a:lnTo>
                <a:lnTo>
                  <a:pt x="7772400" y="190502"/>
                </a:lnTo>
                <a:lnTo>
                  <a:pt x="7772400" y="38097"/>
                </a:lnTo>
                <a:lnTo>
                  <a:pt x="7769406" y="23268"/>
                </a:lnTo>
                <a:lnTo>
                  <a:pt x="7761241" y="11158"/>
                </a:lnTo>
                <a:lnTo>
                  <a:pt x="7749131" y="2993"/>
                </a:lnTo>
                <a:lnTo>
                  <a:pt x="7734302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700" y="4140200"/>
            <a:ext cx="1308100" cy="279400"/>
          </a:xfrm>
          <a:custGeom>
            <a:avLst/>
            <a:gdLst/>
            <a:ahLst/>
            <a:cxnLst/>
            <a:rect l="l" t="t" r="r" b="b"/>
            <a:pathLst>
              <a:path w="1308100" h="279400">
                <a:moveTo>
                  <a:pt x="1261532" y="0"/>
                </a:moveTo>
                <a:lnTo>
                  <a:pt x="46567" y="0"/>
                </a:lnTo>
                <a:lnTo>
                  <a:pt x="28441" y="3659"/>
                </a:lnTo>
                <a:lnTo>
                  <a:pt x="13639" y="13639"/>
                </a:lnTo>
                <a:lnTo>
                  <a:pt x="3659" y="28441"/>
                </a:lnTo>
                <a:lnTo>
                  <a:pt x="0" y="46567"/>
                </a:lnTo>
                <a:lnTo>
                  <a:pt x="0" y="232832"/>
                </a:lnTo>
                <a:lnTo>
                  <a:pt x="3659" y="250958"/>
                </a:lnTo>
                <a:lnTo>
                  <a:pt x="13639" y="265760"/>
                </a:lnTo>
                <a:lnTo>
                  <a:pt x="28441" y="275740"/>
                </a:lnTo>
                <a:lnTo>
                  <a:pt x="46567" y="279400"/>
                </a:lnTo>
                <a:lnTo>
                  <a:pt x="1261532" y="279400"/>
                </a:lnTo>
                <a:lnTo>
                  <a:pt x="1279659" y="275740"/>
                </a:lnTo>
                <a:lnTo>
                  <a:pt x="1294460" y="265760"/>
                </a:lnTo>
                <a:lnTo>
                  <a:pt x="1304440" y="250958"/>
                </a:lnTo>
                <a:lnTo>
                  <a:pt x="1308100" y="232832"/>
                </a:lnTo>
                <a:lnTo>
                  <a:pt x="1308100" y="46567"/>
                </a:lnTo>
                <a:lnTo>
                  <a:pt x="1304440" y="28441"/>
                </a:lnTo>
                <a:lnTo>
                  <a:pt x="1294460" y="13639"/>
                </a:lnTo>
                <a:lnTo>
                  <a:pt x="1279659" y="3659"/>
                </a:lnTo>
                <a:lnTo>
                  <a:pt x="1261532" y="0"/>
                </a:lnTo>
                <a:close/>
              </a:path>
            </a:pathLst>
          </a:custGeom>
          <a:solidFill>
            <a:srgbClr val="FF8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5851" y="4156921"/>
            <a:ext cx="6858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宋体"/>
                <a:cs typeface="宋体"/>
              </a:rPr>
              <a:t>项目管理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7700" y="3060700"/>
            <a:ext cx="203200" cy="1003300"/>
          </a:xfrm>
          <a:custGeom>
            <a:avLst/>
            <a:gdLst/>
            <a:ahLst/>
            <a:cxnLst/>
            <a:rect l="l" t="t" r="r" b="b"/>
            <a:pathLst>
              <a:path w="203200" h="1003300">
                <a:moveTo>
                  <a:pt x="169333" y="0"/>
                </a:moveTo>
                <a:lnTo>
                  <a:pt x="33866" y="0"/>
                </a:lnTo>
                <a:lnTo>
                  <a:pt x="20684" y="2661"/>
                </a:lnTo>
                <a:lnTo>
                  <a:pt x="9919" y="9919"/>
                </a:lnTo>
                <a:lnTo>
                  <a:pt x="2661" y="20684"/>
                </a:lnTo>
                <a:lnTo>
                  <a:pt x="0" y="33867"/>
                </a:lnTo>
                <a:lnTo>
                  <a:pt x="0" y="969433"/>
                </a:lnTo>
                <a:lnTo>
                  <a:pt x="2661" y="982615"/>
                </a:lnTo>
                <a:lnTo>
                  <a:pt x="9919" y="993380"/>
                </a:lnTo>
                <a:lnTo>
                  <a:pt x="20684" y="1000638"/>
                </a:lnTo>
                <a:lnTo>
                  <a:pt x="33866" y="1003300"/>
                </a:lnTo>
                <a:lnTo>
                  <a:pt x="169333" y="1003300"/>
                </a:lnTo>
                <a:lnTo>
                  <a:pt x="182515" y="1000638"/>
                </a:lnTo>
                <a:lnTo>
                  <a:pt x="193280" y="993380"/>
                </a:lnTo>
                <a:lnTo>
                  <a:pt x="200538" y="982615"/>
                </a:lnTo>
                <a:lnTo>
                  <a:pt x="203200" y="969433"/>
                </a:lnTo>
                <a:lnTo>
                  <a:pt x="203200" y="33867"/>
                </a:lnTo>
                <a:lnTo>
                  <a:pt x="200538" y="20684"/>
                </a:lnTo>
                <a:lnTo>
                  <a:pt x="193280" y="9919"/>
                </a:lnTo>
                <a:lnTo>
                  <a:pt x="182515" y="2661"/>
                </a:lnTo>
                <a:lnTo>
                  <a:pt x="169333" y="0"/>
                </a:lnTo>
                <a:close/>
              </a:path>
            </a:pathLst>
          </a:custGeom>
          <a:solidFill>
            <a:srgbClr val="FF8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1700" y="3060700"/>
            <a:ext cx="241300" cy="1003300"/>
          </a:xfrm>
          <a:custGeom>
            <a:avLst/>
            <a:gdLst/>
            <a:ahLst/>
            <a:cxnLst/>
            <a:rect l="l" t="t" r="r" b="b"/>
            <a:pathLst>
              <a:path w="241300" h="1003300">
                <a:moveTo>
                  <a:pt x="201082" y="0"/>
                </a:moveTo>
                <a:lnTo>
                  <a:pt x="40217" y="0"/>
                </a:lnTo>
                <a:lnTo>
                  <a:pt x="24563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63082"/>
                </a:lnTo>
                <a:lnTo>
                  <a:pt x="3160" y="978736"/>
                </a:lnTo>
                <a:lnTo>
                  <a:pt x="11779" y="991520"/>
                </a:lnTo>
                <a:lnTo>
                  <a:pt x="24563" y="1000139"/>
                </a:lnTo>
                <a:lnTo>
                  <a:pt x="40217" y="1003300"/>
                </a:lnTo>
                <a:lnTo>
                  <a:pt x="201082" y="1003300"/>
                </a:lnTo>
                <a:lnTo>
                  <a:pt x="216736" y="1000139"/>
                </a:lnTo>
                <a:lnTo>
                  <a:pt x="229520" y="991520"/>
                </a:lnTo>
                <a:lnTo>
                  <a:pt x="238139" y="978736"/>
                </a:lnTo>
                <a:lnTo>
                  <a:pt x="241300" y="9630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6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FF8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3800" y="3060700"/>
            <a:ext cx="228600" cy="1003300"/>
          </a:xfrm>
          <a:custGeom>
            <a:avLst/>
            <a:gdLst/>
            <a:ahLst/>
            <a:cxnLst/>
            <a:rect l="l" t="t" r="r" b="b"/>
            <a:pathLst>
              <a:path w="228600" h="1003300">
                <a:moveTo>
                  <a:pt x="190498" y="0"/>
                </a:moveTo>
                <a:lnTo>
                  <a:pt x="38101" y="0"/>
                </a:ln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1"/>
                </a:lnTo>
                <a:lnTo>
                  <a:pt x="0" y="965198"/>
                </a:lnTo>
                <a:lnTo>
                  <a:pt x="2994" y="980029"/>
                </a:lnTo>
                <a:lnTo>
                  <a:pt x="11159" y="992140"/>
                </a:lnTo>
                <a:lnTo>
                  <a:pt x="23270" y="1000305"/>
                </a:lnTo>
                <a:lnTo>
                  <a:pt x="38101" y="1003300"/>
                </a:lnTo>
                <a:lnTo>
                  <a:pt x="190498" y="1003300"/>
                </a:lnTo>
                <a:lnTo>
                  <a:pt x="205329" y="1000305"/>
                </a:lnTo>
                <a:lnTo>
                  <a:pt x="217440" y="992140"/>
                </a:lnTo>
                <a:lnTo>
                  <a:pt x="225605" y="980029"/>
                </a:lnTo>
                <a:lnTo>
                  <a:pt x="228600" y="965198"/>
                </a:lnTo>
                <a:lnTo>
                  <a:pt x="228600" y="38101"/>
                </a:lnTo>
                <a:lnTo>
                  <a:pt x="225605" y="23270"/>
                </a:lnTo>
                <a:lnTo>
                  <a:pt x="217440" y="11159"/>
                </a:lnTo>
                <a:lnTo>
                  <a:pt x="205329" y="2994"/>
                </a:lnTo>
                <a:lnTo>
                  <a:pt x="190498" y="0"/>
                </a:lnTo>
                <a:close/>
              </a:path>
            </a:pathLst>
          </a:custGeom>
          <a:solidFill>
            <a:srgbClr val="FF8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7843" y="3221410"/>
            <a:ext cx="71882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565785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需 </a:t>
            </a:r>
            <a:r>
              <a:rPr sz="1100" spc="-10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变	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缺</a:t>
            </a:r>
            <a:endParaRPr sz="1100">
              <a:latin typeface="MS Gothic"/>
              <a:cs typeface="MS Gothic"/>
            </a:endParaRPr>
          </a:p>
          <a:p>
            <a:pPr marL="12700">
              <a:lnSpc>
                <a:spcPts val="1310"/>
              </a:lnSpc>
              <a:tabLst>
                <a:tab pos="565785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求 </a:t>
            </a:r>
            <a:r>
              <a:rPr sz="1100" spc="-10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更	陷</a:t>
            </a:r>
            <a:endParaRPr sz="1100">
              <a:latin typeface="MS Gothic"/>
              <a:cs typeface="MS Gothic"/>
            </a:endParaRPr>
          </a:p>
          <a:p>
            <a:pPr marL="12700">
              <a:lnSpc>
                <a:spcPts val="1260"/>
              </a:lnSpc>
              <a:spcBef>
                <a:spcPts val="80"/>
              </a:spcBef>
              <a:tabLst>
                <a:tab pos="565785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管 </a:t>
            </a:r>
            <a:r>
              <a:rPr sz="1100" spc="-10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管	管</a:t>
            </a:r>
            <a:endParaRPr sz="1100">
              <a:latin typeface="MS Gothic"/>
              <a:cs typeface="MS Gothic"/>
            </a:endParaRPr>
          </a:p>
          <a:p>
            <a:pPr marL="12700">
              <a:lnSpc>
                <a:spcPts val="1260"/>
              </a:lnSpc>
              <a:tabLst>
                <a:tab pos="565785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理 </a:t>
            </a:r>
            <a:r>
              <a:rPr sz="1100" spc="-10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理	理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73200" y="3073400"/>
            <a:ext cx="228600" cy="1003300"/>
          </a:xfrm>
          <a:custGeom>
            <a:avLst/>
            <a:gdLst/>
            <a:ahLst/>
            <a:cxnLst/>
            <a:rect l="l" t="t" r="r" b="b"/>
            <a:pathLst>
              <a:path w="228600" h="1003300">
                <a:moveTo>
                  <a:pt x="190498" y="0"/>
                </a:moveTo>
                <a:lnTo>
                  <a:pt x="38101" y="0"/>
                </a:ln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1"/>
                </a:lnTo>
                <a:lnTo>
                  <a:pt x="0" y="965198"/>
                </a:lnTo>
                <a:lnTo>
                  <a:pt x="2994" y="980029"/>
                </a:lnTo>
                <a:lnTo>
                  <a:pt x="11159" y="992140"/>
                </a:lnTo>
                <a:lnTo>
                  <a:pt x="23270" y="1000305"/>
                </a:lnTo>
                <a:lnTo>
                  <a:pt x="38101" y="1003300"/>
                </a:lnTo>
                <a:lnTo>
                  <a:pt x="190498" y="1003300"/>
                </a:lnTo>
                <a:lnTo>
                  <a:pt x="205329" y="1000305"/>
                </a:lnTo>
                <a:lnTo>
                  <a:pt x="217440" y="992140"/>
                </a:lnTo>
                <a:lnTo>
                  <a:pt x="225605" y="980029"/>
                </a:lnTo>
                <a:lnTo>
                  <a:pt x="228600" y="965198"/>
                </a:lnTo>
                <a:lnTo>
                  <a:pt x="228600" y="38101"/>
                </a:lnTo>
                <a:lnTo>
                  <a:pt x="225605" y="23270"/>
                </a:lnTo>
                <a:lnTo>
                  <a:pt x="217440" y="11159"/>
                </a:lnTo>
                <a:lnTo>
                  <a:pt x="205329" y="2994"/>
                </a:lnTo>
                <a:lnTo>
                  <a:pt x="190498" y="0"/>
                </a:lnTo>
                <a:close/>
              </a:path>
            </a:pathLst>
          </a:custGeom>
          <a:solidFill>
            <a:srgbClr val="FF8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01256" y="3228795"/>
            <a:ext cx="165100" cy="688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迭 代 管 理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4050" y="2686050"/>
            <a:ext cx="1308100" cy="241300"/>
          </a:xfrm>
          <a:custGeom>
            <a:avLst/>
            <a:gdLst/>
            <a:ahLst/>
            <a:cxnLst/>
            <a:rect l="l" t="t" r="r" b="b"/>
            <a:pathLst>
              <a:path w="1308100" h="241300">
                <a:moveTo>
                  <a:pt x="0" y="40217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7" y="0"/>
                </a:lnTo>
                <a:lnTo>
                  <a:pt x="1267883" y="0"/>
                </a:lnTo>
                <a:lnTo>
                  <a:pt x="1283537" y="3160"/>
                </a:lnTo>
                <a:lnTo>
                  <a:pt x="1296320" y="11779"/>
                </a:lnTo>
                <a:lnTo>
                  <a:pt x="1304939" y="24562"/>
                </a:lnTo>
                <a:lnTo>
                  <a:pt x="1308100" y="40217"/>
                </a:lnTo>
                <a:lnTo>
                  <a:pt x="1308100" y="201082"/>
                </a:lnTo>
                <a:lnTo>
                  <a:pt x="1304939" y="216737"/>
                </a:lnTo>
                <a:lnTo>
                  <a:pt x="1296320" y="229520"/>
                </a:lnTo>
                <a:lnTo>
                  <a:pt x="1283537" y="238139"/>
                </a:lnTo>
                <a:lnTo>
                  <a:pt x="1267883" y="241300"/>
                </a:lnTo>
                <a:lnTo>
                  <a:pt x="40217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2"/>
                </a:lnTo>
                <a:lnTo>
                  <a:pt x="0" y="40217"/>
                </a:lnTo>
                <a:close/>
              </a:path>
            </a:pathLst>
          </a:custGeom>
          <a:ln w="12700">
            <a:solidFill>
              <a:srgbClr val="FF8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050" y="2406650"/>
            <a:ext cx="1308100" cy="241300"/>
          </a:xfrm>
          <a:custGeom>
            <a:avLst/>
            <a:gdLst/>
            <a:ahLst/>
            <a:cxnLst/>
            <a:rect l="l" t="t" r="r" b="b"/>
            <a:pathLst>
              <a:path w="1308100" h="241300">
                <a:moveTo>
                  <a:pt x="0" y="40217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7" y="0"/>
                </a:lnTo>
                <a:lnTo>
                  <a:pt x="1267883" y="0"/>
                </a:lnTo>
                <a:lnTo>
                  <a:pt x="1283537" y="3160"/>
                </a:lnTo>
                <a:lnTo>
                  <a:pt x="1296320" y="11779"/>
                </a:lnTo>
                <a:lnTo>
                  <a:pt x="1304939" y="24562"/>
                </a:lnTo>
                <a:lnTo>
                  <a:pt x="1308100" y="40217"/>
                </a:lnTo>
                <a:lnTo>
                  <a:pt x="1308100" y="201082"/>
                </a:lnTo>
                <a:lnTo>
                  <a:pt x="1304939" y="216737"/>
                </a:lnTo>
                <a:lnTo>
                  <a:pt x="1296320" y="229520"/>
                </a:lnTo>
                <a:lnTo>
                  <a:pt x="1283537" y="238139"/>
                </a:lnTo>
                <a:lnTo>
                  <a:pt x="1267883" y="241300"/>
                </a:lnTo>
                <a:lnTo>
                  <a:pt x="40217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2"/>
                </a:lnTo>
                <a:lnTo>
                  <a:pt x="0" y="40217"/>
                </a:lnTo>
                <a:close/>
              </a:path>
            </a:pathLst>
          </a:custGeom>
          <a:ln w="12700">
            <a:solidFill>
              <a:srgbClr val="FF8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050" y="2114550"/>
            <a:ext cx="1308100" cy="228600"/>
          </a:xfrm>
          <a:custGeom>
            <a:avLst/>
            <a:gdLst/>
            <a:ahLst/>
            <a:cxnLst/>
            <a:rect l="l" t="t" r="r" b="b"/>
            <a:pathLst>
              <a:path w="1308100" h="228600">
                <a:moveTo>
                  <a:pt x="0" y="38101"/>
                </a:moveTo>
                <a:lnTo>
                  <a:pt x="2994" y="23270"/>
                </a:lnTo>
                <a:lnTo>
                  <a:pt x="11159" y="11159"/>
                </a:lnTo>
                <a:lnTo>
                  <a:pt x="23270" y="2994"/>
                </a:lnTo>
                <a:lnTo>
                  <a:pt x="38101" y="0"/>
                </a:lnTo>
                <a:lnTo>
                  <a:pt x="1269999" y="0"/>
                </a:lnTo>
                <a:lnTo>
                  <a:pt x="1284829" y="2994"/>
                </a:lnTo>
                <a:lnTo>
                  <a:pt x="1296940" y="11159"/>
                </a:lnTo>
                <a:lnTo>
                  <a:pt x="1305105" y="23270"/>
                </a:lnTo>
                <a:lnTo>
                  <a:pt x="1308100" y="38101"/>
                </a:lnTo>
                <a:lnTo>
                  <a:pt x="1308100" y="190498"/>
                </a:lnTo>
                <a:lnTo>
                  <a:pt x="1305105" y="205329"/>
                </a:lnTo>
                <a:lnTo>
                  <a:pt x="1296940" y="217440"/>
                </a:lnTo>
                <a:lnTo>
                  <a:pt x="1284829" y="225605"/>
                </a:lnTo>
                <a:lnTo>
                  <a:pt x="1269999" y="228600"/>
                </a:lnTo>
                <a:lnTo>
                  <a:pt x="38101" y="228600"/>
                </a:lnTo>
                <a:lnTo>
                  <a:pt x="23270" y="225605"/>
                </a:lnTo>
                <a:lnTo>
                  <a:pt x="11159" y="217440"/>
                </a:lnTo>
                <a:lnTo>
                  <a:pt x="2994" y="205329"/>
                </a:lnTo>
                <a:lnTo>
                  <a:pt x="0" y="190498"/>
                </a:lnTo>
                <a:lnTo>
                  <a:pt x="0" y="38101"/>
                </a:lnTo>
                <a:close/>
              </a:path>
            </a:pathLst>
          </a:custGeom>
          <a:ln w="12700">
            <a:solidFill>
              <a:srgbClr val="FF8A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2700" y="2003907"/>
            <a:ext cx="781050" cy="89979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-26034" algn="ctr">
              <a:lnSpc>
                <a:spcPct val="145800"/>
              </a:lnSpc>
              <a:spcBef>
                <a:spcPts val="155"/>
              </a:spcBef>
            </a:pPr>
            <a:r>
              <a:rPr sz="1300" spc="-15" dirty="0">
                <a:solidFill>
                  <a:srgbClr val="FF8A1F"/>
                </a:solidFill>
                <a:latin typeface="Calibri"/>
                <a:cs typeface="Calibri"/>
              </a:rPr>
              <a:t>Gitlab  </a:t>
            </a:r>
            <a:r>
              <a:rPr sz="1300" spc="0" dirty="0">
                <a:solidFill>
                  <a:srgbClr val="FF8A1F"/>
                </a:solidFill>
                <a:latin typeface="Calibri"/>
                <a:cs typeface="Calibri"/>
              </a:rPr>
              <a:t>C</a:t>
            </a:r>
            <a:r>
              <a:rPr sz="1300" spc="5" dirty="0">
                <a:solidFill>
                  <a:srgbClr val="FF8A1F"/>
                </a:solidFill>
                <a:latin typeface="Calibri"/>
                <a:cs typeface="Calibri"/>
              </a:rPr>
              <a:t>o</a:t>
            </a:r>
            <a:r>
              <a:rPr sz="1300" spc="10" dirty="0">
                <a:solidFill>
                  <a:srgbClr val="FF8A1F"/>
                </a:solidFill>
                <a:latin typeface="Calibri"/>
                <a:cs typeface="Calibri"/>
              </a:rPr>
              <a:t>n</a:t>
            </a:r>
            <a:r>
              <a:rPr sz="1300" dirty="0">
                <a:solidFill>
                  <a:srgbClr val="FF8A1F"/>
                </a:solidFill>
                <a:latin typeface="Calibri"/>
                <a:cs typeface="Calibri"/>
              </a:rPr>
              <a:t>fl</a:t>
            </a:r>
            <a:r>
              <a:rPr sz="1300" spc="10" dirty="0">
                <a:solidFill>
                  <a:srgbClr val="FF8A1F"/>
                </a:solidFill>
                <a:latin typeface="Calibri"/>
                <a:cs typeface="Calibri"/>
              </a:rPr>
              <a:t>u</a:t>
            </a:r>
            <a:r>
              <a:rPr sz="1300" spc="-50" dirty="0">
                <a:solidFill>
                  <a:srgbClr val="FF8A1F"/>
                </a:solidFill>
                <a:latin typeface="Calibri"/>
                <a:cs typeface="Calibri"/>
              </a:rPr>
              <a:t>e</a:t>
            </a:r>
            <a:r>
              <a:rPr sz="1300" spc="10" dirty="0">
                <a:solidFill>
                  <a:srgbClr val="FF8A1F"/>
                </a:solidFill>
                <a:latin typeface="Calibri"/>
                <a:cs typeface="Calibri"/>
              </a:rPr>
              <a:t>n</a:t>
            </a:r>
            <a:r>
              <a:rPr sz="1300" spc="-50" dirty="0">
                <a:solidFill>
                  <a:srgbClr val="FF8A1F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FF8A1F"/>
                </a:solidFill>
                <a:latin typeface="Calibri"/>
                <a:cs typeface="Calibri"/>
              </a:rPr>
              <a:t>e  </a:t>
            </a:r>
            <a:r>
              <a:rPr lang="en-US" altLang="zh-CN" sz="1300" spc="0" dirty="0">
                <a:solidFill>
                  <a:srgbClr val="FF8A1F"/>
                </a:solidFill>
                <a:latin typeface="Calibri"/>
                <a:cs typeface="Calibri"/>
              </a:rPr>
              <a:t>TAPD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32000" y="4140200"/>
            <a:ext cx="1651000" cy="279400"/>
          </a:xfrm>
          <a:custGeom>
            <a:avLst/>
            <a:gdLst/>
            <a:ahLst/>
            <a:cxnLst/>
            <a:rect l="l" t="t" r="r" b="b"/>
            <a:pathLst>
              <a:path w="1651000" h="279400">
                <a:moveTo>
                  <a:pt x="1604432" y="0"/>
                </a:moveTo>
                <a:lnTo>
                  <a:pt x="46567" y="0"/>
                </a:lnTo>
                <a:lnTo>
                  <a:pt x="28440" y="3659"/>
                </a:lnTo>
                <a:lnTo>
                  <a:pt x="13639" y="13639"/>
                </a:lnTo>
                <a:lnTo>
                  <a:pt x="3659" y="28441"/>
                </a:lnTo>
                <a:lnTo>
                  <a:pt x="0" y="46567"/>
                </a:lnTo>
                <a:lnTo>
                  <a:pt x="0" y="232832"/>
                </a:lnTo>
                <a:lnTo>
                  <a:pt x="3659" y="250958"/>
                </a:lnTo>
                <a:lnTo>
                  <a:pt x="13639" y="265760"/>
                </a:lnTo>
                <a:lnTo>
                  <a:pt x="28440" y="275740"/>
                </a:lnTo>
                <a:lnTo>
                  <a:pt x="46567" y="279400"/>
                </a:lnTo>
                <a:lnTo>
                  <a:pt x="1604432" y="279400"/>
                </a:lnTo>
                <a:lnTo>
                  <a:pt x="1622559" y="275740"/>
                </a:lnTo>
                <a:lnTo>
                  <a:pt x="1637360" y="265760"/>
                </a:lnTo>
                <a:lnTo>
                  <a:pt x="1647340" y="250958"/>
                </a:lnTo>
                <a:lnTo>
                  <a:pt x="1651000" y="232832"/>
                </a:lnTo>
                <a:lnTo>
                  <a:pt x="1651000" y="46567"/>
                </a:lnTo>
                <a:lnTo>
                  <a:pt x="1647340" y="28441"/>
                </a:lnTo>
                <a:lnTo>
                  <a:pt x="1637360" y="13639"/>
                </a:lnTo>
                <a:lnTo>
                  <a:pt x="1622559" y="3659"/>
                </a:lnTo>
                <a:lnTo>
                  <a:pt x="1604432" y="0"/>
                </a:lnTo>
                <a:close/>
              </a:path>
            </a:pathLst>
          </a:custGeom>
          <a:solidFill>
            <a:srgbClr val="0A7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62266" y="4156922"/>
            <a:ext cx="5842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300" dirty="0">
                <a:solidFill>
                  <a:srgbClr val="FFFFFF"/>
                </a:solidFill>
                <a:latin typeface="MS Gothic"/>
                <a:cs typeface="MS Gothic"/>
              </a:rPr>
              <a:t>微</a:t>
            </a:r>
            <a:r>
              <a:rPr sz="1300" spc="200" dirty="0">
                <a:solidFill>
                  <a:srgbClr val="FFFFFF"/>
                </a:solidFill>
                <a:latin typeface="MS Gothic"/>
                <a:cs typeface="MS Gothic"/>
              </a:rPr>
              <a:t>服</a:t>
            </a:r>
            <a:r>
              <a:rPr sz="1300" dirty="0">
                <a:solidFill>
                  <a:srgbClr val="FFFFFF"/>
                </a:solidFill>
                <a:latin typeface="宋体"/>
                <a:cs typeface="宋体"/>
              </a:rPr>
              <a:t>务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32000" y="3060700"/>
            <a:ext cx="215900" cy="1028700"/>
          </a:xfrm>
          <a:custGeom>
            <a:avLst/>
            <a:gdLst/>
            <a:ahLst/>
            <a:cxnLst/>
            <a:rect l="l" t="t" r="r" b="b"/>
            <a:pathLst>
              <a:path w="215900" h="1028700">
                <a:moveTo>
                  <a:pt x="179915" y="0"/>
                </a:moveTo>
                <a:lnTo>
                  <a:pt x="35984" y="0"/>
                </a:lnTo>
                <a:lnTo>
                  <a:pt x="21977" y="2827"/>
                </a:lnTo>
                <a:lnTo>
                  <a:pt x="10539" y="10539"/>
                </a:lnTo>
                <a:lnTo>
                  <a:pt x="2827" y="21977"/>
                </a:lnTo>
                <a:lnTo>
                  <a:pt x="0" y="35984"/>
                </a:lnTo>
                <a:lnTo>
                  <a:pt x="0" y="992715"/>
                </a:lnTo>
                <a:lnTo>
                  <a:pt x="2827" y="1006722"/>
                </a:lnTo>
                <a:lnTo>
                  <a:pt x="10539" y="1018160"/>
                </a:lnTo>
                <a:lnTo>
                  <a:pt x="21977" y="1025872"/>
                </a:lnTo>
                <a:lnTo>
                  <a:pt x="35984" y="1028700"/>
                </a:lnTo>
                <a:lnTo>
                  <a:pt x="179915" y="1028700"/>
                </a:lnTo>
                <a:lnTo>
                  <a:pt x="193922" y="1025872"/>
                </a:lnTo>
                <a:lnTo>
                  <a:pt x="205360" y="1018160"/>
                </a:lnTo>
                <a:lnTo>
                  <a:pt x="213072" y="1006722"/>
                </a:lnTo>
                <a:lnTo>
                  <a:pt x="215900" y="992715"/>
                </a:lnTo>
                <a:lnTo>
                  <a:pt x="215900" y="35984"/>
                </a:lnTo>
                <a:lnTo>
                  <a:pt x="213072" y="21977"/>
                </a:lnTo>
                <a:lnTo>
                  <a:pt x="205360" y="10539"/>
                </a:lnTo>
                <a:lnTo>
                  <a:pt x="193922" y="2827"/>
                </a:lnTo>
                <a:lnTo>
                  <a:pt x="179915" y="0"/>
                </a:lnTo>
                <a:close/>
              </a:path>
            </a:pathLst>
          </a:custGeom>
          <a:solidFill>
            <a:srgbClr val="0A7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54807" y="3147424"/>
            <a:ext cx="165100" cy="866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5"/>
              </a:spcBef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服 </a:t>
            </a: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务 组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件 化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6000" y="3073400"/>
            <a:ext cx="228600" cy="1028700"/>
          </a:xfrm>
          <a:custGeom>
            <a:avLst/>
            <a:gdLst/>
            <a:ahLst/>
            <a:cxnLst/>
            <a:rect l="l" t="t" r="r" b="b"/>
            <a:pathLst>
              <a:path w="228600" h="1028700">
                <a:moveTo>
                  <a:pt x="190500" y="0"/>
                </a:moveTo>
                <a:lnTo>
                  <a:pt x="38100" y="0"/>
                </a:ln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0"/>
                </a:lnTo>
                <a:lnTo>
                  <a:pt x="0" y="990599"/>
                </a:lnTo>
                <a:lnTo>
                  <a:pt x="2994" y="1005430"/>
                </a:lnTo>
                <a:lnTo>
                  <a:pt x="11159" y="1017540"/>
                </a:lnTo>
                <a:lnTo>
                  <a:pt x="23270" y="1025705"/>
                </a:lnTo>
                <a:lnTo>
                  <a:pt x="38100" y="1028700"/>
                </a:lnTo>
                <a:lnTo>
                  <a:pt x="190500" y="1028700"/>
                </a:lnTo>
                <a:lnTo>
                  <a:pt x="205329" y="1025705"/>
                </a:lnTo>
                <a:lnTo>
                  <a:pt x="217440" y="1017540"/>
                </a:lnTo>
                <a:lnTo>
                  <a:pt x="225605" y="1005430"/>
                </a:lnTo>
                <a:lnTo>
                  <a:pt x="228600" y="990599"/>
                </a:lnTo>
                <a:lnTo>
                  <a:pt x="228600" y="38100"/>
                </a:lnTo>
                <a:lnTo>
                  <a:pt x="225605" y="23270"/>
                </a:lnTo>
                <a:lnTo>
                  <a:pt x="217440" y="11159"/>
                </a:lnTo>
                <a:lnTo>
                  <a:pt x="205329" y="2994"/>
                </a:lnTo>
                <a:lnTo>
                  <a:pt x="190500" y="0"/>
                </a:lnTo>
                <a:close/>
              </a:path>
            </a:pathLst>
          </a:custGeom>
          <a:solidFill>
            <a:srgbClr val="0A7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15178" y="3154809"/>
            <a:ext cx="165100" cy="866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5"/>
              </a:spcBef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注 册 与 </a:t>
            </a: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发 现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65400" y="3060700"/>
            <a:ext cx="241300" cy="1028700"/>
          </a:xfrm>
          <a:custGeom>
            <a:avLst/>
            <a:gdLst/>
            <a:ahLst/>
            <a:cxnLst/>
            <a:rect l="l" t="t" r="r" b="b"/>
            <a:pathLst>
              <a:path w="241300" h="10287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88482"/>
                </a:lnTo>
                <a:lnTo>
                  <a:pt x="3160" y="1004136"/>
                </a:lnTo>
                <a:lnTo>
                  <a:pt x="11779" y="1016920"/>
                </a:lnTo>
                <a:lnTo>
                  <a:pt x="24562" y="1025539"/>
                </a:lnTo>
                <a:lnTo>
                  <a:pt x="40217" y="1028700"/>
                </a:lnTo>
                <a:lnTo>
                  <a:pt x="201082" y="1028700"/>
                </a:lnTo>
                <a:lnTo>
                  <a:pt x="216737" y="1025539"/>
                </a:lnTo>
                <a:lnTo>
                  <a:pt x="229520" y="1016920"/>
                </a:lnTo>
                <a:lnTo>
                  <a:pt x="238139" y="1004136"/>
                </a:lnTo>
                <a:lnTo>
                  <a:pt x="241300" y="9884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0A7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59003" y="3310175"/>
            <a:ext cx="242570" cy="523875"/>
          </a:xfrm>
          <a:prstGeom prst="rect">
            <a:avLst/>
          </a:prstGeom>
        </p:spPr>
        <p:txBody>
          <a:bodyPr vert="vert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44800" y="3073400"/>
            <a:ext cx="241300" cy="1028700"/>
          </a:xfrm>
          <a:custGeom>
            <a:avLst/>
            <a:gdLst/>
            <a:ahLst/>
            <a:cxnLst/>
            <a:rect l="l" t="t" r="r" b="b"/>
            <a:pathLst>
              <a:path w="241300" h="10287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88482"/>
                </a:lnTo>
                <a:lnTo>
                  <a:pt x="3160" y="1004136"/>
                </a:lnTo>
                <a:lnTo>
                  <a:pt x="11779" y="1016920"/>
                </a:lnTo>
                <a:lnTo>
                  <a:pt x="24562" y="1025539"/>
                </a:lnTo>
                <a:lnTo>
                  <a:pt x="40217" y="1028700"/>
                </a:lnTo>
                <a:lnTo>
                  <a:pt x="201082" y="1028700"/>
                </a:lnTo>
                <a:lnTo>
                  <a:pt x="216737" y="1025539"/>
                </a:lnTo>
                <a:lnTo>
                  <a:pt x="229520" y="1016920"/>
                </a:lnTo>
                <a:lnTo>
                  <a:pt x="238139" y="1004136"/>
                </a:lnTo>
                <a:lnTo>
                  <a:pt x="241300" y="9884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0A7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884335" y="3326258"/>
            <a:ext cx="165100" cy="5232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60"/>
              </a:spcBef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熔 断 器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36900" y="3060700"/>
            <a:ext cx="241300" cy="1028700"/>
          </a:xfrm>
          <a:custGeom>
            <a:avLst/>
            <a:gdLst/>
            <a:ahLst/>
            <a:cxnLst/>
            <a:rect l="l" t="t" r="r" b="b"/>
            <a:pathLst>
              <a:path w="241300" h="10287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88482"/>
                </a:lnTo>
                <a:lnTo>
                  <a:pt x="3160" y="1004136"/>
                </a:lnTo>
                <a:lnTo>
                  <a:pt x="11779" y="1016920"/>
                </a:lnTo>
                <a:lnTo>
                  <a:pt x="24562" y="1025539"/>
                </a:lnTo>
                <a:lnTo>
                  <a:pt x="40217" y="1028700"/>
                </a:lnTo>
                <a:lnTo>
                  <a:pt x="201082" y="1028700"/>
                </a:lnTo>
                <a:lnTo>
                  <a:pt x="216737" y="1025539"/>
                </a:lnTo>
                <a:lnTo>
                  <a:pt x="229520" y="1016920"/>
                </a:lnTo>
                <a:lnTo>
                  <a:pt x="238139" y="1004136"/>
                </a:lnTo>
                <a:lnTo>
                  <a:pt x="241300" y="9884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0A7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75994" y="3233150"/>
            <a:ext cx="165100" cy="688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服 </a:t>
            </a: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务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治 理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41700" y="3073400"/>
            <a:ext cx="241300" cy="1028700"/>
          </a:xfrm>
          <a:custGeom>
            <a:avLst/>
            <a:gdLst/>
            <a:ahLst/>
            <a:cxnLst/>
            <a:rect l="l" t="t" r="r" b="b"/>
            <a:pathLst>
              <a:path w="241300" h="10287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88482"/>
                </a:lnTo>
                <a:lnTo>
                  <a:pt x="3160" y="1004136"/>
                </a:lnTo>
                <a:lnTo>
                  <a:pt x="11779" y="1016920"/>
                </a:lnTo>
                <a:lnTo>
                  <a:pt x="24562" y="1025539"/>
                </a:lnTo>
                <a:lnTo>
                  <a:pt x="40217" y="1028700"/>
                </a:lnTo>
                <a:lnTo>
                  <a:pt x="201082" y="1028700"/>
                </a:lnTo>
                <a:lnTo>
                  <a:pt x="216737" y="1025539"/>
                </a:lnTo>
                <a:lnTo>
                  <a:pt x="229520" y="1016920"/>
                </a:lnTo>
                <a:lnTo>
                  <a:pt x="238139" y="1004136"/>
                </a:lnTo>
                <a:lnTo>
                  <a:pt x="241300" y="9884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0A7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473678" y="3240535"/>
            <a:ext cx="165100" cy="688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配 置 管 理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44860" y="2694655"/>
            <a:ext cx="1651000" cy="241300"/>
          </a:xfrm>
          <a:custGeom>
            <a:avLst/>
            <a:gdLst/>
            <a:ahLst/>
            <a:cxnLst/>
            <a:rect l="l" t="t" r="r" b="b"/>
            <a:pathLst>
              <a:path w="1651000" h="241300">
                <a:moveTo>
                  <a:pt x="0" y="40216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6" y="0"/>
                </a:lnTo>
                <a:lnTo>
                  <a:pt x="1610783" y="0"/>
                </a:lnTo>
                <a:lnTo>
                  <a:pt x="1626437" y="3160"/>
                </a:lnTo>
                <a:lnTo>
                  <a:pt x="1639220" y="11779"/>
                </a:lnTo>
                <a:lnTo>
                  <a:pt x="1647839" y="24562"/>
                </a:lnTo>
                <a:lnTo>
                  <a:pt x="1651000" y="40216"/>
                </a:lnTo>
                <a:lnTo>
                  <a:pt x="1651000" y="201083"/>
                </a:lnTo>
                <a:lnTo>
                  <a:pt x="1647839" y="216737"/>
                </a:lnTo>
                <a:lnTo>
                  <a:pt x="1639220" y="229520"/>
                </a:lnTo>
                <a:lnTo>
                  <a:pt x="1626437" y="238139"/>
                </a:lnTo>
                <a:lnTo>
                  <a:pt x="1610783" y="241300"/>
                </a:lnTo>
                <a:lnTo>
                  <a:pt x="40216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3"/>
                </a:lnTo>
                <a:lnTo>
                  <a:pt x="0" y="40216"/>
                </a:lnTo>
                <a:close/>
              </a:path>
            </a:pathLst>
          </a:custGeom>
          <a:ln w="12700">
            <a:solidFill>
              <a:srgbClr val="0A76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44860" y="2415255"/>
            <a:ext cx="1651000" cy="241300"/>
          </a:xfrm>
          <a:custGeom>
            <a:avLst/>
            <a:gdLst/>
            <a:ahLst/>
            <a:cxnLst/>
            <a:rect l="l" t="t" r="r" b="b"/>
            <a:pathLst>
              <a:path w="1651000" h="241300">
                <a:moveTo>
                  <a:pt x="0" y="40216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6" y="0"/>
                </a:lnTo>
                <a:lnTo>
                  <a:pt x="1610783" y="0"/>
                </a:lnTo>
                <a:lnTo>
                  <a:pt x="1626437" y="3160"/>
                </a:lnTo>
                <a:lnTo>
                  <a:pt x="1639220" y="11779"/>
                </a:lnTo>
                <a:lnTo>
                  <a:pt x="1647839" y="24562"/>
                </a:lnTo>
                <a:lnTo>
                  <a:pt x="1651000" y="40216"/>
                </a:lnTo>
                <a:lnTo>
                  <a:pt x="1651000" y="201083"/>
                </a:lnTo>
                <a:lnTo>
                  <a:pt x="1647839" y="216737"/>
                </a:lnTo>
                <a:lnTo>
                  <a:pt x="1639220" y="229520"/>
                </a:lnTo>
                <a:lnTo>
                  <a:pt x="1626437" y="238139"/>
                </a:lnTo>
                <a:lnTo>
                  <a:pt x="1610783" y="241300"/>
                </a:lnTo>
                <a:lnTo>
                  <a:pt x="40216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3"/>
                </a:lnTo>
                <a:lnTo>
                  <a:pt x="0" y="40216"/>
                </a:lnTo>
                <a:close/>
              </a:path>
            </a:pathLst>
          </a:custGeom>
          <a:ln w="12700">
            <a:solidFill>
              <a:srgbClr val="0A76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44860" y="2135855"/>
            <a:ext cx="1651000" cy="228600"/>
          </a:xfrm>
          <a:custGeom>
            <a:avLst/>
            <a:gdLst/>
            <a:ahLst/>
            <a:cxnLst/>
            <a:rect l="l" t="t" r="r" b="b"/>
            <a:pathLst>
              <a:path w="1651000" h="228600">
                <a:moveTo>
                  <a:pt x="0" y="38100"/>
                </a:moveTo>
                <a:lnTo>
                  <a:pt x="2994" y="23270"/>
                </a:lnTo>
                <a:lnTo>
                  <a:pt x="11159" y="11159"/>
                </a:lnTo>
                <a:lnTo>
                  <a:pt x="23270" y="2994"/>
                </a:lnTo>
                <a:lnTo>
                  <a:pt x="38100" y="0"/>
                </a:lnTo>
                <a:lnTo>
                  <a:pt x="1612899" y="0"/>
                </a:lnTo>
                <a:lnTo>
                  <a:pt x="1627729" y="2994"/>
                </a:lnTo>
                <a:lnTo>
                  <a:pt x="1639840" y="11159"/>
                </a:lnTo>
                <a:lnTo>
                  <a:pt x="1648005" y="23270"/>
                </a:lnTo>
                <a:lnTo>
                  <a:pt x="1651000" y="38100"/>
                </a:lnTo>
                <a:lnTo>
                  <a:pt x="1651000" y="190499"/>
                </a:lnTo>
                <a:lnTo>
                  <a:pt x="1648005" y="205329"/>
                </a:lnTo>
                <a:lnTo>
                  <a:pt x="1639840" y="217440"/>
                </a:lnTo>
                <a:lnTo>
                  <a:pt x="1627729" y="225605"/>
                </a:lnTo>
                <a:lnTo>
                  <a:pt x="1612899" y="228600"/>
                </a:lnTo>
                <a:lnTo>
                  <a:pt x="38100" y="228600"/>
                </a:lnTo>
                <a:lnTo>
                  <a:pt x="23270" y="225605"/>
                </a:lnTo>
                <a:lnTo>
                  <a:pt x="11159" y="217440"/>
                </a:lnTo>
                <a:lnTo>
                  <a:pt x="2994" y="205329"/>
                </a:lnTo>
                <a:lnTo>
                  <a:pt x="0" y="190499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0A76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84600" y="4140200"/>
            <a:ext cx="1181100" cy="279400"/>
          </a:xfrm>
          <a:custGeom>
            <a:avLst/>
            <a:gdLst/>
            <a:ahLst/>
            <a:cxnLst/>
            <a:rect l="l" t="t" r="r" b="b"/>
            <a:pathLst>
              <a:path w="1181100" h="279400">
                <a:moveTo>
                  <a:pt x="1134532" y="0"/>
                </a:moveTo>
                <a:lnTo>
                  <a:pt x="46567" y="0"/>
                </a:lnTo>
                <a:lnTo>
                  <a:pt x="28440" y="3659"/>
                </a:lnTo>
                <a:lnTo>
                  <a:pt x="13639" y="13639"/>
                </a:lnTo>
                <a:lnTo>
                  <a:pt x="3659" y="28441"/>
                </a:lnTo>
                <a:lnTo>
                  <a:pt x="0" y="46567"/>
                </a:lnTo>
                <a:lnTo>
                  <a:pt x="0" y="232832"/>
                </a:lnTo>
                <a:lnTo>
                  <a:pt x="3659" y="250958"/>
                </a:lnTo>
                <a:lnTo>
                  <a:pt x="13639" y="265760"/>
                </a:lnTo>
                <a:lnTo>
                  <a:pt x="28440" y="275740"/>
                </a:lnTo>
                <a:lnTo>
                  <a:pt x="46567" y="279400"/>
                </a:lnTo>
                <a:lnTo>
                  <a:pt x="1134532" y="279400"/>
                </a:lnTo>
                <a:lnTo>
                  <a:pt x="1152659" y="275740"/>
                </a:lnTo>
                <a:lnTo>
                  <a:pt x="1167460" y="265760"/>
                </a:lnTo>
                <a:lnTo>
                  <a:pt x="1177440" y="250958"/>
                </a:lnTo>
                <a:lnTo>
                  <a:pt x="1181100" y="232832"/>
                </a:lnTo>
                <a:lnTo>
                  <a:pt x="1181100" y="46567"/>
                </a:lnTo>
                <a:lnTo>
                  <a:pt x="1177440" y="28441"/>
                </a:lnTo>
                <a:lnTo>
                  <a:pt x="1167460" y="13639"/>
                </a:lnTo>
                <a:lnTo>
                  <a:pt x="1152659" y="3659"/>
                </a:lnTo>
                <a:lnTo>
                  <a:pt x="113453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893642" y="4050222"/>
            <a:ext cx="1197610" cy="97916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940"/>
              </a:spcBef>
            </a:pPr>
            <a:r>
              <a:rPr sz="1300" dirty="0">
                <a:solidFill>
                  <a:srgbClr val="FFFFFF"/>
                </a:solidFill>
                <a:latin typeface="MS Gothic"/>
                <a:cs typeface="MS Gothic"/>
              </a:rPr>
              <a:t>持</a:t>
            </a:r>
            <a:r>
              <a:rPr sz="1300" dirty="0">
                <a:solidFill>
                  <a:srgbClr val="FFFFFF"/>
                </a:solidFill>
                <a:latin typeface="宋体"/>
                <a:cs typeface="宋体"/>
              </a:rPr>
              <a:t>续集成</a:t>
            </a:r>
            <a:endParaRPr sz="1300">
              <a:latin typeface="宋体"/>
              <a:cs typeface="宋体"/>
            </a:endParaRPr>
          </a:p>
          <a:p>
            <a:pPr marL="92075">
              <a:lnSpc>
                <a:spcPct val="100000"/>
              </a:lnSpc>
              <a:spcBef>
                <a:spcPts val="840"/>
              </a:spcBef>
              <a:tabLst>
                <a:tab pos="396875" algn="l"/>
                <a:tab pos="714375" algn="l"/>
                <a:tab pos="1019175" algn="l"/>
              </a:tabLst>
            </a:pPr>
            <a:r>
              <a:rPr sz="1300" dirty="0">
                <a:solidFill>
                  <a:srgbClr val="FFFFFF"/>
                </a:solidFill>
                <a:latin typeface="MS Gothic"/>
                <a:cs typeface="MS Gothic"/>
              </a:rPr>
              <a:t>精	益	思	想</a:t>
            </a:r>
            <a:endParaRPr sz="13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695325" algn="l"/>
              </a:tabLst>
            </a:pPr>
            <a:r>
              <a:rPr sz="1500" dirty="0">
                <a:solidFill>
                  <a:srgbClr val="3366FF"/>
                </a:solidFill>
                <a:latin typeface="MS Gothic"/>
                <a:cs typeface="MS Gothic"/>
              </a:rPr>
              <a:t>构建	</a:t>
            </a:r>
            <a:r>
              <a:rPr sz="1500" dirty="0">
                <a:solidFill>
                  <a:srgbClr val="3366FF"/>
                </a:solidFill>
                <a:latin typeface="宋体"/>
                <a:cs typeface="宋体"/>
              </a:rPr>
              <a:t>测试</a:t>
            </a:r>
            <a:endParaRPr sz="1500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84600" y="3073400"/>
            <a:ext cx="241300" cy="1003300"/>
          </a:xfrm>
          <a:custGeom>
            <a:avLst/>
            <a:gdLst/>
            <a:ahLst/>
            <a:cxnLst/>
            <a:rect l="l" t="t" r="r" b="b"/>
            <a:pathLst>
              <a:path w="241300" h="10033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63082"/>
                </a:lnTo>
                <a:lnTo>
                  <a:pt x="3160" y="978736"/>
                </a:lnTo>
                <a:lnTo>
                  <a:pt x="11779" y="991520"/>
                </a:lnTo>
                <a:lnTo>
                  <a:pt x="24562" y="1000139"/>
                </a:lnTo>
                <a:lnTo>
                  <a:pt x="40217" y="1003300"/>
                </a:lnTo>
                <a:lnTo>
                  <a:pt x="201082" y="1003300"/>
                </a:lnTo>
                <a:lnTo>
                  <a:pt x="216737" y="1000139"/>
                </a:lnTo>
                <a:lnTo>
                  <a:pt x="229520" y="991520"/>
                </a:lnTo>
                <a:lnTo>
                  <a:pt x="238139" y="978736"/>
                </a:lnTo>
                <a:lnTo>
                  <a:pt x="241300" y="9630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89400" y="3073400"/>
            <a:ext cx="241300" cy="1003300"/>
          </a:xfrm>
          <a:custGeom>
            <a:avLst/>
            <a:gdLst/>
            <a:ahLst/>
            <a:cxnLst/>
            <a:rect l="l" t="t" r="r" b="b"/>
            <a:pathLst>
              <a:path w="241300" h="10033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63082"/>
                </a:lnTo>
                <a:lnTo>
                  <a:pt x="3160" y="978736"/>
                </a:lnTo>
                <a:lnTo>
                  <a:pt x="11779" y="991520"/>
                </a:lnTo>
                <a:lnTo>
                  <a:pt x="24562" y="1000139"/>
                </a:lnTo>
                <a:lnTo>
                  <a:pt x="40217" y="1003300"/>
                </a:lnTo>
                <a:lnTo>
                  <a:pt x="201082" y="1003300"/>
                </a:lnTo>
                <a:lnTo>
                  <a:pt x="216737" y="1000139"/>
                </a:lnTo>
                <a:lnTo>
                  <a:pt x="229520" y="991520"/>
                </a:lnTo>
                <a:lnTo>
                  <a:pt x="238139" y="978736"/>
                </a:lnTo>
                <a:lnTo>
                  <a:pt x="241300" y="9630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24458" y="3231320"/>
            <a:ext cx="45847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版	自</a:t>
            </a:r>
            <a:endParaRPr sz="1100">
              <a:latin typeface="MS Gothic"/>
              <a:cs typeface="MS Gothic"/>
            </a:endParaRPr>
          </a:p>
          <a:p>
            <a:pPr marL="12700">
              <a:lnSpc>
                <a:spcPts val="1310"/>
              </a:lnSpc>
              <a:tabLst>
                <a:tab pos="305435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本	</a:t>
            </a: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动</a:t>
            </a:r>
            <a:endParaRPr sz="1100">
              <a:latin typeface="宋体"/>
              <a:cs typeface="宋体"/>
            </a:endParaRPr>
          </a:p>
          <a:p>
            <a:pPr marL="12700">
              <a:lnSpc>
                <a:spcPts val="1260"/>
              </a:lnSpc>
              <a:spcBef>
                <a:spcPts val="80"/>
              </a:spcBef>
              <a:tabLst>
                <a:tab pos="305435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控	构</a:t>
            </a:r>
            <a:endParaRPr sz="1100">
              <a:latin typeface="MS Gothic"/>
              <a:cs typeface="MS Gothic"/>
            </a:endParaRPr>
          </a:p>
          <a:p>
            <a:pPr marL="12700">
              <a:lnSpc>
                <a:spcPts val="1260"/>
              </a:lnSpc>
              <a:tabLst>
                <a:tab pos="305435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制	建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81500" y="3073400"/>
            <a:ext cx="254000" cy="1016000"/>
          </a:xfrm>
          <a:custGeom>
            <a:avLst/>
            <a:gdLst/>
            <a:ahLst/>
            <a:cxnLst/>
            <a:rect l="l" t="t" r="r" b="b"/>
            <a:pathLst>
              <a:path w="254000" h="1016000">
                <a:moveTo>
                  <a:pt x="211665" y="0"/>
                </a:moveTo>
                <a:lnTo>
                  <a:pt x="42334" y="0"/>
                </a:lnTo>
                <a:lnTo>
                  <a:pt x="25855" y="3326"/>
                </a:lnTo>
                <a:lnTo>
                  <a:pt x="12399" y="12399"/>
                </a:lnTo>
                <a:lnTo>
                  <a:pt x="3326" y="25855"/>
                </a:lnTo>
                <a:lnTo>
                  <a:pt x="0" y="42334"/>
                </a:lnTo>
                <a:lnTo>
                  <a:pt x="0" y="973665"/>
                </a:lnTo>
                <a:lnTo>
                  <a:pt x="3326" y="990144"/>
                </a:lnTo>
                <a:lnTo>
                  <a:pt x="12399" y="1003600"/>
                </a:lnTo>
                <a:lnTo>
                  <a:pt x="25855" y="1012673"/>
                </a:lnTo>
                <a:lnTo>
                  <a:pt x="42334" y="1016000"/>
                </a:lnTo>
                <a:lnTo>
                  <a:pt x="211665" y="1016000"/>
                </a:lnTo>
                <a:lnTo>
                  <a:pt x="228144" y="1012673"/>
                </a:lnTo>
                <a:lnTo>
                  <a:pt x="241600" y="1003600"/>
                </a:lnTo>
                <a:lnTo>
                  <a:pt x="250673" y="990144"/>
                </a:lnTo>
                <a:lnTo>
                  <a:pt x="254000" y="973665"/>
                </a:lnTo>
                <a:lnTo>
                  <a:pt x="254000" y="42334"/>
                </a:lnTo>
                <a:lnTo>
                  <a:pt x="250673" y="25855"/>
                </a:lnTo>
                <a:lnTo>
                  <a:pt x="241600" y="12399"/>
                </a:lnTo>
                <a:lnTo>
                  <a:pt x="228144" y="3326"/>
                </a:lnTo>
                <a:lnTo>
                  <a:pt x="21166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24400" y="3073400"/>
            <a:ext cx="241300" cy="1016000"/>
          </a:xfrm>
          <a:custGeom>
            <a:avLst/>
            <a:gdLst/>
            <a:ahLst/>
            <a:cxnLst/>
            <a:rect l="l" t="t" r="r" b="b"/>
            <a:pathLst>
              <a:path w="241300" h="10160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75782"/>
                </a:lnTo>
                <a:lnTo>
                  <a:pt x="3160" y="991436"/>
                </a:lnTo>
                <a:lnTo>
                  <a:pt x="11779" y="1004220"/>
                </a:lnTo>
                <a:lnTo>
                  <a:pt x="24562" y="1012839"/>
                </a:lnTo>
                <a:lnTo>
                  <a:pt x="40217" y="1016000"/>
                </a:lnTo>
                <a:lnTo>
                  <a:pt x="201082" y="1016000"/>
                </a:lnTo>
                <a:lnTo>
                  <a:pt x="216737" y="1012839"/>
                </a:lnTo>
                <a:lnTo>
                  <a:pt x="229520" y="1004220"/>
                </a:lnTo>
                <a:lnTo>
                  <a:pt x="238139" y="991436"/>
                </a:lnTo>
                <a:lnTo>
                  <a:pt x="241300" y="9757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20544" y="3240532"/>
            <a:ext cx="49974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346710" algn="l"/>
              </a:tabLst>
            </a:pP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单	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功</a:t>
            </a:r>
            <a:endParaRPr sz="1100">
              <a:latin typeface="MS Gothic"/>
              <a:cs typeface="MS Gothic"/>
            </a:endParaRPr>
          </a:p>
          <a:p>
            <a:pPr marL="12700">
              <a:lnSpc>
                <a:spcPts val="1310"/>
              </a:lnSpc>
              <a:tabLst>
                <a:tab pos="346710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元	能</a:t>
            </a:r>
            <a:endParaRPr sz="1100">
              <a:latin typeface="MS Gothic"/>
              <a:cs typeface="MS Gothic"/>
            </a:endParaRPr>
          </a:p>
          <a:p>
            <a:pPr marL="12700">
              <a:lnSpc>
                <a:spcPts val="1260"/>
              </a:lnSpc>
              <a:spcBef>
                <a:spcPts val="80"/>
              </a:spcBef>
              <a:tabLst>
                <a:tab pos="346710" algn="l"/>
              </a:tabLst>
            </a:pP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测	测</a:t>
            </a:r>
            <a:endParaRPr sz="1100">
              <a:latin typeface="宋体"/>
              <a:cs typeface="宋体"/>
            </a:endParaRPr>
          </a:p>
          <a:p>
            <a:pPr marL="12700">
              <a:lnSpc>
                <a:spcPts val="1260"/>
              </a:lnSpc>
              <a:tabLst>
                <a:tab pos="346710" algn="l"/>
              </a:tabLst>
            </a:pP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试	试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816350" y="2178050"/>
            <a:ext cx="228600" cy="749300"/>
          </a:xfrm>
          <a:custGeom>
            <a:avLst/>
            <a:gdLst/>
            <a:ahLst/>
            <a:cxnLst/>
            <a:rect l="l" t="t" r="r" b="b"/>
            <a:pathLst>
              <a:path w="228600" h="749300">
                <a:moveTo>
                  <a:pt x="0" y="38100"/>
                </a:moveTo>
                <a:lnTo>
                  <a:pt x="2994" y="23270"/>
                </a:lnTo>
                <a:lnTo>
                  <a:pt x="11159" y="11159"/>
                </a:lnTo>
                <a:lnTo>
                  <a:pt x="23270" y="2994"/>
                </a:lnTo>
                <a:lnTo>
                  <a:pt x="38100" y="0"/>
                </a:lnTo>
                <a:lnTo>
                  <a:pt x="190499" y="0"/>
                </a:lnTo>
                <a:lnTo>
                  <a:pt x="205329" y="2994"/>
                </a:lnTo>
                <a:lnTo>
                  <a:pt x="217440" y="11159"/>
                </a:lnTo>
                <a:lnTo>
                  <a:pt x="225605" y="23270"/>
                </a:lnTo>
                <a:lnTo>
                  <a:pt x="228600" y="38100"/>
                </a:lnTo>
                <a:lnTo>
                  <a:pt x="228600" y="711199"/>
                </a:lnTo>
                <a:lnTo>
                  <a:pt x="225605" y="726029"/>
                </a:lnTo>
                <a:lnTo>
                  <a:pt x="217440" y="738140"/>
                </a:lnTo>
                <a:lnTo>
                  <a:pt x="205329" y="746305"/>
                </a:lnTo>
                <a:lnTo>
                  <a:pt x="190499" y="749300"/>
                </a:lnTo>
                <a:lnTo>
                  <a:pt x="38100" y="749300"/>
                </a:lnTo>
                <a:lnTo>
                  <a:pt x="23270" y="746305"/>
                </a:lnTo>
                <a:lnTo>
                  <a:pt x="11159" y="738140"/>
                </a:lnTo>
                <a:lnTo>
                  <a:pt x="2994" y="726029"/>
                </a:lnTo>
                <a:lnTo>
                  <a:pt x="0" y="711199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08450" y="2178050"/>
            <a:ext cx="241300" cy="749300"/>
          </a:xfrm>
          <a:custGeom>
            <a:avLst/>
            <a:gdLst/>
            <a:ahLst/>
            <a:cxnLst/>
            <a:rect l="l" t="t" r="r" b="b"/>
            <a:pathLst>
              <a:path w="241300" h="749300">
                <a:moveTo>
                  <a:pt x="0" y="40217"/>
                </a:moveTo>
                <a:lnTo>
                  <a:pt x="3160" y="24563"/>
                </a:lnTo>
                <a:lnTo>
                  <a:pt x="11779" y="11779"/>
                </a:lnTo>
                <a:lnTo>
                  <a:pt x="24563" y="3160"/>
                </a:lnTo>
                <a:lnTo>
                  <a:pt x="40217" y="0"/>
                </a:lnTo>
                <a:lnTo>
                  <a:pt x="201082" y="0"/>
                </a:lnTo>
                <a:lnTo>
                  <a:pt x="216736" y="3160"/>
                </a:lnTo>
                <a:lnTo>
                  <a:pt x="229520" y="11779"/>
                </a:lnTo>
                <a:lnTo>
                  <a:pt x="238139" y="24563"/>
                </a:lnTo>
                <a:lnTo>
                  <a:pt x="241300" y="40217"/>
                </a:lnTo>
                <a:lnTo>
                  <a:pt x="241300" y="709082"/>
                </a:lnTo>
                <a:lnTo>
                  <a:pt x="238139" y="724736"/>
                </a:lnTo>
                <a:lnTo>
                  <a:pt x="229520" y="737520"/>
                </a:lnTo>
                <a:lnTo>
                  <a:pt x="216736" y="746139"/>
                </a:lnTo>
                <a:lnTo>
                  <a:pt x="201082" y="749300"/>
                </a:lnTo>
                <a:lnTo>
                  <a:pt x="40217" y="749300"/>
                </a:lnTo>
                <a:lnTo>
                  <a:pt x="24563" y="746139"/>
                </a:lnTo>
                <a:lnTo>
                  <a:pt x="11779" y="737520"/>
                </a:lnTo>
                <a:lnTo>
                  <a:pt x="3160" y="724736"/>
                </a:lnTo>
                <a:lnTo>
                  <a:pt x="0" y="709082"/>
                </a:lnTo>
                <a:lnTo>
                  <a:pt x="0" y="40217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13250" y="2178050"/>
            <a:ext cx="241300" cy="762000"/>
          </a:xfrm>
          <a:custGeom>
            <a:avLst/>
            <a:gdLst/>
            <a:ahLst/>
            <a:cxnLst/>
            <a:rect l="l" t="t" r="r" b="b"/>
            <a:pathLst>
              <a:path w="241300" h="762000">
                <a:moveTo>
                  <a:pt x="0" y="40217"/>
                </a:moveTo>
                <a:lnTo>
                  <a:pt x="3160" y="24563"/>
                </a:lnTo>
                <a:lnTo>
                  <a:pt x="11779" y="11779"/>
                </a:lnTo>
                <a:lnTo>
                  <a:pt x="24562" y="3160"/>
                </a:lnTo>
                <a:lnTo>
                  <a:pt x="40217" y="0"/>
                </a:lnTo>
                <a:lnTo>
                  <a:pt x="201082" y="0"/>
                </a:lnTo>
                <a:lnTo>
                  <a:pt x="216737" y="3160"/>
                </a:lnTo>
                <a:lnTo>
                  <a:pt x="229520" y="11779"/>
                </a:lnTo>
                <a:lnTo>
                  <a:pt x="238139" y="24563"/>
                </a:lnTo>
                <a:lnTo>
                  <a:pt x="241300" y="40217"/>
                </a:lnTo>
                <a:lnTo>
                  <a:pt x="241300" y="721782"/>
                </a:lnTo>
                <a:lnTo>
                  <a:pt x="238139" y="737436"/>
                </a:lnTo>
                <a:lnTo>
                  <a:pt x="229520" y="750220"/>
                </a:lnTo>
                <a:lnTo>
                  <a:pt x="216737" y="758839"/>
                </a:lnTo>
                <a:lnTo>
                  <a:pt x="201082" y="762000"/>
                </a:lnTo>
                <a:lnTo>
                  <a:pt x="40217" y="762000"/>
                </a:lnTo>
                <a:lnTo>
                  <a:pt x="24562" y="758839"/>
                </a:lnTo>
                <a:lnTo>
                  <a:pt x="11779" y="750220"/>
                </a:lnTo>
                <a:lnTo>
                  <a:pt x="3160" y="737436"/>
                </a:lnTo>
                <a:lnTo>
                  <a:pt x="0" y="721782"/>
                </a:lnTo>
                <a:lnTo>
                  <a:pt x="0" y="40217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16350" y="1568450"/>
            <a:ext cx="1168400" cy="241300"/>
          </a:xfrm>
          <a:custGeom>
            <a:avLst/>
            <a:gdLst/>
            <a:ahLst/>
            <a:cxnLst/>
            <a:rect l="l" t="t" r="r" b="b"/>
            <a:pathLst>
              <a:path w="1168400" h="241300">
                <a:moveTo>
                  <a:pt x="0" y="40216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6" y="0"/>
                </a:lnTo>
                <a:lnTo>
                  <a:pt x="1128183" y="0"/>
                </a:lnTo>
                <a:lnTo>
                  <a:pt x="1143837" y="3160"/>
                </a:lnTo>
                <a:lnTo>
                  <a:pt x="1156620" y="11779"/>
                </a:lnTo>
                <a:lnTo>
                  <a:pt x="1165239" y="24562"/>
                </a:lnTo>
                <a:lnTo>
                  <a:pt x="1168400" y="40216"/>
                </a:lnTo>
                <a:lnTo>
                  <a:pt x="1168400" y="201083"/>
                </a:lnTo>
                <a:lnTo>
                  <a:pt x="1165239" y="216737"/>
                </a:lnTo>
                <a:lnTo>
                  <a:pt x="1156620" y="229520"/>
                </a:lnTo>
                <a:lnTo>
                  <a:pt x="1143837" y="238139"/>
                </a:lnTo>
                <a:lnTo>
                  <a:pt x="1128183" y="241300"/>
                </a:lnTo>
                <a:lnTo>
                  <a:pt x="40216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3"/>
                </a:lnTo>
                <a:lnTo>
                  <a:pt x="0" y="40216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16350" y="1289050"/>
            <a:ext cx="1155700" cy="241300"/>
          </a:xfrm>
          <a:custGeom>
            <a:avLst/>
            <a:gdLst/>
            <a:ahLst/>
            <a:cxnLst/>
            <a:rect l="l" t="t" r="r" b="b"/>
            <a:pathLst>
              <a:path w="1155700" h="241300">
                <a:moveTo>
                  <a:pt x="0" y="40216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6" y="0"/>
                </a:lnTo>
                <a:lnTo>
                  <a:pt x="1115483" y="0"/>
                </a:lnTo>
                <a:lnTo>
                  <a:pt x="1131137" y="3160"/>
                </a:lnTo>
                <a:lnTo>
                  <a:pt x="1143920" y="11779"/>
                </a:lnTo>
                <a:lnTo>
                  <a:pt x="1152539" y="24562"/>
                </a:lnTo>
                <a:lnTo>
                  <a:pt x="1155700" y="40216"/>
                </a:lnTo>
                <a:lnTo>
                  <a:pt x="1155700" y="201083"/>
                </a:lnTo>
                <a:lnTo>
                  <a:pt x="1152539" y="216737"/>
                </a:lnTo>
                <a:lnTo>
                  <a:pt x="1143920" y="229520"/>
                </a:lnTo>
                <a:lnTo>
                  <a:pt x="1131137" y="238139"/>
                </a:lnTo>
                <a:lnTo>
                  <a:pt x="1115483" y="241300"/>
                </a:lnTo>
                <a:lnTo>
                  <a:pt x="40216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3"/>
                </a:lnTo>
                <a:lnTo>
                  <a:pt x="0" y="40216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18100" y="4127500"/>
            <a:ext cx="1117600" cy="279400"/>
          </a:xfrm>
          <a:custGeom>
            <a:avLst/>
            <a:gdLst/>
            <a:ahLst/>
            <a:cxnLst/>
            <a:rect l="l" t="t" r="r" b="b"/>
            <a:pathLst>
              <a:path w="1117600" h="279400">
                <a:moveTo>
                  <a:pt x="1071032" y="0"/>
                </a:moveTo>
                <a:lnTo>
                  <a:pt x="46567" y="0"/>
                </a:lnTo>
                <a:lnTo>
                  <a:pt x="28441" y="3659"/>
                </a:lnTo>
                <a:lnTo>
                  <a:pt x="13639" y="13639"/>
                </a:lnTo>
                <a:lnTo>
                  <a:pt x="3659" y="28441"/>
                </a:lnTo>
                <a:lnTo>
                  <a:pt x="0" y="46567"/>
                </a:lnTo>
                <a:lnTo>
                  <a:pt x="0" y="232832"/>
                </a:lnTo>
                <a:lnTo>
                  <a:pt x="3659" y="250958"/>
                </a:lnTo>
                <a:lnTo>
                  <a:pt x="13639" y="265760"/>
                </a:lnTo>
                <a:lnTo>
                  <a:pt x="28441" y="275740"/>
                </a:lnTo>
                <a:lnTo>
                  <a:pt x="46567" y="279400"/>
                </a:lnTo>
                <a:lnTo>
                  <a:pt x="1071032" y="279400"/>
                </a:lnTo>
                <a:lnTo>
                  <a:pt x="1089158" y="275740"/>
                </a:lnTo>
                <a:lnTo>
                  <a:pt x="1103960" y="265760"/>
                </a:lnTo>
                <a:lnTo>
                  <a:pt x="1113940" y="250958"/>
                </a:lnTo>
                <a:lnTo>
                  <a:pt x="1117600" y="232832"/>
                </a:lnTo>
                <a:lnTo>
                  <a:pt x="1117600" y="46567"/>
                </a:lnTo>
                <a:lnTo>
                  <a:pt x="1113940" y="28441"/>
                </a:lnTo>
                <a:lnTo>
                  <a:pt x="1103960" y="13639"/>
                </a:lnTo>
                <a:lnTo>
                  <a:pt x="1089158" y="3659"/>
                </a:lnTo>
                <a:lnTo>
                  <a:pt x="107103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331208" y="4146974"/>
            <a:ext cx="6858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MS Gothic"/>
                <a:cs typeface="MS Gothic"/>
              </a:rPr>
              <a:t>持</a:t>
            </a:r>
            <a:r>
              <a:rPr sz="1300" dirty="0">
                <a:solidFill>
                  <a:srgbClr val="FFFFFF"/>
                </a:solidFill>
                <a:latin typeface="宋体"/>
                <a:cs typeface="宋体"/>
              </a:rPr>
              <a:t>续部署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05400" y="3073400"/>
            <a:ext cx="241300" cy="1003300"/>
          </a:xfrm>
          <a:custGeom>
            <a:avLst/>
            <a:gdLst/>
            <a:ahLst/>
            <a:cxnLst/>
            <a:rect l="l" t="t" r="r" b="b"/>
            <a:pathLst>
              <a:path w="241300" h="10033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63082"/>
                </a:lnTo>
                <a:lnTo>
                  <a:pt x="3160" y="978736"/>
                </a:lnTo>
                <a:lnTo>
                  <a:pt x="11779" y="991520"/>
                </a:lnTo>
                <a:lnTo>
                  <a:pt x="24562" y="1000139"/>
                </a:lnTo>
                <a:lnTo>
                  <a:pt x="40217" y="1003300"/>
                </a:lnTo>
                <a:lnTo>
                  <a:pt x="201082" y="1003300"/>
                </a:lnTo>
                <a:lnTo>
                  <a:pt x="216737" y="1000139"/>
                </a:lnTo>
                <a:lnTo>
                  <a:pt x="229520" y="991520"/>
                </a:lnTo>
                <a:lnTo>
                  <a:pt x="238139" y="978736"/>
                </a:lnTo>
                <a:lnTo>
                  <a:pt x="241300" y="9630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97500" y="3073400"/>
            <a:ext cx="241300" cy="1003300"/>
          </a:xfrm>
          <a:custGeom>
            <a:avLst/>
            <a:gdLst/>
            <a:ahLst/>
            <a:cxnLst/>
            <a:rect l="l" t="t" r="r" b="b"/>
            <a:pathLst>
              <a:path w="241300" h="10033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63082"/>
                </a:lnTo>
                <a:lnTo>
                  <a:pt x="3160" y="978736"/>
                </a:lnTo>
                <a:lnTo>
                  <a:pt x="11779" y="991520"/>
                </a:lnTo>
                <a:lnTo>
                  <a:pt x="24562" y="1000139"/>
                </a:lnTo>
                <a:lnTo>
                  <a:pt x="40217" y="1003300"/>
                </a:lnTo>
                <a:lnTo>
                  <a:pt x="201082" y="1003300"/>
                </a:lnTo>
                <a:lnTo>
                  <a:pt x="216737" y="1000139"/>
                </a:lnTo>
                <a:lnTo>
                  <a:pt x="229520" y="991520"/>
                </a:lnTo>
                <a:lnTo>
                  <a:pt x="238139" y="978736"/>
                </a:lnTo>
                <a:lnTo>
                  <a:pt x="241300" y="9630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02300" y="3073400"/>
            <a:ext cx="228600" cy="1003300"/>
          </a:xfrm>
          <a:custGeom>
            <a:avLst/>
            <a:gdLst/>
            <a:ahLst/>
            <a:cxnLst/>
            <a:rect l="l" t="t" r="r" b="b"/>
            <a:pathLst>
              <a:path w="228600" h="1003300">
                <a:moveTo>
                  <a:pt x="190498" y="0"/>
                </a:moveTo>
                <a:lnTo>
                  <a:pt x="38101" y="0"/>
                </a:ln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1"/>
                </a:lnTo>
                <a:lnTo>
                  <a:pt x="0" y="965198"/>
                </a:lnTo>
                <a:lnTo>
                  <a:pt x="2994" y="980029"/>
                </a:lnTo>
                <a:lnTo>
                  <a:pt x="11159" y="992140"/>
                </a:lnTo>
                <a:lnTo>
                  <a:pt x="23270" y="1000305"/>
                </a:lnTo>
                <a:lnTo>
                  <a:pt x="38101" y="1003300"/>
                </a:lnTo>
                <a:lnTo>
                  <a:pt x="190498" y="1003300"/>
                </a:lnTo>
                <a:lnTo>
                  <a:pt x="205329" y="1000305"/>
                </a:lnTo>
                <a:lnTo>
                  <a:pt x="217440" y="992140"/>
                </a:lnTo>
                <a:lnTo>
                  <a:pt x="225605" y="980029"/>
                </a:lnTo>
                <a:lnTo>
                  <a:pt x="228600" y="965198"/>
                </a:lnTo>
                <a:lnTo>
                  <a:pt x="228600" y="38101"/>
                </a:lnTo>
                <a:lnTo>
                  <a:pt x="225605" y="23270"/>
                </a:lnTo>
                <a:lnTo>
                  <a:pt x="217440" y="11159"/>
                </a:lnTo>
                <a:lnTo>
                  <a:pt x="205329" y="2994"/>
                </a:lnTo>
                <a:lnTo>
                  <a:pt x="19049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137198" y="3231320"/>
            <a:ext cx="75946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  <a:tabLst>
                <a:tab pos="305435" algn="l"/>
                <a:tab pos="605790" algn="l"/>
              </a:tabLst>
            </a:pP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仓	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自	容</a:t>
            </a:r>
            <a:endParaRPr sz="1100">
              <a:latin typeface="MS Gothic"/>
              <a:cs typeface="MS Gothic"/>
            </a:endParaRPr>
          </a:p>
          <a:p>
            <a:pPr marL="12700">
              <a:lnSpc>
                <a:spcPts val="1310"/>
              </a:lnSpc>
              <a:tabLst>
                <a:tab pos="305435" algn="l"/>
                <a:tab pos="605790" algn="l"/>
              </a:tabLst>
            </a:pP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库	动	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器</a:t>
            </a:r>
            <a:endParaRPr sz="1100">
              <a:latin typeface="MS Gothic"/>
              <a:cs typeface="MS Gothic"/>
            </a:endParaRPr>
          </a:p>
          <a:p>
            <a:pPr marL="12700">
              <a:lnSpc>
                <a:spcPts val="1260"/>
              </a:lnSpc>
              <a:spcBef>
                <a:spcPts val="80"/>
              </a:spcBef>
              <a:tabLst>
                <a:tab pos="305435" algn="l"/>
                <a:tab pos="605790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管	部	集</a:t>
            </a:r>
            <a:endParaRPr sz="1100">
              <a:latin typeface="MS Gothic"/>
              <a:cs typeface="MS Gothic"/>
            </a:endParaRPr>
          </a:p>
          <a:p>
            <a:pPr marL="12700">
              <a:lnSpc>
                <a:spcPts val="1260"/>
              </a:lnSpc>
              <a:tabLst>
                <a:tab pos="305435" algn="l"/>
                <a:tab pos="605790" algn="l"/>
              </a:tabLst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理	署	群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007100" y="3060700"/>
            <a:ext cx="228600" cy="1003300"/>
          </a:xfrm>
          <a:custGeom>
            <a:avLst/>
            <a:gdLst/>
            <a:ahLst/>
            <a:cxnLst/>
            <a:rect l="l" t="t" r="r" b="b"/>
            <a:pathLst>
              <a:path w="228600" h="1003300">
                <a:moveTo>
                  <a:pt x="190498" y="0"/>
                </a:moveTo>
                <a:lnTo>
                  <a:pt x="38101" y="0"/>
                </a:ln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1"/>
                </a:lnTo>
                <a:lnTo>
                  <a:pt x="0" y="965198"/>
                </a:lnTo>
                <a:lnTo>
                  <a:pt x="2994" y="980029"/>
                </a:lnTo>
                <a:lnTo>
                  <a:pt x="11159" y="992140"/>
                </a:lnTo>
                <a:lnTo>
                  <a:pt x="23270" y="1000305"/>
                </a:lnTo>
                <a:lnTo>
                  <a:pt x="38101" y="1003300"/>
                </a:lnTo>
                <a:lnTo>
                  <a:pt x="190498" y="1003300"/>
                </a:lnTo>
                <a:lnTo>
                  <a:pt x="205329" y="1000305"/>
                </a:lnTo>
                <a:lnTo>
                  <a:pt x="217440" y="992140"/>
                </a:lnTo>
                <a:lnTo>
                  <a:pt x="225605" y="980029"/>
                </a:lnTo>
                <a:lnTo>
                  <a:pt x="228600" y="965198"/>
                </a:lnTo>
                <a:lnTo>
                  <a:pt x="228600" y="38101"/>
                </a:lnTo>
                <a:lnTo>
                  <a:pt x="225605" y="23270"/>
                </a:lnTo>
                <a:lnTo>
                  <a:pt x="217440" y="11159"/>
                </a:lnTo>
                <a:lnTo>
                  <a:pt x="205329" y="2994"/>
                </a:lnTo>
                <a:lnTo>
                  <a:pt x="190498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036735" y="3222616"/>
            <a:ext cx="165100" cy="688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配 置 </a:t>
            </a: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编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排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162550" y="2076450"/>
            <a:ext cx="1079500" cy="241300"/>
          </a:xfrm>
          <a:custGeom>
            <a:avLst/>
            <a:gdLst/>
            <a:ahLst/>
            <a:cxnLst/>
            <a:rect l="l" t="t" r="r" b="b"/>
            <a:pathLst>
              <a:path w="1079500" h="241300">
                <a:moveTo>
                  <a:pt x="1039281" y="0"/>
                </a:moveTo>
                <a:lnTo>
                  <a:pt x="40218" y="0"/>
                </a:lnTo>
                <a:lnTo>
                  <a:pt x="24563" y="3160"/>
                </a:lnTo>
                <a:lnTo>
                  <a:pt x="11779" y="11779"/>
                </a:lnTo>
                <a:lnTo>
                  <a:pt x="3160" y="24563"/>
                </a:lnTo>
                <a:lnTo>
                  <a:pt x="0" y="40218"/>
                </a:lnTo>
                <a:lnTo>
                  <a:pt x="0" y="201081"/>
                </a:lnTo>
                <a:lnTo>
                  <a:pt x="3160" y="216736"/>
                </a:lnTo>
                <a:lnTo>
                  <a:pt x="11779" y="229520"/>
                </a:lnTo>
                <a:lnTo>
                  <a:pt x="24563" y="238139"/>
                </a:lnTo>
                <a:lnTo>
                  <a:pt x="40218" y="241300"/>
                </a:lnTo>
                <a:lnTo>
                  <a:pt x="1039281" y="241300"/>
                </a:lnTo>
                <a:lnTo>
                  <a:pt x="1054936" y="238139"/>
                </a:lnTo>
                <a:lnTo>
                  <a:pt x="1067720" y="229520"/>
                </a:lnTo>
                <a:lnTo>
                  <a:pt x="1076339" y="216736"/>
                </a:lnTo>
                <a:lnTo>
                  <a:pt x="1079500" y="201081"/>
                </a:lnTo>
                <a:lnTo>
                  <a:pt x="1079500" y="40218"/>
                </a:lnTo>
                <a:lnTo>
                  <a:pt x="1076339" y="24563"/>
                </a:lnTo>
                <a:lnTo>
                  <a:pt x="1067720" y="11779"/>
                </a:lnTo>
                <a:lnTo>
                  <a:pt x="1054936" y="3160"/>
                </a:lnTo>
                <a:lnTo>
                  <a:pt x="1039281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62550" y="2076450"/>
            <a:ext cx="1079500" cy="241300"/>
          </a:xfrm>
          <a:custGeom>
            <a:avLst/>
            <a:gdLst/>
            <a:ahLst/>
            <a:cxnLst/>
            <a:rect l="l" t="t" r="r" b="b"/>
            <a:pathLst>
              <a:path w="1079500" h="241300">
                <a:moveTo>
                  <a:pt x="0" y="40218"/>
                </a:moveTo>
                <a:lnTo>
                  <a:pt x="3160" y="24563"/>
                </a:lnTo>
                <a:lnTo>
                  <a:pt x="11779" y="11779"/>
                </a:lnTo>
                <a:lnTo>
                  <a:pt x="24563" y="3160"/>
                </a:lnTo>
                <a:lnTo>
                  <a:pt x="40218" y="0"/>
                </a:lnTo>
                <a:lnTo>
                  <a:pt x="1039282" y="0"/>
                </a:lnTo>
                <a:lnTo>
                  <a:pt x="1054936" y="3160"/>
                </a:lnTo>
                <a:lnTo>
                  <a:pt x="1067720" y="11779"/>
                </a:lnTo>
                <a:lnTo>
                  <a:pt x="1076339" y="24563"/>
                </a:lnTo>
                <a:lnTo>
                  <a:pt x="1079500" y="40218"/>
                </a:lnTo>
                <a:lnTo>
                  <a:pt x="1079500" y="201081"/>
                </a:lnTo>
                <a:lnTo>
                  <a:pt x="1076339" y="216736"/>
                </a:lnTo>
                <a:lnTo>
                  <a:pt x="1067720" y="229520"/>
                </a:lnTo>
                <a:lnTo>
                  <a:pt x="1054936" y="238139"/>
                </a:lnTo>
                <a:lnTo>
                  <a:pt x="1039282" y="241300"/>
                </a:lnTo>
                <a:lnTo>
                  <a:pt x="40218" y="241300"/>
                </a:lnTo>
                <a:lnTo>
                  <a:pt x="24563" y="238139"/>
                </a:lnTo>
                <a:lnTo>
                  <a:pt x="11779" y="229520"/>
                </a:lnTo>
                <a:lnTo>
                  <a:pt x="3160" y="216736"/>
                </a:lnTo>
                <a:lnTo>
                  <a:pt x="0" y="201081"/>
                </a:lnTo>
                <a:lnTo>
                  <a:pt x="0" y="40218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49850" y="2393950"/>
            <a:ext cx="1092200" cy="228600"/>
          </a:xfrm>
          <a:custGeom>
            <a:avLst/>
            <a:gdLst/>
            <a:ahLst/>
            <a:cxnLst/>
            <a:rect l="l" t="t" r="r" b="b"/>
            <a:pathLst>
              <a:path w="1092200" h="228600">
                <a:moveTo>
                  <a:pt x="1054100" y="0"/>
                </a:moveTo>
                <a:lnTo>
                  <a:pt x="38100" y="0"/>
                </a:ln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0"/>
                </a:lnTo>
                <a:lnTo>
                  <a:pt x="0" y="190500"/>
                </a:lnTo>
                <a:lnTo>
                  <a:pt x="2994" y="205329"/>
                </a:lnTo>
                <a:lnTo>
                  <a:pt x="11159" y="217440"/>
                </a:lnTo>
                <a:lnTo>
                  <a:pt x="23270" y="225605"/>
                </a:lnTo>
                <a:lnTo>
                  <a:pt x="38100" y="228600"/>
                </a:lnTo>
                <a:lnTo>
                  <a:pt x="1054100" y="228600"/>
                </a:lnTo>
                <a:lnTo>
                  <a:pt x="1068929" y="225605"/>
                </a:lnTo>
                <a:lnTo>
                  <a:pt x="1081040" y="217440"/>
                </a:lnTo>
                <a:lnTo>
                  <a:pt x="1089205" y="205329"/>
                </a:lnTo>
                <a:lnTo>
                  <a:pt x="1092200" y="190500"/>
                </a:lnTo>
                <a:lnTo>
                  <a:pt x="1092200" y="38100"/>
                </a:lnTo>
                <a:lnTo>
                  <a:pt x="1089205" y="23270"/>
                </a:lnTo>
                <a:lnTo>
                  <a:pt x="1081040" y="11159"/>
                </a:lnTo>
                <a:lnTo>
                  <a:pt x="1068929" y="2994"/>
                </a:lnTo>
                <a:lnTo>
                  <a:pt x="105410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49850" y="2393950"/>
            <a:ext cx="1092200" cy="228600"/>
          </a:xfrm>
          <a:custGeom>
            <a:avLst/>
            <a:gdLst/>
            <a:ahLst/>
            <a:cxnLst/>
            <a:rect l="l" t="t" r="r" b="b"/>
            <a:pathLst>
              <a:path w="1092200" h="228600">
                <a:moveTo>
                  <a:pt x="0" y="38100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70" y="2994"/>
                </a:lnTo>
                <a:lnTo>
                  <a:pt x="38100" y="0"/>
                </a:lnTo>
                <a:lnTo>
                  <a:pt x="1054100" y="0"/>
                </a:lnTo>
                <a:lnTo>
                  <a:pt x="1068930" y="2994"/>
                </a:lnTo>
                <a:lnTo>
                  <a:pt x="1081040" y="11159"/>
                </a:lnTo>
                <a:lnTo>
                  <a:pt x="1089205" y="23269"/>
                </a:lnTo>
                <a:lnTo>
                  <a:pt x="1092200" y="38100"/>
                </a:lnTo>
                <a:lnTo>
                  <a:pt x="1092200" y="190499"/>
                </a:lnTo>
                <a:lnTo>
                  <a:pt x="1089205" y="205330"/>
                </a:lnTo>
                <a:lnTo>
                  <a:pt x="1081040" y="217440"/>
                </a:lnTo>
                <a:lnTo>
                  <a:pt x="1068930" y="225605"/>
                </a:lnTo>
                <a:lnTo>
                  <a:pt x="1054100" y="228600"/>
                </a:lnTo>
                <a:lnTo>
                  <a:pt x="38100" y="228600"/>
                </a:lnTo>
                <a:lnTo>
                  <a:pt x="23270" y="225605"/>
                </a:lnTo>
                <a:lnTo>
                  <a:pt x="11159" y="217440"/>
                </a:lnTo>
                <a:lnTo>
                  <a:pt x="2994" y="205330"/>
                </a:lnTo>
                <a:lnTo>
                  <a:pt x="0" y="190499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49850" y="2698750"/>
            <a:ext cx="1092200" cy="241300"/>
          </a:xfrm>
          <a:custGeom>
            <a:avLst/>
            <a:gdLst/>
            <a:ahLst/>
            <a:cxnLst/>
            <a:rect l="l" t="t" r="r" b="b"/>
            <a:pathLst>
              <a:path w="1092200" h="241300">
                <a:moveTo>
                  <a:pt x="10519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201082"/>
                </a:lnTo>
                <a:lnTo>
                  <a:pt x="3160" y="216737"/>
                </a:lnTo>
                <a:lnTo>
                  <a:pt x="11779" y="229520"/>
                </a:lnTo>
                <a:lnTo>
                  <a:pt x="24562" y="238139"/>
                </a:lnTo>
                <a:lnTo>
                  <a:pt x="40217" y="241300"/>
                </a:lnTo>
                <a:lnTo>
                  <a:pt x="1051982" y="241300"/>
                </a:lnTo>
                <a:lnTo>
                  <a:pt x="1067637" y="238139"/>
                </a:lnTo>
                <a:lnTo>
                  <a:pt x="1080420" y="229520"/>
                </a:lnTo>
                <a:lnTo>
                  <a:pt x="1089039" y="216737"/>
                </a:lnTo>
                <a:lnTo>
                  <a:pt x="1092200" y="201082"/>
                </a:lnTo>
                <a:lnTo>
                  <a:pt x="1092200" y="40217"/>
                </a:lnTo>
                <a:lnTo>
                  <a:pt x="1089039" y="24562"/>
                </a:lnTo>
                <a:lnTo>
                  <a:pt x="1080420" y="11779"/>
                </a:lnTo>
                <a:lnTo>
                  <a:pt x="1067637" y="3160"/>
                </a:lnTo>
                <a:lnTo>
                  <a:pt x="1051982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49850" y="2698750"/>
            <a:ext cx="1092200" cy="241300"/>
          </a:xfrm>
          <a:custGeom>
            <a:avLst/>
            <a:gdLst/>
            <a:ahLst/>
            <a:cxnLst/>
            <a:rect l="l" t="t" r="r" b="b"/>
            <a:pathLst>
              <a:path w="1092200" h="241300">
                <a:moveTo>
                  <a:pt x="0" y="40217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6" y="0"/>
                </a:lnTo>
                <a:lnTo>
                  <a:pt x="1051983" y="0"/>
                </a:lnTo>
                <a:lnTo>
                  <a:pt x="1067637" y="3160"/>
                </a:lnTo>
                <a:lnTo>
                  <a:pt x="1080420" y="11779"/>
                </a:lnTo>
                <a:lnTo>
                  <a:pt x="1089039" y="24562"/>
                </a:lnTo>
                <a:lnTo>
                  <a:pt x="1092200" y="40217"/>
                </a:lnTo>
                <a:lnTo>
                  <a:pt x="1092200" y="201082"/>
                </a:lnTo>
                <a:lnTo>
                  <a:pt x="1089039" y="216737"/>
                </a:lnTo>
                <a:lnTo>
                  <a:pt x="1080420" y="229520"/>
                </a:lnTo>
                <a:lnTo>
                  <a:pt x="1067637" y="238139"/>
                </a:lnTo>
                <a:lnTo>
                  <a:pt x="1051983" y="241300"/>
                </a:lnTo>
                <a:lnTo>
                  <a:pt x="40216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2"/>
                </a:lnTo>
                <a:lnTo>
                  <a:pt x="0" y="40217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62700" y="4127500"/>
            <a:ext cx="1079500" cy="279400"/>
          </a:xfrm>
          <a:custGeom>
            <a:avLst/>
            <a:gdLst/>
            <a:ahLst/>
            <a:cxnLst/>
            <a:rect l="l" t="t" r="r" b="b"/>
            <a:pathLst>
              <a:path w="1079500" h="279400">
                <a:moveTo>
                  <a:pt x="1032932" y="0"/>
                </a:moveTo>
                <a:lnTo>
                  <a:pt x="46567" y="0"/>
                </a:lnTo>
                <a:lnTo>
                  <a:pt x="28440" y="3659"/>
                </a:lnTo>
                <a:lnTo>
                  <a:pt x="13639" y="13639"/>
                </a:lnTo>
                <a:lnTo>
                  <a:pt x="3659" y="28441"/>
                </a:lnTo>
                <a:lnTo>
                  <a:pt x="0" y="46566"/>
                </a:lnTo>
                <a:lnTo>
                  <a:pt x="0" y="232833"/>
                </a:lnTo>
                <a:lnTo>
                  <a:pt x="3659" y="250958"/>
                </a:lnTo>
                <a:lnTo>
                  <a:pt x="13639" y="265760"/>
                </a:lnTo>
                <a:lnTo>
                  <a:pt x="28440" y="275740"/>
                </a:lnTo>
                <a:lnTo>
                  <a:pt x="46567" y="279400"/>
                </a:lnTo>
                <a:lnTo>
                  <a:pt x="1032932" y="279400"/>
                </a:lnTo>
                <a:lnTo>
                  <a:pt x="1051058" y="275740"/>
                </a:lnTo>
                <a:lnTo>
                  <a:pt x="1065860" y="265760"/>
                </a:lnTo>
                <a:lnTo>
                  <a:pt x="1075840" y="250958"/>
                </a:lnTo>
                <a:lnTo>
                  <a:pt x="1079500" y="232833"/>
                </a:lnTo>
                <a:lnTo>
                  <a:pt x="1079500" y="46566"/>
                </a:lnTo>
                <a:lnTo>
                  <a:pt x="1075840" y="28441"/>
                </a:lnTo>
                <a:lnTo>
                  <a:pt x="1065860" y="13639"/>
                </a:lnTo>
                <a:lnTo>
                  <a:pt x="1051058" y="3659"/>
                </a:lnTo>
                <a:lnTo>
                  <a:pt x="1032932" y="0"/>
                </a:lnTo>
                <a:close/>
              </a:path>
            </a:pathLst>
          </a:custGeom>
          <a:solidFill>
            <a:srgbClr val="C13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557646" y="4148875"/>
            <a:ext cx="6858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MS Gothic"/>
                <a:cs typeface="MS Gothic"/>
              </a:rPr>
              <a:t>持</a:t>
            </a:r>
            <a:r>
              <a:rPr sz="1300" dirty="0">
                <a:solidFill>
                  <a:srgbClr val="FFFFFF"/>
                </a:solidFill>
                <a:latin typeface="宋体"/>
                <a:cs typeface="宋体"/>
              </a:rPr>
              <a:t>续运维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50000" y="3073400"/>
            <a:ext cx="241300" cy="1016000"/>
          </a:xfrm>
          <a:custGeom>
            <a:avLst/>
            <a:gdLst/>
            <a:ahLst/>
            <a:cxnLst/>
            <a:rect l="l" t="t" r="r" b="b"/>
            <a:pathLst>
              <a:path w="241300" h="10160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75782"/>
                </a:lnTo>
                <a:lnTo>
                  <a:pt x="3160" y="991436"/>
                </a:lnTo>
                <a:lnTo>
                  <a:pt x="11779" y="1004220"/>
                </a:lnTo>
                <a:lnTo>
                  <a:pt x="24562" y="1012839"/>
                </a:lnTo>
                <a:lnTo>
                  <a:pt x="40217" y="1016000"/>
                </a:lnTo>
                <a:lnTo>
                  <a:pt x="201082" y="1016000"/>
                </a:lnTo>
                <a:lnTo>
                  <a:pt x="216737" y="1012839"/>
                </a:lnTo>
                <a:lnTo>
                  <a:pt x="229520" y="1004220"/>
                </a:lnTo>
                <a:lnTo>
                  <a:pt x="238139" y="991436"/>
                </a:lnTo>
                <a:lnTo>
                  <a:pt x="241300" y="9757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C13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389035" y="3240532"/>
            <a:ext cx="165100" cy="688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监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控 安 全</a:t>
            </a:r>
            <a:endParaRPr sz="1100">
              <a:latin typeface="MS Gothic"/>
              <a:cs typeface="MS Gothic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629400" y="3073400"/>
            <a:ext cx="241300" cy="1003300"/>
          </a:xfrm>
          <a:custGeom>
            <a:avLst/>
            <a:gdLst/>
            <a:ahLst/>
            <a:cxnLst/>
            <a:rect l="l" t="t" r="r" b="b"/>
            <a:pathLst>
              <a:path w="241300" h="10033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63082"/>
                </a:lnTo>
                <a:lnTo>
                  <a:pt x="3160" y="978736"/>
                </a:lnTo>
                <a:lnTo>
                  <a:pt x="11779" y="991520"/>
                </a:lnTo>
                <a:lnTo>
                  <a:pt x="24562" y="1000139"/>
                </a:lnTo>
                <a:lnTo>
                  <a:pt x="40217" y="1003300"/>
                </a:lnTo>
                <a:lnTo>
                  <a:pt x="201082" y="1003300"/>
                </a:lnTo>
                <a:lnTo>
                  <a:pt x="216737" y="1000139"/>
                </a:lnTo>
                <a:lnTo>
                  <a:pt x="229520" y="991520"/>
                </a:lnTo>
                <a:lnTo>
                  <a:pt x="238139" y="978736"/>
                </a:lnTo>
                <a:lnTo>
                  <a:pt x="241300" y="9630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C13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21500" y="3073400"/>
            <a:ext cx="241300" cy="1003300"/>
          </a:xfrm>
          <a:custGeom>
            <a:avLst/>
            <a:gdLst/>
            <a:ahLst/>
            <a:cxnLst/>
            <a:rect l="l" t="t" r="r" b="b"/>
            <a:pathLst>
              <a:path w="241300" h="10033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63082"/>
                </a:lnTo>
                <a:lnTo>
                  <a:pt x="3160" y="978736"/>
                </a:lnTo>
                <a:lnTo>
                  <a:pt x="11779" y="991520"/>
                </a:lnTo>
                <a:lnTo>
                  <a:pt x="24562" y="1000139"/>
                </a:lnTo>
                <a:lnTo>
                  <a:pt x="40217" y="1003300"/>
                </a:lnTo>
                <a:lnTo>
                  <a:pt x="201082" y="1003300"/>
                </a:lnTo>
                <a:lnTo>
                  <a:pt x="216737" y="1000139"/>
                </a:lnTo>
                <a:lnTo>
                  <a:pt x="229520" y="991520"/>
                </a:lnTo>
                <a:lnTo>
                  <a:pt x="238139" y="978736"/>
                </a:lnTo>
                <a:lnTo>
                  <a:pt x="241300" y="9630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C13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43800" y="3060700"/>
            <a:ext cx="241300" cy="1016000"/>
          </a:xfrm>
          <a:custGeom>
            <a:avLst/>
            <a:gdLst/>
            <a:ahLst/>
            <a:cxnLst/>
            <a:rect l="l" t="t" r="r" b="b"/>
            <a:pathLst>
              <a:path w="241300" h="10160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75782"/>
                </a:lnTo>
                <a:lnTo>
                  <a:pt x="3160" y="991436"/>
                </a:lnTo>
                <a:lnTo>
                  <a:pt x="11779" y="1004220"/>
                </a:lnTo>
                <a:lnTo>
                  <a:pt x="24562" y="1012839"/>
                </a:lnTo>
                <a:lnTo>
                  <a:pt x="40217" y="1016000"/>
                </a:lnTo>
                <a:lnTo>
                  <a:pt x="201082" y="1016000"/>
                </a:lnTo>
                <a:lnTo>
                  <a:pt x="216737" y="1012839"/>
                </a:lnTo>
                <a:lnTo>
                  <a:pt x="229520" y="1004220"/>
                </a:lnTo>
                <a:lnTo>
                  <a:pt x="238139" y="991436"/>
                </a:lnTo>
                <a:lnTo>
                  <a:pt x="241300" y="9757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9050" y="2711450"/>
            <a:ext cx="1104900" cy="228600"/>
          </a:xfrm>
          <a:custGeom>
            <a:avLst/>
            <a:gdLst/>
            <a:ahLst/>
            <a:cxnLst/>
            <a:rect l="l" t="t" r="r" b="b"/>
            <a:pathLst>
              <a:path w="1104900" h="228600">
                <a:moveTo>
                  <a:pt x="1066798" y="0"/>
                </a:moveTo>
                <a:lnTo>
                  <a:pt x="38101" y="0"/>
                </a:ln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1"/>
                </a:lnTo>
                <a:lnTo>
                  <a:pt x="0" y="190498"/>
                </a:lnTo>
                <a:lnTo>
                  <a:pt x="2994" y="205329"/>
                </a:lnTo>
                <a:lnTo>
                  <a:pt x="11159" y="217440"/>
                </a:lnTo>
                <a:lnTo>
                  <a:pt x="23270" y="225605"/>
                </a:lnTo>
                <a:lnTo>
                  <a:pt x="38101" y="228600"/>
                </a:lnTo>
                <a:lnTo>
                  <a:pt x="1066798" y="228600"/>
                </a:lnTo>
                <a:lnTo>
                  <a:pt x="1081629" y="225605"/>
                </a:lnTo>
                <a:lnTo>
                  <a:pt x="1093740" y="217440"/>
                </a:lnTo>
                <a:lnTo>
                  <a:pt x="1101905" y="205329"/>
                </a:lnTo>
                <a:lnTo>
                  <a:pt x="1104900" y="190498"/>
                </a:lnTo>
                <a:lnTo>
                  <a:pt x="1104900" y="38101"/>
                </a:lnTo>
                <a:lnTo>
                  <a:pt x="1101905" y="23270"/>
                </a:lnTo>
                <a:lnTo>
                  <a:pt x="1093740" y="11159"/>
                </a:lnTo>
                <a:lnTo>
                  <a:pt x="1081629" y="2994"/>
                </a:lnTo>
                <a:lnTo>
                  <a:pt x="1066798" y="0"/>
                </a:lnTo>
                <a:close/>
              </a:path>
            </a:pathLst>
          </a:custGeom>
          <a:solidFill>
            <a:srgbClr val="F5B2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69050" y="2711450"/>
            <a:ext cx="1104900" cy="228600"/>
          </a:xfrm>
          <a:custGeom>
            <a:avLst/>
            <a:gdLst/>
            <a:ahLst/>
            <a:cxnLst/>
            <a:rect l="l" t="t" r="r" b="b"/>
            <a:pathLst>
              <a:path w="1104900" h="228600">
                <a:moveTo>
                  <a:pt x="0" y="38101"/>
                </a:moveTo>
                <a:lnTo>
                  <a:pt x="2994" y="23270"/>
                </a:lnTo>
                <a:lnTo>
                  <a:pt x="11159" y="11159"/>
                </a:lnTo>
                <a:lnTo>
                  <a:pt x="23270" y="2994"/>
                </a:lnTo>
                <a:lnTo>
                  <a:pt x="38101" y="0"/>
                </a:lnTo>
                <a:lnTo>
                  <a:pt x="1066799" y="0"/>
                </a:lnTo>
                <a:lnTo>
                  <a:pt x="1081629" y="2994"/>
                </a:lnTo>
                <a:lnTo>
                  <a:pt x="1093740" y="11159"/>
                </a:lnTo>
                <a:lnTo>
                  <a:pt x="1101905" y="23270"/>
                </a:lnTo>
                <a:lnTo>
                  <a:pt x="1104900" y="38101"/>
                </a:lnTo>
                <a:lnTo>
                  <a:pt x="1104900" y="190498"/>
                </a:lnTo>
                <a:lnTo>
                  <a:pt x="1101905" y="205329"/>
                </a:lnTo>
                <a:lnTo>
                  <a:pt x="1093740" y="217440"/>
                </a:lnTo>
                <a:lnTo>
                  <a:pt x="1081629" y="225605"/>
                </a:lnTo>
                <a:lnTo>
                  <a:pt x="1066799" y="228600"/>
                </a:lnTo>
                <a:lnTo>
                  <a:pt x="38101" y="228600"/>
                </a:lnTo>
                <a:lnTo>
                  <a:pt x="23270" y="225605"/>
                </a:lnTo>
                <a:lnTo>
                  <a:pt x="11159" y="217440"/>
                </a:lnTo>
                <a:lnTo>
                  <a:pt x="2994" y="205329"/>
                </a:lnTo>
                <a:lnTo>
                  <a:pt x="0" y="190498"/>
                </a:lnTo>
                <a:lnTo>
                  <a:pt x="0" y="38101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69050" y="2406650"/>
            <a:ext cx="1117600" cy="228600"/>
          </a:xfrm>
          <a:custGeom>
            <a:avLst/>
            <a:gdLst/>
            <a:ahLst/>
            <a:cxnLst/>
            <a:rect l="l" t="t" r="r" b="b"/>
            <a:pathLst>
              <a:path w="1117600" h="228600">
                <a:moveTo>
                  <a:pt x="1079500" y="0"/>
                </a:moveTo>
                <a:lnTo>
                  <a:pt x="38100" y="0"/>
                </a:ln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0"/>
                </a:lnTo>
                <a:lnTo>
                  <a:pt x="0" y="190500"/>
                </a:lnTo>
                <a:lnTo>
                  <a:pt x="2994" y="205329"/>
                </a:lnTo>
                <a:lnTo>
                  <a:pt x="11159" y="217440"/>
                </a:lnTo>
                <a:lnTo>
                  <a:pt x="23270" y="225605"/>
                </a:lnTo>
                <a:lnTo>
                  <a:pt x="38100" y="228600"/>
                </a:lnTo>
                <a:lnTo>
                  <a:pt x="1079500" y="228600"/>
                </a:lnTo>
                <a:lnTo>
                  <a:pt x="1094330" y="225605"/>
                </a:lnTo>
                <a:lnTo>
                  <a:pt x="1106440" y="217440"/>
                </a:lnTo>
                <a:lnTo>
                  <a:pt x="1114605" y="205329"/>
                </a:lnTo>
                <a:lnTo>
                  <a:pt x="1117600" y="190500"/>
                </a:lnTo>
                <a:lnTo>
                  <a:pt x="1117600" y="38100"/>
                </a:lnTo>
                <a:lnTo>
                  <a:pt x="1114605" y="23270"/>
                </a:lnTo>
                <a:lnTo>
                  <a:pt x="1106440" y="11159"/>
                </a:lnTo>
                <a:lnTo>
                  <a:pt x="1094330" y="2994"/>
                </a:lnTo>
                <a:lnTo>
                  <a:pt x="1079500" y="0"/>
                </a:lnTo>
                <a:close/>
              </a:path>
            </a:pathLst>
          </a:custGeom>
          <a:solidFill>
            <a:srgbClr val="F5B2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69050" y="2406650"/>
            <a:ext cx="1117600" cy="228600"/>
          </a:xfrm>
          <a:custGeom>
            <a:avLst/>
            <a:gdLst/>
            <a:ahLst/>
            <a:cxnLst/>
            <a:rect l="l" t="t" r="r" b="b"/>
            <a:pathLst>
              <a:path w="1117600" h="228600">
                <a:moveTo>
                  <a:pt x="0" y="38100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70" y="2994"/>
                </a:lnTo>
                <a:lnTo>
                  <a:pt x="38100" y="0"/>
                </a:lnTo>
                <a:lnTo>
                  <a:pt x="1079500" y="0"/>
                </a:lnTo>
                <a:lnTo>
                  <a:pt x="1094330" y="2994"/>
                </a:lnTo>
                <a:lnTo>
                  <a:pt x="1106440" y="11159"/>
                </a:lnTo>
                <a:lnTo>
                  <a:pt x="1114605" y="23269"/>
                </a:lnTo>
                <a:lnTo>
                  <a:pt x="1117600" y="38100"/>
                </a:lnTo>
                <a:lnTo>
                  <a:pt x="1117600" y="190499"/>
                </a:lnTo>
                <a:lnTo>
                  <a:pt x="1114605" y="205330"/>
                </a:lnTo>
                <a:lnTo>
                  <a:pt x="1106440" y="217440"/>
                </a:lnTo>
                <a:lnTo>
                  <a:pt x="1094330" y="225605"/>
                </a:lnTo>
                <a:lnTo>
                  <a:pt x="1079500" y="228600"/>
                </a:lnTo>
                <a:lnTo>
                  <a:pt x="38100" y="228600"/>
                </a:lnTo>
                <a:lnTo>
                  <a:pt x="23270" y="225605"/>
                </a:lnTo>
                <a:lnTo>
                  <a:pt x="11159" y="217440"/>
                </a:lnTo>
                <a:lnTo>
                  <a:pt x="2994" y="205330"/>
                </a:lnTo>
                <a:lnTo>
                  <a:pt x="0" y="190499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69050" y="2089150"/>
            <a:ext cx="1104900" cy="241300"/>
          </a:xfrm>
          <a:custGeom>
            <a:avLst/>
            <a:gdLst/>
            <a:ahLst/>
            <a:cxnLst/>
            <a:rect l="l" t="t" r="r" b="b"/>
            <a:pathLst>
              <a:path w="1104900" h="241300">
                <a:moveTo>
                  <a:pt x="10646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201082"/>
                </a:lnTo>
                <a:lnTo>
                  <a:pt x="3160" y="216737"/>
                </a:lnTo>
                <a:lnTo>
                  <a:pt x="11779" y="229520"/>
                </a:lnTo>
                <a:lnTo>
                  <a:pt x="24562" y="238139"/>
                </a:lnTo>
                <a:lnTo>
                  <a:pt x="40217" y="241300"/>
                </a:lnTo>
                <a:lnTo>
                  <a:pt x="1064682" y="241300"/>
                </a:lnTo>
                <a:lnTo>
                  <a:pt x="1080337" y="238139"/>
                </a:lnTo>
                <a:lnTo>
                  <a:pt x="1093120" y="229520"/>
                </a:lnTo>
                <a:lnTo>
                  <a:pt x="1101739" y="216737"/>
                </a:lnTo>
                <a:lnTo>
                  <a:pt x="1104900" y="201082"/>
                </a:lnTo>
                <a:lnTo>
                  <a:pt x="1104900" y="40217"/>
                </a:lnTo>
                <a:lnTo>
                  <a:pt x="1101739" y="24562"/>
                </a:lnTo>
                <a:lnTo>
                  <a:pt x="1093120" y="11779"/>
                </a:lnTo>
                <a:lnTo>
                  <a:pt x="1080337" y="3160"/>
                </a:lnTo>
                <a:lnTo>
                  <a:pt x="1064682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69050" y="2089150"/>
            <a:ext cx="1104900" cy="241300"/>
          </a:xfrm>
          <a:custGeom>
            <a:avLst/>
            <a:gdLst/>
            <a:ahLst/>
            <a:cxnLst/>
            <a:rect l="l" t="t" r="r" b="b"/>
            <a:pathLst>
              <a:path w="1104900" h="241300">
                <a:moveTo>
                  <a:pt x="0" y="40217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6" y="0"/>
                </a:lnTo>
                <a:lnTo>
                  <a:pt x="1064683" y="0"/>
                </a:lnTo>
                <a:lnTo>
                  <a:pt x="1080337" y="3160"/>
                </a:lnTo>
                <a:lnTo>
                  <a:pt x="1093120" y="11779"/>
                </a:lnTo>
                <a:lnTo>
                  <a:pt x="1101739" y="24562"/>
                </a:lnTo>
                <a:lnTo>
                  <a:pt x="1104900" y="40217"/>
                </a:lnTo>
                <a:lnTo>
                  <a:pt x="1104900" y="201082"/>
                </a:lnTo>
                <a:lnTo>
                  <a:pt x="1101739" y="216737"/>
                </a:lnTo>
                <a:lnTo>
                  <a:pt x="1093120" y="229520"/>
                </a:lnTo>
                <a:lnTo>
                  <a:pt x="1080337" y="238139"/>
                </a:lnTo>
                <a:lnTo>
                  <a:pt x="1064683" y="241300"/>
                </a:lnTo>
                <a:lnTo>
                  <a:pt x="40216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2"/>
                </a:lnTo>
                <a:lnTo>
                  <a:pt x="0" y="40217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550" y="4146550"/>
            <a:ext cx="482600" cy="279400"/>
          </a:xfrm>
          <a:custGeom>
            <a:avLst/>
            <a:gdLst/>
            <a:ahLst/>
            <a:cxnLst/>
            <a:rect l="l" t="t" r="r" b="b"/>
            <a:pathLst>
              <a:path w="482600" h="279400">
                <a:moveTo>
                  <a:pt x="436032" y="0"/>
                </a:moveTo>
                <a:lnTo>
                  <a:pt x="46567" y="0"/>
                </a:lnTo>
                <a:lnTo>
                  <a:pt x="28441" y="3659"/>
                </a:lnTo>
                <a:lnTo>
                  <a:pt x="13639" y="13639"/>
                </a:lnTo>
                <a:lnTo>
                  <a:pt x="3659" y="28441"/>
                </a:lnTo>
                <a:lnTo>
                  <a:pt x="0" y="46567"/>
                </a:lnTo>
                <a:lnTo>
                  <a:pt x="0" y="232832"/>
                </a:lnTo>
                <a:lnTo>
                  <a:pt x="3659" y="250958"/>
                </a:lnTo>
                <a:lnTo>
                  <a:pt x="13639" y="265760"/>
                </a:lnTo>
                <a:lnTo>
                  <a:pt x="28441" y="275740"/>
                </a:lnTo>
                <a:lnTo>
                  <a:pt x="46567" y="279400"/>
                </a:lnTo>
                <a:lnTo>
                  <a:pt x="436032" y="279400"/>
                </a:lnTo>
                <a:lnTo>
                  <a:pt x="454158" y="275740"/>
                </a:lnTo>
                <a:lnTo>
                  <a:pt x="468960" y="265760"/>
                </a:lnTo>
                <a:lnTo>
                  <a:pt x="478940" y="250958"/>
                </a:lnTo>
                <a:lnTo>
                  <a:pt x="482600" y="232832"/>
                </a:lnTo>
                <a:lnTo>
                  <a:pt x="482600" y="46567"/>
                </a:lnTo>
                <a:lnTo>
                  <a:pt x="478940" y="28441"/>
                </a:lnTo>
                <a:lnTo>
                  <a:pt x="468960" y="13639"/>
                </a:lnTo>
                <a:lnTo>
                  <a:pt x="454158" y="3659"/>
                </a:lnTo>
                <a:lnTo>
                  <a:pt x="43603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550" y="4146550"/>
            <a:ext cx="482600" cy="279400"/>
          </a:xfrm>
          <a:custGeom>
            <a:avLst/>
            <a:gdLst/>
            <a:ahLst/>
            <a:cxnLst/>
            <a:rect l="l" t="t" r="r" b="b"/>
            <a:pathLst>
              <a:path w="482600" h="279400">
                <a:moveTo>
                  <a:pt x="0" y="46567"/>
                </a:moveTo>
                <a:lnTo>
                  <a:pt x="3659" y="28441"/>
                </a:lnTo>
                <a:lnTo>
                  <a:pt x="13639" y="13639"/>
                </a:lnTo>
                <a:lnTo>
                  <a:pt x="28441" y="3659"/>
                </a:lnTo>
                <a:lnTo>
                  <a:pt x="46567" y="0"/>
                </a:lnTo>
                <a:lnTo>
                  <a:pt x="436032" y="0"/>
                </a:lnTo>
                <a:lnTo>
                  <a:pt x="454158" y="3659"/>
                </a:lnTo>
                <a:lnTo>
                  <a:pt x="468960" y="13639"/>
                </a:lnTo>
                <a:lnTo>
                  <a:pt x="478940" y="28441"/>
                </a:lnTo>
                <a:lnTo>
                  <a:pt x="482600" y="46567"/>
                </a:lnTo>
                <a:lnTo>
                  <a:pt x="482600" y="232832"/>
                </a:lnTo>
                <a:lnTo>
                  <a:pt x="478940" y="250958"/>
                </a:lnTo>
                <a:lnTo>
                  <a:pt x="468960" y="265760"/>
                </a:lnTo>
                <a:lnTo>
                  <a:pt x="454158" y="275740"/>
                </a:lnTo>
                <a:lnTo>
                  <a:pt x="436032" y="279400"/>
                </a:lnTo>
                <a:lnTo>
                  <a:pt x="46567" y="279400"/>
                </a:lnTo>
                <a:lnTo>
                  <a:pt x="28441" y="275740"/>
                </a:lnTo>
                <a:lnTo>
                  <a:pt x="13639" y="265760"/>
                </a:lnTo>
                <a:lnTo>
                  <a:pt x="3659" y="250958"/>
                </a:lnTo>
                <a:lnTo>
                  <a:pt x="0" y="232832"/>
                </a:lnTo>
                <a:lnTo>
                  <a:pt x="0" y="46567"/>
                </a:lnTo>
                <a:close/>
              </a:path>
            </a:pathLst>
          </a:custGeom>
          <a:ln w="127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40466" y="4156922"/>
            <a:ext cx="3556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33F50"/>
                </a:solidFill>
                <a:latin typeface="MS Gothic"/>
                <a:cs typeface="MS Gothic"/>
              </a:rPr>
              <a:t>策略</a:t>
            </a:r>
            <a:endParaRPr sz="1300">
              <a:latin typeface="MS Gothic"/>
              <a:cs typeface="MS Gothic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2550" y="3067050"/>
            <a:ext cx="469900" cy="990600"/>
          </a:xfrm>
          <a:custGeom>
            <a:avLst/>
            <a:gdLst/>
            <a:ahLst/>
            <a:cxnLst/>
            <a:rect l="l" t="t" r="r" b="b"/>
            <a:pathLst>
              <a:path w="469900" h="990600">
                <a:moveTo>
                  <a:pt x="391581" y="0"/>
                </a:moveTo>
                <a:lnTo>
                  <a:pt x="78318" y="0"/>
                </a:lnTo>
                <a:lnTo>
                  <a:pt x="47833" y="6154"/>
                </a:lnTo>
                <a:lnTo>
                  <a:pt x="22938" y="22939"/>
                </a:lnTo>
                <a:lnTo>
                  <a:pt x="6154" y="47833"/>
                </a:lnTo>
                <a:lnTo>
                  <a:pt x="0" y="78318"/>
                </a:lnTo>
                <a:lnTo>
                  <a:pt x="0" y="912281"/>
                </a:lnTo>
                <a:lnTo>
                  <a:pt x="6154" y="942766"/>
                </a:lnTo>
                <a:lnTo>
                  <a:pt x="22938" y="967661"/>
                </a:lnTo>
                <a:lnTo>
                  <a:pt x="47833" y="984445"/>
                </a:lnTo>
                <a:lnTo>
                  <a:pt x="78318" y="990600"/>
                </a:lnTo>
                <a:lnTo>
                  <a:pt x="391581" y="990600"/>
                </a:lnTo>
                <a:lnTo>
                  <a:pt x="422066" y="984445"/>
                </a:lnTo>
                <a:lnTo>
                  <a:pt x="446961" y="967661"/>
                </a:lnTo>
                <a:lnTo>
                  <a:pt x="463745" y="942766"/>
                </a:lnTo>
                <a:lnTo>
                  <a:pt x="469900" y="912281"/>
                </a:lnTo>
                <a:lnTo>
                  <a:pt x="469900" y="78318"/>
                </a:lnTo>
                <a:lnTo>
                  <a:pt x="463745" y="47833"/>
                </a:lnTo>
                <a:lnTo>
                  <a:pt x="446961" y="22939"/>
                </a:lnTo>
                <a:lnTo>
                  <a:pt x="422066" y="6154"/>
                </a:lnTo>
                <a:lnTo>
                  <a:pt x="39158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550" y="3067050"/>
            <a:ext cx="469900" cy="990600"/>
          </a:xfrm>
          <a:custGeom>
            <a:avLst/>
            <a:gdLst/>
            <a:ahLst/>
            <a:cxnLst/>
            <a:rect l="l" t="t" r="r" b="b"/>
            <a:pathLst>
              <a:path w="469900" h="990600">
                <a:moveTo>
                  <a:pt x="0" y="78318"/>
                </a:moveTo>
                <a:lnTo>
                  <a:pt x="6154" y="47833"/>
                </a:lnTo>
                <a:lnTo>
                  <a:pt x="22939" y="22938"/>
                </a:lnTo>
                <a:lnTo>
                  <a:pt x="47833" y="6154"/>
                </a:lnTo>
                <a:lnTo>
                  <a:pt x="78318" y="0"/>
                </a:lnTo>
                <a:lnTo>
                  <a:pt x="391581" y="0"/>
                </a:lnTo>
                <a:lnTo>
                  <a:pt x="422066" y="6154"/>
                </a:lnTo>
                <a:lnTo>
                  <a:pt x="446960" y="22938"/>
                </a:lnTo>
                <a:lnTo>
                  <a:pt x="463745" y="47833"/>
                </a:lnTo>
                <a:lnTo>
                  <a:pt x="469899" y="78318"/>
                </a:lnTo>
                <a:lnTo>
                  <a:pt x="469899" y="912281"/>
                </a:lnTo>
                <a:lnTo>
                  <a:pt x="463745" y="942766"/>
                </a:lnTo>
                <a:lnTo>
                  <a:pt x="446960" y="967661"/>
                </a:lnTo>
                <a:lnTo>
                  <a:pt x="422066" y="984445"/>
                </a:lnTo>
                <a:lnTo>
                  <a:pt x="391581" y="990600"/>
                </a:lnTo>
                <a:lnTo>
                  <a:pt x="78318" y="990600"/>
                </a:lnTo>
                <a:lnTo>
                  <a:pt x="47833" y="984445"/>
                </a:lnTo>
                <a:lnTo>
                  <a:pt x="22939" y="967661"/>
                </a:lnTo>
                <a:lnTo>
                  <a:pt x="6154" y="942766"/>
                </a:lnTo>
                <a:lnTo>
                  <a:pt x="0" y="912281"/>
                </a:lnTo>
                <a:lnTo>
                  <a:pt x="0" y="78318"/>
                </a:lnTo>
                <a:close/>
              </a:path>
            </a:pathLst>
          </a:custGeom>
          <a:ln w="127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27911" y="3332890"/>
            <a:ext cx="355600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00"/>
              </a:spcBef>
            </a:pPr>
            <a:r>
              <a:rPr sz="1300" dirty="0">
                <a:solidFill>
                  <a:srgbClr val="333F50"/>
                </a:solidFill>
                <a:latin typeface="MS Gothic"/>
                <a:cs typeface="MS Gothic"/>
              </a:rPr>
              <a:t>方法 技</a:t>
            </a:r>
            <a:r>
              <a:rPr sz="1300" dirty="0">
                <a:solidFill>
                  <a:srgbClr val="333F50"/>
                </a:solidFill>
                <a:latin typeface="宋体"/>
                <a:cs typeface="宋体"/>
              </a:rPr>
              <a:t>术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2550" y="1289050"/>
            <a:ext cx="482600" cy="1651000"/>
          </a:xfrm>
          <a:custGeom>
            <a:avLst/>
            <a:gdLst/>
            <a:ahLst/>
            <a:cxnLst/>
            <a:rect l="l" t="t" r="r" b="b"/>
            <a:pathLst>
              <a:path w="482600" h="1651000">
                <a:moveTo>
                  <a:pt x="402164" y="0"/>
                </a:moveTo>
                <a:lnTo>
                  <a:pt x="80435" y="0"/>
                </a:lnTo>
                <a:lnTo>
                  <a:pt x="49126" y="6321"/>
                </a:lnTo>
                <a:lnTo>
                  <a:pt x="23559" y="23558"/>
                </a:lnTo>
                <a:lnTo>
                  <a:pt x="6321" y="49126"/>
                </a:lnTo>
                <a:lnTo>
                  <a:pt x="0" y="80435"/>
                </a:lnTo>
                <a:lnTo>
                  <a:pt x="0" y="1570564"/>
                </a:lnTo>
                <a:lnTo>
                  <a:pt x="6321" y="1601873"/>
                </a:lnTo>
                <a:lnTo>
                  <a:pt x="23559" y="1627441"/>
                </a:lnTo>
                <a:lnTo>
                  <a:pt x="49126" y="1644678"/>
                </a:lnTo>
                <a:lnTo>
                  <a:pt x="80435" y="1651000"/>
                </a:lnTo>
                <a:lnTo>
                  <a:pt x="402164" y="1651000"/>
                </a:lnTo>
                <a:lnTo>
                  <a:pt x="433473" y="1644678"/>
                </a:lnTo>
                <a:lnTo>
                  <a:pt x="459040" y="1627441"/>
                </a:lnTo>
                <a:lnTo>
                  <a:pt x="476278" y="1601873"/>
                </a:lnTo>
                <a:lnTo>
                  <a:pt x="482600" y="1570564"/>
                </a:lnTo>
                <a:lnTo>
                  <a:pt x="482600" y="80435"/>
                </a:lnTo>
                <a:lnTo>
                  <a:pt x="476278" y="49126"/>
                </a:lnTo>
                <a:lnTo>
                  <a:pt x="459040" y="23558"/>
                </a:lnTo>
                <a:lnTo>
                  <a:pt x="433473" y="6321"/>
                </a:lnTo>
                <a:lnTo>
                  <a:pt x="4021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550" y="1289050"/>
            <a:ext cx="482600" cy="1651000"/>
          </a:xfrm>
          <a:custGeom>
            <a:avLst/>
            <a:gdLst/>
            <a:ahLst/>
            <a:cxnLst/>
            <a:rect l="l" t="t" r="r" b="b"/>
            <a:pathLst>
              <a:path w="482600" h="1651000">
                <a:moveTo>
                  <a:pt x="0" y="80435"/>
                </a:moveTo>
                <a:lnTo>
                  <a:pt x="6321" y="49126"/>
                </a:lnTo>
                <a:lnTo>
                  <a:pt x="23559" y="23559"/>
                </a:lnTo>
                <a:lnTo>
                  <a:pt x="49126" y="6321"/>
                </a:lnTo>
                <a:lnTo>
                  <a:pt x="80435" y="0"/>
                </a:lnTo>
                <a:lnTo>
                  <a:pt x="402164" y="0"/>
                </a:lnTo>
                <a:lnTo>
                  <a:pt x="433473" y="6321"/>
                </a:lnTo>
                <a:lnTo>
                  <a:pt x="459040" y="23559"/>
                </a:lnTo>
                <a:lnTo>
                  <a:pt x="476278" y="49126"/>
                </a:lnTo>
                <a:lnTo>
                  <a:pt x="482600" y="80435"/>
                </a:lnTo>
                <a:lnTo>
                  <a:pt x="482600" y="1570564"/>
                </a:lnTo>
                <a:lnTo>
                  <a:pt x="476278" y="1601873"/>
                </a:lnTo>
                <a:lnTo>
                  <a:pt x="459040" y="1627441"/>
                </a:lnTo>
                <a:lnTo>
                  <a:pt x="433473" y="1644679"/>
                </a:lnTo>
                <a:lnTo>
                  <a:pt x="402164" y="1651000"/>
                </a:lnTo>
                <a:lnTo>
                  <a:pt x="80435" y="1651000"/>
                </a:lnTo>
                <a:lnTo>
                  <a:pt x="49126" y="1644679"/>
                </a:lnTo>
                <a:lnTo>
                  <a:pt x="23559" y="1627441"/>
                </a:lnTo>
                <a:lnTo>
                  <a:pt x="6321" y="1601873"/>
                </a:lnTo>
                <a:lnTo>
                  <a:pt x="0" y="1570564"/>
                </a:lnTo>
                <a:lnTo>
                  <a:pt x="0" y="80435"/>
                </a:lnTo>
                <a:close/>
              </a:path>
            </a:pathLst>
          </a:custGeom>
          <a:ln w="12700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37291" y="1985041"/>
            <a:ext cx="3556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33F50"/>
                </a:solidFill>
                <a:latin typeface="MS Gothic"/>
                <a:cs typeface="MS Gothic"/>
              </a:rPr>
              <a:t>工具</a:t>
            </a:r>
            <a:endParaRPr sz="1300">
              <a:latin typeface="MS Gothic"/>
              <a:cs typeface="MS Gothic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178800" y="3086100"/>
            <a:ext cx="228600" cy="977900"/>
          </a:xfrm>
          <a:custGeom>
            <a:avLst/>
            <a:gdLst/>
            <a:ahLst/>
            <a:cxnLst/>
            <a:rect l="l" t="t" r="r" b="b"/>
            <a:pathLst>
              <a:path w="228600" h="977900">
                <a:moveTo>
                  <a:pt x="190498" y="0"/>
                </a:moveTo>
                <a:lnTo>
                  <a:pt x="38101" y="0"/>
                </a:ln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1"/>
                </a:lnTo>
                <a:lnTo>
                  <a:pt x="0" y="939798"/>
                </a:lnTo>
                <a:lnTo>
                  <a:pt x="2994" y="954629"/>
                </a:lnTo>
                <a:lnTo>
                  <a:pt x="11159" y="966740"/>
                </a:lnTo>
                <a:lnTo>
                  <a:pt x="23270" y="974905"/>
                </a:lnTo>
                <a:lnTo>
                  <a:pt x="38101" y="977900"/>
                </a:lnTo>
                <a:lnTo>
                  <a:pt x="190498" y="977900"/>
                </a:lnTo>
                <a:lnTo>
                  <a:pt x="205329" y="974905"/>
                </a:lnTo>
                <a:lnTo>
                  <a:pt x="217440" y="966740"/>
                </a:lnTo>
                <a:lnTo>
                  <a:pt x="225605" y="954629"/>
                </a:lnTo>
                <a:lnTo>
                  <a:pt x="228600" y="939798"/>
                </a:lnTo>
                <a:lnTo>
                  <a:pt x="228600" y="38101"/>
                </a:lnTo>
                <a:lnTo>
                  <a:pt x="225605" y="23270"/>
                </a:lnTo>
                <a:lnTo>
                  <a:pt x="217440" y="11159"/>
                </a:lnTo>
                <a:lnTo>
                  <a:pt x="205329" y="2994"/>
                </a:lnTo>
                <a:lnTo>
                  <a:pt x="190498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65300" y="3073400"/>
            <a:ext cx="203200" cy="1016000"/>
          </a:xfrm>
          <a:custGeom>
            <a:avLst/>
            <a:gdLst/>
            <a:ahLst/>
            <a:cxnLst/>
            <a:rect l="l" t="t" r="r" b="b"/>
            <a:pathLst>
              <a:path w="203200" h="1016000">
                <a:moveTo>
                  <a:pt x="169332" y="0"/>
                </a:moveTo>
                <a:lnTo>
                  <a:pt x="33867" y="0"/>
                </a:lnTo>
                <a:lnTo>
                  <a:pt x="20684" y="2661"/>
                </a:lnTo>
                <a:lnTo>
                  <a:pt x="9919" y="9919"/>
                </a:lnTo>
                <a:lnTo>
                  <a:pt x="2661" y="20684"/>
                </a:lnTo>
                <a:lnTo>
                  <a:pt x="0" y="33867"/>
                </a:lnTo>
                <a:lnTo>
                  <a:pt x="0" y="982132"/>
                </a:lnTo>
                <a:lnTo>
                  <a:pt x="2661" y="995315"/>
                </a:lnTo>
                <a:lnTo>
                  <a:pt x="9919" y="1006080"/>
                </a:lnTo>
                <a:lnTo>
                  <a:pt x="20684" y="1013338"/>
                </a:lnTo>
                <a:lnTo>
                  <a:pt x="33867" y="1016000"/>
                </a:lnTo>
                <a:lnTo>
                  <a:pt x="169332" y="1016000"/>
                </a:lnTo>
                <a:lnTo>
                  <a:pt x="182515" y="1013338"/>
                </a:lnTo>
                <a:lnTo>
                  <a:pt x="193280" y="1006080"/>
                </a:lnTo>
                <a:lnTo>
                  <a:pt x="200538" y="995315"/>
                </a:lnTo>
                <a:lnTo>
                  <a:pt x="203200" y="982132"/>
                </a:lnTo>
                <a:lnTo>
                  <a:pt x="203200" y="33867"/>
                </a:lnTo>
                <a:lnTo>
                  <a:pt x="200538" y="20684"/>
                </a:lnTo>
                <a:lnTo>
                  <a:pt x="193280" y="9919"/>
                </a:lnTo>
                <a:lnTo>
                  <a:pt x="182515" y="2661"/>
                </a:lnTo>
                <a:lnTo>
                  <a:pt x="169332" y="0"/>
                </a:lnTo>
                <a:close/>
              </a:path>
            </a:pathLst>
          </a:custGeom>
          <a:solidFill>
            <a:srgbClr val="FF8A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781548" y="3239616"/>
            <a:ext cx="165100" cy="688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过 程 管 理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543800" y="41275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863598" y="0"/>
                </a:moveTo>
                <a:lnTo>
                  <a:pt x="50801" y="0"/>
                </a:lnTo>
                <a:lnTo>
                  <a:pt x="31027" y="3992"/>
                </a:lnTo>
                <a:lnTo>
                  <a:pt x="14879" y="14879"/>
                </a:lnTo>
                <a:lnTo>
                  <a:pt x="3992" y="31026"/>
                </a:lnTo>
                <a:lnTo>
                  <a:pt x="0" y="50801"/>
                </a:lnTo>
                <a:lnTo>
                  <a:pt x="0" y="253998"/>
                </a:lnTo>
                <a:lnTo>
                  <a:pt x="3992" y="273773"/>
                </a:lnTo>
                <a:lnTo>
                  <a:pt x="14879" y="289920"/>
                </a:lnTo>
                <a:lnTo>
                  <a:pt x="31027" y="300807"/>
                </a:lnTo>
                <a:lnTo>
                  <a:pt x="50801" y="304800"/>
                </a:lnTo>
                <a:lnTo>
                  <a:pt x="863598" y="304800"/>
                </a:lnTo>
                <a:lnTo>
                  <a:pt x="883372" y="300807"/>
                </a:lnTo>
                <a:lnTo>
                  <a:pt x="899520" y="289920"/>
                </a:lnTo>
                <a:lnTo>
                  <a:pt x="910407" y="273773"/>
                </a:lnTo>
                <a:lnTo>
                  <a:pt x="914400" y="253998"/>
                </a:lnTo>
                <a:lnTo>
                  <a:pt x="914400" y="50801"/>
                </a:lnTo>
                <a:lnTo>
                  <a:pt x="910407" y="31026"/>
                </a:lnTo>
                <a:lnTo>
                  <a:pt x="899520" y="14879"/>
                </a:lnTo>
                <a:lnTo>
                  <a:pt x="883372" y="3992"/>
                </a:lnTo>
                <a:lnTo>
                  <a:pt x="863598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652770" y="4156745"/>
            <a:ext cx="6858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MS Gothic"/>
                <a:cs typeface="MS Gothic"/>
              </a:rPr>
              <a:t>持</a:t>
            </a:r>
            <a:r>
              <a:rPr sz="1300" dirty="0">
                <a:solidFill>
                  <a:srgbClr val="FFFFFF"/>
                </a:solidFill>
                <a:latin typeface="宋体"/>
                <a:cs typeface="宋体"/>
              </a:rPr>
              <a:t>续反馈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848600" y="3073400"/>
            <a:ext cx="241300" cy="1003300"/>
          </a:xfrm>
          <a:custGeom>
            <a:avLst/>
            <a:gdLst/>
            <a:ahLst/>
            <a:cxnLst/>
            <a:rect l="l" t="t" r="r" b="b"/>
            <a:pathLst>
              <a:path w="241300" h="10033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63082"/>
                </a:lnTo>
                <a:lnTo>
                  <a:pt x="3160" y="978736"/>
                </a:lnTo>
                <a:lnTo>
                  <a:pt x="11779" y="991520"/>
                </a:lnTo>
                <a:lnTo>
                  <a:pt x="24562" y="1000139"/>
                </a:lnTo>
                <a:lnTo>
                  <a:pt x="40217" y="1003300"/>
                </a:lnTo>
                <a:lnTo>
                  <a:pt x="201082" y="1003300"/>
                </a:lnTo>
                <a:lnTo>
                  <a:pt x="216737" y="1000139"/>
                </a:lnTo>
                <a:lnTo>
                  <a:pt x="229520" y="991520"/>
                </a:lnTo>
                <a:lnTo>
                  <a:pt x="238139" y="978736"/>
                </a:lnTo>
                <a:lnTo>
                  <a:pt x="241300" y="9630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62550" y="1758950"/>
            <a:ext cx="1079500" cy="254000"/>
          </a:xfrm>
          <a:custGeom>
            <a:avLst/>
            <a:gdLst/>
            <a:ahLst/>
            <a:cxnLst/>
            <a:rect l="l" t="t" r="r" b="b"/>
            <a:pathLst>
              <a:path w="1079500" h="254000">
                <a:moveTo>
                  <a:pt x="1037167" y="0"/>
                </a:moveTo>
                <a:lnTo>
                  <a:pt x="42332" y="0"/>
                </a:lnTo>
                <a:lnTo>
                  <a:pt x="25855" y="3326"/>
                </a:lnTo>
                <a:lnTo>
                  <a:pt x="12399" y="12399"/>
                </a:lnTo>
                <a:lnTo>
                  <a:pt x="3326" y="25855"/>
                </a:lnTo>
                <a:lnTo>
                  <a:pt x="0" y="42334"/>
                </a:lnTo>
                <a:lnTo>
                  <a:pt x="0" y="211665"/>
                </a:lnTo>
                <a:lnTo>
                  <a:pt x="3326" y="228144"/>
                </a:lnTo>
                <a:lnTo>
                  <a:pt x="12399" y="241600"/>
                </a:lnTo>
                <a:lnTo>
                  <a:pt x="25855" y="250673"/>
                </a:lnTo>
                <a:lnTo>
                  <a:pt x="42332" y="254000"/>
                </a:lnTo>
                <a:lnTo>
                  <a:pt x="1037167" y="254000"/>
                </a:lnTo>
                <a:lnTo>
                  <a:pt x="1053644" y="250673"/>
                </a:lnTo>
                <a:lnTo>
                  <a:pt x="1067100" y="241600"/>
                </a:lnTo>
                <a:lnTo>
                  <a:pt x="1076173" y="228144"/>
                </a:lnTo>
                <a:lnTo>
                  <a:pt x="1079500" y="211665"/>
                </a:lnTo>
                <a:lnTo>
                  <a:pt x="1079500" y="42334"/>
                </a:lnTo>
                <a:lnTo>
                  <a:pt x="1076173" y="25855"/>
                </a:lnTo>
                <a:lnTo>
                  <a:pt x="1067100" y="12399"/>
                </a:lnTo>
                <a:lnTo>
                  <a:pt x="1053644" y="3326"/>
                </a:lnTo>
                <a:lnTo>
                  <a:pt x="1037167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62550" y="1758950"/>
            <a:ext cx="1079500" cy="254000"/>
          </a:xfrm>
          <a:custGeom>
            <a:avLst/>
            <a:gdLst/>
            <a:ahLst/>
            <a:cxnLst/>
            <a:rect l="l" t="t" r="r" b="b"/>
            <a:pathLst>
              <a:path w="1079500" h="254000">
                <a:moveTo>
                  <a:pt x="0" y="42333"/>
                </a:moveTo>
                <a:lnTo>
                  <a:pt x="3326" y="25855"/>
                </a:lnTo>
                <a:lnTo>
                  <a:pt x="12399" y="12399"/>
                </a:lnTo>
                <a:lnTo>
                  <a:pt x="25855" y="3326"/>
                </a:lnTo>
                <a:lnTo>
                  <a:pt x="42333" y="0"/>
                </a:lnTo>
                <a:lnTo>
                  <a:pt x="1037167" y="0"/>
                </a:lnTo>
                <a:lnTo>
                  <a:pt x="1053644" y="3326"/>
                </a:lnTo>
                <a:lnTo>
                  <a:pt x="1067100" y="12399"/>
                </a:lnTo>
                <a:lnTo>
                  <a:pt x="1076173" y="25855"/>
                </a:lnTo>
                <a:lnTo>
                  <a:pt x="1079500" y="42333"/>
                </a:lnTo>
                <a:lnTo>
                  <a:pt x="1079500" y="211666"/>
                </a:lnTo>
                <a:lnTo>
                  <a:pt x="1076173" y="228144"/>
                </a:lnTo>
                <a:lnTo>
                  <a:pt x="1067100" y="241600"/>
                </a:lnTo>
                <a:lnTo>
                  <a:pt x="1053644" y="250673"/>
                </a:lnTo>
                <a:lnTo>
                  <a:pt x="1037167" y="254000"/>
                </a:lnTo>
                <a:lnTo>
                  <a:pt x="42333" y="254000"/>
                </a:lnTo>
                <a:lnTo>
                  <a:pt x="25855" y="250673"/>
                </a:lnTo>
                <a:lnTo>
                  <a:pt x="12399" y="241600"/>
                </a:lnTo>
                <a:lnTo>
                  <a:pt x="3326" y="228144"/>
                </a:lnTo>
                <a:lnTo>
                  <a:pt x="0" y="211666"/>
                </a:lnTo>
                <a:lnTo>
                  <a:pt x="0" y="42333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00900" y="3073400"/>
            <a:ext cx="241300" cy="1003300"/>
          </a:xfrm>
          <a:custGeom>
            <a:avLst/>
            <a:gdLst/>
            <a:ahLst/>
            <a:cxnLst/>
            <a:rect l="l" t="t" r="r" b="b"/>
            <a:pathLst>
              <a:path w="241300" h="10033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963082"/>
                </a:lnTo>
                <a:lnTo>
                  <a:pt x="3160" y="978736"/>
                </a:lnTo>
                <a:lnTo>
                  <a:pt x="11779" y="991520"/>
                </a:lnTo>
                <a:lnTo>
                  <a:pt x="24562" y="1000139"/>
                </a:lnTo>
                <a:lnTo>
                  <a:pt x="40217" y="1003300"/>
                </a:lnTo>
                <a:lnTo>
                  <a:pt x="201082" y="1003300"/>
                </a:lnTo>
                <a:lnTo>
                  <a:pt x="216737" y="1000139"/>
                </a:lnTo>
                <a:lnTo>
                  <a:pt x="229520" y="991520"/>
                </a:lnTo>
                <a:lnTo>
                  <a:pt x="238139" y="978736"/>
                </a:lnTo>
                <a:lnTo>
                  <a:pt x="241300" y="9630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C130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680200" y="3235840"/>
            <a:ext cx="1693081" cy="6883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20"/>
              </a:spcBef>
            </a:pP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日 容 故 </a:t>
            </a:r>
            <a:r>
              <a:rPr sz="1650" baseline="2525" dirty="0">
                <a:solidFill>
                  <a:srgbClr val="FFFFFF"/>
                </a:solidFill>
                <a:latin typeface="MS Gothic"/>
                <a:cs typeface="MS Gothic"/>
              </a:rPr>
              <a:t>运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漏</a:t>
            </a:r>
            <a:r>
              <a:rPr sz="1100" spc="45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650" baseline="2525" dirty="0">
                <a:solidFill>
                  <a:srgbClr val="FFFFFF"/>
                </a:solidFill>
                <a:latin typeface="宋体"/>
                <a:cs typeface="宋体"/>
              </a:rPr>
              <a:t>协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志 量 障 </a:t>
            </a:r>
            <a:r>
              <a:rPr sz="1650" baseline="2525" dirty="0">
                <a:solidFill>
                  <a:srgbClr val="FFFFFF"/>
                </a:solidFill>
                <a:latin typeface="宋体"/>
                <a:cs typeface="宋体"/>
              </a:rPr>
              <a:t>营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洞</a:t>
            </a:r>
            <a:r>
              <a:rPr sz="1100" spc="45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650" baseline="2525" dirty="0">
                <a:solidFill>
                  <a:srgbClr val="FFFFFF"/>
                </a:solidFill>
                <a:latin typeface="MS Gothic"/>
                <a:cs typeface="MS Gothic"/>
              </a:rPr>
              <a:t>作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分 </a:t>
            </a: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规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恢 </a:t>
            </a:r>
            <a:r>
              <a:rPr sz="1650" baseline="2525" dirty="0">
                <a:solidFill>
                  <a:srgbClr val="FFFFFF"/>
                </a:solidFill>
                <a:latin typeface="MS Gothic"/>
                <a:cs typeface="MS Gothic"/>
              </a:rPr>
              <a:t>反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法</a:t>
            </a:r>
            <a:r>
              <a:rPr sz="1100" spc="455" dirty="0">
                <a:solidFill>
                  <a:srgbClr val="FFFFFF"/>
                </a:solidFill>
                <a:latin typeface="MS Gothic"/>
                <a:cs typeface="MS Gothic"/>
              </a:rPr>
              <a:t> </a:t>
            </a:r>
            <a:r>
              <a:rPr sz="1650" baseline="2525" dirty="0">
                <a:solidFill>
                  <a:srgbClr val="FFFFFF"/>
                </a:solidFill>
                <a:latin typeface="MS Gothic"/>
                <a:cs typeface="MS Gothic"/>
              </a:rPr>
              <a:t>通 </a:t>
            </a:r>
            <a:r>
              <a:rPr sz="1100" dirty="0">
                <a:solidFill>
                  <a:srgbClr val="FFFFFF"/>
                </a:solidFill>
                <a:latin typeface="MS Gothic"/>
                <a:cs typeface="MS Gothic"/>
              </a:rPr>
              <a:t>析 划 复 </a:t>
            </a:r>
            <a:r>
              <a:rPr sz="1650" baseline="2525" dirty="0">
                <a:solidFill>
                  <a:srgbClr val="FFFFFF"/>
                </a:solidFill>
                <a:latin typeface="宋体"/>
                <a:cs typeface="宋体"/>
              </a:rPr>
              <a:t>馈 </a:t>
            </a:r>
            <a:r>
              <a:rPr sz="1100" dirty="0">
                <a:solidFill>
                  <a:srgbClr val="FFFFFF"/>
                </a:solidFill>
                <a:latin typeface="宋体"/>
                <a:cs typeface="宋体"/>
              </a:rPr>
              <a:t>务</a:t>
            </a:r>
            <a:r>
              <a:rPr sz="1100" spc="455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1650" baseline="2525" dirty="0">
                <a:solidFill>
                  <a:srgbClr val="FFFFFF"/>
                </a:solidFill>
                <a:latin typeface="MS Gothic"/>
                <a:cs typeface="MS Gothic"/>
              </a:rPr>
              <a:t>知</a:t>
            </a:r>
            <a:endParaRPr sz="1650" baseline="2525" dirty="0">
              <a:latin typeface="MS Gothic"/>
              <a:cs typeface="MS Gothic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369050" y="1771650"/>
            <a:ext cx="1104900" cy="241300"/>
          </a:xfrm>
          <a:custGeom>
            <a:avLst/>
            <a:gdLst/>
            <a:ahLst/>
            <a:cxnLst/>
            <a:rect l="l" t="t" r="r" b="b"/>
            <a:pathLst>
              <a:path w="1104900" h="241300">
                <a:moveTo>
                  <a:pt x="10646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201082"/>
                </a:lnTo>
                <a:lnTo>
                  <a:pt x="3160" y="216737"/>
                </a:lnTo>
                <a:lnTo>
                  <a:pt x="11779" y="229520"/>
                </a:lnTo>
                <a:lnTo>
                  <a:pt x="24562" y="238139"/>
                </a:lnTo>
                <a:lnTo>
                  <a:pt x="40217" y="241300"/>
                </a:lnTo>
                <a:lnTo>
                  <a:pt x="1064682" y="241300"/>
                </a:lnTo>
                <a:lnTo>
                  <a:pt x="1080337" y="238139"/>
                </a:lnTo>
                <a:lnTo>
                  <a:pt x="1093120" y="229520"/>
                </a:lnTo>
                <a:lnTo>
                  <a:pt x="1101739" y="216737"/>
                </a:lnTo>
                <a:lnTo>
                  <a:pt x="1104900" y="201082"/>
                </a:lnTo>
                <a:lnTo>
                  <a:pt x="1104900" y="40217"/>
                </a:lnTo>
                <a:lnTo>
                  <a:pt x="1101739" y="24562"/>
                </a:lnTo>
                <a:lnTo>
                  <a:pt x="1093120" y="11779"/>
                </a:lnTo>
                <a:lnTo>
                  <a:pt x="1080337" y="3160"/>
                </a:lnTo>
                <a:lnTo>
                  <a:pt x="1064682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69050" y="1771650"/>
            <a:ext cx="1104900" cy="241300"/>
          </a:xfrm>
          <a:custGeom>
            <a:avLst/>
            <a:gdLst/>
            <a:ahLst/>
            <a:cxnLst/>
            <a:rect l="l" t="t" r="r" b="b"/>
            <a:pathLst>
              <a:path w="1104900" h="241300">
                <a:moveTo>
                  <a:pt x="0" y="40216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6" y="0"/>
                </a:lnTo>
                <a:lnTo>
                  <a:pt x="1064683" y="0"/>
                </a:lnTo>
                <a:lnTo>
                  <a:pt x="1080337" y="3160"/>
                </a:lnTo>
                <a:lnTo>
                  <a:pt x="1093120" y="11779"/>
                </a:lnTo>
                <a:lnTo>
                  <a:pt x="1101739" y="24562"/>
                </a:lnTo>
                <a:lnTo>
                  <a:pt x="1104900" y="40216"/>
                </a:lnTo>
                <a:lnTo>
                  <a:pt x="1104900" y="201082"/>
                </a:lnTo>
                <a:lnTo>
                  <a:pt x="1101739" y="216737"/>
                </a:lnTo>
                <a:lnTo>
                  <a:pt x="1093120" y="229520"/>
                </a:lnTo>
                <a:lnTo>
                  <a:pt x="1080337" y="238139"/>
                </a:lnTo>
                <a:lnTo>
                  <a:pt x="1064683" y="241300"/>
                </a:lnTo>
                <a:lnTo>
                  <a:pt x="40216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2"/>
                </a:lnTo>
                <a:lnTo>
                  <a:pt x="0" y="40216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418031" y="1626828"/>
            <a:ext cx="982344" cy="12915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ctr">
              <a:lnSpc>
                <a:spcPct val="154700"/>
              </a:lnSpc>
              <a:spcBef>
                <a:spcPts val="165"/>
              </a:spcBef>
            </a:pPr>
            <a:r>
              <a:rPr sz="1400" spc="-15" dirty="0">
                <a:latin typeface="Calibri"/>
                <a:cs typeface="Calibri"/>
              </a:rPr>
              <a:t>Service Mesh  </a:t>
            </a:r>
            <a:r>
              <a:rPr sz="1300" spc="-5" dirty="0">
                <a:solidFill>
                  <a:srgbClr val="800000"/>
                </a:solidFill>
                <a:latin typeface="Calibri"/>
                <a:cs typeface="Calibri"/>
              </a:rPr>
              <a:t>Grafana  </a:t>
            </a:r>
            <a:r>
              <a:rPr sz="1300" spc="-10" dirty="0">
                <a:solidFill>
                  <a:srgbClr val="800000"/>
                </a:solidFill>
                <a:latin typeface="Calibri"/>
                <a:cs typeface="Calibri"/>
              </a:rPr>
              <a:t>Prometheus  </a:t>
            </a:r>
            <a:r>
              <a:rPr sz="1300" spc="-30" dirty="0">
                <a:solidFill>
                  <a:srgbClr val="800000"/>
                </a:solidFill>
                <a:latin typeface="Calibri"/>
                <a:cs typeface="Calibri"/>
              </a:rPr>
              <a:t>ELK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562850" y="2686050"/>
            <a:ext cx="889000" cy="241300"/>
          </a:xfrm>
          <a:custGeom>
            <a:avLst/>
            <a:gdLst/>
            <a:ahLst/>
            <a:cxnLst/>
            <a:rect l="l" t="t" r="r" b="b"/>
            <a:pathLst>
              <a:path w="889000" h="241300">
                <a:moveTo>
                  <a:pt x="8487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201082"/>
                </a:lnTo>
                <a:lnTo>
                  <a:pt x="3160" y="216737"/>
                </a:lnTo>
                <a:lnTo>
                  <a:pt x="11779" y="229520"/>
                </a:lnTo>
                <a:lnTo>
                  <a:pt x="24562" y="238139"/>
                </a:lnTo>
                <a:lnTo>
                  <a:pt x="40217" y="241300"/>
                </a:lnTo>
                <a:lnTo>
                  <a:pt x="848782" y="241300"/>
                </a:lnTo>
                <a:lnTo>
                  <a:pt x="864437" y="238139"/>
                </a:lnTo>
                <a:lnTo>
                  <a:pt x="877220" y="229520"/>
                </a:lnTo>
                <a:lnTo>
                  <a:pt x="885839" y="216737"/>
                </a:lnTo>
                <a:lnTo>
                  <a:pt x="889000" y="201082"/>
                </a:lnTo>
                <a:lnTo>
                  <a:pt x="889000" y="40217"/>
                </a:lnTo>
                <a:lnTo>
                  <a:pt x="885839" y="24562"/>
                </a:lnTo>
                <a:lnTo>
                  <a:pt x="877220" y="11779"/>
                </a:lnTo>
                <a:lnTo>
                  <a:pt x="864437" y="3160"/>
                </a:lnTo>
                <a:lnTo>
                  <a:pt x="848782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62850" y="2686050"/>
            <a:ext cx="889000" cy="241300"/>
          </a:xfrm>
          <a:custGeom>
            <a:avLst/>
            <a:gdLst/>
            <a:ahLst/>
            <a:cxnLst/>
            <a:rect l="l" t="t" r="r" b="b"/>
            <a:pathLst>
              <a:path w="889000" h="241300">
                <a:moveTo>
                  <a:pt x="0" y="40216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6" y="0"/>
                </a:lnTo>
                <a:lnTo>
                  <a:pt x="848783" y="0"/>
                </a:lnTo>
                <a:lnTo>
                  <a:pt x="864437" y="3160"/>
                </a:lnTo>
                <a:lnTo>
                  <a:pt x="877220" y="11779"/>
                </a:lnTo>
                <a:lnTo>
                  <a:pt x="885839" y="24562"/>
                </a:lnTo>
                <a:lnTo>
                  <a:pt x="889000" y="40216"/>
                </a:lnTo>
                <a:lnTo>
                  <a:pt x="889000" y="201083"/>
                </a:lnTo>
                <a:lnTo>
                  <a:pt x="885839" y="216737"/>
                </a:lnTo>
                <a:lnTo>
                  <a:pt x="877220" y="229520"/>
                </a:lnTo>
                <a:lnTo>
                  <a:pt x="864437" y="238139"/>
                </a:lnTo>
                <a:lnTo>
                  <a:pt x="848783" y="241300"/>
                </a:lnTo>
                <a:lnTo>
                  <a:pt x="40216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3"/>
                </a:lnTo>
                <a:lnTo>
                  <a:pt x="0" y="40216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75550" y="2393950"/>
            <a:ext cx="889000" cy="241300"/>
          </a:xfrm>
          <a:custGeom>
            <a:avLst/>
            <a:gdLst/>
            <a:ahLst/>
            <a:cxnLst/>
            <a:rect l="l" t="t" r="r" b="b"/>
            <a:pathLst>
              <a:path w="889000" h="241300">
                <a:moveTo>
                  <a:pt x="8487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201082"/>
                </a:lnTo>
                <a:lnTo>
                  <a:pt x="3160" y="216737"/>
                </a:lnTo>
                <a:lnTo>
                  <a:pt x="11779" y="229520"/>
                </a:lnTo>
                <a:lnTo>
                  <a:pt x="24562" y="238139"/>
                </a:lnTo>
                <a:lnTo>
                  <a:pt x="40217" y="241300"/>
                </a:lnTo>
                <a:lnTo>
                  <a:pt x="848782" y="241300"/>
                </a:lnTo>
                <a:lnTo>
                  <a:pt x="864437" y="238139"/>
                </a:lnTo>
                <a:lnTo>
                  <a:pt x="877220" y="229520"/>
                </a:lnTo>
                <a:lnTo>
                  <a:pt x="885839" y="216737"/>
                </a:lnTo>
                <a:lnTo>
                  <a:pt x="889000" y="201082"/>
                </a:lnTo>
                <a:lnTo>
                  <a:pt x="889000" y="40217"/>
                </a:lnTo>
                <a:lnTo>
                  <a:pt x="885839" y="24562"/>
                </a:lnTo>
                <a:lnTo>
                  <a:pt x="877220" y="11779"/>
                </a:lnTo>
                <a:lnTo>
                  <a:pt x="864437" y="3160"/>
                </a:lnTo>
                <a:lnTo>
                  <a:pt x="848782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75550" y="2393950"/>
            <a:ext cx="889000" cy="241300"/>
          </a:xfrm>
          <a:custGeom>
            <a:avLst/>
            <a:gdLst/>
            <a:ahLst/>
            <a:cxnLst/>
            <a:rect l="l" t="t" r="r" b="b"/>
            <a:pathLst>
              <a:path w="889000" h="241300">
                <a:moveTo>
                  <a:pt x="0" y="40216"/>
                </a:moveTo>
                <a:lnTo>
                  <a:pt x="3160" y="24562"/>
                </a:lnTo>
                <a:lnTo>
                  <a:pt x="11779" y="11779"/>
                </a:lnTo>
                <a:lnTo>
                  <a:pt x="24562" y="3160"/>
                </a:lnTo>
                <a:lnTo>
                  <a:pt x="40216" y="0"/>
                </a:lnTo>
                <a:lnTo>
                  <a:pt x="848783" y="0"/>
                </a:lnTo>
                <a:lnTo>
                  <a:pt x="864437" y="3160"/>
                </a:lnTo>
                <a:lnTo>
                  <a:pt x="877220" y="11779"/>
                </a:lnTo>
                <a:lnTo>
                  <a:pt x="885839" y="24562"/>
                </a:lnTo>
                <a:lnTo>
                  <a:pt x="889000" y="40216"/>
                </a:lnTo>
                <a:lnTo>
                  <a:pt x="889000" y="201083"/>
                </a:lnTo>
                <a:lnTo>
                  <a:pt x="885839" y="216737"/>
                </a:lnTo>
                <a:lnTo>
                  <a:pt x="877220" y="229520"/>
                </a:lnTo>
                <a:lnTo>
                  <a:pt x="864437" y="238139"/>
                </a:lnTo>
                <a:lnTo>
                  <a:pt x="848783" y="241300"/>
                </a:lnTo>
                <a:lnTo>
                  <a:pt x="40216" y="241300"/>
                </a:lnTo>
                <a:lnTo>
                  <a:pt x="24562" y="238139"/>
                </a:lnTo>
                <a:lnTo>
                  <a:pt x="11779" y="229520"/>
                </a:lnTo>
                <a:lnTo>
                  <a:pt x="3160" y="216737"/>
                </a:lnTo>
                <a:lnTo>
                  <a:pt x="0" y="201083"/>
                </a:lnTo>
                <a:lnTo>
                  <a:pt x="0" y="40216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35000" y="825500"/>
            <a:ext cx="7785100" cy="279400"/>
          </a:xfrm>
          <a:prstGeom prst="rect">
            <a:avLst/>
          </a:prstGeom>
          <a:solidFill>
            <a:srgbClr val="4EAE5B"/>
          </a:solidFill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400" spc="5" dirty="0">
                <a:solidFill>
                  <a:srgbClr val="FFFFFF"/>
                </a:solidFill>
                <a:latin typeface="等线"/>
                <a:cs typeface="等线"/>
              </a:rPr>
              <a:t>DevOps</a:t>
            </a:r>
            <a:r>
              <a:rPr sz="1400" spc="-60" dirty="0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sz="1400" dirty="0">
                <a:solidFill>
                  <a:srgbClr val="FFFFFF"/>
                </a:solidFill>
                <a:latin typeface="等线"/>
                <a:cs typeface="等线"/>
              </a:rPr>
              <a:t>统一</a:t>
            </a:r>
            <a:r>
              <a:rPr sz="1400" spc="-100" dirty="0">
                <a:solidFill>
                  <a:srgbClr val="FFFFFF"/>
                </a:solidFill>
                <a:latin typeface="等线"/>
                <a:cs typeface="等线"/>
              </a:rPr>
              <a:t>门</a:t>
            </a:r>
            <a:r>
              <a:rPr sz="1400" spc="285" dirty="0">
                <a:solidFill>
                  <a:srgbClr val="FFFFFF"/>
                </a:solidFill>
                <a:latin typeface="等线"/>
                <a:cs typeface="等线"/>
              </a:rPr>
              <a:t>户</a:t>
            </a:r>
            <a:r>
              <a:rPr sz="1400" dirty="0">
                <a:solidFill>
                  <a:srgbClr val="FFFFFF"/>
                </a:solidFill>
                <a:latin typeface="等线"/>
                <a:cs typeface="等线"/>
              </a:rPr>
              <a:t>&amp;</a:t>
            </a:r>
            <a:r>
              <a:rPr sz="1400" spc="-140" dirty="0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sz="1400" dirty="0">
                <a:solidFill>
                  <a:srgbClr val="FFFFFF"/>
                </a:solidFill>
                <a:latin typeface="等线"/>
                <a:cs typeface="等线"/>
              </a:rPr>
              <a:t>可视化</a:t>
            </a:r>
            <a:endParaRPr sz="1400">
              <a:latin typeface="等线"/>
              <a:cs typeface="等线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562850" y="2101850"/>
            <a:ext cx="889000" cy="254000"/>
          </a:xfrm>
          <a:custGeom>
            <a:avLst/>
            <a:gdLst/>
            <a:ahLst/>
            <a:cxnLst/>
            <a:rect l="l" t="t" r="r" b="b"/>
            <a:pathLst>
              <a:path w="889000" h="254000">
                <a:moveTo>
                  <a:pt x="846665" y="0"/>
                </a:moveTo>
                <a:lnTo>
                  <a:pt x="42334" y="0"/>
                </a:lnTo>
                <a:lnTo>
                  <a:pt x="25855" y="3326"/>
                </a:lnTo>
                <a:lnTo>
                  <a:pt x="12399" y="12399"/>
                </a:lnTo>
                <a:lnTo>
                  <a:pt x="3326" y="25855"/>
                </a:lnTo>
                <a:lnTo>
                  <a:pt x="0" y="42334"/>
                </a:lnTo>
                <a:lnTo>
                  <a:pt x="0" y="211665"/>
                </a:lnTo>
                <a:lnTo>
                  <a:pt x="3326" y="228144"/>
                </a:lnTo>
                <a:lnTo>
                  <a:pt x="12399" y="241600"/>
                </a:lnTo>
                <a:lnTo>
                  <a:pt x="25855" y="250673"/>
                </a:lnTo>
                <a:lnTo>
                  <a:pt x="42334" y="254000"/>
                </a:lnTo>
                <a:lnTo>
                  <a:pt x="846665" y="254000"/>
                </a:lnTo>
                <a:lnTo>
                  <a:pt x="863144" y="250673"/>
                </a:lnTo>
                <a:lnTo>
                  <a:pt x="876600" y="241600"/>
                </a:lnTo>
                <a:lnTo>
                  <a:pt x="885673" y="228144"/>
                </a:lnTo>
                <a:lnTo>
                  <a:pt x="889000" y="211665"/>
                </a:lnTo>
                <a:lnTo>
                  <a:pt x="889000" y="42334"/>
                </a:lnTo>
                <a:lnTo>
                  <a:pt x="885673" y="25855"/>
                </a:lnTo>
                <a:lnTo>
                  <a:pt x="876600" y="12399"/>
                </a:lnTo>
                <a:lnTo>
                  <a:pt x="863144" y="3326"/>
                </a:lnTo>
                <a:lnTo>
                  <a:pt x="84666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62850" y="2101850"/>
            <a:ext cx="889000" cy="254000"/>
          </a:xfrm>
          <a:custGeom>
            <a:avLst/>
            <a:gdLst/>
            <a:ahLst/>
            <a:cxnLst/>
            <a:rect l="l" t="t" r="r" b="b"/>
            <a:pathLst>
              <a:path w="889000" h="254000">
                <a:moveTo>
                  <a:pt x="0" y="42334"/>
                </a:moveTo>
                <a:lnTo>
                  <a:pt x="3326" y="25856"/>
                </a:lnTo>
                <a:lnTo>
                  <a:pt x="12399" y="12399"/>
                </a:lnTo>
                <a:lnTo>
                  <a:pt x="25856" y="3326"/>
                </a:lnTo>
                <a:lnTo>
                  <a:pt x="42334" y="0"/>
                </a:lnTo>
                <a:lnTo>
                  <a:pt x="846665" y="0"/>
                </a:lnTo>
                <a:lnTo>
                  <a:pt x="863143" y="3326"/>
                </a:lnTo>
                <a:lnTo>
                  <a:pt x="876600" y="12399"/>
                </a:lnTo>
                <a:lnTo>
                  <a:pt x="885673" y="25856"/>
                </a:lnTo>
                <a:lnTo>
                  <a:pt x="889000" y="42334"/>
                </a:lnTo>
                <a:lnTo>
                  <a:pt x="889000" y="211665"/>
                </a:lnTo>
                <a:lnTo>
                  <a:pt x="885673" y="228144"/>
                </a:lnTo>
                <a:lnTo>
                  <a:pt x="876600" y="241600"/>
                </a:lnTo>
                <a:lnTo>
                  <a:pt x="863143" y="250673"/>
                </a:lnTo>
                <a:lnTo>
                  <a:pt x="846665" y="254000"/>
                </a:lnTo>
                <a:lnTo>
                  <a:pt x="42334" y="254000"/>
                </a:lnTo>
                <a:lnTo>
                  <a:pt x="25856" y="250673"/>
                </a:lnTo>
                <a:lnTo>
                  <a:pt x="12399" y="241600"/>
                </a:lnTo>
                <a:lnTo>
                  <a:pt x="3326" y="228144"/>
                </a:lnTo>
                <a:lnTo>
                  <a:pt x="0" y="211665"/>
                </a:lnTo>
                <a:lnTo>
                  <a:pt x="0" y="42334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7710167" y="2039955"/>
            <a:ext cx="663114" cy="8358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87630" marR="5080" indent="-75565">
              <a:lnSpc>
                <a:spcPct val="147000"/>
              </a:lnSpc>
              <a:spcBef>
                <a:spcPts val="45"/>
              </a:spcBef>
            </a:pPr>
            <a:r>
              <a:rPr sz="1300" spc="-10" dirty="0" err="1">
                <a:latin typeface="Calibri"/>
                <a:cs typeface="Calibri"/>
              </a:rPr>
              <a:t>H</a:t>
            </a:r>
            <a:r>
              <a:rPr sz="1300" spc="5" dirty="0" err="1">
                <a:latin typeface="Calibri"/>
                <a:cs typeface="Calibri"/>
              </a:rPr>
              <a:t>y</a:t>
            </a:r>
            <a:r>
              <a:rPr sz="1300" spc="-15" dirty="0" err="1">
                <a:latin typeface="Calibri"/>
                <a:cs typeface="Calibri"/>
              </a:rPr>
              <a:t>g</a:t>
            </a:r>
            <a:r>
              <a:rPr sz="1300" dirty="0" err="1">
                <a:latin typeface="Calibri"/>
                <a:cs typeface="Calibri"/>
              </a:rPr>
              <a:t>i</a:t>
            </a:r>
            <a:r>
              <a:rPr sz="1300" spc="-50" dirty="0" err="1">
                <a:latin typeface="Calibri"/>
                <a:cs typeface="Calibri"/>
              </a:rPr>
              <a:t>e</a:t>
            </a:r>
            <a:r>
              <a:rPr sz="1300" dirty="0" err="1">
                <a:latin typeface="Calibri"/>
                <a:cs typeface="Calibri"/>
              </a:rPr>
              <a:t>ia</a:t>
            </a:r>
            <a:r>
              <a:rPr sz="1300" dirty="0">
                <a:latin typeface="Calibri"/>
                <a:cs typeface="Calibri"/>
              </a:rPr>
              <a:t>  </a:t>
            </a:r>
            <a:endParaRPr lang="en-US" altLang="zh-CN" sz="1200" spc="-15" dirty="0">
              <a:latin typeface="Calibri"/>
              <a:cs typeface="Calibri"/>
            </a:endParaRPr>
          </a:p>
          <a:p>
            <a:pPr marL="87630" marR="5080" indent="-75565">
              <a:lnSpc>
                <a:spcPct val="147000"/>
              </a:lnSpc>
              <a:spcBef>
                <a:spcPts val="45"/>
              </a:spcBef>
            </a:pPr>
            <a:r>
              <a:rPr lang="en-US" altLang="zh-CN" sz="1200" spc="-15" dirty="0" err="1">
                <a:latin typeface="Calibri"/>
                <a:cs typeface="Calibri"/>
              </a:rPr>
              <a:t>Wechat</a:t>
            </a:r>
            <a:endParaRPr lang="en-US" altLang="zh-CN" sz="1200" spc="-15" dirty="0">
              <a:latin typeface="Calibri"/>
              <a:cs typeface="Calibri"/>
            </a:endParaRPr>
          </a:p>
          <a:p>
            <a:pPr marL="87630" marR="5080" indent="-75565">
              <a:lnSpc>
                <a:spcPct val="147000"/>
              </a:lnSpc>
              <a:spcBef>
                <a:spcPts val="45"/>
              </a:spcBef>
            </a:pPr>
            <a:r>
              <a:rPr sz="1300" spc="-5" dirty="0" err="1">
                <a:latin typeface="Calibri"/>
                <a:cs typeface="Calibri"/>
              </a:rPr>
              <a:t>XRay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>
          <a:xfrm>
            <a:off x="535940" y="33020"/>
            <a:ext cx="401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50952E"/>
                </a:solidFill>
              </a:rPr>
              <a:t>DevOps</a:t>
            </a:r>
            <a:r>
              <a:rPr sz="2400" spc="-95" dirty="0">
                <a:solidFill>
                  <a:srgbClr val="50952E"/>
                </a:solidFill>
              </a:rPr>
              <a:t> </a:t>
            </a:r>
            <a:r>
              <a:rPr sz="2400" dirty="0">
                <a:solidFill>
                  <a:srgbClr val="50952E"/>
                </a:solidFill>
              </a:rPr>
              <a:t>建设的目标（示例）</a:t>
            </a:r>
            <a:endParaRPr sz="2400"/>
          </a:p>
        </p:txBody>
      </p:sp>
      <p:sp>
        <p:nvSpPr>
          <p:cNvPr id="118" name="object 118"/>
          <p:cNvSpPr/>
          <p:nvPr/>
        </p:nvSpPr>
        <p:spPr>
          <a:xfrm>
            <a:off x="5137150" y="1441450"/>
            <a:ext cx="1092200" cy="254000"/>
          </a:xfrm>
          <a:custGeom>
            <a:avLst/>
            <a:gdLst/>
            <a:ahLst/>
            <a:cxnLst/>
            <a:rect l="l" t="t" r="r" b="b"/>
            <a:pathLst>
              <a:path w="1092200" h="254000">
                <a:moveTo>
                  <a:pt x="1049865" y="0"/>
                </a:moveTo>
                <a:lnTo>
                  <a:pt x="42334" y="0"/>
                </a:lnTo>
                <a:lnTo>
                  <a:pt x="25855" y="3326"/>
                </a:lnTo>
                <a:lnTo>
                  <a:pt x="12399" y="12399"/>
                </a:lnTo>
                <a:lnTo>
                  <a:pt x="3326" y="25855"/>
                </a:lnTo>
                <a:lnTo>
                  <a:pt x="0" y="42334"/>
                </a:lnTo>
                <a:lnTo>
                  <a:pt x="0" y="211665"/>
                </a:lnTo>
                <a:lnTo>
                  <a:pt x="3326" y="228144"/>
                </a:lnTo>
                <a:lnTo>
                  <a:pt x="12399" y="241600"/>
                </a:lnTo>
                <a:lnTo>
                  <a:pt x="25855" y="250673"/>
                </a:lnTo>
                <a:lnTo>
                  <a:pt x="42334" y="254000"/>
                </a:lnTo>
                <a:lnTo>
                  <a:pt x="1049865" y="254000"/>
                </a:lnTo>
                <a:lnTo>
                  <a:pt x="1066344" y="250673"/>
                </a:lnTo>
                <a:lnTo>
                  <a:pt x="1079800" y="241600"/>
                </a:lnTo>
                <a:lnTo>
                  <a:pt x="1088873" y="228144"/>
                </a:lnTo>
                <a:lnTo>
                  <a:pt x="1092200" y="211665"/>
                </a:lnTo>
                <a:lnTo>
                  <a:pt x="1092200" y="42334"/>
                </a:lnTo>
                <a:lnTo>
                  <a:pt x="1088873" y="25855"/>
                </a:lnTo>
                <a:lnTo>
                  <a:pt x="1079800" y="12399"/>
                </a:lnTo>
                <a:lnTo>
                  <a:pt x="1066344" y="3326"/>
                </a:lnTo>
                <a:lnTo>
                  <a:pt x="1049865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37150" y="1441450"/>
            <a:ext cx="1092200" cy="254000"/>
          </a:xfrm>
          <a:custGeom>
            <a:avLst/>
            <a:gdLst/>
            <a:ahLst/>
            <a:cxnLst/>
            <a:rect l="l" t="t" r="r" b="b"/>
            <a:pathLst>
              <a:path w="1092200" h="254000">
                <a:moveTo>
                  <a:pt x="0" y="42334"/>
                </a:moveTo>
                <a:lnTo>
                  <a:pt x="3326" y="25856"/>
                </a:lnTo>
                <a:lnTo>
                  <a:pt x="12399" y="12399"/>
                </a:lnTo>
                <a:lnTo>
                  <a:pt x="25856" y="3326"/>
                </a:lnTo>
                <a:lnTo>
                  <a:pt x="42334" y="0"/>
                </a:lnTo>
                <a:lnTo>
                  <a:pt x="1049865" y="0"/>
                </a:lnTo>
                <a:lnTo>
                  <a:pt x="1066343" y="3326"/>
                </a:lnTo>
                <a:lnTo>
                  <a:pt x="1079800" y="12399"/>
                </a:lnTo>
                <a:lnTo>
                  <a:pt x="1088873" y="25856"/>
                </a:lnTo>
                <a:lnTo>
                  <a:pt x="1092200" y="42334"/>
                </a:lnTo>
                <a:lnTo>
                  <a:pt x="1092200" y="211665"/>
                </a:lnTo>
                <a:lnTo>
                  <a:pt x="1088873" y="228143"/>
                </a:lnTo>
                <a:lnTo>
                  <a:pt x="1079800" y="241600"/>
                </a:lnTo>
                <a:lnTo>
                  <a:pt x="1066343" y="250673"/>
                </a:lnTo>
                <a:lnTo>
                  <a:pt x="1049865" y="254000"/>
                </a:lnTo>
                <a:lnTo>
                  <a:pt x="42334" y="254000"/>
                </a:lnTo>
                <a:lnTo>
                  <a:pt x="25856" y="250673"/>
                </a:lnTo>
                <a:lnTo>
                  <a:pt x="12399" y="241600"/>
                </a:lnTo>
                <a:lnTo>
                  <a:pt x="3326" y="228143"/>
                </a:lnTo>
                <a:lnTo>
                  <a:pt x="0" y="211665"/>
                </a:lnTo>
                <a:lnTo>
                  <a:pt x="0" y="42334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5299290" y="1438922"/>
            <a:ext cx="788670" cy="147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00"/>
              </a:spcBef>
            </a:pPr>
            <a:r>
              <a:rPr sz="1300" spc="0" dirty="0">
                <a:solidFill>
                  <a:srgbClr val="800000"/>
                </a:solidFill>
                <a:latin typeface="Calibri"/>
                <a:cs typeface="Calibri"/>
              </a:rPr>
              <a:t>Apollo</a:t>
            </a:r>
            <a:endParaRPr sz="1300" dirty="0">
              <a:latin typeface="Calibri"/>
              <a:cs typeface="Calibri"/>
            </a:endParaRPr>
          </a:p>
          <a:p>
            <a:pPr marL="12700" marR="5080" indent="17145" algn="ctr">
              <a:lnSpc>
                <a:spcPct val="157200"/>
              </a:lnSpc>
              <a:spcBef>
                <a:spcPts val="45"/>
              </a:spcBef>
            </a:pPr>
            <a:r>
              <a:rPr sz="1300" spc="0" dirty="0">
                <a:solidFill>
                  <a:srgbClr val="800000"/>
                </a:solidFill>
                <a:latin typeface="Calibri"/>
                <a:cs typeface="Calibri"/>
              </a:rPr>
              <a:t>Ansible  </a:t>
            </a:r>
            <a:r>
              <a:rPr sz="1300" spc="15" dirty="0">
                <a:solidFill>
                  <a:srgbClr val="800000"/>
                </a:solidFill>
                <a:latin typeface="Calibri"/>
                <a:cs typeface="Calibri"/>
              </a:rPr>
              <a:t>K</a:t>
            </a:r>
            <a:r>
              <a:rPr sz="1300" spc="10" dirty="0">
                <a:solidFill>
                  <a:srgbClr val="800000"/>
                </a:solidFill>
                <a:latin typeface="Calibri"/>
                <a:cs typeface="Calibri"/>
              </a:rPr>
              <a:t>ub</a:t>
            </a:r>
            <a:r>
              <a:rPr sz="1300" spc="-50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300" spc="40" dirty="0">
                <a:solidFill>
                  <a:srgbClr val="800000"/>
                </a:solidFill>
                <a:latin typeface="Calibri"/>
                <a:cs typeface="Calibri"/>
              </a:rPr>
              <a:t>r</a:t>
            </a:r>
            <a:r>
              <a:rPr sz="1300" spc="10" dirty="0">
                <a:solidFill>
                  <a:srgbClr val="800000"/>
                </a:solidFill>
                <a:latin typeface="Calibri"/>
                <a:cs typeface="Calibri"/>
              </a:rPr>
              <a:t>n</a:t>
            </a:r>
            <a:r>
              <a:rPr sz="1300" spc="-50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300" spc="-40" dirty="0">
                <a:solidFill>
                  <a:srgbClr val="800000"/>
                </a:solidFill>
                <a:latin typeface="Calibri"/>
                <a:cs typeface="Calibri"/>
              </a:rPr>
              <a:t>t</a:t>
            </a:r>
            <a:r>
              <a:rPr sz="1300" spc="-50" dirty="0">
                <a:solidFill>
                  <a:srgbClr val="800000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800000"/>
                </a:solidFill>
                <a:latin typeface="Calibri"/>
                <a:cs typeface="Calibri"/>
              </a:rPr>
              <a:t>s </a:t>
            </a:r>
            <a:r>
              <a:rPr lang="en-US" altLang="zh-CN" sz="1300" spc="15" dirty="0">
                <a:solidFill>
                  <a:srgbClr val="800000"/>
                </a:solidFill>
                <a:latin typeface="Calibri"/>
                <a:cs typeface="Calibri"/>
              </a:rPr>
              <a:t>Nexus</a:t>
            </a:r>
            <a:r>
              <a:rPr sz="1300" spc="-5" dirty="0">
                <a:solidFill>
                  <a:srgbClr val="800000"/>
                </a:solidFill>
                <a:latin typeface="Calibri"/>
                <a:cs typeface="Calibri"/>
              </a:rPr>
              <a:t>  </a:t>
            </a:r>
            <a:r>
              <a:rPr sz="1300" dirty="0">
                <a:solidFill>
                  <a:srgbClr val="800000"/>
                </a:solidFill>
                <a:latin typeface="Calibri"/>
                <a:cs typeface="Calibri"/>
              </a:rPr>
              <a:t>Openshift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038350" y="1969781"/>
            <a:ext cx="1677609" cy="92967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 algn="ctr">
              <a:lnSpc>
                <a:spcPct val="142000"/>
              </a:lnSpc>
              <a:spcBef>
                <a:spcPts val="15"/>
              </a:spcBef>
            </a:pPr>
            <a:r>
              <a:rPr lang="en-US" sz="1300" spc="5" dirty="0">
                <a:solidFill>
                  <a:srgbClr val="0A7625"/>
                </a:solidFill>
                <a:latin typeface="Calibri"/>
                <a:cs typeface="Calibri"/>
              </a:rPr>
              <a:t>Apollo/k8s </a:t>
            </a:r>
            <a:r>
              <a:rPr lang="en-US" sz="1300" spc="5" dirty="0" err="1">
                <a:solidFill>
                  <a:srgbClr val="0A7625"/>
                </a:solidFill>
                <a:latin typeface="Calibri"/>
                <a:cs typeface="Calibri"/>
              </a:rPr>
              <a:t>configmap</a:t>
            </a:r>
            <a:endParaRPr lang="en-US" sz="1300" spc="5" dirty="0">
              <a:solidFill>
                <a:srgbClr val="0A7625"/>
              </a:solidFill>
              <a:latin typeface="Calibri"/>
              <a:cs typeface="Calibri"/>
            </a:endParaRPr>
          </a:p>
          <a:p>
            <a:pPr marL="12700" marR="5080" algn="ctr">
              <a:lnSpc>
                <a:spcPct val="142000"/>
              </a:lnSpc>
              <a:spcBef>
                <a:spcPts val="15"/>
              </a:spcBef>
            </a:pPr>
            <a:r>
              <a:rPr sz="1300" dirty="0">
                <a:solidFill>
                  <a:srgbClr val="0A7625"/>
                </a:solidFill>
                <a:latin typeface="Calibri"/>
                <a:cs typeface="Calibri"/>
              </a:rPr>
              <a:t>Consul</a:t>
            </a:r>
            <a:r>
              <a:rPr lang="en-US" altLang="zh-CN" sz="1300" dirty="0">
                <a:solidFill>
                  <a:srgbClr val="0A7625"/>
                </a:solidFill>
                <a:latin typeface="Calibri"/>
                <a:cs typeface="Calibri"/>
              </a:rPr>
              <a:t>/</a:t>
            </a:r>
            <a:r>
              <a:rPr lang="en-US" altLang="zh-CN" sz="1300" dirty="0" err="1">
                <a:solidFill>
                  <a:srgbClr val="0A7625"/>
                </a:solidFill>
                <a:latin typeface="Calibri"/>
                <a:cs typeface="Calibri"/>
              </a:rPr>
              <a:t>etcd</a:t>
            </a:r>
            <a:endParaRPr lang="en-US" altLang="zh-CN" sz="1300" dirty="0">
              <a:latin typeface="Calibri"/>
              <a:cs typeface="Calibri"/>
            </a:endParaRPr>
          </a:p>
          <a:p>
            <a:pPr marL="12700" marR="5080" algn="ctr">
              <a:lnSpc>
                <a:spcPct val="142000"/>
              </a:lnSpc>
              <a:spcBef>
                <a:spcPts val="15"/>
              </a:spcBef>
            </a:pPr>
            <a:r>
              <a:rPr lang="en-US" sz="1300" spc="5" dirty="0">
                <a:solidFill>
                  <a:srgbClr val="0A7625"/>
                </a:solidFill>
                <a:latin typeface="Calibri"/>
                <a:cs typeface="Calibri"/>
              </a:rPr>
              <a:t>.NET Core</a:t>
            </a:r>
            <a:endParaRPr sz="1300" dirty="0">
              <a:latin typeface="Calibri"/>
              <a:cs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816350" y="1885950"/>
            <a:ext cx="1181100" cy="228600"/>
          </a:xfrm>
          <a:custGeom>
            <a:avLst/>
            <a:gdLst/>
            <a:ahLst/>
            <a:cxnLst/>
            <a:rect l="l" t="t" r="r" b="b"/>
            <a:pathLst>
              <a:path w="1181100" h="228600">
                <a:moveTo>
                  <a:pt x="1143000" y="0"/>
                </a:moveTo>
                <a:lnTo>
                  <a:pt x="38100" y="0"/>
                </a:lnTo>
                <a:lnTo>
                  <a:pt x="23270" y="2994"/>
                </a:lnTo>
                <a:lnTo>
                  <a:pt x="11159" y="11159"/>
                </a:lnTo>
                <a:lnTo>
                  <a:pt x="2994" y="23270"/>
                </a:lnTo>
                <a:lnTo>
                  <a:pt x="0" y="38100"/>
                </a:lnTo>
                <a:lnTo>
                  <a:pt x="0" y="190500"/>
                </a:lnTo>
                <a:lnTo>
                  <a:pt x="2994" y="205329"/>
                </a:lnTo>
                <a:lnTo>
                  <a:pt x="11159" y="217440"/>
                </a:lnTo>
                <a:lnTo>
                  <a:pt x="23270" y="225605"/>
                </a:lnTo>
                <a:lnTo>
                  <a:pt x="38100" y="228600"/>
                </a:lnTo>
                <a:lnTo>
                  <a:pt x="1143000" y="228600"/>
                </a:lnTo>
                <a:lnTo>
                  <a:pt x="1157829" y="225605"/>
                </a:lnTo>
                <a:lnTo>
                  <a:pt x="1169940" y="217440"/>
                </a:lnTo>
                <a:lnTo>
                  <a:pt x="1178105" y="205329"/>
                </a:lnTo>
                <a:lnTo>
                  <a:pt x="1181100" y="190500"/>
                </a:lnTo>
                <a:lnTo>
                  <a:pt x="1181100" y="38100"/>
                </a:lnTo>
                <a:lnTo>
                  <a:pt x="1178105" y="23270"/>
                </a:lnTo>
                <a:lnTo>
                  <a:pt x="1169940" y="11159"/>
                </a:lnTo>
                <a:lnTo>
                  <a:pt x="1157829" y="2994"/>
                </a:lnTo>
                <a:lnTo>
                  <a:pt x="1143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16350" y="1885950"/>
            <a:ext cx="1181100" cy="228600"/>
          </a:xfrm>
          <a:custGeom>
            <a:avLst/>
            <a:gdLst/>
            <a:ahLst/>
            <a:cxnLst/>
            <a:rect l="l" t="t" r="r" b="b"/>
            <a:pathLst>
              <a:path w="1181100" h="228600">
                <a:moveTo>
                  <a:pt x="0" y="38100"/>
                </a:moveTo>
                <a:lnTo>
                  <a:pt x="2994" y="23269"/>
                </a:lnTo>
                <a:lnTo>
                  <a:pt x="11159" y="11159"/>
                </a:lnTo>
                <a:lnTo>
                  <a:pt x="23270" y="2994"/>
                </a:lnTo>
                <a:lnTo>
                  <a:pt x="38100" y="0"/>
                </a:lnTo>
                <a:lnTo>
                  <a:pt x="1143000" y="0"/>
                </a:lnTo>
                <a:lnTo>
                  <a:pt x="1157830" y="2994"/>
                </a:lnTo>
                <a:lnTo>
                  <a:pt x="1169940" y="11159"/>
                </a:lnTo>
                <a:lnTo>
                  <a:pt x="1178105" y="23269"/>
                </a:lnTo>
                <a:lnTo>
                  <a:pt x="1181100" y="38100"/>
                </a:lnTo>
                <a:lnTo>
                  <a:pt x="1181100" y="190499"/>
                </a:lnTo>
                <a:lnTo>
                  <a:pt x="1178105" y="205330"/>
                </a:lnTo>
                <a:lnTo>
                  <a:pt x="1169940" y="217440"/>
                </a:lnTo>
                <a:lnTo>
                  <a:pt x="1157830" y="225605"/>
                </a:lnTo>
                <a:lnTo>
                  <a:pt x="1143000" y="228600"/>
                </a:lnTo>
                <a:lnTo>
                  <a:pt x="38100" y="228600"/>
                </a:lnTo>
                <a:lnTo>
                  <a:pt x="23270" y="225605"/>
                </a:lnTo>
                <a:lnTo>
                  <a:pt x="11159" y="217440"/>
                </a:lnTo>
                <a:lnTo>
                  <a:pt x="2994" y="205330"/>
                </a:lnTo>
                <a:lnTo>
                  <a:pt x="0" y="190499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003559" y="1192582"/>
            <a:ext cx="768350" cy="9061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-5715" algn="ctr">
              <a:lnSpc>
                <a:spcPct val="146600"/>
              </a:lnSpc>
              <a:spcBef>
                <a:spcPts val="50"/>
              </a:spcBef>
            </a:pPr>
            <a:r>
              <a:rPr sz="1300" spc="-10" dirty="0">
                <a:solidFill>
                  <a:srgbClr val="0000FF"/>
                </a:solidFill>
                <a:latin typeface="Calibri"/>
                <a:cs typeface="Calibri"/>
              </a:rPr>
              <a:t>Jenkins  </a:t>
            </a:r>
            <a:r>
              <a:rPr sz="130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300" spc="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300" spc="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300" spc="-2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300" spc="4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300" spc="10" dirty="0">
                <a:solidFill>
                  <a:srgbClr val="0000FF"/>
                </a:solidFill>
                <a:latin typeface="Calibri"/>
                <a:cs typeface="Calibri"/>
              </a:rPr>
              <a:t>qub</a:t>
            </a:r>
            <a:r>
              <a:rPr sz="1300" dirty="0">
                <a:solidFill>
                  <a:srgbClr val="0000FF"/>
                </a:solidFill>
                <a:latin typeface="Calibri"/>
                <a:cs typeface="Calibri"/>
              </a:rPr>
              <a:t>e  </a:t>
            </a:r>
            <a:r>
              <a:rPr sz="1400" spc="-25" dirty="0">
                <a:latin typeface="Calibri"/>
                <a:cs typeface="Calibri"/>
              </a:rPr>
              <a:t>Selenium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730750" y="2178050"/>
            <a:ext cx="241300" cy="749300"/>
          </a:xfrm>
          <a:custGeom>
            <a:avLst/>
            <a:gdLst/>
            <a:ahLst/>
            <a:cxnLst/>
            <a:rect l="l" t="t" r="r" b="b"/>
            <a:pathLst>
              <a:path w="241300" h="749300">
                <a:moveTo>
                  <a:pt x="201082" y="0"/>
                </a:moveTo>
                <a:lnTo>
                  <a:pt x="40217" y="0"/>
                </a:lnTo>
                <a:lnTo>
                  <a:pt x="24562" y="3160"/>
                </a:lnTo>
                <a:lnTo>
                  <a:pt x="11779" y="11779"/>
                </a:lnTo>
                <a:lnTo>
                  <a:pt x="3160" y="24562"/>
                </a:lnTo>
                <a:lnTo>
                  <a:pt x="0" y="40217"/>
                </a:lnTo>
                <a:lnTo>
                  <a:pt x="0" y="709082"/>
                </a:lnTo>
                <a:lnTo>
                  <a:pt x="3160" y="724737"/>
                </a:lnTo>
                <a:lnTo>
                  <a:pt x="11779" y="737520"/>
                </a:lnTo>
                <a:lnTo>
                  <a:pt x="24562" y="746139"/>
                </a:lnTo>
                <a:lnTo>
                  <a:pt x="40217" y="749300"/>
                </a:lnTo>
                <a:lnTo>
                  <a:pt x="201082" y="749300"/>
                </a:lnTo>
                <a:lnTo>
                  <a:pt x="216737" y="746139"/>
                </a:lnTo>
                <a:lnTo>
                  <a:pt x="229520" y="737520"/>
                </a:lnTo>
                <a:lnTo>
                  <a:pt x="238139" y="724737"/>
                </a:lnTo>
                <a:lnTo>
                  <a:pt x="241300" y="709082"/>
                </a:lnTo>
                <a:lnTo>
                  <a:pt x="241300" y="40217"/>
                </a:lnTo>
                <a:lnTo>
                  <a:pt x="238139" y="24562"/>
                </a:lnTo>
                <a:lnTo>
                  <a:pt x="229520" y="11779"/>
                </a:lnTo>
                <a:lnTo>
                  <a:pt x="216737" y="3160"/>
                </a:lnTo>
                <a:lnTo>
                  <a:pt x="201082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30750" y="2178050"/>
            <a:ext cx="241300" cy="749300"/>
          </a:xfrm>
          <a:custGeom>
            <a:avLst/>
            <a:gdLst/>
            <a:ahLst/>
            <a:cxnLst/>
            <a:rect l="l" t="t" r="r" b="b"/>
            <a:pathLst>
              <a:path w="241300" h="749300">
                <a:moveTo>
                  <a:pt x="0" y="40217"/>
                </a:moveTo>
                <a:lnTo>
                  <a:pt x="3160" y="24563"/>
                </a:lnTo>
                <a:lnTo>
                  <a:pt x="11779" y="11779"/>
                </a:lnTo>
                <a:lnTo>
                  <a:pt x="24563" y="3160"/>
                </a:lnTo>
                <a:lnTo>
                  <a:pt x="40217" y="0"/>
                </a:lnTo>
                <a:lnTo>
                  <a:pt x="201082" y="0"/>
                </a:lnTo>
                <a:lnTo>
                  <a:pt x="216736" y="3160"/>
                </a:lnTo>
                <a:lnTo>
                  <a:pt x="229520" y="11779"/>
                </a:lnTo>
                <a:lnTo>
                  <a:pt x="238139" y="24563"/>
                </a:lnTo>
                <a:lnTo>
                  <a:pt x="241300" y="40217"/>
                </a:lnTo>
                <a:lnTo>
                  <a:pt x="241300" y="709082"/>
                </a:lnTo>
                <a:lnTo>
                  <a:pt x="238139" y="724736"/>
                </a:lnTo>
                <a:lnTo>
                  <a:pt x="229520" y="737520"/>
                </a:lnTo>
                <a:lnTo>
                  <a:pt x="216736" y="746139"/>
                </a:lnTo>
                <a:lnTo>
                  <a:pt x="201082" y="749300"/>
                </a:lnTo>
                <a:lnTo>
                  <a:pt x="40217" y="749300"/>
                </a:lnTo>
                <a:lnTo>
                  <a:pt x="24563" y="746139"/>
                </a:lnTo>
                <a:lnTo>
                  <a:pt x="11779" y="737520"/>
                </a:lnTo>
                <a:lnTo>
                  <a:pt x="3160" y="724736"/>
                </a:lnTo>
                <a:lnTo>
                  <a:pt x="0" y="709082"/>
                </a:lnTo>
                <a:lnTo>
                  <a:pt x="0" y="40217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3866144" y="2241174"/>
            <a:ext cx="1090491" cy="603885"/>
          </a:xfrm>
          <a:prstGeom prst="rect">
            <a:avLst/>
          </a:prstGeom>
        </p:spPr>
        <p:txBody>
          <a:bodyPr vert="vert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2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35" dirty="0">
                <a:latin typeface="Calibri"/>
                <a:cs typeface="Calibri"/>
              </a:rPr>
              <a:t>w</a:t>
            </a:r>
            <a:r>
              <a:rPr sz="1200" spc="-30" dirty="0">
                <a:latin typeface="Calibri"/>
                <a:cs typeface="Calibri"/>
              </a:rPr>
              <a:t>M</a:t>
            </a:r>
            <a:r>
              <a:rPr sz="1200" spc="15" dirty="0">
                <a:latin typeface="Calibri"/>
                <a:cs typeface="Calibri"/>
              </a:rPr>
              <a:t>an</a:t>
            </a:r>
            <a:endParaRPr sz="1200" dirty="0">
              <a:latin typeface="Calibri"/>
              <a:cs typeface="Calibri"/>
            </a:endParaRPr>
          </a:p>
          <a:p>
            <a:pPr marL="38100" marR="38100" indent="35560" algn="ctr">
              <a:lnSpc>
                <a:spcPct val="152000"/>
              </a:lnSpc>
              <a:spcBef>
                <a:spcPts val="240"/>
              </a:spcBef>
            </a:pPr>
            <a:r>
              <a:rPr lang="en-US" altLang="zh-CN" sz="1300" spc="-10" dirty="0" err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1300" spc="-10" dirty="0" err="1">
                <a:solidFill>
                  <a:srgbClr val="0000FF"/>
                </a:solidFill>
                <a:latin typeface="Calibri"/>
                <a:cs typeface="Calibri"/>
              </a:rPr>
              <a:t>Unit</a:t>
            </a:r>
            <a:r>
              <a:rPr sz="1300" spc="-10" dirty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1300" spc="-13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300" spc="-5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300" spc="-4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300" spc="-5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3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300" spc="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300" dirty="0">
                <a:solidFill>
                  <a:srgbClr val="0000FF"/>
                </a:solidFill>
                <a:latin typeface="Calibri"/>
                <a:cs typeface="Calibri"/>
              </a:rPr>
              <a:t>k  </a:t>
            </a:r>
            <a:r>
              <a:rPr sz="1300" spc="-50" dirty="0">
                <a:solidFill>
                  <a:srgbClr val="0000FF"/>
                </a:solidFill>
                <a:latin typeface="Calibri"/>
                <a:cs typeface="Calibri"/>
              </a:rPr>
              <a:t>TestNG</a:t>
            </a:r>
            <a:endParaRPr sz="1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77470"/>
            <a:ext cx="234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</a:rPr>
              <a:t>项目管理</a:t>
            </a:r>
            <a:r>
              <a:rPr sz="2000" spc="-45" dirty="0">
                <a:solidFill>
                  <a:srgbClr val="00AF50"/>
                </a:solidFill>
              </a:rPr>
              <a:t> </a:t>
            </a:r>
            <a:r>
              <a:rPr sz="2000" dirty="0">
                <a:solidFill>
                  <a:srgbClr val="00AF50"/>
                </a:solidFill>
              </a:rPr>
              <a:t>–</a:t>
            </a:r>
            <a:r>
              <a:rPr sz="2000" spc="-25" dirty="0">
                <a:solidFill>
                  <a:srgbClr val="00AF50"/>
                </a:solidFill>
              </a:rPr>
              <a:t> </a:t>
            </a:r>
            <a:r>
              <a:rPr sz="2000" dirty="0">
                <a:solidFill>
                  <a:srgbClr val="00AF50"/>
                </a:solidFill>
              </a:rPr>
              <a:t>敏捷转型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383540" y="749444"/>
            <a:ext cx="511810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转</a:t>
            </a:r>
            <a:r>
              <a:rPr sz="1800" spc="400" dirty="0">
                <a:latin typeface="宋体"/>
                <a:cs typeface="宋体"/>
              </a:rPr>
              <a:t>型</a:t>
            </a:r>
            <a:r>
              <a:rPr sz="1800" spc="15" dirty="0">
                <a:latin typeface="Calibri"/>
                <a:cs typeface="Calibri"/>
              </a:rPr>
              <a:t>-&gt;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项目开发从瀑布式开发转型至精益敏捷模式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宋体"/>
                <a:cs typeface="宋体"/>
              </a:rPr>
              <a:t>（项目开发模式</a:t>
            </a:r>
            <a:r>
              <a:rPr sz="1800" spc="15" dirty="0">
                <a:latin typeface="Calibri"/>
                <a:cs typeface="Calibri"/>
              </a:rPr>
              <a:t>-&gt;</a:t>
            </a:r>
            <a:r>
              <a:rPr sz="1800" dirty="0">
                <a:latin typeface="宋体"/>
                <a:cs typeface="宋体"/>
              </a:rPr>
              <a:t>产品开发模式）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3003" y="1558881"/>
            <a:ext cx="4546396" cy="310373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540" y="77470"/>
            <a:ext cx="236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微软雅黑"/>
                <a:cs typeface="微软雅黑"/>
              </a:rPr>
              <a:t>需求管理</a:t>
            </a:r>
            <a:r>
              <a:rPr sz="2000" spc="-3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00AF50"/>
                </a:solidFill>
                <a:latin typeface="微软雅黑"/>
                <a:cs typeface="微软雅黑"/>
              </a:rPr>
              <a:t>–</a:t>
            </a:r>
            <a:r>
              <a:rPr sz="2000" spc="-1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lang="en-US" altLang="zh-CN" sz="2000" spc="0" dirty="0">
                <a:solidFill>
                  <a:srgbClr val="00AF50"/>
                </a:solidFill>
                <a:latin typeface="微软雅黑"/>
                <a:cs typeface="微软雅黑"/>
              </a:rPr>
              <a:t>TAPD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683379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等线"/>
                <a:cs typeface="等线"/>
              </a:rPr>
              <a:t>需求条目化管理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889CFE-ADEF-4D27-8A7B-0CA6A7D5F2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00" y="1072892"/>
            <a:ext cx="8597900" cy="36959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77470"/>
            <a:ext cx="4127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</a:rPr>
              <a:t>软件架构管理</a:t>
            </a:r>
            <a:r>
              <a:rPr sz="2000" spc="-45" dirty="0">
                <a:solidFill>
                  <a:srgbClr val="00AF50"/>
                </a:solidFill>
              </a:rPr>
              <a:t> </a:t>
            </a:r>
            <a:r>
              <a:rPr sz="2000" dirty="0">
                <a:solidFill>
                  <a:srgbClr val="00AF50"/>
                </a:solidFill>
              </a:rPr>
              <a:t>–</a:t>
            </a:r>
            <a:r>
              <a:rPr sz="2000" spc="-25" dirty="0">
                <a:solidFill>
                  <a:srgbClr val="00AF50"/>
                </a:solidFill>
              </a:rPr>
              <a:t> </a:t>
            </a:r>
            <a:r>
              <a:rPr sz="2000" dirty="0">
                <a:solidFill>
                  <a:srgbClr val="00AF50"/>
                </a:solidFill>
              </a:rPr>
              <a:t>巨石应用转型微服务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533400" y="1225550"/>
            <a:ext cx="7807619" cy="2082621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巨石应用痛点：</a:t>
            </a:r>
            <a:endParaRPr sz="1800" dirty="0">
              <a:latin typeface="微软雅黑"/>
              <a:cs typeface="微软雅黑"/>
            </a:endParaRPr>
          </a:p>
          <a:p>
            <a:pPr marL="304800" indent="-2921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项目变大后部署，维护难</a:t>
            </a:r>
            <a:endParaRPr sz="1800" dirty="0">
              <a:latin typeface="微软雅黑"/>
              <a:cs typeface="微软雅黑"/>
            </a:endParaRPr>
          </a:p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即使细微的变更也需要全量发布</a:t>
            </a:r>
            <a:endParaRPr sz="1800" dirty="0">
              <a:latin typeface="微软雅黑"/>
              <a:cs typeface="微软雅黑"/>
            </a:endParaRPr>
          </a:p>
          <a:p>
            <a:pPr marL="304800" indent="-2921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模块紧耦合，无法独立上线</a:t>
            </a:r>
            <a:endParaRPr sz="1800" dirty="0">
              <a:latin typeface="微软雅黑"/>
              <a:cs typeface="微软雅黑"/>
            </a:endParaRPr>
          </a:p>
          <a:p>
            <a:pPr marL="304800" indent="-2921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开发框架，语言单一，难以接触新的技术栈和框架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540" y="77470"/>
            <a:ext cx="4127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微软雅黑"/>
                <a:cs typeface="微软雅黑"/>
              </a:rPr>
              <a:t>软件架构管理</a:t>
            </a:r>
            <a:r>
              <a:rPr sz="2000" spc="-4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00AF50"/>
                </a:solidFill>
                <a:latin typeface="微软雅黑"/>
                <a:cs typeface="微软雅黑"/>
              </a:rPr>
              <a:t>–</a:t>
            </a:r>
            <a:r>
              <a:rPr sz="2000" spc="-2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00AF50"/>
                </a:solidFill>
                <a:latin typeface="微软雅黑"/>
                <a:cs typeface="微软雅黑"/>
              </a:rPr>
              <a:t>巨石应用转型微服务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839470"/>
            <a:ext cx="388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00AF50"/>
                </a:solidFill>
                <a:latin typeface="微软雅黑"/>
                <a:cs typeface="微软雅黑"/>
              </a:rPr>
              <a:t>Martin</a:t>
            </a:r>
            <a:r>
              <a:rPr sz="1800" spc="-15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800" spc="0" dirty="0">
                <a:solidFill>
                  <a:srgbClr val="00AF50"/>
                </a:solidFill>
                <a:latin typeface="微软雅黑"/>
                <a:cs typeface="微软雅黑"/>
              </a:rPr>
              <a:t>Fowler:</a:t>
            </a:r>
            <a:r>
              <a:rPr sz="1800" spc="2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微软雅黑"/>
                <a:cs typeface="微软雅黑"/>
              </a:rPr>
              <a:t>Strangler</a:t>
            </a:r>
            <a:r>
              <a:rPr sz="1800" spc="-3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绞杀者模式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4450" y="1462077"/>
            <a:ext cx="5797550" cy="290990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7539" y="4542033"/>
            <a:ext cx="322961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Calibri"/>
                <a:cs typeface="Calibri"/>
                <a:hlinkClick r:id="rId3"/>
              </a:rPr>
              <a:t>https://www.martinfowler.com/bliki/StranglerApplication.html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1905000"/>
            <a:ext cx="2159000" cy="21336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540" y="77470"/>
            <a:ext cx="4127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微软雅黑"/>
                <a:cs typeface="微软雅黑"/>
              </a:rPr>
              <a:t>软件架构管理</a:t>
            </a:r>
            <a:r>
              <a:rPr sz="2000" spc="-4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00AF50"/>
                </a:solidFill>
                <a:latin typeface="微软雅黑"/>
                <a:cs typeface="微软雅黑"/>
              </a:rPr>
              <a:t>–</a:t>
            </a:r>
            <a:r>
              <a:rPr sz="2000" spc="-25" dirty="0">
                <a:solidFill>
                  <a:srgbClr val="00AF50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solidFill>
                  <a:srgbClr val="00AF50"/>
                </a:solidFill>
                <a:latin typeface="微软雅黑"/>
                <a:cs typeface="微软雅黑"/>
              </a:rPr>
              <a:t>巨石应用转型微服务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839470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数据库拆分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40" y="4678758"/>
            <a:ext cx="17875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D9D9D9"/>
                </a:solidFill>
                <a:latin typeface="Calibri"/>
                <a:cs typeface="Calibri"/>
              </a:rPr>
              <a:t>Source from: Thoughtworks’s</a:t>
            </a:r>
            <a:r>
              <a:rPr sz="1000" spc="-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D9D9D9"/>
                </a:solidFill>
                <a:latin typeface="Calibri"/>
                <a:cs typeface="Calibri"/>
              </a:rPr>
              <a:t>blog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6071" y="912564"/>
            <a:ext cx="5916961" cy="358668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83820"/>
            <a:ext cx="2946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组织架构管理（Netflix）</a:t>
            </a:r>
            <a:endParaRPr sz="20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764937"/>
            <a:ext cx="238760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扁平化</a:t>
            </a:r>
            <a:endParaRPr sz="1800">
              <a:latin typeface="微软雅黑"/>
              <a:cs typeface="微软雅黑"/>
            </a:endParaRPr>
          </a:p>
          <a:p>
            <a:pPr marL="304800" indent="-2921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敏捷团队</a:t>
            </a:r>
            <a:r>
              <a:rPr sz="1800" spc="0" dirty="0">
                <a:solidFill>
                  <a:srgbClr val="00AF50"/>
                </a:solidFill>
                <a:latin typeface="微软雅黑"/>
                <a:cs typeface="微软雅黑"/>
              </a:rPr>
              <a:t>（2Pizza）</a:t>
            </a:r>
            <a:endParaRPr sz="1800">
              <a:latin typeface="微软雅黑"/>
              <a:cs typeface="微软雅黑"/>
            </a:endParaRPr>
          </a:p>
          <a:p>
            <a:pPr marL="304800" indent="-292100">
              <a:lnSpc>
                <a:spcPts val="2130"/>
              </a:lnSpc>
              <a:spcBef>
                <a:spcPts val="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自运维</a:t>
            </a:r>
            <a:endParaRPr sz="1800">
              <a:latin typeface="微软雅黑"/>
              <a:cs typeface="微软雅黑"/>
            </a:endParaRPr>
          </a:p>
          <a:p>
            <a:pPr marL="304800" indent="-292100">
              <a:lnSpc>
                <a:spcPts val="2130"/>
              </a:lnSpc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区分关注点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9200" y="83820"/>
            <a:ext cx="3048000" cy="2336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400" y="1890157"/>
            <a:ext cx="3124200" cy="307339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0" y="2514600"/>
            <a:ext cx="3644900" cy="2463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77470"/>
            <a:ext cx="2857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</a:rPr>
              <a:t>软件架构管理</a:t>
            </a:r>
            <a:r>
              <a:rPr sz="2000" spc="-45" dirty="0">
                <a:solidFill>
                  <a:srgbClr val="00AF50"/>
                </a:solidFill>
              </a:rPr>
              <a:t> </a:t>
            </a:r>
            <a:r>
              <a:rPr sz="2000" dirty="0">
                <a:solidFill>
                  <a:srgbClr val="00AF50"/>
                </a:solidFill>
              </a:rPr>
              <a:t>–</a:t>
            </a:r>
            <a:r>
              <a:rPr sz="2000" spc="-25" dirty="0">
                <a:solidFill>
                  <a:srgbClr val="00AF50"/>
                </a:solidFill>
              </a:rPr>
              <a:t> </a:t>
            </a:r>
            <a:r>
              <a:rPr sz="2000" dirty="0">
                <a:solidFill>
                  <a:srgbClr val="00AF50"/>
                </a:solidFill>
              </a:rPr>
              <a:t>功能开关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1795160" y="115136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原理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431" y="2136424"/>
            <a:ext cx="1806951" cy="157817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6540" y="4649470"/>
            <a:ext cx="31972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A6A6A6"/>
                </a:solidFill>
                <a:latin typeface="Calibri"/>
                <a:cs typeface="Calibri"/>
                <a:hlinkClick r:id="rId4"/>
              </a:rPr>
              <a:t>https://martinfowler.com/bliki/FeatureToggle.html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3340" y="106866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微软雅黑"/>
                <a:cs typeface="微软雅黑"/>
              </a:rPr>
              <a:t>种类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89389" y="1664550"/>
            <a:ext cx="3559421" cy="250735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72F790-F2CA-47F4-B743-D9B6AA6D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81150"/>
            <a:ext cx="4164870" cy="250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40" y="121920"/>
            <a:ext cx="495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0" dirty="0">
                <a:solidFill>
                  <a:srgbClr val="00B050"/>
                </a:solidFill>
                <a:latin typeface="宋体"/>
                <a:cs typeface="宋体"/>
              </a:rPr>
              <a:t>日程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" y="2171495"/>
            <a:ext cx="2438400" cy="1818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dirty="0">
                <a:latin typeface="微软雅黑"/>
                <a:cs typeface="微软雅黑"/>
              </a:rPr>
              <a:t>为什么要落地</a:t>
            </a:r>
            <a:r>
              <a:rPr sz="1600" spc="-25" dirty="0">
                <a:latin typeface="微软雅黑"/>
                <a:cs typeface="微软雅黑"/>
              </a:rPr>
              <a:t>DevOps？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spc="-25" dirty="0" err="1">
                <a:latin typeface="微软雅黑"/>
                <a:cs typeface="微软雅黑"/>
              </a:rPr>
              <a:t>DevOps</a:t>
            </a:r>
            <a:r>
              <a:rPr sz="1600" dirty="0" err="1">
                <a:latin typeface="微软雅黑"/>
                <a:cs typeface="微软雅黑"/>
              </a:rPr>
              <a:t>落地方法</a:t>
            </a:r>
            <a:endParaRPr lang="en-US" altLang="zh-CN" sz="1600" dirty="0">
              <a:latin typeface="微软雅黑"/>
              <a:cs typeface="微软雅黑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endParaRPr lang="en-US" altLang="zh-CN" sz="1600" dirty="0">
              <a:latin typeface="微软雅黑"/>
              <a:cs typeface="微软雅黑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zh-CN" altLang="en-US" sz="1600" dirty="0">
                <a:latin typeface="微软雅黑"/>
                <a:cs typeface="微软雅黑"/>
              </a:rPr>
              <a:t>腾讯海量服务之道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spc="-5" dirty="0">
                <a:latin typeface="微软雅黑"/>
                <a:cs typeface="微软雅黑"/>
              </a:rPr>
              <a:t>Q&amp;A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300" y="2159000"/>
            <a:ext cx="825500" cy="3683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9150" y="2203450"/>
            <a:ext cx="685800" cy="2286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9150" y="220345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685800" y="57150"/>
                </a:lnTo>
                <a:lnTo>
                  <a:pt x="6858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02870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持续交付流水线元数据管理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85800"/>
            <a:ext cx="8007350" cy="389889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77470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</a:rPr>
              <a:t>制品管理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236912" y="693681"/>
            <a:ext cx="675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等线"/>
                <a:cs typeface="等线"/>
              </a:rPr>
              <a:t>问题：</a:t>
            </a:r>
            <a:r>
              <a:rPr sz="1800" dirty="0">
                <a:latin typeface="宋体"/>
                <a:cs typeface="宋体"/>
              </a:rPr>
              <a:t>不同团队各自维护私服或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15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P</a:t>
            </a:r>
            <a:r>
              <a:rPr sz="1800" dirty="0">
                <a:latin typeface="宋体"/>
                <a:cs typeface="宋体"/>
              </a:rPr>
              <a:t>，不能统一监管，没有统一接口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000" y="1181100"/>
            <a:ext cx="7239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20650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588432" y="0"/>
                </a:moveTo>
                <a:lnTo>
                  <a:pt x="33867" y="0"/>
                </a:lnTo>
                <a:lnTo>
                  <a:pt x="20684" y="2661"/>
                </a:lnTo>
                <a:lnTo>
                  <a:pt x="9919" y="9919"/>
                </a:lnTo>
                <a:lnTo>
                  <a:pt x="2661" y="20684"/>
                </a:lnTo>
                <a:lnTo>
                  <a:pt x="0" y="33867"/>
                </a:lnTo>
                <a:lnTo>
                  <a:pt x="0" y="169332"/>
                </a:lnTo>
                <a:lnTo>
                  <a:pt x="2661" y="182515"/>
                </a:lnTo>
                <a:lnTo>
                  <a:pt x="9919" y="193280"/>
                </a:lnTo>
                <a:lnTo>
                  <a:pt x="20684" y="200538"/>
                </a:lnTo>
                <a:lnTo>
                  <a:pt x="33867" y="203200"/>
                </a:lnTo>
                <a:lnTo>
                  <a:pt x="588432" y="203200"/>
                </a:lnTo>
                <a:lnTo>
                  <a:pt x="601615" y="200538"/>
                </a:lnTo>
                <a:lnTo>
                  <a:pt x="612380" y="193280"/>
                </a:lnTo>
                <a:lnTo>
                  <a:pt x="619638" y="182515"/>
                </a:lnTo>
                <a:lnTo>
                  <a:pt x="622300" y="169332"/>
                </a:lnTo>
                <a:lnTo>
                  <a:pt x="622300" y="33867"/>
                </a:lnTo>
                <a:lnTo>
                  <a:pt x="619638" y="20684"/>
                </a:lnTo>
                <a:lnTo>
                  <a:pt x="612380" y="9919"/>
                </a:lnTo>
                <a:lnTo>
                  <a:pt x="601615" y="2661"/>
                </a:lnTo>
                <a:lnTo>
                  <a:pt x="588432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2742" y="1235586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S Gothic"/>
                <a:cs typeface="MS Gothic"/>
              </a:rPr>
              <a:t>开</a:t>
            </a:r>
            <a:r>
              <a:rPr sz="800" dirty="0">
                <a:latin typeface="宋体"/>
                <a:cs typeface="宋体"/>
              </a:rPr>
              <a:t>发团队</a:t>
            </a:r>
            <a:endParaRPr sz="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9400" y="11684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9250" y="12128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3700" y="1168400"/>
            <a:ext cx="5207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3609" y="1217178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Gitlab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0000" y="11684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9850" y="12128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6200" y="1155700"/>
            <a:ext cx="584200" cy="3556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24179" y="1211028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399CC"/>
                </a:solidFill>
                <a:latin typeface="Calibri"/>
                <a:cs typeface="Calibri"/>
              </a:rPr>
              <a:t>Jenkins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35158" y="1384747"/>
            <a:ext cx="1261110" cy="372110"/>
          </a:xfrm>
          <a:custGeom>
            <a:avLst/>
            <a:gdLst/>
            <a:ahLst/>
            <a:cxnLst/>
            <a:rect l="l" t="t" r="r" b="b"/>
            <a:pathLst>
              <a:path w="1261110" h="372110">
                <a:moveTo>
                  <a:pt x="6682" y="0"/>
                </a:moveTo>
                <a:lnTo>
                  <a:pt x="0" y="24505"/>
                </a:lnTo>
                <a:lnTo>
                  <a:pt x="1183784" y="347355"/>
                </a:lnTo>
                <a:lnTo>
                  <a:pt x="1177102" y="371861"/>
                </a:lnTo>
                <a:lnTo>
                  <a:pt x="1260641" y="355152"/>
                </a:lnTo>
                <a:lnTo>
                  <a:pt x="1224538" y="322850"/>
                </a:lnTo>
                <a:lnTo>
                  <a:pt x="1190467" y="322850"/>
                </a:lnTo>
                <a:lnTo>
                  <a:pt x="6682" y="0"/>
                </a:lnTo>
                <a:close/>
              </a:path>
              <a:path w="1261110" h="372110">
                <a:moveTo>
                  <a:pt x="1197151" y="298345"/>
                </a:moveTo>
                <a:lnTo>
                  <a:pt x="1190467" y="322850"/>
                </a:lnTo>
                <a:lnTo>
                  <a:pt x="1224538" y="322850"/>
                </a:lnTo>
                <a:lnTo>
                  <a:pt x="1197151" y="298345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7100" y="1206500"/>
            <a:ext cx="520700" cy="254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7900" y="127000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266700" y="0"/>
                </a:moveTo>
                <a:lnTo>
                  <a:pt x="2667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66700" y="50800"/>
                </a:lnTo>
                <a:lnTo>
                  <a:pt x="266700" y="762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9800" y="1206500"/>
            <a:ext cx="787400" cy="4572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0600" y="1270000"/>
            <a:ext cx="609600" cy="317500"/>
          </a:xfrm>
          <a:custGeom>
            <a:avLst/>
            <a:gdLst/>
            <a:ahLst/>
            <a:cxnLst/>
            <a:rect l="l" t="t" r="r" b="b"/>
            <a:pathLst>
              <a:path w="609600" h="317500">
                <a:moveTo>
                  <a:pt x="25400" y="138630"/>
                </a:moveTo>
                <a:lnTo>
                  <a:pt x="0" y="138630"/>
                </a:lnTo>
                <a:lnTo>
                  <a:pt x="0" y="311814"/>
                </a:lnTo>
                <a:lnTo>
                  <a:pt x="5686" y="317500"/>
                </a:lnTo>
                <a:lnTo>
                  <a:pt x="436272" y="317500"/>
                </a:lnTo>
                <a:lnTo>
                  <a:pt x="441958" y="311814"/>
                </a:lnTo>
                <a:lnTo>
                  <a:pt x="441958" y="292100"/>
                </a:lnTo>
                <a:lnTo>
                  <a:pt x="25400" y="292100"/>
                </a:lnTo>
                <a:lnTo>
                  <a:pt x="25400" y="138630"/>
                </a:lnTo>
                <a:close/>
              </a:path>
              <a:path w="609600" h="317500">
                <a:moveTo>
                  <a:pt x="533400" y="0"/>
                </a:moveTo>
                <a:lnTo>
                  <a:pt x="533400" y="25400"/>
                </a:lnTo>
                <a:lnTo>
                  <a:pt x="422244" y="25400"/>
                </a:lnTo>
                <a:lnTo>
                  <a:pt x="416558" y="31085"/>
                </a:lnTo>
                <a:lnTo>
                  <a:pt x="416558" y="292100"/>
                </a:lnTo>
                <a:lnTo>
                  <a:pt x="441958" y="292100"/>
                </a:lnTo>
                <a:lnTo>
                  <a:pt x="441958" y="50800"/>
                </a:lnTo>
                <a:lnTo>
                  <a:pt x="584200" y="508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  <a:path w="609600" h="317500">
                <a:moveTo>
                  <a:pt x="584200" y="50800"/>
                </a:moveTo>
                <a:lnTo>
                  <a:pt x="533400" y="50800"/>
                </a:lnTo>
                <a:lnTo>
                  <a:pt x="533400" y="76200"/>
                </a:lnTo>
                <a:lnTo>
                  <a:pt x="584200" y="5080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7700" y="1536700"/>
            <a:ext cx="723900" cy="6477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8500" y="1562100"/>
            <a:ext cx="622300" cy="546100"/>
          </a:xfrm>
          <a:custGeom>
            <a:avLst/>
            <a:gdLst/>
            <a:ahLst/>
            <a:cxnLst/>
            <a:rect l="l" t="t" r="r" b="b"/>
            <a:pathLst>
              <a:path w="622300" h="546100">
                <a:moveTo>
                  <a:pt x="311150" y="0"/>
                </a:moveTo>
                <a:lnTo>
                  <a:pt x="239803" y="1803"/>
                </a:lnTo>
                <a:lnTo>
                  <a:pt x="174310" y="6939"/>
                </a:lnTo>
                <a:lnTo>
                  <a:pt x="116537" y="14997"/>
                </a:lnTo>
                <a:lnTo>
                  <a:pt x="68353" y="25569"/>
                </a:lnTo>
                <a:lnTo>
                  <a:pt x="31624" y="38244"/>
                </a:lnTo>
                <a:lnTo>
                  <a:pt x="0" y="68262"/>
                </a:lnTo>
                <a:lnTo>
                  <a:pt x="0" y="477837"/>
                </a:lnTo>
                <a:lnTo>
                  <a:pt x="31624" y="507855"/>
                </a:lnTo>
                <a:lnTo>
                  <a:pt x="68353" y="520530"/>
                </a:lnTo>
                <a:lnTo>
                  <a:pt x="116537" y="531102"/>
                </a:lnTo>
                <a:lnTo>
                  <a:pt x="174310" y="539160"/>
                </a:lnTo>
                <a:lnTo>
                  <a:pt x="239803" y="544296"/>
                </a:lnTo>
                <a:lnTo>
                  <a:pt x="311150" y="546100"/>
                </a:lnTo>
                <a:lnTo>
                  <a:pt x="382496" y="544296"/>
                </a:lnTo>
                <a:lnTo>
                  <a:pt x="447989" y="539160"/>
                </a:lnTo>
                <a:lnTo>
                  <a:pt x="505762" y="531102"/>
                </a:lnTo>
                <a:lnTo>
                  <a:pt x="553946" y="520530"/>
                </a:lnTo>
                <a:lnTo>
                  <a:pt x="590675" y="507855"/>
                </a:lnTo>
                <a:lnTo>
                  <a:pt x="622300" y="477837"/>
                </a:lnTo>
                <a:lnTo>
                  <a:pt x="622300" y="68262"/>
                </a:lnTo>
                <a:lnTo>
                  <a:pt x="590675" y="38244"/>
                </a:lnTo>
                <a:lnTo>
                  <a:pt x="553946" y="25569"/>
                </a:lnTo>
                <a:lnTo>
                  <a:pt x="505762" y="14997"/>
                </a:lnTo>
                <a:lnTo>
                  <a:pt x="447989" y="6939"/>
                </a:lnTo>
                <a:lnTo>
                  <a:pt x="382496" y="1803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8500" y="1562100"/>
            <a:ext cx="622300" cy="139700"/>
          </a:xfrm>
          <a:custGeom>
            <a:avLst/>
            <a:gdLst/>
            <a:ahLst/>
            <a:cxnLst/>
            <a:rect l="l" t="t" r="r" b="b"/>
            <a:pathLst>
              <a:path w="622300" h="139700">
                <a:moveTo>
                  <a:pt x="311150" y="0"/>
                </a:moveTo>
                <a:lnTo>
                  <a:pt x="239806" y="1844"/>
                </a:lnTo>
                <a:lnTo>
                  <a:pt x="174313" y="7099"/>
                </a:lnTo>
                <a:lnTo>
                  <a:pt x="116541" y="15345"/>
                </a:lnTo>
                <a:lnTo>
                  <a:pt x="68356" y="26162"/>
                </a:lnTo>
                <a:lnTo>
                  <a:pt x="31625" y="39131"/>
                </a:lnTo>
                <a:lnTo>
                  <a:pt x="0" y="69850"/>
                </a:lnTo>
                <a:lnTo>
                  <a:pt x="8217" y="85866"/>
                </a:lnTo>
                <a:lnTo>
                  <a:pt x="68356" y="113537"/>
                </a:lnTo>
                <a:lnTo>
                  <a:pt x="116541" y="124354"/>
                </a:lnTo>
                <a:lnTo>
                  <a:pt x="174313" y="132600"/>
                </a:lnTo>
                <a:lnTo>
                  <a:pt x="239806" y="137855"/>
                </a:lnTo>
                <a:lnTo>
                  <a:pt x="311150" y="139700"/>
                </a:lnTo>
                <a:lnTo>
                  <a:pt x="382493" y="137855"/>
                </a:lnTo>
                <a:lnTo>
                  <a:pt x="447986" y="132600"/>
                </a:lnTo>
                <a:lnTo>
                  <a:pt x="505758" y="124354"/>
                </a:lnTo>
                <a:lnTo>
                  <a:pt x="553943" y="113537"/>
                </a:lnTo>
                <a:lnTo>
                  <a:pt x="590674" y="100568"/>
                </a:lnTo>
                <a:lnTo>
                  <a:pt x="622300" y="69850"/>
                </a:lnTo>
                <a:lnTo>
                  <a:pt x="614082" y="53833"/>
                </a:lnTo>
                <a:lnTo>
                  <a:pt x="553943" y="26162"/>
                </a:lnTo>
                <a:lnTo>
                  <a:pt x="505758" y="15345"/>
                </a:lnTo>
                <a:lnTo>
                  <a:pt x="447986" y="7099"/>
                </a:lnTo>
                <a:lnTo>
                  <a:pt x="382493" y="1844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14850" y="1568450"/>
            <a:ext cx="622300" cy="546100"/>
          </a:xfrm>
          <a:custGeom>
            <a:avLst/>
            <a:gdLst/>
            <a:ahLst/>
            <a:cxnLst/>
            <a:rect l="l" t="t" r="r" b="b"/>
            <a:pathLst>
              <a:path w="622300" h="546100">
                <a:moveTo>
                  <a:pt x="622300" y="68262"/>
                </a:moveTo>
                <a:lnTo>
                  <a:pt x="590675" y="98280"/>
                </a:lnTo>
                <a:lnTo>
                  <a:pt x="553946" y="110955"/>
                </a:lnTo>
                <a:lnTo>
                  <a:pt x="505762" y="121527"/>
                </a:lnTo>
                <a:lnTo>
                  <a:pt x="447989" y="129585"/>
                </a:lnTo>
                <a:lnTo>
                  <a:pt x="382496" y="134721"/>
                </a:lnTo>
                <a:lnTo>
                  <a:pt x="311150" y="136525"/>
                </a:lnTo>
                <a:lnTo>
                  <a:pt x="239803" y="134721"/>
                </a:lnTo>
                <a:lnTo>
                  <a:pt x="174310" y="129585"/>
                </a:lnTo>
                <a:lnTo>
                  <a:pt x="116537" y="121527"/>
                </a:lnTo>
                <a:lnTo>
                  <a:pt x="68353" y="110955"/>
                </a:lnTo>
                <a:lnTo>
                  <a:pt x="31624" y="98280"/>
                </a:lnTo>
                <a:lnTo>
                  <a:pt x="0" y="68262"/>
                </a:lnTo>
                <a:lnTo>
                  <a:pt x="8217" y="52611"/>
                </a:lnTo>
                <a:lnTo>
                  <a:pt x="68353" y="25569"/>
                </a:lnTo>
                <a:lnTo>
                  <a:pt x="116537" y="14997"/>
                </a:lnTo>
                <a:lnTo>
                  <a:pt x="174310" y="6939"/>
                </a:lnTo>
                <a:lnTo>
                  <a:pt x="239803" y="1803"/>
                </a:lnTo>
                <a:lnTo>
                  <a:pt x="311150" y="0"/>
                </a:lnTo>
                <a:lnTo>
                  <a:pt x="382496" y="1803"/>
                </a:lnTo>
                <a:lnTo>
                  <a:pt x="447989" y="6939"/>
                </a:lnTo>
                <a:lnTo>
                  <a:pt x="505762" y="14997"/>
                </a:lnTo>
                <a:lnTo>
                  <a:pt x="553946" y="25569"/>
                </a:lnTo>
                <a:lnTo>
                  <a:pt x="590675" y="38244"/>
                </a:lnTo>
                <a:lnTo>
                  <a:pt x="622300" y="68262"/>
                </a:lnTo>
                <a:lnTo>
                  <a:pt x="622300" y="477837"/>
                </a:lnTo>
                <a:lnTo>
                  <a:pt x="590675" y="507855"/>
                </a:lnTo>
                <a:lnTo>
                  <a:pt x="553946" y="520530"/>
                </a:lnTo>
                <a:lnTo>
                  <a:pt x="505762" y="531102"/>
                </a:lnTo>
                <a:lnTo>
                  <a:pt x="447989" y="539161"/>
                </a:lnTo>
                <a:lnTo>
                  <a:pt x="382496" y="544296"/>
                </a:lnTo>
                <a:lnTo>
                  <a:pt x="311150" y="546100"/>
                </a:lnTo>
                <a:lnTo>
                  <a:pt x="239803" y="544296"/>
                </a:lnTo>
                <a:lnTo>
                  <a:pt x="174310" y="539161"/>
                </a:lnTo>
                <a:lnTo>
                  <a:pt x="116537" y="531102"/>
                </a:lnTo>
                <a:lnTo>
                  <a:pt x="68353" y="520530"/>
                </a:lnTo>
                <a:lnTo>
                  <a:pt x="31624" y="507855"/>
                </a:lnTo>
                <a:lnTo>
                  <a:pt x="0" y="477837"/>
                </a:lnTo>
                <a:lnTo>
                  <a:pt x="0" y="68262"/>
                </a:lnTo>
              </a:path>
            </a:pathLst>
          </a:custGeom>
          <a:ln w="38100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51528" y="1571444"/>
            <a:ext cx="3175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Calibri"/>
                <a:cs typeface="Calibri"/>
              </a:rPr>
              <a:t>Maven</a:t>
            </a:r>
            <a:r>
              <a:rPr sz="600" dirty="0">
                <a:latin typeface="宋体"/>
                <a:cs typeface="宋体"/>
              </a:rPr>
              <a:t>库</a:t>
            </a:r>
            <a:endParaRPr sz="6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17862" y="1801846"/>
            <a:ext cx="3721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Nexus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5000" y="1498600"/>
            <a:ext cx="7239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" y="152400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588432" y="0"/>
                </a:moveTo>
                <a:lnTo>
                  <a:pt x="33867" y="0"/>
                </a:lnTo>
                <a:lnTo>
                  <a:pt x="20684" y="2661"/>
                </a:lnTo>
                <a:lnTo>
                  <a:pt x="9919" y="9919"/>
                </a:lnTo>
                <a:lnTo>
                  <a:pt x="2661" y="20684"/>
                </a:lnTo>
                <a:lnTo>
                  <a:pt x="0" y="33867"/>
                </a:lnTo>
                <a:lnTo>
                  <a:pt x="0" y="169332"/>
                </a:lnTo>
                <a:lnTo>
                  <a:pt x="2661" y="182515"/>
                </a:lnTo>
                <a:lnTo>
                  <a:pt x="9919" y="193280"/>
                </a:lnTo>
                <a:lnTo>
                  <a:pt x="20684" y="200538"/>
                </a:lnTo>
                <a:lnTo>
                  <a:pt x="33867" y="203200"/>
                </a:lnTo>
                <a:lnTo>
                  <a:pt x="588432" y="203200"/>
                </a:lnTo>
                <a:lnTo>
                  <a:pt x="601615" y="200538"/>
                </a:lnTo>
                <a:lnTo>
                  <a:pt x="612380" y="193280"/>
                </a:lnTo>
                <a:lnTo>
                  <a:pt x="619638" y="182515"/>
                </a:lnTo>
                <a:lnTo>
                  <a:pt x="622300" y="169332"/>
                </a:lnTo>
                <a:lnTo>
                  <a:pt x="622300" y="33867"/>
                </a:lnTo>
                <a:lnTo>
                  <a:pt x="619638" y="20684"/>
                </a:lnTo>
                <a:lnTo>
                  <a:pt x="612380" y="9919"/>
                </a:lnTo>
                <a:lnTo>
                  <a:pt x="601615" y="2661"/>
                </a:lnTo>
                <a:lnTo>
                  <a:pt x="588432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4087" y="1553679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S Gothic"/>
                <a:cs typeface="MS Gothic"/>
              </a:rPr>
              <a:t>开</a:t>
            </a:r>
            <a:r>
              <a:rPr sz="800" dirty="0">
                <a:latin typeface="宋体"/>
                <a:cs typeface="宋体"/>
              </a:rPr>
              <a:t>发团队</a:t>
            </a:r>
            <a:endParaRPr sz="8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49400" y="14859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19250" y="15303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63700" y="1485900"/>
            <a:ext cx="520700" cy="3429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75294" y="1535258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Gitlab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40000" y="14859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09850" y="15303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16200" y="1473200"/>
            <a:ext cx="584200" cy="3556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25524" y="1529120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399CC"/>
                </a:solidFill>
                <a:latin typeface="Calibri"/>
                <a:cs typeface="Calibri"/>
              </a:rPr>
              <a:t>Jenkins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97100" y="1524000"/>
            <a:ext cx="520700" cy="254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7900" y="158750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266700" y="0"/>
                </a:moveTo>
                <a:lnTo>
                  <a:pt x="2667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66700" y="50800"/>
                </a:lnTo>
                <a:lnTo>
                  <a:pt x="266700" y="762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9800" y="1524000"/>
            <a:ext cx="787400" cy="4572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90600" y="1587500"/>
            <a:ext cx="609600" cy="317500"/>
          </a:xfrm>
          <a:custGeom>
            <a:avLst/>
            <a:gdLst/>
            <a:ahLst/>
            <a:cxnLst/>
            <a:rect l="l" t="t" r="r" b="b"/>
            <a:pathLst>
              <a:path w="609600" h="317500">
                <a:moveTo>
                  <a:pt x="25400" y="138630"/>
                </a:moveTo>
                <a:lnTo>
                  <a:pt x="0" y="138630"/>
                </a:lnTo>
                <a:lnTo>
                  <a:pt x="0" y="311814"/>
                </a:lnTo>
                <a:lnTo>
                  <a:pt x="5686" y="317500"/>
                </a:lnTo>
                <a:lnTo>
                  <a:pt x="436272" y="317500"/>
                </a:lnTo>
                <a:lnTo>
                  <a:pt x="441958" y="311814"/>
                </a:lnTo>
                <a:lnTo>
                  <a:pt x="441958" y="292100"/>
                </a:lnTo>
                <a:lnTo>
                  <a:pt x="25400" y="292100"/>
                </a:lnTo>
                <a:lnTo>
                  <a:pt x="25400" y="138630"/>
                </a:lnTo>
                <a:close/>
              </a:path>
              <a:path w="609600" h="317500">
                <a:moveTo>
                  <a:pt x="533400" y="0"/>
                </a:moveTo>
                <a:lnTo>
                  <a:pt x="533400" y="25400"/>
                </a:lnTo>
                <a:lnTo>
                  <a:pt x="422244" y="25400"/>
                </a:lnTo>
                <a:lnTo>
                  <a:pt x="416558" y="31085"/>
                </a:lnTo>
                <a:lnTo>
                  <a:pt x="416558" y="292100"/>
                </a:lnTo>
                <a:lnTo>
                  <a:pt x="441958" y="292100"/>
                </a:lnTo>
                <a:lnTo>
                  <a:pt x="441958" y="50800"/>
                </a:lnTo>
                <a:lnTo>
                  <a:pt x="584200" y="508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  <a:path w="609600" h="317500">
                <a:moveTo>
                  <a:pt x="584200" y="50800"/>
                </a:moveTo>
                <a:lnTo>
                  <a:pt x="533400" y="50800"/>
                </a:lnTo>
                <a:lnTo>
                  <a:pt x="533400" y="76200"/>
                </a:lnTo>
                <a:lnTo>
                  <a:pt x="584200" y="5080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5000" y="1816100"/>
            <a:ext cx="7239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800" y="184150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588432" y="0"/>
                </a:moveTo>
                <a:lnTo>
                  <a:pt x="33867" y="0"/>
                </a:lnTo>
                <a:lnTo>
                  <a:pt x="20684" y="2661"/>
                </a:lnTo>
                <a:lnTo>
                  <a:pt x="9919" y="9919"/>
                </a:lnTo>
                <a:lnTo>
                  <a:pt x="2661" y="20684"/>
                </a:lnTo>
                <a:lnTo>
                  <a:pt x="0" y="33867"/>
                </a:lnTo>
                <a:lnTo>
                  <a:pt x="0" y="169332"/>
                </a:lnTo>
                <a:lnTo>
                  <a:pt x="2661" y="182515"/>
                </a:lnTo>
                <a:lnTo>
                  <a:pt x="9919" y="193280"/>
                </a:lnTo>
                <a:lnTo>
                  <a:pt x="20684" y="200538"/>
                </a:lnTo>
                <a:lnTo>
                  <a:pt x="33867" y="203200"/>
                </a:lnTo>
                <a:lnTo>
                  <a:pt x="588432" y="203200"/>
                </a:lnTo>
                <a:lnTo>
                  <a:pt x="601615" y="200538"/>
                </a:lnTo>
                <a:lnTo>
                  <a:pt x="612380" y="193280"/>
                </a:lnTo>
                <a:lnTo>
                  <a:pt x="619638" y="182515"/>
                </a:lnTo>
                <a:lnTo>
                  <a:pt x="622300" y="169332"/>
                </a:lnTo>
                <a:lnTo>
                  <a:pt x="622300" y="33867"/>
                </a:lnTo>
                <a:lnTo>
                  <a:pt x="619638" y="20684"/>
                </a:lnTo>
                <a:lnTo>
                  <a:pt x="612380" y="9919"/>
                </a:lnTo>
                <a:lnTo>
                  <a:pt x="601615" y="2661"/>
                </a:lnTo>
                <a:lnTo>
                  <a:pt x="588432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5432" y="1871771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S Gothic"/>
                <a:cs typeface="MS Gothic"/>
              </a:rPr>
              <a:t>开</a:t>
            </a:r>
            <a:r>
              <a:rPr sz="800" dirty="0">
                <a:latin typeface="宋体"/>
                <a:cs typeface="宋体"/>
              </a:rPr>
              <a:t>发团队</a:t>
            </a:r>
            <a:endParaRPr sz="80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49400" y="18034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19250" y="18478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63700" y="1803400"/>
            <a:ext cx="520700" cy="3429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776638" y="1853349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Gitlab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40000" y="18034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09850" y="18478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16200" y="1803400"/>
            <a:ext cx="584200" cy="3429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726869" y="1847212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399CC"/>
                </a:solidFill>
                <a:latin typeface="Calibri"/>
                <a:cs typeface="Calibri"/>
              </a:rPr>
              <a:t>Jenkins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97100" y="1841500"/>
            <a:ext cx="520700" cy="254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47900" y="190500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266700" y="0"/>
                </a:moveTo>
                <a:lnTo>
                  <a:pt x="2667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66700" y="50800"/>
                </a:lnTo>
                <a:lnTo>
                  <a:pt x="266700" y="762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9800" y="1841500"/>
            <a:ext cx="787400" cy="4572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90600" y="1905000"/>
            <a:ext cx="609600" cy="317500"/>
          </a:xfrm>
          <a:custGeom>
            <a:avLst/>
            <a:gdLst/>
            <a:ahLst/>
            <a:cxnLst/>
            <a:rect l="l" t="t" r="r" b="b"/>
            <a:pathLst>
              <a:path w="609600" h="317500">
                <a:moveTo>
                  <a:pt x="25400" y="138630"/>
                </a:moveTo>
                <a:lnTo>
                  <a:pt x="0" y="138630"/>
                </a:lnTo>
                <a:lnTo>
                  <a:pt x="0" y="311814"/>
                </a:lnTo>
                <a:lnTo>
                  <a:pt x="5686" y="317500"/>
                </a:lnTo>
                <a:lnTo>
                  <a:pt x="436272" y="317500"/>
                </a:lnTo>
                <a:lnTo>
                  <a:pt x="441958" y="311814"/>
                </a:lnTo>
                <a:lnTo>
                  <a:pt x="441958" y="292100"/>
                </a:lnTo>
                <a:lnTo>
                  <a:pt x="25400" y="292100"/>
                </a:lnTo>
                <a:lnTo>
                  <a:pt x="25400" y="138630"/>
                </a:lnTo>
                <a:close/>
              </a:path>
              <a:path w="609600" h="317500">
                <a:moveTo>
                  <a:pt x="533400" y="0"/>
                </a:moveTo>
                <a:lnTo>
                  <a:pt x="533400" y="25400"/>
                </a:lnTo>
                <a:lnTo>
                  <a:pt x="422244" y="25400"/>
                </a:lnTo>
                <a:lnTo>
                  <a:pt x="416558" y="31085"/>
                </a:lnTo>
                <a:lnTo>
                  <a:pt x="416558" y="292100"/>
                </a:lnTo>
                <a:lnTo>
                  <a:pt x="441958" y="292100"/>
                </a:lnTo>
                <a:lnTo>
                  <a:pt x="441958" y="50800"/>
                </a:lnTo>
                <a:lnTo>
                  <a:pt x="584200" y="508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  <a:path w="609600" h="317500">
                <a:moveTo>
                  <a:pt x="584200" y="50800"/>
                </a:moveTo>
                <a:lnTo>
                  <a:pt x="533400" y="50800"/>
                </a:lnTo>
                <a:lnTo>
                  <a:pt x="533400" y="76200"/>
                </a:lnTo>
                <a:lnTo>
                  <a:pt x="584200" y="5080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5000" y="2133600"/>
            <a:ext cx="7239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" y="215900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588432" y="0"/>
                </a:moveTo>
                <a:lnTo>
                  <a:pt x="33867" y="0"/>
                </a:lnTo>
                <a:lnTo>
                  <a:pt x="20684" y="2661"/>
                </a:lnTo>
                <a:lnTo>
                  <a:pt x="9919" y="9919"/>
                </a:lnTo>
                <a:lnTo>
                  <a:pt x="2661" y="20684"/>
                </a:lnTo>
                <a:lnTo>
                  <a:pt x="0" y="33867"/>
                </a:lnTo>
                <a:lnTo>
                  <a:pt x="0" y="169332"/>
                </a:lnTo>
                <a:lnTo>
                  <a:pt x="2661" y="182515"/>
                </a:lnTo>
                <a:lnTo>
                  <a:pt x="9919" y="193280"/>
                </a:lnTo>
                <a:lnTo>
                  <a:pt x="20684" y="200538"/>
                </a:lnTo>
                <a:lnTo>
                  <a:pt x="33867" y="203200"/>
                </a:lnTo>
                <a:lnTo>
                  <a:pt x="588432" y="203200"/>
                </a:lnTo>
                <a:lnTo>
                  <a:pt x="601615" y="200538"/>
                </a:lnTo>
                <a:lnTo>
                  <a:pt x="612380" y="193280"/>
                </a:lnTo>
                <a:lnTo>
                  <a:pt x="619638" y="182515"/>
                </a:lnTo>
                <a:lnTo>
                  <a:pt x="622300" y="169332"/>
                </a:lnTo>
                <a:lnTo>
                  <a:pt x="622300" y="33867"/>
                </a:lnTo>
                <a:lnTo>
                  <a:pt x="619638" y="20684"/>
                </a:lnTo>
                <a:lnTo>
                  <a:pt x="612380" y="9919"/>
                </a:lnTo>
                <a:lnTo>
                  <a:pt x="601615" y="2661"/>
                </a:lnTo>
                <a:lnTo>
                  <a:pt x="588432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86777" y="2189862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S Gothic"/>
                <a:cs typeface="MS Gothic"/>
              </a:rPr>
              <a:t>开</a:t>
            </a:r>
            <a:r>
              <a:rPr sz="800" dirty="0">
                <a:latin typeface="宋体"/>
                <a:cs typeface="宋体"/>
              </a:rPr>
              <a:t>发团队</a:t>
            </a:r>
            <a:endParaRPr sz="800">
              <a:latin typeface="宋体"/>
              <a:cs typeface="宋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549400" y="21209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19250" y="21653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14500" y="2120900"/>
            <a:ext cx="431800" cy="342900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816115" y="2171442"/>
            <a:ext cx="213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3399CC"/>
                </a:solidFill>
                <a:latin typeface="Calibri"/>
                <a:cs typeface="Calibri"/>
              </a:rPr>
              <a:t>SV</a:t>
            </a:r>
            <a:r>
              <a:rPr sz="900" dirty="0">
                <a:solidFill>
                  <a:srgbClr val="3399CC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540000" y="21209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09850" y="21653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16200" y="2120900"/>
            <a:ext cx="584200" cy="342900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728214" y="2165304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399CC"/>
                </a:solidFill>
                <a:latin typeface="Calibri"/>
                <a:cs typeface="Calibri"/>
              </a:rPr>
              <a:t>Jenkins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209800" y="2159000"/>
            <a:ext cx="508000" cy="254000"/>
          </a:xfrm>
          <a:prstGeom prst="rect">
            <a:avLst/>
          </a:prstGeom>
          <a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60600" y="2222500"/>
            <a:ext cx="330200" cy="76200"/>
          </a:xfrm>
          <a:custGeom>
            <a:avLst/>
            <a:gdLst/>
            <a:ahLst/>
            <a:cxnLst/>
            <a:rect l="l" t="t" r="r" b="b"/>
            <a:pathLst>
              <a:path w="330200" h="76200">
                <a:moveTo>
                  <a:pt x="254000" y="0"/>
                </a:moveTo>
                <a:lnTo>
                  <a:pt x="2540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54000" y="50800"/>
                </a:lnTo>
                <a:lnTo>
                  <a:pt x="254000" y="76200"/>
                </a:lnTo>
                <a:lnTo>
                  <a:pt x="330200" y="38100"/>
                </a:lnTo>
                <a:lnTo>
                  <a:pt x="254000" y="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9800" y="2159000"/>
            <a:ext cx="787400" cy="457200"/>
          </a:xfrm>
          <a:prstGeom prst="rect">
            <a:avLst/>
          </a:prstGeom>
          <a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0600" y="2222500"/>
            <a:ext cx="609600" cy="317500"/>
          </a:xfrm>
          <a:custGeom>
            <a:avLst/>
            <a:gdLst/>
            <a:ahLst/>
            <a:cxnLst/>
            <a:rect l="l" t="t" r="r" b="b"/>
            <a:pathLst>
              <a:path w="609600" h="317500">
                <a:moveTo>
                  <a:pt x="25400" y="138630"/>
                </a:moveTo>
                <a:lnTo>
                  <a:pt x="0" y="138630"/>
                </a:lnTo>
                <a:lnTo>
                  <a:pt x="0" y="311814"/>
                </a:lnTo>
                <a:lnTo>
                  <a:pt x="5686" y="317500"/>
                </a:lnTo>
                <a:lnTo>
                  <a:pt x="436549" y="317500"/>
                </a:lnTo>
                <a:lnTo>
                  <a:pt x="442235" y="311814"/>
                </a:lnTo>
                <a:lnTo>
                  <a:pt x="442235" y="292100"/>
                </a:lnTo>
                <a:lnTo>
                  <a:pt x="25400" y="292100"/>
                </a:lnTo>
                <a:lnTo>
                  <a:pt x="25400" y="138630"/>
                </a:lnTo>
                <a:close/>
              </a:path>
              <a:path w="609600" h="317500">
                <a:moveTo>
                  <a:pt x="533400" y="0"/>
                </a:moveTo>
                <a:lnTo>
                  <a:pt x="533400" y="25400"/>
                </a:lnTo>
                <a:lnTo>
                  <a:pt x="422521" y="25400"/>
                </a:lnTo>
                <a:lnTo>
                  <a:pt x="416835" y="31085"/>
                </a:lnTo>
                <a:lnTo>
                  <a:pt x="416835" y="292100"/>
                </a:lnTo>
                <a:lnTo>
                  <a:pt x="442235" y="292100"/>
                </a:lnTo>
                <a:lnTo>
                  <a:pt x="442235" y="50800"/>
                </a:lnTo>
                <a:lnTo>
                  <a:pt x="584200" y="508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  <a:path w="609600" h="317500">
                <a:moveTo>
                  <a:pt x="584200" y="50800"/>
                </a:moveTo>
                <a:lnTo>
                  <a:pt x="533400" y="50800"/>
                </a:lnTo>
                <a:lnTo>
                  <a:pt x="533400" y="76200"/>
                </a:lnTo>
                <a:lnTo>
                  <a:pt x="584200" y="5080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5000" y="2451100"/>
            <a:ext cx="736600" cy="304800"/>
          </a:xfrm>
          <a:prstGeom prst="rect">
            <a:avLst/>
          </a:prstGeom>
          <a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5800" y="2476500"/>
            <a:ext cx="635000" cy="203200"/>
          </a:xfrm>
          <a:custGeom>
            <a:avLst/>
            <a:gdLst/>
            <a:ahLst/>
            <a:cxnLst/>
            <a:rect l="l" t="t" r="r" b="b"/>
            <a:pathLst>
              <a:path w="635000" h="203200">
                <a:moveTo>
                  <a:pt x="601132" y="0"/>
                </a:moveTo>
                <a:lnTo>
                  <a:pt x="33867" y="0"/>
                </a:lnTo>
                <a:lnTo>
                  <a:pt x="20684" y="2661"/>
                </a:lnTo>
                <a:lnTo>
                  <a:pt x="9919" y="9919"/>
                </a:lnTo>
                <a:lnTo>
                  <a:pt x="2661" y="20684"/>
                </a:lnTo>
                <a:lnTo>
                  <a:pt x="0" y="33867"/>
                </a:lnTo>
                <a:lnTo>
                  <a:pt x="0" y="169332"/>
                </a:lnTo>
                <a:lnTo>
                  <a:pt x="2661" y="182515"/>
                </a:lnTo>
                <a:lnTo>
                  <a:pt x="9919" y="193280"/>
                </a:lnTo>
                <a:lnTo>
                  <a:pt x="20684" y="200538"/>
                </a:lnTo>
                <a:lnTo>
                  <a:pt x="33867" y="203200"/>
                </a:lnTo>
                <a:lnTo>
                  <a:pt x="601132" y="203200"/>
                </a:lnTo>
                <a:lnTo>
                  <a:pt x="614315" y="200538"/>
                </a:lnTo>
                <a:lnTo>
                  <a:pt x="625080" y="193280"/>
                </a:lnTo>
                <a:lnTo>
                  <a:pt x="632338" y="182515"/>
                </a:lnTo>
                <a:lnTo>
                  <a:pt x="635000" y="169332"/>
                </a:lnTo>
                <a:lnTo>
                  <a:pt x="635000" y="33867"/>
                </a:lnTo>
                <a:lnTo>
                  <a:pt x="632338" y="20684"/>
                </a:lnTo>
                <a:lnTo>
                  <a:pt x="625080" y="9919"/>
                </a:lnTo>
                <a:lnTo>
                  <a:pt x="614315" y="2661"/>
                </a:lnTo>
                <a:lnTo>
                  <a:pt x="601132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88121" y="2507954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S Gothic"/>
                <a:cs typeface="MS Gothic"/>
              </a:rPr>
              <a:t>开</a:t>
            </a:r>
            <a:r>
              <a:rPr sz="800" dirty="0">
                <a:latin typeface="宋体"/>
                <a:cs typeface="宋体"/>
              </a:rPr>
              <a:t>发团队</a:t>
            </a:r>
            <a:endParaRPr sz="800">
              <a:latin typeface="宋体"/>
              <a:cs typeface="宋体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562100" y="24384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31950" y="24828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76400" y="2438400"/>
            <a:ext cx="520700" cy="342900"/>
          </a:xfrm>
          <a:prstGeom prst="rect">
            <a:avLst/>
          </a:prstGeom>
          <a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779329" y="2489534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Gitlab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540000" y="24384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09850" y="24828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16200" y="2438400"/>
            <a:ext cx="584200" cy="342900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729558" y="2483396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399CC"/>
                </a:solidFill>
                <a:latin typeface="Calibri"/>
                <a:cs typeface="Calibri"/>
              </a:rPr>
              <a:t>Jenkins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209800" y="2476500"/>
            <a:ext cx="508000" cy="254000"/>
          </a:xfrm>
          <a:prstGeom prst="rect">
            <a:avLst/>
          </a:prstGeom>
          <a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60600" y="2540000"/>
            <a:ext cx="330200" cy="76200"/>
          </a:xfrm>
          <a:custGeom>
            <a:avLst/>
            <a:gdLst/>
            <a:ahLst/>
            <a:cxnLst/>
            <a:rect l="l" t="t" r="r" b="b"/>
            <a:pathLst>
              <a:path w="330200" h="76200">
                <a:moveTo>
                  <a:pt x="254000" y="0"/>
                </a:moveTo>
                <a:lnTo>
                  <a:pt x="2540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54000" y="50800"/>
                </a:lnTo>
                <a:lnTo>
                  <a:pt x="254000" y="76200"/>
                </a:lnTo>
                <a:lnTo>
                  <a:pt x="330200" y="38100"/>
                </a:lnTo>
                <a:lnTo>
                  <a:pt x="254000" y="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39800" y="2476500"/>
            <a:ext cx="787400" cy="469900"/>
          </a:xfrm>
          <a:prstGeom prst="rect">
            <a:avLst/>
          </a:prstGeom>
          <a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90600" y="2540000"/>
            <a:ext cx="609600" cy="330200"/>
          </a:xfrm>
          <a:custGeom>
            <a:avLst/>
            <a:gdLst/>
            <a:ahLst/>
            <a:cxnLst/>
            <a:rect l="l" t="t" r="r" b="b"/>
            <a:pathLst>
              <a:path w="609600" h="330200">
                <a:moveTo>
                  <a:pt x="25400" y="143418"/>
                </a:moveTo>
                <a:lnTo>
                  <a:pt x="0" y="143418"/>
                </a:lnTo>
                <a:lnTo>
                  <a:pt x="0" y="324514"/>
                </a:lnTo>
                <a:lnTo>
                  <a:pt x="5686" y="330200"/>
                </a:lnTo>
                <a:lnTo>
                  <a:pt x="436272" y="330200"/>
                </a:lnTo>
                <a:lnTo>
                  <a:pt x="441958" y="324514"/>
                </a:lnTo>
                <a:lnTo>
                  <a:pt x="441958" y="304800"/>
                </a:lnTo>
                <a:lnTo>
                  <a:pt x="25400" y="304800"/>
                </a:lnTo>
                <a:lnTo>
                  <a:pt x="25400" y="143418"/>
                </a:lnTo>
                <a:close/>
              </a:path>
              <a:path w="609600" h="330200">
                <a:moveTo>
                  <a:pt x="533400" y="0"/>
                </a:moveTo>
                <a:lnTo>
                  <a:pt x="533400" y="25400"/>
                </a:lnTo>
                <a:lnTo>
                  <a:pt x="422244" y="25400"/>
                </a:lnTo>
                <a:lnTo>
                  <a:pt x="416558" y="31085"/>
                </a:lnTo>
                <a:lnTo>
                  <a:pt x="416558" y="304800"/>
                </a:lnTo>
                <a:lnTo>
                  <a:pt x="441958" y="304800"/>
                </a:lnTo>
                <a:lnTo>
                  <a:pt x="441958" y="50800"/>
                </a:lnTo>
                <a:lnTo>
                  <a:pt x="584200" y="508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  <a:path w="609600" h="330200">
                <a:moveTo>
                  <a:pt x="584200" y="50800"/>
                </a:moveTo>
                <a:lnTo>
                  <a:pt x="533400" y="50800"/>
                </a:lnTo>
                <a:lnTo>
                  <a:pt x="533400" y="76200"/>
                </a:lnTo>
                <a:lnTo>
                  <a:pt x="584200" y="5080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7700" y="2781300"/>
            <a:ext cx="723900" cy="292100"/>
          </a:xfrm>
          <a:prstGeom prst="rect">
            <a:avLst/>
          </a:prstGeom>
          <a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8500" y="2806700"/>
            <a:ext cx="622300" cy="190500"/>
          </a:xfrm>
          <a:custGeom>
            <a:avLst/>
            <a:gdLst/>
            <a:ahLst/>
            <a:cxnLst/>
            <a:rect l="l" t="t" r="r" b="b"/>
            <a:pathLst>
              <a:path w="622300" h="190500">
                <a:moveTo>
                  <a:pt x="590550" y="0"/>
                </a:moveTo>
                <a:lnTo>
                  <a:pt x="31750" y="0"/>
                </a:lnTo>
                <a:lnTo>
                  <a:pt x="19391" y="2495"/>
                </a:lnTo>
                <a:lnTo>
                  <a:pt x="9299" y="9299"/>
                </a:lnTo>
                <a:lnTo>
                  <a:pt x="2495" y="19392"/>
                </a:lnTo>
                <a:lnTo>
                  <a:pt x="0" y="31751"/>
                </a:lnTo>
                <a:lnTo>
                  <a:pt x="0" y="158750"/>
                </a:lnTo>
                <a:lnTo>
                  <a:pt x="2495" y="171108"/>
                </a:lnTo>
                <a:lnTo>
                  <a:pt x="9299" y="181200"/>
                </a:lnTo>
                <a:lnTo>
                  <a:pt x="19391" y="188004"/>
                </a:lnTo>
                <a:lnTo>
                  <a:pt x="31750" y="190500"/>
                </a:lnTo>
                <a:lnTo>
                  <a:pt x="590550" y="190500"/>
                </a:lnTo>
                <a:lnTo>
                  <a:pt x="602908" y="188004"/>
                </a:lnTo>
                <a:lnTo>
                  <a:pt x="613000" y="181200"/>
                </a:lnTo>
                <a:lnTo>
                  <a:pt x="619804" y="171108"/>
                </a:lnTo>
                <a:lnTo>
                  <a:pt x="622300" y="158750"/>
                </a:lnTo>
                <a:lnTo>
                  <a:pt x="622300" y="31751"/>
                </a:lnTo>
                <a:lnTo>
                  <a:pt x="619804" y="19392"/>
                </a:lnTo>
                <a:lnTo>
                  <a:pt x="613000" y="9299"/>
                </a:lnTo>
                <a:lnTo>
                  <a:pt x="602908" y="2495"/>
                </a:lnTo>
                <a:lnTo>
                  <a:pt x="590550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89467" y="2826045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S Gothic"/>
                <a:cs typeface="MS Gothic"/>
              </a:rPr>
              <a:t>开</a:t>
            </a:r>
            <a:r>
              <a:rPr sz="800" dirty="0">
                <a:latin typeface="宋体"/>
                <a:cs typeface="宋体"/>
              </a:rPr>
              <a:t>发团队</a:t>
            </a:r>
            <a:endParaRPr sz="800">
              <a:latin typeface="宋体"/>
              <a:cs typeface="宋体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562100" y="2768600"/>
            <a:ext cx="762000" cy="330200"/>
          </a:xfrm>
          <a:prstGeom prst="rect">
            <a:avLst/>
          </a:prstGeom>
          <a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31950" y="2813050"/>
            <a:ext cx="622300" cy="190500"/>
          </a:xfrm>
          <a:custGeom>
            <a:avLst/>
            <a:gdLst/>
            <a:ahLst/>
            <a:cxnLst/>
            <a:rect l="l" t="t" r="r" b="b"/>
            <a:pathLst>
              <a:path w="622300" h="190500">
                <a:moveTo>
                  <a:pt x="0" y="31750"/>
                </a:moveTo>
                <a:lnTo>
                  <a:pt x="2495" y="19391"/>
                </a:lnTo>
                <a:lnTo>
                  <a:pt x="9299" y="9299"/>
                </a:lnTo>
                <a:lnTo>
                  <a:pt x="19391" y="2495"/>
                </a:lnTo>
                <a:lnTo>
                  <a:pt x="31750" y="0"/>
                </a:lnTo>
                <a:lnTo>
                  <a:pt x="590549" y="0"/>
                </a:lnTo>
                <a:lnTo>
                  <a:pt x="602908" y="2495"/>
                </a:lnTo>
                <a:lnTo>
                  <a:pt x="613000" y="9299"/>
                </a:lnTo>
                <a:lnTo>
                  <a:pt x="619804" y="19391"/>
                </a:lnTo>
                <a:lnTo>
                  <a:pt x="622300" y="31750"/>
                </a:lnTo>
                <a:lnTo>
                  <a:pt x="622300" y="158749"/>
                </a:lnTo>
                <a:lnTo>
                  <a:pt x="619804" y="171108"/>
                </a:lnTo>
                <a:lnTo>
                  <a:pt x="613000" y="181200"/>
                </a:lnTo>
                <a:lnTo>
                  <a:pt x="602908" y="188004"/>
                </a:lnTo>
                <a:lnTo>
                  <a:pt x="590549" y="190500"/>
                </a:lnTo>
                <a:lnTo>
                  <a:pt x="31750" y="190500"/>
                </a:lnTo>
                <a:lnTo>
                  <a:pt x="19391" y="188004"/>
                </a:lnTo>
                <a:lnTo>
                  <a:pt x="9299" y="181200"/>
                </a:lnTo>
                <a:lnTo>
                  <a:pt x="2495" y="171108"/>
                </a:lnTo>
                <a:lnTo>
                  <a:pt x="0" y="158749"/>
                </a:lnTo>
                <a:lnTo>
                  <a:pt x="0" y="31750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14500" y="2755900"/>
            <a:ext cx="431800" cy="342900"/>
          </a:xfrm>
          <a:prstGeom prst="rect">
            <a:avLst/>
          </a:prstGeom>
          <a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818805" y="2807625"/>
            <a:ext cx="213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3399CC"/>
                </a:solidFill>
                <a:latin typeface="Calibri"/>
                <a:cs typeface="Calibri"/>
              </a:rPr>
              <a:t>SV</a:t>
            </a:r>
            <a:r>
              <a:rPr sz="900" dirty="0">
                <a:solidFill>
                  <a:srgbClr val="3399CC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540000" y="2755900"/>
            <a:ext cx="774700" cy="342900"/>
          </a:xfrm>
          <a:prstGeom prst="rect">
            <a:avLst/>
          </a:prstGeom>
          <a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609850" y="2800350"/>
            <a:ext cx="635000" cy="203200"/>
          </a:xfrm>
          <a:custGeom>
            <a:avLst/>
            <a:gdLst/>
            <a:ahLst/>
            <a:cxnLst/>
            <a:rect l="l" t="t" r="r" b="b"/>
            <a:pathLst>
              <a:path w="6350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601132" y="0"/>
                </a:lnTo>
                <a:lnTo>
                  <a:pt x="614315" y="2661"/>
                </a:lnTo>
                <a:lnTo>
                  <a:pt x="625080" y="9919"/>
                </a:lnTo>
                <a:lnTo>
                  <a:pt x="632338" y="20684"/>
                </a:lnTo>
                <a:lnTo>
                  <a:pt x="635000" y="33867"/>
                </a:lnTo>
                <a:lnTo>
                  <a:pt x="635000" y="169332"/>
                </a:lnTo>
                <a:lnTo>
                  <a:pt x="632338" y="182515"/>
                </a:lnTo>
                <a:lnTo>
                  <a:pt x="625080" y="193280"/>
                </a:lnTo>
                <a:lnTo>
                  <a:pt x="614315" y="200538"/>
                </a:lnTo>
                <a:lnTo>
                  <a:pt x="6011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28900" y="2755900"/>
            <a:ext cx="584200" cy="342900"/>
          </a:xfrm>
          <a:prstGeom prst="rect">
            <a:avLst/>
          </a:prstGeom>
          <a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2730903" y="2801487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399CC"/>
                </a:solidFill>
                <a:latin typeface="Calibri"/>
                <a:cs typeface="Calibri"/>
              </a:rPr>
              <a:t>Jenkins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209800" y="2794000"/>
            <a:ext cx="508000" cy="254000"/>
          </a:xfrm>
          <a:prstGeom prst="rect">
            <a:avLst/>
          </a:prstGeom>
          <a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60600" y="2857500"/>
            <a:ext cx="330200" cy="76200"/>
          </a:xfrm>
          <a:custGeom>
            <a:avLst/>
            <a:gdLst/>
            <a:ahLst/>
            <a:cxnLst/>
            <a:rect l="l" t="t" r="r" b="b"/>
            <a:pathLst>
              <a:path w="330200" h="76200">
                <a:moveTo>
                  <a:pt x="254000" y="0"/>
                </a:moveTo>
                <a:lnTo>
                  <a:pt x="2540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54000" y="50800"/>
                </a:lnTo>
                <a:lnTo>
                  <a:pt x="254000" y="76200"/>
                </a:lnTo>
                <a:lnTo>
                  <a:pt x="330200" y="38100"/>
                </a:lnTo>
                <a:lnTo>
                  <a:pt x="254000" y="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9800" y="2794000"/>
            <a:ext cx="800100" cy="469900"/>
          </a:xfrm>
          <a:prstGeom prst="rect">
            <a:avLst/>
          </a:prstGeom>
          <a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90600" y="2857500"/>
            <a:ext cx="622300" cy="330200"/>
          </a:xfrm>
          <a:custGeom>
            <a:avLst/>
            <a:gdLst/>
            <a:ahLst/>
            <a:cxnLst/>
            <a:rect l="l" t="t" r="r" b="b"/>
            <a:pathLst>
              <a:path w="622300" h="330200">
                <a:moveTo>
                  <a:pt x="25400" y="143418"/>
                </a:moveTo>
                <a:lnTo>
                  <a:pt x="0" y="143418"/>
                </a:lnTo>
                <a:lnTo>
                  <a:pt x="0" y="324514"/>
                </a:lnTo>
                <a:lnTo>
                  <a:pt x="5686" y="330200"/>
                </a:lnTo>
                <a:lnTo>
                  <a:pt x="445418" y="330200"/>
                </a:lnTo>
                <a:lnTo>
                  <a:pt x="451103" y="324514"/>
                </a:lnTo>
                <a:lnTo>
                  <a:pt x="451103" y="304800"/>
                </a:lnTo>
                <a:lnTo>
                  <a:pt x="25400" y="304800"/>
                </a:lnTo>
                <a:lnTo>
                  <a:pt x="25400" y="143418"/>
                </a:lnTo>
                <a:close/>
              </a:path>
              <a:path w="622300" h="330200">
                <a:moveTo>
                  <a:pt x="546100" y="0"/>
                </a:moveTo>
                <a:lnTo>
                  <a:pt x="546100" y="25400"/>
                </a:lnTo>
                <a:lnTo>
                  <a:pt x="431389" y="25400"/>
                </a:lnTo>
                <a:lnTo>
                  <a:pt x="425703" y="31085"/>
                </a:lnTo>
                <a:lnTo>
                  <a:pt x="425703" y="304800"/>
                </a:lnTo>
                <a:lnTo>
                  <a:pt x="451103" y="304800"/>
                </a:lnTo>
                <a:lnTo>
                  <a:pt x="451103" y="50800"/>
                </a:lnTo>
                <a:lnTo>
                  <a:pt x="596900" y="50800"/>
                </a:lnTo>
                <a:lnTo>
                  <a:pt x="622300" y="38100"/>
                </a:lnTo>
                <a:lnTo>
                  <a:pt x="546100" y="0"/>
                </a:lnTo>
                <a:close/>
              </a:path>
              <a:path w="622300" h="330200">
                <a:moveTo>
                  <a:pt x="596900" y="50800"/>
                </a:moveTo>
                <a:lnTo>
                  <a:pt x="546100" y="50800"/>
                </a:lnTo>
                <a:lnTo>
                  <a:pt x="546100" y="76200"/>
                </a:lnTo>
                <a:lnTo>
                  <a:pt x="596900" y="5080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7700" y="3098800"/>
            <a:ext cx="723900" cy="292100"/>
          </a:xfrm>
          <a:prstGeom prst="rect">
            <a:avLst/>
          </a:prstGeom>
          <a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98500" y="3124200"/>
            <a:ext cx="622300" cy="190500"/>
          </a:xfrm>
          <a:custGeom>
            <a:avLst/>
            <a:gdLst/>
            <a:ahLst/>
            <a:cxnLst/>
            <a:rect l="l" t="t" r="r" b="b"/>
            <a:pathLst>
              <a:path w="622300" h="190500">
                <a:moveTo>
                  <a:pt x="590550" y="0"/>
                </a:moveTo>
                <a:lnTo>
                  <a:pt x="31750" y="0"/>
                </a:lnTo>
                <a:lnTo>
                  <a:pt x="19391" y="2495"/>
                </a:lnTo>
                <a:lnTo>
                  <a:pt x="9299" y="9299"/>
                </a:lnTo>
                <a:lnTo>
                  <a:pt x="2495" y="19392"/>
                </a:lnTo>
                <a:lnTo>
                  <a:pt x="0" y="31751"/>
                </a:lnTo>
                <a:lnTo>
                  <a:pt x="0" y="158750"/>
                </a:lnTo>
                <a:lnTo>
                  <a:pt x="2495" y="171108"/>
                </a:lnTo>
                <a:lnTo>
                  <a:pt x="9299" y="181200"/>
                </a:lnTo>
                <a:lnTo>
                  <a:pt x="19391" y="188004"/>
                </a:lnTo>
                <a:lnTo>
                  <a:pt x="31750" y="190500"/>
                </a:lnTo>
                <a:lnTo>
                  <a:pt x="590550" y="190500"/>
                </a:lnTo>
                <a:lnTo>
                  <a:pt x="602908" y="188004"/>
                </a:lnTo>
                <a:lnTo>
                  <a:pt x="613000" y="181200"/>
                </a:lnTo>
                <a:lnTo>
                  <a:pt x="619804" y="171108"/>
                </a:lnTo>
                <a:lnTo>
                  <a:pt x="622300" y="158750"/>
                </a:lnTo>
                <a:lnTo>
                  <a:pt x="622300" y="31751"/>
                </a:lnTo>
                <a:lnTo>
                  <a:pt x="619804" y="19392"/>
                </a:lnTo>
                <a:lnTo>
                  <a:pt x="613000" y="9299"/>
                </a:lnTo>
                <a:lnTo>
                  <a:pt x="602908" y="2495"/>
                </a:lnTo>
                <a:lnTo>
                  <a:pt x="590550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90811" y="3144137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S Gothic"/>
                <a:cs typeface="MS Gothic"/>
              </a:rPr>
              <a:t>开</a:t>
            </a:r>
            <a:r>
              <a:rPr sz="800" dirty="0">
                <a:latin typeface="宋体"/>
                <a:cs typeface="宋体"/>
              </a:rPr>
              <a:t>发团队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562100" y="3086100"/>
            <a:ext cx="762000" cy="330200"/>
          </a:xfrm>
          <a:prstGeom prst="rect">
            <a:avLst/>
          </a:prstGeom>
          <a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31950" y="3130550"/>
            <a:ext cx="622300" cy="190500"/>
          </a:xfrm>
          <a:custGeom>
            <a:avLst/>
            <a:gdLst/>
            <a:ahLst/>
            <a:cxnLst/>
            <a:rect l="l" t="t" r="r" b="b"/>
            <a:pathLst>
              <a:path w="622300" h="190500">
                <a:moveTo>
                  <a:pt x="0" y="31750"/>
                </a:moveTo>
                <a:lnTo>
                  <a:pt x="2495" y="19391"/>
                </a:lnTo>
                <a:lnTo>
                  <a:pt x="9299" y="9299"/>
                </a:lnTo>
                <a:lnTo>
                  <a:pt x="19391" y="2495"/>
                </a:lnTo>
                <a:lnTo>
                  <a:pt x="31750" y="0"/>
                </a:lnTo>
                <a:lnTo>
                  <a:pt x="590549" y="0"/>
                </a:lnTo>
                <a:lnTo>
                  <a:pt x="602908" y="2495"/>
                </a:lnTo>
                <a:lnTo>
                  <a:pt x="613000" y="9299"/>
                </a:lnTo>
                <a:lnTo>
                  <a:pt x="619804" y="19391"/>
                </a:lnTo>
                <a:lnTo>
                  <a:pt x="622300" y="31750"/>
                </a:lnTo>
                <a:lnTo>
                  <a:pt x="622300" y="158749"/>
                </a:lnTo>
                <a:lnTo>
                  <a:pt x="619804" y="171108"/>
                </a:lnTo>
                <a:lnTo>
                  <a:pt x="613000" y="181200"/>
                </a:lnTo>
                <a:lnTo>
                  <a:pt x="602908" y="188004"/>
                </a:lnTo>
                <a:lnTo>
                  <a:pt x="590549" y="190500"/>
                </a:lnTo>
                <a:lnTo>
                  <a:pt x="31750" y="190500"/>
                </a:lnTo>
                <a:lnTo>
                  <a:pt x="19391" y="188004"/>
                </a:lnTo>
                <a:lnTo>
                  <a:pt x="9299" y="181200"/>
                </a:lnTo>
                <a:lnTo>
                  <a:pt x="2495" y="171108"/>
                </a:lnTo>
                <a:lnTo>
                  <a:pt x="0" y="158749"/>
                </a:lnTo>
                <a:lnTo>
                  <a:pt x="0" y="31750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76400" y="3073400"/>
            <a:ext cx="520700" cy="342900"/>
          </a:xfrm>
          <a:prstGeom prst="rect">
            <a:avLst/>
          </a:prstGeom>
          <a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1782019" y="3125716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Gitlab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552700" y="30734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22550" y="31178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28900" y="3073400"/>
            <a:ext cx="584200" cy="342900"/>
          </a:xfrm>
          <a:prstGeom prst="rect">
            <a:avLst/>
          </a:prstGeom>
          <a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2732247" y="3119579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399CC"/>
                </a:solidFill>
                <a:latin typeface="Calibri"/>
                <a:cs typeface="Calibri"/>
              </a:rPr>
              <a:t>Jenkins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209800" y="3111500"/>
            <a:ext cx="508000" cy="254000"/>
          </a:xfrm>
          <a:prstGeom prst="rect">
            <a:avLst/>
          </a:prstGeom>
          <a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60600" y="3175000"/>
            <a:ext cx="330200" cy="76200"/>
          </a:xfrm>
          <a:custGeom>
            <a:avLst/>
            <a:gdLst/>
            <a:ahLst/>
            <a:cxnLst/>
            <a:rect l="l" t="t" r="r" b="b"/>
            <a:pathLst>
              <a:path w="330200" h="76200">
                <a:moveTo>
                  <a:pt x="254000" y="0"/>
                </a:moveTo>
                <a:lnTo>
                  <a:pt x="2540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54000" y="50800"/>
                </a:lnTo>
                <a:lnTo>
                  <a:pt x="254000" y="76200"/>
                </a:lnTo>
                <a:lnTo>
                  <a:pt x="330200" y="38100"/>
                </a:lnTo>
                <a:lnTo>
                  <a:pt x="254000" y="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39800" y="3111500"/>
            <a:ext cx="800100" cy="469900"/>
          </a:xfrm>
          <a:prstGeom prst="rect">
            <a:avLst/>
          </a:prstGeom>
          <a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90600" y="3175000"/>
            <a:ext cx="622300" cy="330200"/>
          </a:xfrm>
          <a:custGeom>
            <a:avLst/>
            <a:gdLst/>
            <a:ahLst/>
            <a:cxnLst/>
            <a:rect l="l" t="t" r="r" b="b"/>
            <a:pathLst>
              <a:path w="622300" h="330200">
                <a:moveTo>
                  <a:pt x="25400" y="143418"/>
                </a:moveTo>
                <a:lnTo>
                  <a:pt x="0" y="143418"/>
                </a:lnTo>
                <a:lnTo>
                  <a:pt x="0" y="324514"/>
                </a:lnTo>
                <a:lnTo>
                  <a:pt x="5686" y="330200"/>
                </a:lnTo>
                <a:lnTo>
                  <a:pt x="445136" y="330200"/>
                </a:lnTo>
                <a:lnTo>
                  <a:pt x="450822" y="324514"/>
                </a:lnTo>
                <a:lnTo>
                  <a:pt x="450822" y="304800"/>
                </a:lnTo>
                <a:lnTo>
                  <a:pt x="25400" y="304800"/>
                </a:lnTo>
                <a:lnTo>
                  <a:pt x="25400" y="143418"/>
                </a:lnTo>
                <a:close/>
              </a:path>
              <a:path w="622300" h="330200">
                <a:moveTo>
                  <a:pt x="546100" y="0"/>
                </a:moveTo>
                <a:lnTo>
                  <a:pt x="546100" y="25400"/>
                </a:lnTo>
                <a:lnTo>
                  <a:pt x="431107" y="25400"/>
                </a:lnTo>
                <a:lnTo>
                  <a:pt x="425422" y="31085"/>
                </a:lnTo>
                <a:lnTo>
                  <a:pt x="425422" y="304800"/>
                </a:lnTo>
                <a:lnTo>
                  <a:pt x="450822" y="304800"/>
                </a:lnTo>
                <a:lnTo>
                  <a:pt x="450822" y="50800"/>
                </a:lnTo>
                <a:lnTo>
                  <a:pt x="596900" y="50800"/>
                </a:lnTo>
                <a:lnTo>
                  <a:pt x="622300" y="38100"/>
                </a:lnTo>
                <a:lnTo>
                  <a:pt x="546100" y="0"/>
                </a:lnTo>
                <a:close/>
              </a:path>
              <a:path w="622300" h="330200">
                <a:moveTo>
                  <a:pt x="596900" y="50800"/>
                </a:moveTo>
                <a:lnTo>
                  <a:pt x="546100" y="50800"/>
                </a:lnTo>
                <a:lnTo>
                  <a:pt x="546100" y="76200"/>
                </a:lnTo>
                <a:lnTo>
                  <a:pt x="596900" y="5080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7700" y="3416300"/>
            <a:ext cx="7239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8500" y="344170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588432" y="0"/>
                </a:moveTo>
                <a:lnTo>
                  <a:pt x="33867" y="0"/>
                </a:lnTo>
                <a:lnTo>
                  <a:pt x="20684" y="2661"/>
                </a:lnTo>
                <a:lnTo>
                  <a:pt x="9919" y="9919"/>
                </a:lnTo>
                <a:lnTo>
                  <a:pt x="2661" y="20684"/>
                </a:lnTo>
                <a:lnTo>
                  <a:pt x="0" y="33867"/>
                </a:lnTo>
                <a:lnTo>
                  <a:pt x="0" y="169332"/>
                </a:lnTo>
                <a:lnTo>
                  <a:pt x="2661" y="182515"/>
                </a:lnTo>
                <a:lnTo>
                  <a:pt x="9919" y="193280"/>
                </a:lnTo>
                <a:lnTo>
                  <a:pt x="20684" y="200538"/>
                </a:lnTo>
                <a:lnTo>
                  <a:pt x="33867" y="203200"/>
                </a:lnTo>
                <a:lnTo>
                  <a:pt x="588432" y="203200"/>
                </a:lnTo>
                <a:lnTo>
                  <a:pt x="601615" y="200538"/>
                </a:lnTo>
                <a:lnTo>
                  <a:pt x="612380" y="193280"/>
                </a:lnTo>
                <a:lnTo>
                  <a:pt x="619638" y="182515"/>
                </a:lnTo>
                <a:lnTo>
                  <a:pt x="622300" y="169332"/>
                </a:lnTo>
                <a:lnTo>
                  <a:pt x="622300" y="33867"/>
                </a:lnTo>
                <a:lnTo>
                  <a:pt x="619638" y="20684"/>
                </a:lnTo>
                <a:lnTo>
                  <a:pt x="612380" y="9919"/>
                </a:lnTo>
                <a:lnTo>
                  <a:pt x="601615" y="2661"/>
                </a:lnTo>
                <a:lnTo>
                  <a:pt x="588432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92156" y="3462229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S Gothic"/>
                <a:cs typeface="MS Gothic"/>
              </a:rPr>
              <a:t>开</a:t>
            </a:r>
            <a:r>
              <a:rPr sz="800" dirty="0">
                <a:latin typeface="宋体"/>
                <a:cs typeface="宋体"/>
              </a:rPr>
              <a:t>发团队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562100" y="34036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31950" y="34480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14500" y="3390900"/>
            <a:ext cx="431800" cy="342900"/>
          </a:xfrm>
          <a:prstGeom prst="rect">
            <a:avLst/>
          </a:prstGeom>
          <a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1821495" y="3443809"/>
            <a:ext cx="213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3399CC"/>
                </a:solidFill>
                <a:latin typeface="Calibri"/>
                <a:cs typeface="Calibri"/>
              </a:rPr>
              <a:t>SV</a:t>
            </a:r>
            <a:r>
              <a:rPr sz="900" dirty="0">
                <a:solidFill>
                  <a:srgbClr val="3399CC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552700" y="33909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603500" y="3390900"/>
            <a:ext cx="660400" cy="342900"/>
          </a:xfrm>
          <a:prstGeom prst="rect">
            <a:avLst/>
          </a:prstGeom>
          <a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708192" y="3437671"/>
            <a:ext cx="415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solidFill>
                  <a:srgbClr val="3399CC"/>
                </a:solidFill>
                <a:latin typeface="Calibri"/>
                <a:cs typeface="Calibri"/>
              </a:rPr>
              <a:t>B</a:t>
            </a:r>
            <a:r>
              <a:rPr sz="900" spc="-35" dirty="0">
                <a:solidFill>
                  <a:srgbClr val="3399CC"/>
                </a:solidFill>
                <a:latin typeface="Calibri"/>
                <a:cs typeface="Calibri"/>
              </a:rPr>
              <a:t>a</a:t>
            </a:r>
            <a:r>
              <a:rPr sz="900" spc="-20" dirty="0">
                <a:solidFill>
                  <a:srgbClr val="3399CC"/>
                </a:solidFill>
                <a:latin typeface="Calibri"/>
                <a:cs typeface="Calibri"/>
              </a:rPr>
              <a:t>m</a:t>
            </a:r>
            <a:r>
              <a:rPr sz="900" spc="25" dirty="0">
                <a:solidFill>
                  <a:srgbClr val="3399CC"/>
                </a:solidFill>
                <a:latin typeface="Calibri"/>
                <a:cs typeface="Calibri"/>
              </a:rPr>
              <a:t>bo</a:t>
            </a:r>
            <a:r>
              <a:rPr sz="900" dirty="0">
                <a:solidFill>
                  <a:srgbClr val="3399CC"/>
                </a:solidFill>
                <a:latin typeface="Calibri"/>
                <a:cs typeface="Calibri"/>
              </a:rPr>
              <a:t>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209800" y="3429000"/>
            <a:ext cx="520700" cy="254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60600" y="349250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266700" y="0"/>
                </a:moveTo>
                <a:lnTo>
                  <a:pt x="2667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66700" y="50800"/>
                </a:lnTo>
                <a:lnTo>
                  <a:pt x="266700" y="762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39800" y="3441700"/>
            <a:ext cx="800100" cy="457200"/>
          </a:xfrm>
          <a:prstGeom prst="rect">
            <a:avLst/>
          </a:prstGeom>
          <a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90600" y="3505200"/>
            <a:ext cx="622300" cy="317500"/>
          </a:xfrm>
          <a:custGeom>
            <a:avLst/>
            <a:gdLst/>
            <a:ahLst/>
            <a:cxnLst/>
            <a:rect l="l" t="t" r="r" b="b"/>
            <a:pathLst>
              <a:path w="622300" h="317500">
                <a:moveTo>
                  <a:pt x="25400" y="138630"/>
                </a:moveTo>
                <a:lnTo>
                  <a:pt x="0" y="138630"/>
                </a:lnTo>
                <a:lnTo>
                  <a:pt x="0" y="311814"/>
                </a:lnTo>
                <a:lnTo>
                  <a:pt x="5686" y="317500"/>
                </a:lnTo>
                <a:lnTo>
                  <a:pt x="445418" y="317500"/>
                </a:lnTo>
                <a:lnTo>
                  <a:pt x="451103" y="311814"/>
                </a:lnTo>
                <a:lnTo>
                  <a:pt x="451103" y="292100"/>
                </a:lnTo>
                <a:lnTo>
                  <a:pt x="25400" y="292100"/>
                </a:lnTo>
                <a:lnTo>
                  <a:pt x="25400" y="138630"/>
                </a:lnTo>
                <a:close/>
              </a:path>
              <a:path w="622300" h="317500">
                <a:moveTo>
                  <a:pt x="546100" y="0"/>
                </a:moveTo>
                <a:lnTo>
                  <a:pt x="546100" y="25400"/>
                </a:lnTo>
                <a:lnTo>
                  <a:pt x="431389" y="25400"/>
                </a:lnTo>
                <a:lnTo>
                  <a:pt x="425703" y="31085"/>
                </a:lnTo>
                <a:lnTo>
                  <a:pt x="425703" y="292100"/>
                </a:lnTo>
                <a:lnTo>
                  <a:pt x="451103" y="292100"/>
                </a:lnTo>
                <a:lnTo>
                  <a:pt x="451103" y="50800"/>
                </a:lnTo>
                <a:lnTo>
                  <a:pt x="596900" y="50800"/>
                </a:lnTo>
                <a:lnTo>
                  <a:pt x="622300" y="38100"/>
                </a:lnTo>
                <a:lnTo>
                  <a:pt x="546100" y="0"/>
                </a:lnTo>
                <a:close/>
              </a:path>
              <a:path w="622300" h="317500">
                <a:moveTo>
                  <a:pt x="596900" y="50800"/>
                </a:moveTo>
                <a:lnTo>
                  <a:pt x="546100" y="50800"/>
                </a:lnTo>
                <a:lnTo>
                  <a:pt x="546100" y="76200"/>
                </a:lnTo>
                <a:lnTo>
                  <a:pt x="596900" y="5080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37097" y="1651077"/>
            <a:ext cx="1259205" cy="182245"/>
          </a:xfrm>
          <a:custGeom>
            <a:avLst/>
            <a:gdLst/>
            <a:ahLst/>
            <a:cxnLst/>
            <a:rect l="l" t="t" r="r" b="b"/>
            <a:pathLst>
              <a:path w="1259204" h="182244">
                <a:moveTo>
                  <a:pt x="2804" y="0"/>
                </a:moveTo>
                <a:lnTo>
                  <a:pt x="0" y="25245"/>
                </a:lnTo>
                <a:lnTo>
                  <a:pt x="1181566" y="156530"/>
                </a:lnTo>
                <a:lnTo>
                  <a:pt x="1178760" y="181775"/>
                </a:lnTo>
                <a:lnTo>
                  <a:pt x="1258702" y="152322"/>
                </a:lnTo>
                <a:lnTo>
                  <a:pt x="1226190" y="131284"/>
                </a:lnTo>
                <a:lnTo>
                  <a:pt x="1184370" y="131284"/>
                </a:lnTo>
                <a:lnTo>
                  <a:pt x="2804" y="0"/>
                </a:lnTo>
                <a:close/>
              </a:path>
              <a:path w="1259204" h="182244">
                <a:moveTo>
                  <a:pt x="1187175" y="106039"/>
                </a:moveTo>
                <a:lnTo>
                  <a:pt x="1184370" y="131284"/>
                </a:lnTo>
                <a:lnTo>
                  <a:pt x="1226190" y="131284"/>
                </a:lnTo>
                <a:lnTo>
                  <a:pt x="1187175" y="106039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37859" y="1819992"/>
            <a:ext cx="1258570" cy="110489"/>
          </a:xfrm>
          <a:custGeom>
            <a:avLst/>
            <a:gdLst/>
            <a:ahLst/>
            <a:cxnLst/>
            <a:rect l="l" t="t" r="r" b="b"/>
            <a:pathLst>
              <a:path w="1258570" h="110489">
                <a:moveTo>
                  <a:pt x="1179915" y="0"/>
                </a:moveTo>
                <a:lnTo>
                  <a:pt x="1181196" y="25366"/>
                </a:lnTo>
                <a:lnTo>
                  <a:pt x="0" y="85023"/>
                </a:lnTo>
                <a:lnTo>
                  <a:pt x="1280" y="110390"/>
                </a:lnTo>
                <a:lnTo>
                  <a:pt x="1182477" y="50735"/>
                </a:lnTo>
                <a:lnTo>
                  <a:pt x="1228675" y="50735"/>
                </a:lnTo>
                <a:lnTo>
                  <a:pt x="1257940" y="34207"/>
                </a:lnTo>
                <a:lnTo>
                  <a:pt x="1179915" y="0"/>
                </a:lnTo>
                <a:close/>
              </a:path>
              <a:path w="1258570" h="110489">
                <a:moveTo>
                  <a:pt x="1228675" y="50735"/>
                </a:moveTo>
                <a:lnTo>
                  <a:pt x="1182477" y="50735"/>
                </a:lnTo>
                <a:lnTo>
                  <a:pt x="1183759" y="76102"/>
                </a:lnTo>
                <a:lnTo>
                  <a:pt x="1228675" y="50735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35745" y="1884337"/>
            <a:ext cx="1260475" cy="313055"/>
          </a:xfrm>
          <a:custGeom>
            <a:avLst/>
            <a:gdLst/>
            <a:ahLst/>
            <a:cxnLst/>
            <a:rect l="l" t="t" r="r" b="b"/>
            <a:pathLst>
              <a:path w="1260475" h="313055">
                <a:moveTo>
                  <a:pt x="1177404" y="0"/>
                </a:moveTo>
                <a:lnTo>
                  <a:pt x="1182913" y="24795"/>
                </a:lnTo>
                <a:lnTo>
                  <a:pt x="0" y="287665"/>
                </a:lnTo>
                <a:lnTo>
                  <a:pt x="5509" y="312460"/>
                </a:lnTo>
                <a:lnTo>
                  <a:pt x="1188424" y="49590"/>
                </a:lnTo>
                <a:lnTo>
                  <a:pt x="1224450" y="49590"/>
                </a:lnTo>
                <a:lnTo>
                  <a:pt x="1260054" y="20662"/>
                </a:lnTo>
                <a:lnTo>
                  <a:pt x="1177404" y="0"/>
                </a:lnTo>
                <a:close/>
              </a:path>
              <a:path w="1260475" h="313055">
                <a:moveTo>
                  <a:pt x="1224450" y="49590"/>
                </a:moveTo>
                <a:lnTo>
                  <a:pt x="1188424" y="49590"/>
                </a:lnTo>
                <a:lnTo>
                  <a:pt x="1193934" y="74385"/>
                </a:lnTo>
                <a:lnTo>
                  <a:pt x="1224450" y="49590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08423" y="1948435"/>
            <a:ext cx="1287780" cy="527685"/>
          </a:xfrm>
          <a:custGeom>
            <a:avLst/>
            <a:gdLst/>
            <a:ahLst/>
            <a:cxnLst/>
            <a:rect l="l" t="t" r="r" b="b"/>
            <a:pathLst>
              <a:path w="1287779" h="527685">
                <a:moveTo>
                  <a:pt x="1202500" y="0"/>
                </a:moveTo>
                <a:lnTo>
                  <a:pt x="1211853" y="23614"/>
                </a:lnTo>
                <a:lnTo>
                  <a:pt x="0" y="503557"/>
                </a:lnTo>
                <a:lnTo>
                  <a:pt x="9352" y="527171"/>
                </a:lnTo>
                <a:lnTo>
                  <a:pt x="1221206" y="47230"/>
                </a:lnTo>
                <a:lnTo>
                  <a:pt x="1251695" y="47230"/>
                </a:lnTo>
                <a:lnTo>
                  <a:pt x="1287376" y="7364"/>
                </a:lnTo>
                <a:lnTo>
                  <a:pt x="1202500" y="0"/>
                </a:lnTo>
                <a:close/>
              </a:path>
              <a:path w="1287779" h="527685">
                <a:moveTo>
                  <a:pt x="1251695" y="47230"/>
                </a:moveTo>
                <a:lnTo>
                  <a:pt x="1221206" y="47230"/>
                </a:lnTo>
                <a:lnTo>
                  <a:pt x="1230558" y="70845"/>
                </a:lnTo>
                <a:lnTo>
                  <a:pt x="1251695" y="47230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48733" y="2946641"/>
            <a:ext cx="1285240" cy="289560"/>
          </a:xfrm>
          <a:custGeom>
            <a:avLst/>
            <a:gdLst/>
            <a:ahLst/>
            <a:cxnLst/>
            <a:rect l="l" t="t" r="r" b="b"/>
            <a:pathLst>
              <a:path w="1285239" h="289560">
                <a:moveTo>
                  <a:pt x="4932" y="0"/>
                </a:moveTo>
                <a:lnTo>
                  <a:pt x="0" y="24917"/>
                </a:lnTo>
                <a:lnTo>
                  <a:pt x="1207950" y="264115"/>
                </a:lnTo>
                <a:lnTo>
                  <a:pt x="1203017" y="289031"/>
                </a:lnTo>
                <a:lnTo>
                  <a:pt x="1285166" y="266458"/>
                </a:lnTo>
                <a:lnTo>
                  <a:pt x="1249980" y="239199"/>
                </a:lnTo>
                <a:lnTo>
                  <a:pt x="1212884" y="239199"/>
                </a:lnTo>
                <a:lnTo>
                  <a:pt x="4932" y="0"/>
                </a:lnTo>
                <a:close/>
              </a:path>
              <a:path w="1285239" h="289560">
                <a:moveTo>
                  <a:pt x="1217818" y="214282"/>
                </a:moveTo>
                <a:lnTo>
                  <a:pt x="1212884" y="239199"/>
                </a:lnTo>
                <a:lnTo>
                  <a:pt x="1249980" y="239199"/>
                </a:lnTo>
                <a:lnTo>
                  <a:pt x="1217818" y="214282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50822" y="3213105"/>
            <a:ext cx="1283335" cy="86995"/>
          </a:xfrm>
          <a:custGeom>
            <a:avLst/>
            <a:gdLst/>
            <a:ahLst/>
            <a:cxnLst/>
            <a:rect l="l" t="t" r="r" b="b"/>
            <a:pathLst>
              <a:path w="1283335" h="86995">
                <a:moveTo>
                  <a:pt x="754" y="0"/>
                </a:moveTo>
                <a:lnTo>
                  <a:pt x="0" y="25389"/>
                </a:lnTo>
                <a:lnTo>
                  <a:pt x="1206534" y="61226"/>
                </a:lnTo>
                <a:lnTo>
                  <a:pt x="1205779" y="86615"/>
                </a:lnTo>
                <a:lnTo>
                  <a:pt x="1283077" y="50794"/>
                </a:lnTo>
                <a:lnTo>
                  <a:pt x="1255260" y="35838"/>
                </a:lnTo>
                <a:lnTo>
                  <a:pt x="1207287" y="35838"/>
                </a:lnTo>
                <a:lnTo>
                  <a:pt x="754" y="0"/>
                </a:lnTo>
                <a:close/>
              </a:path>
              <a:path w="1283335" h="86995">
                <a:moveTo>
                  <a:pt x="1208041" y="10449"/>
                </a:moveTo>
                <a:lnTo>
                  <a:pt x="1207287" y="35838"/>
                </a:lnTo>
                <a:lnTo>
                  <a:pt x="1255260" y="35838"/>
                </a:lnTo>
                <a:lnTo>
                  <a:pt x="1208041" y="10449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49456" y="3287422"/>
            <a:ext cx="1284605" cy="217804"/>
          </a:xfrm>
          <a:custGeom>
            <a:avLst/>
            <a:gdLst/>
            <a:ahLst/>
            <a:cxnLst/>
            <a:rect l="l" t="t" r="r" b="b"/>
            <a:pathLst>
              <a:path w="1284604" h="217804">
                <a:moveTo>
                  <a:pt x="1203733" y="0"/>
                </a:moveTo>
                <a:lnTo>
                  <a:pt x="1207221" y="25159"/>
                </a:lnTo>
                <a:lnTo>
                  <a:pt x="0" y="192497"/>
                </a:lnTo>
                <a:lnTo>
                  <a:pt x="3487" y="217656"/>
                </a:lnTo>
                <a:lnTo>
                  <a:pt x="1210708" y="50318"/>
                </a:lnTo>
                <a:lnTo>
                  <a:pt x="1250863" y="50318"/>
                </a:lnTo>
                <a:lnTo>
                  <a:pt x="1284443" y="27277"/>
                </a:lnTo>
                <a:lnTo>
                  <a:pt x="1203733" y="0"/>
                </a:lnTo>
                <a:close/>
              </a:path>
              <a:path w="1284604" h="217804">
                <a:moveTo>
                  <a:pt x="1250863" y="50318"/>
                </a:moveTo>
                <a:lnTo>
                  <a:pt x="1210708" y="50318"/>
                </a:lnTo>
                <a:lnTo>
                  <a:pt x="1214196" y="75478"/>
                </a:lnTo>
                <a:lnTo>
                  <a:pt x="1250863" y="50318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495800" y="2984500"/>
            <a:ext cx="723900" cy="635000"/>
          </a:xfrm>
          <a:prstGeom prst="rect">
            <a:avLst/>
          </a:prstGeom>
          <a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546600" y="3009900"/>
            <a:ext cx="622300" cy="533400"/>
          </a:xfrm>
          <a:custGeom>
            <a:avLst/>
            <a:gdLst/>
            <a:ahLst/>
            <a:cxnLst/>
            <a:rect l="l" t="t" r="r" b="b"/>
            <a:pathLst>
              <a:path w="622300" h="533400">
                <a:moveTo>
                  <a:pt x="311150" y="0"/>
                </a:moveTo>
                <a:lnTo>
                  <a:pt x="239803" y="1761"/>
                </a:lnTo>
                <a:lnTo>
                  <a:pt x="174310" y="6777"/>
                </a:lnTo>
                <a:lnTo>
                  <a:pt x="116537" y="14648"/>
                </a:lnTo>
                <a:lnTo>
                  <a:pt x="68353" y="24974"/>
                </a:lnTo>
                <a:lnTo>
                  <a:pt x="31624" y="37354"/>
                </a:lnTo>
                <a:lnTo>
                  <a:pt x="0" y="66675"/>
                </a:lnTo>
                <a:lnTo>
                  <a:pt x="0" y="466725"/>
                </a:lnTo>
                <a:lnTo>
                  <a:pt x="31624" y="496045"/>
                </a:lnTo>
                <a:lnTo>
                  <a:pt x="68353" y="508425"/>
                </a:lnTo>
                <a:lnTo>
                  <a:pt x="116537" y="518751"/>
                </a:lnTo>
                <a:lnTo>
                  <a:pt x="174310" y="526622"/>
                </a:lnTo>
                <a:lnTo>
                  <a:pt x="239803" y="531638"/>
                </a:lnTo>
                <a:lnTo>
                  <a:pt x="311150" y="533400"/>
                </a:lnTo>
                <a:lnTo>
                  <a:pt x="382496" y="531638"/>
                </a:lnTo>
                <a:lnTo>
                  <a:pt x="447989" y="526622"/>
                </a:lnTo>
                <a:lnTo>
                  <a:pt x="505762" y="518751"/>
                </a:lnTo>
                <a:lnTo>
                  <a:pt x="553946" y="508425"/>
                </a:lnTo>
                <a:lnTo>
                  <a:pt x="590675" y="496045"/>
                </a:lnTo>
                <a:lnTo>
                  <a:pt x="622300" y="466725"/>
                </a:lnTo>
                <a:lnTo>
                  <a:pt x="622300" y="66675"/>
                </a:lnTo>
                <a:lnTo>
                  <a:pt x="590675" y="37354"/>
                </a:lnTo>
                <a:lnTo>
                  <a:pt x="553946" y="24974"/>
                </a:lnTo>
                <a:lnTo>
                  <a:pt x="505762" y="14648"/>
                </a:lnTo>
                <a:lnTo>
                  <a:pt x="447989" y="6777"/>
                </a:lnTo>
                <a:lnTo>
                  <a:pt x="382496" y="1761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46600" y="3009900"/>
            <a:ext cx="622300" cy="127000"/>
          </a:xfrm>
          <a:custGeom>
            <a:avLst/>
            <a:gdLst/>
            <a:ahLst/>
            <a:cxnLst/>
            <a:rect l="l" t="t" r="r" b="b"/>
            <a:pathLst>
              <a:path w="622300" h="127000">
                <a:moveTo>
                  <a:pt x="311150" y="0"/>
                </a:moveTo>
                <a:lnTo>
                  <a:pt x="239806" y="1677"/>
                </a:lnTo>
                <a:lnTo>
                  <a:pt x="174313" y="6454"/>
                </a:lnTo>
                <a:lnTo>
                  <a:pt x="116541" y="13950"/>
                </a:lnTo>
                <a:lnTo>
                  <a:pt x="68356" y="23784"/>
                </a:lnTo>
                <a:lnTo>
                  <a:pt x="31625" y="35574"/>
                </a:lnTo>
                <a:lnTo>
                  <a:pt x="0" y="63500"/>
                </a:lnTo>
                <a:lnTo>
                  <a:pt x="8217" y="78059"/>
                </a:lnTo>
                <a:lnTo>
                  <a:pt x="68356" y="103215"/>
                </a:lnTo>
                <a:lnTo>
                  <a:pt x="116541" y="113049"/>
                </a:lnTo>
                <a:lnTo>
                  <a:pt x="174313" y="120545"/>
                </a:lnTo>
                <a:lnTo>
                  <a:pt x="239806" y="125322"/>
                </a:lnTo>
                <a:lnTo>
                  <a:pt x="311150" y="127000"/>
                </a:lnTo>
                <a:lnTo>
                  <a:pt x="382493" y="125322"/>
                </a:lnTo>
                <a:lnTo>
                  <a:pt x="447986" y="120545"/>
                </a:lnTo>
                <a:lnTo>
                  <a:pt x="505758" y="113049"/>
                </a:lnTo>
                <a:lnTo>
                  <a:pt x="553943" y="103215"/>
                </a:lnTo>
                <a:lnTo>
                  <a:pt x="590674" y="91425"/>
                </a:lnTo>
                <a:lnTo>
                  <a:pt x="622300" y="63500"/>
                </a:lnTo>
                <a:lnTo>
                  <a:pt x="614082" y="48940"/>
                </a:lnTo>
                <a:lnTo>
                  <a:pt x="553943" y="23784"/>
                </a:lnTo>
                <a:lnTo>
                  <a:pt x="505758" y="13950"/>
                </a:lnTo>
                <a:lnTo>
                  <a:pt x="447986" y="6454"/>
                </a:lnTo>
                <a:lnTo>
                  <a:pt x="382493" y="1677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52950" y="3016250"/>
            <a:ext cx="622300" cy="533400"/>
          </a:xfrm>
          <a:custGeom>
            <a:avLst/>
            <a:gdLst/>
            <a:ahLst/>
            <a:cxnLst/>
            <a:rect l="l" t="t" r="r" b="b"/>
            <a:pathLst>
              <a:path w="622300" h="533400">
                <a:moveTo>
                  <a:pt x="622300" y="66675"/>
                </a:moveTo>
                <a:lnTo>
                  <a:pt x="590675" y="95995"/>
                </a:lnTo>
                <a:lnTo>
                  <a:pt x="553946" y="108375"/>
                </a:lnTo>
                <a:lnTo>
                  <a:pt x="505762" y="118700"/>
                </a:lnTo>
                <a:lnTo>
                  <a:pt x="447989" y="126572"/>
                </a:lnTo>
                <a:lnTo>
                  <a:pt x="382496" y="131588"/>
                </a:lnTo>
                <a:lnTo>
                  <a:pt x="311150" y="133350"/>
                </a:lnTo>
                <a:lnTo>
                  <a:pt x="239803" y="131588"/>
                </a:lnTo>
                <a:lnTo>
                  <a:pt x="174310" y="126572"/>
                </a:lnTo>
                <a:lnTo>
                  <a:pt x="116537" y="118700"/>
                </a:lnTo>
                <a:lnTo>
                  <a:pt x="68353" y="108375"/>
                </a:lnTo>
                <a:lnTo>
                  <a:pt x="31624" y="95995"/>
                </a:lnTo>
                <a:lnTo>
                  <a:pt x="0" y="66675"/>
                </a:lnTo>
                <a:lnTo>
                  <a:pt x="8217" y="51388"/>
                </a:lnTo>
                <a:lnTo>
                  <a:pt x="68353" y="24974"/>
                </a:lnTo>
                <a:lnTo>
                  <a:pt x="116537" y="14649"/>
                </a:lnTo>
                <a:lnTo>
                  <a:pt x="174310" y="6777"/>
                </a:lnTo>
                <a:lnTo>
                  <a:pt x="239803" y="1761"/>
                </a:lnTo>
                <a:lnTo>
                  <a:pt x="311150" y="0"/>
                </a:lnTo>
                <a:lnTo>
                  <a:pt x="382496" y="1761"/>
                </a:lnTo>
                <a:lnTo>
                  <a:pt x="447989" y="6777"/>
                </a:lnTo>
                <a:lnTo>
                  <a:pt x="505762" y="14649"/>
                </a:lnTo>
                <a:lnTo>
                  <a:pt x="553946" y="24974"/>
                </a:lnTo>
                <a:lnTo>
                  <a:pt x="590675" y="37354"/>
                </a:lnTo>
                <a:lnTo>
                  <a:pt x="622300" y="66675"/>
                </a:lnTo>
                <a:lnTo>
                  <a:pt x="622300" y="466725"/>
                </a:lnTo>
                <a:lnTo>
                  <a:pt x="590675" y="496045"/>
                </a:lnTo>
                <a:lnTo>
                  <a:pt x="553946" y="508425"/>
                </a:lnTo>
                <a:lnTo>
                  <a:pt x="505762" y="518750"/>
                </a:lnTo>
                <a:lnTo>
                  <a:pt x="447989" y="526622"/>
                </a:lnTo>
                <a:lnTo>
                  <a:pt x="382496" y="531638"/>
                </a:lnTo>
                <a:lnTo>
                  <a:pt x="311150" y="533400"/>
                </a:lnTo>
                <a:lnTo>
                  <a:pt x="239803" y="531638"/>
                </a:lnTo>
                <a:lnTo>
                  <a:pt x="174310" y="526622"/>
                </a:lnTo>
                <a:lnTo>
                  <a:pt x="116537" y="518750"/>
                </a:lnTo>
                <a:lnTo>
                  <a:pt x="68353" y="508425"/>
                </a:lnTo>
                <a:lnTo>
                  <a:pt x="31624" y="496045"/>
                </a:lnTo>
                <a:lnTo>
                  <a:pt x="0" y="466725"/>
                </a:lnTo>
                <a:lnTo>
                  <a:pt x="0" y="66675"/>
                </a:lnTo>
              </a:path>
            </a:pathLst>
          </a:custGeom>
          <a:ln w="38100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4691790" y="3013806"/>
            <a:ext cx="3302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25" dirty="0">
                <a:latin typeface="Calibri"/>
                <a:cs typeface="Calibri"/>
              </a:rPr>
              <a:t>D</a:t>
            </a:r>
            <a:r>
              <a:rPr sz="600" spc="-20" dirty="0">
                <a:latin typeface="Calibri"/>
                <a:cs typeface="Calibri"/>
              </a:rPr>
              <a:t>o</a:t>
            </a:r>
            <a:r>
              <a:rPr sz="600" spc="40" dirty="0">
                <a:latin typeface="Calibri"/>
                <a:cs typeface="Calibri"/>
              </a:rPr>
              <a:t>c</a:t>
            </a:r>
            <a:r>
              <a:rPr sz="600" spc="25" dirty="0">
                <a:latin typeface="Calibri"/>
                <a:cs typeface="Calibri"/>
              </a:rPr>
              <a:t>k</a:t>
            </a:r>
            <a:r>
              <a:rPr sz="600" dirty="0">
                <a:latin typeface="Calibri"/>
                <a:cs typeface="Calibri"/>
              </a:rPr>
              <a:t>e</a:t>
            </a:r>
            <a:r>
              <a:rPr sz="600" spc="-10" dirty="0">
                <a:latin typeface="Calibri"/>
                <a:cs typeface="Calibri"/>
              </a:rPr>
              <a:t>r</a:t>
            </a:r>
            <a:r>
              <a:rPr sz="600" dirty="0">
                <a:latin typeface="宋体"/>
                <a:cs typeface="宋体"/>
              </a:rPr>
              <a:t>库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675710" y="3190145"/>
            <a:ext cx="394970" cy="302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700">
              <a:lnSpc>
                <a:spcPct val="101899"/>
              </a:lnSpc>
              <a:spcBef>
                <a:spcPts val="80"/>
              </a:spcBef>
            </a:pPr>
            <a:r>
              <a:rPr sz="900" dirty="0">
                <a:latin typeface="Calibri"/>
                <a:cs typeface="Calibri"/>
              </a:rPr>
              <a:t>Docker  </a:t>
            </a:r>
            <a:r>
              <a:rPr sz="900" spc="5" dirty="0">
                <a:latin typeface="Calibri"/>
                <a:cs typeface="Calibri"/>
              </a:rPr>
              <a:t>R</a:t>
            </a:r>
            <a:r>
              <a:rPr sz="900" spc="-50" dirty="0">
                <a:latin typeface="Calibri"/>
                <a:cs typeface="Calibri"/>
              </a:rPr>
              <a:t>e</a:t>
            </a:r>
            <a:r>
              <a:rPr sz="900" spc="-25" dirty="0">
                <a:latin typeface="Calibri"/>
                <a:cs typeface="Calibri"/>
              </a:rPr>
              <a:t>g</a:t>
            </a:r>
            <a:r>
              <a:rPr sz="900" spc="-10" dirty="0">
                <a:latin typeface="Calibri"/>
                <a:cs typeface="Calibri"/>
              </a:rPr>
              <a:t>i</a:t>
            </a:r>
            <a:r>
              <a:rPr sz="900" spc="40" dirty="0">
                <a:latin typeface="Calibri"/>
                <a:cs typeface="Calibri"/>
              </a:rPr>
              <a:t>s</a:t>
            </a:r>
            <a:r>
              <a:rPr sz="900" spc="-5" dirty="0">
                <a:latin typeface="Calibri"/>
                <a:cs typeface="Calibri"/>
              </a:rPr>
              <a:t>t</a:t>
            </a:r>
            <a:r>
              <a:rPr sz="900" spc="-15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3208741" y="2667770"/>
            <a:ext cx="1325245" cy="504190"/>
          </a:xfrm>
          <a:custGeom>
            <a:avLst/>
            <a:gdLst/>
            <a:ahLst/>
            <a:cxnLst/>
            <a:rect l="l" t="t" r="r" b="b"/>
            <a:pathLst>
              <a:path w="1325245" h="504189">
                <a:moveTo>
                  <a:pt x="8717" y="0"/>
                </a:moveTo>
                <a:lnTo>
                  <a:pt x="0" y="23858"/>
                </a:lnTo>
                <a:lnTo>
                  <a:pt x="1249227" y="480306"/>
                </a:lnTo>
                <a:lnTo>
                  <a:pt x="1240510" y="504163"/>
                </a:lnTo>
                <a:lnTo>
                  <a:pt x="1325158" y="494529"/>
                </a:lnTo>
                <a:lnTo>
                  <a:pt x="1289194" y="456449"/>
                </a:lnTo>
                <a:lnTo>
                  <a:pt x="1257945" y="456449"/>
                </a:lnTo>
                <a:lnTo>
                  <a:pt x="8717" y="0"/>
                </a:lnTo>
                <a:close/>
              </a:path>
              <a:path w="1325245" h="504189">
                <a:moveTo>
                  <a:pt x="1266662" y="432591"/>
                </a:moveTo>
                <a:lnTo>
                  <a:pt x="1257945" y="456449"/>
                </a:lnTo>
                <a:lnTo>
                  <a:pt x="1289194" y="456449"/>
                </a:lnTo>
                <a:lnTo>
                  <a:pt x="1266662" y="432591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57700" y="2260600"/>
            <a:ext cx="723900" cy="635000"/>
          </a:xfrm>
          <a:prstGeom prst="rect">
            <a:avLst/>
          </a:prstGeom>
          <a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08500" y="2286000"/>
            <a:ext cx="622300" cy="533400"/>
          </a:xfrm>
          <a:custGeom>
            <a:avLst/>
            <a:gdLst/>
            <a:ahLst/>
            <a:cxnLst/>
            <a:rect l="l" t="t" r="r" b="b"/>
            <a:pathLst>
              <a:path w="622300" h="533400">
                <a:moveTo>
                  <a:pt x="311150" y="0"/>
                </a:moveTo>
                <a:lnTo>
                  <a:pt x="239803" y="1761"/>
                </a:lnTo>
                <a:lnTo>
                  <a:pt x="174310" y="6777"/>
                </a:lnTo>
                <a:lnTo>
                  <a:pt x="116537" y="14648"/>
                </a:lnTo>
                <a:lnTo>
                  <a:pt x="68353" y="24974"/>
                </a:lnTo>
                <a:lnTo>
                  <a:pt x="31624" y="37354"/>
                </a:lnTo>
                <a:lnTo>
                  <a:pt x="0" y="66675"/>
                </a:lnTo>
                <a:lnTo>
                  <a:pt x="0" y="466725"/>
                </a:lnTo>
                <a:lnTo>
                  <a:pt x="31624" y="496045"/>
                </a:lnTo>
                <a:lnTo>
                  <a:pt x="68353" y="508425"/>
                </a:lnTo>
                <a:lnTo>
                  <a:pt x="116537" y="518751"/>
                </a:lnTo>
                <a:lnTo>
                  <a:pt x="174310" y="526622"/>
                </a:lnTo>
                <a:lnTo>
                  <a:pt x="239803" y="531638"/>
                </a:lnTo>
                <a:lnTo>
                  <a:pt x="311150" y="533400"/>
                </a:lnTo>
                <a:lnTo>
                  <a:pt x="382496" y="531638"/>
                </a:lnTo>
                <a:lnTo>
                  <a:pt x="447989" y="526622"/>
                </a:lnTo>
                <a:lnTo>
                  <a:pt x="505762" y="518751"/>
                </a:lnTo>
                <a:lnTo>
                  <a:pt x="553946" y="508425"/>
                </a:lnTo>
                <a:lnTo>
                  <a:pt x="590675" y="496045"/>
                </a:lnTo>
                <a:lnTo>
                  <a:pt x="622300" y="466725"/>
                </a:lnTo>
                <a:lnTo>
                  <a:pt x="622300" y="66675"/>
                </a:lnTo>
                <a:lnTo>
                  <a:pt x="590675" y="37354"/>
                </a:lnTo>
                <a:lnTo>
                  <a:pt x="553946" y="24974"/>
                </a:lnTo>
                <a:lnTo>
                  <a:pt x="505762" y="14648"/>
                </a:lnTo>
                <a:lnTo>
                  <a:pt x="447989" y="6777"/>
                </a:lnTo>
                <a:lnTo>
                  <a:pt x="382496" y="1761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08500" y="2286000"/>
            <a:ext cx="622300" cy="127000"/>
          </a:xfrm>
          <a:custGeom>
            <a:avLst/>
            <a:gdLst/>
            <a:ahLst/>
            <a:cxnLst/>
            <a:rect l="l" t="t" r="r" b="b"/>
            <a:pathLst>
              <a:path w="622300" h="127000">
                <a:moveTo>
                  <a:pt x="311150" y="0"/>
                </a:moveTo>
                <a:lnTo>
                  <a:pt x="239806" y="1677"/>
                </a:lnTo>
                <a:lnTo>
                  <a:pt x="174313" y="6454"/>
                </a:lnTo>
                <a:lnTo>
                  <a:pt x="116541" y="13950"/>
                </a:lnTo>
                <a:lnTo>
                  <a:pt x="68356" y="23784"/>
                </a:lnTo>
                <a:lnTo>
                  <a:pt x="31625" y="35574"/>
                </a:lnTo>
                <a:lnTo>
                  <a:pt x="0" y="63500"/>
                </a:lnTo>
                <a:lnTo>
                  <a:pt x="8217" y="78059"/>
                </a:lnTo>
                <a:lnTo>
                  <a:pt x="68356" y="103215"/>
                </a:lnTo>
                <a:lnTo>
                  <a:pt x="116541" y="113049"/>
                </a:lnTo>
                <a:lnTo>
                  <a:pt x="174313" y="120545"/>
                </a:lnTo>
                <a:lnTo>
                  <a:pt x="239806" y="125322"/>
                </a:lnTo>
                <a:lnTo>
                  <a:pt x="311150" y="127000"/>
                </a:lnTo>
                <a:lnTo>
                  <a:pt x="382493" y="125322"/>
                </a:lnTo>
                <a:lnTo>
                  <a:pt x="447986" y="120545"/>
                </a:lnTo>
                <a:lnTo>
                  <a:pt x="505758" y="113049"/>
                </a:lnTo>
                <a:lnTo>
                  <a:pt x="553943" y="103215"/>
                </a:lnTo>
                <a:lnTo>
                  <a:pt x="590674" y="91425"/>
                </a:lnTo>
                <a:lnTo>
                  <a:pt x="622300" y="63500"/>
                </a:lnTo>
                <a:lnTo>
                  <a:pt x="614082" y="48940"/>
                </a:lnTo>
                <a:lnTo>
                  <a:pt x="553943" y="23784"/>
                </a:lnTo>
                <a:lnTo>
                  <a:pt x="505758" y="13950"/>
                </a:lnTo>
                <a:lnTo>
                  <a:pt x="447986" y="6454"/>
                </a:lnTo>
                <a:lnTo>
                  <a:pt x="382493" y="1677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14850" y="2292350"/>
            <a:ext cx="622300" cy="533400"/>
          </a:xfrm>
          <a:custGeom>
            <a:avLst/>
            <a:gdLst/>
            <a:ahLst/>
            <a:cxnLst/>
            <a:rect l="l" t="t" r="r" b="b"/>
            <a:pathLst>
              <a:path w="622300" h="533400">
                <a:moveTo>
                  <a:pt x="622300" y="66675"/>
                </a:moveTo>
                <a:lnTo>
                  <a:pt x="590675" y="95995"/>
                </a:lnTo>
                <a:lnTo>
                  <a:pt x="553946" y="108375"/>
                </a:lnTo>
                <a:lnTo>
                  <a:pt x="505762" y="118700"/>
                </a:lnTo>
                <a:lnTo>
                  <a:pt x="447989" y="126572"/>
                </a:lnTo>
                <a:lnTo>
                  <a:pt x="382496" y="131588"/>
                </a:lnTo>
                <a:lnTo>
                  <a:pt x="311150" y="133350"/>
                </a:lnTo>
                <a:lnTo>
                  <a:pt x="239803" y="131588"/>
                </a:lnTo>
                <a:lnTo>
                  <a:pt x="174310" y="126572"/>
                </a:lnTo>
                <a:lnTo>
                  <a:pt x="116537" y="118700"/>
                </a:lnTo>
                <a:lnTo>
                  <a:pt x="68353" y="108375"/>
                </a:lnTo>
                <a:lnTo>
                  <a:pt x="31624" y="95995"/>
                </a:lnTo>
                <a:lnTo>
                  <a:pt x="0" y="66675"/>
                </a:lnTo>
                <a:lnTo>
                  <a:pt x="8217" y="51388"/>
                </a:lnTo>
                <a:lnTo>
                  <a:pt x="68353" y="24974"/>
                </a:lnTo>
                <a:lnTo>
                  <a:pt x="116537" y="14649"/>
                </a:lnTo>
                <a:lnTo>
                  <a:pt x="174310" y="6777"/>
                </a:lnTo>
                <a:lnTo>
                  <a:pt x="239803" y="1761"/>
                </a:lnTo>
                <a:lnTo>
                  <a:pt x="311150" y="0"/>
                </a:lnTo>
                <a:lnTo>
                  <a:pt x="382496" y="1761"/>
                </a:lnTo>
                <a:lnTo>
                  <a:pt x="447989" y="6777"/>
                </a:lnTo>
                <a:lnTo>
                  <a:pt x="505762" y="14649"/>
                </a:lnTo>
                <a:lnTo>
                  <a:pt x="553946" y="24974"/>
                </a:lnTo>
                <a:lnTo>
                  <a:pt x="590675" y="37354"/>
                </a:lnTo>
                <a:lnTo>
                  <a:pt x="622300" y="66675"/>
                </a:lnTo>
                <a:lnTo>
                  <a:pt x="622300" y="466725"/>
                </a:lnTo>
                <a:lnTo>
                  <a:pt x="590675" y="496045"/>
                </a:lnTo>
                <a:lnTo>
                  <a:pt x="553946" y="508425"/>
                </a:lnTo>
                <a:lnTo>
                  <a:pt x="505762" y="518750"/>
                </a:lnTo>
                <a:lnTo>
                  <a:pt x="447989" y="526622"/>
                </a:lnTo>
                <a:lnTo>
                  <a:pt x="382496" y="531638"/>
                </a:lnTo>
                <a:lnTo>
                  <a:pt x="311150" y="533400"/>
                </a:lnTo>
                <a:lnTo>
                  <a:pt x="239803" y="531638"/>
                </a:lnTo>
                <a:lnTo>
                  <a:pt x="174310" y="526622"/>
                </a:lnTo>
                <a:lnTo>
                  <a:pt x="116537" y="518750"/>
                </a:lnTo>
                <a:lnTo>
                  <a:pt x="68353" y="508425"/>
                </a:lnTo>
                <a:lnTo>
                  <a:pt x="31624" y="496045"/>
                </a:lnTo>
                <a:lnTo>
                  <a:pt x="0" y="466725"/>
                </a:lnTo>
                <a:lnTo>
                  <a:pt x="0" y="66675"/>
                </a:lnTo>
              </a:path>
            </a:pathLst>
          </a:custGeom>
          <a:ln w="38100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4709688" y="2296201"/>
            <a:ext cx="2540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5" dirty="0">
                <a:latin typeface="Calibri"/>
                <a:cs typeface="Calibri"/>
              </a:rPr>
              <a:t>N</a:t>
            </a:r>
            <a:r>
              <a:rPr sz="600" spc="-15" dirty="0">
                <a:latin typeface="Calibri"/>
                <a:cs typeface="Calibri"/>
              </a:rPr>
              <a:t>PM</a:t>
            </a:r>
            <a:r>
              <a:rPr sz="600" dirty="0">
                <a:latin typeface="宋体"/>
                <a:cs typeface="宋体"/>
              </a:rPr>
              <a:t>库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689812" y="2519833"/>
            <a:ext cx="3105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3236597" y="2298843"/>
            <a:ext cx="1259205" cy="229870"/>
          </a:xfrm>
          <a:custGeom>
            <a:avLst/>
            <a:gdLst/>
            <a:ahLst/>
            <a:cxnLst/>
            <a:rect l="l" t="t" r="r" b="b"/>
            <a:pathLst>
              <a:path w="1259204" h="229869">
                <a:moveTo>
                  <a:pt x="3804" y="0"/>
                </a:moveTo>
                <a:lnTo>
                  <a:pt x="0" y="25112"/>
                </a:lnTo>
                <a:lnTo>
                  <a:pt x="1181959" y="204198"/>
                </a:lnTo>
                <a:lnTo>
                  <a:pt x="1178154" y="229311"/>
                </a:lnTo>
                <a:lnTo>
                  <a:pt x="1259202" y="203056"/>
                </a:lnTo>
                <a:lnTo>
                  <a:pt x="1225196" y="179085"/>
                </a:lnTo>
                <a:lnTo>
                  <a:pt x="1185764" y="179085"/>
                </a:lnTo>
                <a:lnTo>
                  <a:pt x="3804" y="0"/>
                </a:lnTo>
                <a:close/>
              </a:path>
              <a:path w="1259204" h="229869">
                <a:moveTo>
                  <a:pt x="1189569" y="153970"/>
                </a:moveTo>
                <a:lnTo>
                  <a:pt x="1185764" y="179085"/>
                </a:lnTo>
                <a:lnTo>
                  <a:pt x="1225196" y="179085"/>
                </a:lnTo>
                <a:lnTo>
                  <a:pt x="1189569" y="153970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21929" y="2032604"/>
            <a:ext cx="1274445" cy="431800"/>
          </a:xfrm>
          <a:custGeom>
            <a:avLst/>
            <a:gdLst/>
            <a:ahLst/>
            <a:cxnLst/>
            <a:rect l="l" t="t" r="r" b="b"/>
            <a:pathLst>
              <a:path w="1274445" h="431800">
                <a:moveTo>
                  <a:pt x="7741" y="0"/>
                </a:moveTo>
                <a:lnTo>
                  <a:pt x="0" y="24190"/>
                </a:lnTo>
                <a:lnTo>
                  <a:pt x="1197425" y="407367"/>
                </a:lnTo>
                <a:lnTo>
                  <a:pt x="1189683" y="431558"/>
                </a:lnTo>
                <a:lnTo>
                  <a:pt x="1273870" y="418495"/>
                </a:lnTo>
                <a:lnTo>
                  <a:pt x="1237689" y="383175"/>
                </a:lnTo>
                <a:lnTo>
                  <a:pt x="1205166" y="383175"/>
                </a:lnTo>
                <a:lnTo>
                  <a:pt x="7741" y="0"/>
                </a:lnTo>
                <a:close/>
              </a:path>
              <a:path w="1274445" h="431800">
                <a:moveTo>
                  <a:pt x="1212908" y="358984"/>
                </a:moveTo>
                <a:lnTo>
                  <a:pt x="1205166" y="383175"/>
                </a:lnTo>
                <a:lnTo>
                  <a:pt x="1237689" y="383175"/>
                </a:lnTo>
                <a:lnTo>
                  <a:pt x="1212908" y="358984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508500" y="3708400"/>
            <a:ext cx="723900" cy="635000"/>
          </a:xfrm>
          <a:prstGeom prst="rect">
            <a:avLst/>
          </a:prstGeom>
          <a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59300" y="3733800"/>
            <a:ext cx="622300" cy="533400"/>
          </a:xfrm>
          <a:custGeom>
            <a:avLst/>
            <a:gdLst/>
            <a:ahLst/>
            <a:cxnLst/>
            <a:rect l="l" t="t" r="r" b="b"/>
            <a:pathLst>
              <a:path w="622300" h="533400">
                <a:moveTo>
                  <a:pt x="311150" y="0"/>
                </a:moveTo>
                <a:lnTo>
                  <a:pt x="239803" y="1761"/>
                </a:lnTo>
                <a:lnTo>
                  <a:pt x="174310" y="6777"/>
                </a:lnTo>
                <a:lnTo>
                  <a:pt x="116537" y="14648"/>
                </a:lnTo>
                <a:lnTo>
                  <a:pt x="68353" y="24974"/>
                </a:lnTo>
                <a:lnTo>
                  <a:pt x="31624" y="37354"/>
                </a:lnTo>
                <a:lnTo>
                  <a:pt x="0" y="66675"/>
                </a:lnTo>
                <a:lnTo>
                  <a:pt x="0" y="466725"/>
                </a:lnTo>
                <a:lnTo>
                  <a:pt x="31624" y="496045"/>
                </a:lnTo>
                <a:lnTo>
                  <a:pt x="68353" y="508425"/>
                </a:lnTo>
                <a:lnTo>
                  <a:pt x="116537" y="518750"/>
                </a:lnTo>
                <a:lnTo>
                  <a:pt x="174310" y="526622"/>
                </a:lnTo>
                <a:lnTo>
                  <a:pt x="239803" y="531638"/>
                </a:lnTo>
                <a:lnTo>
                  <a:pt x="311150" y="533400"/>
                </a:lnTo>
                <a:lnTo>
                  <a:pt x="382496" y="531638"/>
                </a:lnTo>
                <a:lnTo>
                  <a:pt x="447989" y="526622"/>
                </a:lnTo>
                <a:lnTo>
                  <a:pt x="505762" y="518750"/>
                </a:lnTo>
                <a:lnTo>
                  <a:pt x="553946" y="508425"/>
                </a:lnTo>
                <a:lnTo>
                  <a:pt x="590675" y="496045"/>
                </a:lnTo>
                <a:lnTo>
                  <a:pt x="622300" y="466725"/>
                </a:lnTo>
                <a:lnTo>
                  <a:pt x="622300" y="66675"/>
                </a:lnTo>
                <a:lnTo>
                  <a:pt x="590675" y="37354"/>
                </a:lnTo>
                <a:lnTo>
                  <a:pt x="553946" y="24974"/>
                </a:lnTo>
                <a:lnTo>
                  <a:pt x="505762" y="14648"/>
                </a:lnTo>
                <a:lnTo>
                  <a:pt x="447989" y="6777"/>
                </a:lnTo>
                <a:lnTo>
                  <a:pt x="382496" y="1761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59300" y="3733800"/>
            <a:ext cx="622300" cy="127000"/>
          </a:xfrm>
          <a:custGeom>
            <a:avLst/>
            <a:gdLst/>
            <a:ahLst/>
            <a:cxnLst/>
            <a:rect l="l" t="t" r="r" b="b"/>
            <a:pathLst>
              <a:path w="622300" h="127000">
                <a:moveTo>
                  <a:pt x="311150" y="0"/>
                </a:moveTo>
                <a:lnTo>
                  <a:pt x="239806" y="1677"/>
                </a:lnTo>
                <a:lnTo>
                  <a:pt x="174313" y="6454"/>
                </a:lnTo>
                <a:lnTo>
                  <a:pt x="116541" y="13950"/>
                </a:lnTo>
                <a:lnTo>
                  <a:pt x="68356" y="23784"/>
                </a:lnTo>
                <a:lnTo>
                  <a:pt x="31625" y="35574"/>
                </a:lnTo>
                <a:lnTo>
                  <a:pt x="0" y="63500"/>
                </a:lnTo>
                <a:lnTo>
                  <a:pt x="8217" y="78059"/>
                </a:lnTo>
                <a:lnTo>
                  <a:pt x="68356" y="103215"/>
                </a:lnTo>
                <a:lnTo>
                  <a:pt x="116541" y="113049"/>
                </a:lnTo>
                <a:lnTo>
                  <a:pt x="174313" y="120545"/>
                </a:lnTo>
                <a:lnTo>
                  <a:pt x="239806" y="125322"/>
                </a:lnTo>
                <a:lnTo>
                  <a:pt x="311150" y="127000"/>
                </a:lnTo>
                <a:lnTo>
                  <a:pt x="382493" y="125322"/>
                </a:lnTo>
                <a:lnTo>
                  <a:pt x="447986" y="120545"/>
                </a:lnTo>
                <a:lnTo>
                  <a:pt x="505758" y="113049"/>
                </a:lnTo>
                <a:lnTo>
                  <a:pt x="553943" y="103215"/>
                </a:lnTo>
                <a:lnTo>
                  <a:pt x="590674" y="91425"/>
                </a:lnTo>
                <a:lnTo>
                  <a:pt x="622300" y="63500"/>
                </a:lnTo>
                <a:lnTo>
                  <a:pt x="614082" y="48940"/>
                </a:lnTo>
                <a:lnTo>
                  <a:pt x="553943" y="23784"/>
                </a:lnTo>
                <a:lnTo>
                  <a:pt x="505758" y="13950"/>
                </a:lnTo>
                <a:lnTo>
                  <a:pt x="447986" y="6454"/>
                </a:lnTo>
                <a:lnTo>
                  <a:pt x="382493" y="1677"/>
                </a:lnTo>
                <a:lnTo>
                  <a:pt x="31115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65650" y="3740150"/>
            <a:ext cx="622300" cy="533400"/>
          </a:xfrm>
          <a:custGeom>
            <a:avLst/>
            <a:gdLst/>
            <a:ahLst/>
            <a:cxnLst/>
            <a:rect l="l" t="t" r="r" b="b"/>
            <a:pathLst>
              <a:path w="622300" h="533400">
                <a:moveTo>
                  <a:pt x="622300" y="66675"/>
                </a:moveTo>
                <a:lnTo>
                  <a:pt x="590675" y="95995"/>
                </a:lnTo>
                <a:lnTo>
                  <a:pt x="553946" y="108375"/>
                </a:lnTo>
                <a:lnTo>
                  <a:pt x="505762" y="118700"/>
                </a:lnTo>
                <a:lnTo>
                  <a:pt x="447989" y="126572"/>
                </a:lnTo>
                <a:lnTo>
                  <a:pt x="382496" y="131588"/>
                </a:lnTo>
                <a:lnTo>
                  <a:pt x="311150" y="133350"/>
                </a:lnTo>
                <a:lnTo>
                  <a:pt x="239803" y="131588"/>
                </a:lnTo>
                <a:lnTo>
                  <a:pt x="174310" y="126572"/>
                </a:lnTo>
                <a:lnTo>
                  <a:pt x="116537" y="118700"/>
                </a:lnTo>
                <a:lnTo>
                  <a:pt x="68353" y="108375"/>
                </a:lnTo>
                <a:lnTo>
                  <a:pt x="31624" y="95995"/>
                </a:lnTo>
                <a:lnTo>
                  <a:pt x="0" y="66675"/>
                </a:lnTo>
                <a:lnTo>
                  <a:pt x="8217" y="51388"/>
                </a:lnTo>
                <a:lnTo>
                  <a:pt x="68353" y="24974"/>
                </a:lnTo>
                <a:lnTo>
                  <a:pt x="116537" y="14649"/>
                </a:lnTo>
                <a:lnTo>
                  <a:pt x="174310" y="6777"/>
                </a:lnTo>
                <a:lnTo>
                  <a:pt x="239803" y="1761"/>
                </a:lnTo>
                <a:lnTo>
                  <a:pt x="311150" y="0"/>
                </a:lnTo>
                <a:lnTo>
                  <a:pt x="382496" y="1761"/>
                </a:lnTo>
                <a:lnTo>
                  <a:pt x="447989" y="6777"/>
                </a:lnTo>
                <a:lnTo>
                  <a:pt x="505762" y="14649"/>
                </a:lnTo>
                <a:lnTo>
                  <a:pt x="553946" y="24974"/>
                </a:lnTo>
                <a:lnTo>
                  <a:pt x="590675" y="37354"/>
                </a:lnTo>
                <a:lnTo>
                  <a:pt x="622300" y="66675"/>
                </a:lnTo>
                <a:lnTo>
                  <a:pt x="622300" y="466725"/>
                </a:lnTo>
                <a:lnTo>
                  <a:pt x="590675" y="496045"/>
                </a:lnTo>
                <a:lnTo>
                  <a:pt x="553946" y="508425"/>
                </a:lnTo>
                <a:lnTo>
                  <a:pt x="505762" y="518750"/>
                </a:lnTo>
                <a:lnTo>
                  <a:pt x="447989" y="526622"/>
                </a:lnTo>
                <a:lnTo>
                  <a:pt x="382496" y="531638"/>
                </a:lnTo>
                <a:lnTo>
                  <a:pt x="311150" y="533400"/>
                </a:lnTo>
                <a:lnTo>
                  <a:pt x="239803" y="531638"/>
                </a:lnTo>
                <a:lnTo>
                  <a:pt x="174310" y="526622"/>
                </a:lnTo>
                <a:lnTo>
                  <a:pt x="116537" y="518750"/>
                </a:lnTo>
                <a:lnTo>
                  <a:pt x="68353" y="508425"/>
                </a:lnTo>
                <a:lnTo>
                  <a:pt x="31624" y="496045"/>
                </a:lnTo>
                <a:lnTo>
                  <a:pt x="0" y="466725"/>
                </a:lnTo>
                <a:lnTo>
                  <a:pt x="0" y="66675"/>
                </a:lnTo>
              </a:path>
            </a:pathLst>
          </a:custGeom>
          <a:ln w="38100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4697587" y="3764987"/>
            <a:ext cx="3302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Calibri"/>
                <a:cs typeface="Calibri"/>
              </a:rPr>
              <a:t>C</a:t>
            </a:r>
            <a:r>
              <a:rPr sz="600" dirty="0">
                <a:latin typeface="Calibri"/>
                <a:cs typeface="Calibri"/>
              </a:rPr>
              <a:t>#</a:t>
            </a:r>
            <a:r>
              <a:rPr sz="600" spc="-50" dirty="0">
                <a:latin typeface="Calibri"/>
                <a:cs typeface="Calibri"/>
              </a:rPr>
              <a:t>,</a:t>
            </a:r>
            <a:r>
              <a:rPr sz="600" spc="40" dirty="0">
                <a:latin typeface="Calibri"/>
                <a:cs typeface="Calibri"/>
              </a:rPr>
              <a:t>.</a:t>
            </a:r>
            <a:r>
              <a:rPr sz="600" spc="5" dirty="0">
                <a:latin typeface="Calibri"/>
                <a:cs typeface="Calibri"/>
              </a:rPr>
              <a:t>N</a:t>
            </a:r>
            <a:r>
              <a:rPr sz="600" dirty="0">
                <a:latin typeface="Calibri"/>
                <a:cs typeface="Calibri"/>
              </a:rPr>
              <a:t>e</a:t>
            </a:r>
            <a:r>
              <a:rPr sz="600" spc="-5" dirty="0">
                <a:latin typeface="Calibri"/>
                <a:cs typeface="Calibri"/>
              </a:rPr>
              <a:t>t</a:t>
            </a:r>
            <a:r>
              <a:rPr sz="600" dirty="0">
                <a:latin typeface="宋体"/>
                <a:cs typeface="宋体"/>
              </a:rPr>
              <a:t>库</a:t>
            </a:r>
            <a:endParaRPr sz="600">
              <a:latin typeface="宋体"/>
              <a:cs typeface="宋体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681462" y="3968093"/>
            <a:ext cx="3644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Calibri"/>
                <a:cs typeface="Calibri"/>
              </a:rPr>
              <a:t>N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-50" dirty="0">
                <a:latin typeface="Calibri"/>
                <a:cs typeface="Calibri"/>
              </a:rPr>
              <a:t>e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35000" y="3733800"/>
            <a:ext cx="7239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85800" y="375920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588432" y="0"/>
                </a:moveTo>
                <a:lnTo>
                  <a:pt x="33867" y="0"/>
                </a:lnTo>
                <a:lnTo>
                  <a:pt x="20684" y="2661"/>
                </a:lnTo>
                <a:lnTo>
                  <a:pt x="9919" y="9919"/>
                </a:lnTo>
                <a:lnTo>
                  <a:pt x="2661" y="20684"/>
                </a:lnTo>
                <a:lnTo>
                  <a:pt x="0" y="33867"/>
                </a:lnTo>
                <a:lnTo>
                  <a:pt x="0" y="169332"/>
                </a:lnTo>
                <a:lnTo>
                  <a:pt x="2661" y="182515"/>
                </a:lnTo>
                <a:lnTo>
                  <a:pt x="9919" y="193280"/>
                </a:lnTo>
                <a:lnTo>
                  <a:pt x="20684" y="200538"/>
                </a:lnTo>
                <a:lnTo>
                  <a:pt x="33867" y="203200"/>
                </a:lnTo>
                <a:lnTo>
                  <a:pt x="588432" y="203200"/>
                </a:lnTo>
                <a:lnTo>
                  <a:pt x="601615" y="200538"/>
                </a:lnTo>
                <a:lnTo>
                  <a:pt x="612380" y="193280"/>
                </a:lnTo>
                <a:lnTo>
                  <a:pt x="619638" y="182515"/>
                </a:lnTo>
                <a:lnTo>
                  <a:pt x="622300" y="169332"/>
                </a:lnTo>
                <a:lnTo>
                  <a:pt x="622300" y="33867"/>
                </a:lnTo>
                <a:lnTo>
                  <a:pt x="619638" y="20684"/>
                </a:lnTo>
                <a:lnTo>
                  <a:pt x="612380" y="9919"/>
                </a:lnTo>
                <a:lnTo>
                  <a:pt x="601615" y="2661"/>
                </a:lnTo>
                <a:lnTo>
                  <a:pt x="588432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782404" y="3788957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S Gothic"/>
                <a:cs typeface="MS Gothic"/>
              </a:rPr>
              <a:t>开</a:t>
            </a:r>
            <a:r>
              <a:rPr sz="800" dirty="0">
                <a:latin typeface="宋体"/>
                <a:cs typeface="宋体"/>
              </a:rPr>
              <a:t>发团队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1549400" y="37211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619250" y="37655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01800" y="3721100"/>
            <a:ext cx="431800" cy="342900"/>
          </a:xfrm>
          <a:prstGeom prst="rect">
            <a:avLst/>
          </a:prstGeom>
          <a:blipFill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1811741" y="3770536"/>
            <a:ext cx="213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3399CC"/>
                </a:solidFill>
                <a:latin typeface="Calibri"/>
                <a:cs typeface="Calibri"/>
              </a:rPr>
              <a:t>SV</a:t>
            </a:r>
            <a:r>
              <a:rPr sz="900" dirty="0">
                <a:solidFill>
                  <a:srgbClr val="3399CC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2540000" y="37211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590800" y="3708400"/>
            <a:ext cx="660400" cy="355600"/>
          </a:xfrm>
          <a:prstGeom prst="rect">
            <a:avLst/>
          </a:prstGeom>
          <a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2698440" y="3764398"/>
            <a:ext cx="415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3399CC"/>
                </a:solidFill>
                <a:latin typeface="Calibri"/>
                <a:cs typeface="Calibri"/>
              </a:rPr>
              <a:t>M</a:t>
            </a:r>
            <a:r>
              <a:rPr sz="900" spc="-15" dirty="0">
                <a:solidFill>
                  <a:srgbClr val="3399CC"/>
                </a:solidFill>
                <a:latin typeface="Calibri"/>
                <a:cs typeface="Calibri"/>
              </a:rPr>
              <a:t>S</a:t>
            </a:r>
            <a:r>
              <a:rPr sz="900" spc="25" dirty="0">
                <a:solidFill>
                  <a:srgbClr val="3399CC"/>
                </a:solidFill>
                <a:latin typeface="Calibri"/>
                <a:cs typeface="Calibri"/>
              </a:rPr>
              <a:t>bu</a:t>
            </a: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il</a:t>
            </a:r>
            <a:r>
              <a:rPr sz="900" dirty="0">
                <a:solidFill>
                  <a:srgbClr val="3399CC"/>
                </a:solidFill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2197100" y="3759200"/>
            <a:ext cx="520700" cy="254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247900" y="382270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266700" y="0"/>
                </a:moveTo>
                <a:lnTo>
                  <a:pt x="2667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66700" y="50800"/>
                </a:lnTo>
                <a:lnTo>
                  <a:pt x="266700" y="762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39800" y="3759200"/>
            <a:ext cx="787400" cy="4572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90600" y="3822700"/>
            <a:ext cx="609600" cy="317500"/>
          </a:xfrm>
          <a:custGeom>
            <a:avLst/>
            <a:gdLst/>
            <a:ahLst/>
            <a:cxnLst/>
            <a:rect l="l" t="t" r="r" b="b"/>
            <a:pathLst>
              <a:path w="609600" h="317500">
                <a:moveTo>
                  <a:pt x="25400" y="138631"/>
                </a:moveTo>
                <a:lnTo>
                  <a:pt x="0" y="138631"/>
                </a:lnTo>
                <a:lnTo>
                  <a:pt x="0" y="311813"/>
                </a:lnTo>
                <a:lnTo>
                  <a:pt x="5686" y="317500"/>
                </a:lnTo>
                <a:lnTo>
                  <a:pt x="436272" y="317500"/>
                </a:lnTo>
                <a:lnTo>
                  <a:pt x="441958" y="311813"/>
                </a:lnTo>
                <a:lnTo>
                  <a:pt x="441958" y="292100"/>
                </a:lnTo>
                <a:lnTo>
                  <a:pt x="25400" y="292100"/>
                </a:lnTo>
                <a:lnTo>
                  <a:pt x="25400" y="138631"/>
                </a:lnTo>
                <a:close/>
              </a:path>
              <a:path w="609600" h="317500">
                <a:moveTo>
                  <a:pt x="533400" y="0"/>
                </a:moveTo>
                <a:lnTo>
                  <a:pt x="533400" y="25400"/>
                </a:lnTo>
                <a:lnTo>
                  <a:pt x="422244" y="25400"/>
                </a:lnTo>
                <a:lnTo>
                  <a:pt x="416558" y="31085"/>
                </a:lnTo>
                <a:lnTo>
                  <a:pt x="416558" y="292100"/>
                </a:lnTo>
                <a:lnTo>
                  <a:pt x="441958" y="292100"/>
                </a:lnTo>
                <a:lnTo>
                  <a:pt x="441958" y="50800"/>
                </a:lnTo>
                <a:lnTo>
                  <a:pt x="584200" y="508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  <a:path w="609600" h="317500">
                <a:moveTo>
                  <a:pt x="584200" y="50800"/>
                </a:moveTo>
                <a:lnTo>
                  <a:pt x="533400" y="50800"/>
                </a:lnTo>
                <a:lnTo>
                  <a:pt x="533400" y="76200"/>
                </a:lnTo>
                <a:lnTo>
                  <a:pt x="584200" y="5080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5000" y="4051300"/>
            <a:ext cx="723900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85800" y="407670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588432" y="0"/>
                </a:moveTo>
                <a:lnTo>
                  <a:pt x="33867" y="0"/>
                </a:lnTo>
                <a:lnTo>
                  <a:pt x="20684" y="2661"/>
                </a:lnTo>
                <a:lnTo>
                  <a:pt x="9919" y="9919"/>
                </a:lnTo>
                <a:lnTo>
                  <a:pt x="2661" y="20684"/>
                </a:lnTo>
                <a:lnTo>
                  <a:pt x="0" y="33867"/>
                </a:lnTo>
                <a:lnTo>
                  <a:pt x="0" y="169332"/>
                </a:lnTo>
                <a:lnTo>
                  <a:pt x="2661" y="182515"/>
                </a:lnTo>
                <a:lnTo>
                  <a:pt x="9919" y="193280"/>
                </a:lnTo>
                <a:lnTo>
                  <a:pt x="20684" y="200538"/>
                </a:lnTo>
                <a:lnTo>
                  <a:pt x="33867" y="203200"/>
                </a:lnTo>
                <a:lnTo>
                  <a:pt x="588432" y="203200"/>
                </a:lnTo>
                <a:lnTo>
                  <a:pt x="601615" y="200538"/>
                </a:lnTo>
                <a:lnTo>
                  <a:pt x="612380" y="193280"/>
                </a:lnTo>
                <a:lnTo>
                  <a:pt x="619638" y="182515"/>
                </a:lnTo>
                <a:lnTo>
                  <a:pt x="622300" y="169332"/>
                </a:lnTo>
                <a:lnTo>
                  <a:pt x="622300" y="33867"/>
                </a:lnTo>
                <a:lnTo>
                  <a:pt x="619638" y="20684"/>
                </a:lnTo>
                <a:lnTo>
                  <a:pt x="612380" y="9919"/>
                </a:lnTo>
                <a:lnTo>
                  <a:pt x="601615" y="2661"/>
                </a:lnTo>
                <a:lnTo>
                  <a:pt x="588432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783748" y="4107049"/>
            <a:ext cx="4318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MS Gothic"/>
                <a:cs typeface="MS Gothic"/>
              </a:rPr>
              <a:t>开</a:t>
            </a:r>
            <a:r>
              <a:rPr sz="800" dirty="0">
                <a:latin typeface="宋体"/>
                <a:cs typeface="宋体"/>
              </a:rPr>
              <a:t>发团队</a:t>
            </a:r>
            <a:endParaRPr sz="800">
              <a:latin typeface="宋体"/>
              <a:cs typeface="宋体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1549400" y="40386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619250" y="40830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663700" y="4038600"/>
            <a:ext cx="520700" cy="3429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1774957" y="4088627"/>
            <a:ext cx="301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Gitlab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2540000" y="4038600"/>
            <a:ext cx="7620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609850" y="4083050"/>
            <a:ext cx="622300" cy="203200"/>
          </a:xfrm>
          <a:custGeom>
            <a:avLst/>
            <a:gdLst/>
            <a:ahLst/>
            <a:cxnLst/>
            <a:rect l="l" t="t" r="r" b="b"/>
            <a:pathLst>
              <a:path w="6223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588432" y="0"/>
                </a:lnTo>
                <a:lnTo>
                  <a:pt x="601615" y="2661"/>
                </a:lnTo>
                <a:lnTo>
                  <a:pt x="612380" y="9919"/>
                </a:lnTo>
                <a:lnTo>
                  <a:pt x="619638" y="20684"/>
                </a:lnTo>
                <a:lnTo>
                  <a:pt x="622300" y="33867"/>
                </a:lnTo>
                <a:lnTo>
                  <a:pt x="622300" y="169332"/>
                </a:lnTo>
                <a:lnTo>
                  <a:pt x="619638" y="182515"/>
                </a:lnTo>
                <a:lnTo>
                  <a:pt x="612380" y="193280"/>
                </a:lnTo>
                <a:lnTo>
                  <a:pt x="601615" y="200538"/>
                </a:lnTo>
                <a:lnTo>
                  <a:pt x="5884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616200" y="4038600"/>
            <a:ext cx="584200" cy="342900"/>
          </a:xfrm>
          <a:prstGeom prst="rect">
            <a:avLst/>
          </a:prstGeom>
          <a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2725185" y="4082490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399CC"/>
                </a:solidFill>
                <a:latin typeface="Calibri"/>
                <a:cs typeface="Calibri"/>
              </a:rPr>
              <a:t>Jenkins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2197100" y="4076700"/>
            <a:ext cx="520700" cy="2540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247900" y="414020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266700" y="0"/>
                </a:moveTo>
                <a:lnTo>
                  <a:pt x="266700" y="25400"/>
                </a:lnTo>
                <a:lnTo>
                  <a:pt x="0" y="25400"/>
                </a:lnTo>
                <a:lnTo>
                  <a:pt x="0" y="50800"/>
                </a:lnTo>
                <a:lnTo>
                  <a:pt x="266700" y="50800"/>
                </a:lnTo>
                <a:lnTo>
                  <a:pt x="266700" y="76200"/>
                </a:lnTo>
                <a:lnTo>
                  <a:pt x="342900" y="38100"/>
                </a:lnTo>
                <a:lnTo>
                  <a:pt x="266700" y="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39800" y="4076700"/>
            <a:ext cx="787400" cy="457200"/>
          </a:xfrm>
          <a:prstGeom prst="rect">
            <a:avLst/>
          </a:prstGeom>
          <a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90600" y="4140200"/>
            <a:ext cx="609600" cy="317500"/>
          </a:xfrm>
          <a:custGeom>
            <a:avLst/>
            <a:gdLst/>
            <a:ahLst/>
            <a:cxnLst/>
            <a:rect l="l" t="t" r="r" b="b"/>
            <a:pathLst>
              <a:path w="609600" h="317500">
                <a:moveTo>
                  <a:pt x="25400" y="138631"/>
                </a:moveTo>
                <a:lnTo>
                  <a:pt x="0" y="138631"/>
                </a:lnTo>
                <a:lnTo>
                  <a:pt x="0" y="311814"/>
                </a:lnTo>
                <a:lnTo>
                  <a:pt x="5686" y="317500"/>
                </a:lnTo>
                <a:lnTo>
                  <a:pt x="436549" y="317500"/>
                </a:lnTo>
                <a:lnTo>
                  <a:pt x="442235" y="311814"/>
                </a:lnTo>
                <a:lnTo>
                  <a:pt x="442235" y="292100"/>
                </a:lnTo>
                <a:lnTo>
                  <a:pt x="25400" y="292100"/>
                </a:lnTo>
                <a:lnTo>
                  <a:pt x="25400" y="138631"/>
                </a:lnTo>
                <a:close/>
              </a:path>
              <a:path w="609600" h="317500">
                <a:moveTo>
                  <a:pt x="533400" y="0"/>
                </a:moveTo>
                <a:lnTo>
                  <a:pt x="533400" y="25400"/>
                </a:lnTo>
                <a:lnTo>
                  <a:pt x="422521" y="25400"/>
                </a:lnTo>
                <a:lnTo>
                  <a:pt x="416835" y="31086"/>
                </a:lnTo>
                <a:lnTo>
                  <a:pt x="416835" y="292100"/>
                </a:lnTo>
                <a:lnTo>
                  <a:pt x="442235" y="292100"/>
                </a:lnTo>
                <a:lnTo>
                  <a:pt x="442235" y="50800"/>
                </a:lnTo>
                <a:lnTo>
                  <a:pt x="584200" y="50800"/>
                </a:lnTo>
                <a:lnTo>
                  <a:pt x="609600" y="38100"/>
                </a:lnTo>
                <a:lnTo>
                  <a:pt x="533400" y="0"/>
                </a:lnTo>
                <a:close/>
              </a:path>
              <a:path w="609600" h="317500">
                <a:moveTo>
                  <a:pt x="584200" y="50800"/>
                </a:moveTo>
                <a:lnTo>
                  <a:pt x="533400" y="50800"/>
                </a:lnTo>
                <a:lnTo>
                  <a:pt x="533400" y="76200"/>
                </a:lnTo>
                <a:lnTo>
                  <a:pt x="584200" y="50800"/>
                </a:lnTo>
                <a:close/>
              </a:path>
            </a:pathLst>
          </a:custGeom>
          <a:solidFill>
            <a:srgbClr val="33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37639" y="3873529"/>
            <a:ext cx="1309370" cy="134620"/>
          </a:xfrm>
          <a:custGeom>
            <a:avLst/>
            <a:gdLst/>
            <a:ahLst/>
            <a:cxnLst/>
            <a:rect l="l" t="t" r="r" b="b"/>
            <a:pathLst>
              <a:path w="1309370" h="134620">
                <a:moveTo>
                  <a:pt x="1722" y="0"/>
                </a:moveTo>
                <a:lnTo>
                  <a:pt x="0" y="25341"/>
                </a:lnTo>
                <a:lnTo>
                  <a:pt x="1232075" y="109074"/>
                </a:lnTo>
                <a:lnTo>
                  <a:pt x="1230353" y="134416"/>
                </a:lnTo>
                <a:lnTo>
                  <a:pt x="1308961" y="101570"/>
                </a:lnTo>
                <a:lnTo>
                  <a:pt x="1278621" y="83733"/>
                </a:lnTo>
                <a:lnTo>
                  <a:pt x="1233797" y="83733"/>
                </a:lnTo>
                <a:lnTo>
                  <a:pt x="1722" y="0"/>
                </a:lnTo>
                <a:close/>
              </a:path>
              <a:path w="1309370" h="134620">
                <a:moveTo>
                  <a:pt x="1235519" y="58391"/>
                </a:moveTo>
                <a:lnTo>
                  <a:pt x="1233797" y="83733"/>
                </a:lnTo>
                <a:lnTo>
                  <a:pt x="1278621" y="83733"/>
                </a:lnTo>
                <a:lnTo>
                  <a:pt x="1235519" y="58391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156964" y="3426438"/>
            <a:ext cx="1377315" cy="649605"/>
          </a:xfrm>
          <a:custGeom>
            <a:avLst/>
            <a:gdLst/>
            <a:ahLst/>
            <a:cxnLst/>
            <a:rect l="l" t="t" r="r" b="b"/>
            <a:pathLst>
              <a:path w="1377314" h="649604">
                <a:moveTo>
                  <a:pt x="1291779" y="0"/>
                </a:moveTo>
                <a:lnTo>
                  <a:pt x="1302451" y="23050"/>
                </a:lnTo>
                <a:lnTo>
                  <a:pt x="0" y="626036"/>
                </a:lnTo>
                <a:lnTo>
                  <a:pt x="10670" y="649086"/>
                </a:lnTo>
                <a:lnTo>
                  <a:pt x="1313121" y="46099"/>
                </a:lnTo>
                <a:lnTo>
                  <a:pt x="1342188" y="46099"/>
                </a:lnTo>
                <a:lnTo>
                  <a:pt x="1376935" y="2561"/>
                </a:lnTo>
                <a:lnTo>
                  <a:pt x="1291779" y="0"/>
                </a:lnTo>
                <a:close/>
              </a:path>
              <a:path w="1377314" h="649604">
                <a:moveTo>
                  <a:pt x="1342188" y="46099"/>
                </a:moveTo>
                <a:lnTo>
                  <a:pt x="1313121" y="46099"/>
                </a:lnTo>
                <a:lnTo>
                  <a:pt x="1323793" y="69148"/>
                </a:lnTo>
                <a:lnTo>
                  <a:pt x="1342188" y="46099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37273" y="3995341"/>
            <a:ext cx="1309370" cy="170815"/>
          </a:xfrm>
          <a:custGeom>
            <a:avLst/>
            <a:gdLst/>
            <a:ahLst/>
            <a:cxnLst/>
            <a:rect l="l" t="t" r="r" b="b"/>
            <a:pathLst>
              <a:path w="1309370" h="170814">
                <a:moveTo>
                  <a:pt x="1229801" y="0"/>
                </a:moveTo>
                <a:lnTo>
                  <a:pt x="1232256" y="25281"/>
                </a:lnTo>
                <a:lnTo>
                  <a:pt x="0" y="144917"/>
                </a:lnTo>
                <a:lnTo>
                  <a:pt x="2453" y="170198"/>
                </a:lnTo>
                <a:lnTo>
                  <a:pt x="1234710" y="50562"/>
                </a:lnTo>
                <a:lnTo>
                  <a:pt x="1277450" y="50562"/>
                </a:lnTo>
                <a:lnTo>
                  <a:pt x="1309326" y="30558"/>
                </a:lnTo>
                <a:lnTo>
                  <a:pt x="1229801" y="0"/>
                </a:lnTo>
                <a:close/>
              </a:path>
              <a:path w="1309370" h="170814">
                <a:moveTo>
                  <a:pt x="1277450" y="50562"/>
                </a:moveTo>
                <a:lnTo>
                  <a:pt x="1234710" y="50562"/>
                </a:lnTo>
                <a:lnTo>
                  <a:pt x="1237165" y="75843"/>
                </a:lnTo>
                <a:lnTo>
                  <a:pt x="1277450" y="50562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457700" y="977900"/>
            <a:ext cx="596900" cy="431800"/>
          </a:xfrm>
          <a:prstGeom prst="rect">
            <a:avLst/>
          </a:prstGeom>
          <a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4509392" y="1136416"/>
            <a:ext cx="5092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Calibri"/>
                <a:cs typeface="Calibri"/>
              </a:rPr>
              <a:t>FTP/SVN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3237739" y="1173031"/>
            <a:ext cx="1271270" cy="122555"/>
          </a:xfrm>
          <a:custGeom>
            <a:avLst/>
            <a:gdLst/>
            <a:ahLst/>
            <a:cxnLst/>
            <a:rect l="l" t="t" r="r" b="b"/>
            <a:pathLst>
              <a:path w="1271270" h="122555">
                <a:moveTo>
                  <a:pt x="1192415" y="0"/>
                </a:moveTo>
                <a:lnTo>
                  <a:pt x="1193937" y="25354"/>
                </a:lnTo>
                <a:lnTo>
                  <a:pt x="0" y="96991"/>
                </a:lnTo>
                <a:lnTo>
                  <a:pt x="1521" y="122345"/>
                </a:lnTo>
                <a:lnTo>
                  <a:pt x="1195458" y="50708"/>
                </a:lnTo>
                <a:lnTo>
                  <a:pt x="1240898" y="50708"/>
                </a:lnTo>
                <a:lnTo>
                  <a:pt x="1270760" y="33468"/>
                </a:lnTo>
                <a:lnTo>
                  <a:pt x="1192415" y="0"/>
                </a:lnTo>
                <a:close/>
              </a:path>
              <a:path w="1271270" h="122555">
                <a:moveTo>
                  <a:pt x="1240898" y="50708"/>
                </a:moveTo>
                <a:lnTo>
                  <a:pt x="1195458" y="50708"/>
                </a:lnTo>
                <a:lnTo>
                  <a:pt x="1196980" y="76064"/>
                </a:lnTo>
                <a:lnTo>
                  <a:pt x="1240898" y="50708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195604" y="1288892"/>
            <a:ext cx="1313180" cy="551815"/>
          </a:xfrm>
          <a:custGeom>
            <a:avLst/>
            <a:gdLst/>
            <a:ahLst/>
            <a:cxnLst/>
            <a:rect l="l" t="t" r="r" b="b"/>
            <a:pathLst>
              <a:path w="1313179" h="551814">
                <a:moveTo>
                  <a:pt x="1227950" y="0"/>
                </a:moveTo>
                <a:lnTo>
                  <a:pt x="1237541" y="23519"/>
                </a:lnTo>
                <a:lnTo>
                  <a:pt x="0" y="528147"/>
                </a:lnTo>
                <a:lnTo>
                  <a:pt x="9591" y="551667"/>
                </a:lnTo>
                <a:lnTo>
                  <a:pt x="1247131" y="47039"/>
                </a:lnTo>
                <a:lnTo>
                  <a:pt x="1277348" y="47039"/>
                </a:lnTo>
                <a:lnTo>
                  <a:pt x="1312895" y="6507"/>
                </a:lnTo>
                <a:lnTo>
                  <a:pt x="1227950" y="0"/>
                </a:lnTo>
                <a:close/>
              </a:path>
              <a:path w="1313179" h="551814">
                <a:moveTo>
                  <a:pt x="1277348" y="47039"/>
                </a:moveTo>
                <a:lnTo>
                  <a:pt x="1247131" y="47039"/>
                </a:lnTo>
                <a:lnTo>
                  <a:pt x="1256722" y="70558"/>
                </a:lnTo>
                <a:lnTo>
                  <a:pt x="1277348" y="47039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89650" y="1949450"/>
            <a:ext cx="812800" cy="203200"/>
          </a:xfrm>
          <a:custGeom>
            <a:avLst/>
            <a:gdLst/>
            <a:ahLst/>
            <a:cxnLst/>
            <a:rect l="l" t="t" r="r" b="b"/>
            <a:pathLst>
              <a:path w="8128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778932" y="0"/>
                </a:lnTo>
                <a:lnTo>
                  <a:pt x="792115" y="2661"/>
                </a:lnTo>
                <a:lnTo>
                  <a:pt x="802880" y="9919"/>
                </a:lnTo>
                <a:lnTo>
                  <a:pt x="810138" y="20684"/>
                </a:lnTo>
                <a:lnTo>
                  <a:pt x="812800" y="33867"/>
                </a:lnTo>
                <a:lnTo>
                  <a:pt x="812800" y="169332"/>
                </a:lnTo>
                <a:lnTo>
                  <a:pt x="810138" y="182515"/>
                </a:lnTo>
                <a:lnTo>
                  <a:pt x="802880" y="193280"/>
                </a:lnTo>
                <a:lnTo>
                  <a:pt x="792115" y="200538"/>
                </a:lnTo>
                <a:lnTo>
                  <a:pt x="7789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6303440" y="1955919"/>
            <a:ext cx="3746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3399CC"/>
                </a:solidFill>
                <a:latin typeface="Calibri"/>
                <a:cs typeface="Calibri"/>
              </a:rPr>
              <a:t>A</a:t>
            </a:r>
            <a:r>
              <a:rPr sz="900" spc="25" dirty="0">
                <a:solidFill>
                  <a:srgbClr val="3399CC"/>
                </a:solidFill>
                <a:latin typeface="Calibri"/>
                <a:cs typeface="Calibri"/>
              </a:rPr>
              <a:t>n</a:t>
            </a:r>
            <a:r>
              <a:rPr sz="900" spc="40" dirty="0">
                <a:solidFill>
                  <a:srgbClr val="3399CC"/>
                </a:solidFill>
                <a:latin typeface="Calibri"/>
                <a:cs typeface="Calibri"/>
              </a:rPr>
              <a:t>s</a:t>
            </a: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i</a:t>
            </a:r>
            <a:r>
              <a:rPr sz="900" spc="25" dirty="0">
                <a:solidFill>
                  <a:srgbClr val="3399CC"/>
                </a:solidFill>
                <a:latin typeface="Calibri"/>
                <a:cs typeface="Calibri"/>
              </a:rPr>
              <a:t>b</a:t>
            </a: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3399CC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6115050" y="2724150"/>
            <a:ext cx="812800" cy="190500"/>
          </a:xfrm>
          <a:custGeom>
            <a:avLst/>
            <a:gdLst/>
            <a:ahLst/>
            <a:cxnLst/>
            <a:rect l="l" t="t" r="r" b="b"/>
            <a:pathLst>
              <a:path w="812800" h="190500">
                <a:moveTo>
                  <a:pt x="0" y="31750"/>
                </a:moveTo>
                <a:lnTo>
                  <a:pt x="2495" y="19391"/>
                </a:lnTo>
                <a:lnTo>
                  <a:pt x="9299" y="9299"/>
                </a:lnTo>
                <a:lnTo>
                  <a:pt x="19391" y="2495"/>
                </a:lnTo>
                <a:lnTo>
                  <a:pt x="31750" y="0"/>
                </a:lnTo>
                <a:lnTo>
                  <a:pt x="781050" y="0"/>
                </a:lnTo>
                <a:lnTo>
                  <a:pt x="793408" y="2495"/>
                </a:lnTo>
                <a:lnTo>
                  <a:pt x="803500" y="9299"/>
                </a:lnTo>
                <a:lnTo>
                  <a:pt x="810304" y="19391"/>
                </a:lnTo>
                <a:lnTo>
                  <a:pt x="812800" y="31750"/>
                </a:lnTo>
                <a:lnTo>
                  <a:pt x="812800" y="158749"/>
                </a:lnTo>
                <a:lnTo>
                  <a:pt x="810304" y="171108"/>
                </a:lnTo>
                <a:lnTo>
                  <a:pt x="803500" y="181200"/>
                </a:lnTo>
                <a:lnTo>
                  <a:pt x="793408" y="188004"/>
                </a:lnTo>
                <a:lnTo>
                  <a:pt x="781050" y="190500"/>
                </a:lnTo>
                <a:lnTo>
                  <a:pt x="31750" y="190500"/>
                </a:lnTo>
                <a:lnTo>
                  <a:pt x="19391" y="188004"/>
                </a:lnTo>
                <a:lnTo>
                  <a:pt x="9299" y="181200"/>
                </a:lnTo>
                <a:lnTo>
                  <a:pt x="2495" y="171108"/>
                </a:lnTo>
                <a:lnTo>
                  <a:pt x="0" y="158749"/>
                </a:lnTo>
                <a:lnTo>
                  <a:pt x="0" y="31750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6230437" y="2719247"/>
            <a:ext cx="553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Kubernetes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6115050" y="3473450"/>
            <a:ext cx="812800" cy="203200"/>
          </a:xfrm>
          <a:custGeom>
            <a:avLst/>
            <a:gdLst/>
            <a:ahLst/>
            <a:cxnLst/>
            <a:rect l="l" t="t" r="r" b="b"/>
            <a:pathLst>
              <a:path w="812800" h="203200">
                <a:moveTo>
                  <a:pt x="0" y="33867"/>
                </a:moveTo>
                <a:lnTo>
                  <a:pt x="2661" y="20684"/>
                </a:lnTo>
                <a:lnTo>
                  <a:pt x="9919" y="9919"/>
                </a:lnTo>
                <a:lnTo>
                  <a:pt x="20684" y="2661"/>
                </a:lnTo>
                <a:lnTo>
                  <a:pt x="33867" y="0"/>
                </a:lnTo>
                <a:lnTo>
                  <a:pt x="778932" y="0"/>
                </a:lnTo>
                <a:lnTo>
                  <a:pt x="792115" y="2661"/>
                </a:lnTo>
                <a:lnTo>
                  <a:pt x="802880" y="9919"/>
                </a:lnTo>
                <a:lnTo>
                  <a:pt x="810138" y="20684"/>
                </a:lnTo>
                <a:lnTo>
                  <a:pt x="812800" y="33867"/>
                </a:lnTo>
                <a:lnTo>
                  <a:pt x="812800" y="169332"/>
                </a:lnTo>
                <a:lnTo>
                  <a:pt x="810138" y="182515"/>
                </a:lnTo>
                <a:lnTo>
                  <a:pt x="802880" y="193280"/>
                </a:lnTo>
                <a:lnTo>
                  <a:pt x="792115" y="200538"/>
                </a:lnTo>
                <a:lnTo>
                  <a:pt x="778932" y="203200"/>
                </a:lnTo>
                <a:lnTo>
                  <a:pt x="33867" y="203200"/>
                </a:lnTo>
                <a:lnTo>
                  <a:pt x="20684" y="200538"/>
                </a:lnTo>
                <a:lnTo>
                  <a:pt x="9919" y="193280"/>
                </a:lnTo>
                <a:lnTo>
                  <a:pt x="2661" y="182515"/>
                </a:lnTo>
                <a:lnTo>
                  <a:pt x="0" y="169332"/>
                </a:lnTo>
                <a:lnTo>
                  <a:pt x="0" y="33867"/>
                </a:lnTo>
                <a:close/>
              </a:path>
            </a:pathLst>
          </a:custGeom>
          <a:ln w="38100">
            <a:solidFill>
              <a:srgbClr val="3399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6394192" y="3471500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3399CC"/>
                </a:solidFill>
                <a:latin typeface="Calibri"/>
                <a:cs typeface="Calibri"/>
              </a:rPr>
              <a:t>S</a:t>
            </a:r>
            <a:r>
              <a:rPr sz="900" spc="25" dirty="0">
                <a:solidFill>
                  <a:srgbClr val="3399CC"/>
                </a:solidFill>
                <a:latin typeface="Calibri"/>
                <a:cs typeface="Calibri"/>
              </a:rPr>
              <a:t>h</a:t>
            </a:r>
            <a:r>
              <a:rPr sz="900" spc="-50" dirty="0">
                <a:solidFill>
                  <a:srgbClr val="3399CC"/>
                </a:solidFill>
                <a:latin typeface="Calibri"/>
                <a:cs typeface="Calibri"/>
              </a:rPr>
              <a:t>e</a:t>
            </a:r>
            <a:r>
              <a:rPr sz="900" spc="-10" dirty="0">
                <a:solidFill>
                  <a:srgbClr val="3399CC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3399CC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5009574" y="1348254"/>
            <a:ext cx="1061085" cy="696595"/>
          </a:xfrm>
          <a:custGeom>
            <a:avLst/>
            <a:gdLst/>
            <a:ahLst/>
            <a:cxnLst/>
            <a:rect l="l" t="t" r="r" b="b"/>
            <a:pathLst>
              <a:path w="1061085" h="696594">
                <a:moveTo>
                  <a:pt x="13850" y="0"/>
                </a:moveTo>
                <a:lnTo>
                  <a:pt x="0" y="21290"/>
                </a:lnTo>
                <a:lnTo>
                  <a:pt x="990227" y="665535"/>
                </a:lnTo>
                <a:lnTo>
                  <a:pt x="976376" y="686826"/>
                </a:lnTo>
                <a:lnTo>
                  <a:pt x="1061025" y="696445"/>
                </a:lnTo>
                <a:lnTo>
                  <a:pt x="1030415" y="644244"/>
                </a:lnTo>
                <a:lnTo>
                  <a:pt x="1004079" y="644244"/>
                </a:lnTo>
                <a:lnTo>
                  <a:pt x="13850" y="0"/>
                </a:lnTo>
                <a:close/>
              </a:path>
              <a:path w="1061085" h="696594">
                <a:moveTo>
                  <a:pt x="1017931" y="622954"/>
                </a:moveTo>
                <a:lnTo>
                  <a:pt x="1004079" y="644244"/>
                </a:lnTo>
                <a:lnTo>
                  <a:pt x="1030415" y="644244"/>
                </a:lnTo>
                <a:lnTo>
                  <a:pt x="1017931" y="622954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141042" y="1879840"/>
            <a:ext cx="904240" cy="213360"/>
          </a:xfrm>
          <a:custGeom>
            <a:avLst/>
            <a:gdLst/>
            <a:ahLst/>
            <a:cxnLst/>
            <a:rect l="l" t="t" r="r" b="b"/>
            <a:pathLst>
              <a:path w="904239" h="213360">
                <a:moveTo>
                  <a:pt x="4914" y="0"/>
                </a:moveTo>
                <a:lnTo>
                  <a:pt x="0" y="24919"/>
                </a:lnTo>
                <a:lnTo>
                  <a:pt x="826940" y="187979"/>
                </a:lnTo>
                <a:lnTo>
                  <a:pt x="822026" y="212898"/>
                </a:lnTo>
                <a:lnTo>
                  <a:pt x="904157" y="190259"/>
                </a:lnTo>
                <a:lnTo>
                  <a:pt x="868987" y="163057"/>
                </a:lnTo>
                <a:lnTo>
                  <a:pt x="831853" y="163057"/>
                </a:lnTo>
                <a:lnTo>
                  <a:pt x="4914" y="0"/>
                </a:lnTo>
                <a:close/>
              </a:path>
              <a:path w="904239" h="213360">
                <a:moveTo>
                  <a:pt x="836767" y="138137"/>
                </a:moveTo>
                <a:lnTo>
                  <a:pt x="831853" y="163057"/>
                </a:lnTo>
                <a:lnTo>
                  <a:pt x="868987" y="163057"/>
                </a:lnTo>
                <a:lnTo>
                  <a:pt x="836767" y="138137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139187" y="2098245"/>
            <a:ext cx="918844" cy="352425"/>
          </a:xfrm>
          <a:custGeom>
            <a:avLst/>
            <a:gdLst/>
            <a:ahLst/>
            <a:cxnLst/>
            <a:rect l="l" t="t" r="r" b="b"/>
            <a:pathLst>
              <a:path w="918845" h="352425">
                <a:moveTo>
                  <a:pt x="834101" y="0"/>
                </a:moveTo>
                <a:lnTo>
                  <a:pt x="842728" y="23889"/>
                </a:lnTo>
                <a:lnTo>
                  <a:pt x="0" y="328208"/>
                </a:lnTo>
                <a:lnTo>
                  <a:pt x="8625" y="352099"/>
                </a:lnTo>
                <a:lnTo>
                  <a:pt x="851355" y="47779"/>
                </a:lnTo>
                <a:lnTo>
                  <a:pt x="882717" y="47779"/>
                </a:lnTo>
                <a:lnTo>
                  <a:pt x="918712" y="9954"/>
                </a:lnTo>
                <a:lnTo>
                  <a:pt x="834101" y="0"/>
                </a:lnTo>
                <a:close/>
              </a:path>
              <a:path w="918845" h="352425">
                <a:moveTo>
                  <a:pt x="882717" y="47779"/>
                </a:moveTo>
                <a:lnTo>
                  <a:pt x="851355" y="47779"/>
                </a:lnTo>
                <a:lnTo>
                  <a:pt x="859983" y="71669"/>
                </a:lnTo>
                <a:lnTo>
                  <a:pt x="882717" y="47779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89932" y="2809825"/>
            <a:ext cx="906144" cy="351790"/>
          </a:xfrm>
          <a:custGeom>
            <a:avLst/>
            <a:gdLst/>
            <a:ahLst/>
            <a:cxnLst/>
            <a:rect l="l" t="t" r="r" b="b"/>
            <a:pathLst>
              <a:path w="906145" h="351789">
                <a:moveTo>
                  <a:pt x="821413" y="0"/>
                </a:moveTo>
                <a:lnTo>
                  <a:pt x="830146" y="23851"/>
                </a:lnTo>
                <a:lnTo>
                  <a:pt x="0" y="327849"/>
                </a:lnTo>
                <a:lnTo>
                  <a:pt x="8735" y="351699"/>
                </a:lnTo>
                <a:lnTo>
                  <a:pt x="838880" y="47702"/>
                </a:lnTo>
                <a:lnTo>
                  <a:pt x="870109" y="47702"/>
                </a:lnTo>
                <a:lnTo>
                  <a:pt x="906067" y="9574"/>
                </a:lnTo>
                <a:lnTo>
                  <a:pt x="821413" y="0"/>
                </a:lnTo>
                <a:close/>
              </a:path>
              <a:path w="906145" h="351789">
                <a:moveTo>
                  <a:pt x="870109" y="47702"/>
                </a:moveTo>
                <a:lnTo>
                  <a:pt x="838880" y="47702"/>
                </a:lnTo>
                <a:lnTo>
                  <a:pt x="847615" y="71553"/>
                </a:lnTo>
                <a:lnTo>
                  <a:pt x="870109" y="47702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190181" y="3570072"/>
            <a:ext cx="893444" cy="328295"/>
          </a:xfrm>
          <a:custGeom>
            <a:avLst/>
            <a:gdLst/>
            <a:ahLst/>
            <a:cxnLst/>
            <a:rect l="l" t="t" r="r" b="b"/>
            <a:pathLst>
              <a:path w="893445" h="328295">
                <a:moveTo>
                  <a:pt x="808680" y="0"/>
                </a:moveTo>
                <a:lnTo>
                  <a:pt x="816918" y="24027"/>
                </a:lnTo>
                <a:lnTo>
                  <a:pt x="0" y="304113"/>
                </a:lnTo>
                <a:lnTo>
                  <a:pt x="8237" y="328140"/>
                </a:lnTo>
                <a:lnTo>
                  <a:pt x="825157" y="48054"/>
                </a:lnTo>
                <a:lnTo>
                  <a:pt x="857014" y="48054"/>
                </a:lnTo>
                <a:lnTo>
                  <a:pt x="893118" y="11327"/>
                </a:lnTo>
                <a:lnTo>
                  <a:pt x="808680" y="0"/>
                </a:lnTo>
                <a:close/>
              </a:path>
              <a:path w="893445" h="328295">
                <a:moveTo>
                  <a:pt x="857014" y="48054"/>
                </a:moveTo>
                <a:lnTo>
                  <a:pt x="825157" y="48054"/>
                </a:lnTo>
                <a:lnTo>
                  <a:pt x="833394" y="72081"/>
                </a:lnTo>
                <a:lnTo>
                  <a:pt x="857014" y="48054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15050" y="4387850"/>
            <a:ext cx="812800" cy="215900"/>
          </a:xfrm>
          <a:custGeom>
            <a:avLst/>
            <a:gdLst/>
            <a:ahLst/>
            <a:cxnLst/>
            <a:rect l="l" t="t" r="r" b="b"/>
            <a:pathLst>
              <a:path w="812800" h="215900">
                <a:moveTo>
                  <a:pt x="779560" y="0"/>
                </a:moveTo>
                <a:lnTo>
                  <a:pt x="33239" y="0"/>
                </a:lnTo>
                <a:lnTo>
                  <a:pt x="20301" y="2612"/>
                </a:lnTo>
                <a:lnTo>
                  <a:pt x="9735" y="9735"/>
                </a:lnTo>
                <a:lnTo>
                  <a:pt x="2612" y="20301"/>
                </a:lnTo>
                <a:lnTo>
                  <a:pt x="0" y="33240"/>
                </a:lnTo>
                <a:lnTo>
                  <a:pt x="0" y="182659"/>
                </a:lnTo>
                <a:lnTo>
                  <a:pt x="2612" y="195598"/>
                </a:lnTo>
                <a:lnTo>
                  <a:pt x="9735" y="206164"/>
                </a:lnTo>
                <a:lnTo>
                  <a:pt x="20301" y="213287"/>
                </a:lnTo>
                <a:lnTo>
                  <a:pt x="33239" y="215900"/>
                </a:lnTo>
                <a:lnTo>
                  <a:pt x="779560" y="215900"/>
                </a:lnTo>
                <a:lnTo>
                  <a:pt x="792498" y="213287"/>
                </a:lnTo>
                <a:lnTo>
                  <a:pt x="803064" y="206164"/>
                </a:lnTo>
                <a:lnTo>
                  <a:pt x="810187" y="195598"/>
                </a:lnTo>
                <a:lnTo>
                  <a:pt x="812800" y="182659"/>
                </a:lnTo>
                <a:lnTo>
                  <a:pt x="812800" y="33240"/>
                </a:lnTo>
                <a:lnTo>
                  <a:pt x="810187" y="20301"/>
                </a:lnTo>
                <a:lnTo>
                  <a:pt x="803064" y="9735"/>
                </a:lnTo>
                <a:lnTo>
                  <a:pt x="792498" y="2612"/>
                </a:lnTo>
                <a:lnTo>
                  <a:pt x="77956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115050" y="4387850"/>
            <a:ext cx="812800" cy="215900"/>
          </a:xfrm>
          <a:custGeom>
            <a:avLst/>
            <a:gdLst/>
            <a:ahLst/>
            <a:cxnLst/>
            <a:rect l="l" t="t" r="r" b="b"/>
            <a:pathLst>
              <a:path w="812800" h="215900">
                <a:moveTo>
                  <a:pt x="0" y="33240"/>
                </a:moveTo>
                <a:lnTo>
                  <a:pt x="2612" y="20301"/>
                </a:lnTo>
                <a:lnTo>
                  <a:pt x="9735" y="9735"/>
                </a:lnTo>
                <a:lnTo>
                  <a:pt x="20301" y="2612"/>
                </a:lnTo>
                <a:lnTo>
                  <a:pt x="33239" y="0"/>
                </a:lnTo>
                <a:lnTo>
                  <a:pt x="779560" y="0"/>
                </a:lnTo>
                <a:lnTo>
                  <a:pt x="792498" y="2612"/>
                </a:lnTo>
                <a:lnTo>
                  <a:pt x="803064" y="9735"/>
                </a:lnTo>
                <a:lnTo>
                  <a:pt x="810187" y="20301"/>
                </a:lnTo>
                <a:lnTo>
                  <a:pt x="812800" y="33240"/>
                </a:lnTo>
                <a:lnTo>
                  <a:pt x="812800" y="182659"/>
                </a:lnTo>
                <a:lnTo>
                  <a:pt x="810187" y="195598"/>
                </a:lnTo>
                <a:lnTo>
                  <a:pt x="803064" y="206164"/>
                </a:lnTo>
                <a:lnTo>
                  <a:pt x="792498" y="213287"/>
                </a:lnTo>
                <a:lnTo>
                  <a:pt x="779560" y="215900"/>
                </a:lnTo>
                <a:lnTo>
                  <a:pt x="33239" y="215900"/>
                </a:lnTo>
                <a:lnTo>
                  <a:pt x="20301" y="213287"/>
                </a:lnTo>
                <a:lnTo>
                  <a:pt x="9735" y="206164"/>
                </a:lnTo>
                <a:lnTo>
                  <a:pt x="2612" y="195598"/>
                </a:lnTo>
                <a:lnTo>
                  <a:pt x="0" y="182659"/>
                </a:lnTo>
                <a:lnTo>
                  <a:pt x="0" y="33240"/>
                </a:lnTo>
                <a:close/>
              </a:path>
            </a:pathLst>
          </a:custGeom>
          <a:ln w="38100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6164671" y="4411995"/>
            <a:ext cx="711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宋体"/>
                <a:cs typeface="宋体"/>
              </a:rPr>
              <a:t>发布流程混乱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4464050" y="4400550"/>
            <a:ext cx="812800" cy="215900"/>
          </a:xfrm>
          <a:custGeom>
            <a:avLst/>
            <a:gdLst/>
            <a:ahLst/>
            <a:cxnLst/>
            <a:rect l="l" t="t" r="r" b="b"/>
            <a:pathLst>
              <a:path w="812800" h="215900">
                <a:moveTo>
                  <a:pt x="779560" y="0"/>
                </a:moveTo>
                <a:lnTo>
                  <a:pt x="33239" y="0"/>
                </a:lnTo>
                <a:lnTo>
                  <a:pt x="20301" y="2612"/>
                </a:lnTo>
                <a:lnTo>
                  <a:pt x="9735" y="9735"/>
                </a:lnTo>
                <a:lnTo>
                  <a:pt x="2612" y="20301"/>
                </a:lnTo>
                <a:lnTo>
                  <a:pt x="0" y="33240"/>
                </a:lnTo>
                <a:lnTo>
                  <a:pt x="0" y="182659"/>
                </a:lnTo>
                <a:lnTo>
                  <a:pt x="2612" y="195598"/>
                </a:lnTo>
                <a:lnTo>
                  <a:pt x="9735" y="206164"/>
                </a:lnTo>
                <a:lnTo>
                  <a:pt x="20301" y="213287"/>
                </a:lnTo>
                <a:lnTo>
                  <a:pt x="33239" y="215900"/>
                </a:lnTo>
                <a:lnTo>
                  <a:pt x="779560" y="215900"/>
                </a:lnTo>
                <a:lnTo>
                  <a:pt x="792498" y="213287"/>
                </a:lnTo>
                <a:lnTo>
                  <a:pt x="803064" y="206164"/>
                </a:lnTo>
                <a:lnTo>
                  <a:pt x="810187" y="195598"/>
                </a:lnTo>
                <a:lnTo>
                  <a:pt x="812800" y="182659"/>
                </a:lnTo>
                <a:lnTo>
                  <a:pt x="812800" y="33240"/>
                </a:lnTo>
                <a:lnTo>
                  <a:pt x="810187" y="20301"/>
                </a:lnTo>
                <a:lnTo>
                  <a:pt x="803064" y="9735"/>
                </a:lnTo>
                <a:lnTo>
                  <a:pt x="792498" y="2612"/>
                </a:lnTo>
                <a:lnTo>
                  <a:pt x="77956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464050" y="4400550"/>
            <a:ext cx="812800" cy="215900"/>
          </a:xfrm>
          <a:custGeom>
            <a:avLst/>
            <a:gdLst/>
            <a:ahLst/>
            <a:cxnLst/>
            <a:rect l="l" t="t" r="r" b="b"/>
            <a:pathLst>
              <a:path w="812800" h="215900">
                <a:moveTo>
                  <a:pt x="0" y="33240"/>
                </a:moveTo>
                <a:lnTo>
                  <a:pt x="2612" y="20301"/>
                </a:lnTo>
                <a:lnTo>
                  <a:pt x="9735" y="9735"/>
                </a:lnTo>
                <a:lnTo>
                  <a:pt x="20301" y="2612"/>
                </a:lnTo>
                <a:lnTo>
                  <a:pt x="33239" y="0"/>
                </a:lnTo>
                <a:lnTo>
                  <a:pt x="779560" y="0"/>
                </a:lnTo>
                <a:lnTo>
                  <a:pt x="792498" y="2612"/>
                </a:lnTo>
                <a:lnTo>
                  <a:pt x="803064" y="9735"/>
                </a:lnTo>
                <a:lnTo>
                  <a:pt x="810187" y="20301"/>
                </a:lnTo>
                <a:lnTo>
                  <a:pt x="812800" y="33240"/>
                </a:lnTo>
                <a:lnTo>
                  <a:pt x="812800" y="182659"/>
                </a:lnTo>
                <a:lnTo>
                  <a:pt x="810187" y="195598"/>
                </a:lnTo>
                <a:lnTo>
                  <a:pt x="803064" y="206164"/>
                </a:lnTo>
                <a:lnTo>
                  <a:pt x="792498" y="213287"/>
                </a:lnTo>
                <a:lnTo>
                  <a:pt x="779560" y="215900"/>
                </a:lnTo>
                <a:lnTo>
                  <a:pt x="33239" y="215900"/>
                </a:lnTo>
                <a:lnTo>
                  <a:pt x="20301" y="213287"/>
                </a:lnTo>
                <a:lnTo>
                  <a:pt x="9735" y="206164"/>
                </a:lnTo>
                <a:lnTo>
                  <a:pt x="2612" y="195598"/>
                </a:lnTo>
                <a:lnTo>
                  <a:pt x="0" y="182659"/>
                </a:lnTo>
                <a:lnTo>
                  <a:pt x="0" y="33240"/>
                </a:lnTo>
                <a:close/>
              </a:path>
            </a:pathLst>
          </a:custGeom>
          <a:ln w="38100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4449377" y="4433613"/>
            <a:ext cx="825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MS Gothic"/>
                <a:cs typeface="MS Gothic"/>
              </a:rPr>
              <a:t>制品</a:t>
            </a:r>
            <a:r>
              <a:rPr sz="900" dirty="0">
                <a:solidFill>
                  <a:srgbClr val="FFFFFF"/>
                </a:solidFill>
                <a:latin typeface="宋体"/>
                <a:cs typeface="宋体"/>
              </a:rPr>
              <a:t>库管理混乱</a:t>
            </a:r>
            <a:endParaRPr sz="900">
              <a:latin typeface="宋体"/>
              <a:cs typeface="宋体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7454900" y="749300"/>
            <a:ext cx="622300" cy="584200"/>
          </a:xfrm>
          <a:custGeom>
            <a:avLst/>
            <a:gdLst/>
            <a:ahLst/>
            <a:cxnLst/>
            <a:rect l="l" t="t" r="r" b="b"/>
            <a:pathLst>
              <a:path w="622300" h="584200">
                <a:moveTo>
                  <a:pt x="311150" y="0"/>
                </a:moveTo>
                <a:lnTo>
                  <a:pt x="260679" y="3823"/>
                </a:lnTo>
                <a:lnTo>
                  <a:pt x="212802" y="14891"/>
                </a:lnTo>
                <a:lnTo>
                  <a:pt x="168158" y="32603"/>
                </a:lnTo>
                <a:lnTo>
                  <a:pt x="127388" y="56358"/>
                </a:lnTo>
                <a:lnTo>
                  <a:pt x="91133" y="85554"/>
                </a:lnTo>
                <a:lnTo>
                  <a:pt x="60033" y="119589"/>
                </a:lnTo>
                <a:lnTo>
                  <a:pt x="34729" y="157863"/>
                </a:lnTo>
                <a:lnTo>
                  <a:pt x="15862" y="199774"/>
                </a:lnTo>
                <a:lnTo>
                  <a:pt x="4072" y="244720"/>
                </a:lnTo>
                <a:lnTo>
                  <a:pt x="0" y="292100"/>
                </a:lnTo>
                <a:lnTo>
                  <a:pt x="4072" y="339479"/>
                </a:lnTo>
                <a:lnTo>
                  <a:pt x="15862" y="384425"/>
                </a:lnTo>
                <a:lnTo>
                  <a:pt x="34729" y="426336"/>
                </a:lnTo>
                <a:lnTo>
                  <a:pt x="60033" y="464610"/>
                </a:lnTo>
                <a:lnTo>
                  <a:pt x="91133" y="498645"/>
                </a:lnTo>
                <a:lnTo>
                  <a:pt x="127388" y="527841"/>
                </a:lnTo>
                <a:lnTo>
                  <a:pt x="168158" y="551596"/>
                </a:lnTo>
                <a:lnTo>
                  <a:pt x="212802" y="569308"/>
                </a:lnTo>
                <a:lnTo>
                  <a:pt x="260679" y="580376"/>
                </a:lnTo>
                <a:lnTo>
                  <a:pt x="311150" y="584200"/>
                </a:lnTo>
                <a:lnTo>
                  <a:pt x="361620" y="580376"/>
                </a:lnTo>
                <a:lnTo>
                  <a:pt x="409497" y="569308"/>
                </a:lnTo>
                <a:lnTo>
                  <a:pt x="454141" y="551596"/>
                </a:lnTo>
                <a:lnTo>
                  <a:pt x="494911" y="527841"/>
                </a:lnTo>
                <a:lnTo>
                  <a:pt x="531166" y="498645"/>
                </a:lnTo>
                <a:lnTo>
                  <a:pt x="562266" y="464610"/>
                </a:lnTo>
                <a:lnTo>
                  <a:pt x="587570" y="426336"/>
                </a:lnTo>
                <a:lnTo>
                  <a:pt x="606437" y="384425"/>
                </a:lnTo>
                <a:lnTo>
                  <a:pt x="618227" y="339479"/>
                </a:lnTo>
                <a:lnTo>
                  <a:pt x="622300" y="292100"/>
                </a:lnTo>
                <a:lnTo>
                  <a:pt x="618227" y="244720"/>
                </a:lnTo>
                <a:lnTo>
                  <a:pt x="606437" y="199774"/>
                </a:lnTo>
                <a:lnTo>
                  <a:pt x="587570" y="157863"/>
                </a:lnTo>
                <a:lnTo>
                  <a:pt x="562266" y="119589"/>
                </a:lnTo>
                <a:lnTo>
                  <a:pt x="531166" y="85554"/>
                </a:lnTo>
                <a:lnTo>
                  <a:pt x="494911" y="56358"/>
                </a:lnTo>
                <a:lnTo>
                  <a:pt x="454141" y="32603"/>
                </a:lnTo>
                <a:lnTo>
                  <a:pt x="409497" y="14891"/>
                </a:lnTo>
                <a:lnTo>
                  <a:pt x="361620" y="3823"/>
                </a:lnTo>
                <a:lnTo>
                  <a:pt x="311150" y="0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7647434" y="860290"/>
            <a:ext cx="228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微软雅黑"/>
                <a:cs typeface="微软雅黑"/>
              </a:rPr>
              <a:t>容易 宕机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7454900" y="1524000"/>
            <a:ext cx="622300" cy="596900"/>
          </a:xfrm>
          <a:custGeom>
            <a:avLst/>
            <a:gdLst/>
            <a:ahLst/>
            <a:cxnLst/>
            <a:rect l="l" t="t" r="r" b="b"/>
            <a:pathLst>
              <a:path w="622300" h="596900">
                <a:moveTo>
                  <a:pt x="311150" y="0"/>
                </a:moveTo>
                <a:lnTo>
                  <a:pt x="260679" y="3906"/>
                </a:lnTo>
                <a:lnTo>
                  <a:pt x="212802" y="15215"/>
                </a:lnTo>
                <a:lnTo>
                  <a:pt x="168158" y="33312"/>
                </a:lnTo>
                <a:lnTo>
                  <a:pt x="127388" y="57583"/>
                </a:lnTo>
                <a:lnTo>
                  <a:pt x="91133" y="87413"/>
                </a:lnTo>
                <a:lnTo>
                  <a:pt x="60033" y="122189"/>
                </a:lnTo>
                <a:lnTo>
                  <a:pt x="34729" y="161294"/>
                </a:lnTo>
                <a:lnTo>
                  <a:pt x="15862" y="204116"/>
                </a:lnTo>
                <a:lnTo>
                  <a:pt x="4072" y="250039"/>
                </a:lnTo>
                <a:lnTo>
                  <a:pt x="0" y="298450"/>
                </a:lnTo>
                <a:lnTo>
                  <a:pt x="4072" y="346860"/>
                </a:lnTo>
                <a:lnTo>
                  <a:pt x="15862" y="392783"/>
                </a:lnTo>
                <a:lnTo>
                  <a:pt x="34729" y="435605"/>
                </a:lnTo>
                <a:lnTo>
                  <a:pt x="60033" y="474710"/>
                </a:lnTo>
                <a:lnTo>
                  <a:pt x="91133" y="509486"/>
                </a:lnTo>
                <a:lnTo>
                  <a:pt x="127388" y="539316"/>
                </a:lnTo>
                <a:lnTo>
                  <a:pt x="168158" y="563587"/>
                </a:lnTo>
                <a:lnTo>
                  <a:pt x="212802" y="581684"/>
                </a:lnTo>
                <a:lnTo>
                  <a:pt x="260679" y="592993"/>
                </a:lnTo>
                <a:lnTo>
                  <a:pt x="311150" y="596900"/>
                </a:lnTo>
                <a:lnTo>
                  <a:pt x="361620" y="592993"/>
                </a:lnTo>
                <a:lnTo>
                  <a:pt x="409497" y="581684"/>
                </a:lnTo>
                <a:lnTo>
                  <a:pt x="454141" y="563587"/>
                </a:lnTo>
                <a:lnTo>
                  <a:pt x="494911" y="539316"/>
                </a:lnTo>
                <a:lnTo>
                  <a:pt x="531166" y="509486"/>
                </a:lnTo>
                <a:lnTo>
                  <a:pt x="562266" y="474710"/>
                </a:lnTo>
                <a:lnTo>
                  <a:pt x="587570" y="435605"/>
                </a:lnTo>
                <a:lnTo>
                  <a:pt x="606437" y="392783"/>
                </a:lnTo>
                <a:lnTo>
                  <a:pt x="618227" y="346860"/>
                </a:lnTo>
                <a:lnTo>
                  <a:pt x="622300" y="298450"/>
                </a:lnTo>
                <a:lnTo>
                  <a:pt x="618227" y="250039"/>
                </a:lnTo>
                <a:lnTo>
                  <a:pt x="606437" y="204116"/>
                </a:lnTo>
                <a:lnTo>
                  <a:pt x="587570" y="161294"/>
                </a:lnTo>
                <a:lnTo>
                  <a:pt x="562266" y="122189"/>
                </a:lnTo>
                <a:lnTo>
                  <a:pt x="531166" y="87413"/>
                </a:lnTo>
                <a:lnTo>
                  <a:pt x="494911" y="57583"/>
                </a:lnTo>
                <a:lnTo>
                  <a:pt x="454141" y="33312"/>
                </a:lnTo>
                <a:lnTo>
                  <a:pt x="409497" y="15215"/>
                </a:lnTo>
                <a:lnTo>
                  <a:pt x="361620" y="3906"/>
                </a:lnTo>
                <a:lnTo>
                  <a:pt x="311150" y="0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7593734" y="1645462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微软雅黑"/>
                <a:cs typeface="微软雅黑"/>
              </a:rPr>
              <a:t>不支持 高可用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7454900" y="2362200"/>
            <a:ext cx="622300" cy="584200"/>
          </a:xfrm>
          <a:custGeom>
            <a:avLst/>
            <a:gdLst/>
            <a:ahLst/>
            <a:cxnLst/>
            <a:rect l="l" t="t" r="r" b="b"/>
            <a:pathLst>
              <a:path w="622300" h="584200">
                <a:moveTo>
                  <a:pt x="311150" y="0"/>
                </a:moveTo>
                <a:lnTo>
                  <a:pt x="260679" y="3823"/>
                </a:lnTo>
                <a:lnTo>
                  <a:pt x="212802" y="14891"/>
                </a:lnTo>
                <a:lnTo>
                  <a:pt x="168158" y="32603"/>
                </a:lnTo>
                <a:lnTo>
                  <a:pt x="127388" y="56358"/>
                </a:lnTo>
                <a:lnTo>
                  <a:pt x="91133" y="85554"/>
                </a:lnTo>
                <a:lnTo>
                  <a:pt x="60033" y="119589"/>
                </a:lnTo>
                <a:lnTo>
                  <a:pt x="34729" y="157863"/>
                </a:lnTo>
                <a:lnTo>
                  <a:pt x="15862" y="199774"/>
                </a:lnTo>
                <a:lnTo>
                  <a:pt x="4072" y="244720"/>
                </a:lnTo>
                <a:lnTo>
                  <a:pt x="0" y="292100"/>
                </a:lnTo>
                <a:lnTo>
                  <a:pt x="4072" y="339479"/>
                </a:lnTo>
                <a:lnTo>
                  <a:pt x="15862" y="384425"/>
                </a:lnTo>
                <a:lnTo>
                  <a:pt x="34729" y="426336"/>
                </a:lnTo>
                <a:lnTo>
                  <a:pt x="60033" y="464610"/>
                </a:lnTo>
                <a:lnTo>
                  <a:pt x="91133" y="498645"/>
                </a:lnTo>
                <a:lnTo>
                  <a:pt x="127388" y="527841"/>
                </a:lnTo>
                <a:lnTo>
                  <a:pt x="168158" y="551596"/>
                </a:lnTo>
                <a:lnTo>
                  <a:pt x="212802" y="569308"/>
                </a:lnTo>
                <a:lnTo>
                  <a:pt x="260679" y="580376"/>
                </a:lnTo>
                <a:lnTo>
                  <a:pt x="311150" y="584200"/>
                </a:lnTo>
                <a:lnTo>
                  <a:pt x="361620" y="580376"/>
                </a:lnTo>
                <a:lnTo>
                  <a:pt x="409497" y="569308"/>
                </a:lnTo>
                <a:lnTo>
                  <a:pt x="454141" y="551596"/>
                </a:lnTo>
                <a:lnTo>
                  <a:pt x="494911" y="527841"/>
                </a:lnTo>
                <a:lnTo>
                  <a:pt x="531166" y="498645"/>
                </a:lnTo>
                <a:lnTo>
                  <a:pt x="562266" y="464610"/>
                </a:lnTo>
                <a:lnTo>
                  <a:pt x="587570" y="426336"/>
                </a:lnTo>
                <a:lnTo>
                  <a:pt x="606437" y="384425"/>
                </a:lnTo>
                <a:lnTo>
                  <a:pt x="618227" y="339479"/>
                </a:lnTo>
                <a:lnTo>
                  <a:pt x="622300" y="292100"/>
                </a:lnTo>
                <a:lnTo>
                  <a:pt x="618227" y="244720"/>
                </a:lnTo>
                <a:lnTo>
                  <a:pt x="606437" y="199774"/>
                </a:lnTo>
                <a:lnTo>
                  <a:pt x="587570" y="157863"/>
                </a:lnTo>
                <a:lnTo>
                  <a:pt x="562266" y="119589"/>
                </a:lnTo>
                <a:lnTo>
                  <a:pt x="531166" y="85554"/>
                </a:lnTo>
                <a:lnTo>
                  <a:pt x="494911" y="56358"/>
                </a:lnTo>
                <a:lnTo>
                  <a:pt x="454141" y="32603"/>
                </a:lnTo>
                <a:lnTo>
                  <a:pt x="409497" y="14891"/>
                </a:lnTo>
                <a:lnTo>
                  <a:pt x="361620" y="3823"/>
                </a:lnTo>
                <a:lnTo>
                  <a:pt x="311150" y="0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7593734" y="2478966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25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微软雅黑"/>
                <a:cs typeface="微软雅黑"/>
              </a:rPr>
              <a:t>工具碎 片化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7454900" y="3175000"/>
            <a:ext cx="609600" cy="584200"/>
          </a:xfrm>
          <a:custGeom>
            <a:avLst/>
            <a:gdLst/>
            <a:ahLst/>
            <a:cxnLst/>
            <a:rect l="l" t="t" r="r" b="b"/>
            <a:pathLst>
              <a:path w="609600" h="584200">
                <a:moveTo>
                  <a:pt x="304800" y="0"/>
                </a:moveTo>
                <a:lnTo>
                  <a:pt x="255359" y="3823"/>
                </a:lnTo>
                <a:lnTo>
                  <a:pt x="208459" y="14891"/>
                </a:lnTo>
                <a:lnTo>
                  <a:pt x="164727" y="32603"/>
                </a:lnTo>
                <a:lnTo>
                  <a:pt x="124789" y="56358"/>
                </a:lnTo>
                <a:lnTo>
                  <a:pt x="89274" y="85554"/>
                </a:lnTo>
                <a:lnTo>
                  <a:pt x="58808" y="119589"/>
                </a:lnTo>
                <a:lnTo>
                  <a:pt x="34021" y="157863"/>
                </a:lnTo>
                <a:lnTo>
                  <a:pt x="15538" y="199774"/>
                </a:lnTo>
                <a:lnTo>
                  <a:pt x="3989" y="244720"/>
                </a:lnTo>
                <a:lnTo>
                  <a:pt x="0" y="292100"/>
                </a:lnTo>
                <a:lnTo>
                  <a:pt x="3989" y="339480"/>
                </a:lnTo>
                <a:lnTo>
                  <a:pt x="15538" y="384426"/>
                </a:lnTo>
                <a:lnTo>
                  <a:pt x="34021" y="426337"/>
                </a:lnTo>
                <a:lnTo>
                  <a:pt x="58808" y="464610"/>
                </a:lnTo>
                <a:lnTo>
                  <a:pt x="89274" y="498646"/>
                </a:lnTo>
                <a:lnTo>
                  <a:pt x="124789" y="527841"/>
                </a:lnTo>
                <a:lnTo>
                  <a:pt x="164727" y="551596"/>
                </a:lnTo>
                <a:lnTo>
                  <a:pt x="208459" y="569308"/>
                </a:lnTo>
                <a:lnTo>
                  <a:pt x="255359" y="580376"/>
                </a:lnTo>
                <a:lnTo>
                  <a:pt x="304800" y="584200"/>
                </a:lnTo>
                <a:lnTo>
                  <a:pt x="354240" y="580376"/>
                </a:lnTo>
                <a:lnTo>
                  <a:pt x="401140" y="569308"/>
                </a:lnTo>
                <a:lnTo>
                  <a:pt x="444872" y="551596"/>
                </a:lnTo>
                <a:lnTo>
                  <a:pt x="484810" y="527841"/>
                </a:lnTo>
                <a:lnTo>
                  <a:pt x="520325" y="498646"/>
                </a:lnTo>
                <a:lnTo>
                  <a:pt x="550791" y="464610"/>
                </a:lnTo>
                <a:lnTo>
                  <a:pt x="575578" y="426337"/>
                </a:lnTo>
                <a:lnTo>
                  <a:pt x="594061" y="384426"/>
                </a:lnTo>
                <a:lnTo>
                  <a:pt x="605610" y="339480"/>
                </a:lnTo>
                <a:lnTo>
                  <a:pt x="609600" y="292100"/>
                </a:lnTo>
                <a:lnTo>
                  <a:pt x="605610" y="244720"/>
                </a:lnTo>
                <a:lnTo>
                  <a:pt x="594061" y="199774"/>
                </a:lnTo>
                <a:lnTo>
                  <a:pt x="575578" y="157863"/>
                </a:lnTo>
                <a:lnTo>
                  <a:pt x="550791" y="119589"/>
                </a:lnTo>
                <a:lnTo>
                  <a:pt x="520325" y="85554"/>
                </a:lnTo>
                <a:lnTo>
                  <a:pt x="484810" y="56358"/>
                </a:lnTo>
                <a:lnTo>
                  <a:pt x="444872" y="32603"/>
                </a:lnTo>
                <a:lnTo>
                  <a:pt x="401140" y="14891"/>
                </a:lnTo>
                <a:lnTo>
                  <a:pt x="354240" y="3823"/>
                </a:lnTo>
                <a:lnTo>
                  <a:pt x="304800" y="0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7542934" y="3286207"/>
            <a:ext cx="43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25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微软雅黑"/>
                <a:cs typeface="微软雅黑"/>
              </a:rPr>
              <a:t>不支持多 地复制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7454900" y="3937000"/>
            <a:ext cx="622300" cy="596900"/>
          </a:xfrm>
          <a:custGeom>
            <a:avLst/>
            <a:gdLst/>
            <a:ahLst/>
            <a:cxnLst/>
            <a:rect l="l" t="t" r="r" b="b"/>
            <a:pathLst>
              <a:path w="622300" h="596900">
                <a:moveTo>
                  <a:pt x="311150" y="0"/>
                </a:moveTo>
                <a:lnTo>
                  <a:pt x="260679" y="3906"/>
                </a:lnTo>
                <a:lnTo>
                  <a:pt x="212802" y="15215"/>
                </a:lnTo>
                <a:lnTo>
                  <a:pt x="168158" y="33312"/>
                </a:lnTo>
                <a:lnTo>
                  <a:pt x="127388" y="57583"/>
                </a:lnTo>
                <a:lnTo>
                  <a:pt x="91133" y="87413"/>
                </a:lnTo>
                <a:lnTo>
                  <a:pt x="60033" y="122189"/>
                </a:lnTo>
                <a:lnTo>
                  <a:pt x="34729" y="161295"/>
                </a:lnTo>
                <a:lnTo>
                  <a:pt x="15862" y="204116"/>
                </a:lnTo>
                <a:lnTo>
                  <a:pt x="4072" y="250039"/>
                </a:lnTo>
                <a:lnTo>
                  <a:pt x="0" y="298450"/>
                </a:lnTo>
                <a:lnTo>
                  <a:pt x="4072" y="346860"/>
                </a:lnTo>
                <a:lnTo>
                  <a:pt x="15862" y="392783"/>
                </a:lnTo>
                <a:lnTo>
                  <a:pt x="34729" y="435604"/>
                </a:lnTo>
                <a:lnTo>
                  <a:pt x="60033" y="474710"/>
                </a:lnTo>
                <a:lnTo>
                  <a:pt x="91133" y="509486"/>
                </a:lnTo>
                <a:lnTo>
                  <a:pt x="127388" y="539316"/>
                </a:lnTo>
                <a:lnTo>
                  <a:pt x="168158" y="563587"/>
                </a:lnTo>
                <a:lnTo>
                  <a:pt x="212802" y="581684"/>
                </a:lnTo>
                <a:lnTo>
                  <a:pt x="260679" y="592993"/>
                </a:lnTo>
                <a:lnTo>
                  <a:pt x="311150" y="596900"/>
                </a:lnTo>
                <a:lnTo>
                  <a:pt x="361620" y="592993"/>
                </a:lnTo>
                <a:lnTo>
                  <a:pt x="409497" y="581684"/>
                </a:lnTo>
                <a:lnTo>
                  <a:pt x="454141" y="563587"/>
                </a:lnTo>
                <a:lnTo>
                  <a:pt x="494911" y="539316"/>
                </a:lnTo>
                <a:lnTo>
                  <a:pt x="531166" y="509486"/>
                </a:lnTo>
                <a:lnTo>
                  <a:pt x="562266" y="474710"/>
                </a:lnTo>
                <a:lnTo>
                  <a:pt x="587570" y="435604"/>
                </a:lnTo>
                <a:lnTo>
                  <a:pt x="606437" y="392783"/>
                </a:lnTo>
                <a:lnTo>
                  <a:pt x="618227" y="346860"/>
                </a:lnTo>
                <a:lnTo>
                  <a:pt x="622300" y="298450"/>
                </a:lnTo>
                <a:lnTo>
                  <a:pt x="618227" y="250039"/>
                </a:lnTo>
                <a:lnTo>
                  <a:pt x="606437" y="204116"/>
                </a:lnTo>
                <a:lnTo>
                  <a:pt x="587570" y="161295"/>
                </a:lnTo>
                <a:lnTo>
                  <a:pt x="562266" y="122189"/>
                </a:lnTo>
                <a:lnTo>
                  <a:pt x="531166" y="87413"/>
                </a:lnTo>
                <a:lnTo>
                  <a:pt x="494911" y="57583"/>
                </a:lnTo>
                <a:lnTo>
                  <a:pt x="454141" y="33312"/>
                </a:lnTo>
                <a:lnTo>
                  <a:pt x="409497" y="15215"/>
                </a:lnTo>
                <a:lnTo>
                  <a:pt x="361620" y="3906"/>
                </a:lnTo>
                <a:lnTo>
                  <a:pt x="311150" y="0"/>
                </a:lnTo>
                <a:close/>
              </a:path>
            </a:pathLst>
          </a:custGeom>
          <a:solidFill>
            <a:srgbClr val="C9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7593734" y="4061378"/>
            <a:ext cx="330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25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微软雅黑"/>
                <a:cs typeface="微软雅黑"/>
              </a:rPr>
              <a:t>不支持 容灾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3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51" name="object 251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252" name="object 252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53" name="object 253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254" name="object 254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02870"/>
            <a:ext cx="256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制品管理</a:t>
            </a:r>
            <a:r>
              <a:rPr sz="2000" spc="-50" dirty="0">
                <a:solidFill>
                  <a:srgbClr val="00AF50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–</a:t>
            </a:r>
            <a:r>
              <a:rPr sz="2000" spc="-50" dirty="0">
                <a:solidFill>
                  <a:srgbClr val="00AF50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统一管理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1FEF794C-C88F-42C3-96D8-4A5565F737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8" y="490220"/>
            <a:ext cx="8730922" cy="42913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800" y="0"/>
            <a:ext cx="88900" cy="533400"/>
          </a:xfrm>
          <a:custGeom>
            <a:avLst/>
            <a:gdLst/>
            <a:ahLst/>
            <a:cxnLst/>
            <a:rect l="l" t="t" r="r" b="b"/>
            <a:pathLst>
              <a:path w="88900" h="533400">
                <a:moveTo>
                  <a:pt x="0" y="533400"/>
                </a:moveTo>
                <a:lnTo>
                  <a:pt x="88900" y="533400"/>
                </a:lnTo>
                <a:lnTo>
                  <a:pt x="889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1600" cy="533400"/>
          </a:xfrm>
          <a:custGeom>
            <a:avLst/>
            <a:gdLst/>
            <a:ahLst/>
            <a:cxnLst/>
            <a:rect l="l" t="t" r="r" b="b"/>
            <a:pathLst>
              <a:path w="101600" h="533400">
                <a:moveTo>
                  <a:pt x="0" y="533400"/>
                </a:moveTo>
                <a:lnTo>
                  <a:pt x="101600" y="533400"/>
                </a:lnTo>
                <a:lnTo>
                  <a:pt x="10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00" y="533400"/>
            <a:ext cx="4330700" cy="0"/>
          </a:xfrm>
          <a:custGeom>
            <a:avLst/>
            <a:gdLst/>
            <a:ahLst/>
            <a:cxnLst/>
            <a:rect l="l" t="t" r="r" b="b"/>
            <a:pathLst>
              <a:path w="4330700">
                <a:moveTo>
                  <a:pt x="0" y="0"/>
                </a:moveTo>
                <a:lnTo>
                  <a:pt x="4330700" y="1"/>
                </a:lnTo>
              </a:path>
            </a:pathLst>
          </a:custGeom>
          <a:ln w="254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438" y="96757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</a:tabLst>
            </a:pPr>
            <a:r>
              <a:rPr sz="2400" dirty="0">
                <a:solidFill>
                  <a:srgbClr val="00AF50"/>
                </a:solidFill>
                <a:latin typeface="黑体"/>
                <a:cs typeface="黑体"/>
              </a:rPr>
              <a:t>测试管理	–	质量关卡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63000" y="2997200"/>
            <a:ext cx="266700" cy="1447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37600" y="4686300"/>
            <a:ext cx="304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9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200" dirty="0"/>
              <a:t>第三方开源组件扫描</a:t>
            </a:r>
            <a:r>
              <a:rPr spc="100" dirty="0"/>
              <a:t>通</a:t>
            </a:r>
            <a:r>
              <a:rPr spc="200" dirty="0"/>
              <a:t>过率</a:t>
            </a:r>
          </a:p>
          <a:p>
            <a:pPr marL="304800" indent="-2921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200" dirty="0"/>
              <a:t>静态代码覆盖率</a:t>
            </a:r>
          </a:p>
          <a:p>
            <a:pPr marL="304800" indent="-2921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200" dirty="0"/>
              <a:t>部署频率</a:t>
            </a:r>
          </a:p>
          <a:p>
            <a:pPr marL="304800" indent="-2921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200" dirty="0"/>
              <a:t>发布时长</a:t>
            </a:r>
          </a:p>
          <a:p>
            <a:pPr marL="304800" indent="-2921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75" dirty="0"/>
              <a:t>QA</a:t>
            </a:r>
            <a:r>
              <a:rPr spc="385" dirty="0"/>
              <a:t> </a:t>
            </a:r>
            <a:r>
              <a:rPr spc="200" dirty="0"/>
              <a:t>验证时长</a:t>
            </a:r>
          </a:p>
          <a:p>
            <a:pPr marL="304800" indent="-2921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200" dirty="0"/>
              <a:t>部署成功率</a:t>
            </a:r>
          </a:p>
          <a:p>
            <a:pPr marL="304800" indent="-2921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200" dirty="0"/>
              <a:t>需求覆盖率</a:t>
            </a:r>
          </a:p>
          <a:p>
            <a:pPr marL="304800" indent="-2921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200" dirty="0"/>
              <a:t>功能的使用频率反馈</a:t>
            </a:r>
          </a:p>
          <a:p>
            <a:pPr marL="304800" indent="-2921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200" dirty="0"/>
              <a:t>故障修复时间</a:t>
            </a:r>
          </a:p>
          <a:p>
            <a:pPr marL="304800" indent="-2921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200" dirty="0"/>
              <a:t>部署机器信息</a:t>
            </a:r>
          </a:p>
          <a:p>
            <a:pPr marL="304800" indent="-2921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spc="200" dirty="0"/>
              <a:t>配置信息</a:t>
            </a:r>
          </a:p>
        </p:txBody>
      </p:sp>
      <p:sp>
        <p:nvSpPr>
          <p:cNvPr id="13" name="object 13"/>
          <p:cNvSpPr/>
          <p:nvPr/>
        </p:nvSpPr>
        <p:spPr>
          <a:xfrm>
            <a:off x="3124200" y="1456975"/>
            <a:ext cx="5426348" cy="318783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38418" y="915670"/>
            <a:ext cx="207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Calibri"/>
                <a:cs typeface="Calibri"/>
              </a:rPr>
              <a:t>CapitalOne</a:t>
            </a:r>
            <a:r>
              <a:rPr sz="2400" spc="-190" dirty="0">
                <a:latin typeface="Calibri"/>
                <a:cs typeface="Calibri"/>
              </a:rPr>
              <a:t> </a:t>
            </a:r>
            <a:r>
              <a:rPr sz="2400" dirty="0">
                <a:latin typeface="宋体"/>
                <a:cs typeface="宋体"/>
              </a:rPr>
              <a:t>银行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800" y="0"/>
            <a:ext cx="88900" cy="533400"/>
          </a:xfrm>
          <a:custGeom>
            <a:avLst/>
            <a:gdLst/>
            <a:ahLst/>
            <a:cxnLst/>
            <a:rect l="l" t="t" r="r" b="b"/>
            <a:pathLst>
              <a:path w="88900" h="533400">
                <a:moveTo>
                  <a:pt x="0" y="533400"/>
                </a:moveTo>
                <a:lnTo>
                  <a:pt x="88900" y="533400"/>
                </a:lnTo>
                <a:lnTo>
                  <a:pt x="889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1600" cy="533400"/>
          </a:xfrm>
          <a:custGeom>
            <a:avLst/>
            <a:gdLst/>
            <a:ahLst/>
            <a:cxnLst/>
            <a:rect l="l" t="t" r="r" b="b"/>
            <a:pathLst>
              <a:path w="101600" h="533400">
                <a:moveTo>
                  <a:pt x="0" y="533400"/>
                </a:moveTo>
                <a:lnTo>
                  <a:pt x="101600" y="533400"/>
                </a:lnTo>
                <a:lnTo>
                  <a:pt x="10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3000" y="2997200"/>
            <a:ext cx="266700" cy="1447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7600" y="4686300"/>
            <a:ext cx="304800" cy="342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40" y="102870"/>
            <a:ext cx="358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发布管理</a:t>
            </a:r>
            <a:r>
              <a:rPr sz="2000" spc="-50" dirty="0">
                <a:solidFill>
                  <a:srgbClr val="00AF50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–</a:t>
            </a:r>
            <a:r>
              <a:rPr sz="2000" spc="-50" dirty="0">
                <a:solidFill>
                  <a:srgbClr val="00AF50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腾讯蓝鲸的流水线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7664" y="841571"/>
            <a:ext cx="6910598" cy="3746656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25" y="750774"/>
            <a:ext cx="4909820" cy="3459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FB84A"/>
                </a:solidFill>
                <a:latin typeface="Calibri"/>
                <a:cs typeface="Calibri"/>
              </a:rPr>
              <a:t>Dynamic </a:t>
            </a:r>
            <a:r>
              <a:rPr sz="1800" spc="-25" dirty="0">
                <a:solidFill>
                  <a:srgbClr val="4FB84A"/>
                </a:solidFill>
                <a:latin typeface="Calibri"/>
                <a:cs typeface="Calibri"/>
              </a:rPr>
              <a:t>control </a:t>
            </a:r>
            <a:r>
              <a:rPr sz="1800" spc="-20" dirty="0">
                <a:solidFill>
                  <a:srgbClr val="4FB84A"/>
                </a:solidFill>
                <a:latin typeface="Calibri"/>
                <a:cs typeface="Calibri"/>
              </a:rPr>
              <a:t>over </a:t>
            </a:r>
            <a:r>
              <a:rPr sz="1800" spc="-30" dirty="0">
                <a:solidFill>
                  <a:srgbClr val="4FB84A"/>
                </a:solidFill>
                <a:latin typeface="Calibri"/>
                <a:cs typeface="Calibri"/>
              </a:rPr>
              <a:t>your </a:t>
            </a:r>
            <a:r>
              <a:rPr sz="1800" spc="-25" dirty="0">
                <a:solidFill>
                  <a:srgbClr val="4FB84A"/>
                </a:solidFill>
                <a:latin typeface="Calibri"/>
                <a:cs typeface="Calibri"/>
              </a:rPr>
              <a:t>application’s</a:t>
            </a:r>
            <a:r>
              <a:rPr sz="1800" spc="125" dirty="0">
                <a:solidFill>
                  <a:srgbClr val="4FB84A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FB84A"/>
                </a:solidFill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698500" indent="-317500">
              <a:lnSpc>
                <a:spcPct val="100000"/>
              </a:lnSpc>
              <a:buClr>
                <a:srgbClr val="000000"/>
              </a:buClr>
              <a:buSzPct val="77777"/>
              <a:buChar char="●"/>
              <a:tabLst>
                <a:tab pos="697865" algn="l"/>
                <a:tab pos="698500" algn="l"/>
              </a:tabLst>
            </a:pPr>
            <a:r>
              <a:rPr sz="18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https://helm.sh/</a:t>
            </a:r>
            <a:endParaRPr sz="1800">
              <a:latin typeface="Calibri"/>
              <a:cs typeface="Calibri"/>
            </a:endParaRPr>
          </a:p>
          <a:p>
            <a:pPr marL="698500" marR="5080" indent="-317500">
              <a:lnSpc>
                <a:spcPct val="148100"/>
              </a:lnSpc>
              <a:spcBef>
                <a:spcPts val="100"/>
              </a:spcBef>
              <a:buSzPct val="77777"/>
              <a:buChar char="●"/>
              <a:tabLst>
                <a:tab pos="697865" algn="l"/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Helm is </a:t>
            </a:r>
            <a:r>
              <a:rPr sz="1800" spc="-2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package </a:t>
            </a:r>
            <a:r>
              <a:rPr sz="1800" spc="-15" dirty="0">
                <a:latin typeface="Calibri"/>
                <a:cs typeface="Calibri"/>
              </a:rPr>
              <a:t>manager </a:t>
            </a:r>
            <a:r>
              <a:rPr sz="1800" spc="-35" dirty="0">
                <a:latin typeface="Calibri"/>
                <a:cs typeface="Calibri"/>
              </a:rPr>
              <a:t>for </a:t>
            </a:r>
            <a:r>
              <a:rPr sz="1800" spc="-25" dirty="0">
                <a:latin typeface="Calibri"/>
                <a:cs typeface="Calibri"/>
              </a:rPr>
              <a:t>Kubernetes.  Like </a:t>
            </a:r>
            <a:r>
              <a:rPr sz="1800" spc="-30" dirty="0">
                <a:latin typeface="Calibri"/>
                <a:cs typeface="Calibri"/>
              </a:rPr>
              <a:t>‘yum’ </a:t>
            </a:r>
            <a:r>
              <a:rPr sz="1800" spc="-35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CentOS/RedHat</a:t>
            </a:r>
            <a:endParaRPr sz="1800">
              <a:latin typeface="Calibri"/>
              <a:cs typeface="Calibri"/>
            </a:endParaRPr>
          </a:p>
          <a:p>
            <a:pPr marL="698500" marR="162560" indent="-317500">
              <a:lnSpc>
                <a:spcPct val="148100"/>
              </a:lnSpc>
              <a:spcBef>
                <a:spcPts val="100"/>
              </a:spcBef>
              <a:buSzPct val="77777"/>
              <a:buChar char="●"/>
              <a:tabLst>
                <a:tab pos="697865" algn="l"/>
                <a:tab pos="698500" algn="l"/>
              </a:tabLst>
            </a:pPr>
            <a:r>
              <a:rPr sz="1800" spc="-45" dirty="0">
                <a:latin typeface="Calibri"/>
                <a:cs typeface="Calibri"/>
              </a:rPr>
              <a:t>Your </a:t>
            </a:r>
            <a:r>
              <a:rPr sz="1800" spc="-25" dirty="0">
                <a:latin typeface="Calibri"/>
                <a:cs typeface="Calibri"/>
              </a:rPr>
              <a:t>whole </a:t>
            </a:r>
            <a:r>
              <a:rPr sz="1800" spc="-10" dirty="0">
                <a:latin typeface="Calibri"/>
                <a:cs typeface="Calibri"/>
              </a:rPr>
              <a:t>application </a:t>
            </a:r>
            <a:r>
              <a:rPr sz="1800" spc="-15" dirty="0">
                <a:latin typeface="Calibri"/>
                <a:cs typeface="Calibri"/>
              </a:rPr>
              <a:t>described </a:t>
            </a:r>
            <a:r>
              <a:rPr sz="1800" spc="-10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5" dirty="0">
                <a:latin typeface="Calibri"/>
                <a:cs typeface="Calibri"/>
              </a:rPr>
              <a:t>single  </a:t>
            </a:r>
            <a:r>
              <a:rPr sz="1800" spc="-5" dirty="0">
                <a:latin typeface="Calibri"/>
                <a:cs typeface="Calibri"/>
              </a:rPr>
              <a:t>package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20" dirty="0">
                <a:latin typeface="Calibri"/>
                <a:cs typeface="Calibri"/>
              </a:rPr>
              <a:t>helm </a:t>
            </a:r>
            <a:r>
              <a:rPr sz="1800" spc="-5" dirty="0">
                <a:latin typeface="Calibri"/>
                <a:cs typeface="Calibri"/>
              </a:rPr>
              <a:t>chart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b="1" spc="-10" dirty="0">
                <a:latin typeface="Calibri"/>
                <a:cs typeface="Calibri"/>
              </a:rPr>
              <a:t>template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yamls)</a:t>
            </a:r>
            <a:endParaRPr sz="1800">
              <a:latin typeface="Calibri"/>
              <a:cs typeface="Calibri"/>
            </a:endParaRPr>
          </a:p>
          <a:p>
            <a:pPr marL="698500" indent="-317500">
              <a:lnSpc>
                <a:spcPct val="100000"/>
              </a:lnSpc>
              <a:spcBef>
                <a:spcPts val="1040"/>
              </a:spcBef>
              <a:buSzPct val="77777"/>
              <a:buChar char="●"/>
              <a:tabLst>
                <a:tab pos="697865" algn="l"/>
                <a:tab pos="698500" algn="l"/>
              </a:tabLst>
            </a:pPr>
            <a:r>
              <a:rPr sz="1800" spc="-15" dirty="0">
                <a:latin typeface="Calibri"/>
                <a:cs typeface="Calibri"/>
              </a:rPr>
              <a:t>Default </a:t>
            </a:r>
            <a:r>
              <a:rPr sz="1800" spc="-25" dirty="0">
                <a:latin typeface="Calibri"/>
                <a:cs typeface="Calibri"/>
              </a:rPr>
              <a:t>configuration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b="1" spc="-10" dirty="0">
                <a:latin typeface="Calibri"/>
                <a:cs typeface="Calibri"/>
              </a:rPr>
              <a:t>values.yaml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698500" indent="-317500">
              <a:lnSpc>
                <a:spcPct val="100000"/>
              </a:lnSpc>
              <a:spcBef>
                <a:spcPts val="1140"/>
              </a:spcBef>
              <a:buSzPct val="77777"/>
              <a:buChar char="●"/>
              <a:tabLst>
                <a:tab pos="697865" algn="l"/>
                <a:tab pos="698500" algn="l"/>
              </a:tabLst>
            </a:pPr>
            <a:r>
              <a:rPr sz="1800" spc="-30" dirty="0">
                <a:latin typeface="Calibri"/>
                <a:cs typeface="Calibri"/>
              </a:rPr>
              <a:t>Single </a:t>
            </a:r>
            <a:r>
              <a:rPr sz="1800" spc="-20" dirty="0">
                <a:latin typeface="Calibri"/>
                <a:cs typeface="Calibri"/>
              </a:rPr>
              <a:t>version </a:t>
            </a:r>
            <a:r>
              <a:rPr sz="1800" spc="-3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every </a:t>
            </a:r>
            <a:r>
              <a:rPr sz="1800" spc="-5" dirty="0">
                <a:latin typeface="Calibri"/>
                <a:cs typeface="Calibri"/>
              </a:rPr>
              <a:t>chart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b="1" spc="-10" dirty="0">
                <a:latin typeface="Calibri"/>
                <a:cs typeface="Calibri"/>
              </a:rPr>
              <a:t>Chart.yaml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0" y="812800"/>
            <a:ext cx="2921000" cy="36068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8900" y="1333500"/>
            <a:ext cx="901700" cy="177800"/>
          </a:xfrm>
          <a:custGeom>
            <a:avLst/>
            <a:gdLst/>
            <a:ahLst/>
            <a:cxnLst/>
            <a:rect l="l" t="t" r="r" b="b"/>
            <a:pathLst>
              <a:path w="901700" h="177800">
                <a:moveTo>
                  <a:pt x="0" y="29633"/>
                </a:moveTo>
                <a:lnTo>
                  <a:pt x="2328" y="18098"/>
                </a:lnTo>
                <a:lnTo>
                  <a:pt x="8679" y="8679"/>
                </a:lnTo>
                <a:lnTo>
                  <a:pt x="18098" y="2328"/>
                </a:lnTo>
                <a:lnTo>
                  <a:pt x="29633" y="0"/>
                </a:lnTo>
                <a:lnTo>
                  <a:pt x="872066" y="0"/>
                </a:lnTo>
                <a:lnTo>
                  <a:pt x="883601" y="2328"/>
                </a:lnTo>
                <a:lnTo>
                  <a:pt x="893020" y="8679"/>
                </a:lnTo>
                <a:lnTo>
                  <a:pt x="899371" y="18098"/>
                </a:lnTo>
                <a:lnTo>
                  <a:pt x="901700" y="29633"/>
                </a:lnTo>
                <a:lnTo>
                  <a:pt x="901700" y="148166"/>
                </a:lnTo>
                <a:lnTo>
                  <a:pt x="899371" y="159701"/>
                </a:lnTo>
                <a:lnTo>
                  <a:pt x="893020" y="169120"/>
                </a:lnTo>
                <a:lnTo>
                  <a:pt x="883601" y="175471"/>
                </a:lnTo>
                <a:lnTo>
                  <a:pt x="872066" y="177800"/>
                </a:lnTo>
                <a:lnTo>
                  <a:pt x="29633" y="177800"/>
                </a:lnTo>
                <a:lnTo>
                  <a:pt x="18098" y="175471"/>
                </a:lnTo>
                <a:lnTo>
                  <a:pt x="8679" y="169120"/>
                </a:lnTo>
                <a:lnTo>
                  <a:pt x="2328" y="159701"/>
                </a:lnTo>
                <a:lnTo>
                  <a:pt x="0" y="148166"/>
                </a:lnTo>
                <a:lnTo>
                  <a:pt x="0" y="29633"/>
                </a:lnTo>
                <a:close/>
              </a:path>
            </a:pathLst>
          </a:custGeom>
          <a:ln w="25400">
            <a:solidFill>
              <a:srgbClr val="4FB8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0" y="3505200"/>
            <a:ext cx="901700" cy="177800"/>
          </a:xfrm>
          <a:custGeom>
            <a:avLst/>
            <a:gdLst/>
            <a:ahLst/>
            <a:cxnLst/>
            <a:rect l="l" t="t" r="r" b="b"/>
            <a:pathLst>
              <a:path w="901700" h="177800">
                <a:moveTo>
                  <a:pt x="0" y="29633"/>
                </a:moveTo>
                <a:lnTo>
                  <a:pt x="2328" y="18098"/>
                </a:lnTo>
                <a:lnTo>
                  <a:pt x="8679" y="8679"/>
                </a:lnTo>
                <a:lnTo>
                  <a:pt x="18098" y="2328"/>
                </a:lnTo>
                <a:lnTo>
                  <a:pt x="29633" y="0"/>
                </a:lnTo>
                <a:lnTo>
                  <a:pt x="872066" y="0"/>
                </a:lnTo>
                <a:lnTo>
                  <a:pt x="883601" y="2328"/>
                </a:lnTo>
                <a:lnTo>
                  <a:pt x="893020" y="8679"/>
                </a:lnTo>
                <a:lnTo>
                  <a:pt x="899371" y="18098"/>
                </a:lnTo>
                <a:lnTo>
                  <a:pt x="901700" y="29633"/>
                </a:lnTo>
                <a:lnTo>
                  <a:pt x="901700" y="148166"/>
                </a:lnTo>
                <a:lnTo>
                  <a:pt x="899371" y="159701"/>
                </a:lnTo>
                <a:lnTo>
                  <a:pt x="893020" y="169120"/>
                </a:lnTo>
                <a:lnTo>
                  <a:pt x="883601" y="175471"/>
                </a:lnTo>
                <a:lnTo>
                  <a:pt x="872066" y="177800"/>
                </a:lnTo>
                <a:lnTo>
                  <a:pt x="29633" y="177800"/>
                </a:lnTo>
                <a:lnTo>
                  <a:pt x="18098" y="175471"/>
                </a:lnTo>
                <a:lnTo>
                  <a:pt x="8679" y="169120"/>
                </a:lnTo>
                <a:lnTo>
                  <a:pt x="2328" y="159701"/>
                </a:lnTo>
                <a:lnTo>
                  <a:pt x="0" y="148166"/>
                </a:lnTo>
                <a:lnTo>
                  <a:pt x="0" y="29633"/>
                </a:lnTo>
                <a:close/>
              </a:path>
            </a:pathLst>
          </a:custGeom>
          <a:ln w="25400">
            <a:solidFill>
              <a:srgbClr val="4FB8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0800" y="4229100"/>
            <a:ext cx="901700" cy="190500"/>
          </a:xfrm>
          <a:custGeom>
            <a:avLst/>
            <a:gdLst/>
            <a:ahLst/>
            <a:cxnLst/>
            <a:rect l="l" t="t" r="r" b="b"/>
            <a:pathLst>
              <a:path w="901700" h="190500">
                <a:moveTo>
                  <a:pt x="0" y="31750"/>
                </a:moveTo>
                <a:lnTo>
                  <a:pt x="2495" y="19391"/>
                </a:lnTo>
                <a:lnTo>
                  <a:pt x="9299" y="9299"/>
                </a:lnTo>
                <a:lnTo>
                  <a:pt x="19391" y="2495"/>
                </a:lnTo>
                <a:lnTo>
                  <a:pt x="31750" y="0"/>
                </a:lnTo>
                <a:lnTo>
                  <a:pt x="869949" y="0"/>
                </a:lnTo>
                <a:lnTo>
                  <a:pt x="882308" y="2495"/>
                </a:lnTo>
                <a:lnTo>
                  <a:pt x="892400" y="9299"/>
                </a:lnTo>
                <a:lnTo>
                  <a:pt x="899204" y="19391"/>
                </a:lnTo>
                <a:lnTo>
                  <a:pt x="901700" y="31750"/>
                </a:lnTo>
                <a:lnTo>
                  <a:pt x="901700" y="158749"/>
                </a:lnTo>
                <a:lnTo>
                  <a:pt x="899204" y="171108"/>
                </a:lnTo>
                <a:lnTo>
                  <a:pt x="892400" y="181200"/>
                </a:lnTo>
                <a:lnTo>
                  <a:pt x="882308" y="188004"/>
                </a:lnTo>
                <a:lnTo>
                  <a:pt x="869949" y="190500"/>
                </a:lnTo>
                <a:lnTo>
                  <a:pt x="31750" y="190500"/>
                </a:lnTo>
                <a:lnTo>
                  <a:pt x="19391" y="188004"/>
                </a:lnTo>
                <a:lnTo>
                  <a:pt x="9299" y="181200"/>
                </a:lnTo>
                <a:lnTo>
                  <a:pt x="2495" y="171108"/>
                </a:lnTo>
                <a:lnTo>
                  <a:pt x="0" y="158749"/>
                </a:lnTo>
                <a:lnTo>
                  <a:pt x="0" y="31750"/>
                </a:lnTo>
                <a:close/>
              </a:path>
            </a:pathLst>
          </a:custGeom>
          <a:ln w="25400">
            <a:solidFill>
              <a:srgbClr val="4FB8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160020"/>
            <a:ext cx="3578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发布管理</a:t>
            </a:r>
            <a:r>
              <a:rPr sz="2000" spc="-35" dirty="0">
                <a:solidFill>
                  <a:srgbClr val="00AF50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–</a:t>
            </a:r>
            <a:r>
              <a:rPr sz="2000" spc="-35" dirty="0">
                <a:solidFill>
                  <a:srgbClr val="00AF50"/>
                </a:solidFill>
                <a:latin typeface="黑体"/>
                <a:cs typeface="黑体"/>
              </a:rPr>
              <a:t> </a:t>
            </a:r>
            <a:r>
              <a:rPr sz="2000" dirty="0">
                <a:solidFill>
                  <a:srgbClr val="00AF50"/>
                </a:solidFill>
                <a:latin typeface="黑体"/>
                <a:cs typeface="黑体"/>
              </a:rPr>
              <a:t>Kubernetes</a:t>
            </a:r>
            <a:r>
              <a:rPr sz="2000" spc="-35" dirty="0">
                <a:solidFill>
                  <a:srgbClr val="00AF50"/>
                </a:solidFill>
                <a:latin typeface="黑体"/>
                <a:cs typeface="黑体"/>
              </a:rPr>
              <a:t> </a:t>
            </a:r>
            <a:r>
              <a:rPr sz="2000" spc="-30" dirty="0">
                <a:solidFill>
                  <a:srgbClr val="00AF50"/>
                </a:solidFill>
              </a:rPr>
              <a:t>Helm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049" y="580374"/>
            <a:ext cx="188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FB84A"/>
                </a:solidFill>
                <a:latin typeface="Calibri"/>
                <a:cs typeface="Calibri"/>
              </a:rPr>
              <a:t>Kubernetes</a:t>
            </a:r>
            <a:r>
              <a:rPr sz="1800" spc="150" dirty="0">
                <a:solidFill>
                  <a:srgbClr val="4FB84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FB84A"/>
                </a:solidFill>
                <a:latin typeface="Calibri"/>
                <a:cs typeface="Calibri"/>
              </a:rPr>
              <a:t>Registry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082" y="45720"/>
            <a:ext cx="481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46C0A"/>
                </a:solidFill>
                <a:latin typeface="宋体"/>
                <a:cs typeface="宋体"/>
              </a:rPr>
              <a:t>发布管理</a:t>
            </a:r>
            <a:r>
              <a:rPr sz="2400" spc="-415" dirty="0">
                <a:solidFill>
                  <a:srgbClr val="E46C0A"/>
                </a:solidFill>
                <a:latin typeface="宋体"/>
                <a:cs typeface="宋体"/>
              </a:rPr>
              <a:t> </a:t>
            </a:r>
            <a:r>
              <a:rPr sz="2400" dirty="0">
                <a:solidFill>
                  <a:srgbClr val="E46C0A"/>
                </a:solidFill>
                <a:latin typeface="宋体"/>
                <a:cs typeface="宋体"/>
              </a:rPr>
              <a:t>–</a:t>
            </a:r>
            <a:r>
              <a:rPr sz="2400" spc="-415" dirty="0">
                <a:solidFill>
                  <a:srgbClr val="E46C0A"/>
                </a:solidFill>
                <a:latin typeface="宋体"/>
                <a:cs typeface="宋体"/>
              </a:rPr>
              <a:t> </a:t>
            </a:r>
            <a:r>
              <a:rPr sz="2400" spc="155" dirty="0">
                <a:solidFill>
                  <a:srgbClr val="E46C0A"/>
                </a:solidFill>
                <a:latin typeface="宋体"/>
                <a:cs typeface="宋体"/>
              </a:rPr>
              <a:t>Kubernetes</a:t>
            </a:r>
            <a:r>
              <a:rPr sz="2400" spc="-405" dirty="0">
                <a:solidFill>
                  <a:srgbClr val="E46C0A"/>
                </a:solidFill>
                <a:latin typeface="宋体"/>
                <a:cs typeface="宋体"/>
              </a:rPr>
              <a:t> </a:t>
            </a:r>
            <a:r>
              <a:rPr sz="2400" dirty="0">
                <a:solidFill>
                  <a:srgbClr val="E46C0A"/>
                </a:solidFill>
                <a:latin typeface="宋体"/>
                <a:cs typeface="宋体"/>
              </a:rPr>
              <a:t>注册中心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1" y="889000"/>
            <a:ext cx="6781800" cy="380486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838700"/>
            <a:ext cx="1473199" cy="3048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0200" y="4800600"/>
            <a:ext cx="635000" cy="342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0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9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43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7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56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60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3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25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1100" y="4800600"/>
            <a:ext cx="1092200" cy="342900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0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1" y="0"/>
                </a:lnTo>
                <a:lnTo>
                  <a:pt x="1333500" y="107950"/>
                </a:lnTo>
                <a:lnTo>
                  <a:pt x="1225551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9000" y="4838700"/>
            <a:ext cx="1536700" cy="3048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3800" y="4800600"/>
            <a:ext cx="939800" cy="3429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69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1225551" y="0"/>
                </a:moveTo>
                <a:lnTo>
                  <a:pt x="0" y="0"/>
                </a:lnTo>
                <a:lnTo>
                  <a:pt x="107950" y="107950"/>
                </a:lnTo>
                <a:lnTo>
                  <a:pt x="0" y="215900"/>
                </a:lnTo>
                <a:lnTo>
                  <a:pt x="1225551" y="215900"/>
                </a:lnTo>
                <a:lnTo>
                  <a:pt x="1333500" y="107950"/>
                </a:lnTo>
                <a:lnTo>
                  <a:pt x="1225551" y="0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3450" y="4895850"/>
            <a:ext cx="1333500" cy="215900"/>
          </a:xfrm>
          <a:custGeom>
            <a:avLst/>
            <a:gdLst/>
            <a:ahLst/>
            <a:cxnLst/>
            <a:rect l="l" t="t" r="r" b="b"/>
            <a:pathLst>
              <a:path w="1333500" h="215900">
                <a:moveTo>
                  <a:pt x="0" y="0"/>
                </a:moveTo>
                <a:lnTo>
                  <a:pt x="1225552" y="0"/>
                </a:lnTo>
                <a:lnTo>
                  <a:pt x="1333500" y="107950"/>
                </a:lnTo>
                <a:lnTo>
                  <a:pt x="1225552" y="215900"/>
                </a:lnTo>
                <a:lnTo>
                  <a:pt x="0" y="215900"/>
                </a:lnTo>
                <a:lnTo>
                  <a:pt x="107950" y="10795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7622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需求管理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55810" y="4907952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0920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持续集成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4014990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制品管理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144580" y="4907952"/>
            <a:ext cx="787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自动化测试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4294967295"/>
          </p:nvPr>
        </p:nvSpPr>
        <p:spPr>
          <a:xfrm>
            <a:off x="6426569" y="4907952"/>
            <a:ext cx="635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发布管理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7708559" y="4907952"/>
            <a:ext cx="482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FFFFFF"/>
                </a:solidFill>
                <a:latin typeface="宋体"/>
                <a:cs typeface="宋体"/>
              </a:rPr>
              <a:t>容器化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40" y="121920"/>
            <a:ext cx="495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0" dirty="0">
                <a:solidFill>
                  <a:srgbClr val="00B050"/>
                </a:solidFill>
                <a:latin typeface="宋体"/>
                <a:cs typeface="宋体"/>
              </a:rPr>
              <a:t>日程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" y="2171495"/>
            <a:ext cx="2438400" cy="1818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dirty="0">
                <a:latin typeface="微软雅黑"/>
                <a:cs typeface="微软雅黑"/>
              </a:rPr>
              <a:t>为什么要落地</a:t>
            </a:r>
            <a:r>
              <a:rPr sz="1600" spc="-25" dirty="0">
                <a:latin typeface="微软雅黑"/>
                <a:cs typeface="微软雅黑"/>
              </a:rPr>
              <a:t>DevOps？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spc="-25" dirty="0">
                <a:latin typeface="微软雅黑"/>
                <a:cs typeface="微软雅黑"/>
              </a:rPr>
              <a:t>DevOps</a:t>
            </a:r>
            <a:r>
              <a:rPr sz="1600" dirty="0">
                <a:latin typeface="微软雅黑"/>
                <a:cs typeface="微软雅黑"/>
              </a:rPr>
              <a:t>落地方法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zh-CN" altLang="en-US" sz="1600" spc="-5" dirty="0">
                <a:latin typeface="微软雅黑"/>
                <a:cs typeface="微软雅黑"/>
              </a:rPr>
              <a:t>腾讯海量服务之道</a:t>
            </a:r>
            <a:endParaRPr lang="en-US" altLang="zh-CN" sz="1600" spc="-5" dirty="0">
              <a:latin typeface="微软雅黑"/>
              <a:cs typeface="微软雅黑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endParaRPr lang="en-US" altLang="zh-CN" sz="1600" spc="-5" dirty="0">
              <a:latin typeface="微软雅黑"/>
              <a:cs typeface="微软雅黑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spc="-5" dirty="0">
                <a:latin typeface="微软雅黑"/>
                <a:cs typeface="微软雅黑"/>
              </a:rPr>
              <a:t>Q&amp;A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9450" y="3187700"/>
            <a:ext cx="825500" cy="3683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9300" y="3257550"/>
            <a:ext cx="685800" cy="2286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51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643A482-9838-4230-B873-2D3F3A85CC32}"/>
              </a:ext>
            </a:extLst>
          </p:cNvPr>
          <p:cNvSpPr txBox="1"/>
          <p:nvPr/>
        </p:nvSpPr>
        <p:spPr>
          <a:xfrm>
            <a:off x="443082" y="45720"/>
            <a:ext cx="481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E46C0A"/>
                </a:solidFill>
                <a:latin typeface="宋体"/>
                <a:cs typeface="宋体"/>
              </a:rPr>
              <a:t>海量服务之道</a:t>
            </a:r>
            <a:endParaRPr sz="2400" dirty="0">
              <a:latin typeface="宋体"/>
              <a:cs typeface="宋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53E9ED-B5C5-41E3-BB77-AE9979659A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4350"/>
            <a:ext cx="8001000" cy="426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7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08500" y="203200"/>
            <a:ext cx="1435100" cy="5969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228600"/>
            <a:ext cx="1346200" cy="5588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8350" y="247650"/>
            <a:ext cx="1670050" cy="45720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8350" y="247650"/>
            <a:ext cx="167005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76201"/>
                </a:moveTo>
                <a:lnTo>
                  <a:pt x="5988" y="46540"/>
                </a:lnTo>
                <a:lnTo>
                  <a:pt x="22318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1219199" y="0"/>
                </a:lnTo>
                <a:lnTo>
                  <a:pt x="1248860" y="5988"/>
                </a:lnTo>
                <a:lnTo>
                  <a:pt x="1273081" y="22318"/>
                </a:lnTo>
                <a:lnTo>
                  <a:pt x="1289411" y="46540"/>
                </a:lnTo>
                <a:lnTo>
                  <a:pt x="1295400" y="76201"/>
                </a:lnTo>
                <a:lnTo>
                  <a:pt x="1295400" y="380998"/>
                </a:lnTo>
                <a:lnTo>
                  <a:pt x="1289411" y="410659"/>
                </a:lnTo>
                <a:lnTo>
                  <a:pt x="1273081" y="434881"/>
                </a:lnTo>
                <a:lnTo>
                  <a:pt x="1248860" y="451211"/>
                </a:lnTo>
                <a:lnTo>
                  <a:pt x="1219199" y="457200"/>
                </a:lnTo>
                <a:lnTo>
                  <a:pt x="76201" y="457200"/>
                </a:lnTo>
                <a:lnTo>
                  <a:pt x="46540" y="451211"/>
                </a:lnTo>
                <a:lnTo>
                  <a:pt x="22318" y="434881"/>
                </a:lnTo>
                <a:lnTo>
                  <a:pt x="5988" y="410659"/>
                </a:lnTo>
                <a:lnTo>
                  <a:pt x="0" y="380998"/>
                </a:lnTo>
                <a:lnTo>
                  <a:pt x="0" y="76201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69048" y="307106"/>
            <a:ext cx="1426952" cy="18466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sz="1100" dirty="0">
                <a:solidFill>
                  <a:srgbClr val="00B050"/>
                </a:solidFill>
                <a:latin typeface="宋体"/>
                <a:cs typeface="宋体"/>
              </a:rPr>
              <a:t>强依赖</a:t>
            </a:r>
            <a:r>
              <a:rPr sz="1100" spc="-210" dirty="0">
                <a:solidFill>
                  <a:srgbClr val="00B050"/>
                </a:solidFill>
                <a:latin typeface="宋体"/>
                <a:cs typeface="宋体"/>
              </a:rPr>
              <a:t> </a:t>
            </a:r>
            <a:r>
              <a:rPr sz="1100" spc="-45" dirty="0">
                <a:solidFill>
                  <a:srgbClr val="00B050"/>
                </a:solidFill>
                <a:latin typeface="宋体"/>
                <a:cs typeface="宋体"/>
              </a:rPr>
              <a:t>IT</a:t>
            </a:r>
            <a:r>
              <a:rPr sz="1100" spc="-305" dirty="0">
                <a:solidFill>
                  <a:srgbClr val="00B050"/>
                </a:solidFill>
                <a:latin typeface="宋体"/>
                <a:cs typeface="宋体"/>
              </a:rPr>
              <a:t> </a:t>
            </a:r>
            <a:r>
              <a:rPr sz="1100" dirty="0" err="1">
                <a:solidFill>
                  <a:srgbClr val="00B050"/>
                </a:solidFill>
                <a:latin typeface="宋体"/>
                <a:cs typeface="宋体"/>
              </a:rPr>
              <a:t>系统的企业</a:t>
            </a:r>
            <a:endParaRPr sz="11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33020"/>
            <a:ext cx="337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solidFill>
                  <a:srgbClr val="00B050"/>
                </a:solidFill>
                <a:latin typeface="宋体"/>
                <a:cs typeface="宋体"/>
              </a:rPr>
              <a:t>企业遇到的挑战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740" y="876095"/>
            <a:ext cx="1282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dirty="0">
                <a:solidFill>
                  <a:srgbClr val="0D0D0D"/>
                </a:solidFill>
                <a:latin typeface="微软雅黑"/>
                <a:cs typeface="微软雅黑"/>
              </a:rPr>
              <a:t>发布频率低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640" y="1371395"/>
            <a:ext cx="285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200" dirty="0">
                <a:solidFill>
                  <a:srgbClr val="0D0D0D"/>
                </a:solidFill>
                <a:latin typeface="微软雅黑"/>
                <a:cs typeface="微软雅黑"/>
              </a:rPr>
              <a:t>巨石应用的更新速度无法跟上市场变化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740" y="1815895"/>
            <a:ext cx="876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dirty="0">
                <a:solidFill>
                  <a:srgbClr val="0D0D0D"/>
                </a:solidFill>
                <a:latin typeface="微软雅黑"/>
                <a:cs typeface="微软雅黑"/>
              </a:rPr>
              <a:t>发布难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8640" y="2311195"/>
            <a:ext cx="1943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200" dirty="0">
                <a:solidFill>
                  <a:srgbClr val="0D0D0D"/>
                </a:solidFill>
                <a:latin typeface="微软雅黑"/>
                <a:cs typeface="微软雅黑"/>
              </a:rPr>
              <a:t>依赖手工发布，错误百出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740" y="2755695"/>
            <a:ext cx="876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dirty="0">
                <a:solidFill>
                  <a:srgbClr val="0D0D0D"/>
                </a:solidFill>
                <a:latin typeface="微软雅黑"/>
                <a:cs typeface="微软雅黑"/>
              </a:rPr>
              <a:t>质量差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640" y="3263695"/>
            <a:ext cx="3009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200" dirty="0">
                <a:solidFill>
                  <a:srgbClr val="0D0D0D"/>
                </a:solidFill>
                <a:latin typeface="微软雅黑"/>
                <a:cs typeface="微软雅黑"/>
              </a:rPr>
              <a:t>软件</a:t>
            </a:r>
            <a:r>
              <a:rPr sz="1200" spc="-5" dirty="0">
                <a:solidFill>
                  <a:srgbClr val="0D0D0D"/>
                </a:solidFill>
                <a:latin typeface="微软雅黑"/>
                <a:cs typeface="微软雅黑"/>
              </a:rPr>
              <a:t> </a:t>
            </a:r>
            <a:r>
              <a:rPr sz="1200" spc="0" dirty="0">
                <a:solidFill>
                  <a:srgbClr val="0D0D0D"/>
                </a:solidFill>
                <a:latin typeface="微软雅黑"/>
                <a:cs typeface="微软雅黑"/>
              </a:rPr>
              <a:t>CICD</a:t>
            </a:r>
            <a:r>
              <a:rPr sz="1200" spc="-105" dirty="0">
                <a:solidFill>
                  <a:srgbClr val="0D0D0D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0D0D0D"/>
                </a:solidFill>
                <a:latin typeface="微软雅黑"/>
                <a:cs typeface="微软雅黑"/>
              </a:rPr>
              <a:t>流程不标准，导致质量不可控</a:t>
            </a:r>
            <a:endParaRPr sz="1200" dirty="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740" y="3708195"/>
            <a:ext cx="10795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dirty="0">
                <a:solidFill>
                  <a:srgbClr val="0D0D0D"/>
                </a:solidFill>
                <a:latin typeface="微软雅黑"/>
                <a:cs typeface="微软雅黑"/>
              </a:rPr>
              <a:t>信息孤岛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640" y="4203495"/>
            <a:ext cx="1638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200" dirty="0">
                <a:solidFill>
                  <a:srgbClr val="0D0D0D"/>
                </a:solidFill>
                <a:latin typeface="微软雅黑"/>
                <a:cs typeface="微软雅黑"/>
              </a:rPr>
              <a:t>烟囱式</a:t>
            </a:r>
            <a:r>
              <a:rPr sz="1200" spc="-5" dirty="0">
                <a:solidFill>
                  <a:srgbClr val="0D0D0D"/>
                </a:solidFill>
                <a:latin typeface="微软雅黑"/>
                <a:cs typeface="微软雅黑"/>
              </a:rPr>
              <a:t> </a:t>
            </a:r>
            <a:r>
              <a:rPr sz="1200" spc="0" dirty="0">
                <a:solidFill>
                  <a:srgbClr val="0D0D0D"/>
                </a:solidFill>
                <a:latin typeface="微软雅黑"/>
                <a:cs typeface="微软雅黑"/>
              </a:rPr>
              <a:t>CICD</a:t>
            </a:r>
            <a:r>
              <a:rPr sz="1200" spc="-105" dirty="0">
                <a:solidFill>
                  <a:srgbClr val="0D0D0D"/>
                </a:solidFill>
                <a:latin typeface="微软雅黑"/>
                <a:cs typeface="微软雅黑"/>
              </a:rPr>
              <a:t> </a:t>
            </a:r>
            <a:r>
              <a:rPr sz="1200" dirty="0">
                <a:solidFill>
                  <a:srgbClr val="0D0D0D"/>
                </a:solidFill>
                <a:latin typeface="微软雅黑"/>
                <a:cs typeface="微软雅黑"/>
              </a:rPr>
              <a:t>工具链</a:t>
            </a:r>
            <a:endParaRPr sz="1200">
              <a:latin typeface="微软雅黑"/>
              <a:cs typeface="微软雅黑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9457BF-4C5B-476C-ACC2-BFBF5AF14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971550"/>
            <a:ext cx="4631501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DFB620-0521-447B-8A94-DEDF47BB85CD}"/>
              </a:ext>
            </a:extLst>
          </p:cNvPr>
          <p:cNvSpPr/>
          <p:nvPr/>
        </p:nvSpPr>
        <p:spPr>
          <a:xfrm>
            <a:off x="439141" y="13335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宋体"/>
              </a:rPr>
              <a:t>产品迭代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692713-87B4-4C7D-AB76-AC443AA0B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3" y="891557"/>
            <a:ext cx="5886450" cy="1438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35BDB6-5D0D-4B28-BE87-7E0BA61D8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647950"/>
            <a:ext cx="5905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8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DFB620-0521-447B-8A94-DEDF47BB85CD}"/>
              </a:ext>
            </a:extLst>
          </p:cNvPr>
          <p:cNvSpPr/>
          <p:nvPr/>
        </p:nvSpPr>
        <p:spPr>
          <a:xfrm>
            <a:off x="439141" y="13335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宋体"/>
              </a:rPr>
              <a:t>技术革新</a:t>
            </a:r>
          </a:p>
        </p:txBody>
      </p:sp>
      <p:pic>
        <p:nvPicPr>
          <p:cNvPr id="2050" name="Picture 2" descr="ææ¯é©æ°">
            <a:extLst>
              <a:ext uri="{FF2B5EF4-FFF2-40B4-BE49-F238E27FC236}">
                <a16:creationId xmlns:a16="http://schemas.microsoft.com/office/drawing/2014/main" id="{4E0D12B3-21CE-41BE-807E-90B5D12D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2" y="647700"/>
            <a:ext cx="77724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80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5720"/>
            <a:ext cx="3502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395" dirty="0">
                <a:solidFill>
                  <a:srgbClr val="00B050"/>
                </a:solidFill>
                <a:latin typeface="宋体"/>
                <a:cs typeface="宋体"/>
              </a:rPr>
              <a:t>微服务和</a:t>
            </a:r>
            <a:r>
              <a:rPr lang="en-US" altLang="zh-CN" sz="2400" spc="395" dirty="0">
                <a:solidFill>
                  <a:srgbClr val="00B050"/>
                </a:solidFill>
                <a:latin typeface="宋体"/>
                <a:cs typeface="宋体"/>
              </a:rPr>
              <a:t>DevOps</a:t>
            </a:r>
            <a:r>
              <a:rPr lang="zh-CN" altLang="en-US" sz="2400" spc="395" dirty="0">
                <a:solidFill>
                  <a:srgbClr val="00B050"/>
                </a:solidFill>
                <a:latin typeface="宋体"/>
                <a:cs typeface="宋体"/>
              </a:rPr>
              <a:t>关系</a:t>
            </a:r>
            <a:endParaRPr sz="2400" dirty="0">
              <a:latin typeface="宋体"/>
              <a:cs typeface="宋体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56865DE-E1C7-42BB-A669-3C04A5D7F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860830"/>
              </p:ext>
            </p:extLst>
          </p:nvPr>
        </p:nvGraphicFramePr>
        <p:xfrm>
          <a:off x="362856" y="819150"/>
          <a:ext cx="8323943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5720"/>
            <a:ext cx="242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95" dirty="0">
                <a:solidFill>
                  <a:srgbClr val="00B050"/>
                </a:solidFill>
                <a:latin typeface="宋体"/>
                <a:cs typeface="宋体"/>
              </a:rPr>
              <a:t>D</a:t>
            </a:r>
            <a:r>
              <a:rPr sz="2400" spc="400" dirty="0">
                <a:solidFill>
                  <a:srgbClr val="00B050"/>
                </a:solidFill>
                <a:latin typeface="宋体"/>
                <a:cs typeface="宋体"/>
              </a:rPr>
              <a:t>e</a:t>
            </a:r>
            <a:r>
              <a:rPr sz="2400" spc="100" dirty="0">
                <a:solidFill>
                  <a:srgbClr val="00B050"/>
                </a:solidFill>
                <a:latin typeface="宋体"/>
                <a:cs typeface="宋体"/>
              </a:rPr>
              <a:t>v</a:t>
            </a:r>
            <a:r>
              <a:rPr sz="2400" spc="695" dirty="0">
                <a:solidFill>
                  <a:srgbClr val="00B050"/>
                </a:solidFill>
                <a:latin typeface="宋体"/>
                <a:cs typeface="宋体"/>
              </a:rPr>
              <a:t>O</a:t>
            </a:r>
            <a:r>
              <a:rPr sz="2400" spc="390" dirty="0">
                <a:solidFill>
                  <a:srgbClr val="00B050"/>
                </a:solidFill>
                <a:latin typeface="宋体"/>
                <a:cs typeface="宋体"/>
              </a:rPr>
              <a:t>p</a:t>
            </a:r>
            <a:r>
              <a:rPr sz="2400" spc="85" dirty="0">
                <a:solidFill>
                  <a:srgbClr val="00B050"/>
                </a:solidFill>
                <a:latin typeface="宋体"/>
                <a:cs typeface="宋体"/>
              </a:rPr>
              <a:t>s</a:t>
            </a:r>
            <a:r>
              <a:rPr sz="2400" dirty="0">
                <a:solidFill>
                  <a:srgbClr val="00B050"/>
                </a:solidFill>
                <a:latin typeface="宋体"/>
                <a:cs typeface="宋体"/>
              </a:rPr>
              <a:t>从何而来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2924" y="4801870"/>
            <a:ext cx="40233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微软雅黑"/>
                <a:cs typeface="微软雅黑"/>
              </a:rPr>
              <a:t>https://en.wikipedia.org/wiki/DevOps#Definitions_and_history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947775"/>
            <a:ext cx="7569200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Patrick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Debois 2009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宋体"/>
                <a:cs typeface="宋体"/>
              </a:rPr>
              <a:t>年</a:t>
            </a:r>
            <a:r>
              <a:rPr sz="1800" spc="-405" dirty="0">
                <a:solidFill>
                  <a:srgbClr val="222222"/>
                </a:solidFill>
                <a:latin typeface="宋体"/>
                <a:cs typeface="宋体"/>
              </a:rPr>
              <a:t> </a:t>
            </a:r>
            <a:r>
              <a:rPr sz="1800" spc="-5" dirty="0">
                <a:solidFill>
                  <a:srgbClr val="222222"/>
                </a:solidFill>
                <a:latin typeface="Arial"/>
                <a:cs typeface="Arial"/>
              </a:rPr>
              <a:t>DevOpsDays</a:t>
            </a:r>
            <a:r>
              <a:rPr sz="1800" spc="-1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22222"/>
                </a:solidFill>
                <a:latin typeface="宋体"/>
                <a:cs typeface="宋体"/>
              </a:rPr>
              <a:t>大会中形成：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 indent="50800">
              <a:lnSpc>
                <a:spcPct val="101899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DevOps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集文化理念、实践和工具于一身，可以提高企业高速交付应用程序 和服务的能力，与使用传统软件开发和基础设施管理流程相比，能够帮助企 业更快地发展和改进产品。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7598" y="2730343"/>
            <a:ext cx="7089101" cy="170591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29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5720"/>
            <a:ext cx="425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B050"/>
                </a:solidFill>
                <a:latin typeface="宋体"/>
                <a:cs typeface="宋体"/>
              </a:rPr>
              <a:t>落地</a:t>
            </a:r>
            <a:r>
              <a:rPr sz="2400" spc="395" dirty="0">
                <a:solidFill>
                  <a:srgbClr val="00B050"/>
                </a:solidFill>
                <a:latin typeface="宋体"/>
                <a:cs typeface="宋体"/>
              </a:rPr>
              <a:t>D</a:t>
            </a:r>
            <a:r>
              <a:rPr sz="2400" spc="400" dirty="0">
                <a:solidFill>
                  <a:srgbClr val="00B050"/>
                </a:solidFill>
                <a:latin typeface="宋体"/>
                <a:cs typeface="宋体"/>
              </a:rPr>
              <a:t>e</a:t>
            </a:r>
            <a:r>
              <a:rPr sz="2400" spc="100" dirty="0">
                <a:solidFill>
                  <a:srgbClr val="00B050"/>
                </a:solidFill>
                <a:latin typeface="宋体"/>
                <a:cs typeface="宋体"/>
              </a:rPr>
              <a:t>v</a:t>
            </a:r>
            <a:r>
              <a:rPr sz="2400" spc="695" dirty="0">
                <a:solidFill>
                  <a:srgbClr val="00B050"/>
                </a:solidFill>
                <a:latin typeface="宋体"/>
                <a:cs typeface="宋体"/>
              </a:rPr>
              <a:t>O</a:t>
            </a:r>
            <a:r>
              <a:rPr sz="2400" spc="390" dirty="0">
                <a:solidFill>
                  <a:srgbClr val="00B050"/>
                </a:solidFill>
                <a:latin typeface="宋体"/>
                <a:cs typeface="宋体"/>
              </a:rPr>
              <a:t>p</a:t>
            </a:r>
            <a:r>
              <a:rPr sz="2400" spc="85" dirty="0">
                <a:solidFill>
                  <a:srgbClr val="00B050"/>
                </a:solidFill>
                <a:latin typeface="宋体"/>
                <a:cs typeface="宋体"/>
              </a:rPr>
              <a:t>s</a:t>
            </a:r>
            <a:r>
              <a:rPr sz="2400" dirty="0">
                <a:solidFill>
                  <a:srgbClr val="00B050"/>
                </a:solidFill>
                <a:latin typeface="宋体"/>
                <a:cs typeface="宋体"/>
              </a:rPr>
              <a:t>会得到什么收益？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409344"/>
            <a:ext cx="204470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B050"/>
                </a:solidFill>
                <a:latin typeface="宋体"/>
                <a:cs typeface="宋体"/>
              </a:rPr>
              <a:t>实现</a:t>
            </a:r>
            <a:r>
              <a:rPr sz="1600" spc="360" dirty="0">
                <a:solidFill>
                  <a:srgbClr val="00B050"/>
                </a:solidFill>
                <a:latin typeface="宋体"/>
                <a:cs typeface="宋体"/>
              </a:rPr>
              <a:t>100%</a:t>
            </a:r>
            <a:r>
              <a:rPr sz="1600" dirty="0">
                <a:solidFill>
                  <a:srgbClr val="00B050"/>
                </a:solidFill>
                <a:latin typeface="宋体"/>
                <a:cs typeface="宋体"/>
              </a:rPr>
              <a:t>自动化发布</a:t>
            </a:r>
            <a:endParaRPr sz="1600">
              <a:latin typeface="宋体"/>
              <a:cs typeface="宋体"/>
            </a:endParaRPr>
          </a:p>
          <a:p>
            <a:pPr marL="12700" marR="340360">
              <a:lnSpc>
                <a:spcPct val="250000"/>
              </a:lnSpc>
            </a:pPr>
            <a:r>
              <a:rPr sz="1600" dirty="0">
                <a:solidFill>
                  <a:srgbClr val="00B050"/>
                </a:solidFill>
                <a:latin typeface="宋体"/>
                <a:cs typeface="宋体"/>
              </a:rPr>
              <a:t>部署频率加快</a:t>
            </a:r>
            <a:r>
              <a:rPr sz="1600" spc="285" dirty="0">
                <a:solidFill>
                  <a:srgbClr val="00B050"/>
                </a:solidFill>
                <a:latin typeface="宋体"/>
                <a:cs typeface="宋体"/>
              </a:rPr>
              <a:t>6</a:t>
            </a:r>
            <a:r>
              <a:rPr sz="1600" dirty="0">
                <a:solidFill>
                  <a:srgbClr val="00B050"/>
                </a:solidFill>
                <a:latin typeface="宋体"/>
                <a:cs typeface="宋体"/>
              </a:rPr>
              <a:t>倍 部署时间缩短</a:t>
            </a:r>
            <a:r>
              <a:rPr sz="1600" spc="405" dirty="0">
                <a:solidFill>
                  <a:srgbClr val="00B050"/>
                </a:solidFill>
                <a:latin typeface="宋体"/>
                <a:cs typeface="宋体"/>
              </a:rPr>
              <a:t>63% </a:t>
            </a:r>
            <a:r>
              <a:rPr sz="1600" dirty="0">
                <a:solidFill>
                  <a:srgbClr val="00B050"/>
                </a:solidFill>
                <a:latin typeface="宋体"/>
                <a:cs typeface="宋体"/>
              </a:rPr>
              <a:t>部署成本降低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B050"/>
                </a:solidFill>
                <a:latin typeface="宋体"/>
                <a:cs typeface="宋体"/>
              </a:rPr>
              <a:t>每年节省</a:t>
            </a:r>
            <a:r>
              <a:rPr sz="1600" spc="285" dirty="0">
                <a:solidFill>
                  <a:srgbClr val="00B050"/>
                </a:solidFill>
                <a:latin typeface="宋体"/>
                <a:cs typeface="宋体"/>
              </a:rPr>
              <a:t>40</a:t>
            </a:r>
            <a:r>
              <a:rPr sz="1600" dirty="0">
                <a:solidFill>
                  <a:srgbClr val="00B050"/>
                </a:solidFill>
                <a:latin typeface="宋体"/>
                <a:cs typeface="宋体"/>
              </a:rPr>
              <a:t>万美金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3883" y="988406"/>
            <a:ext cx="6279497" cy="345659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40" y="121920"/>
            <a:ext cx="495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0" dirty="0">
                <a:solidFill>
                  <a:srgbClr val="00B050"/>
                </a:solidFill>
                <a:latin typeface="宋体"/>
                <a:cs typeface="宋体"/>
              </a:rPr>
              <a:t>日程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" y="2171495"/>
            <a:ext cx="2438400" cy="1818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dirty="0">
                <a:latin typeface="微软雅黑"/>
                <a:cs typeface="微软雅黑"/>
              </a:rPr>
              <a:t>为什么要落地</a:t>
            </a:r>
            <a:r>
              <a:rPr sz="1600" spc="-25" dirty="0">
                <a:latin typeface="微软雅黑"/>
                <a:cs typeface="微软雅黑"/>
              </a:rPr>
              <a:t>DevOps？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spc="-25" dirty="0">
                <a:latin typeface="微软雅黑"/>
                <a:cs typeface="微软雅黑"/>
              </a:rPr>
              <a:t>DevOps</a:t>
            </a:r>
            <a:r>
              <a:rPr sz="1600" dirty="0">
                <a:latin typeface="微软雅黑"/>
                <a:cs typeface="微软雅黑"/>
              </a:rPr>
              <a:t>落地方法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zh-CN" altLang="en-US" sz="1600" spc="-5" dirty="0">
                <a:latin typeface="微软雅黑"/>
                <a:cs typeface="微软雅黑"/>
              </a:rPr>
              <a:t>腾讯海量服务之道</a:t>
            </a:r>
            <a:endParaRPr lang="en-US" altLang="zh-CN" sz="1600" spc="-5" dirty="0">
              <a:latin typeface="微软雅黑"/>
              <a:cs typeface="微软雅黑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endParaRPr lang="en-US" altLang="zh-CN" sz="1600" spc="-5" dirty="0">
              <a:latin typeface="微软雅黑"/>
              <a:cs typeface="微软雅黑"/>
            </a:endParaRPr>
          </a:p>
          <a:p>
            <a:pPr marL="254000" indent="-241300">
              <a:lnSpc>
                <a:spcPct val="100000"/>
              </a:lnSpc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600" spc="-5" dirty="0">
                <a:latin typeface="微软雅黑"/>
                <a:cs typeface="微软雅黑"/>
              </a:rPr>
              <a:t>Q&amp;A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300" y="2654300"/>
            <a:ext cx="825500" cy="3683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9150" y="2698750"/>
            <a:ext cx="685800" cy="2286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9150" y="2698750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0" y="114300"/>
                </a:moveTo>
                <a:lnTo>
                  <a:pt x="114300" y="0"/>
                </a:lnTo>
                <a:lnTo>
                  <a:pt x="114300" y="57150"/>
                </a:lnTo>
                <a:lnTo>
                  <a:pt x="685800" y="57150"/>
                </a:lnTo>
                <a:lnTo>
                  <a:pt x="685800" y="171450"/>
                </a:lnTo>
                <a:lnTo>
                  <a:pt x="114300" y="171450"/>
                </a:lnTo>
                <a:lnTo>
                  <a:pt x="114300" y="2286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华康俪金黑W8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1595</Words>
  <Application>Microsoft Office PowerPoint</Application>
  <PresentationFormat>全屏显示(16:9)</PresentationFormat>
  <Paragraphs>459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MS Gothic</vt:lpstr>
      <vt:lpstr>等线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Verdana</vt:lpstr>
      <vt:lpstr>Office Theme</vt:lpstr>
      <vt:lpstr>4_Office 主题</vt:lpstr>
      <vt:lpstr>实施微服务和DevOps</vt:lpstr>
      <vt:lpstr>PowerPoint 演示文稿</vt:lpstr>
      <vt:lpstr>企业遇到的挑战</vt:lpstr>
      <vt:lpstr>PowerPoint 演示文稿</vt:lpstr>
      <vt:lpstr>PowerPoint 演示文稿</vt:lpstr>
      <vt:lpstr>微服务和DevOps关系</vt:lpstr>
      <vt:lpstr>DevOps从何而来</vt:lpstr>
      <vt:lpstr>落地DevOps会得到什么收益？</vt:lpstr>
      <vt:lpstr>PowerPoint 演示文稿</vt:lpstr>
      <vt:lpstr>持续交付过程中浪费的时间</vt:lpstr>
      <vt:lpstr>企业级DevOps 知识体系</vt:lpstr>
      <vt:lpstr>DevOps 建设的目标（示例）</vt:lpstr>
      <vt:lpstr>项目管理 – 敏捷转型</vt:lpstr>
      <vt:lpstr>PowerPoint 演示文稿</vt:lpstr>
      <vt:lpstr>软件架构管理 – 巨石应用转型微服务</vt:lpstr>
      <vt:lpstr>PowerPoint 演示文稿</vt:lpstr>
      <vt:lpstr>PowerPoint 演示文稿</vt:lpstr>
      <vt:lpstr>组织架构管理（Netflix）</vt:lpstr>
      <vt:lpstr>软件架构管理 – 功能开关</vt:lpstr>
      <vt:lpstr>持续交付流水线元数据管理</vt:lpstr>
      <vt:lpstr>制品管理</vt:lpstr>
      <vt:lpstr>制品管理 – 统一管理</vt:lpstr>
      <vt:lpstr>测试管理 – 质量关卡</vt:lpstr>
      <vt:lpstr>发布管理 – 腾讯蓝鲸的流水线</vt:lpstr>
      <vt:lpstr>发布管理 – Kubernetes Helm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DevOps体系及落地实施</dc:title>
  <dc:creator>Rob</dc:creator>
  <cp:lastModifiedBy>shanyou zhang</cp:lastModifiedBy>
  <cp:revision>26</cp:revision>
  <dcterms:created xsi:type="dcterms:W3CDTF">2018-08-30T14:42:42Z</dcterms:created>
  <dcterms:modified xsi:type="dcterms:W3CDTF">2019-08-26T01:16:53Z</dcterms:modified>
</cp:coreProperties>
</file>