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37"/>
  </p:notesMasterIdLst>
  <p:sldIdLst>
    <p:sldId id="256" r:id="rId3"/>
    <p:sldId id="257" r:id="rId4"/>
    <p:sldId id="272" r:id="rId5"/>
    <p:sldId id="273" r:id="rId6"/>
    <p:sldId id="283" r:id="rId7"/>
    <p:sldId id="292" r:id="rId8"/>
    <p:sldId id="293" r:id="rId9"/>
    <p:sldId id="294" r:id="rId10"/>
    <p:sldId id="261" r:id="rId11"/>
    <p:sldId id="274" r:id="rId12"/>
    <p:sldId id="291" r:id="rId13"/>
    <p:sldId id="275" r:id="rId14"/>
    <p:sldId id="276" r:id="rId15"/>
    <p:sldId id="290" r:id="rId16"/>
    <p:sldId id="295" r:id="rId17"/>
    <p:sldId id="277" r:id="rId18"/>
    <p:sldId id="278" r:id="rId19"/>
    <p:sldId id="279" r:id="rId20"/>
    <p:sldId id="300" r:id="rId21"/>
    <p:sldId id="280" r:id="rId22"/>
    <p:sldId id="281" r:id="rId23"/>
    <p:sldId id="282" r:id="rId24"/>
    <p:sldId id="262" r:id="rId25"/>
    <p:sldId id="269" r:id="rId26"/>
    <p:sldId id="265" r:id="rId27"/>
    <p:sldId id="266" r:id="rId28"/>
    <p:sldId id="298" r:id="rId29"/>
    <p:sldId id="267" r:id="rId30"/>
    <p:sldId id="268" r:id="rId31"/>
    <p:sldId id="296" r:id="rId32"/>
    <p:sldId id="285" r:id="rId33"/>
    <p:sldId id="297" r:id="rId34"/>
    <p:sldId id="299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176" autoAdjust="0"/>
  </p:normalViewPr>
  <p:slideViewPr>
    <p:cSldViewPr>
      <p:cViewPr varScale="1">
        <p:scale>
          <a:sx n="84" d="100"/>
          <a:sy n="84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9CA24-72D1-4368-A102-96FF47974F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CD941C-9EB0-4289-BA48-84E56B17A2AB}">
      <dgm:prSet/>
      <dgm:spPr/>
      <dgm:t>
        <a:bodyPr/>
        <a:lstStyle/>
        <a:p>
          <a:r>
            <a:rPr lang="en-US" b="1"/>
            <a:t>API</a:t>
          </a:r>
          <a:r>
            <a:rPr lang="zh-CN" b="1"/>
            <a:t>接口可用性降低</a:t>
          </a:r>
          <a:endParaRPr lang="en-US"/>
        </a:p>
      </dgm:t>
    </dgm:pt>
    <dgm:pt modelId="{7485BACC-7CCE-4CD2-B272-4DC39980BDD1}" type="parTrans" cxnId="{D4FB1DD8-F848-4EB1-BCC6-0D05C07B6BB0}">
      <dgm:prSet/>
      <dgm:spPr/>
      <dgm:t>
        <a:bodyPr/>
        <a:lstStyle/>
        <a:p>
          <a:endParaRPr lang="en-US"/>
        </a:p>
      </dgm:t>
    </dgm:pt>
    <dgm:pt modelId="{5B9FB11A-6EB4-4934-90DD-7CB783C03FE9}" type="sibTrans" cxnId="{D4FB1DD8-F848-4EB1-BCC6-0D05C07B6BB0}">
      <dgm:prSet/>
      <dgm:spPr/>
      <dgm:t>
        <a:bodyPr/>
        <a:lstStyle/>
        <a:p>
          <a:endParaRPr lang="en-US"/>
        </a:p>
      </dgm:t>
    </dgm:pt>
    <dgm:pt modelId="{B44DB56A-001F-4824-84F0-13E7D6C49E35}">
      <dgm:prSet/>
      <dgm:spPr/>
      <dgm:t>
        <a:bodyPr/>
        <a:lstStyle/>
        <a:p>
          <a:r>
            <a:rPr lang="zh-CN" b="1"/>
            <a:t>系统被</a:t>
          </a:r>
          <a:r>
            <a:rPr lang="en-US" b="1"/>
            <a:t>block</a:t>
          </a:r>
          <a:endParaRPr lang="en-US"/>
        </a:p>
      </dgm:t>
    </dgm:pt>
    <dgm:pt modelId="{10362C91-32B2-4842-B5D9-4723B0A8F892}" type="parTrans" cxnId="{BD7E8984-1A85-4499-93FD-7670A7940B5E}">
      <dgm:prSet/>
      <dgm:spPr/>
      <dgm:t>
        <a:bodyPr/>
        <a:lstStyle/>
        <a:p>
          <a:endParaRPr lang="en-US"/>
        </a:p>
      </dgm:t>
    </dgm:pt>
    <dgm:pt modelId="{AE650CB6-0436-402B-8DDC-0553533CFF96}" type="sibTrans" cxnId="{BD7E8984-1A85-4499-93FD-7670A7940B5E}">
      <dgm:prSet/>
      <dgm:spPr/>
      <dgm:t>
        <a:bodyPr/>
        <a:lstStyle/>
        <a:p>
          <a:endParaRPr lang="en-US"/>
        </a:p>
      </dgm:t>
    </dgm:pt>
    <dgm:pt modelId="{07AD156A-6FEC-4B8D-89B0-EFC7EFE14354}">
      <dgm:prSet/>
      <dgm:spPr/>
      <dgm:t>
        <a:bodyPr/>
        <a:lstStyle/>
        <a:p>
          <a:r>
            <a:rPr lang="zh-CN"/>
            <a:t>熔断类似现实世界中的“保险丝“，当某个异常条件被触发，直接熔断整个服务，而不是一直等到此服务超时。 </a:t>
          </a:r>
          <a:endParaRPr lang="en-US"/>
        </a:p>
      </dgm:t>
    </dgm:pt>
    <dgm:pt modelId="{B0F91577-AA34-4CC8-9954-FE895907A9F7}" type="parTrans" cxnId="{D3635FF5-876D-49C3-9422-BAA160968C36}">
      <dgm:prSet/>
      <dgm:spPr/>
      <dgm:t>
        <a:bodyPr/>
        <a:lstStyle/>
        <a:p>
          <a:endParaRPr lang="en-US"/>
        </a:p>
      </dgm:t>
    </dgm:pt>
    <dgm:pt modelId="{A2915B65-2E13-46B4-B65C-6C3C5759A0EF}" type="sibTrans" cxnId="{D3635FF5-876D-49C3-9422-BAA160968C36}">
      <dgm:prSet/>
      <dgm:spPr/>
      <dgm:t>
        <a:bodyPr/>
        <a:lstStyle/>
        <a:p>
          <a:endParaRPr lang="en-US"/>
        </a:p>
      </dgm:t>
    </dgm:pt>
    <dgm:pt modelId="{5F1AC3F1-17FF-4FEB-B183-7DEF9FD5BF3C}">
      <dgm:prSet/>
      <dgm:spPr/>
      <dgm:t>
        <a:bodyPr/>
        <a:lstStyle/>
        <a:p>
          <a:r>
            <a:rPr lang="zh-CN"/>
            <a:t>熔断的触发条件可以依据不同的场景有所不同，比如统计一个时间窗口内失败的调用次数</a:t>
          </a:r>
          <a:endParaRPr lang="en-US"/>
        </a:p>
      </dgm:t>
    </dgm:pt>
    <dgm:pt modelId="{78AD5BD1-78A4-459A-B80A-F611A66D20F2}" type="parTrans" cxnId="{65EEEF86-6598-47A3-9601-138A7BD5839D}">
      <dgm:prSet/>
      <dgm:spPr/>
      <dgm:t>
        <a:bodyPr/>
        <a:lstStyle/>
        <a:p>
          <a:endParaRPr lang="en-US"/>
        </a:p>
      </dgm:t>
    </dgm:pt>
    <dgm:pt modelId="{B9C06022-181F-412A-A2B8-2E070045398E}" type="sibTrans" cxnId="{65EEEF86-6598-47A3-9601-138A7BD5839D}">
      <dgm:prSet/>
      <dgm:spPr/>
      <dgm:t>
        <a:bodyPr/>
        <a:lstStyle/>
        <a:p>
          <a:endParaRPr lang="en-US"/>
        </a:p>
      </dgm:t>
    </dgm:pt>
    <dgm:pt modelId="{E3DC39C5-91CC-472A-88B9-C736F829CBFE}" type="pres">
      <dgm:prSet presAssocID="{9999CA24-72D1-4368-A102-96FF47974F30}" presName="root" presStyleCnt="0">
        <dgm:presLayoutVars>
          <dgm:dir/>
          <dgm:resizeHandles val="exact"/>
        </dgm:presLayoutVars>
      </dgm:prSet>
      <dgm:spPr/>
    </dgm:pt>
    <dgm:pt modelId="{6D11EA3F-E28F-44A7-8648-F1ABF8BF8147}" type="pres">
      <dgm:prSet presAssocID="{05CD941C-9EB0-4289-BA48-84E56B17A2AB}" presName="compNode" presStyleCnt="0"/>
      <dgm:spPr/>
    </dgm:pt>
    <dgm:pt modelId="{FBAFB624-7E5F-4C51-BD16-4E83ED1D0926}" type="pres">
      <dgm:prSet presAssocID="{05CD941C-9EB0-4289-BA48-84E56B17A2AB}" presName="bgRect" presStyleLbl="bgShp" presStyleIdx="0" presStyleCnt="4"/>
      <dgm:spPr/>
    </dgm:pt>
    <dgm:pt modelId="{D32092EB-5153-4FFF-BC25-F41A3B0071A7}" type="pres">
      <dgm:prSet presAssocID="{05CD941C-9EB0-4289-BA48-84E56B17A2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2C46C751-4214-481C-B882-DD62D21E0968}" type="pres">
      <dgm:prSet presAssocID="{05CD941C-9EB0-4289-BA48-84E56B17A2AB}" presName="spaceRect" presStyleCnt="0"/>
      <dgm:spPr/>
    </dgm:pt>
    <dgm:pt modelId="{6CA83C85-36B0-4D92-9E7F-95AB3B86D05C}" type="pres">
      <dgm:prSet presAssocID="{05CD941C-9EB0-4289-BA48-84E56B17A2AB}" presName="parTx" presStyleLbl="revTx" presStyleIdx="0" presStyleCnt="4">
        <dgm:presLayoutVars>
          <dgm:chMax val="0"/>
          <dgm:chPref val="0"/>
        </dgm:presLayoutVars>
      </dgm:prSet>
      <dgm:spPr/>
    </dgm:pt>
    <dgm:pt modelId="{497BB8ED-47B3-4B37-A177-D71B0E238BD7}" type="pres">
      <dgm:prSet presAssocID="{5B9FB11A-6EB4-4934-90DD-7CB783C03FE9}" presName="sibTrans" presStyleCnt="0"/>
      <dgm:spPr/>
    </dgm:pt>
    <dgm:pt modelId="{83B302C3-5C89-4AA3-A16F-991B41A83C23}" type="pres">
      <dgm:prSet presAssocID="{B44DB56A-001F-4824-84F0-13E7D6C49E35}" presName="compNode" presStyleCnt="0"/>
      <dgm:spPr/>
    </dgm:pt>
    <dgm:pt modelId="{551A2E8E-D002-4AFB-94EF-81DAAA00C20B}" type="pres">
      <dgm:prSet presAssocID="{B44DB56A-001F-4824-84F0-13E7D6C49E35}" presName="bgRect" presStyleLbl="bgShp" presStyleIdx="1" presStyleCnt="4"/>
      <dgm:spPr/>
    </dgm:pt>
    <dgm:pt modelId="{FAAA9C1A-6935-437D-935F-AB210A9C40A8}" type="pres">
      <dgm:prSet presAssocID="{B44DB56A-001F-4824-84F0-13E7D6C49E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2EAF5295-A715-41FD-9806-5FECD08B500F}" type="pres">
      <dgm:prSet presAssocID="{B44DB56A-001F-4824-84F0-13E7D6C49E35}" presName="spaceRect" presStyleCnt="0"/>
      <dgm:spPr/>
    </dgm:pt>
    <dgm:pt modelId="{D582A7C6-6E01-4F9F-913D-E1335BBC9AA8}" type="pres">
      <dgm:prSet presAssocID="{B44DB56A-001F-4824-84F0-13E7D6C49E35}" presName="parTx" presStyleLbl="revTx" presStyleIdx="1" presStyleCnt="4">
        <dgm:presLayoutVars>
          <dgm:chMax val="0"/>
          <dgm:chPref val="0"/>
        </dgm:presLayoutVars>
      </dgm:prSet>
      <dgm:spPr/>
    </dgm:pt>
    <dgm:pt modelId="{57D12CAD-E4B0-4081-B0E9-B7C6E1643B60}" type="pres">
      <dgm:prSet presAssocID="{AE650CB6-0436-402B-8DDC-0553533CFF96}" presName="sibTrans" presStyleCnt="0"/>
      <dgm:spPr/>
    </dgm:pt>
    <dgm:pt modelId="{8C654233-7EA8-4145-9B5A-407B9EBDE17D}" type="pres">
      <dgm:prSet presAssocID="{07AD156A-6FEC-4B8D-89B0-EFC7EFE14354}" presName="compNode" presStyleCnt="0"/>
      <dgm:spPr/>
    </dgm:pt>
    <dgm:pt modelId="{41A57B38-F03E-4217-B3CB-39555CB08001}" type="pres">
      <dgm:prSet presAssocID="{07AD156A-6FEC-4B8D-89B0-EFC7EFE14354}" presName="bgRect" presStyleLbl="bgShp" presStyleIdx="2" presStyleCnt="4"/>
      <dgm:spPr/>
    </dgm:pt>
    <dgm:pt modelId="{81B0105F-AEC6-49AA-903E-A23D044BBE95}" type="pres">
      <dgm:prSet presAssocID="{07AD156A-6FEC-4B8D-89B0-EFC7EFE14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A0750DEA-BDC5-421B-A839-5E6C1AC2381C}" type="pres">
      <dgm:prSet presAssocID="{07AD156A-6FEC-4B8D-89B0-EFC7EFE14354}" presName="spaceRect" presStyleCnt="0"/>
      <dgm:spPr/>
    </dgm:pt>
    <dgm:pt modelId="{EC68B61C-E5A1-477C-9ECD-AD1BCD5F8B74}" type="pres">
      <dgm:prSet presAssocID="{07AD156A-6FEC-4B8D-89B0-EFC7EFE14354}" presName="parTx" presStyleLbl="revTx" presStyleIdx="2" presStyleCnt="4">
        <dgm:presLayoutVars>
          <dgm:chMax val="0"/>
          <dgm:chPref val="0"/>
        </dgm:presLayoutVars>
      </dgm:prSet>
      <dgm:spPr/>
    </dgm:pt>
    <dgm:pt modelId="{3316436D-3DC8-41E2-BAC4-D4E66636B8AF}" type="pres">
      <dgm:prSet presAssocID="{A2915B65-2E13-46B4-B65C-6C3C5759A0EF}" presName="sibTrans" presStyleCnt="0"/>
      <dgm:spPr/>
    </dgm:pt>
    <dgm:pt modelId="{6B666362-6D21-4528-8DA4-24CC8F085E3A}" type="pres">
      <dgm:prSet presAssocID="{5F1AC3F1-17FF-4FEB-B183-7DEF9FD5BF3C}" presName="compNode" presStyleCnt="0"/>
      <dgm:spPr/>
    </dgm:pt>
    <dgm:pt modelId="{93F2351A-45BF-4EE5-9BD4-EA3CB8483099}" type="pres">
      <dgm:prSet presAssocID="{5F1AC3F1-17FF-4FEB-B183-7DEF9FD5BF3C}" presName="bgRect" presStyleLbl="bgShp" presStyleIdx="3" presStyleCnt="4"/>
      <dgm:spPr/>
    </dgm:pt>
    <dgm:pt modelId="{D9B4AC29-7409-4272-BFBA-85D1ED288148}" type="pres">
      <dgm:prSet presAssocID="{5F1AC3F1-17FF-4FEB-B183-7DEF9FD5BF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C69E0B34-9365-4533-82A3-F45679F420F9}" type="pres">
      <dgm:prSet presAssocID="{5F1AC3F1-17FF-4FEB-B183-7DEF9FD5BF3C}" presName="spaceRect" presStyleCnt="0"/>
      <dgm:spPr/>
    </dgm:pt>
    <dgm:pt modelId="{BC149C88-A747-4EF6-9813-C3C0840F7FAB}" type="pres">
      <dgm:prSet presAssocID="{5F1AC3F1-17FF-4FEB-B183-7DEF9FD5BF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B7E25F-B567-4523-B6A9-4E9EFD5A64BC}" type="presOf" srcId="{5F1AC3F1-17FF-4FEB-B183-7DEF9FD5BF3C}" destId="{BC149C88-A747-4EF6-9813-C3C0840F7FAB}" srcOrd="0" destOrd="0" presId="urn:microsoft.com/office/officeart/2018/2/layout/IconVerticalSolidList"/>
    <dgm:cxn modelId="{2B85A944-02D9-4CFE-B73A-5A043136F876}" type="presOf" srcId="{07AD156A-6FEC-4B8D-89B0-EFC7EFE14354}" destId="{EC68B61C-E5A1-477C-9ECD-AD1BCD5F8B74}" srcOrd="0" destOrd="0" presId="urn:microsoft.com/office/officeart/2018/2/layout/IconVerticalSolidList"/>
    <dgm:cxn modelId="{BD7E8984-1A85-4499-93FD-7670A7940B5E}" srcId="{9999CA24-72D1-4368-A102-96FF47974F30}" destId="{B44DB56A-001F-4824-84F0-13E7D6C49E35}" srcOrd="1" destOrd="0" parTransId="{10362C91-32B2-4842-B5D9-4723B0A8F892}" sibTransId="{AE650CB6-0436-402B-8DDC-0553533CFF96}"/>
    <dgm:cxn modelId="{1B093785-D283-47DE-8B15-7613088B283A}" type="presOf" srcId="{9999CA24-72D1-4368-A102-96FF47974F30}" destId="{E3DC39C5-91CC-472A-88B9-C736F829CBFE}" srcOrd="0" destOrd="0" presId="urn:microsoft.com/office/officeart/2018/2/layout/IconVerticalSolidList"/>
    <dgm:cxn modelId="{E6C3C085-58E4-441C-BC1F-AFF44BDAB8FA}" type="presOf" srcId="{05CD941C-9EB0-4289-BA48-84E56B17A2AB}" destId="{6CA83C85-36B0-4D92-9E7F-95AB3B86D05C}" srcOrd="0" destOrd="0" presId="urn:microsoft.com/office/officeart/2018/2/layout/IconVerticalSolidList"/>
    <dgm:cxn modelId="{65EEEF86-6598-47A3-9601-138A7BD5839D}" srcId="{9999CA24-72D1-4368-A102-96FF47974F30}" destId="{5F1AC3F1-17FF-4FEB-B183-7DEF9FD5BF3C}" srcOrd="3" destOrd="0" parTransId="{78AD5BD1-78A4-459A-B80A-F611A66D20F2}" sibTransId="{B9C06022-181F-412A-A2B8-2E070045398E}"/>
    <dgm:cxn modelId="{7741DB9B-7C1F-4828-9150-60E68C690A5A}" type="presOf" srcId="{B44DB56A-001F-4824-84F0-13E7D6C49E35}" destId="{D582A7C6-6E01-4F9F-913D-E1335BBC9AA8}" srcOrd="0" destOrd="0" presId="urn:microsoft.com/office/officeart/2018/2/layout/IconVerticalSolidList"/>
    <dgm:cxn modelId="{D4FB1DD8-F848-4EB1-BCC6-0D05C07B6BB0}" srcId="{9999CA24-72D1-4368-A102-96FF47974F30}" destId="{05CD941C-9EB0-4289-BA48-84E56B17A2AB}" srcOrd="0" destOrd="0" parTransId="{7485BACC-7CCE-4CD2-B272-4DC39980BDD1}" sibTransId="{5B9FB11A-6EB4-4934-90DD-7CB783C03FE9}"/>
    <dgm:cxn modelId="{D3635FF5-876D-49C3-9422-BAA160968C36}" srcId="{9999CA24-72D1-4368-A102-96FF47974F30}" destId="{07AD156A-6FEC-4B8D-89B0-EFC7EFE14354}" srcOrd="2" destOrd="0" parTransId="{B0F91577-AA34-4CC8-9954-FE895907A9F7}" sibTransId="{A2915B65-2E13-46B4-B65C-6C3C5759A0EF}"/>
    <dgm:cxn modelId="{7A9F0BE6-9E18-4633-883B-075A930CD680}" type="presParOf" srcId="{E3DC39C5-91CC-472A-88B9-C736F829CBFE}" destId="{6D11EA3F-E28F-44A7-8648-F1ABF8BF8147}" srcOrd="0" destOrd="0" presId="urn:microsoft.com/office/officeart/2018/2/layout/IconVerticalSolidList"/>
    <dgm:cxn modelId="{CDAB566F-65F2-4375-AAAF-AFE8E1F93B64}" type="presParOf" srcId="{6D11EA3F-E28F-44A7-8648-F1ABF8BF8147}" destId="{FBAFB624-7E5F-4C51-BD16-4E83ED1D0926}" srcOrd="0" destOrd="0" presId="urn:microsoft.com/office/officeart/2018/2/layout/IconVerticalSolidList"/>
    <dgm:cxn modelId="{C2950DD9-E486-4C13-81FE-723D53664018}" type="presParOf" srcId="{6D11EA3F-E28F-44A7-8648-F1ABF8BF8147}" destId="{D32092EB-5153-4FFF-BC25-F41A3B0071A7}" srcOrd="1" destOrd="0" presId="urn:microsoft.com/office/officeart/2018/2/layout/IconVerticalSolidList"/>
    <dgm:cxn modelId="{7D1F6F11-FC52-4ADE-9203-2DDB8C82F19F}" type="presParOf" srcId="{6D11EA3F-E28F-44A7-8648-F1ABF8BF8147}" destId="{2C46C751-4214-481C-B882-DD62D21E0968}" srcOrd="2" destOrd="0" presId="urn:microsoft.com/office/officeart/2018/2/layout/IconVerticalSolidList"/>
    <dgm:cxn modelId="{C75232C1-582A-45E8-8F65-ADA558FC93CA}" type="presParOf" srcId="{6D11EA3F-E28F-44A7-8648-F1ABF8BF8147}" destId="{6CA83C85-36B0-4D92-9E7F-95AB3B86D05C}" srcOrd="3" destOrd="0" presId="urn:microsoft.com/office/officeart/2018/2/layout/IconVerticalSolidList"/>
    <dgm:cxn modelId="{CF6CC0D9-BCCC-43C7-A132-AA5EE780924E}" type="presParOf" srcId="{E3DC39C5-91CC-472A-88B9-C736F829CBFE}" destId="{497BB8ED-47B3-4B37-A177-D71B0E238BD7}" srcOrd="1" destOrd="0" presId="urn:microsoft.com/office/officeart/2018/2/layout/IconVerticalSolidList"/>
    <dgm:cxn modelId="{95A40E35-D93C-4A04-946C-499E0671F336}" type="presParOf" srcId="{E3DC39C5-91CC-472A-88B9-C736F829CBFE}" destId="{83B302C3-5C89-4AA3-A16F-991B41A83C23}" srcOrd="2" destOrd="0" presId="urn:microsoft.com/office/officeart/2018/2/layout/IconVerticalSolidList"/>
    <dgm:cxn modelId="{E5AD15DA-36C1-4EE0-BEC5-56A9F6CE162F}" type="presParOf" srcId="{83B302C3-5C89-4AA3-A16F-991B41A83C23}" destId="{551A2E8E-D002-4AFB-94EF-81DAAA00C20B}" srcOrd="0" destOrd="0" presId="urn:microsoft.com/office/officeart/2018/2/layout/IconVerticalSolidList"/>
    <dgm:cxn modelId="{B598D371-8F19-4C84-A69F-3DB0191D54C5}" type="presParOf" srcId="{83B302C3-5C89-4AA3-A16F-991B41A83C23}" destId="{FAAA9C1A-6935-437D-935F-AB210A9C40A8}" srcOrd="1" destOrd="0" presId="urn:microsoft.com/office/officeart/2018/2/layout/IconVerticalSolidList"/>
    <dgm:cxn modelId="{B6D7C2A1-882F-4FE7-B8E6-4BBBB2EA0E66}" type="presParOf" srcId="{83B302C3-5C89-4AA3-A16F-991B41A83C23}" destId="{2EAF5295-A715-41FD-9806-5FECD08B500F}" srcOrd="2" destOrd="0" presId="urn:microsoft.com/office/officeart/2018/2/layout/IconVerticalSolidList"/>
    <dgm:cxn modelId="{8EEEEB80-5A2D-4A60-B0E2-94DB0C89E5C0}" type="presParOf" srcId="{83B302C3-5C89-4AA3-A16F-991B41A83C23}" destId="{D582A7C6-6E01-4F9F-913D-E1335BBC9AA8}" srcOrd="3" destOrd="0" presId="urn:microsoft.com/office/officeart/2018/2/layout/IconVerticalSolidList"/>
    <dgm:cxn modelId="{66EC2164-4E98-41A5-9607-BECA49F17201}" type="presParOf" srcId="{E3DC39C5-91CC-472A-88B9-C736F829CBFE}" destId="{57D12CAD-E4B0-4081-B0E9-B7C6E1643B60}" srcOrd="3" destOrd="0" presId="urn:microsoft.com/office/officeart/2018/2/layout/IconVerticalSolidList"/>
    <dgm:cxn modelId="{D0DED016-E4A8-4799-A1E0-651BCF565F5F}" type="presParOf" srcId="{E3DC39C5-91CC-472A-88B9-C736F829CBFE}" destId="{8C654233-7EA8-4145-9B5A-407B9EBDE17D}" srcOrd="4" destOrd="0" presId="urn:microsoft.com/office/officeart/2018/2/layout/IconVerticalSolidList"/>
    <dgm:cxn modelId="{E8E20B3E-6D56-4CC0-9E4F-9FD386167614}" type="presParOf" srcId="{8C654233-7EA8-4145-9B5A-407B9EBDE17D}" destId="{41A57B38-F03E-4217-B3CB-39555CB08001}" srcOrd="0" destOrd="0" presId="urn:microsoft.com/office/officeart/2018/2/layout/IconVerticalSolidList"/>
    <dgm:cxn modelId="{060C6E13-84F5-4BB5-A6AA-AA82BF16361D}" type="presParOf" srcId="{8C654233-7EA8-4145-9B5A-407B9EBDE17D}" destId="{81B0105F-AEC6-49AA-903E-A23D044BBE95}" srcOrd="1" destOrd="0" presId="urn:microsoft.com/office/officeart/2018/2/layout/IconVerticalSolidList"/>
    <dgm:cxn modelId="{4F623479-6D02-4240-887E-D1934A028E62}" type="presParOf" srcId="{8C654233-7EA8-4145-9B5A-407B9EBDE17D}" destId="{A0750DEA-BDC5-421B-A839-5E6C1AC2381C}" srcOrd="2" destOrd="0" presId="urn:microsoft.com/office/officeart/2018/2/layout/IconVerticalSolidList"/>
    <dgm:cxn modelId="{679785B0-B9BE-431F-B2C5-10CEBC8F58E4}" type="presParOf" srcId="{8C654233-7EA8-4145-9B5A-407B9EBDE17D}" destId="{EC68B61C-E5A1-477C-9ECD-AD1BCD5F8B74}" srcOrd="3" destOrd="0" presId="urn:microsoft.com/office/officeart/2018/2/layout/IconVerticalSolidList"/>
    <dgm:cxn modelId="{B816D538-C3AB-4238-B893-94AA9351EA2B}" type="presParOf" srcId="{E3DC39C5-91CC-472A-88B9-C736F829CBFE}" destId="{3316436D-3DC8-41E2-BAC4-D4E66636B8AF}" srcOrd="5" destOrd="0" presId="urn:microsoft.com/office/officeart/2018/2/layout/IconVerticalSolidList"/>
    <dgm:cxn modelId="{BCD8D165-BA58-4C9F-992B-4AF7C2F64E9D}" type="presParOf" srcId="{E3DC39C5-91CC-472A-88B9-C736F829CBFE}" destId="{6B666362-6D21-4528-8DA4-24CC8F085E3A}" srcOrd="6" destOrd="0" presId="urn:microsoft.com/office/officeart/2018/2/layout/IconVerticalSolidList"/>
    <dgm:cxn modelId="{0E8CFF0F-33C9-4FDF-BF76-B8304B9F625F}" type="presParOf" srcId="{6B666362-6D21-4528-8DA4-24CC8F085E3A}" destId="{93F2351A-45BF-4EE5-9BD4-EA3CB8483099}" srcOrd="0" destOrd="0" presId="urn:microsoft.com/office/officeart/2018/2/layout/IconVerticalSolidList"/>
    <dgm:cxn modelId="{8418BB65-E2DE-457A-8504-46484774326A}" type="presParOf" srcId="{6B666362-6D21-4528-8DA4-24CC8F085E3A}" destId="{D9B4AC29-7409-4272-BFBA-85D1ED288148}" srcOrd="1" destOrd="0" presId="urn:microsoft.com/office/officeart/2018/2/layout/IconVerticalSolidList"/>
    <dgm:cxn modelId="{7EA1E63C-1A7E-4AC3-A5BF-71932F443DDB}" type="presParOf" srcId="{6B666362-6D21-4528-8DA4-24CC8F085E3A}" destId="{C69E0B34-9365-4533-82A3-F45679F420F9}" srcOrd="2" destOrd="0" presId="urn:microsoft.com/office/officeart/2018/2/layout/IconVerticalSolidList"/>
    <dgm:cxn modelId="{EE04DCCA-942F-4194-96EE-BBDC60A847C2}" type="presParOf" srcId="{6B666362-6D21-4528-8DA4-24CC8F085E3A}" destId="{BC149C88-A747-4EF6-9813-C3C0840F7F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FB624-7E5F-4C51-BD16-4E83ED1D0926}">
      <dsp:nvSpPr>
        <dsp:cNvPr id="0" name=""/>
        <dsp:cNvSpPr/>
      </dsp:nvSpPr>
      <dsp:spPr>
        <a:xfrm>
          <a:off x="0" y="2049"/>
          <a:ext cx="8229600" cy="103866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092EB-5153-4FFF-BC25-F41A3B0071A7}">
      <dsp:nvSpPr>
        <dsp:cNvPr id="0" name=""/>
        <dsp:cNvSpPr/>
      </dsp:nvSpPr>
      <dsp:spPr>
        <a:xfrm>
          <a:off x="314196" y="235749"/>
          <a:ext cx="571266" cy="571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3C85-36B0-4D92-9E7F-95AB3B86D05C}">
      <dsp:nvSpPr>
        <dsp:cNvPr id="0" name=""/>
        <dsp:cNvSpPr/>
      </dsp:nvSpPr>
      <dsp:spPr>
        <a:xfrm>
          <a:off x="1199658" y="2049"/>
          <a:ext cx="7029941" cy="103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5" tIns="109925" rIns="109925" bIns="1099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API</a:t>
          </a:r>
          <a:r>
            <a:rPr lang="zh-CN" sz="2200" b="1" kern="1200"/>
            <a:t>接口可用性降低</a:t>
          </a:r>
          <a:endParaRPr lang="en-US" sz="2200" kern="1200"/>
        </a:p>
      </dsp:txBody>
      <dsp:txXfrm>
        <a:off x="1199658" y="2049"/>
        <a:ext cx="7029941" cy="1038665"/>
      </dsp:txXfrm>
    </dsp:sp>
    <dsp:sp modelId="{551A2E8E-D002-4AFB-94EF-81DAAA00C20B}">
      <dsp:nvSpPr>
        <dsp:cNvPr id="0" name=""/>
        <dsp:cNvSpPr/>
      </dsp:nvSpPr>
      <dsp:spPr>
        <a:xfrm>
          <a:off x="0" y="1300381"/>
          <a:ext cx="8229600" cy="103866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A9C1A-6935-437D-935F-AB210A9C40A8}">
      <dsp:nvSpPr>
        <dsp:cNvPr id="0" name=""/>
        <dsp:cNvSpPr/>
      </dsp:nvSpPr>
      <dsp:spPr>
        <a:xfrm>
          <a:off x="314196" y="1534081"/>
          <a:ext cx="571266" cy="571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A7C6-6E01-4F9F-913D-E1335BBC9AA8}">
      <dsp:nvSpPr>
        <dsp:cNvPr id="0" name=""/>
        <dsp:cNvSpPr/>
      </dsp:nvSpPr>
      <dsp:spPr>
        <a:xfrm>
          <a:off x="1199658" y="1300381"/>
          <a:ext cx="7029941" cy="103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5" tIns="109925" rIns="109925" bIns="1099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/>
            <a:t>系统被</a:t>
          </a:r>
          <a:r>
            <a:rPr lang="en-US" sz="2200" b="1" kern="1200"/>
            <a:t>block</a:t>
          </a:r>
          <a:endParaRPr lang="en-US" sz="2200" kern="1200"/>
        </a:p>
      </dsp:txBody>
      <dsp:txXfrm>
        <a:off x="1199658" y="1300381"/>
        <a:ext cx="7029941" cy="1038665"/>
      </dsp:txXfrm>
    </dsp:sp>
    <dsp:sp modelId="{41A57B38-F03E-4217-B3CB-39555CB08001}">
      <dsp:nvSpPr>
        <dsp:cNvPr id="0" name=""/>
        <dsp:cNvSpPr/>
      </dsp:nvSpPr>
      <dsp:spPr>
        <a:xfrm>
          <a:off x="0" y="2598713"/>
          <a:ext cx="8229600" cy="103866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105F-AEC6-49AA-903E-A23D044BBE95}">
      <dsp:nvSpPr>
        <dsp:cNvPr id="0" name=""/>
        <dsp:cNvSpPr/>
      </dsp:nvSpPr>
      <dsp:spPr>
        <a:xfrm>
          <a:off x="314196" y="2832412"/>
          <a:ext cx="571266" cy="571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B61C-E5A1-477C-9ECD-AD1BCD5F8B74}">
      <dsp:nvSpPr>
        <dsp:cNvPr id="0" name=""/>
        <dsp:cNvSpPr/>
      </dsp:nvSpPr>
      <dsp:spPr>
        <a:xfrm>
          <a:off x="1199658" y="2598713"/>
          <a:ext cx="7029941" cy="103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5" tIns="109925" rIns="109925" bIns="1099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熔断类似现实世界中的“保险丝“，当某个异常条件被触发，直接熔断整个服务，而不是一直等到此服务超时。 </a:t>
          </a:r>
          <a:endParaRPr lang="en-US" sz="2200" kern="1200"/>
        </a:p>
      </dsp:txBody>
      <dsp:txXfrm>
        <a:off x="1199658" y="2598713"/>
        <a:ext cx="7029941" cy="1038665"/>
      </dsp:txXfrm>
    </dsp:sp>
    <dsp:sp modelId="{93F2351A-45BF-4EE5-9BD4-EA3CB8483099}">
      <dsp:nvSpPr>
        <dsp:cNvPr id="0" name=""/>
        <dsp:cNvSpPr/>
      </dsp:nvSpPr>
      <dsp:spPr>
        <a:xfrm>
          <a:off x="0" y="3897045"/>
          <a:ext cx="8229600" cy="103866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4AC29-7409-4272-BFBA-85D1ED288148}">
      <dsp:nvSpPr>
        <dsp:cNvPr id="0" name=""/>
        <dsp:cNvSpPr/>
      </dsp:nvSpPr>
      <dsp:spPr>
        <a:xfrm>
          <a:off x="314196" y="4130744"/>
          <a:ext cx="571266" cy="571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49C88-A747-4EF6-9813-C3C0840F7FAB}">
      <dsp:nvSpPr>
        <dsp:cNvPr id="0" name=""/>
        <dsp:cNvSpPr/>
      </dsp:nvSpPr>
      <dsp:spPr>
        <a:xfrm>
          <a:off x="1199658" y="3897045"/>
          <a:ext cx="7029941" cy="103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5" tIns="109925" rIns="109925" bIns="1099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熔断的触发条件可以依据不同的场景有所不同，比如统计一个时间窗口内失败的调用次数</a:t>
          </a:r>
          <a:endParaRPr lang="en-US" sz="2200" kern="1200"/>
        </a:p>
      </dsp:txBody>
      <dsp:txXfrm>
        <a:off x="1199658" y="3897045"/>
        <a:ext cx="7029941" cy="1038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888A7752-73DE-404C-BA6F-63DEF987950B}" type="datetimeFigureOut">
              <a:pPr/>
              <a:t>2019/8/27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AEC00428-765A-4708-ADE2-3AAB557AF17C}" type="slidenum"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elot.readthedocs.io/en/latest/features/servicediscovery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aibao.qq.com/s/20180604G1IT8G0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nnycoding.cn/2019/02/14/microservices-with-ocelot-id4-and-eureka-part1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/eShopOnContaine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joway.io/posts/kubernetes-gateway/" TargetMode="External"/><Relationship Id="rId5" Type="http://schemas.openxmlformats.org/officeDocument/2006/relationships/hyperlink" Target="https://docs.microsoft.com/zh-cn/dotnet/architecture/microservices/multi-container-microservice-net-applications/implement-api-gateways-with-ocelot" TargetMode="External"/><Relationship Id="rId4" Type="http://schemas.openxmlformats.org/officeDocument/2006/relationships/hyperlink" Target="https://github.com/ThreeMammals/Ocelot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54bf4ed83875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https://ocelot.readthedocs.io/en/latest/features/servicediscovery.html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9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https://kuaibao.qq.com/s/20180604G1IT8G00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https://sunnycoding.cn/2019/02/14/microservices-with-ocelot-id4-and-eureka-part1/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8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1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86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9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0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69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http://www.cnblogs.com/artech/p/inside-asp-net-core-pipeline-01.html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rgbClr val="FF0000"/>
                </a:solidFill>
              </a:rPr>
              <a:t>Func</a:t>
            </a:r>
            <a:r>
              <a:rPr lang="en-US" altLang="zh-CN" sz="1200" dirty="0">
                <a:solidFill>
                  <a:srgbClr val="FF0000"/>
                </a:solidFill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</a:rPr>
              <a:t>RequestDelegate</a:t>
            </a:r>
            <a:r>
              <a:rPr lang="en-US" altLang="zh-CN" sz="1200" dirty="0">
                <a:solidFill>
                  <a:srgbClr val="FF0000"/>
                </a:solidFill>
              </a:rPr>
              <a:t>, </a:t>
            </a:r>
            <a:r>
              <a:rPr lang="en-US" altLang="zh-CN" sz="1200" dirty="0" err="1">
                <a:solidFill>
                  <a:srgbClr val="FF0000"/>
                </a:solidFill>
              </a:rPr>
              <a:t>RequestDelegate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  <a:r>
              <a:rPr lang="zh-CN" altLang="en-US" sz="1200" dirty="0">
                <a:solidFill>
                  <a:srgbClr val="FF0000"/>
                </a:solidFill>
              </a:rPr>
              <a:t>的委托对象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39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9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https://blog.johnwu.cc/article/asp-net-core-middleware.html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1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https://blog.johnwu.cc/article/asp-net-core-dependency-injection.html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334F-26A0-489D-BDF9-2FF97152CA2B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389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我们知道注册服务具有三种生命周期模式（</a:t>
            </a:r>
            <a:r>
              <a:rPr lang="en-US" altLang="zh-CN" dirty="0"/>
              <a:t>Singleton</a:t>
            </a:r>
            <a:r>
              <a:rPr lang="zh-CN" altLang="en-US" dirty="0"/>
              <a:t>、</a:t>
            </a:r>
            <a:r>
              <a:rPr lang="en-US" altLang="zh-CN" dirty="0"/>
              <a:t>Scoped</a:t>
            </a:r>
            <a:r>
              <a:rPr lang="zh-CN" altLang="en-US" dirty="0"/>
              <a:t>和</a:t>
            </a:r>
            <a:r>
              <a:rPr lang="en-US" altLang="zh-CN" dirty="0"/>
              <a:t>Transient</a:t>
            </a:r>
            <a:r>
              <a:rPr lang="zh-CN" altLang="en-US" dirty="0"/>
              <a:t>）。由于为请求处理提供所需服务的</a:t>
            </a:r>
            <a:r>
              <a:rPr lang="en-US" altLang="zh-CN" dirty="0" err="1"/>
              <a:t>ServiceProvider</a:t>
            </a:r>
            <a:r>
              <a:rPr lang="zh-CN" altLang="en-US" dirty="0"/>
              <a:t>是基于当前请求上下文的，所以这三种生命周期模式在</a:t>
            </a:r>
            <a:r>
              <a:rPr lang="en-US" altLang="zh-CN" dirty="0"/>
              <a:t>ASP.NET Core</a:t>
            </a:r>
            <a:r>
              <a:rPr lang="zh-CN" altLang="en-US" dirty="0"/>
              <a:t>应用中体现了服务实例的复用等级。具体来说，</a:t>
            </a:r>
            <a:r>
              <a:rPr lang="en-US" altLang="zh-CN" dirty="0"/>
              <a:t>Singleton</a:t>
            </a:r>
            <a:r>
              <a:rPr lang="zh-CN" altLang="en-US" dirty="0"/>
              <a:t>服务在整个应用生命周期中复用，</a:t>
            </a:r>
            <a:r>
              <a:rPr lang="en-US" altLang="zh-CN" dirty="0"/>
              <a:t>Scope</a:t>
            </a:r>
            <a:r>
              <a:rPr lang="zh-CN" altLang="en-US" dirty="0"/>
              <a:t>服务仅在当前请求上下文中复用，而</a:t>
            </a:r>
            <a:r>
              <a:rPr lang="en-US" altLang="zh-CN" dirty="0"/>
              <a:t>Transient</a:t>
            </a:r>
            <a:r>
              <a:rPr lang="zh-CN" altLang="en-US" dirty="0"/>
              <a:t>服务则不能被复用。</a:t>
            </a:r>
            <a:endParaRPr lang="en-US" altLang="zh-CN" dirty="0"/>
          </a:p>
          <a:p>
            <a:r>
              <a:rPr lang="en-US" altLang="zh-CN"/>
              <a:t>http://www.cnblogs.com/artech/p/di-asp-net-core-pipeline-2.html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334F-26A0-489D-BDF9-2FF97152CA2B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061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34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Ocelot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引用的微服务应用程序 </a:t>
            </a:r>
            <a:r>
              <a:rPr lang="en-US" altLang="zh-CN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eShopOnContainers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 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Ocelot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，这是一个简单的轻量级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网关，可与微服务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容器一起部署到任意位置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5"/>
              </a:rPr>
              <a:t>https://docs.microsoft.com/zh-cn/dotnet/architecture/microservices/multi-container-microservice-net-applications/implement-api-gateways-with-ocelot</a:t>
            </a:r>
            <a:r>
              <a:rPr lang="en-US" altLang="zh-CN" dirty="0"/>
              <a:t>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与其说功能，不如说就是提供了一个类似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的接口功能 ，用户可以以 </a:t>
            </a:r>
            <a:r>
              <a:rPr lang="en-US" altLang="zh-CN" dirty="0"/>
              <a:t>[ host - paths -&gt; services ]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里建立一个个映射规则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然后启动一个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 , Ingress Controller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将订阅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里的配置规则并转化成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然后对外部提供服务。在对外网暴露地址的时候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只需要暴露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自身就行了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所有服务可以被隔离在集群内部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6"/>
              </a:rPr>
              <a:t>https://blog.joway.io/posts/kubernetes-gateway/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2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https://www.jianshu.com/p/54bf4ed83875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0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把应用程序构建为一套服务。事实是，服务可以独立部署和扩展，每个服务提供了一个坚实的模块边界，甚至不同的服务可以用不同的编程语言编写。它们可以被不同的团队管理。</a:t>
            </a:r>
          </a:p>
          <a:p>
            <a:r>
              <a:rPr lang="zh-CN" altLang="en-US" dirty="0"/>
              <a:t>我们必须说，微服务风格不是什么新东西，它至少可以追溯到 </a:t>
            </a:r>
            <a:r>
              <a:rPr lang="en-US" altLang="zh-CN" dirty="0"/>
              <a:t>Unix </a:t>
            </a:r>
            <a:r>
              <a:rPr lang="zh-CN" altLang="en-US" dirty="0"/>
              <a:t>的设计原则。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4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http://www.infoq.com/cn/articles/construct-micro-service-using-api-gateway/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9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3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7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2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网关路由规则的配置文件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configuration.json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ReRoutes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网关转发的下游路径，网关不会在尾部添加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网关会替换来自请求的任何匹配的占位符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DownstreamPathTemplate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}/something",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转发到下游的请求的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DownstreamScheme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"https",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网关转发的下游端口号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80,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下游服务的主机地址，不应该包括斜杠和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，如果有尾斜杠，将会被删除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"localhost"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网关监听的路由模板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UpstreamPathTemplate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identityserverexample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网关监听的路由方法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UpstreamHttpMethod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"Get",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目前支持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IdentityServer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SimpleToken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"Provider":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IdentityServer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ProviderRootUrl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"http://localhost:5000",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AllowedScopes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offline_access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],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 tokens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的认证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ApiSecret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"secret"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#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请求下游服务的认证配置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DownAuthenticationOptions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#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"Provider": "Normal",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"10012",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AppSecret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"51ff938d3afbc4006041d9e8b91f633e"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#Relay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请求的配置选项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RelaySPId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"2000000000",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"100531",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"Encoding": "gb2312",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"Encrypt": true,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InputCryptParams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[],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OutputCryptParams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[],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request_text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ResultProvider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"object",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ErrorMaps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InnerCode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900100,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OuterCode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900100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＃这告诉网关查找一个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，并使用它的值作为请求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相关标识。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＃如果存在，则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将被转发到下游服务。 如果不存在则不会转发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RequestIdKey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如果设置了这个设置，将缓存来自下游服务的响应。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FileCacheOptions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TtlSeconds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15 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上游网址和上游的模板相匹配时使用的配置，是否大小写敏感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ReRouteIsCaseSensitive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false,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告诉网关使用服务发现时所使用的服务名称，通过服务发现查找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"product",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告诉网关进行下游请求时使用的负载均衡算法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RoundRobin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您必须为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ExceptionsAllowedBeforeBreaking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设置大于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的数字，才能实现启用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DurationOfBreak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是断路器在跳闸后保持开启多长时间，时间为毫秒。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意味着请求超过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秒钟会自动超时。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QoSOptions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"ExceptionsAllowedBeforeBreaking":3,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"DurationOfBreak":5000,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"TimeoutValue":5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流控选项，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EnableRateLimiting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时启用流控，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ClientWhitelist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里面是白名单配置，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 (1s, 1m, 1h)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表示每秒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每分钟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每小时，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表示客户端在定义的时间段内可以发起的最大请求数，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PeriodTimespan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表示触发流控后持续的时间，单位为秒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RateLimitOptions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ClientWhitelist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":["clientId1", "clientId2"],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EnableRateLimiting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":true,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"Period":"1s",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"PeriodTimespan":5,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"Limit":5000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本节是全局设置的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GlobalConfiguration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设置这个会覆盖路由规则中的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RequestIdKey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RequestIdKey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网关使用这个服务发现配置查找下游主机和端口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ServiceDiscoveryProvider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Provider":"Consul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Host":"localhost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"Port":8500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流控的全局设置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RateLimitOptions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ClientIdHeader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QuotaExceededMessage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DisableRateLimitHeaders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网关管理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AdministrationPath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"/admin",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网关管理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的验证服务器地址，使用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Server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IdentityServerRootUrl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"http://10.125.30.152:5000"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8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0">
              <a:buNone/>
              <a:defRPr lang="zh-CN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0">
              <a:defRPr lang="zh-CN" sz="1400"/>
            </a:lvl1pPr>
          </a:lstStyle>
          <a:p>
            <a:fld id="{A8B8E7D2-F905-46E3-BDD3-0258335A3216}" type="datetime1">
              <a:pPr/>
              <a:t>2019/8/27</a:t>
            </a:fld>
            <a:endParaRPr lang="zh-CN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zh-C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5">
            <a:extLst>
              <a:ext uri="{FF2B5EF4-FFF2-40B4-BE49-F238E27FC236}">
                <a16:creationId xmlns:a16="http://schemas.microsoft.com/office/drawing/2014/main" id="{4B2C022F-2452-4475-84A8-F0912B3435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1A21D-7E7F-4A4C-8925-CC23D53BED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Date 3">
            <a:extLst>
              <a:ext uri="{FF2B5EF4-FFF2-40B4-BE49-F238E27FC236}">
                <a16:creationId xmlns:a16="http://schemas.microsoft.com/office/drawing/2014/main" id="{E6D59D3D-684C-4B28-95CB-979161D91DA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6A9ECB2-5D05-405A-8FE9-4FF5B3F4FE15}" type="datetime1">
              <a:rPr lang="en-US" altLang="zh-CN"/>
              <a:pPr/>
              <a:t>8/27/2019</a:t>
            </a:fld>
            <a:endParaRPr lang="en-US" altLang="zh-CN"/>
          </a:p>
        </p:txBody>
      </p:sp>
      <p:sp>
        <p:nvSpPr>
          <p:cNvPr id="6" name="Footer 4">
            <a:extLst>
              <a:ext uri="{FF2B5EF4-FFF2-40B4-BE49-F238E27FC236}">
                <a16:creationId xmlns:a16="http://schemas.microsoft.com/office/drawing/2014/main" id="{4BD6042E-85BB-4BE3-9499-C5DB467A4B6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792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0">
              <a:buNone/>
              <a:defRPr lang="zh-CN"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2019/8/27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2019/8/27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2019/8/27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2019/8/27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zh-C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0">
              <a:buNone/>
              <a:defRPr lang="zh-CN"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zh-CN" sz="3200"/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0">
              <a:buFontTx/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2019/8/27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2019/8/27</a:t>
            </a:fld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r"/>
            <a:endParaRPr lang="zh-CN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zh-CN" sz="1400" b="1">
                <a:solidFill>
                  <a:srgbClr val="FFFFFF"/>
                </a:solidFill>
              </a:rPr>
              <a:pPr algn="ctr"/>
              <a:t>‹#›</a:t>
            </a:fld>
            <a:endParaRPr lang="zh-CN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rtl="0" eaLnBrk="1" latinLnBrk="0" hangingPunct="1">
        <a:spcBef>
          <a:spcPct val="0"/>
        </a:spcBef>
        <a:buNone/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server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xzxs2001/Ocelot.JWTAuthoriz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manager.michaco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tcherwong/Ocelot.Cache.EasyCach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ngchung/GrpcJsonTranscoder" TargetMode="External"/><Relationship Id="rId2" Type="http://schemas.openxmlformats.org/officeDocument/2006/relationships/hyperlink" Target="https://ocelot.readthedocs.io/en/latest/features/websock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qa510415008/Ocelot.OrleansHttpGateway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ffzhang/awesome-oce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Ocelot</a:t>
            </a:r>
            <a:r>
              <a:rPr lang="zh-CN" altLang="en-US" dirty="0"/>
              <a:t>开发企业级</a:t>
            </a:r>
            <a:r>
              <a:rPr lang="en-US" altLang="zh-CN" dirty="0"/>
              <a:t>API</a:t>
            </a:r>
            <a:r>
              <a:rPr lang="zh-CN" altLang="en-US" dirty="0"/>
              <a:t>网关</a:t>
            </a:r>
            <a:endParaRPr lang="zh-CN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198929" y="5013176"/>
            <a:ext cx="6858000" cy="533400"/>
          </a:xfrm>
        </p:spPr>
        <p:txBody>
          <a:bodyPr/>
          <a:lstStyle/>
          <a:p>
            <a:r>
              <a:rPr lang="en-US" altLang="zh-CN" dirty="0"/>
              <a:t>.NET Core</a:t>
            </a:r>
            <a:r>
              <a:rPr lang="zh-CN" altLang="en-US" dirty="0"/>
              <a:t>企业应开发实践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6626-B653-41B4-84F2-F21A486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0A7E-DB81-4E12-BA09-7546CFAFA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ReRoutes</a:t>
            </a:r>
            <a:endParaRPr lang="en-US" altLang="zh-CN" dirty="0"/>
          </a:p>
          <a:p>
            <a:r>
              <a:rPr lang="en-US" altLang="zh-CN" dirty="0" err="1"/>
              <a:t>GlobalConfiguration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6626-B653-41B4-84F2-F21A486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0A7E-DB81-4E12-BA09-7546CFAFA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本地文件存储</a:t>
            </a:r>
            <a:endParaRPr lang="en-US" altLang="zh-CN" dirty="0"/>
          </a:p>
          <a:p>
            <a:r>
              <a:rPr lang="en-US" altLang="zh-CN" dirty="0"/>
              <a:t>Consul </a:t>
            </a:r>
            <a:r>
              <a:rPr lang="zh-CN" altLang="en-US" dirty="0"/>
              <a:t>集中存储，支持集群</a:t>
            </a:r>
            <a:endParaRPr lang="en-US" altLang="zh-CN" dirty="0"/>
          </a:p>
          <a:p>
            <a:r>
              <a:rPr lang="zh-CN" altLang="en-US" dirty="0"/>
              <a:t>数据库集中存储，支持集群</a:t>
            </a:r>
          </a:p>
        </p:txBody>
      </p:sp>
    </p:spTree>
    <p:extLst>
      <p:ext uri="{BB962C8B-B14F-4D97-AF65-F5344CB8AC3E}">
        <p14:creationId xmlns:p14="http://schemas.microsoft.com/office/powerpoint/2010/main" val="352188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7610-8701-4EA3-85DF-43AD11C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 </a:t>
            </a:r>
            <a:r>
              <a:rPr lang="en-US" altLang="zh-CN" dirty="0"/>
              <a:t>-Routing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16D44BB-378A-428B-93D8-3E707E8453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ReRoutes</a:t>
            </a:r>
            <a:r>
              <a:rPr lang="en-US" altLang="zh-CN" dirty="0"/>
              <a:t>": [</a:t>
            </a:r>
          </a:p>
          <a:p>
            <a:pPr marL="0" indent="0">
              <a:buNone/>
            </a:pPr>
            <a:r>
              <a:rPr lang="en-US" altLang="zh-CN" dirty="0"/>
              <a:t>    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822960" lvl="3" indent="0">
              <a:buNone/>
            </a:pPr>
            <a:r>
              <a:rPr lang="en-US" altLang="zh-CN" dirty="0"/>
              <a:t>{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DownstreamPathTemplate</a:t>
            </a:r>
            <a:r>
              <a:rPr lang="en-US" altLang="zh-CN" dirty="0"/>
              <a:t>": "/</a:t>
            </a:r>
            <a:r>
              <a:rPr lang="en-US" altLang="zh-CN" dirty="0" err="1"/>
              <a:t>api</a:t>
            </a:r>
            <a:r>
              <a:rPr lang="en-US" altLang="zh-CN" dirty="0"/>
              <a:t>/posts/{</a:t>
            </a:r>
            <a:r>
              <a:rPr lang="en-US" altLang="zh-CN" dirty="0" err="1"/>
              <a:t>postId</a:t>
            </a:r>
            <a:r>
              <a:rPr lang="en-US" altLang="zh-CN" dirty="0"/>
              <a:t>}",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DownstreamScheme</a:t>
            </a:r>
            <a:r>
              <a:rPr lang="en-US" altLang="zh-CN" dirty="0"/>
              <a:t>": "https",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DownstreamPort</a:t>
            </a:r>
            <a:r>
              <a:rPr lang="en-US" altLang="zh-CN" dirty="0"/>
              <a:t>": 80,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DownstreamHost</a:t>
            </a:r>
            <a:r>
              <a:rPr lang="en-US" altLang="zh-CN" dirty="0"/>
              <a:t>" "localhost"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UpstreamPathTemplate</a:t>
            </a:r>
            <a:r>
              <a:rPr lang="en-US" altLang="zh-CN" dirty="0"/>
              <a:t>": "/posts/{</a:t>
            </a:r>
            <a:r>
              <a:rPr lang="en-US" altLang="zh-CN" dirty="0" err="1"/>
              <a:t>postId</a:t>
            </a:r>
            <a:r>
              <a:rPr lang="en-US" altLang="zh-CN" dirty="0"/>
              <a:t>}",</a:t>
            </a:r>
          </a:p>
          <a:p>
            <a:pPr marL="822960" lvl="3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UpstreamHttpMethod</a:t>
            </a:r>
            <a:r>
              <a:rPr lang="en-US" altLang="zh-CN" dirty="0"/>
              <a:t>": [ "Put", "Delete" ]</a:t>
            </a:r>
          </a:p>
          <a:p>
            <a:pPr marL="822960" lvl="3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2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5B74-A48F-4947-BD02-F9B8069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</a:t>
            </a:r>
            <a:r>
              <a:rPr lang="en-US" altLang="zh-CN" dirty="0"/>
              <a:t>--</a:t>
            </a:r>
            <a:r>
              <a:rPr lang="zh-CN" altLang="en-US" dirty="0"/>
              <a:t>服务发现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C702F-742F-4733-B9DD-81194A16E5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全局配置：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ServiceDiscoveryProvider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"Host": "localhost",</a:t>
            </a:r>
          </a:p>
          <a:p>
            <a:pPr marL="0" indent="0">
              <a:buNone/>
            </a:pPr>
            <a:r>
              <a:rPr lang="en-US" altLang="zh-CN" dirty="0"/>
              <a:t>    "Port": 8500,</a:t>
            </a:r>
          </a:p>
          <a:p>
            <a:pPr marL="0" indent="0">
              <a:buNone/>
            </a:pPr>
            <a:r>
              <a:rPr lang="en-US" altLang="zh-CN" dirty="0"/>
              <a:t>    "Type": "Consul"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路由配置：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DownstreamPathTemplate</a:t>
            </a:r>
            <a:r>
              <a:rPr lang="en-US" altLang="zh-CN" dirty="0"/>
              <a:t>": "/</a:t>
            </a:r>
            <a:r>
              <a:rPr lang="en-US" altLang="zh-CN" dirty="0" err="1"/>
              <a:t>api</a:t>
            </a:r>
            <a:r>
              <a:rPr lang="en-US" altLang="zh-CN" dirty="0"/>
              <a:t>/posts/{</a:t>
            </a:r>
            <a:r>
              <a:rPr lang="en-US" altLang="zh-CN" dirty="0" err="1"/>
              <a:t>postId</a:t>
            </a:r>
            <a:r>
              <a:rPr lang="en-US" altLang="zh-CN" dirty="0"/>
              <a:t>}",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DownstreamScheme</a:t>
            </a:r>
            <a:r>
              <a:rPr lang="en-US" altLang="zh-CN" dirty="0"/>
              <a:t>": "https",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UpstreamPathTemplate</a:t>
            </a:r>
            <a:r>
              <a:rPr lang="en-US" altLang="zh-CN" dirty="0"/>
              <a:t>": "/posts/{</a:t>
            </a:r>
            <a:r>
              <a:rPr lang="en-US" altLang="zh-CN" dirty="0" err="1"/>
              <a:t>postId</a:t>
            </a:r>
            <a:r>
              <a:rPr lang="en-US" altLang="zh-CN" dirty="0"/>
              <a:t>}",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UpstreamHttpMethod</a:t>
            </a:r>
            <a:r>
              <a:rPr lang="en-US" altLang="zh-CN" dirty="0"/>
              <a:t>": [ "Put" ],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ServiceName</a:t>
            </a:r>
            <a:r>
              <a:rPr lang="en-US" altLang="zh-CN" dirty="0"/>
              <a:t>": "product",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LoadBalancerOptions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  "Type": "</a:t>
            </a:r>
            <a:r>
              <a:rPr lang="en-US" altLang="zh-CN" dirty="0" err="1"/>
              <a:t>LeastConnection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},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7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5B74-A48F-4947-BD02-F9B8069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</a:t>
            </a:r>
            <a:r>
              <a:rPr lang="en-US" altLang="zh-CN" dirty="0"/>
              <a:t>--</a:t>
            </a:r>
            <a:r>
              <a:rPr lang="zh-CN" altLang="en-US" dirty="0"/>
              <a:t>服务发现</a:t>
            </a:r>
            <a:r>
              <a:rPr lang="en-US" altLang="zh-CN" dirty="0"/>
              <a:t>Consul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C702F-742F-4733-B9DD-81194A16E5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Consul </a:t>
            </a:r>
            <a:r>
              <a:rPr lang="zh-CN" altLang="en-US" dirty="0"/>
              <a:t>简化了分布式环境中的服务的注册和发现流程，通过 </a:t>
            </a:r>
            <a:r>
              <a:rPr lang="en-US" altLang="zh-CN" dirty="0"/>
              <a:t>HTTP </a:t>
            </a:r>
            <a:r>
              <a:rPr lang="zh-CN" altLang="en-US" dirty="0"/>
              <a:t>或者 </a:t>
            </a:r>
            <a:r>
              <a:rPr lang="en-US" altLang="zh-CN" dirty="0"/>
              <a:t>DNS </a:t>
            </a:r>
            <a:r>
              <a:rPr lang="zh-CN" altLang="en-US" dirty="0"/>
              <a:t>接口发现 </a:t>
            </a:r>
            <a:r>
              <a:rPr lang="en-US" altLang="zh-CN" dirty="0">
                <a:hlinkClick r:id="rId3"/>
              </a:rPr>
              <a:t>https://www.consul.io/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5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5B74-A48F-4947-BD02-F9B8069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 </a:t>
            </a:r>
            <a:r>
              <a:rPr lang="zh-CN" altLang="en-US" dirty="0"/>
              <a:t>配置</a:t>
            </a:r>
            <a:r>
              <a:rPr lang="en-US" altLang="zh-CN" dirty="0"/>
              <a:t>--</a:t>
            </a:r>
            <a:r>
              <a:rPr lang="zh-CN" altLang="en-US" dirty="0"/>
              <a:t>服务发现</a:t>
            </a:r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C702F-742F-4733-B9DD-81194A16E5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Spring Cloud Eureka</a:t>
            </a:r>
            <a:r>
              <a:rPr lang="zh-CN" altLang="en-US" dirty="0"/>
              <a:t>是</a:t>
            </a:r>
            <a:r>
              <a:rPr lang="en-US" altLang="zh-CN" dirty="0"/>
              <a:t>Spring Cloud Netflix</a:t>
            </a:r>
            <a:r>
              <a:rPr lang="zh-CN" altLang="en-US" dirty="0"/>
              <a:t>微服务套件中的一部分，它基于</a:t>
            </a:r>
            <a:r>
              <a:rPr lang="en-US" altLang="zh-CN" dirty="0"/>
              <a:t>Netflix Eureka</a:t>
            </a:r>
            <a:r>
              <a:rPr lang="zh-CN" altLang="en-US" dirty="0"/>
              <a:t>做了二次封装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/>
              <a:t>Steeltoe</a:t>
            </a:r>
            <a:r>
              <a:rPr lang="en-US" altLang="zh-CN" dirty="0"/>
              <a:t>(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/>
              <a:t>https://github.com/SteeltoeOSS)</a:t>
            </a:r>
            <a:r>
              <a:rPr lang="zh-CN" altLang="en-US" dirty="0"/>
              <a:t>做为桥梁接入</a:t>
            </a:r>
            <a:r>
              <a:rPr lang="en-US" altLang="zh-CN" dirty="0"/>
              <a:t>Spring Cloud </a:t>
            </a:r>
            <a:r>
              <a:rPr lang="zh-CN" altLang="en-US" dirty="0"/>
              <a:t>提供的相关服务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7247E-C6C5-4182-A002-5B369F6F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96952"/>
            <a:ext cx="5429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D35C6-F3D6-4A4C-AD1A-C2710582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3C655-2EF3-49FD-909B-24ED8BB22B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Bearer tokens with Identity Server </a:t>
            </a:r>
            <a:r>
              <a:rPr lang="en-US" altLang="zh-CN" dirty="0">
                <a:hlinkClick r:id="rId3"/>
              </a:rPr>
              <a:t>https://identityserver.io/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Normal JWTs such as Auth0.</a:t>
            </a:r>
          </a:p>
          <a:p>
            <a:endParaRPr lang="en-US" altLang="zh-CN" dirty="0"/>
          </a:p>
          <a:p>
            <a:r>
              <a:rPr lang="en-US" altLang="zh-CN" b="1" dirty="0" err="1"/>
              <a:t>Ocelot.JWTAuthorize</a:t>
            </a:r>
            <a:r>
              <a:rPr lang="en-US" altLang="zh-CN" b="1" dirty="0"/>
              <a:t> </a:t>
            </a:r>
            <a:r>
              <a:rPr lang="en-US" altLang="zh-CN" dirty="0">
                <a:hlinkClick r:id="rId4"/>
              </a:rPr>
              <a:t>https://github.com/axzxs2001/Ocelot.JWTAuthorize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00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4545-E4D4-4D6B-B546-DF237062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4953-DAD1-4CCC-A191-C1762F2BC2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支持基于声明的授权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Ocelot</a:t>
            </a:r>
            <a:r>
              <a:rPr lang="zh-CN" altLang="en-US" sz="1400" dirty="0"/>
              <a:t>支持基于声明的授权，它是运行后验证。这意味着如果您有要授权的路由，可以将以下内容添加到您的</a:t>
            </a:r>
            <a:r>
              <a:rPr lang="en-US" altLang="zh-CN" sz="1400" dirty="0" err="1"/>
              <a:t>ReRoute</a:t>
            </a:r>
            <a:r>
              <a:rPr lang="zh-CN" altLang="en-US" sz="1400" dirty="0"/>
              <a:t>配置中。</a:t>
            </a:r>
          </a:p>
          <a:p>
            <a:pPr marL="0" indent="0">
              <a:buNone/>
            </a:pPr>
            <a:r>
              <a:rPr lang="zh-CN" altLang="en-US" sz="1400" dirty="0"/>
              <a:t>“ </a:t>
            </a:r>
            <a:r>
              <a:rPr lang="en-US" altLang="zh-CN" sz="1400" dirty="0" err="1"/>
              <a:t>RouteClaimsRequirement</a:t>
            </a:r>
            <a:r>
              <a:rPr lang="en-US" altLang="zh-CN" sz="1400" dirty="0"/>
              <a:t> ”</a:t>
            </a:r>
            <a:r>
              <a:rPr lang="zh-CN" altLang="en-US" sz="1400" dirty="0"/>
              <a:t>：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   “ </a:t>
            </a:r>
            <a:r>
              <a:rPr lang="en-US" altLang="zh-CN" sz="1400" dirty="0" err="1"/>
              <a:t>UserType</a:t>
            </a:r>
            <a:r>
              <a:rPr lang="en-US" altLang="zh-CN" sz="1400" dirty="0"/>
              <a:t> ”</a:t>
            </a:r>
            <a:r>
              <a:rPr lang="zh-CN" altLang="en-US" sz="1400" dirty="0"/>
              <a:t>： “ </a:t>
            </a:r>
            <a:r>
              <a:rPr lang="en-US" altLang="zh-CN" sz="1400" dirty="0"/>
              <a:t>registered ”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，</a:t>
            </a:r>
          </a:p>
          <a:p>
            <a:pPr marL="0" indent="0">
              <a:buNone/>
            </a:pPr>
            <a:r>
              <a:rPr lang="zh-CN" altLang="en-US" sz="1400" dirty="0"/>
              <a:t>在此示例中，当授权中间件被调用时，</a:t>
            </a:r>
            <a:r>
              <a:rPr lang="en-US" altLang="zh-CN" sz="1400" dirty="0"/>
              <a:t>Ocelot</a:t>
            </a:r>
            <a:r>
              <a:rPr lang="zh-CN" altLang="en-US" sz="1400" dirty="0"/>
              <a:t>将检查用户是否具有声明类型</a:t>
            </a:r>
            <a:r>
              <a:rPr lang="en-US" altLang="zh-CN" sz="1400" dirty="0" err="1"/>
              <a:t>UserType</a:t>
            </a:r>
            <a:r>
              <a:rPr lang="zh-CN" altLang="en-US" sz="1400" dirty="0"/>
              <a:t>以及该声明的值是否被注册。如果没有，则用户将不被授权，并且响应将被禁止。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6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9101-642C-4D52-922E-D283501E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流控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D5F97-6DB6-49DA-8240-229E96ECBC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3800" dirty="0"/>
              <a:t>服务质量</a:t>
            </a:r>
            <a:r>
              <a:rPr lang="en-US" altLang="zh-CN" sz="3800" dirty="0" err="1"/>
              <a:t>Qos</a:t>
            </a:r>
            <a:endParaRPr lang="en-US" altLang="zh-CN" sz="3800" dirty="0"/>
          </a:p>
          <a:p>
            <a:pPr marL="0" indent="0">
              <a:buNone/>
            </a:pPr>
            <a:r>
              <a:rPr lang="zh-CN" altLang="en-US" sz="2900" dirty="0"/>
              <a:t>您必须为</a:t>
            </a:r>
            <a:r>
              <a:rPr lang="en-US" altLang="zh-CN" sz="2900" dirty="0" err="1"/>
              <a:t>ExceptionsAllowedBeforeBreaking</a:t>
            </a:r>
            <a:r>
              <a:rPr lang="zh-CN" altLang="en-US" sz="2900" dirty="0"/>
              <a:t>设置大于</a:t>
            </a:r>
            <a:r>
              <a:rPr lang="en-US" altLang="zh-CN" sz="2900" dirty="0"/>
              <a:t>0</a:t>
            </a:r>
            <a:r>
              <a:rPr lang="zh-CN" altLang="en-US" sz="2900" dirty="0"/>
              <a:t>的数字，才能实现启用</a:t>
            </a:r>
            <a:r>
              <a:rPr lang="en-US" altLang="zh-CN" sz="2900" dirty="0" err="1"/>
              <a:t>QoS</a:t>
            </a:r>
            <a:r>
              <a:rPr lang="zh-CN" altLang="en-US" sz="2900" dirty="0"/>
              <a:t>规则。 </a:t>
            </a:r>
            <a:r>
              <a:rPr lang="en-US" altLang="zh-CN" sz="2900" dirty="0" err="1"/>
              <a:t>DurationOfBreak</a:t>
            </a:r>
            <a:r>
              <a:rPr lang="zh-CN" altLang="en-US" sz="2900" dirty="0"/>
              <a:t>是断路器在跳闸后保持开启多长时间，时间为毫秒。 </a:t>
            </a:r>
            <a:r>
              <a:rPr lang="en-US" altLang="zh-CN" sz="2900" dirty="0" err="1"/>
              <a:t>TimeoutValue</a:t>
            </a:r>
            <a:r>
              <a:rPr lang="zh-CN" altLang="en-US" sz="2900" dirty="0"/>
              <a:t>意味着请求超过</a:t>
            </a:r>
            <a:r>
              <a:rPr lang="en-US" altLang="zh-CN" sz="2900" dirty="0"/>
              <a:t>5</a:t>
            </a:r>
            <a:r>
              <a:rPr lang="zh-CN" altLang="en-US" sz="2900" dirty="0"/>
              <a:t>秒钟会自动超时。</a:t>
            </a:r>
          </a:p>
          <a:p>
            <a:pPr marL="0" indent="0">
              <a:buNone/>
            </a:pPr>
            <a:r>
              <a:rPr lang="en-US" altLang="zh-CN" sz="2900" dirty="0"/>
              <a:t>"</a:t>
            </a:r>
            <a:r>
              <a:rPr lang="en-US" altLang="zh-CN" sz="2900" dirty="0" err="1"/>
              <a:t>QoSOptions</a:t>
            </a:r>
            <a:r>
              <a:rPr lang="en-US" altLang="zh-CN" sz="2900" dirty="0"/>
              <a:t>": {</a:t>
            </a:r>
          </a:p>
          <a:p>
            <a:pPr marL="0" indent="0">
              <a:buNone/>
            </a:pPr>
            <a:r>
              <a:rPr lang="en-US" altLang="zh-CN" sz="2900" dirty="0"/>
              <a:t>    "ExceptionsAllowedBeforeBreaking":3,</a:t>
            </a:r>
          </a:p>
          <a:p>
            <a:pPr marL="0" indent="0">
              <a:buNone/>
            </a:pPr>
            <a:r>
              <a:rPr lang="en-US" altLang="zh-CN" sz="2900" dirty="0"/>
              <a:t>    "DurationOfBreak":1000,</a:t>
            </a:r>
          </a:p>
          <a:p>
            <a:pPr marL="0" indent="0">
              <a:buNone/>
            </a:pPr>
            <a:r>
              <a:rPr lang="en-US" altLang="zh-CN" sz="2900" dirty="0"/>
              <a:t>    "TimeoutValue":5000</a:t>
            </a:r>
          </a:p>
          <a:p>
            <a:pPr marL="0" indent="0">
              <a:buNone/>
            </a:pPr>
            <a:r>
              <a:rPr lang="en-US" altLang="zh-CN" sz="2900" dirty="0"/>
              <a:t>}</a:t>
            </a:r>
          </a:p>
          <a:p>
            <a:pPr marL="0" indent="0">
              <a:buNone/>
            </a:pPr>
            <a:endParaRPr lang="en-US" altLang="zh-CN" sz="2900" dirty="0"/>
          </a:p>
          <a:p>
            <a:r>
              <a:rPr lang="zh-CN" altLang="zh-CN" sz="6400" dirty="0"/>
              <a:t>流量控制</a:t>
            </a:r>
          </a:p>
          <a:p>
            <a:pPr marL="0" indent="0">
              <a:buNone/>
            </a:pPr>
            <a:r>
              <a:rPr lang="zh-CN" altLang="en-US" sz="3000" dirty="0"/>
              <a:t>流控选项，</a:t>
            </a:r>
            <a:r>
              <a:rPr lang="en-US" altLang="zh-CN" sz="3000" dirty="0" err="1"/>
              <a:t>EnableRateLimiting</a:t>
            </a:r>
            <a:r>
              <a:rPr lang="en-US" altLang="zh-CN" sz="3000" dirty="0"/>
              <a:t> </a:t>
            </a:r>
            <a:r>
              <a:rPr lang="zh-CN" altLang="en-US" sz="3000" dirty="0"/>
              <a:t>为</a:t>
            </a:r>
            <a:r>
              <a:rPr lang="en-US" altLang="zh-CN" sz="3000" dirty="0"/>
              <a:t>true</a:t>
            </a:r>
            <a:r>
              <a:rPr lang="zh-CN" altLang="en-US" sz="3000" dirty="0"/>
              <a:t>时启用流控，</a:t>
            </a:r>
            <a:r>
              <a:rPr lang="en-US" altLang="zh-CN" sz="3000" dirty="0" err="1"/>
              <a:t>ClientWhitelist</a:t>
            </a:r>
            <a:r>
              <a:rPr lang="en-US" altLang="zh-CN" sz="3000" dirty="0"/>
              <a:t> </a:t>
            </a:r>
            <a:r>
              <a:rPr lang="zh-CN" altLang="en-US" sz="3000" dirty="0"/>
              <a:t>里面是白名单配置，</a:t>
            </a:r>
            <a:r>
              <a:rPr lang="en-US" altLang="zh-CN" sz="3000" dirty="0"/>
              <a:t>Period (1s, 1m, 1h)</a:t>
            </a:r>
            <a:r>
              <a:rPr lang="zh-CN" altLang="en-US" sz="3000" dirty="0"/>
              <a:t>表示每秒</a:t>
            </a:r>
            <a:r>
              <a:rPr lang="en-US" altLang="zh-CN" sz="3000" dirty="0"/>
              <a:t>/</a:t>
            </a:r>
            <a:r>
              <a:rPr lang="zh-CN" altLang="en-US" sz="3000" dirty="0"/>
              <a:t>每分钟</a:t>
            </a:r>
            <a:r>
              <a:rPr lang="en-US" altLang="zh-CN" sz="3000" dirty="0"/>
              <a:t>/</a:t>
            </a:r>
            <a:r>
              <a:rPr lang="zh-CN" altLang="en-US" sz="3000" dirty="0"/>
              <a:t>每小时，</a:t>
            </a:r>
            <a:r>
              <a:rPr lang="en-US" altLang="zh-CN" sz="3000" dirty="0"/>
              <a:t>Limit </a:t>
            </a:r>
            <a:r>
              <a:rPr lang="zh-CN" altLang="en-US" sz="3000" dirty="0"/>
              <a:t>表示客户端在定义的时间段内可以发起的最大请求数， </a:t>
            </a:r>
            <a:r>
              <a:rPr lang="en-US" altLang="zh-CN" sz="3000" dirty="0" err="1"/>
              <a:t>PeriodTimespan</a:t>
            </a:r>
            <a:r>
              <a:rPr lang="en-US" altLang="zh-CN" sz="3000" dirty="0"/>
              <a:t> </a:t>
            </a:r>
            <a:r>
              <a:rPr lang="zh-CN" altLang="en-US" sz="3000" dirty="0"/>
              <a:t>表示触发流控后持续的时间，单位为秒</a:t>
            </a:r>
          </a:p>
          <a:p>
            <a:pPr marL="0" indent="0">
              <a:buNone/>
            </a:pPr>
            <a:r>
              <a:rPr lang="en-US" altLang="zh-CN" sz="3000" dirty="0" err="1"/>
              <a:t>RateLimitOptions</a:t>
            </a:r>
            <a:r>
              <a:rPr lang="en-US" altLang="zh-CN" sz="3000" dirty="0"/>
              <a:t>": {</a:t>
            </a:r>
          </a:p>
          <a:p>
            <a:pPr marL="0" indent="0">
              <a:buNone/>
            </a:pPr>
            <a:r>
              <a:rPr lang="en-US" altLang="zh-CN" sz="3000" dirty="0"/>
              <a:t>               "</a:t>
            </a:r>
            <a:r>
              <a:rPr lang="en-US" altLang="zh-CN" sz="3000" dirty="0" err="1"/>
              <a:t>ClientWhitelist</a:t>
            </a:r>
            <a:r>
              <a:rPr lang="en-US" altLang="zh-CN" sz="3000" dirty="0"/>
              <a:t>":["clientId1", "clientId2"],</a:t>
            </a:r>
          </a:p>
          <a:p>
            <a:pPr marL="0" indent="0">
              <a:buNone/>
            </a:pPr>
            <a:r>
              <a:rPr lang="en-US" altLang="zh-CN" sz="3000" dirty="0"/>
              <a:t>               "</a:t>
            </a:r>
            <a:r>
              <a:rPr lang="en-US" altLang="zh-CN" sz="3000" dirty="0" err="1"/>
              <a:t>EnableRateLimiting</a:t>
            </a:r>
            <a:r>
              <a:rPr lang="en-US" altLang="zh-CN" sz="3000" dirty="0"/>
              <a:t>":true,</a:t>
            </a:r>
          </a:p>
          <a:p>
            <a:pPr marL="0" indent="0">
              <a:buNone/>
            </a:pPr>
            <a:r>
              <a:rPr lang="en-US" altLang="zh-CN" sz="3000" dirty="0"/>
              <a:t>               "Period":"1s",</a:t>
            </a:r>
          </a:p>
          <a:p>
            <a:pPr marL="0" indent="0">
              <a:buNone/>
            </a:pPr>
            <a:r>
              <a:rPr lang="en-US" altLang="zh-CN" sz="3000" dirty="0"/>
              <a:t>               "PeriodTimespan":5,</a:t>
            </a:r>
          </a:p>
          <a:p>
            <a:pPr marL="0" indent="0">
              <a:buNone/>
            </a:pPr>
            <a:r>
              <a:rPr lang="en-US" altLang="zh-CN" sz="3000" dirty="0"/>
              <a:t>"Limit":5000</a:t>
            </a:r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5CE7-D640-4178-A89E-79833C9A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dirty="0"/>
              <a:t>服务熔断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277F6EC-E1CD-456C-B59C-D4CD49E5722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948617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86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简介</a:t>
            </a:r>
            <a:endParaRPr lang="zh-CN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企业级</a:t>
            </a:r>
            <a:r>
              <a:rPr lang="en-US" altLang="zh-CN" dirty="0"/>
              <a:t>API</a:t>
            </a:r>
            <a:r>
              <a:rPr lang="zh-CN" altLang="en-US" dirty="0"/>
              <a:t>网关</a:t>
            </a:r>
            <a:r>
              <a:rPr lang="en-US" altLang="zh-CN" dirty="0"/>
              <a:t>-Ocelot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ASP.NET Core Middleware</a:t>
            </a:r>
          </a:p>
          <a:p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 dirty="0" err="1"/>
              <a:t>DependencyInjection</a:t>
            </a:r>
            <a:endParaRPr lang="en-US" altLang="zh-CN" dirty="0"/>
          </a:p>
          <a:p>
            <a:r>
              <a:rPr lang="zh-CN" altLang="zh-CN" dirty="0"/>
              <a:t>定制</a:t>
            </a:r>
            <a:r>
              <a:rPr lang="en-US" altLang="zh-CN" dirty="0"/>
              <a:t>Ocelot API</a:t>
            </a:r>
            <a:r>
              <a:rPr lang="zh-CN" altLang="zh-CN" dirty="0"/>
              <a:t>网关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Kubernetes </a:t>
            </a:r>
            <a:r>
              <a:rPr lang="zh-CN" altLang="zh-CN" dirty="0"/>
              <a:t>上使用</a:t>
            </a:r>
            <a:r>
              <a:rPr lang="en-US" altLang="zh-CN" dirty="0"/>
              <a:t>Ocelot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DAED-CD30-41C4-BEBD-20EC42CD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F18F-4AC1-49D7-9A8A-F288AACD21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CacheManager</a:t>
            </a:r>
            <a:r>
              <a:rPr lang="en-US" altLang="zh-CN" dirty="0"/>
              <a:t>  </a:t>
            </a:r>
            <a:r>
              <a:rPr lang="en-US" altLang="zh-CN" dirty="0">
                <a:hlinkClick r:id="rId3"/>
              </a:rPr>
              <a:t>http://cachemanager.michaco.net/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EasyCaching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https://github.com/catcherwong/Ocelot.Cache.EasyCaching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FileCacheOptions</a:t>
            </a:r>
            <a:r>
              <a:rPr lang="en-US" altLang="zh-CN" dirty="0"/>
              <a:t>": { "</a:t>
            </a:r>
            <a:r>
              <a:rPr lang="en-US" altLang="zh-CN" dirty="0" err="1"/>
              <a:t>TtlSeconds</a:t>
            </a:r>
            <a:r>
              <a:rPr lang="en-US" altLang="zh-CN" dirty="0"/>
              <a:t>": 15, "Region": "</a:t>
            </a:r>
            <a:r>
              <a:rPr lang="en-US" altLang="zh-CN" dirty="0" err="1"/>
              <a:t>somename</a:t>
            </a:r>
            <a:r>
              <a:rPr lang="en-US" altLang="zh-CN" dirty="0"/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01710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D661D-6D77-47EC-B966-2B6C402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en-US" altLang="zh-CN" dirty="0" err="1"/>
              <a:t>RequestId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3BA03-3882-4544-BE92-18DF67096E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日志上下文范围携带的用于唯一标识当前请求的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对每个请求</a:t>
            </a:r>
            <a:r>
              <a:rPr lang="en-US" altLang="zh-CN" dirty="0"/>
              <a:t>, </a:t>
            </a:r>
            <a:r>
              <a:rPr lang="zh-CN" altLang="en-US" dirty="0"/>
              <a:t>都生成一个唯一的</a:t>
            </a:r>
            <a:r>
              <a:rPr lang="en-US" altLang="zh-CN" dirty="0" err="1"/>
              <a:t>requestID</a:t>
            </a:r>
            <a:r>
              <a:rPr lang="en-US" altLang="zh-CN" dirty="0"/>
              <a:t>. </a:t>
            </a:r>
            <a:r>
              <a:rPr lang="zh-CN" altLang="en-US" dirty="0"/>
              <a:t>在这个请求的生命周期中</a:t>
            </a:r>
            <a:r>
              <a:rPr lang="en-US" altLang="zh-CN" dirty="0"/>
              <a:t>, </a:t>
            </a:r>
            <a:r>
              <a:rPr lang="zh-CN" altLang="en-US" dirty="0"/>
              <a:t>所有打印的日志都会带上</a:t>
            </a:r>
            <a:r>
              <a:rPr lang="en-US" altLang="zh-CN" dirty="0" err="1"/>
              <a:t>requestID</a:t>
            </a:r>
            <a:r>
              <a:rPr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244161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8F37-F587-4753-8E39-D3305E6B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配置</a:t>
            </a:r>
            <a:r>
              <a:rPr lang="en-US" altLang="zh-CN" dirty="0"/>
              <a:t>-logging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81C84-F105-46BB-9F78-A5D3BCE04D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ILoggerFactory</a:t>
            </a:r>
            <a:r>
              <a:rPr lang="en-US" altLang="zh-CN" dirty="0"/>
              <a:t> / </a:t>
            </a:r>
            <a:r>
              <a:rPr lang="en-US" altLang="zh-CN" dirty="0" err="1"/>
              <a:t>Ilogger</a:t>
            </a:r>
            <a:endParaRPr lang="en-US" altLang="zh-CN" dirty="0"/>
          </a:p>
          <a:p>
            <a:r>
              <a:rPr lang="en-US" altLang="zh-CN" dirty="0"/>
              <a:t>Debug/Info </a:t>
            </a:r>
            <a:r>
              <a:rPr lang="zh-CN" altLang="en-US" dirty="0"/>
              <a:t>级别的日志</a:t>
            </a:r>
          </a:p>
        </p:txBody>
      </p:sp>
    </p:spTree>
    <p:extLst>
      <p:ext uri="{BB962C8B-B14F-4D97-AF65-F5344CB8AC3E}">
        <p14:creationId xmlns:p14="http://schemas.microsoft.com/office/powerpoint/2010/main" val="48541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Middleware</a:t>
            </a:r>
          </a:p>
        </p:txBody>
      </p:sp>
      <p:sp>
        <p:nvSpPr>
          <p:cNvPr id="3" name="Shap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CN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83D391E1-0F9B-4970-B096-C04291209F0C}"/>
              </a:ext>
            </a:extLst>
          </p:cNvPr>
          <p:cNvGrpSpPr/>
          <p:nvPr/>
        </p:nvGrpSpPr>
        <p:grpSpPr>
          <a:xfrm>
            <a:off x="4901460" y="1219200"/>
            <a:ext cx="3991020" cy="4962307"/>
            <a:chOff x="6827837" y="1741107"/>
            <a:chExt cx="5071158" cy="4829662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F5660354-C516-4C7E-9AAB-3174F1EAC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8AEB981-BBA7-4027-9311-61D5D081F4F8}"/>
                </a:ext>
              </a:extLst>
            </p:cNvPr>
            <p:cNvSpPr txBox="1"/>
            <p:nvPr/>
          </p:nvSpPr>
          <p:spPr>
            <a:xfrm>
              <a:off x="6842804" y="1741107"/>
              <a:ext cx="5056191" cy="68065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1D48B54-A5A2-4718-8F2D-681C8E222B51}"/>
              </a:ext>
            </a:extLst>
          </p:cNvPr>
          <p:cNvGrpSpPr/>
          <p:nvPr/>
        </p:nvGrpSpPr>
        <p:grpSpPr>
          <a:xfrm>
            <a:off x="433519" y="1172712"/>
            <a:ext cx="4413809" cy="5008796"/>
            <a:chOff x="374215" y="1684660"/>
            <a:chExt cx="4413809" cy="4496846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3C4034DA-699D-4BB4-B0DA-0D6A89578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196"/>
            <a:stretch/>
          </p:blipFill>
          <p:spPr>
            <a:xfrm>
              <a:off x="374215" y="2355941"/>
              <a:ext cx="4413809" cy="38255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111627-F2D4-4429-A41D-BC6E5FB4A8AA}"/>
                </a:ext>
              </a:extLst>
            </p:cNvPr>
            <p:cNvSpPr txBox="1"/>
            <p:nvPr/>
          </p:nvSpPr>
          <p:spPr>
            <a:xfrm>
              <a:off x="576428" y="1684660"/>
              <a:ext cx="4009382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传统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ASP.NET </a:t>
              </a:r>
              <a:r>
                <a:rPr lang="zh-CN" alt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应用模型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60AE-F1CC-44EC-8DD7-BD47B1E7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r>
              <a:rPr lang="zh-CN" altLang="en-US" dirty="0"/>
              <a:t>请求管道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01FF4-C3DA-41FD-A230-C814D3327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一、一个重要的委托：</a:t>
            </a:r>
            <a:r>
              <a:rPr lang="en-US" altLang="zh-CN" dirty="0" err="1"/>
              <a:t>RequestDelegate</a:t>
            </a:r>
            <a:endParaRPr lang="en-US" altLang="zh-CN" dirty="0"/>
          </a:p>
          <a:p>
            <a:r>
              <a:rPr lang="zh-CN" altLang="en-US" dirty="0"/>
              <a:t>二、描述当前请求的上下文：</a:t>
            </a:r>
            <a:r>
              <a:rPr lang="en-US" altLang="zh-CN" dirty="0" err="1"/>
              <a:t>HttpContext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en-US" dirty="0"/>
              <a:t>封装“特性”的容器：</a:t>
            </a:r>
            <a:r>
              <a:rPr lang="en-US" altLang="zh-CN" dirty="0" err="1"/>
              <a:t>FeatureCollection</a:t>
            </a:r>
            <a:br>
              <a:rPr lang="en-US" altLang="zh-CN" dirty="0"/>
            </a:br>
            <a:r>
              <a:rPr lang="en-US" altLang="zh-CN" dirty="0"/>
              <a:t>     </a:t>
            </a:r>
            <a:r>
              <a:rPr lang="en-US" altLang="zh-CN" dirty="0" err="1"/>
              <a:t>HttpContext</a:t>
            </a:r>
            <a:r>
              <a:rPr lang="zh-CN" altLang="en-US" dirty="0"/>
              <a:t>的默认实现：</a:t>
            </a:r>
            <a:r>
              <a:rPr lang="en-US" altLang="zh-CN" dirty="0" err="1"/>
              <a:t>DefaultHttpContext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zh-CN" altLang="en-US" dirty="0"/>
              <a:t>上下文的创建者：</a:t>
            </a:r>
            <a:r>
              <a:rPr lang="en-US" altLang="zh-CN" dirty="0" err="1"/>
              <a:t>HttpContextFactory</a:t>
            </a:r>
            <a:endParaRPr lang="en-US" altLang="zh-CN" dirty="0"/>
          </a:p>
          <a:p>
            <a:r>
              <a:rPr lang="zh-CN" altLang="en-US" dirty="0"/>
              <a:t>三、管道的注册者和构建者：</a:t>
            </a:r>
            <a:r>
              <a:rPr lang="en-US" altLang="zh-CN" dirty="0" err="1"/>
              <a:t>ApplicationBuilder</a:t>
            </a:r>
            <a:br>
              <a:rPr lang="en-US" altLang="zh-CN" dirty="0"/>
            </a:br>
            <a:r>
              <a:rPr lang="en-US" altLang="zh-CN" dirty="0"/>
              <a:t>     </a:t>
            </a:r>
            <a:r>
              <a:rPr lang="en-US" altLang="zh-CN" dirty="0" err="1"/>
              <a:t>ApplicationBuilder</a:t>
            </a:r>
            <a:r>
              <a:rPr lang="zh-CN" altLang="en-US" dirty="0"/>
              <a:t>的创建者</a:t>
            </a:r>
            <a:r>
              <a:rPr lang="en-US" altLang="zh-CN" dirty="0" err="1"/>
              <a:t>ApplicationBuilderFactory</a:t>
            </a:r>
            <a:endParaRPr lang="zh-CN" altLang="en-US" dirty="0"/>
          </a:p>
        </p:txBody>
      </p:sp>
      <p:pic>
        <p:nvPicPr>
          <p:cNvPr id="1026" name="Picture 2" descr="clip_image002">
            <a:extLst>
              <a:ext uri="{FF2B5EF4-FFF2-40B4-BE49-F238E27FC236}">
                <a16:creationId xmlns:a16="http://schemas.microsoft.com/office/drawing/2014/main" id="{7B99C999-EF2E-4097-9ED1-D2E40B57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0465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8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77C4-5651-4FE5-B90D-5221A06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Middleware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A38C6B-6136-4B56-8F2F-14ED3D2BA5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39552" y="1268760"/>
            <a:ext cx="7715323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7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2642-FAF2-4DA0-82CB-0B1EF080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Middleware </a:t>
            </a:r>
            <a:r>
              <a:rPr lang="zh-CN" altLang="en-US" dirty="0"/>
              <a:t>运行方式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25C3E-F601-4B14-9221-E9C2E93B21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93F2600-D3DB-4A7D-B141-D733CA9756B5}"/>
              </a:ext>
            </a:extLst>
          </p:cNvPr>
          <p:cNvSpPr txBox="1">
            <a:spLocks/>
          </p:cNvSpPr>
          <p:nvPr/>
        </p:nvSpPr>
        <p:spPr>
          <a:xfrm>
            <a:off x="457200" y="836613"/>
            <a:ext cx="8229600" cy="992187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zh-CN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FD60BA52-7970-4F0B-AF9E-D4A22CD6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" y="1336556"/>
            <a:ext cx="8229600" cy="4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E1682-EDC8-483F-B89D-7531FEBC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OcelotMiddleware</a:t>
            </a:r>
            <a:r>
              <a:rPr lang="en-US" altLang="zh-CN" dirty="0"/>
              <a:t> &amp; </a:t>
            </a:r>
            <a:r>
              <a:rPr lang="en-US" altLang="zh-CN" dirty="0" err="1"/>
              <a:t>DownstreamContext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2FE8D4-044A-4C3D-A186-0537E2A722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0384" y="1205880"/>
            <a:ext cx="8003232" cy="278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729EA9-D1B0-4D95-B0C6-31F30EA3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4" y="3979158"/>
            <a:ext cx="8322096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ADF6-BD00-4B7C-BB04-9CF8FF31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B9A316-6AE7-4DA7-8D83-9643B8BB6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857" y="1981200"/>
            <a:ext cx="7402285" cy="3886200"/>
          </a:xfrm>
        </p:spPr>
      </p:pic>
    </p:spTree>
    <p:extLst>
      <p:ext uri="{BB962C8B-B14F-4D97-AF65-F5344CB8AC3E}">
        <p14:creationId xmlns:p14="http://schemas.microsoft.com/office/powerpoint/2010/main" val="335587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ADF6-BD00-4B7C-BB04-9CF8FF31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6AAC87-D155-4E0F-B750-79888D50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1" y="1845069"/>
            <a:ext cx="8366176" cy="4392243"/>
          </a:xfrm>
        </p:spPr>
      </p:pic>
    </p:spTree>
    <p:extLst>
      <p:ext uri="{BB962C8B-B14F-4D97-AF65-F5344CB8AC3E}">
        <p14:creationId xmlns:p14="http://schemas.microsoft.com/office/powerpoint/2010/main" val="816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A809-26D6-4590-B667-867BE8B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微服务时代的挑战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FAFCE-02E5-4AB4-9945-CF112B961B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避免客户端感知微服务边界的存在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B7478-35FB-40BD-8CE6-AE7AE09B684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/>
              <a:t>不同的前端、后端团队需要统一的接口设计、接口规范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23BD8-A4F0-464F-9885-BEBD05FD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34648"/>
            <a:ext cx="4610100" cy="35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12270-C5D6-4210-A0D4-3C66FDE8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支持常见的后端通讯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1AB27-5CAC-42F1-A998-CDDB72FB36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WebSocket </a:t>
            </a:r>
            <a:r>
              <a:rPr lang="en-US" altLang="zh-CN" dirty="0">
                <a:hlinkClick r:id="rId2"/>
              </a:rPr>
              <a:t>https://ocelot.readthedocs.io/en/latest/features/websockets.html</a:t>
            </a:r>
            <a:endParaRPr lang="en-US" altLang="zh-CN" dirty="0"/>
          </a:p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https://github.com/thangchung/GrpcJsonTranscoder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Orleans </a:t>
            </a:r>
            <a:r>
              <a:rPr lang="en-US" altLang="zh-CN" dirty="0">
                <a:hlinkClick r:id="rId4"/>
              </a:rPr>
              <a:t>https://github.com/aqa510415008/Ocelot.OrleansHttpGateway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82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ECBF-9C7B-4820-B3C1-04AA1474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自定义扩展后端通讯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EBCE1-E9DB-487C-B1CE-48736F0404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Uri</a:t>
            </a:r>
          </a:p>
          <a:p>
            <a:r>
              <a:rPr lang="en-US" altLang="zh-CN" dirty="0" err="1"/>
              <a:t>RequestBuilderMiddleware</a:t>
            </a:r>
            <a:endParaRPr lang="en-US" altLang="zh-CN" dirty="0"/>
          </a:p>
          <a:p>
            <a:r>
              <a:rPr lang="en-US" altLang="zh-CN" dirty="0" err="1"/>
              <a:t>RequesterMiddleware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1C4F6-7583-49F4-9E94-DA17DA417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708920"/>
            <a:ext cx="8201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747C8-019A-4FBF-BFFC-C33750F3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Kubernetes </a:t>
            </a:r>
            <a:r>
              <a:rPr lang="zh-CN" altLang="zh-CN" dirty="0"/>
              <a:t>上使用</a:t>
            </a:r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7" name="内容占位符 6" descr="图片包含 屏幕截图, 地图&#10;&#10;描述已自动生成">
            <a:extLst>
              <a:ext uri="{FF2B5EF4-FFF2-40B4-BE49-F238E27FC236}">
                <a16:creationId xmlns:a16="http://schemas.microsoft.com/office/drawing/2014/main" id="{713CF52C-8B6F-491A-9A7D-F44AA3F561B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435280" cy="5382344"/>
          </a:xfrm>
        </p:spPr>
      </p:pic>
    </p:spTree>
    <p:extLst>
      <p:ext uri="{BB962C8B-B14F-4D97-AF65-F5344CB8AC3E}">
        <p14:creationId xmlns:p14="http://schemas.microsoft.com/office/powerpoint/2010/main" val="245094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A3F39-3B28-45BA-BD79-D1C1ED9B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Ocelot </a:t>
            </a:r>
            <a:r>
              <a:rPr lang="zh-CN" altLang="en-US" dirty="0"/>
              <a:t>的问题？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42CA4-9618-435A-B07A-68ED3C07CD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短链接数翻倍： 网关接收和向下游转发请求，使用了双倍的</a:t>
            </a:r>
            <a:r>
              <a:rPr lang="en-US" altLang="zh-CN" dirty="0"/>
              <a:t>socket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打开的</a:t>
            </a:r>
            <a:r>
              <a:rPr lang="en-US" altLang="zh-CN" dirty="0"/>
              <a:t>TCP</a:t>
            </a:r>
            <a:r>
              <a:rPr lang="zh-CN" altLang="en-US" dirty="0"/>
              <a:t>连接在</a:t>
            </a:r>
            <a:r>
              <a:rPr lang="en-US" altLang="zh-CN" dirty="0"/>
              <a:t>TIME_WAIT</a:t>
            </a:r>
            <a:r>
              <a:rPr lang="zh-CN" altLang="en-US" dirty="0"/>
              <a:t>状态下保持打开状态最长</a:t>
            </a:r>
            <a:r>
              <a:rPr lang="en-US" altLang="zh-CN" dirty="0"/>
              <a:t>240</a:t>
            </a:r>
            <a:r>
              <a:rPr lang="zh-CN" altLang="en-US" dirty="0"/>
              <a:t>秒，</a:t>
            </a:r>
            <a:r>
              <a:rPr lang="zh-CN" altLang="en-US" b="1" dirty="0"/>
              <a:t>业务处理</a:t>
            </a:r>
            <a:r>
              <a:rPr lang="en-US" altLang="zh-CN" b="1" dirty="0"/>
              <a:t>+</a:t>
            </a:r>
            <a:r>
              <a:rPr lang="zh-CN" altLang="en-US" b="1" dirty="0"/>
              <a:t>传输数据的时间 远远小于 </a:t>
            </a:r>
            <a:r>
              <a:rPr lang="en-US" altLang="zh-CN" dirty="0"/>
              <a:t>TIME_WAIT</a:t>
            </a:r>
            <a:r>
              <a:rPr lang="zh-CN" altLang="en-US" b="1" dirty="0"/>
              <a:t>超时的时间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654B0-4017-4497-818E-A4D08FC3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29000"/>
            <a:ext cx="6408712" cy="30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1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4CFAE-4375-4F4F-9156-D5E3F7B6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AF717-A654-4BBB-B189-287EB1A072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网关在微服务架构中地位</a:t>
            </a:r>
            <a:endParaRPr lang="en-US" altLang="zh-CN" dirty="0"/>
          </a:p>
          <a:p>
            <a:r>
              <a:rPr lang="en-US" altLang="zh-CN" dirty="0"/>
              <a:t>Ocelot </a:t>
            </a:r>
            <a:r>
              <a:rPr lang="zh-CN" altLang="en-US" dirty="0"/>
              <a:t>基本特性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Middleware </a:t>
            </a:r>
            <a:r>
              <a:rPr lang="zh-CN" altLang="en-US" dirty="0"/>
              <a:t>扩展</a:t>
            </a:r>
            <a:r>
              <a:rPr lang="en-US" altLang="zh-CN" dirty="0"/>
              <a:t>Ocelot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上使用</a:t>
            </a:r>
            <a:r>
              <a:rPr lang="en-US" altLang="zh-CN" dirty="0"/>
              <a:t>Ocelot</a:t>
            </a:r>
          </a:p>
          <a:p>
            <a:r>
              <a:rPr lang="zh-CN" altLang="en-US" dirty="0"/>
              <a:t>资源汇总</a:t>
            </a:r>
            <a:r>
              <a:rPr lang="en-US" altLang="zh-CN" dirty="0"/>
              <a:t>-</a:t>
            </a:r>
            <a:r>
              <a:rPr lang="en-US" altLang="zh-CN" dirty="0">
                <a:hlinkClick r:id="rId2"/>
              </a:rPr>
              <a:t> https://github.com/geffzhang/awesome-ocelot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9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B735-EE41-4581-9142-30379B8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API</a:t>
            </a:r>
            <a:r>
              <a:rPr lang="zh-CN" altLang="en-US" dirty="0"/>
              <a:t>网关构建微服务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8CB89-90FE-41BF-AEA6-924ABBB533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3754" y="1380776"/>
            <a:ext cx="4041775" cy="46085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3E971-7C3C-4E60-9CCA-A7F672D27CD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网关是请求进入系统的唯一入口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网关负责服务请求路由及协议转换</a:t>
            </a:r>
            <a:endParaRPr lang="en-US" altLang="zh-CN" dirty="0"/>
          </a:p>
          <a:p>
            <a:r>
              <a:rPr lang="zh-CN" altLang="en-US" dirty="0"/>
              <a:t>其他公共职责：</a:t>
            </a:r>
            <a:endParaRPr lang="en-US" altLang="zh-CN" dirty="0"/>
          </a:p>
          <a:p>
            <a:pPr lvl="1"/>
            <a:r>
              <a:rPr lang="zh-CN" altLang="en-US" dirty="0"/>
              <a:t>身份认证</a:t>
            </a:r>
            <a:endParaRPr lang="en-US" altLang="zh-CN" dirty="0"/>
          </a:p>
          <a:p>
            <a:pPr lvl="1"/>
            <a:r>
              <a:rPr lang="zh-CN" altLang="en-US" dirty="0"/>
              <a:t>权限控制</a:t>
            </a:r>
            <a:endParaRPr lang="en-US" altLang="zh-CN" dirty="0"/>
          </a:p>
          <a:p>
            <a:pPr lvl="1"/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33155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FCDE-4EFE-428F-8857-AF3DD06F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025D9D-6F41-4788-BAAA-21BCC0DE08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59247" y="1219200"/>
            <a:ext cx="3837680" cy="493712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DA5FA0-97FA-4C44-99DA-C61F572FC31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716016" y="1219200"/>
            <a:ext cx="3837680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bject 1">
            <a:extLst>
              <a:ext uri="{FF2B5EF4-FFF2-40B4-BE49-F238E27FC236}">
                <a16:creationId xmlns:a16="http://schemas.microsoft.com/office/drawing/2014/main" id="{6CEEABEB-B7E1-4601-8B7F-40719616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-8272"/>
            <a:ext cx="9150350" cy="686627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88067" name="object 3">
            <a:extLst>
              <a:ext uri="{FF2B5EF4-FFF2-40B4-BE49-F238E27FC236}">
                <a16:creationId xmlns:a16="http://schemas.microsoft.com/office/drawing/2014/main" id="{1D51761A-82A0-4508-B5F2-E00B5482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2414"/>
            <a:ext cx="39735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ru-RU" altLang="zh-CN" sz="1600" b="1" dirty="0">
                <a:solidFill>
                  <a:srgbClr val="203260"/>
                </a:solidFill>
                <a:latin typeface="HIBTJE+å¾®è½¯é�»,Bold" charset="-122"/>
                <a:ea typeface="HIBTJE+å¾®è½¯é�»,Bold" charset="-122"/>
              </a:rPr>
              <a:t>API</a:t>
            </a:r>
            <a:r>
              <a:rPr lang="zh-CN" altLang="ru-RU" sz="1600" b="1" dirty="0">
                <a:solidFill>
                  <a:srgbClr val="203260"/>
                </a:solidFill>
                <a:latin typeface="BNQCUQ+å¾®è½¯é�»,Bold" charset="-122"/>
                <a:ea typeface="BNQCUQ+å¾®è½¯é�»,Bold" charset="-122"/>
              </a:rPr>
              <a:t>网关</a:t>
            </a:r>
            <a:r>
              <a:rPr lang="zh-CN" altLang="ru-RU" sz="1600" b="1" dirty="0">
                <a:solidFill>
                  <a:srgbClr val="20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600" dirty="0">
                <a:solidFill>
                  <a:srgbClr val="203060"/>
                </a:solidFill>
                <a:latin typeface="SWFRCU+å¾®è½¯é�»" charset="-122"/>
                <a:ea typeface="SWFRCU+å¾®è½¯é�»" charset="-122"/>
              </a:rPr>
              <a:t>—</a:t>
            </a:r>
            <a:r>
              <a:rPr lang="ru-RU" altLang="zh-CN" sz="1600" dirty="0">
                <a:solidFill>
                  <a:srgbClr val="203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600" dirty="0">
                <a:solidFill>
                  <a:srgbClr val="203060"/>
                </a:solidFill>
                <a:latin typeface="FVHWPR+å¾®è½¯é�»" charset="-122"/>
                <a:ea typeface="FVHWPR+å¾®è½¯é�»" charset="-122"/>
              </a:rPr>
              <a:t>API</a:t>
            </a:r>
            <a:r>
              <a:rPr lang="zh-CN" altLang="ru-RU" sz="1600" dirty="0">
                <a:solidFill>
                  <a:srgbClr val="203060"/>
                </a:solidFill>
                <a:latin typeface="SWFRCU+å¾®è½¯é�»" charset="-122"/>
                <a:ea typeface="SWFRCU+å¾®è½¯é�»" charset="-122"/>
              </a:rPr>
              <a:t>请求处理流程</a:t>
            </a:r>
          </a:p>
        </p:txBody>
      </p:sp>
      <p:sp>
        <p:nvSpPr>
          <p:cNvPr id="88068" name="object 4">
            <a:extLst>
              <a:ext uri="{FF2B5EF4-FFF2-40B4-BE49-F238E27FC236}">
                <a16:creationId xmlns:a16="http://schemas.microsoft.com/office/drawing/2014/main" id="{7AF6B3BB-94D9-4546-AB0A-A5A19B35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服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务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路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由</a:t>
            </a:r>
          </a:p>
        </p:txBody>
      </p:sp>
      <p:sp>
        <p:nvSpPr>
          <p:cNvPr id="88069" name="object 5">
            <a:extLst>
              <a:ext uri="{FF2B5EF4-FFF2-40B4-BE49-F238E27FC236}">
                <a16:creationId xmlns:a16="http://schemas.microsoft.com/office/drawing/2014/main" id="{A8C77ABB-5604-4617-B390-6A718631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应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用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认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证</a:t>
            </a:r>
          </a:p>
        </p:txBody>
      </p:sp>
      <p:sp>
        <p:nvSpPr>
          <p:cNvPr id="88070" name="object 6">
            <a:extLst>
              <a:ext uri="{FF2B5EF4-FFF2-40B4-BE49-F238E27FC236}">
                <a16:creationId xmlns:a16="http://schemas.microsoft.com/office/drawing/2014/main" id="{D19D7E10-5E28-49BF-B54F-D016A352C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用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户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认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证</a:t>
            </a:r>
          </a:p>
        </p:txBody>
      </p:sp>
      <p:sp>
        <p:nvSpPr>
          <p:cNvPr id="88071" name="object 7">
            <a:extLst>
              <a:ext uri="{FF2B5EF4-FFF2-40B4-BE49-F238E27FC236}">
                <a16:creationId xmlns:a16="http://schemas.microsoft.com/office/drawing/2014/main" id="{3ECB826D-EF76-4982-A728-A9B843B3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权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限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校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验</a:t>
            </a:r>
          </a:p>
        </p:txBody>
      </p:sp>
      <p:sp>
        <p:nvSpPr>
          <p:cNvPr id="88072" name="object 8">
            <a:extLst>
              <a:ext uri="{FF2B5EF4-FFF2-40B4-BE49-F238E27FC236}">
                <a16:creationId xmlns:a16="http://schemas.microsoft.com/office/drawing/2014/main" id="{259A2CC5-66B6-4195-A78E-C9715AF9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参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数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校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验</a:t>
            </a:r>
          </a:p>
        </p:txBody>
      </p:sp>
      <p:sp>
        <p:nvSpPr>
          <p:cNvPr id="88073" name="object 9">
            <a:extLst>
              <a:ext uri="{FF2B5EF4-FFF2-40B4-BE49-F238E27FC236}">
                <a16:creationId xmlns:a16="http://schemas.microsoft.com/office/drawing/2014/main" id="{75C3008E-5BBD-4C13-B1EC-06C65DF2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2085975"/>
            <a:ext cx="381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协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议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转</a:t>
            </a:r>
          </a:p>
          <a:p>
            <a:pPr>
              <a:lnSpc>
                <a:spcPts val="1400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换</a:t>
            </a:r>
          </a:p>
        </p:txBody>
      </p:sp>
      <p:sp>
        <p:nvSpPr>
          <p:cNvPr id="88074" name="object 10">
            <a:extLst>
              <a:ext uri="{FF2B5EF4-FFF2-40B4-BE49-F238E27FC236}">
                <a16:creationId xmlns:a16="http://schemas.microsoft.com/office/drawing/2014/main" id="{7EFDCF8C-5226-49F7-B5AE-B1168352D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2246313"/>
            <a:ext cx="1093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请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求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第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三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方</a:t>
            </a:r>
          </a:p>
        </p:txBody>
      </p:sp>
      <p:sp>
        <p:nvSpPr>
          <p:cNvPr id="88075" name="object 11">
            <a:extLst>
              <a:ext uri="{FF2B5EF4-FFF2-40B4-BE49-F238E27FC236}">
                <a16:creationId xmlns:a16="http://schemas.microsoft.com/office/drawing/2014/main" id="{8AD30472-D6FE-4E0B-851F-43FA7F21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4" y="2352675"/>
            <a:ext cx="12350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000000"/>
                </a:solidFill>
                <a:latin typeface="SWFRCU+å¾®è½¯é�»" charset="-122"/>
                <a:ea typeface="SWFRCU+å¾®è½¯é�»" charset="-122"/>
              </a:rPr>
              <a:t>发送</a:t>
            </a:r>
            <a:r>
              <a:rPr lang="ru-RU" altLang="zh-CN" sz="1200" dirty="0">
                <a:solidFill>
                  <a:srgbClr val="000000"/>
                </a:solidFill>
                <a:latin typeface="FVHWPR+å¾®è½¯é�»" charset="-122"/>
                <a:ea typeface="FVHWPR+å¾®è½¯é�»" charset="-122"/>
              </a:rPr>
              <a:t>API</a:t>
            </a:r>
            <a:r>
              <a:rPr lang="zh-CN" altLang="ru-RU" sz="1200" dirty="0">
                <a:solidFill>
                  <a:srgbClr val="000000"/>
                </a:solidFill>
                <a:latin typeface="SWFRCU+å¾®è½¯é�»" charset="-122"/>
                <a:ea typeface="SWFRCU+å¾®è½¯é�»" charset="-122"/>
              </a:rPr>
              <a:t>请求</a:t>
            </a:r>
          </a:p>
          <a:p>
            <a:pPr>
              <a:lnSpc>
                <a:spcPts val="1575"/>
              </a:lnSpc>
              <a:spcBef>
                <a:spcPts val="10575"/>
              </a:spcBef>
            </a:pPr>
            <a:r>
              <a:rPr lang="zh-CN" altLang="ru-RU" sz="1200" dirty="0">
                <a:solidFill>
                  <a:srgbClr val="000000"/>
                </a:solidFill>
                <a:latin typeface="SWFRCU+å¾®è½¯é�»" charset="-122"/>
                <a:ea typeface="SWFRCU+å¾®è½¯é�»" charset="-122"/>
              </a:rPr>
              <a:t>获取</a:t>
            </a:r>
            <a:r>
              <a:rPr lang="ru-RU" altLang="zh-CN" sz="1200" dirty="0">
                <a:solidFill>
                  <a:srgbClr val="000000"/>
                </a:solidFill>
                <a:latin typeface="FVHWPR+å¾®è½¯é�»" charset="-122"/>
                <a:ea typeface="FVHWPR+å¾®è½¯é�»" charset="-122"/>
              </a:rPr>
              <a:t>API</a:t>
            </a:r>
            <a:r>
              <a:rPr lang="zh-CN" altLang="ru-RU" sz="1200" dirty="0">
                <a:solidFill>
                  <a:srgbClr val="000000"/>
                </a:solidFill>
                <a:latin typeface="SWFRCU+å¾®è½¯é�»" charset="-122"/>
                <a:ea typeface="SWFRCU+å¾®è½¯é�»" charset="-122"/>
              </a:rPr>
              <a:t>结果</a:t>
            </a:r>
          </a:p>
        </p:txBody>
      </p:sp>
      <p:sp>
        <p:nvSpPr>
          <p:cNvPr id="88076" name="object 12">
            <a:extLst>
              <a:ext uri="{FF2B5EF4-FFF2-40B4-BE49-F238E27FC236}">
                <a16:creationId xmlns:a16="http://schemas.microsoft.com/office/drawing/2014/main" id="{FE2CF0B4-3C63-4E2A-A9EC-01DD8164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2428876"/>
            <a:ext cx="884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系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统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ru-RU" altLang="zh-CN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ru-RU" altLang="zh-CN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88077" name="object 13">
            <a:extLst>
              <a:ext uri="{FF2B5EF4-FFF2-40B4-BE49-F238E27FC236}">
                <a16:creationId xmlns:a16="http://schemas.microsoft.com/office/drawing/2014/main" id="{FE74EB75-2B00-45E5-A30F-7AC5C7CA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3771901"/>
            <a:ext cx="5588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返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回</a:t>
            </a:r>
          </a:p>
          <a:p>
            <a:pPr>
              <a:lnSpc>
                <a:spcPts val="1438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数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据</a:t>
            </a:r>
          </a:p>
        </p:txBody>
      </p:sp>
      <p:sp>
        <p:nvSpPr>
          <p:cNvPr id="88078" name="object 14">
            <a:extLst>
              <a:ext uri="{FF2B5EF4-FFF2-40B4-BE49-F238E27FC236}">
                <a16:creationId xmlns:a16="http://schemas.microsoft.com/office/drawing/2014/main" id="{DCBE1568-A532-4BDA-BEE2-F4999F71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4" y="3778251"/>
            <a:ext cx="915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记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录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请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求</a:t>
            </a:r>
          </a:p>
          <a:p>
            <a:pPr>
              <a:lnSpc>
                <a:spcPts val="1438"/>
              </a:lnSpc>
            </a:pP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组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件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日</a:t>
            </a:r>
            <a:r>
              <a:rPr lang="zh-CN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 dirty="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志</a:t>
            </a:r>
          </a:p>
        </p:txBody>
      </p:sp>
      <p:sp>
        <p:nvSpPr>
          <p:cNvPr id="88079" name="object 15">
            <a:extLst>
              <a:ext uri="{FF2B5EF4-FFF2-40B4-BE49-F238E27FC236}">
                <a16:creationId xmlns:a16="http://schemas.microsoft.com/office/drawing/2014/main" id="{55041876-8003-489E-A047-16F173FD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771901"/>
            <a:ext cx="5588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结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果</a:t>
            </a:r>
          </a:p>
          <a:p>
            <a:pPr>
              <a:lnSpc>
                <a:spcPts val="1438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解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析</a:t>
            </a:r>
          </a:p>
        </p:txBody>
      </p:sp>
      <p:sp>
        <p:nvSpPr>
          <p:cNvPr id="88080" name="object 16">
            <a:extLst>
              <a:ext uri="{FF2B5EF4-FFF2-40B4-BE49-F238E27FC236}">
                <a16:creationId xmlns:a16="http://schemas.microsoft.com/office/drawing/2014/main" id="{F17BCC6A-323B-400A-BA71-942435B5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9" y="3771901"/>
            <a:ext cx="915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 marL="142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记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录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请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求</a:t>
            </a:r>
          </a:p>
          <a:p>
            <a:pPr>
              <a:lnSpc>
                <a:spcPts val="1438"/>
              </a:lnSpc>
            </a:pP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ru-RU" altLang="zh-CN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ru-RU" altLang="zh-CN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200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zh-CN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日</a:t>
            </a:r>
            <a:r>
              <a:rPr lang="zh-CN" altLang="ru-RU"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200">
                <a:solidFill>
                  <a:srgbClr val="FFFFFF"/>
                </a:solidFill>
                <a:latin typeface="SWFRCU+å¾®è½¯é�»" charset="-122"/>
                <a:ea typeface="SWFRCU+å¾®è½¯é�»" charset="-122"/>
              </a:rPr>
              <a:t>志</a:t>
            </a:r>
          </a:p>
        </p:txBody>
      </p:sp>
      <p:sp>
        <p:nvSpPr>
          <p:cNvPr id="88081" name="object 17">
            <a:extLst>
              <a:ext uri="{FF2B5EF4-FFF2-40B4-BE49-F238E27FC236}">
                <a16:creationId xmlns:a16="http://schemas.microsoft.com/office/drawing/2014/main" id="{78B2C720-27FA-4819-AC92-A6A690C08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6" y="4713288"/>
            <a:ext cx="1336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850"/>
              </a:lnSpc>
            </a:pPr>
            <a:r>
              <a:rPr lang="zh-CN" altLang="ru-RU" sz="1400">
                <a:solidFill>
                  <a:srgbClr val="FFB21C"/>
                </a:solidFill>
                <a:latin typeface="SWFRCU+å¾®è½¯é�»" charset="-122"/>
                <a:ea typeface="SWFRCU+å¾®è½¯é�»" charset="-122"/>
              </a:rPr>
              <a:t>组件私有逻辑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bject 1">
            <a:extLst>
              <a:ext uri="{FF2B5EF4-FFF2-40B4-BE49-F238E27FC236}">
                <a16:creationId xmlns:a16="http://schemas.microsoft.com/office/drawing/2014/main" id="{85011090-9996-4152-A026-B46D7870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89091" name="object 3">
            <a:extLst>
              <a:ext uri="{FF2B5EF4-FFF2-40B4-BE49-F238E27FC236}">
                <a16:creationId xmlns:a16="http://schemas.microsoft.com/office/drawing/2014/main" id="{60830CD8-C53E-4D9F-8CC1-D2ADC252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6772"/>
            <a:ext cx="28987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ru-RU" altLang="zh-CN" sz="1600" b="1" dirty="0">
                <a:solidFill>
                  <a:srgbClr val="203260"/>
                </a:solidFill>
                <a:latin typeface="DWLTDF+å¾®è½¯é�»,Bold" charset="-122"/>
                <a:ea typeface="DWLTDF+å¾®è½¯é�»,Bold" charset="-122"/>
              </a:rPr>
              <a:t>API</a:t>
            </a:r>
            <a:r>
              <a:rPr lang="zh-CN" altLang="ru-RU" sz="1600" b="1" dirty="0">
                <a:solidFill>
                  <a:srgbClr val="203260"/>
                </a:solidFill>
                <a:latin typeface="JVWKEI+å¾®è½¯é�»,Bold" charset="-122"/>
                <a:ea typeface="JVWKEI+å¾®è½¯é�»,Bold" charset="-122"/>
              </a:rPr>
              <a:t>网关</a:t>
            </a:r>
            <a:r>
              <a:rPr lang="zh-CN" altLang="ru-RU" sz="1600" b="1" dirty="0">
                <a:solidFill>
                  <a:srgbClr val="20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1600" dirty="0">
                <a:solidFill>
                  <a:srgbClr val="203060"/>
                </a:solidFill>
                <a:latin typeface="OGICDB+å¾®è½¯é�»" charset="-122"/>
                <a:ea typeface="OGICDB+å¾®è½¯é�»" charset="-122"/>
              </a:rPr>
              <a:t>—</a:t>
            </a:r>
            <a:r>
              <a:rPr lang="ru-RU" altLang="zh-CN" sz="1600" dirty="0">
                <a:solidFill>
                  <a:srgbClr val="203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ru-RU" sz="1600" dirty="0">
                <a:solidFill>
                  <a:srgbClr val="203060"/>
                </a:solidFill>
                <a:latin typeface="OGICDB+å¾®è½¯é�»" charset="-122"/>
                <a:ea typeface="OGICDB+å¾®è½¯é�»" charset="-122"/>
              </a:rPr>
              <a:t>系统功能</a:t>
            </a:r>
          </a:p>
        </p:txBody>
      </p:sp>
      <p:sp>
        <p:nvSpPr>
          <p:cNvPr id="89092" name="object 4">
            <a:extLst>
              <a:ext uri="{FF2B5EF4-FFF2-40B4-BE49-F238E27FC236}">
                <a16:creationId xmlns:a16="http://schemas.microsoft.com/office/drawing/2014/main" id="{E86CE5AE-5C81-4113-A908-BAE83298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844824"/>
            <a:ext cx="838200" cy="113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路由管理</a:t>
            </a:r>
          </a:p>
          <a:p>
            <a:pPr>
              <a:lnSpc>
                <a:spcPts val="1575"/>
              </a:lnSpc>
              <a:spcBef>
                <a:spcPts val="1613"/>
              </a:spcBef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权限管理</a:t>
            </a:r>
          </a:p>
        </p:txBody>
      </p:sp>
      <p:sp>
        <p:nvSpPr>
          <p:cNvPr id="89093" name="object 5">
            <a:extLst>
              <a:ext uri="{FF2B5EF4-FFF2-40B4-BE49-F238E27FC236}">
                <a16:creationId xmlns:a16="http://schemas.microsoft.com/office/drawing/2014/main" id="{ED37566A-4A59-4397-BB6C-C0589063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79" y="1855630"/>
            <a:ext cx="8382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应用认证</a:t>
            </a:r>
          </a:p>
          <a:p>
            <a:pPr>
              <a:lnSpc>
                <a:spcPts val="1575"/>
              </a:lnSpc>
              <a:spcBef>
                <a:spcPts val="1613"/>
              </a:spcBef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频率控制</a:t>
            </a:r>
          </a:p>
        </p:txBody>
      </p:sp>
      <p:sp>
        <p:nvSpPr>
          <p:cNvPr id="89094" name="object 6">
            <a:extLst>
              <a:ext uri="{FF2B5EF4-FFF2-40B4-BE49-F238E27FC236}">
                <a16:creationId xmlns:a16="http://schemas.microsoft.com/office/drawing/2014/main" id="{43B0A9C5-F446-48A2-A34B-0FA49BF9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824981"/>
            <a:ext cx="838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用户认证</a:t>
            </a:r>
          </a:p>
        </p:txBody>
      </p:sp>
      <p:sp>
        <p:nvSpPr>
          <p:cNvPr id="89095" name="object 7">
            <a:extLst>
              <a:ext uri="{FF2B5EF4-FFF2-40B4-BE49-F238E27FC236}">
                <a16:creationId xmlns:a16="http://schemas.microsoft.com/office/drawing/2014/main" id="{8EA806EC-01F1-4199-B8AD-94A9275B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311" y="1765133"/>
            <a:ext cx="7096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核心</a:t>
            </a:r>
          </a:p>
          <a:p>
            <a:pPr>
              <a:lnSpc>
                <a:spcPts val="1913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功能</a:t>
            </a:r>
          </a:p>
        </p:txBody>
      </p:sp>
      <p:sp>
        <p:nvSpPr>
          <p:cNvPr id="89096" name="object 8">
            <a:extLst>
              <a:ext uri="{FF2B5EF4-FFF2-40B4-BE49-F238E27FC236}">
                <a16:creationId xmlns:a16="http://schemas.microsoft.com/office/drawing/2014/main" id="{F0283FAC-2E51-43C9-AEFB-AA64C08F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3309939"/>
            <a:ext cx="7112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辅助</a:t>
            </a:r>
          </a:p>
          <a:p>
            <a:pPr>
              <a:lnSpc>
                <a:spcPts val="1913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功能</a:t>
            </a:r>
          </a:p>
        </p:txBody>
      </p:sp>
      <p:sp>
        <p:nvSpPr>
          <p:cNvPr id="89097" name="object 9">
            <a:extLst>
              <a:ext uri="{FF2B5EF4-FFF2-40B4-BE49-F238E27FC236}">
                <a16:creationId xmlns:a16="http://schemas.microsoft.com/office/drawing/2014/main" id="{DB0FEAC4-E1C5-46CB-9033-D03C61B9D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341" y="3551878"/>
            <a:ext cx="690563" cy="3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338"/>
              </a:lnSpc>
            </a:pPr>
            <a:r>
              <a:rPr lang="ru-RU" altLang="zh-CN" sz="1200" dirty="0">
                <a:solidFill>
                  <a:srgbClr val="FFFFFF"/>
                </a:solidFill>
                <a:latin typeface="Arial" panose="020B0604020202020204" pitchFamily="34" charset="0"/>
              </a:rPr>
              <a:t>SDK</a:t>
            </a:r>
          </a:p>
        </p:txBody>
      </p:sp>
      <p:sp>
        <p:nvSpPr>
          <p:cNvPr id="89098" name="object 10">
            <a:extLst>
              <a:ext uri="{FF2B5EF4-FFF2-40B4-BE49-F238E27FC236}">
                <a16:creationId xmlns:a16="http://schemas.microsoft.com/office/drawing/2014/main" id="{F36C5CB9-70E9-4044-B5B1-9495B2D28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468688"/>
            <a:ext cx="781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ru-RU" altLang="zh-CN" sz="1200" dirty="0">
                <a:solidFill>
                  <a:srgbClr val="FFFFFF"/>
                </a:solidFill>
                <a:latin typeface="Arial" panose="020B0604020202020204" pitchFamily="34" charset="0"/>
              </a:rPr>
              <a:t>API</a:t>
            </a: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文档</a:t>
            </a:r>
          </a:p>
        </p:txBody>
      </p:sp>
      <p:sp>
        <p:nvSpPr>
          <p:cNvPr id="89099" name="object 11">
            <a:extLst>
              <a:ext uri="{FF2B5EF4-FFF2-40B4-BE49-F238E27FC236}">
                <a16:creationId xmlns:a16="http://schemas.microsoft.com/office/drawing/2014/main" id="{74C8AF51-B6A3-4F15-B14F-72CE58A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3468688"/>
            <a:ext cx="838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日志记录</a:t>
            </a:r>
          </a:p>
        </p:txBody>
      </p:sp>
      <p:sp>
        <p:nvSpPr>
          <p:cNvPr id="89100" name="object 12">
            <a:extLst>
              <a:ext uri="{FF2B5EF4-FFF2-40B4-BE49-F238E27FC236}">
                <a16:creationId xmlns:a16="http://schemas.microsoft.com/office/drawing/2014/main" id="{423D1755-F26E-4A96-BB1C-E34ECCF7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56" y="4854745"/>
            <a:ext cx="7096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管理</a:t>
            </a:r>
          </a:p>
          <a:p>
            <a:pPr>
              <a:lnSpc>
                <a:spcPts val="1913"/>
              </a:lnSpc>
            </a:pPr>
            <a:r>
              <a:rPr lang="zh-CN" altLang="ru-RU" sz="16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系统</a:t>
            </a:r>
          </a:p>
        </p:txBody>
      </p:sp>
      <p:sp>
        <p:nvSpPr>
          <p:cNvPr id="89101" name="object 13">
            <a:extLst>
              <a:ext uri="{FF2B5EF4-FFF2-40B4-BE49-F238E27FC236}">
                <a16:creationId xmlns:a16="http://schemas.microsoft.com/office/drawing/2014/main" id="{BA407401-34A3-4725-B2F0-CA99DFAF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5028885"/>
            <a:ext cx="10858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ru-RU" altLang="zh-CN" sz="1200" dirty="0">
                <a:solidFill>
                  <a:srgbClr val="FFFFFF"/>
                </a:solidFill>
                <a:latin typeface="Arial" panose="020B0604020202020204" pitchFamily="34" charset="0"/>
              </a:rPr>
              <a:t>API</a:t>
            </a: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自助接入</a:t>
            </a:r>
          </a:p>
        </p:txBody>
      </p:sp>
      <p:sp>
        <p:nvSpPr>
          <p:cNvPr id="89102" name="object 14">
            <a:extLst>
              <a:ext uri="{FF2B5EF4-FFF2-40B4-BE49-F238E27FC236}">
                <a16:creationId xmlns:a16="http://schemas.microsoft.com/office/drawing/2014/main" id="{629CFE9D-307A-43C8-B600-E018DB3A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5063332"/>
            <a:ext cx="838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配置管理</a:t>
            </a:r>
          </a:p>
        </p:txBody>
      </p:sp>
      <p:sp>
        <p:nvSpPr>
          <p:cNvPr id="89103" name="object 15">
            <a:extLst>
              <a:ext uri="{FF2B5EF4-FFF2-40B4-BE49-F238E27FC236}">
                <a16:creationId xmlns:a16="http://schemas.microsoft.com/office/drawing/2014/main" id="{DF92FF3B-E4FB-45E3-9974-CADF5CFC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5063331"/>
            <a:ext cx="114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ru-RU" sz="1200" dirty="0">
                <a:solidFill>
                  <a:srgbClr val="FFFFFF"/>
                </a:solidFill>
                <a:latin typeface="OGICDB+å¾®è½¯é�»" charset="-122"/>
                <a:ea typeface="OGICDB+å¾®è½¯é�»" charset="-122"/>
              </a:rPr>
              <a:t>运行数据展示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742E-720F-48F4-83B7-01C42069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2" y="51855"/>
            <a:ext cx="8229600" cy="990600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</a:t>
            </a:r>
            <a:r>
              <a:rPr lang="en-US" altLang="zh-CN" dirty="0"/>
              <a:t>-</a:t>
            </a:r>
            <a:r>
              <a:rPr lang="zh-CN" altLang="en-US" dirty="0"/>
              <a:t>管理系统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8CD336-D9D4-4532-B9A7-4B166625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654"/>
            <a:ext cx="8229600" cy="5087073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02B40-DC11-428D-B45D-C37DFB284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4257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</a:rPr>
              <a:t>企业级 </a:t>
            </a:r>
            <a:r>
              <a:rPr lang="en-US" altLang="zh-CN" dirty="0">
                <a:ln/>
                <a:solidFill>
                  <a:schemeClr val="tx1"/>
                </a:solidFill>
              </a:rPr>
              <a:t>API </a:t>
            </a:r>
            <a:r>
              <a:rPr lang="zh-CN" altLang="en-US" dirty="0">
                <a:ln/>
                <a:solidFill>
                  <a:schemeClr val="tx1"/>
                </a:solidFill>
              </a:rPr>
              <a:t>网关 </a:t>
            </a:r>
            <a:endParaRPr lang="zh-CN" dirty="0">
              <a:ln/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基于开源的</a:t>
            </a:r>
            <a:r>
              <a:rPr lang="en-US" altLang="zh-CN" dirty="0"/>
              <a:t>API</a:t>
            </a:r>
            <a:r>
              <a:rPr lang="zh-CN" altLang="en-US" dirty="0"/>
              <a:t>网关</a:t>
            </a:r>
            <a:r>
              <a:rPr lang="en-US" altLang="zh-CN" dirty="0"/>
              <a:t>Ocelot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功能特性：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IdentityServer4 </a:t>
            </a:r>
            <a:r>
              <a:rPr lang="zh-CN" altLang="en-US" dirty="0"/>
              <a:t>的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  <a:r>
              <a:rPr lang="zh-CN" altLang="en-US" dirty="0"/>
              <a:t>认证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Consul/Kubernetes </a:t>
            </a:r>
            <a:r>
              <a:rPr lang="zh-CN" altLang="en-US" dirty="0"/>
              <a:t>的服务注册和发现</a:t>
            </a:r>
            <a:endParaRPr lang="en-US" altLang="zh-CN" dirty="0"/>
          </a:p>
          <a:p>
            <a:pPr lvl="1"/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Polly </a:t>
            </a:r>
            <a:r>
              <a:rPr lang="zh-CN" altLang="en-US" dirty="0"/>
              <a:t>的过载保护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Http</a:t>
            </a:r>
            <a:r>
              <a:rPr lang="zh-CN" altLang="en-US" dirty="0"/>
              <a:t>和其他</a:t>
            </a:r>
            <a:r>
              <a:rPr lang="en-US" altLang="zh-CN" dirty="0"/>
              <a:t>RPC</a:t>
            </a:r>
            <a:r>
              <a:rPr lang="zh-CN" altLang="en-US" dirty="0"/>
              <a:t>通讯协议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3C3E57-A416-4EB9-977F-55D791ABB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全屏显示(4:3)</PresentationFormat>
  <Paragraphs>358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BNQCUQ+å¾®è½¯é�»,Bold</vt:lpstr>
      <vt:lpstr>DWLTDF+å¾®è½¯é�»,Bold</vt:lpstr>
      <vt:lpstr>FVHWPR+å¾®è½¯é�»</vt:lpstr>
      <vt:lpstr>HIBTJE+å¾®è½¯é�»,Bold</vt:lpstr>
      <vt:lpstr>JVWKEI+å¾®è½¯é�»,Bold</vt:lpstr>
      <vt:lpstr>OGICDB+å¾®è½¯é�»</vt:lpstr>
      <vt:lpstr>SWFRCU+å¾®è½¯é�»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质朴</vt:lpstr>
      <vt:lpstr>基于Ocelot开发企业级API网关</vt:lpstr>
      <vt:lpstr>简介</vt:lpstr>
      <vt:lpstr>微服务时代的挑战</vt:lpstr>
      <vt:lpstr>使用API网关构建微服务</vt:lpstr>
      <vt:lpstr>服务架构</vt:lpstr>
      <vt:lpstr>PowerPoint 演示文稿</vt:lpstr>
      <vt:lpstr>PowerPoint 演示文稿</vt:lpstr>
      <vt:lpstr>API网关-管理系统</vt:lpstr>
      <vt:lpstr>企业级 API 网关 </vt:lpstr>
      <vt:lpstr>Ocelot 配置</vt:lpstr>
      <vt:lpstr>Ocelot 配置</vt:lpstr>
      <vt:lpstr>Ocelot 配置 -Routing</vt:lpstr>
      <vt:lpstr>Ocelot 配置--服务发现</vt:lpstr>
      <vt:lpstr>Ocelot 配置--服务发现Consul</vt:lpstr>
      <vt:lpstr>Ocelot 配置--服务发现Eureka</vt:lpstr>
      <vt:lpstr>Ocelot配置-认证</vt:lpstr>
      <vt:lpstr>Ocelot配置-授权</vt:lpstr>
      <vt:lpstr>Ocelot配置-流控</vt:lpstr>
      <vt:lpstr>服务熔断</vt:lpstr>
      <vt:lpstr>Ocelot配置-缓存</vt:lpstr>
      <vt:lpstr>Ocelot配置-RequestId</vt:lpstr>
      <vt:lpstr>Ocelot配置-logging</vt:lpstr>
      <vt:lpstr>ASP.NET Core Middleware</vt:lpstr>
      <vt:lpstr>ASP.NET Core请求管道</vt:lpstr>
      <vt:lpstr>ASP.NET Core Middleware</vt:lpstr>
      <vt:lpstr>Middleware 运行方式 </vt:lpstr>
      <vt:lpstr>OcelotMiddleware &amp; DownstreamContext</vt:lpstr>
      <vt:lpstr>依赖注入</vt:lpstr>
      <vt:lpstr>依赖注入</vt:lpstr>
      <vt:lpstr>支持常见的后端通讯</vt:lpstr>
      <vt:lpstr>自定义扩展后端通讯</vt:lpstr>
      <vt:lpstr>在Kubernetes 上使用Ocelot</vt:lpstr>
      <vt:lpstr>使用Ocelot 的问题？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2019-08-27T06:50:20Z</dcterms:created>
  <dcterms:modified xsi:type="dcterms:W3CDTF">2019-08-27T06:52:33Z</dcterms:modified>
</cp:coreProperties>
</file>