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44" r:id="rId2"/>
    <p:sldId id="299" r:id="rId3"/>
    <p:sldId id="298" r:id="rId4"/>
    <p:sldId id="349" r:id="rId5"/>
    <p:sldId id="365" r:id="rId6"/>
    <p:sldId id="350" r:id="rId7"/>
    <p:sldId id="366" r:id="rId8"/>
    <p:sldId id="348" r:id="rId9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2B4C73"/>
    <a:srgbClr val="305480"/>
    <a:srgbClr val="DDDDDD"/>
    <a:srgbClr val="FDFDFD"/>
    <a:srgbClr val="005A9E"/>
    <a:srgbClr val="9C9899"/>
    <a:srgbClr val="DBDBDB"/>
    <a:srgbClr val="F2F2F2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5317" autoAdjust="0"/>
  </p:normalViewPr>
  <p:slideViewPr>
    <p:cSldViewPr>
      <p:cViewPr varScale="1">
        <p:scale>
          <a:sx n="134" d="100"/>
          <a:sy n="134" d="100"/>
        </p:scale>
        <p:origin x="106" y="21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D477-AE64-46E1-9AB5-695E408BAA8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23211-66F3-4E52-BE2E-D8A9E8DA1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6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8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1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8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2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6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49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41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7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A6739AC-5E1D-43DB-850B-8F36EC59F9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1276" y="0"/>
            <a:ext cx="2752724" cy="5143500"/>
          </a:xfrm>
          <a:custGeom>
            <a:avLst/>
            <a:gdLst>
              <a:gd name="connsiteX0" fmla="*/ 0 w 3670299"/>
              <a:gd name="connsiteY0" fmla="*/ 0 h 6858000"/>
              <a:gd name="connsiteX1" fmla="*/ 3670299 w 3670299"/>
              <a:gd name="connsiteY1" fmla="*/ 0 h 6858000"/>
              <a:gd name="connsiteX2" fmla="*/ 3670299 w 3670299"/>
              <a:gd name="connsiteY2" fmla="*/ 6858000 h 6858000"/>
              <a:gd name="connsiteX3" fmla="*/ 0 w 3670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299" h="6858000">
                <a:moveTo>
                  <a:pt x="0" y="0"/>
                </a:moveTo>
                <a:lnTo>
                  <a:pt x="3670299" y="0"/>
                </a:lnTo>
                <a:lnTo>
                  <a:pt x="36702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97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9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738E2-C959-4A6A-AF24-07CBB644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28680-0EE3-4C2E-9CA1-CC6D5CFEB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718D2-DA38-4876-940B-E6743C2B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429D539-5BED-47D2-AAB7-BD075F4C08FC}" type="datetimeFigureOut">
              <a:rPr lang="zh-CN" altLang="en-US" smtClean="0"/>
              <a:pPr/>
              <a:t>2020/9/17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FE042-5C0E-4FEB-B280-DE15C3BD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713F7-11C0-4937-AE85-FAD22B2D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B6DD878-13B8-4D59-A5A5-EE52F45199E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整理\用途\asf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637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188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 rot="2700000">
            <a:off x="7474061" y="4221928"/>
            <a:ext cx="399563" cy="399563"/>
          </a:xfrm>
          <a:prstGeom prst="roundRect">
            <a:avLst>
              <a:gd name="adj" fmla="val 4810"/>
            </a:avLst>
          </a:prstGeom>
          <a:solidFill>
            <a:srgbClr val="9C9899"/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6430345" y="1140972"/>
            <a:ext cx="1323803" cy="132380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699113" y="2947008"/>
            <a:ext cx="1221683" cy="122168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 rot="2700000">
            <a:off x="7279982" y="2731542"/>
            <a:ext cx="840595" cy="840595"/>
          </a:xfrm>
          <a:prstGeom prst="roundRect">
            <a:avLst>
              <a:gd name="adj" fmla="val 481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7859058" y="2034386"/>
            <a:ext cx="636431" cy="63643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7942044" y="729761"/>
            <a:ext cx="532017" cy="532017"/>
          </a:xfrm>
          <a:prstGeom prst="roundRect">
            <a:avLst>
              <a:gd name="adj" fmla="val 481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>
            <a:off x="-1205537" y="92970"/>
            <a:ext cx="2151435" cy="2065377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 rot="18900000">
            <a:off x="967987" y="-869121"/>
            <a:ext cx="1425327" cy="1368314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5569230" y="451226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 rot="2700000">
            <a:off x="7924084" y="441189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 rot="2700000">
            <a:off x="7875903" y="1686659"/>
            <a:ext cx="593998" cy="5939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6430345" y="757754"/>
            <a:ext cx="1323803" cy="132380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7651901" y="2748553"/>
            <a:ext cx="806575" cy="806575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5702325" y="3377079"/>
            <a:ext cx="1182098" cy="11820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4391728" y="3680354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8304885" y="4287910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432318" y="3741845"/>
            <a:ext cx="507367" cy="50736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 rot="2700000">
            <a:off x="5329029" y="440750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8302864" y="384576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 rot="2700000">
            <a:off x="8313355" y="110811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6484684" y="277583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00868" y="3469925"/>
            <a:ext cx="11160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汇报人：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 Wei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04632" y="3469925"/>
            <a:ext cx="10935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汇报部门：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TPS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5576" y="1721898"/>
            <a:ext cx="7344816" cy="1217740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en-US" altLang="zh-CN" sz="3657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LIGHTNING</a:t>
            </a:r>
          </a:p>
          <a:p>
            <a:r>
              <a:rPr lang="zh-CN" altLang="en-US" sz="3657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超大规模</a:t>
            </a:r>
            <a:r>
              <a:rPr lang="zh-CN" altLang="en-US" sz="365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数据处理框架</a:t>
            </a: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869458" y="2815387"/>
            <a:ext cx="4409251" cy="0"/>
          </a:xfrm>
          <a:prstGeom prst="line">
            <a:avLst/>
          </a:prstGeom>
          <a:ln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844322" y="3484708"/>
            <a:ext cx="260310" cy="224405"/>
            <a:chOff x="2574154" y="3948094"/>
            <a:chExt cx="539308" cy="464921"/>
          </a:xfrm>
        </p:grpSpPr>
        <p:sp>
          <p:nvSpPr>
            <p:cNvPr id="41" name="六边形 40"/>
            <p:cNvSpPr/>
            <p:nvPr/>
          </p:nvSpPr>
          <p:spPr>
            <a:xfrm>
              <a:off x="2574154" y="3948094"/>
              <a:ext cx="539308" cy="464921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2" name="Group 17"/>
            <p:cNvGrpSpPr>
              <a:grpSpLocks noChangeAspect="1"/>
            </p:cNvGrpSpPr>
            <p:nvPr/>
          </p:nvGrpSpPr>
          <p:grpSpPr bwMode="auto">
            <a:xfrm>
              <a:off x="2727716" y="4055936"/>
              <a:ext cx="232184" cy="249236"/>
              <a:chOff x="231" y="1205"/>
              <a:chExt cx="640" cy="687"/>
            </a:xfrm>
            <a:solidFill>
              <a:schemeClr val="bg1"/>
            </a:solidFill>
            <a:effectLst/>
          </p:grpSpPr>
          <p:sp>
            <p:nvSpPr>
              <p:cNvPr id="43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2832824" y="3496223"/>
            <a:ext cx="260310" cy="224405"/>
            <a:chOff x="3484568" y="3959609"/>
            <a:chExt cx="539308" cy="464921"/>
          </a:xfrm>
        </p:grpSpPr>
        <p:sp>
          <p:nvSpPr>
            <p:cNvPr id="46" name="六边形 45"/>
            <p:cNvSpPr/>
            <p:nvPr/>
          </p:nvSpPr>
          <p:spPr>
            <a:xfrm>
              <a:off x="3484568" y="3959609"/>
              <a:ext cx="539308" cy="464921"/>
            </a:xfrm>
            <a:prstGeom prst="hexagon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Freeform 96"/>
            <p:cNvSpPr>
              <a:spLocks noChangeArrowheads="1"/>
            </p:cNvSpPr>
            <p:nvPr/>
          </p:nvSpPr>
          <p:spPr bwMode="auto">
            <a:xfrm>
              <a:off x="3621202" y="4063904"/>
              <a:ext cx="266040" cy="25633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9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0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3" dur="1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6" dur="12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29" grpId="0"/>
          <p:bldP spid="30" grpId="0"/>
          <p:bldP spid="3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0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3" dur="1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6" dur="12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29" grpId="0"/>
          <p:bldP spid="30" grpId="0"/>
          <p:bldP spid="3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9"/>
          <p:cNvSpPr txBox="1"/>
          <p:nvPr/>
        </p:nvSpPr>
        <p:spPr>
          <a:xfrm>
            <a:off x="870585" y="2207036"/>
            <a:ext cx="4133463" cy="19756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长期以来，银行系统都被高并发数据下的性能瓶颈而困扰。虽然多线程甚至云服务的应用有效地提高了我们的响应时间，但是同样带来了巨大的开发难度和人员开支，而锁机制本身的复杂度和开销也往往随之增长。</a:t>
            </a:r>
            <a:endParaRPr lang="en-US" altLang="zh-CN" sz="1200" kern="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kern="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在这样的情况下，如何能快速开发对多种数据源，尤其是大规模消息数据源的处理系统显得尤为重要。</a:t>
            </a:r>
          </a:p>
        </p:txBody>
      </p:sp>
      <p:sp>
        <p:nvSpPr>
          <p:cNvPr id="17" name="圆角矩形 16"/>
          <p:cNvSpPr/>
          <p:nvPr/>
        </p:nvSpPr>
        <p:spPr>
          <a:xfrm rot="2700000">
            <a:off x="5796136" y="2355726"/>
            <a:ext cx="1823899" cy="1823899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94121" y="2431779"/>
            <a:ext cx="1704529" cy="1704529"/>
            <a:chOff x="6297172" y="1925450"/>
            <a:chExt cx="1971063" cy="1971063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6297172" y="1925450"/>
              <a:ext cx="1971063" cy="1971063"/>
            </a:xfrm>
            <a:custGeom>
              <a:avLst/>
              <a:gdLst>
                <a:gd name="connsiteX0" fmla="*/ 0 w 1971063"/>
                <a:gd name="connsiteY0" fmla="*/ 94808 h 1971063"/>
                <a:gd name="connsiteX1" fmla="*/ 94808 w 1971063"/>
                <a:gd name="connsiteY1" fmla="*/ 0 h 1971063"/>
                <a:gd name="connsiteX2" fmla="*/ 1876255 w 1971063"/>
                <a:gd name="connsiteY2" fmla="*/ 0 h 1971063"/>
                <a:gd name="connsiteX3" fmla="*/ 1971063 w 1971063"/>
                <a:gd name="connsiteY3" fmla="*/ 94808 h 1971063"/>
                <a:gd name="connsiteX4" fmla="*/ 1971063 w 1971063"/>
                <a:gd name="connsiteY4" fmla="*/ 1876255 h 1971063"/>
                <a:gd name="connsiteX5" fmla="*/ 1876255 w 1971063"/>
                <a:gd name="connsiteY5" fmla="*/ 1971063 h 1971063"/>
                <a:gd name="connsiteX6" fmla="*/ 94808 w 1971063"/>
                <a:gd name="connsiteY6" fmla="*/ 1971063 h 1971063"/>
                <a:gd name="connsiteX7" fmla="*/ 0 w 1971063"/>
                <a:gd name="connsiteY7" fmla="*/ 1876255 h 1971063"/>
                <a:gd name="connsiteX8" fmla="*/ 0 w 1971063"/>
                <a:gd name="connsiteY8" fmla="*/ 94808 h 1971063"/>
                <a:gd name="connsiteX0" fmla="*/ 0 w 1971063"/>
                <a:gd name="connsiteY0" fmla="*/ 94808 h 1971063"/>
                <a:gd name="connsiteX1" fmla="*/ 94808 w 1971063"/>
                <a:gd name="connsiteY1" fmla="*/ 0 h 1971063"/>
                <a:gd name="connsiteX2" fmla="*/ 517253 w 1971063"/>
                <a:gd name="connsiteY2" fmla="*/ 14656 h 1971063"/>
                <a:gd name="connsiteX3" fmla="*/ 1876255 w 1971063"/>
                <a:gd name="connsiteY3" fmla="*/ 0 h 1971063"/>
                <a:gd name="connsiteX4" fmla="*/ 1971063 w 1971063"/>
                <a:gd name="connsiteY4" fmla="*/ 94808 h 1971063"/>
                <a:gd name="connsiteX5" fmla="*/ 1971063 w 1971063"/>
                <a:gd name="connsiteY5" fmla="*/ 1876255 h 1971063"/>
                <a:gd name="connsiteX6" fmla="*/ 1876255 w 1971063"/>
                <a:gd name="connsiteY6" fmla="*/ 1971063 h 1971063"/>
                <a:gd name="connsiteX7" fmla="*/ 94808 w 1971063"/>
                <a:gd name="connsiteY7" fmla="*/ 1971063 h 1971063"/>
                <a:gd name="connsiteX8" fmla="*/ 0 w 1971063"/>
                <a:gd name="connsiteY8" fmla="*/ 1876255 h 1971063"/>
                <a:gd name="connsiteX9" fmla="*/ 0 w 1971063"/>
                <a:gd name="connsiteY9" fmla="*/ 94808 h 197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1063" h="1971063">
                  <a:moveTo>
                    <a:pt x="0" y="94808"/>
                  </a:moveTo>
                  <a:cubicBezTo>
                    <a:pt x="0" y="42447"/>
                    <a:pt x="42447" y="0"/>
                    <a:pt x="94808" y="0"/>
                  </a:cubicBezTo>
                  <a:lnTo>
                    <a:pt x="517253" y="14656"/>
                  </a:lnTo>
                  <a:lnTo>
                    <a:pt x="1876255" y="0"/>
                  </a:lnTo>
                  <a:cubicBezTo>
                    <a:pt x="1928616" y="0"/>
                    <a:pt x="1971063" y="42447"/>
                    <a:pt x="1971063" y="94808"/>
                  </a:cubicBezTo>
                  <a:lnTo>
                    <a:pt x="1971063" y="1876255"/>
                  </a:lnTo>
                  <a:cubicBezTo>
                    <a:pt x="1971063" y="1928616"/>
                    <a:pt x="1928616" y="1971063"/>
                    <a:pt x="1876255" y="1971063"/>
                  </a:cubicBezTo>
                  <a:lnTo>
                    <a:pt x="94808" y="1971063"/>
                  </a:lnTo>
                  <a:cubicBezTo>
                    <a:pt x="42447" y="1971063"/>
                    <a:pt x="0" y="1928616"/>
                    <a:pt x="0" y="1876255"/>
                  </a:cubicBezTo>
                  <a:lnTo>
                    <a:pt x="0" y="94808"/>
                  </a:lnTo>
                  <a:close/>
                </a:path>
              </a:pathLst>
            </a:custGeom>
            <a:blipFill dpi="0" rotWithShape="0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0689" t="-1" r="-19375" b="-1273"/>
              </a:stretch>
            </a:blipFill>
            <a:ln w="95250">
              <a:solidFill>
                <a:schemeClr val="bg1">
                  <a:lumMod val="95000"/>
                </a:schemeClr>
              </a:solidFill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圆角矩形 17"/>
            <p:cNvSpPr/>
            <p:nvPr/>
          </p:nvSpPr>
          <p:spPr>
            <a:xfrm rot="2700000">
              <a:off x="6358833" y="1993331"/>
              <a:ext cx="1847741" cy="1847741"/>
            </a:xfrm>
            <a:custGeom>
              <a:avLst/>
              <a:gdLst>
                <a:gd name="connsiteX0" fmla="*/ 0 w 1971063"/>
                <a:gd name="connsiteY0" fmla="*/ 94808 h 1971063"/>
                <a:gd name="connsiteX1" fmla="*/ 94808 w 1971063"/>
                <a:gd name="connsiteY1" fmla="*/ 0 h 1971063"/>
                <a:gd name="connsiteX2" fmla="*/ 1876255 w 1971063"/>
                <a:gd name="connsiteY2" fmla="*/ 0 h 1971063"/>
                <a:gd name="connsiteX3" fmla="*/ 1971063 w 1971063"/>
                <a:gd name="connsiteY3" fmla="*/ 94808 h 1971063"/>
                <a:gd name="connsiteX4" fmla="*/ 1971063 w 1971063"/>
                <a:gd name="connsiteY4" fmla="*/ 1876255 h 1971063"/>
                <a:gd name="connsiteX5" fmla="*/ 1876255 w 1971063"/>
                <a:gd name="connsiteY5" fmla="*/ 1971063 h 1971063"/>
                <a:gd name="connsiteX6" fmla="*/ 94808 w 1971063"/>
                <a:gd name="connsiteY6" fmla="*/ 1971063 h 1971063"/>
                <a:gd name="connsiteX7" fmla="*/ 0 w 1971063"/>
                <a:gd name="connsiteY7" fmla="*/ 1876255 h 1971063"/>
                <a:gd name="connsiteX8" fmla="*/ 0 w 1971063"/>
                <a:gd name="connsiteY8" fmla="*/ 94808 h 1971063"/>
                <a:gd name="connsiteX0" fmla="*/ 0 w 1971063"/>
                <a:gd name="connsiteY0" fmla="*/ 94808 h 1971063"/>
                <a:gd name="connsiteX1" fmla="*/ 94808 w 1971063"/>
                <a:gd name="connsiteY1" fmla="*/ 0 h 1971063"/>
                <a:gd name="connsiteX2" fmla="*/ 517253 w 1971063"/>
                <a:gd name="connsiteY2" fmla="*/ 14656 h 1971063"/>
                <a:gd name="connsiteX3" fmla="*/ 1876255 w 1971063"/>
                <a:gd name="connsiteY3" fmla="*/ 0 h 1971063"/>
                <a:gd name="connsiteX4" fmla="*/ 1971063 w 1971063"/>
                <a:gd name="connsiteY4" fmla="*/ 94808 h 1971063"/>
                <a:gd name="connsiteX5" fmla="*/ 1971063 w 1971063"/>
                <a:gd name="connsiteY5" fmla="*/ 1876255 h 1971063"/>
                <a:gd name="connsiteX6" fmla="*/ 1876255 w 1971063"/>
                <a:gd name="connsiteY6" fmla="*/ 1971063 h 1971063"/>
                <a:gd name="connsiteX7" fmla="*/ 94808 w 1971063"/>
                <a:gd name="connsiteY7" fmla="*/ 1971063 h 1971063"/>
                <a:gd name="connsiteX8" fmla="*/ 0 w 1971063"/>
                <a:gd name="connsiteY8" fmla="*/ 1876255 h 1971063"/>
                <a:gd name="connsiteX9" fmla="*/ 0 w 1971063"/>
                <a:gd name="connsiteY9" fmla="*/ 94808 h 197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1063" h="1971063">
                  <a:moveTo>
                    <a:pt x="0" y="94808"/>
                  </a:moveTo>
                  <a:cubicBezTo>
                    <a:pt x="0" y="42447"/>
                    <a:pt x="42447" y="0"/>
                    <a:pt x="94808" y="0"/>
                  </a:cubicBezTo>
                  <a:lnTo>
                    <a:pt x="517253" y="14656"/>
                  </a:lnTo>
                  <a:lnTo>
                    <a:pt x="1876255" y="0"/>
                  </a:lnTo>
                  <a:cubicBezTo>
                    <a:pt x="1928616" y="0"/>
                    <a:pt x="1971063" y="42447"/>
                    <a:pt x="1971063" y="94808"/>
                  </a:cubicBezTo>
                  <a:lnTo>
                    <a:pt x="1971063" y="1876255"/>
                  </a:lnTo>
                  <a:cubicBezTo>
                    <a:pt x="1971063" y="1928616"/>
                    <a:pt x="1928616" y="1971063"/>
                    <a:pt x="1876255" y="1971063"/>
                  </a:cubicBezTo>
                  <a:lnTo>
                    <a:pt x="94808" y="1971063"/>
                  </a:lnTo>
                  <a:cubicBezTo>
                    <a:pt x="42447" y="1971063"/>
                    <a:pt x="0" y="1928616"/>
                    <a:pt x="0" y="1876255"/>
                  </a:cubicBezTo>
                  <a:lnTo>
                    <a:pt x="0" y="94808"/>
                  </a:lnTo>
                  <a:close/>
                </a:path>
              </a:pathLst>
            </a:custGeom>
            <a:blipFill dpi="0" rotWithShape="0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0"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82967" y="776410"/>
            <a:ext cx="1848830" cy="1219276"/>
            <a:chOff x="562441" y="531294"/>
            <a:chExt cx="2322326" cy="1531540"/>
          </a:xfrm>
        </p:grpSpPr>
        <p:sp>
          <p:nvSpPr>
            <p:cNvPr id="25" name="圆角矩形 24"/>
            <p:cNvSpPr/>
            <p:nvPr/>
          </p:nvSpPr>
          <p:spPr>
            <a:xfrm rot="2700000">
              <a:off x="613474" y="711955"/>
              <a:ext cx="704611" cy="704611"/>
            </a:xfrm>
            <a:prstGeom prst="roundRect">
              <a:avLst>
                <a:gd name="adj" fmla="val 4810"/>
              </a:avLst>
            </a:prstGeom>
            <a:gradFill>
              <a:gsLst>
                <a:gs pos="0">
                  <a:srgbClr val="F2F2F2"/>
                </a:gs>
                <a:gs pos="100000">
                  <a:srgbClr val="DBDBDB"/>
                </a:gs>
              </a:gsLst>
              <a:lin ang="16800000" scaled="0"/>
            </a:gra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1043261" y="555179"/>
              <a:ext cx="1041378" cy="1041378"/>
            </a:xfrm>
            <a:prstGeom prst="roundRect">
              <a:avLst>
                <a:gd name="adj" fmla="val 481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 rot="2700000">
              <a:off x="2386142" y="531294"/>
              <a:ext cx="498625" cy="498625"/>
            </a:xfrm>
            <a:prstGeom prst="roundRect">
              <a:avLst>
                <a:gd name="adj" fmla="val 481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 rot="2700000">
              <a:off x="2149679" y="1381541"/>
              <a:ext cx="432486" cy="432486"/>
            </a:xfrm>
            <a:prstGeom prst="roundRect">
              <a:avLst>
                <a:gd name="adj" fmla="val 4810"/>
              </a:avLst>
            </a:prstGeom>
            <a:gradFill>
              <a:gsLst>
                <a:gs pos="0">
                  <a:srgbClr val="F2F2F2"/>
                </a:gs>
                <a:gs pos="100000">
                  <a:srgbClr val="DBDBDB"/>
                </a:gs>
              </a:gsLst>
              <a:lin ang="16800000" scaled="0"/>
            </a:gra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562441" y="1843807"/>
              <a:ext cx="219027" cy="219027"/>
            </a:xfrm>
            <a:prstGeom prst="roundRect">
              <a:avLst>
                <a:gd name="adj" fmla="val 4810"/>
              </a:avLst>
            </a:prstGeom>
            <a:gradFill>
              <a:gsLst>
                <a:gs pos="0">
                  <a:srgbClr val="F2F2F2"/>
                </a:gs>
                <a:gs pos="100000">
                  <a:srgbClr val="DBDBDB"/>
                </a:gs>
              </a:gsLst>
              <a:lin ang="16800000" scaled="0"/>
            </a:gradFill>
            <a:ln>
              <a:noFill/>
            </a:ln>
            <a:effectLst>
              <a:outerShdw blurRad="76200" dist="762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文本框 4"/>
            <p:cNvSpPr txBox="1"/>
            <p:nvPr/>
          </p:nvSpPr>
          <p:spPr>
            <a:xfrm>
              <a:off x="1121021" y="823252"/>
              <a:ext cx="876293" cy="502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序言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1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1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5"/>
          <p:cNvSpPr/>
          <p:nvPr/>
        </p:nvSpPr>
        <p:spPr bwMode="auto">
          <a:xfrm>
            <a:off x="940108" y="1611844"/>
            <a:ext cx="2212496" cy="19609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587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srgbClr val="005A9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Freeform 5"/>
          <p:cNvSpPr/>
          <p:nvPr/>
        </p:nvSpPr>
        <p:spPr bwMode="auto">
          <a:xfrm>
            <a:off x="1115616" y="1676240"/>
            <a:ext cx="2212496" cy="19609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61000"/>
                  <a:lumOff val="39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outerShdw blurRad="266700" dist="203200" dir="678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srgbClr val="005A9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357873" y="2119935"/>
            <a:ext cx="1638756" cy="784808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algn="ctr" defTabSz="93345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1354831" y="2812961"/>
            <a:ext cx="1644841" cy="38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54" tIns="34277" rIns="68554" bIns="3427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28980" y="1081252"/>
            <a:ext cx="4066258" cy="515562"/>
            <a:chOff x="3852992" y="849029"/>
            <a:chExt cx="3799404" cy="515562"/>
          </a:xfrm>
        </p:grpSpPr>
        <p:sp>
          <p:nvSpPr>
            <p:cNvPr id="4" name="矩形 3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LIGHTNING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的优点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66" name="圆角矩形 65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1699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4227908" y="1937735"/>
            <a:ext cx="4067330" cy="515562"/>
            <a:chOff x="3852992" y="849029"/>
            <a:chExt cx="3799404" cy="515562"/>
          </a:xfrm>
        </p:grpSpPr>
        <p:sp>
          <p:nvSpPr>
            <p:cNvPr id="68" name="矩形 67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9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数据源的环形缓冲区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71" name="圆角矩形 70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1699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4228980" y="2720498"/>
            <a:ext cx="4066258" cy="515562"/>
            <a:chOff x="3852992" y="849029"/>
            <a:chExt cx="3799404" cy="515562"/>
          </a:xfrm>
        </p:grpSpPr>
        <p:sp>
          <p:nvSpPr>
            <p:cNvPr id="74" name="矩形 73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9003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CPU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缓存和伪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Sharing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77" name="圆角矩形 76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1699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4214232" y="3568356"/>
            <a:ext cx="4174192" cy="762098"/>
            <a:chOff x="3852992" y="849029"/>
            <a:chExt cx="3886160" cy="762098"/>
          </a:xfrm>
        </p:grpSpPr>
        <p:sp>
          <p:nvSpPr>
            <p:cNvPr id="80" name="矩形 79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1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3131148" cy="6848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CQRS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的逻辑分离和封装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API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83" name="圆角矩形 82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4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1699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/>
          <p:bldP spid="4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8621F2E4-9F45-47FA-B98B-107A8C6292EC}"/>
              </a:ext>
            </a:extLst>
          </p:cNvPr>
          <p:cNvGrpSpPr/>
          <p:nvPr/>
        </p:nvGrpSpPr>
        <p:grpSpPr>
          <a:xfrm>
            <a:off x="2869406" y="1600253"/>
            <a:ext cx="3293217" cy="837752"/>
            <a:chOff x="1121996" y="851507"/>
            <a:chExt cx="10670768" cy="2714506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49B96D7-54A6-49A9-B3DA-1B3CBE38DE8A}"/>
                </a:ext>
              </a:extLst>
            </p:cNvPr>
            <p:cNvSpPr/>
            <p:nvPr/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solidFill>
              <a:srgbClr val="376092"/>
            </a:solidFill>
            <a:ln w="57150"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椭圆 16">
              <a:extLst>
                <a:ext uri="{FF2B5EF4-FFF2-40B4-BE49-F238E27FC236}">
                  <a16:creationId xmlns:a16="http://schemas.microsoft.com/office/drawing/2014/main" id="{4D064B5A-7242-42D0-B231-38F8FF805743}"/>
                </a:ext>
              </a:extLst>
            </p:cNvPr>
            <p:cNvSpPr/>
            <p:nvPr/>
          </p:nvSpPr>
          <p:spPr>
            <a:xfrm>
              <a:off x="11052492" y="851507"/>
              <a:ext cx="740272" cy="879229"/>
            </a:xfrm>
            <a:custGeom>
              <a:avLst/>
              <a:gdLst>
                <a:gd name="T0" fmla="*/ 1177 w 2354"/>
                <a:gd name="T1" fmla="*/ 2800 h 2800"/>
                <a:gd name="T2" fmla="*/ 1142 w 2354"/>
                <a:gd name="T3" fmla="*/ 2790 h 2800"/>
                <a:gd name="T4" fmla="*/ 247 w 2354"/>
                <a:gd name="T5" fmla="*/ 1787 h 2800"/>
                <a:gd name="T6" fmla="*/ 88 w 2354"/>
                <a:gd name="T7" fmla="*/ 308 h 2800"/>
                <a:gd name="T8" fmla="*/ 116 w 2354"/>
                <a:gd name="T9" fmla="*/ 260 h 2800"/>
                <a:gd name="T10" fmla="*/ 172 w 2354"/>
                <a:gd name="T11" fmla="*/ 251 h 2800"/>
                <a:gd name="T12" fmla="*/ 498 w 2354"/>
                <a:gd name="T13" fmla="*/ 291 h 2800"/>
                <a:gd name="T14" fmla="*/ 672 w 2354"/>
                <a:gd name="T15" fmla="*/ 277 h 2800"/>
                <a:gd name="T16" fmla="*/ 1125 w 2354"/>
                <a:gd name="T17" fmla="*/ 25 h 2800"/>
                <a:gd name="T18" fmla="*/ 1177 w 2354"/>
                <a:gd name="T19" fmla="*/ 0 h 2800"/>
                <a:gd name="T20" fmla="*/ 1177 w 2354"/>
                <a:gd name="T21" fmla="*/ 0 h 2800"/>
                <a:gd name="T22" fmla="*/ 1230 w 2354"/>
                <a:gd name="T23" fmla="*/ 25 h 2800"/>
                <a:gd name="T24" fmla="*/ 1682 w 2354"/>
                <a:gd name="T25" fmla="*/ 277 h 2800"/>
                <a:gd name="T26" fmla="*/ 1856 w 2354"/>
                <a:gd name="T27" fmla="*/ 291 h 2800"/>
                <a:gd name="T28" fmla="*/ 2182 w 2354"/>
                <a:gd name="T29" fmla="*/ 251 h 2800"/>
                <a:gd name="T30" fmla="*/ 2238 w 2354"/>
                <a:gd name="T31" fmla="*/ 260 h 2800"/>
                <a:gd name="T32" fmla="*/ 2267 w 2354"/>
                <a:gd name="T33" fmla="*/ 308 h 2800"/>
                <a:gd name="T34" fmla="*/ 2107 w 2354"/>
                <a:gd name="T35" fmla="*/ 1787 h 2800"/>
                <a:gd name="T36" fmla="*/ 1212 w 2354"/>
                <a:gd name="T37" fmla="*/ 2790 h 2800"/>
                <a:gd name="T38" fmla="*/ 1177 w 2354"/>
                <a:gd name="T39" fmla="*/ 2800 h 2800"/>
                <a:gd name="T40" fmla="*/ 214 w 2354"/>
                <a:gd name="T41" fmla="*/ 397 h 2800"/>
                <a:gd name="T42" fmla="*/ 370 w 2354"/>
                <a:gd name="T43" fmla="*/ 1736 h 2800"/>
                <a:gd name="T44" fmla="*/ 1177 w 2354"/>
                <a:gd name="T45" fmla="*/ 2654 h 2800"/>
                <a:gd name="T46" fmla="*/ 1984 w 2354"/>
                <a:gd name="T47" fmla="*/ 1736 h 2800"/>
                <a:gd name="T48" fmla="*/ 2140 w 2354"/>
                <a:gd name="T49" fmla="*/ 397 h 2800"/>
                <a:gd name="T50" fmla="*/ 1856 w 2354"/>
                <a:gd name="T51" fmla="*/ 425 h 2800"/>
                <a:gd name="T52" fmla="*/ 1658 w 2354"/>
                <a:gd name="T53" fmla="*/ 408 h 2800"/>
                <a:gd name="T54" fmla="*/ 1177 w 2354"/>
                <a:gd name="T55" fmla="*/ 164 h 2800"/>
                <a:gd name="T56" fmla="*/ 696 w 2354"/>
                <a:gd name="T57" fmla="*/ 408 h 2800"/>
                <a:gd name="T58" fmla="*/ 498 w 2354"/>
                <a:gd name="T59" fmla="*/ 425 h 2800"/>
                <a:gd name="T60" fmla="*/ 214 w 2354"/>
                <a:gd name="T61" fmla="*/ 397 h 2800"/>
                <a:gd name="T62" fmla="*/ 1177 w 2354"/>
                <a:gd name="T63" fmla="*/ 2215 h 2800"/>
                <a:gd name="T64" fmla="*/ 982 w 2354"/>
                <a:gd name="T65" fmla="*/ 2020 h 2800"/>
                <a:gd name="T66" fmla="*/ 1177 w 2354"/>
                <a:gd name="T67" fmla="*/ 1824 h 2800"/>
                <a:gd name="T68" fmla="*/ 1372 w 2354"/>
                <a:gd name="T69" fmla="*/ 2020 h 2800"/>
                <a:gd name="T70" fmla="*/ 1177 w 2354"/>
                <a:gd name="T71" fmla="*/ 2215 h 2800"/>
                <a:gd name="T72" fmla="*/ 1177 w 2354"/>
                <a:gd name="T73" fmla="*/ 1958 h 2800"/>
                <a:gd name="T74" fmla="*/ 1115 w 2354"/>
                <a:gd name="T75" fmla="*/ 2020 h 2800"/>
                <a:gd name="T76" fmla="*/ 1177 w 2354"/>
                <a:gd name="T77" fmla="*/ 2082 h 2800"/>
                <a:gd name="T78" fmla="*/ 1239 w 2354"/>
                <a:gd name="T79" fmla="*/ 2020 h 2800"/>
                <a:gd name="T80" fmla="*/ 1177 w 2354"/>
                <a:gd name="T81" fmla="*/ 1958 h 2800"/>
                <a:gd name="T82" fmla="*/ 1177 w 2354"/>
                <a:gd name="T83" fmla="*/ 1748 h 2800"/>
                <a:gd name="T84" fmla="*/ 982 w 2354"/>
                <a:gd name="T85" fmla="*/ 1552 h 2800"/>
                <a:gd name="T86" fmla="*/ 982 w 2354"/>
                <a:gd name="T87" fmla="*/ 694 h 2800"/>
                <a:gd name="T88" fmla="*/ 1177 w 2354"/>
                <a:gd name="T89" fmla="*/ 499 h 2800"/>
                <a:gd name="T90" fmla="*/ 1372 w 2354"/>
                <a:gd name="T91" fmla="*/ 694 h 2800"/>
                <a:gd name="T92" fmla="*/ 1372 w 2354"/>
                <a:gd name="T93" fmla="*/ 1552 h 2800"/>
                <a:gd name="T94" fmla="*/ 1177 w 2354"/>
                <a:gd name="T95" fmla="*/ 1748 h 2800"/>
                <a:gd name="T96" fmla="*/ 1177 w 2354"/>
                <a:gd name="T97" fmla="*/ 632 h 2800"/>
                <a:gd name="T98" fmla="*/ 1115 w 2354"/>
                <a:gd name="T99" fmla="*/ 694 h 2800"/>
                <a:gd name="T100" fmla="*/ 1115 w 2354"/>
                <a:gd name="T101" fmla="*/ 1552 h 2800"/>
                <a:gd name="T102" fmla="*/ 1177 w 2354"/>
                <a:gd name="T103" fmla="*/ 1614 h 2800"/>
                <a:gd name="T104" fmla="*/ 1239 w 2354"/>
                <a:gd name="T105" fmla="*/ 1552 h 2800"/>
                <a:gd name="T106" fmla="*/ 1239 w 2354"/>
                <a:gd name="T107" fmla="*/ 694 h 2800"/>
                <a:gd name="T108" fmla="*/ 1177 w 2354"/>
                <a:gd name="T109" fmla="*/ 632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54" h="2800">
                  <a:moveTo>
                    <a:pt x="1177" y="2800"/>
                  </a:moveTo>
                  <a:cubicBezTo>
                    <a:pt x="1165" y="2800"/>
                    <a:pt x="1153" y="2797"/>
                    <a:pt x="1142" y="2790"/>
                  </a:cubicBezTo>
                  <a:cubicBezTo>
                    <a:pt x="1116" y="2774"/>
                    <a:pt x="495" y="2386"/>
                    <a:pt x="247" y="1787"/>
                  </a:cubicBezTo>
                  <a:cubicBezTo>
                    <a:pt x="0" y="1193"/>
                    <a:pt x="84" y="344"/>
                    <a:pt x="88" y="308"/>
                  </a:cubicBezTo>
                  <a:cubicBezTo>
                    <a:pt x="90" y="289"/>
                    <a:pt x="100" y="271"/>
                    <a:pt x="116" y="260"/>
                  </a:cubicBezTo>
                  <a:cubicBezTo>
                    <a:pt x="133" y="249"/>
                    <a:pt x="153" y="246"/>
                    <a:pt x="172" y="251"/>
                  </a:cubicBezTo>
                  <a:cubicBezTo>
                    <a:pt x="173" y="251"/>
                    <a:pt x="320" y="291"/>
                    <a:pt x="498" y="291"/>
                  </a:cubicBezTo>
                  <a:cubicBezTo>
                    <a:pt x="560" y="291"/>
                    <a:pt x="618" y="287"/>
                    <a:pt x="672" y="277"/>
                  </a:cubicBezTo>
                  <a:cubicBezTo>
                    <a:pt x="962" y="226"/>
                    <a:pt x="1123" y="27"/>
                    <a:pt x="1125" y="25"/>
                  </a:cubicBezTo>
                  <a:cubicBezTo>
                    <a:pt x="1137" y="9"/>
                    <a:pt x="1157" y="0"/>
                    <a:pt x="1177" y="0"/>
                  </a:cubicBezTo>
                  <a:lnTo>
                    <a:pt x="1177" y="0"/>
                  </a:lnTo>
                  <a:cubicBezTo>
                    <a:pt x="1198" y="0"/>
                    <a:pt x="1217" y="9"/>
                    <a:pt x="1230" y="25"/>
                  </a:cubicBezTo>
                  <a:cubicBezTo>
                    <a:pt x="1231" y="27"/>
                    <a:pt x="1392" y="226"/>
                    <a:pt x="1682" y="277"/>
                  </a:cubicBezTo>
                  <a:cubicBezTo>
                    <a:pt x="1736" y="287"/>
                    <a:pt x="1795" y="291"/>
                    <a:pt x="1856" y="291"/>
                  </a:cubicBezTo>
                  <a:cubicBezTo>
                    <a:pt x="2035" y="291"/>
                    <a:pt x="2181" y="251"/>
                    <a:pt x="2182" y="251"/>
                  </a:cubicBezTo>
                  <a:cubicBezTo>
                    <a:pt x="2201" y="246"/>
                    <a:pt x="2221" y="249"/>
                    <a:pt x="2238" y="260"/>
                  </a:cubicBezTo>
                  <a:cubicBezTo>
                    <a:pt x="2254" y="271"/>
                    <a:pt x="2264" y="289"/>
                    <a:pt x="2267" y="308"/>
                  </a:cubicBezTo>
                  <a:cubicBezTo>
                    <a:pt x="2270" y="344"/>
                    <a:pt x="2354" y="1193"/>
                    <a:pt x="2107" y="1787"/>
                  </a:cubicBezTo>
                  <a:cubicBezTo>
                    <a:pt x="1859" y="2386"/>
                    <a:pt x="1238" y="2774"/>
                    <a:pt x="1212" y="2790"/>
                  </a:cubicBezTo>
                  <a:cubicBezTo>
                    <a:pt x="1201" y="2797"/>
                    <a:pt x="1189" y="2800"/>
                    <a:pt x="1177" y="2800"/>
                  </a:cubicBezTo>
                  <a:close/>
                  <a:moveTo>
                    <a:pt x="214" y="397"/>
                  </a:moveTo>
                  <a:cubicBezTo>
                    <a:pt x="200" y="617"/>
                    <a:pt x="178" y="1272"/>
                    <a:pt x="370" y="1736"/>
                  </a:cubicBezTo>
                  <a:cubicBezTo>
                    <a:pt x="569" y="2216"/>
                    <a:pt x="1044" y="2563"/>
                    <a:pt x="1177" y="2654"/>
                  </a:cubicBezTo>
                  <a:cubicBezTo>
                    <a:pt x="1310" y="2563"/>
                    <a:pt x="1785" y="2216"/>
                    <a:pt x="1984" y="1736"/>
                  </a:cubicBezTo>
                  <a:cubicBezTo>
                    <a:pt x="2177" y="1272"/>
                    <a:pt x="2154" y="617"/>
                    <a:pt x="2140" y="397"/>
                  </a:cubicBezTo>
                  <a:cubicBezTo>
                    <a:pt x="2074" y="410"/>
                    <a:pt x="1972" y="425"/>
                    <a:pt x="1856" y="425"/>
                  </a:cubicBezTo>
                  <a:cubicBezTo>
                    <a:pt x="1787" y="425"/>
                    <a:pt x="1720" y="419"/>
                    <a:pt x="1658" y="408"/>
                  </a:cubicBezTo>
                  <a:cubicBezTo>
                    <a:pt x="1417" y="366"/>
                    <a:pt x="1255" y="239"/>
                    <a:pt x="1177" y="164"/>
                  </a:cubicBezTo>
                  <a:cubicBezTo>
                    <a:pt x="1099" y="239"/>
                    <a:pt x="937" y="366"/>
                    <a:pt x="696" y="408"/>
                  </a:cubicBezTo>
                  <a:cubicBezTo>
                    <a:pt x="634" y="419"/>
                    <a:pt x="567" y="425"/>
                    <a:pt x="498" y="425"/>
                  </a:cubicBezTo>
                  <a:cubicBezTo>
                    <a:pt x="383" y="425"/>
                    <a:pt x="281" y="410"/>
                    <a:pt x="214" y="397"/>
                  </a:cubicBezTo>
                  <a:close/>
                  <a:moveTo>
                    <a:pt x="1177" y="2215"/>
                  </a:moveTo>
                  <a:cubicBezTo>
                    <a:pt x="1069" y="2215"/>
                    <a:pt x="982" y="2127"/>
                    <a:pt x="982" y="2020"/>
                  </a:cubicBezTo>
                  <a:cubicBezTo>
                    <a:pt x="982" y="1912"/>
                    <a:pt x="1069" y="1824"/>
                    <a:pt x="1177" y="1824"/>
                  </a:cubicBezTo>
                  <a:cubicBezTo>
                    <a:pt x="1285" y="1824"/>
                    <a:pt x="1372" y="1912"/>
                    <a:pt x="1372" y="2020"/>
                  </a:cubicBezTo>
                  <a:cubicBezTo>
                    <a:pt x="1372" y="2127"/>
                    <a:pt x="1285" y="2215"/>
                    <a:pt x="1177" y="2215"/>
                  </a:cubicBezTo>
                  <a:close/>
                  <a:moveTo>
                    <a:pt x="1177" y="1958"/>
                  </a:moveTo>
                  <a:cubicBezTo>
                    <a:pt x="1143" y="1958"/>
                    <a:pt x="1115" y="1986"/>
                    <a:pt x="1115" y="2020"/>
                  </a:cubicBezTo>
                  <a:cubicBezTo>
                    <a:pt x="1115" y="2054"/>
                    <a:pt x="1143" y="2082"/>
                    <a:pt x="1177" y="2082"/>
                  </a:cubicBezTo>
                  <a:cubicBezTo>
                    <a:pt x="1211" y="2082"/>
                    <a:pt x="1239" y="2054"/>
                    <a:pt x="1239" y="2020"/>
                  </a:cubicBezTo>
                  <a:cubicBezTo>
                    <a:pt x="1239" y="1986"/>
                    <a:pt x="1211" y="1958"/>
                    <a:pt x="1177" y="1958"/>
                  </a:cubicBezTo>
                  <a:close/>
                  <a:moveTo>
                    <a:pt x="1177" y="1748"/>
                  </a:moveTo>
                  <a:cubicBezTo>
                    <a:pt x="1069" y="1748"/>
                    <a:pt x="982" y="1660"/>
                    <a:pt x="982" y="1552"/>
                  </a:cubicBezTo>
                  <a:lnTo>
                    <a:pt x="982" y="694"/>
                  </a:lnTo>
                  <a:cubicBezTo>
                    <a:pt x="982" y="586"/>
                    <a:pt x="1069" y="499"/>
                    <a:pt x="1177" y="499"/>
                  </a:cubicBezTo>
                  <a:cubicBezTo>
                    <a:pt x="1285" y="499"/>
                    <a:pt x="1372" y="586"/>
                    <a:pt x="1372" y="694"/>
                  </a:cubicBezTo>
                  <a:lnTo>
                    <a:pt x="1372" y="1552"/>
                  </a:lnTo>
                  <a:cubicBezTo>
                    <a:pt x="1372" y="1660"/>
                    <a:pt x="1285" y="1748"/>
                    <a:pt x="1177" y="1748"/>
                  </a:cubicBezTo>
                  <a:close/>
                  <a:moveTo>
                    <a:pt x="1177" y="632"/>
                  </a:moveTo>
                  <a:cubicBezTo>
                    <a:pt x="1143" y="632"/>
                    <a:pt x="1115" y="660"/>
                    <a:pt x="1115" y="694"/>
                  </a:cubicBezTo>
                  <a:lnTo>
                    <a:pt x="1115" y="1552"/>
                  </a:lnTo>
                  <a:cubicBezTo>
                    <a:pt x="1115" y="1587"/>
                    <a:pt x="1143" y="1614"/>
                    <a:pt x="1177" y="1614"/>
                  </a:cubicBezTo>
                  <a:cubicBezTo>
                    <a:pt x="1211" y="1614"/>
                    <a:pt x="1239" y="1587"/>
                    <a:pt x="1239" y="1552"/>
                  </a:cubicBezTo>
                  <a:lnTo>
                    <a:pt x="1239" y="694"/>
                  </a:lnTo>
                  <a:cubicBezTo>
                    <a:pt x="1239" y="660"/>
                    <a:pt x="1211" y="632"/>
                    <a:pt x="1177" y="6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51900" y="155730"/>
            <a:ext cx="8568572" cy="625338"/>
            <a:chOff x="251900" y="155730"/>
            <a:chExt cx="8568572" cy="625338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331640" y="255120"/>
              <a:ext cx="24657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LIGHTNING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的优点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/>
              <p:cNvSpPr txBox="1"/>
              <p:nvPr/>
            </p:nvSpPr>
            <p:spPr>
              <a:xfrm>
                <a:off x="944545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7433343" y="155730"/>
              <a:ext cx="137409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LOGO</a:t>
              </a:r>
              <a:endParaRPr lang="zh-CN" altLang="en-US" sz="2800" kern="0" spc="3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58" name="图片占位符 57">
            <a:extLst>
              <a:ext uri="{FF2B5EF4-FFF2-40B4-BE49-F238E27FC236}">
                <a16:creationId xmlns:a16="http://schemas.microsoft.com/office/drawing/2014/main" id="{CF68BDA3-EC81-4291-842B-4818481172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1" r="32161"/>
          <a:stretch/>
        </p:blipFill>
        <p:spPr>
          <a:xfrm>
            <a:off x="6391276" y="0"/>
            <a:ext cx="2752724" cy="5143499"/>
          </a:xfr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1473F30-51AE-4620-8AA2-C2931182B570}"/>
              </a:ext>
            </a:extLst>
          </p:cNvPr>
          <p:cNvSpPr/>
          <p:nvPr/>
        </p:nvSpPr>
        <p:spPr>
          <a:xfrm>
            <a:off x="6405131" y="0"/>
            <a:ext cx="2752724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A4A9E1D-55A8-4239-85F0-945180126C9D}"/>
              </a:ext>
            </a:extLst>
          </p:cNvPr>
          <p:cNvGrpSpPr/>
          <p:nvPr/>
        </p:nvGrpSpPr>
        <p:grpSpPr>
          <a:xfrm>
            <a:off x="5275510" y="1491853"/>
            <a:ext cx="2249115" cy="3083153"/>
            <a:chOff x="8174005" y="1989138"/>
            <a:chExt cx="2998820" cy="4110870"/>
          </a:xfrm>
          <a:solidFill>
            <a:srgbClr val="376092"/>
          </a:solidFill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747A324-7735-4B70-98D6-15DF0E818294}"/>
                </a:ext>
              </a:extLst>
            </p:cNvPr>
            <p:cNvSpPr/>
            <p:nvPr/>
          </p:nvSpPr>
          <p:spPr>
            <a:xfrm>
              <a:off x="8174005" y="1989138"/>
              <a:ext cx="2998820" cy="4110870"/>
            </a:xfrm>
            <a:prstGeom prst="rect">
              <a:avLst/>
            </a:prstGeom>
            <a:grpFill/>
            <a:ln w="5715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椭圆 3">
              <a:extLst>
                <a:ext uri="{FF2B5EF4-FFF2-40B4-BE49-F238E27FC236}">
                  <a16:creationId xmlns:a16="http://schemas.microsoft.com/office/drawing/2014/main" id="{69CB2CF5-1420-414D-AF3A-3CCF724E361E}"/>
                </a:ext>
              </a:extLst>
            </p:cNvPr>
            <p:cNvSpPr/>
            <p:nvPr/>
          </p:nvSpPr>
          <p:spPr>
            <a:xfrm>
              <a:off x="9073691" y="4481150"/>
              <a:ext cx="1199447" cy="825511"/>
            </a:xfrm>
            <a:custGeom>
              <a:avLst/>
              <a:gdLst>
                <a:gd name="T0" fmla="*/ 415 w 431"/>
                <a:gd name="T1" fmla="*/ 0 h 297"/>
                <a:gd name="T2" fmla="*/ 15 w 431"/>
                <a:gd name="T3" fmla="*/ 0 h 297"/>
                <a:gd name="T4" fmla="*/ 0 w 431"/>
                <a:gd name="T5" fmla="*/ 15 h 297"/>
                <a:gd name="T6" fmla="*/ 0 w 431"/>
                <a:gd name="T7" fmla="*/ 282 h 297"/>
                <a:gd name="T8" fmla="*/ 15 w 431"/>
                <a:gd name="T9" fmla="*/ 297 h 297"/>
                <a:gd name="T10" fmla="*/ 415 w 431"/>
                <a:gd name="T11" fmla="*/ 297 h 297"/>
                <a:gd name="T12" fmla="*/ 431 w 431"/>
                <a:gd name="T13" fmla="*/ 282 h 297"/>
                <a:gd name="T14" fmla="*/ 431 w 431"/>
                <a:gd name="T15" fmla="*/ 15 h 297"/>
                <a:gd name="T16" fmla="*/ 415 w 431"/>
                <a:gd name="T17" fmla="*/ 0 h 297"/>
                <a:gd name="T18" fmla="*/ 400 w 431"/>
                <a:gd name="T19" fmla="*/ 266 h 297"/>
                <a:gd name="T20" fmla="*/ 31 w 431"/>
                <a:gd name="T21" fmla="*/ 266 h 297"/>
                <a:gd name="T22" fmla="*/ 31 w 431"/>
                <a:gd name="T23" fmla="*/ 30 h 297"/>
                <a:gd name="T24" fmla="*/ 400 w 431"/>
                <a:gd name="T25" fmla="*/ 30 h 297"/>
                <a:gd name="T26" fmla="*/ 400 w 431"/>
                <a:gd name="T27" fmla="*/ 266 h 297"/>
                <a:gd name="T28" fmla="*/ 415 w 431"/>
                <a:gd name="T29" fmla="*/ 167 h 297"/>
                <a:gd name="T30" fmla="*/ 406 w 431"/>
                <a:gd name="T31" fmla="*/ 158 h 297"/>
                <a:gd name="T32" fmla="*/ 415 w 431"/>
                <a:gd name="T33" fmla="*/ 148 h 297"/>
                <a:gd name="T34" fmla="*/ 425 w 431"/>
                <a:gd name="T35" fmla="*/ 158 h 297"/>
                <a:gd name="T36" fmla="*/ 415 w 431"/>
                <a:gd name="T37" fmla="*/ 167 h 297"/>
                <a:gd name="T38" fmla="*/ 112 w 431"/>
                <a:gd name="T39" fmla="*/ 131 h 297"/>
                <a:gd name="T40" fmla="*/ 116 w 431"/>
                <a:gd name="T41" fmla="*/ 122 h 297"/>
                <a:gd name="T42" fmla="*/ 117 w 431"/>
                <a:gd name="T43" fmla="*/ 122 h 297"/>
                <a:gd name="T44" fmla="*/ 159 w 431"/>
                <a:gd name="T45" fmla="*/ 70 h 297"/>
                <a:gd name="T46" fmla="*/ 200 w 431"/>
                <a:gd name="T47" fmla="*/ 122 h 297"/>
                <a:gd name="T48" fmla="*/ 201 w 431"/>
                <a:gd name="T49" fmla="*/ 121 h 297"/>
                <a:gd name="T50" fmla="*/ 205 w 431"/>
                <a:gd name="T51" fmla="*/ 131 h 297"/>
                <a:gd name="T52" fmla="*/ 198 w 431"/>
                <a:gd name="T53" fmla="*/ 139 h 297"/>
                <a:gd name="T54" fmla="*/ 158 w 431"/>
                <a:gd name="T55" fmla="*/ 179 h 297"/>
                <a:gd name="T56" fmla="*/ 119 w 431"/>
                <a:gd name="T57" fmla="*/ 139 h 297"/>
                <a:gd name="T58" fmla="*/ 119 w 431"/>
                <a:gd name="T59" fmla="*/ 139 h 297"/>
                <a:gd name="T60" fmla="*/ 112 w 431"/>
                <a:gd name="T61" fmla="*/ 131 h 297"/>
                <a:gd name="T62" fmla="*/ 252 w 431"/>
                <a:gd name="T63" fmla="*/ 244 h 297"/>
                <a:gd name="T64" fmla="*/ 64 w 431"/>
                <a:gd name="T65" fmla="*/ 244 h 297"/>
                <a:gd name="T66" fmla="*/ 127 w 431"/>
                <a:gd name="T67" fmla="*/ 186 h 297"/>
                <a:gd name="T68" fmla="*/ 148 w 431"/>
                <a:gd name="T69" fmla="*/ 227 h 297"/>
                <a:gd name="T70" fmla="*/ 152 w 431"/>
                <a:gd name="T71" fmla="*/ 200 h 297"/>
                <a:gd name="T72" fmla="*/ 146 w 431"/>
                <a:gd name="T73" fmla="*/ 196 h 297"/>
                <a:gd name="T74" fmla="*/ 158 w 431"/>
                <a:gd name="T75" fmla="*/ 196 h 297"/>
                <a:gd name="T76" fmla="*/ 170 w 431"/>
                <a:gd name="T77" fmla="*/ 196 h 297"/>
                <a:gd name="T78" fmla="*/ 165 w 431"/>
                <a:gd name="T79" fmla="*/ 200 h 297"/>
                <a:gd name="T80" fmla="*/ 169 w 431"/>
                <a:gd name="T81" fmla="*/ 227 h 297"/>
                <a:gd name="T82" fmla="*/ 190 w 431"/>
                <a:gd name="T83" fmla="*/ 186 h 297"/>
                <a:gd name="T84" fmla="*/ 252 w 431"/>
                <a:gd name="T85" fmla="*/ 244 h 297"/>
                <a:gd name="T86" fmla="*/ 366 w 431"/>
                <a:gd name="T87" fmla="*/ 120 h 297"/>
                <a:gd name="T88" fmla="*/ 304 w 431"/>
                <a:gd name="T89" fmla="*/ 120 h 297"/>
                <a:gd name="T90" fmla="*/ 304 w 431"/>
                <a:gd name="T91" fmla="*/ 57 h 297"/>
                <a:gd name="T92" fmla="*/ 366 w 431"/>
                <a:gd name="T93" fmla="*/ 120 h 297"/>
                <a:gd name="T94" fmla="*/ 225 w 431"/>
                <a:gd name="T95" fmla="*/ 128 h 297"/>
                <a:gd name="T96" fmla="*/ 292 w 431"/>
                <a:gd name="T97" fmla="*/ 59 h 297"/>
                <a:gd name="T98" fmla="*/ 292 w 431"/>
                <a:gd name="T99" fmla="*/ 130 h 297"/>
                <a:gd name="T100" fmla="*/ 362 w 431"/>
                <a:gd name="T101" fmla="*/ 130 h 297"/>
                <a:gd name="T102" fmla="*/ 293 w 431"/>
                <a:gd name="T103" fmla="*/ 196 h 297"/>
                <a:gd name="T104" fmla="*/ 225 w 431"/>
                <a:gd name="T105" fmla="*/ 1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1" h="297">
                  <a:moveTo>
                    <a:pt x="415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lnTo>
                    <a:pt x="0" y="282"/>
                  </a:lnTo>
                  <a:cubicBezTo>
                    <a:pt x="0" y="290"/>
                    <a:pt x="7" y="297"/>
                    <a:pt x="15" y="297"/>
                  </a:cubicBezTo>
                  <a:lnTo>
                    <a:pt x="415" y="297"/>
                  </a:lnTo>
                  <a:cubicBezTo>
                    <a:pt x="424" y="297"/>
                    <a:pt x="431" y="290"/>
                    <a:pt x="431" y="282"/>
                  </a:cubicBezTo>
                  <a:lnTo>
                    <a:pt x="431" y="15"/>
                  </a:lnTo>
                  <a:cubicBezTo>
                    <a:pt x="431" y="7"/>
                    <a:pt x="424" y="0"/>
                    <a:pt x="415" y="0"/>
                  </a:cubicBezTo>
                  <a:close/>
                  <a:moveTo>
                    <a:pt x="400" y="266"/>
                  </a:moveTo>
                  <a:lnTo>
                    <a:pt x="31" y="266"/>
                  </a:lnTo>
                  <a:lnTo>
                    <a:pt x="31" y="30"/>
                  </a:lnTo>
                  <a:lnTo>
                    <a:pt x="400" y="30"/>
                  </a:lnTo>
                  <a:lnTo>
                    <a:pt x="400" y="266"/>
                  </a:lnTo>
                  <a:close/>
                  <a:moveTo>
                    <a:pt x="415" y="167"/>
                  </a:moveTo>
                  <a:cubicBezTo>
                    <a:pt x="410" y="167"/>
                    <a:pt x="406" y="163"/>
                    <a:pt x="406" y="158"/>
                  </a:cubicBezTo>
                  <a:cubicBezTo>
                    <a:pt x="406" y="153"/>
                    <a:pt x="410" y="148"/>
                    <a:pt x="415" y="148"/>
                  </a:cubicBezTo>
                  <a:cubicBezTo>
                    <a:pt x="421" y="148"/>
                    <a:pt x="425" y="152"/>
                    <a:pt x="425" y="158"/>
                  </a:cubicBezTo>
                  <a:cubicBezTo>
                    <a:pt x="425" y="163"/>
                    <a:pt x="421" y="167"/>
                    <a:pt x="415" y="167"/>
                  </a:cubicBezTo>
                  <a:close/>
                  <a:moveTo>
                    <a:pt x="112" y="131"/>
                  </a:moveTo>
                  <a:cubicBezTo>
                    <a:pt x="111" y="126"/>
                    <a:pt x="113" y="122"/>
                    <a:pt x="116" y="122"/>
                  </a:cubicBezTo>
                  <a:cubicBezTo>
                    <a:pt x="116" y="122"/>
                    <a:pt x="116" y="122"/>
                    <a:pt x="117" y="122"/>
                  </a:cubicBezTo>
                  <a:cubicBezTo>
                    <a:pt x="115" y="87"/>
                    <a:pt x="136" y="70"/>
                    <a:pt x="159" y="70"/>
                  </a:cubicBezTo>
                  <a:cubicBezTo>
                    <a:pt x="182" y="71"/>
                    <a:pt x="199" y="84"/>
                    <a:pt x="200" y="122"/>
                  </a:cubicBezTo>
                  <a:cubicBezTo>
                    <a:pt x="201" y="122"/>
                    <a:pt x="201" y="121"/>
                    <a:pt x="201" y="121"/>
                  </a:cubicBezTo>
                  <a:cubicBezTo>
                    <a:pt x="204" y="122"/>
                    <a:pt x="206" y="126"/>
                    <a:pt x="205" y="131"/>
                  </a:cubicBezTo>
                  <a:cubicBezTo>
                    <a:pt x="204" y="136"/>
                    <a:pt x="201" y="139"/>
                    <a:pt x="198" y="139"/>
                  </a:cubicBezTo>
                  <a:cubicBezTo>
                    <a:pt x="192" y="162"/>
                    <a:pt x="174" y="179"/>
                    <a:pt x="158" y="179"/>
                  </a:cubicBezTo>
                  <a:cubicBezTo>
                    <a:pt x="142" y="179"/>
                    <a:pt x="126" y="162"/>
                    <a:pt x="119" y="139"/>
                  </a:cubicBezTo>
                  <a:cubicBezTo>
                    <a:pt x="119" y="139"/>
                    <a:pt x="119" y="139"/>
                    <a:pt x="119" y="139"/>
                  </a:cubicBezTo>
                  <a:cubicBezTo>
                    <a:pt x="116" y="140"/>
                    <a:pt x="113" y="136"/>
                    <a:pt x="112" y="131"/>
                  </a:cubicBezTo>
                  <a:close/>
                  <a:moveTo>
                    <a:pt x="252" y="244"/>
                  </a:moveTo>
                  <a:lnTo>
                    <a:pt x="64" y="244"/>
                  </a:lnTo>
                  <a:cubicBezTo>
                    <a:pt x="64" y="206"/>
                    <a:pt x="91" y="191"/>
                    <a:pt x="127" y="186"/>
                  </a:cubicBezTo>
                  <a:lnTo>
                    <a:pt x="148" y="227"/>
                  </a:lnTo>
                  <a:lnTo>
                    <a:pt x="152" y="200"/>
                  </a:lnTo>
                  <a:lnTo>
                    <a:pt x="146" y="196"/>
                  </a:lnTo>
                  <a:lnTo>
                    <a:pt x="158" y="196"/>
                  </a:lnTo>
                  <a:lnTo>
                    <a:pt x="170" y="196"/>
                  </a:lnTo>
                  <a:lnTo>
                    <a:pt x="165" y="200"/>
                  </a:lnTo>
                  <a:lnTo>
                    <a:pt x="169" y="227"/>
                  </a:lnTo>
                  <a:lnTo>
                    <a:pt x="190" y="186"/>
                  </a:lnTo>
                  <a:cubicBezTo>
                    <a:pt x="226" y="191"/>
                    <a:pt x="252" y="206"/>
                    <a:pt x="252" y="244"/>
                  </a:cubicBezTo>
                  <a:close/>
                  <a:moveTo>
                    <a:pt x="366" y="120"/>
                  </a:moveTo>
                  <a:lnTo>
                    <a:pt x="304" y="120"/>
                  </a:lnTo>
                  <a:lnTo>
                    <a:pt x="304" y="57"/>
                  </a:lnTo>
                  <a:cubicBezTo>
                    <a:pt x="337" y="60"/>
                    <a:pt x="363" y="87"/>
                    <a:pt x="366" y="120"/>
                  </a:cubicBezTo>
                  <a:close/>
                  <a:moveTo>
                    <a:pt x="225" y="128"/>
                  </a:moveTo>
                  <a:cubicBezTo>
                    <a:pt x="225" y="90"/>
                    <a:pt x="255" y="60"/>
                    <a:pt x="292" y="59"/>
                  </a:cubicBezTo>
                  <a:lnTo>
                    <a:pt x="292" y="130"/>
                  </a:lnTo>
                  <a:lnTo>
                    <a:pt x="362" y="130"/>
                  </a:lnTo>
                  <a:cubicBezTo>
                    <a:pt x="360" y="167"/>
                    <a:pt x="330" y="196"/>
                    <a:pt x="293" y="196"/>
                  </a:cubicBezTo>
                  <a:cubicBezTo>
                    <a:pt x="255" y="196"/>
                    <a:pt x="225" y="165"/>
                    <a:pt x="225" y="1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6BB788E-A77E-4DFD-8A91-DA0EA38E58CB}"/>
              </a:ext>
            </a:extLst>
          </p:cNvPr>
          <p:cNvGrpSpPr/>
          <p:nvPr/>
        </p:nvGrpSpPr>
        <p:grpSpPr>
          <a:xfrm>
            <a:off x="788743" y="1947467"/>
            <a:ext cx="2464106" cy="490538"/>
            <a:chOff x="1121995" y="1976559"/>
            <a:chExt cx="7984260" cy="1589454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35FCC2B-01F2-4EB6-BECA-B3D302FE1D66}"/>
                </a:ext>
              </a:extLst>
            </p:cNvPr>
            <p:cNvSpPr/>
            <p:nvPr/>
          </p:nvSpPr>
          <p:spPr>
            <a:xfrm>
              <a:off x="1121995" y="1976559"/>
              <a:ext cx="1589454" cy="1589454"/>
            </a:xfrm>
            <a:prstGeom prst="ellipse">
              <a:avLst/>
            </a:prstGeom>
            <a:solidFill>
              <a:srgbClr val="376092"/>
            </a:solidFill>
            <a:ln w="57150"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椭圆 6">
              <a:extLst>
                <a:ext uri="{FF2B5EF4-FFF2-40B4-BE49-F238E27FC236}">
                  <a16:creationId xmlns:a16="http://schemas.microsoft.com/office/drawing/2014/main" id="{7AAD774E-200E-4CBD-A7BB-9969D1AEE2E7}"/>
                </a:ext>
              </a:extLst>
            </p:cNvPr>
            <p:cNvSpPr/>
            <p:nvPr/>
          </p:nvSpPr>
          <p:spPr>
            <a:xfrm>
              <a:off x="8227026" y="2426069"/>
              <a:ext cx="879229" cy="690431"/>
            </a:xfrm>
            <a:custGeom>
              <a:avLst/>
              <a:gdLst>
                <a:gd name="connsiteX0" fmla="*/ 187043 w 606298"/>
                <a:gd name="connsiteY0" fmla="*/ 364682 h 476105"/>
                <a:gd name="connsiteX1" fmla="*/ 307528 w 606298"/>
                <a:gd name="connsiteY1" fmla="*/ 364682 h 476105"/>
                <a:gd name="connsiteX2" fmla="*/ 325320 w 606298"/>
                <a:gd name="connsiteY2" fmla="*/ 382440 h 476105"/>
                <a:gd name="connsiteX3" fmla="*/ 325320 w 606298"/>
                <a:gd name="connsiteY3" fmla="*/ 389984 h 476105"/>
                <a:gd name="connsiteX4" fmla="*/ 575785 w 606298"/>
                <a:gd name="connsiteY4" fmla="*/ 389984 h 476105"/>
                <a:gd name="connsiteX5" fmla="*/ 606298 w 606298"/>
                <a:gd name="connsiteY5" fmla="*/ 420440 h 476105"/>
                <a:gd name="connsiteX6" fmla="*/ 575785 w 606298"/>
                <a:gd name="connsiteY6" fmla="*/ 450803 h 476105"/>
                <a:gd name="connsiteX7" fmla="*/ 325320 w 606298"/>
                <a:gd name="connsiteY7" fmla="*/ 450803 h 476105"/>
                <a:gd name="connsiteX8" fmla="*/ 325320 w 606298"/>
                <a:gd name="connsiteY8" fmla="*/ 458347 h 476105"/>
                <a:gd name="connsiteX9" fmla="*/ 307528 w 606298"/>
                <a:gd name="connsiteY9" fmla="*/ 476105 h 476105"/>
                <a:gd name="connsiteX10" fmla="*/ 187043 w 606298"/>
                <a:gd name="connsiteY10" fmla="*/ 476105 h 476105"/>
                <a:gd name="connsiteX11" fmla="*/ 169343 w 606298"/>
                <a:gd name="connsiteY11" fmla="*/ 458347 h 476105"/>
                <a:gd name="connsiteX12" fmla="*/ 169343 w 606298"/>
                <a:gd name="connsiteY12" fmla="*/ 450803 h 476105"/>
                <a:gd name="connsiteX13" fmla="*/ 30421 w 606298"/>
                <a:gd name="connsiteY13" fmla="*/ 450803 h 476105"/>
                <a:gd name="connsiteX14" fmla="*/ 0 w 606298"/>
                <a:gd name="connsiteY14" fmla="*/ 420440 h 476105"/>
                <a:gd name="connsiteX15" fmla="*/ 30421 w 606298"/>
                <a:gd name="connsiteY15" fmla="*/ 389984 h 476105"/>
                <a:gd name="connsiteX16" fmla="*/ 169343 w 606298"/>
                <a:gd name="connsiteY16" fmla="*/ 389984 h 476105"/>
                <a:gd name="connsiteX17" fmla="*/ 169343 w 606298"/>
                <a:gd name="connsiteY17" fmla="*/ 382440 h 476105"/>
                <a:gd name="connsiteX18" fmla="*/ 187043 w 606298"/>
                <a:gd name="connsiteY18" fmla="*/ 364682 h 476105"/>
                <a:gd name="connsiteX19" fmla="*/ 322185 w 606298"/>
                <a:gd name="connsiteY19" fmla="*/ 182341 h 476105"/>
                <a:gd name="connsiteX20" fmla="*/ 442671 w 606298"/>
                <a:gd name="connsiteY20" fmla="*/ 182341 h 476105"/>
                <a:gd name="connsiteX21" fmla="*/ 460370 w 606298"/>
                <a:gd name="connsiteY21" fmla="*/ 200099 h 476105"/>
                <a:gd name="connsiteX22" fmla="*/ 460370 w 606298"/>
                <a:gd name="connsiteY22" fmla="*/ 207643 h 476105"/>
                <a:gd name="connsiteX23" fmla="*/ 575785 w 606298"/>
                <a:gd name="connsiteY23" fmla="*/ 207643 h 476105"/>
                <a:gd name="connsiteX24" fmla="*/ 606298 w 606298"/>
                <a:gd name="connsiteY24" fmla="*/ 238006 h 476105"/>
                <a:gd name="connsiteX25" fmla="*/ 575785 w 606298"/>
                <a:gd name="connsiteY25" fmla="*/ 268369 h 476105"/>
                <a:gd name="connsiteX26" fmla="*/ 460370 w 606298"/>
                <a:gd name="connsiteY26" fmla="*/ 268369 h 476105"/>
                <a:gd name="connsiteX27" fmla="*/ 460370 w 606298"/>
                <a:gd name="connsiteY27" fmla="*/ 276006 h 476105"/>
                <a:gd name="connsiteX28" fmla="*/ 442671 w 606298"/>
                <a:gd name="connsiteY28" fmla="*/ 293764 h 476105"/>
                <a:gd name="connsiteX29" fmla="*/ 322185 w 606298"/>
                <a:gd name="connsiteY29" fmla="*/ 293764 h 476105"/>
                <a:gd name="connsiteX30" fmla="*/ 304394 w 606298"/>
                <a:gd name="connsiteY30" fmla="*/ 276006 h 476105"/>
                <a:gd name="connsiteX31" fmla="*/ 304394 w 606298"/>
                <a:gd name="connsiteY31" fmla="*/ 268369 h 476105"/>
                <a:gd name="connsiteX32" fmla="*/ 30421 w 606298"/>
                <a:gd name="connsiteY32" fmla="*/ 268369 h 476105"/>
                <a:gd name="connsiteX33" fmla="*/ 0 w 606298"/>
                <a:gd name="connsiteY33" fmla="*/ 238006 h 476105"/>
                <a:gd name="connsiteX34" fmla="*/ 30421 w 606298"/>
                <a:gd name="connsiteY34" fmla="*/ 207643 h 476105"/>
                <a:gd name="connsiteX35" fmla="*/ 304394 w 606298"/>
                <a:gd name="connsiteY35" fmla="*/ 207643 h 476105"/>
                <a:gd name="connsiteX36" fmla="*/ 304394 w 606298"/>
                <a:gd name="connsiteY36" fmla="*/ 200099 h 476105"/>
                <a:gd name="connsiteX37" fmla="*/ 322185 w 606298"/>
                <a:gd name="connsiteY37" fmla="*/ 182341 h 476105"/>
                <a:gd name="connsiteX38" fmla="*/ 109055 w 606298"/>
                <a:gd name="connsiteY38" fmla="*/ 0 h 476105"/>
                <a:gd name="connsiteX39" fmla="*/ 229540 w 606298"/>
                <a:gd name="connsiteY39" fmla="*/ 0 h 476105"/>
                <a:gd name="connsiteX40" fmla="*/ 247331 w 606298"/>
                <a:gd name="connsiteY40" fmla="*/ 17669 h 476105"/>
                <a:gd name="connsiteX41" fmla="*/ 247331 w 606298"/>
                <a:gd name="connsiteY41" fmla="*/ 25307 h 476105"/>
                <a:gd name="connsiteX42" fmla="*/ 575785 w 606298"/>
                <a:gd name="connsiteY42" fmla="*/ 25307 h 476105"/>
                <a:gd name="connsiteX43" fmla="*/ 606298 w 606298"/>
                <a:gd name="connsiteY43" fmla="*/ 55676 h 476105"/>
                <a:gd name="connsiteX44" fmla="*/ 575785 w 606298"/>
                <a:gd name="connsiteY44" fmla="*/ 86045 h 476105"/>
                <a:gd name="connsiteX45" fmla="*/ 247331 w 606298"/>
                <a:gd name="connsiteY45" fmla="*/ 86045 h 476105"/>
                <a:gd name="connsiteX46" fmla="*/ 247331 w 606298"/>
                <a:gd name="connsiteY46" fmla="*/ 93683 h 476105"/>
                <a:gd name="connsiteX47" fmla="*/ 229540 w 606298"/>
                <a:gd name="connsiteY47" fmla="*/ 111352 h 476105"/>
                <a:gd name="connsiteX48" fmla="*/ 109055 w 606298"/>
                <a:gd name="connsiteY48" fmla="*/ 111352 h 476105"/>
                <a:gd name="connsiteX49" fmla="*/ 91355 w 606298"/>
                <a:gd name="connsiteY49" fmla="*/ 93683 h 476105"/>
                <a:gd name="connsiteX50" fmla="*/ 91355 w 606298"/>
                <a:gd name="connsiteY50" fmla="*/ 86045 h 476105"/>
                <a:gd name="connsiteX51" fmla="*/ 30421 w 606298"/>
                <a:gd name="connsiteY51" fmla="*/ 86045 h 476105"/>
                <a:gd name="connsiteX52" fmla="*/ 0 w 606298"/>
                <a:gd name="connsiteY52" fmla="*/ 55676 h 476105"/>
                <a:gd name="connsiteX53" fmla="*/ 30421 w 606298"/>
                <a:gd name="connsiteY53" fmla="*/ 25307 h 476105"/>
                <a:gd name="connsiteX54" fmla="*/ 91355 w 606298"/>
                <a:gd name="connsiteY54" fmla="*/ 25307 h 476105"/>
                <a:gd name="connsiteX55" fmla="*/ 91355 w 606298"/>
                <a:gd name="connsiteY55" fmla="*/ 17669 h 476105"/>
                <a:gd name="connsiteX56" fmla="*/ 109055 w 606298"/>
                <a:gd name="connsiteY56" fmla="*/ 0 h 47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6298" h="476105">
                  <a:moveTo>
                    <a:pt x="187043" y="364682"/>
                  </a:moveTo>
                  <a:lnTo>
                    <a:pt x="307528" y="364682"/>
                  </a:lnTo>
                  <a:cubicBezTo>
                    <a:pt x="317392" y="364682"/>
                    <a:pt x="325320" y="372595"/>
                    <a:pt x="325320" y="382440"/>
                  </a:cubicBezTo>
                  <a:lnTo>
                    <a:pt x="325320" y="389984"/>
                  </a:lnTo>
                  <a:lnTo>
                    <a:pt x="575785" y="389984"/>
                  </a:lnTo>
                  <a:cubicBezTo>
                    <a:pt x="592655" y="389984"/>
                    <a:pt x="606298" y="403602"/>
                    <a:pt x="606298" y="420440"/>
                  </a:cubicBezTo>
                  <a:cubicBezTo>
                    <a:pt x="606298" y="437185"/>
                    <a:pt x="592655" y="450803"/>
                    <a:pt x="575785" y="450803"/>
                  </a:cubicBezTo>
                  <a:lnTo>
                    <a:pt x="325320" y="450803"/>
                  </a:lnTo>
                  <a:lnTo>
                    <a:pt x="325320" y="458347"/>
                  </a:lnTo>
                  <a:cubicBezTo>
                    <a:pt x="325320" y="468192"/>
                    <a:pt x="317392" y="476105"/>
                    <a:pt x="307528" y="476105"/>
                  </a:cubicBezTo>
                  <a:lnTo>
                    <a:pt x="187043" y="476105"/>
                  </a:lnTo>
                  <a:cubicBezTo>
                    <a:pt x="177271" y="476105"/>
                    <a:pt x="169343" y="468192"/>
                    <a:pt x="169343" y="458347"/>
                  </a:cubicBezTo>
                  <a:lnTo>
                    <a:pt x="169343" y="450803"/>
                  </a:lnTo>
                  <a:lnTo>
                    <a:pt x="30421" y="450803"/>
                  </a:lnTo>
                  <a:cubicBezTo>
                    <a:pt x="13644" y="450803"/>
                    <a:pt x="0" y="437185"/>
                    <a:pt x="0" y="420440"/>
                  </a:cubicBezTo>
                  <a:cubicBezTo>
                    <a:pt x="0" y="403602"/>
                    <a:pt x="13644" y="389984"/>
                    <a:pt x="30421" y="389984"/>
                  </a:cubicBezTo>
                  <a:lnTo>
                    <a:pt x="169343" y="389984"/>
                  </a:lnTo>
                  <a:lnTo>
                    <a:pt x="169343" y="382440"/>
                  </a:lnTo>
                  <a:cubicBezTo>
                    <a:pt x="169343" y="372595"/>
                    <a:pt x="177271" y="364682"/>
                    <a:pt x="187043" y="364682"/>
                  </a:cubicBezTo>
                  <a:close/>
                  <a:moveTo>
                    <a:pt x="322185" y="182341"/>
                  </a:moveTo>
                  <a:lnTo>
                    <a:pt x="442671" y="182341"/>
                  </a:lnTo>
                  <a:cubicBezTo>
                    <a:pt x="452442" y="182341"/>
                    <a:pt x="460370" y="190254"/>
                    <a:pt x="460370" y="200099"/>
                  </a:cubicBezTo>
                  <a:lnTo>
                    <a:pt x="460370" y="207643"/>
                  </a:lnTo>
                  <a:lnTo>
                    <a:pt x="575785" y="207643"/>
                  </a:lnTo>
                  <a:cubicBezTo>
                    <a:pt x="592655" y="207643"/>
                    <a:pt x="606298" y="221261"/>
                    <a:pt x="606298" y="238006"/>
                  </a:cubicBezTo>
                  <a:cubicBezTo>
                    <a:pt x="606298" y="254844"/>
                    <a:pt x="592655" y="268369"/>
                    <a:pt x="575785" y="268369"/>
                  </a:cubicBezTo>
                  <a:lnTo>
                    <a:pt x="460370" y="268369"/>
                  </a:lnTo>
                  <a:lnTo>
                    <a:pt x="460370" y="276006"/>
                  </a:lnTo>
                  <a:cubicBezTo>
                    <a:pt x="460370" y="285759"/>
                    <a:pt x="452442" y="293764"/>
                    <a:pt x="442671" y="293764"/>
                  </a:cubicBezTo>
                  <a:lnTo>
                    <a:pt x="322185" y="293764"/>
                  </a:lnTo>
                  <a:cubicBezTo>
                    <a:pt x="312322" y="293764"/>
                    <a:pt x="304394" y="285759"/>
                    <a:pt x="304394" y="276006"/>
                  </a:cubicBezTo>
                  <a:lnTo>
                    <a:pt x="304394" y="268369"/>
                  </a:lnTo>
                  <a:lnTo>
                    <a:pt x="30421" y="268369"/>
                  </a:lnTo>
                  <a:cubicBezTo>
                    <a:pt x="13644" y="268369"/>
                    <a:pt x="0" y="254844"/>
                    <a:pt x="0" y="238006"/>
                  </a:cubicBezTo>
                  <a:cubicBezTo>
                    <a:pt x="0" y="221261"/>
                    <a:pt x="13644" y="207643"/>
                    <a:pt x="30421" y="207643"/>
                  </a:cubicBezTo>
                  <a:lnTo>
                    <a:pt x="304394" y="207643"/>
                  </a:lnTo>
                  <a:lnTo>
                    <a:pt x="304394" y="200099"/>
                  </a:lnTo>
                  <a:cubicBezTo>
                    <a:pt x="304394" y="190254"/>
                    <a:pt x="312322" y="182341"/>
                    <a:pt x="322185" y="182341"/>
                  </a:cubicBezTo>
                  <a:close/>
                  <a:moveTo>
                    <a:pt x="109055" y="0"/>
                  </a:moveTo>
                  <a:lnTo>
                    <a:pt x="229540" y="0"/>
                  </a:lnTo>
                  <a:cubicBezTo>
                    <a:pt x="239404" y="0"/>
                    <a:pt x="247331" y="7914"/>
                    <a:pt x="247331" y="17669"/>
                  </a:cubicBezTo>
                  <a:lnTo>
                    <a:pt x="247331" y="25307"/>
                  </a:lnTo>
                  <a:lnTo>
                    <a:pt x="575785" y="25307"/>
                  </a:lnTo>
                  <a:cubicBezTo>
                    <a:pt x="592655" y="25307"/>
                    <a:pt x="606298" y="38927"/>
                    <a:pt x="606298" y="55676"/>
                  </a:cubicBezTo>
                  <a:cubicBezTo>
                    <a:pt x="606298" y="72425"/>
                    <a:pt x="592655" y="86045"/>
                    <a:pt x="575785" y="86045"/>
                  </a:cubicBezTo>
                  <a:lnTo>
                    <a:pt x="247331" y="86045"/>
                  </a:lnTo>
                  <a:lnTo>
                    <a:pt x="247331" y="93683"/>
                  </a:lnTo>
                  <a:cubicBezTo>
                    <a:pt x="247331" y="103438"/>
                    <a:pt x="239404" y="111352"/>
                    <a:pt x="229540" y="111352"/>
                  </a:cubicBezTo>
                  <a:lnTo>
                    <a:pt x="109055" y="111352"/>
                  </a:lnTo>
                  <a:cubicBezTo>
                    <a:pt x="99283" y="111352"/>
                    <a:pt x="91355" y="103438"/>
                    <a:pt x="91355" y="93683"/>
                  </a:cubicBezTo>
                  <a:lnTo>
                    <a:pt x="91355" y="86045"/>
                  </a:lnTo>
                  <a:lnTo>
                    <a:pt x="30421" y="86045"/>
                  </a:lnTo>
                  <a:cubicBezTo>
                    <a:pt x="13644" y="86045"/>
                    <a:pt x="0" y="72425"/>
                    <a:pt x="0" y="55676"/>
                  </a:cubicBezTo>
                  <a:cubicBezTo>
                    <a:pt x="0" y="38927"/>
                    <a:pt x="13644" y="25307"/>
                    <a:pt x="30421" y="25307"/>
                  </a:cubicBezTo>
                  <a:lnTo>
                    <a:pt x="91355" y="25307"/>
                  </a:lnTo>
                  <a:lnTo>
                    <a:pt x="91355" y="17669"/>
                  </a:lnTo>
                  <a:cubicBezTo>
                    <a:pt x="91355" y="7914"/>
                    <a:pt x="99283" y="0"/>
                    <a:pt x="1090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522E15B-D0A0-46D8-87DB-3E932E38EEE2}"/>
              </a:ext>
            </a:extLst>
          </p:cNvPr>
          <p:cNvGrpSpPr/>
          <p:nvPr/>
        </p:nvGrpSpPr>
        <p:grpSpPr>
          <a:xfrm>
            <a:off x="788743" y="2893021"/>
            <a:ext cx="490538" cy="490538"/>
            <a:chOff x="1121996" y="1976559"/>
            <a:chExt cx="1589454" cy="1589454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A68EE06-4F45-4407-9C97-D15141A8A00A}"/>
                </a:ext>
              </a:extLst>
            </p:cNvPr>
            <p:cNvSpPr/>
            <p:nvPr/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solidFill>
              <a:srgbClr val="376092"/>
            </a:solidFill>
            <a:ln w="57150"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椭圆 10">
              <a:extLst>
                <a:ext uri="{FF2B5EF4-FFF2-40B4-BE49-F238E27FC236}">
                  <a16:creationId xmlns:a16="http://schemas.microsoft.com/office/drawing/2014/main" id="{5631FEF8-411C-4A39-8429-51704B9D2102}"/>
                </a:ext>
              </a:extLst>
            </p:cNvPr>
            <p:cNvSpPr/>
            <p:nvPr/>
          </p:nvSpPr>
          <p:spPr>
            <a:xfrm>
              <a:off x="1477108" y="2355849"/>
              <a:ext cx="879230" cy="830872"/>
            </a:xfrm>
            <a:custGeom>
              <a:avLst/>
              <a:gdLst>
                <a:gd name="connsiteX0" fmla="*/ 60731 w 601262"/>
                <a:gd name="connsiteY0" fmla="*/ 323331 h 568193"/>
                <a:gd name="connsiteX1" fmla="*/ 60731 w 601262"/>
                <a:gd name="connsiteY1" fmla="*/ 378099 h 568193"/>
                <a:gd name="connsiteX2" fmla="*/ 55619 w 601262"/>
                <a:gd name="connsiteY2" fmla="*/ 441458 h 568193"/>
                <a:gd name="connsiteX3" fmla="*/ 34904 w 601262"/>
                <a:gd name="connsiteY3" fmla="*/ 406020 h 568193"/>
                <a:gd name="connsiteX4" fmla="*/ 34904 w 601262"/>
                <a:gd name="connsiteY4" fmla="*/ 355816 h 568193"/>
                <a:gd name="connsiteX5" fmla="*/ 59924 w 601262"/>
                <a:gd name="connsiteY5" fmla="*/ 327895 h 568193"/>
                <a:gd name="connsiteX6" fmla="*/ 296871 w 601262"/>
                <a:gd name="connsiteY6" fmla="*/ 317968 h 568193"/>
                <a:gd name="connsiteX7" fmla="*/ 436676 w 601262"/>
                <a:gd name="connsiteY7" fmla="*/ 317968 h 568193"/>
                <a:gd name="connsiteX8" fmla="*/ 447430 w 601262"/>
                <a:gd name="connsiteY8" fmla="*/ 328969 h 568193"/>
                <a:gd name="connsiteX9" fmla="*/ 436676 w 601262"/>
                <a:gd name="connsiteY9" fmla="*/ 339702 h 568193"/>
                <a:gd name="connsiteX10" fmla="*/ 296871 w 601262"/>
                <a:gd name="connsiteY10" fmla="*/ 339702 h 568193"/>
                <a:gd name="connsiteX11" fmla="*/ 286117 w 601262"/>
                <a:gd name="connsiteY11" fmla="*/ 328969 h 568193"/>
                <a:gd name="connsiteX12" fmla="*/ 296871 w 601262"/>
                <a:gd name="connsiteY12" fmla="*/ 317968 h 568193"/>
                <a:gd name="connsiteX13" fmla="*/ 296872 w 601262"/>
                <a:gd name="connsiteY13" fmla="*/ 268784 h 568193"/>
                <a:gd name="connsiteX14" fmla="*/ 535622 w 601262"/>
                <a:gd name="connsiteY14" fmla="*/ 268784 h 568193"/>
                <a:gd name="connsiteX15" fmla="*/ 546645 w 601262"/>
                <a:gd name="connsiteY15" fmla="*/ 279545 h 568193"/>
                <a:gd name="connsiteX16" fmla="*/ 535622 w 601262"/>
                <a:gd name="connsiteY16" fmla="*/ 290306 h 568193"/>
                <a:gd name="connsiteX17" fmla="*/ 296872 w 601262"/>
                <a:gd name="connsiteY17" fmla="*/ 290306 h 568193"/>
                <a:gd name="connsiteX18" fmla="*/ 286117 w 601262"/>
                <a:gd name="connsiteY18" fmla="*/ 279545 h 568193"/>
                <a:gd name="connsiteX19" fmla="*/ 296872 w 601262"/>
                <a:gd name="connsiteY19" fmla="*/ 268784 h 568193"/>
                <a:gd name="connsiteX20" fmla="*/ 296872 w 601262"/>
                <a:gd name="connsiteY20" fmla="*/ 219388 h 568193"/>
                <a:gd name="connsiteX21" fmla="*/ 535622 w 601262"/>
                <a:gd name="connsiteY21" fmla="*/ 219388 h 568193"/>
                <a:gd name="connsiteX22" fmla="*/ 546645 w 601262"/>
                <a:gd name="connsiteY22" fmla="*/ 230389 h 568193"/>
                <a:gd name="connsiteX23" fmla="*/ 535622 w 601262"/>
                <a:gd name="connsiteY23" fmla="*/ 241122 h 568193"/>
                <a:gd name="connsiteX24" fmla="*/ 296872 w 601262"/>
                <a:gd name="connsiteY24" fmla="*/ 241122 h 568193"/>
                <a:gd name="connsiteX25" fmla="*/ 286117 w 601262"/>
                <a:gd name="connsiteY25" fmla="*/ 230389 h 568193"/>
                <a:gd name="connsiteX26" fmla="*/ 296872 w 601262"/>
                <a:gd name="connsiteY26" fmla="*/ 219388 h 568193"/>
                <a:gd name="connsiteX27" fmla="*/ 135266 w 601262"/>
                <a:gd name="connsiteY27" fmla="*/ 124619 h 568193"/>
                <a:gd name="connsiteX28" fmla="*/ 140375 w 601262"/>
                <a:gd name="connsiteY28" fmla="*/ 135091 h 568193"/>
                <a:gd name="connsiteX29" fmla="*/ 125854 w 601262"/>
                <a:gd name="connsiteY29" fmla="*/ 248669 h 568193"/>
                <a:gd name="connsiteX30" fmla="*/ 143333 w 601262"/>
                <a:gd name="connsiteY30" fmla="*/ 278742 h 568193"/>
                <a:gd name="connsiteX31" fmla="*/ 160542 w 601262"/>
                <a:gd name="connsiteY31" fmla="*/ 248669 h 568193"/>
                <a:gd name="connsiteX32" fmla="*/ 146022 w 601262"/>
                <a:gd name="connsiteY32" fmla="*/ 135091 h 568193"/>
                <a:gd name="connsiteX33" fmla="*/ 151131 w 601262"/>
                <a:gd name="connsiteY33" fmla="*/ 124888 h 568193"/>
                <a:gd name="connsiteX34" fmla="*/ 233684 w 601262"/>
                <a:gd name="connsiteY34" fmla="*/ 141804 h 568193"/>
                <a:gd name="connsiteX35" fmla="*/ 334253 w 601262"/>
                <a:gd name="connsiteY35" fmla="*/ 141804 h 568193"/>
                <a:gd name="connsiteX36" fmla="*/ 355765 w 601262"/>
                <a:gd name="connsiteY36" fmla="*/ 163553 h 568193"/>
                <a:gd name="connsiteX37" fmla="*/ 334253 w 601262"/>
                <a:gd name="connsiteY37" fmla="*/ 185033 h 568193"/>
                <a:gd name="connsiteX38" fmla="*/ 229919 w 601262"/>
                <a:gd name="connsiteY38" fmla="*/ 185033 h 568193"/>
                <a:gd name="connsiteX39" fmla="*/ 222659 w 601262"/>
                <a:gd name="connsiteY39" fmla="*/ 183691 h 568193"/>
                <a:gd name="connsiteX40" fmla="*/ 203836 w 601262"/>
                <a:gd name="connsiteY40" fmla="*/ 178052 h 568193"/>
                <a:gd name="connsiteX41" fmla="*/ 203836 w 601262"/>
                <a:gd name="connsiteY41" fmla="*/ 325731 h 568193"/>
                <a:gd name="connsiteX42" fmla="*/ 221045 w 601262"/>
                <a:gd name="connsiteY42" fmla="*/ 540268 h 568193"/>
                <a:gd name="connsiteX43" fmla="*/ 197382 w 601262"/>
                <a:gd name="connsiteY43" fmla="*/ 568193 h 568193"/>
                <a:gd name="connsiteX44" fmla="*/ 195231 w 601262"/>
                <a:gd name="connsiteY44" fmla="*/ 568193 h 568193"/>
                <a:gd name="connsiteX45" fmla="*/ 169416 w 601262"/>
                <a:gd name="connsiteY45" fmla="*/ 544296 h 568193"/>
                <a:gd name="connsiteX46" fmla="*/ 153820 w 601262"/>
                <a:gd name="connsiteY46" fmla="*/ 350702 h 568193"/>
                <a:gd name="connsiteX47" fmla="*/ 143064 w 601262"/>
                <a:gd name="connsiteY47" fmla="*/ 352850 h 568193"/>
                <a:gd name="connsiteX48" fmla="*/ 132577 w 601262"/>
                <a:gd name="connsiteY48" fmla="*/ 350702 h 568193"/>
                <a:gd name="connsiteX49" fmla="*/ 116980 w 601262"/>
                <a:gd name="connsiteY49" fmla="*/ 544296 h 568193"/>
                <a:gd name="connsiteX50" fmla="*/ 91166 w 601262"/>
                <a:gd name="connsiteY50" fmla="*/ 568193 h 568193"/>
                <a:gd name="connsiteX51" fmla="*/ 89015 w 601262"/>
                <a:gd name="connsiteY51" fmla="*/ 568193 h 568193"/>
                <a:gd name="connsiteX52" fmla="*/ 65082 w 601262"/>
                <a:gd name="connsiteY52" fmla="*/ 540268 h 568193"/>
                <a:gd name="connsiteX53" fmla="*/ 82561 w 601262"/>
                <a:gd name="connsiteY53" fmla="*/ 325731 h 568193"/>
                <a:gd name="connsiteX54" fmla="*/ 82561 w 601262"/>
                <a:gd name="connsiteY54" fmla="*/ 178052 h 568193"/>
                <a:gd name="connsiteX55" fmla="*/ 75032 w 601262"/>
                <a:gd name="connsiteY55" fmla="*/ 180200 h 568193"/>
                <a:gd name="connsiteX56" fmla="*/ 43032 w 601262"/>
                <a:gd name="connsiteY56" fmla="*/ 324120 h 568193"/>
                <a:gd name="connsiteX57" fmla="*/ 21789 w 601262"/>
                <a:gd name="connsiteY57" fmla="*/ 341036 h 568193"/>
                <a:gd name="connsiteX58" fmla="*/ 16949 w 601262"/>
                <a:gd name="connsiteY58" fmla="*/ 340499 h 568193"/>
                <a:gd name="connsiteX59" fmla="*/ 546 w 601262"/>
                <a:gd name="connsiteY59" fmla="*/ 314722 h 568193"/>
                <a:gd name="connsiteX60" fmla="*/ 35234 w 601262"/>
                <a:gd name="connsiteY60" fmla="*/ 158720 h 568193"/>
                <a:gd name="connsiteX61" fmla="*/ 36310 w 601262"/>
                <a:gd name="connsiteY61" fmla="*/ 156571 h 568193"/>
                <a:gd name="connsiteX62" fmla="*/ 37923 w 601262"/>
                <a:gd name="connsiteY62" fmla="*/ 152544 h 568193"/>
                <a:gd name="connsiteX63" fmla="*/ 40343 w 601262"/>
                <a:gd name="connsiteY63" fmla="*/ 149322 h 568193"/>
                <a:gd name="connsiteX64" fmla="*/ 43301 w 601262"/>
                <a:gd name="connsiteY64" fmla="*/ 146637 h 568193"/>
                <a:gd name="connsiteX65" fmla="*/ 47066 w 601262"/>
                <a:gd name="connsiteY65" fmla="*/ 144220 h 568193"/>
                <a:gd name="connsiteX66" fmla="*/ 48948 w 601262"/>
                <a:gd name="connsiteY66" fmla="*/ 143146 h 568193"/>
                <a:gd name="connsiteX67" fmla="*/ 135266 w 601262"/>
                <a:gd name="connsiteY67" fmla="*/ 124619 h 568193"/>
                <a:gd name="connsiteX68" fmla="*/ 212154 w 601262"/>
                <a:gd name="connsiteY68" fmla="*/ 76281 h 568193"/>
                <a:gd name="connsiteX69" fmla="*/ 560657 w 601262"/>
                <a:gd name="connsiteY69" fmla="*/ 76281 h 568193"/>
                <a:gd name="connsiteX70" fmla="*/ 601262 w 601262"/>
                <a:gd name="connsiteY70" fmla="*/ 116824 h 568193"/>
                <a:gd name="connsiteX71" fmla="*/ 601262 w 601262"/>
                <a:gd name="connsiteY71" fmla="*/ 405995 h 568193"/>
                <a:gd name="connsiteX72" fmla="*/ 560657 w 601262"/>
                <a:gd name="connsiteY72" fmla="*/ 446538 h 568193"/>
                <a:gd name="connsiteX73" fmla="*/ 230977 w 601262"/>
                <a:gd name="connsiteY73" fmla="*/ 446538 h 568193"/>
                <a:gd name="connsiteX74" fmla="*/ 229095 w 601262"/>
                <a:gd name="connsiteY74" fmla="*/ 420762 h 568193"/>
                <a:gd name="connsiteX75" fmla="*/ 560657 w 601262"/>
                <a:gd name="connsiteY75" fmla="*/ 420762 h 568193"/>
                <a:gd name="connsiteX76" fmla="*/ 575178 w 601262"/>
                <a:gd name="connsiteY76" fmla="*/ 405995 h 568193"/>
                <a:gd name="connsiteX77" fmla="*/ 575178 w 601262"/>
                <a:gd name="connsiteY77" fmla="*/ 116824 h 568193"/>
                <a:gd name="connsiteX78" fmla="*/ 560657 w 601262"/>
                <a:gd name="connsiteY78" fmla="*/ 102325 h 568193"/>
                <a:gd name="connsiteX79" fmla="*/ 200591 w 601262"/>
                <a:gd name="connsiteY79" fmla="*/ 102325 h 568193"/>
                <a:gd name="connsiteX80" fmla="*/ 212154 w 601262"/>
                <a:gd name="connsiteY80" fmla="*/ 76281 h 568193"/>
                <a:gd name="connsiteX81" fmla="*/ 74476 w 601262"/>
                <a:gd name="connsiteY81" fmla="*/ 76281 h 568193"/>
                <a:gd name="connsiteX82" fmla="*/ 85782 w 601262"/>
                <a:gd name="connsiteY82" fmla="*/ 102331 h 568193"/>
                <a:gd name="connsiteX83" fmla="*/ 75553 w 601262"/>
                <a:gd name="connsiteY83" fmla="*/ 102331 h 568193"/>
                <a:gd name="connsiteX84" fmla="*/ 60747 w 601262"/>
                <a:gd name="connsiteY84" fmla="*/ 116833 h 568193"/>
                <a:gd name="connsiteX85" fmla="*/ 60747 w 601262"/>
                <a:gd name="connsiteY85" fmla="*/ 121130 h 568193"/>
                <a:gd name="connsiteX86" fmla="*/ 42980 w 601262"/>
                <a:gd name="connsiteY86" fmla="*/ 126770 h 568193"/>
                <a:gd name="connsiteX87" fmla="*/ 38404 w 601262"/>
                <a:gd name="connsiteY87" fmla="*/ 129187 h 568193"/>
                <a:gd name="connsiteX88" fmla="*/ 34904 w 601262"/>
                <a:gd name="connsiteY88" fmla="*/ 131604 h 568193"/>
                <a:gd name="connsiteX89" fmla="*/ 34904 w 601262"/>
                <a:gd name="connsiteY89" fmla="*/ 116833 h 568193"/>
                <a:gd name="connsiteX90" fmla="*/ 74476 w 601262"/>
                <a:gd name="connsiteY90" fmla="*/ 76281 h 568193"/>
                <a:gd name="connsiteX91" fmla="*/ 143293 w 601262"/>
                <a:gd name="connsiteY91" fmla="*/ 0 h 568193"/>
                <a:gd name="connsiteX92" fmla="*/ 198123 w 601262"/>
                <a:gd name="connsiteY92" fmla="*/ 60016 h 568193"/>
                <a:gd name="connsiteX93" fmla="*/ 143293 w 601262"/>
                <a:gd name="connsiteY93" fmla="*/ 120032 h 568193"/>
                <a:gd name="connsiteX94" fmla="*/ 88463 w 601262"/>
                <a:gd name="connsiteY94" fmla="*/ 60016 h 568193"/>
                <a:gd name="connsiteX95" fmla="*/ 143293 w 601262"/>
                <a:gd name="connsiteY95" fmla="*/ 0 h 56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601262" h="568193">
                  <a:moveTo>
                    <a:pt x="60731" y="323331"/>
                  </a:moveTo>
                  <a:lnTo>
                    <a:pt x="60731" y="378099"/>
                  </a:lnTo>
                  <a:lnTo>
                    <a:pt x="55619" y="441458"/>
                  </a:lnTo>
                  <a:cubicBezTo>
                    <a:pt x="43244" y="434478"/>
                    <a:pt x="34904" y="421323"/>
                    <a:pt x="34904" y="406020"/>
                  </a:cubicBezTo>
                  <a:lnTo>
                    <a:pt x="34904" y="355816"/>
                  </a:lnTo>
                  <a:cubicBezTo>
                    <a:pt x="47010" y="351252"/>
                    <a:pt x="56965" y="341050"/>
                    <a:pt x="59924" y="327895"/>
                  </a:cubicBezTo>
                  <a:close/>
                  <a:moveTo>
                    <a:pt x="296871" y="317968"/>
                  </a:moveTo>
                  <a:lnTo>
                    <a:pt x="436676" y="317968"/>
                  </a:lnTo>
                  <a:cubicBezTo>
                    <a:pt x="442591" y="317968"/>
                    <a:pt x="447430" y="322798"/>
                    <a:pt x="447430" y="328969"/>
                  </a:cubicBezTo>
                  <a:cubicBezTo>
                    <a:pt x="447430" y="334872"/>
                    <a:pt x="442591" y="339702"/>
                    <a:pt x="436676" y="339702"/>
                  </a:cubicBezTo>
                  <a:lnTo>
                    <a:pt x="296871" y="339702"/>
                  </a:lnTo>
                  <a:cubicBezTo>
                    <a:pt x="290956" y="339702"/>
                    <a:pt x="286117" y="334872"/>
                    <a:pt x="286117" y="328969"/>
                  </a:cubicBezTo>
                  <a:cubicBezTo>
                    <a:pt x="286117" y="322798"/>
                    <a:pt x="290956" y="317968"/>
                    <a:pt x="296871" y="317968"/>
                  </a:cubicBezTo>
                  <a:close/>
                  <a:moveTo>
                    <a:pt x="296872" y="268784"/>
                  </a:moveTo>
                  <a:lnTo>
                    <a:pt x="535622" y="268784"/>
                  </a:lnTo>
                  <a:cubicBezTo>
                    <a:pt x="541805" y="268784"/>
                    <a:pt x="546645" y="273627"/>
                    <a:pt x="546645" y="279545"/>
                  </a:cubicBezTo>
                  <a:cubicBezTo>
                    <a:pt x="546645" y="285464"/>
                    <a:pt x="541805" y="290306"/>
                    <a:pt x="535622" y="290306"/>
                  </a:cubicBezTo>
                  <a:lnTo>
                    <a:pt x="296872" y="290306"/>
                  </a:lnTo>
                  <a:cubicBezTo>
                    <a:pt x="290957" y="290306"/>
                    <a:pt x="286117" y="285464"/>
                    <a:pt x="286117" y="279545"/>
                  </a:cubicBezTo>
                  <a:cubicBezTo>
                    <a:pt x="286117" y="273627"/>
                    <a:pt x="290957" y="268784"/>
                    <a:pt x="296872" y="268784"/>
                  </a:cubicBezTo>
                  <a:close/>
                  <a:moveTo>
                    <a:pt x="296872" y="219388"/>
                  </a:moveTo>
                  <a:lnTo>
                    <a:pt x="535622" y="219388"/>
                  </a:lnTo>
                  <a:cubicBezTo>
                    <a:pt x="541805" y="219388"/>
                    <a:pt x="546645" y="224218"/>
                    <a:pt x="546645" y="230389"/>
                  </a:cubicBezTo>
                  <a:cubicBezTo>
                    <a:pt x="546645" y="236292"/>
                    <a:pt x="541805" y="241122"/>
                    <a:pt x="535622" y="241122"/>
                  </a:cubicBezTo>
                  <a:lnTo>
                    <a:pt x="296872" y="241122"/>
                  </a:lnTo>
                  <a:cubicBezTo>
                    <a:pt x="290957" y="241122"/>
                    <a:pt x="286117" y="236292"/>
                    <a:pt x="286117" y="230389"/>
                  </a:cubicBezTo>
                  <a:cubicBezTo>
                    <a:pt x="286117" y="224218"/>
                    <a:pt x="290957" y="219388"/>
                    <a:pt x="296872" y="219388"/>
                  </a:cubicBezTo>
                  <a:close/>
                  <a:moveTo>
                    <a:pt x="135266" y="124619"/>
                  </a:moveTo>
                  <a:lnTo>
                    <a:pt x="140375" y="135091"/>
                  </a:lnTo>
                  <a:lnTo>
                    <a:pt x="125854" y="248669"/>
                  </a:lnTo>
                  <a:lnTo>
                    <a:pt x="143333" y="278742"/>
                  </a:lnTo>
                  <a:lnTo>
                    <a:pt x="160542" y="248669"/>
                  </a:lnTo>
                  <a:lnTo>
                    <a:pt x="146022" y="135091"/>
                  </a:lnTo>
                  <a:lnTo>
                    <a:pt x="151131" y="124888"/>
                  </a:lnTo>
                  <a:cubicBezTo>
                    <a:pt x="185281" y="126499"/>
                    <a:pt x="222121" y="137776"/>
                    <a:pt x="233684" y="141804"/>
                  </a:cubicBezTo>
                  <a:lnTo>
                    <a:pt x="334253" y="141804"/>
                  </a:lnTo>
                  <a:cubicBezTo>
                    <a:pt x="346085" y="141804"/>
                    <a:pt x="355765" y="151470"/>
                    <a:pt x="355765" y="163553"/>
                  </a:cubicBezTo>
                  <a:cubicBezTo>
                    <a:pt x="355765" y="175367"/>
                    <a:pt x="346085" y="185033"/>
                    <a:pt x="334253" y="185033"/>
                  </a:cubicBezTo>
                  <a:lnTo>
                    <a:pt x="229919" y="185033"/>
                  </a:lnTo>
                  <a:cubicBezTo>
                    <a:pt x="227499" y="185033"/>
                    <a:pt x="225079" y="184765"/>
                    <a:pt x="222659" y="183691"/>
                  </a:cubicBezTo>
                  <a:cubicBezTo>
                    <a:pt x="222390" y="183691"/>
                    <a:pt x="214861" y="181006"/>
                    <a:pt x="203836" y="178052"/>
                  </a:cubicBezTo>
                  <a:lnTo>
                    <a:pt x="203836" y="325731"/>
                  </a:lnTo>
                  <a:lnTo>
                    <a:pt x="221045" y="540268"/>
                  </a:lnTo>
                  <a:cubicBezTo>
                    <a:pt x="222390" y="554499"/>
                    <a:pt x="211634" y="567119"/>
                    <a:pt x="197382" y="568193"/>
                  </a:cubicBezTo>
                  <a:cubicBezTo>
                    <a:pt x="196575" y="568193"/>
                    <a:pt x="195769" y="568193"/>
                    <a:pt x="195231" y="568193"/>
                  </a:cubicBezTo>
                  <a:cubicBezTo>
                    <a:pt x="181786" y="568193"/>
                    <a:pt x="170492" y="557990"/>
                    <a:pt x="169416" y="544296"/>
                  </a:cubicBezTo>
                  <a:lnTo>
                    <a:pt x="153820" y="350702"/>
                  </a:lnTo>
                  <a:cubicBezTo>
                    <a:pt x="150593" y="352045"/>
                    <a:pt x="146828" y="352850"/>
                    <a:pt x="143064" y="352850"/>
                  </a:cubicBezTo>
                  <a:cubicBezTo>
                    <a:pt x="139568" y="352850"/>
                    <a:pt x="135804" y="352045"/>
                    <a:pt x="132577" y="350702"/>
                  </a:cubicBezTo>
                  <a:lnTo>
                    <a:pt x="116980" y="544296"/>
                  </a:lnTo>
                  <a:cubicBezTo>
                    <a:pt x="115905" y="557990"/>
                    <a:pt x="104611" y="568193"/>
                    <a:pt x="91166" y="568193"/>
                  </a:cubicBezTo>
                  <a:cubicBezTo>
                    <a:pt x="90359" y="568193"/>
                    <a:pt x="89821" y="568193"/>
                    <a:pt x="89015" y="568193"/>
                  </a:cubicBezTo>
                  <a:cubicBezTo>
                    <a:pt x="74763" y="567119"/>
                    <a:pt x="64007" y="554499"/>
                    <a:pt x="65082" y="540268"/>
                  </a:cubicBezTo>
                  <a:lnTo>
                    <a:pt x="82561" y="325731"/>
                  </a:lnTo>
                  <a:lnTo>
                    <a:pt x="82561" y="178052"/>
                  </a:lnTo>
                  <a:cubicBezTo>
                    <a:pt x="79603" y="178589"/>
                    <a:pt x="77183" y="179395"/>
                    <a:pt x="75032" y="180200"/>
                  </a:cubicBezTo>
                  <a:lnTo>
                    <a:pt x="43032" y="324120"/>
                  </a:lnTo>
                  <a:cubicBezTo>
                    <a:pt x="40612" y="334055"/>
                    <a:pt x="31739" y="341036"/>
                    <a:pt x="21789" y="341036"/>
                  </a:cubicBezTo>
                  <a:cubicBezTo>
                    <a:pt x="20176" y="341036"/>
                    <a:pt x="18562" y="340767"/>
                    <a:pt x="16949" y="340499"/>
                  </a:cubicBezTo>
                  <a:cubicBezTo>
                    <a:pt x="5386" y="337814"/>
                    <a:pt x="-2143" y="326268"/>
                    <a:pt x="546" y="314722"/>
                  </a:cubicBezTo>
                  <a:lnTo>
                    <a:pt x="35234" y="158720"/>
                  </a:lnTo>
                  <a:cubicBezTo>
                    <a:pt x="35503" y="157914"/>
                    <a:pt x="36041" y="157377"/>
                    <a:pt x="36310" y="156571"/>
                  </a:cubicBezTo>
                  <a:cubicBezTo>
                    <a:pt x="36579" y="155229"/>
                    <a:pt x="37386" y="153886"/>
                    <a:pt x="37923" y="152544"/>
                  </a:cubicBezTo>
                  <a:cubicBezTo>
                    <a:pt x="38730" y="151470"/>
                    <a:pt x="39537" y="150396"/>
                    <a:pt x="40343" y="149322"/>
                  </a:cubicBezTo>
                  <a:cubicBezTo>
                    <a:pt x="41419" y="148248"/>
                    <a:pt x="42226" y="147442"/>
                    <a:pt x="43301" y="146637"/>
                  </a:cubicBezTo>
                  <a:cubicBezTo>
                    <a:pt x="44377" y="145563"/>
                    <a:pt x="45721" y="144757"/>
                    <a:pt x="47066" y="144220"/>
                  </a:cubicBezTo>
                  <a:cubicBezTo>
                    <a:pt x="47873" y="143952"/>
                    <a:pt x="48410" y="143415"/>
                    <a:pt x="48948" y="143146"/>
                  </a:cubicBezTo>
                  <a:cubicBezTo>
                    <a:pt x="51100" y="142341"/>
                    <a:pt x="94930" y="126499"/>
                    <a:pt x="135266" y="124619"/>
                  </a:cubicBezTo>
                  <a:close/>
                  <a:moveTo>
                    <a:pt x="212154" y="76281"/>
                  </a:moveTo>
                  <a:lnTo>
                    <a:pt x="560657" y="76281"/>
                  </a:lnTo>
                  <a:cubicBezTo>
                    <a:pt x="582976" y="76281"/>
                    <a:pt x="601262" y="94270"/>
                    <a:pt x="601262" y="116824"/>
                  </a:cubicBezTo>
                  <a:lnTo>
                    <a:pt x="601262" y="405995"/>
                  </a:lnTo>
                  <a:cubicBezTo>
                    <a:pt x="601262" y="428549"/>
                    <a:pt x="582976" y="446538"/>
                    <a:pt x="560657" y="446538"/>
                  </a:cubicBezTo>
                  <a:lnTo>
                    <a:pt x="230977" y="446538"/>
                  </a:lnTo>
                  <a:lnTo>
                    <a:pt x="229095" y="420762"/>
                  </a:lnTo>
                  <a:lnTo>
                    <a:pt x="560657" y="420762"/>
                  </a:lnTo>
                  <a:cubicBezTo>
                    <a:pt x="568724" y="420762"/>
                    <a:pt x="575178" y="414050"/>
                    <a:pt x="575178" y="405995"/>
                  </a:cubicBezTo>
                  <a:lnTo>
                    <a:pt x="575178" y="116824"/>
                  </a:lnTo>
                  <a:cubicBezTo>
                    <a:pt x="575178" y="108769"/>
                    <a:pt x="568724" y="102325"/>
                    <a:pt x="560657" y="102325"/>
                  </a:cubicBezTo>
                  <a:lnTo>
                    <a:pt x="200591" y="102325"/>
                  </a:lnTo>
                  <a:cubicBezTo>
                    <a:pt x="205700" y="94270"/>
                    <a:pt x="209734" y="85410"/>
                    <a:pt x="212154" y="76281"/>
                  </a:cubicBezTo>
                  <a:close/>
                  <a:moveTo>
                    <a:pt x="74476" y="76281"/>
                  </a:moveTo>
                  <a:cubicBezTo>
                    <a:pt x="76899" y="85412"/>
                    <a:pt x="80667" y="94274"/>
                    <a:pt x="85782" y="102331"/>
                  </a:cubicBezTo>
                  <a:lnTo>
                    <a:pt x="75553" y="102331"/>
                  </a:lnTo>
                  <a:cubicBezTo>
                    <a:pt x="67477" y="102331"/>
                    <a:pt x="60747" y="108776"/>
                    <a:pt x="60747" y="116833"/>
                  </a:cubicBezTo>
                  <a:lnTo>
                    <a:pt x="60747" y="121130"/>
                  </a:lnTo>
                  <a:cubicBezTo>
                    <a:pt x="50517" y="124084"/>
                    <a:pt x="43787" y="126502"/>
                    <a:pt x="42980" y="126770"/>
                  </a:cubicBezTo>
                  <a:cubicBezTo>
                    <a:pt x="41096" y="127576"/>
                    <a:pt x="39480" y="128381"/>
                    <a:pt x="38404" y="129187"/>
                  </a:cubicBezTo>
                  <a:cubicBezTo>
                    <a:pt x="37058" y="129993"/>
                    <a:pt x="35981" y="130798"/>
                    <a:pt x="34904" y="131604"/>
                  </a:cubicBezTo>
                  <a:lnTo>
                    <a:pt x="34904" y="116833"/>
                  </a:lnTo>
                  <a:cubicBezTo>
                    <a:pt x="34904" y="94811"/>
                    <a:pt x="52402" y="76818"/>
                    <a:pt x="74476" y="76281"/>
                  </a:cubicBezTo>
                  <a:close/>
                  <a:moveTo>
                    <a:pt x="143293" y="0"/>
                  </a:moveTo>
                  <a:cubicBezTo>
                    <a:pt x="173575" y="0"/>
                    <a:pt x="198123" y="26870"/>
                    <a:pt x="198123" y="60016"/>
                  </a:cubicBezTo>
                  <a:cubicBezTo>
                    <a:pt x="198123" y="93162"/>
                    <a:pt x="173575" y="120032"/>
                    <a:pt x="143293" y="120032"/>
                  </a:cubicBezTo>
                  <a:cubicBezTo>
                    <a:pt x="113011" y="120032"/>
                    <a:pt x="88463" y="93162"/>
                    <a:pt x="88463" y="60016"/>
                  </a:cubicBezTo>
                  <a:cubicBezTo>
                    <a:pt x="88463" y="26870"/>
                    <a:pt x="113011" y="0"/>
                    <a:pt x="1432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9E075B0-92F7-493F-87A8-3654D4547C3F}"/>
              </a:ext>
            </a:extLst>
          </p:cNvPr>
          <p:cNvGrpSpPr/>
          <p:nvPr/>
        </p:nvGrpSpPr>
        <p:grpSpPr>
          <a:xfrm>
            <a:off x="788743" y="3838575"/>
            <a:ext cx="490538" cy="490538"/>
            <a:chOff x="1121996" y="1976559"/>
            <a:chExt cx="1589454" cy="1589454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5AE1751-E887-4C8C-9181-77EB26127894}"/>
                </a:ext>
              </a:extLst>
            </p:cNvPr>
            <p:cNvSpPr/>
            <p:nvPr/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solidFill>
              <a:srgbClr val="376092"/>
            </a:solidFill>
            <a:ln w="57150"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椭圆 13">
              <a:extLst>
                <a:ext uri="{FF2B5EF4-FFF2-40B4-BE49-F238E27FC236}">
                  <a16:creationId xmlns:a16="http://schemas.microsoft.com/office/drawing/2014/main" id="{3CEDAD63-79D3-4855-9878-6E2A9F571126}"/>
                </a:ext>
              </a:extLst>
            </p:cNvPr>
            <p:cNvSpPr/>
            <p:nvPr/>
          </p:nvSpPr>
          <p:spPr>
            <a:xfrm>
              <a:off x="1477108" y="2347977"/>
              <a:ext cx="879230" cy="846617"/>
            </a:xfrm>
            <a:custGeom>
              <a:avLst/>
              <a:gdLst>
                <a:gd name="connsiteX0" fmla="*/ 351185 w 606862"/>
                <a:gd name="connsiteY0" fmla="*/ 410338 h 584352"/>
                <a:gd name="connsiteX1" fmla="*/ 518180 w 606862"/>
                <a:gd name="connsiteY1" fmla="*/ 410338 h 584352"/>
                <a:gd name="connsiteX2" fmla="*/ 531216 w 606862"/>
                <a:gd name="connsiteY2" fmla="*/ 423358 h 584352"/>
                <a:gd name="connsiteX3" fmla="*/ 518180 w 606862"/>
                <a:gd name="connsiteY3" fmla="*/ 436377 h 584352"/>
                <a:gd name="connsiteX4" fmla="*/ 351185 w 606862"/>
                <a:gd name="connsiteY4" fmla="*/ 436377 h 584352"/>
                <a:gd name="connsiteX5" fmla="*/ 338149 w 606862"/>
                <a:gd name="connsiteY5" fmla="*/ 423358 h 584352"/>
                <a:gd name="connsiteX6" fmla="*/ 351185 w 606862"/>
                <a:gd name="connsiteY6" fmla="*/ 410338 h 584352"/>
                <a:gd name="connsiteX7" fmla="*/ 311358 w 606862"/>
                <a:gd name="connsiteY7" fmla="*/ 363253 h 584352"/>
                <a:gd name="connsiteX8" fmla="*/ 320698 w 606862"/>
                <a:gd name="connsiteY8" fmla="*/ 366603 h 584352"/>
                <a:gd name="connsiteX9" fmla="*/ 321610 w 606862"/>
                <a:gd name="connsiteY9" fmla="*/ 384948 h 584352"/>
                <a:gd name="connsiteX10" fmla="*/ 249890 w 606862"/>
                <a:gd name="connsiteY10" fmla="*/ 463273 h 584352"/>
                <a:gd name="connsiteX11" fmla="*/ 240371 w 606862"/>
                <a:gd name="connsiteY11" fmla="*/ 467567 h 584352"/>
                <a:gd name="connsiteX12" fmla="*/ 230852 w 606862"/>
                <a:gd name="connsiteY12" fmla="*/ 463404 h 584352"/>
                <a:gd name="connsiteX13" fmla="*/ 201903 w 606862"/>
                <a:gd name="connsiteY13" fmla="*/ 432828 h 584352"/>
                <a:gd name="connsiteX14" fmla="*/ 202425 w 606862"/>
                <a:gd name="connsiteY14" fmla="*/ 414353 h 584352"/>
                <a:gd name="connsiteX15" fmla="*/ 220811 w 606862"/>
                <a:gd name="connsiteY15" fmla="*/ 414873 h 584352"/>
                <a:gd name="connsiteX16" fmla="*/ 240110 w 606862"/>
                <a:gd name="connsiteY16" fmla="*/ 435430 h 584352"/>
                <a:gd name="connsiteX17" fmla="*/ 302311 w 606862"/>
                <a:gd name="connsiteY17" fmla="*/ 367514 h 584352"/>
                <a:gd name="connsiteX18" fmla="*/ 311358 w 606862"/>
                <a:gd name="connsiteY18" fmla="*/ 363253 h 584352"/>
                <a:gd name="connsiteX19" fmla="*/ 26073 w 606862"/>
                <a:gd name="connsiteY19" fmla="*/ 297839 h 584352"/>
                <a:gd name="connsiteX20" fmla="*/ 26073 w 606862"/>
                <a:gd name="connsiteY20" fmla="*/ 505466 h 584352"/>
                <a:gd name="connsiteX21" fmla="*/ 79003 w 606862"/>
                <a:gd name="connsiteY21" fmla="*/ 558317 h 584352"/>
                <a:gd name="connsiteX22" fmla="*/ 132062 w 606862"/>
                <a:gd name="connsiteY22" fmla="*/ 505466 h 584352"/>
                <a:gd name="connsiteX23" fmla="*/ 132062 w 606862"/>
                <a:gd name="connsiteY23" fmla="*/ 297839 h 584352"/>
                <a:gd name="connsiteX24" fmla="*/ 351185 w 606862"/>
                <a:gd name="connsiteY24" fmla="*/ 267372 h 584352"/>
                <a:gd name="connsiteX25" fmla="*/ 518180 w 606862"/>
                <a:gd name="connsiteY25" fmla="*/ 267372 h 584352"/>
                <a:gd name="connsiteX26" fmla="*/ 531216 w 606862"/>
                <a:gd name="connsiteY26" fmla="*/ 280391 h 584352"/>
                <a:gd name="connsiteX27" fmla="*/ 518180 w 606862"/>
                <a:gd name="connsiteY27" fmla="*/ 293411 h 584352"/>
                <a:gd name="connsiteX28" fmla="*/ 351185 w 606862"/>
                <a:gd name="connsiteY28" fmla="*/ 293411 h 584352"/>
                <a:gd name="connsiteX29" fmla="*/ 338149 w 606862"/>
                <a:gd name="connsiteY29" fmla="*/ 280391 h 584352"/>
                <a:gd name="connsiteX30" fmla="*/ 351185 w 606862"/>
                <a:gd name="connsiteY30" fmla="*/ 267372 h 584352"/>
                <a:gd name="connsiteX31" fmla="*/ 311358 w 606862"/>
                <a:gd name="connsiteY31" fmla="*/ 213942 h 584352"/>
                <a:gd name="connsiteX32" fmla="*/ 320698 w 606862"/>
                <a:gd name="connsiteY32" fmla="*/ 217360 h 584352"/>
                <a:gd name="connsiteX33" fmla="*/ 321610 w 606862"/>
                <a:gd name="connsiteY33" fmla="*/ 235715 h 584352"/>
                <a:gd name="connsiteX34" fmla="*/ 249890 w 606862"/>
                <a:gd name="connsiteY34" fmla="*/ 314084 h 584352"/>
                <a:gd name="connsiteX35" fmla="*/ 240371 w 606862"/>
                <a:gd name="connsiteY35" fmla="*/ 318250 h 584352"/>
                <a:gd name="connsiteX36" fmla="*/ 230852 w 606862"/>
                <a:gd name="connsiteY36" fmla="*/ 314214 h 584352"/>
                <a:gd name="connsiteX37" fmla="*/ 201903 w 606862"/>
                <a:gd name="connsiteY37" fmla="*/ 283492 h 584352"/>
                <a:gd name="connsiteX38" fmla="*/ 202425 w 606862"/>
                <a:gd name="connsiteY38" fmla="*/ 265136 h 584352"/>
                <a:gd name="connsiteX39" fmla="*/ 220811 w 606862"/>
                <a:gd name="connsiteY39" fmla="*/ 265657 h 584352"/>
                <a:gd name="connsiteX40" fmla="*/ 240110 w 606862"/>
                <a:gd name="connsiteY40" fmla="*/ 286095 h 584352"/>
                <a:gd name="connsiteX41" fmla="*/ 302311 w 606862"/>
                <a:gd name="connsiteY41" fmla="*/ 218141 h 584352"/>
                <a:gd name="connsiteX42" fmla="*/ 311358 w 606862"/>
                <a:gd name="connsiteY42" fmla="*/ 213942 h 584352"/>
                <a:gd name="connsiteX43" fmla="*/ 351185 w 606862"/>
                <a:gd name="connsiteY43" fmla="*/ 124336 h 584352"/>
                <a:gd name="connsiteX44" fmla="*/ 518180 w 606862"/>
                <a:gd name="connsiteY44" fmla="*/ 124336 h 584352"/>
                <a:gd name="connsiteX45" fmla="*/ 531216 w 606862"/>
                <a:gd name="connsiteY45" fmla="*/ 137356 h 584352"/>
                <a:gd name="connsiteX46" fmla="*/ 518180 w 606862"/>
                <a:gd name="connsiteY46" fmla="*/ 150375 h 584352"/>
                <a:gd name="connsiteX47" fmla="*/ 351185 w 606862"/>
                <a:gd name="connsiteY47" fmla="*/ 150375 h 584352"/>
                <a:gd name="connsiteX48" fmla="*/ 338149 w 606862"/>
                <a:gd name="connsiteY48" fmla="*/ 137356 h 584352"/>
                <a:gd name="connsiteX49" fmla="*/ 351185 w 606862"/>
                <a:gd name="connsiteY49" fmla="*/ 124336 h 584352"/>
                <a:gd name="connsiteX50" fmla="*/ 311358 w 606862"/>
                <a:gd name="connsiteY50" fmla="*/ 64761 h 584352"/>
                <a:gd name="connsiteX51" fmla="*/ 320698 w 606862"/>
                <a:gd name="connsiteY51" fmla="*/ 68111 h 584352"/>
                <a:gd name="connsiteX52" fmla="*/ 321610 w 606862"/>
                <a:gd name="connsiteY52" fmla="*/ 86586 h 584352"/>
                <a:gd name="connsiteX53" fmla="*/ 249890 w 606862"/>
                <a:gd name="connsiteY53" fmla="*/ 164781 h 584352"/>
                <a:gd name="connsiteX54" fmla="*/ 240371 w 606862"/>
                <a:gd name="connsiteY54" fmla="*/ 169075 h 584352"/>
                <a:gd name="connsiteX55" fmla="*/ 230852 w 606862"/>
                <a:gd name="connsiteY55" fmla="*/ 165042 h 584352"/>
                <a:gd name="connsiteX56" fmla="*/ 201903 w 606862"/>
                <a:gd name="connsiteY56" fmla="*/ 134336 h 584352"/>
                <a:gd name="connsiteX57" fmla="*/ 202425 w 606862"/>
                <a:gd name="connsiteY57" fmla="*/ 115991 h 584352"/>
                <a:gd name="connsiteX58" fmla="*/ 220811 w 606862"/>
                <a:gd name="connsiteY58" fmla="*/ 116511 h 584352"/>
                <a:gd name="connsiteX59" fmla="*/ 240110 w 606862"/>
                <a:gd name="connsiteY59" fmla="*/ 136938 h 584352"/>
                <a:gd name="connsiteX60" fmla="*/ 302311 w 606862"/>
                <a:gd name="connsiteY60" fmla="*/ 69022 h 584352"/>
                <a:gd name="connsiteX61" fmla="*/ 311358 w 606862"/>
                <a:gd name="connsiteY61" fmla="*/ 64761 h 584352"/>
                <a:gd name="connsiteX62" fmla="*/ 158136 w 606862"/>
                <a:gd name="connsiteY62" fmla="*/ 26035 h 584352"/>
                <a:gd name="connsiteX63" fmla="*/ 158136 w 606862"/>
                <a:gd name="connsiteY63" fmla="*/ 505466 h 584352"/>
                <a:gd name="connsiteX64" fmla="*/ 137668 w 606862"/>
                <a:gd name="connsiteY64" fmla="*/ 558317 h 584352"/>
                <a:gd name="connsiteX65" fmla="*/ 527859 w 606862"/>
                <a:gd name="connsiteY65" fmla="*/ 558317 h 584352"/>
                <a:gd name="connsiteX66" fmla="*/ 580789 w 606862"/>
                <a:gd name="connsiteY66" fmla="*/ 505466 h 584352"/>
                <a:gd name="connsiteX67" fmla="*/ 580789 w 606862"/>
                <a:gd name="connsiteY67" fmla="*/ 26035 h 584352"/>
                <a:gd name="connsiteX68" fmla="*/ 145099 w 606862"/>
                <a:gd name="connsiteY68" fmla="*/ 0 h 584352"/>
                <a:gd name="connsiteX69" fmla="*/ 593825 w 606862"/>
                <a:gd name="connsiteY69" fmla="*/ 0 h 584352"/>
                <a:gd name="connsiteX70" fmla="*/ 606862 w 606862"/>
                <a:gd name="connsiteY70" fmla="*/ 13017 h 584352"/>
                <a:gd name="connsiteX71" fmla="*/ 606862 w 606862"/>
                <a:gd name="connsiteY71" fmla="*/ 505466 h 584352"/>
                <a:gd name="connsiteX72" fmla="*/ 527859 w 606862"/>
                <a:gd name="connsiteY72" fmla="*/ 584352 h 584352"/>
                <a:gd name="connsiteX73" fmla="*/ 79003 w 606862"/>
                <a:gd name="connsiteY73" fmla="*/ 584352 h 584352"/>
                <a:gd name="connsiteX74" fmla="*/ 0 w 606862"/>
                <a:gd name="connsiteY74" fmla="*/ 505466 h 584352"/>
                <a:gd name="connsiteX75" fmla="*/ 0 w 606862"/>
                <a:gd name="connsiteY75" fmla="*/ 284821 h 584352"/>
                <a:gd name="connsiteX76" fmla="*/ 13037 w 606862"/>
                <a:gd name="connsiteY76" fmla="*/ 271804 h 584352"/>
                <a:gd name="connsiteX77" fmla="*/ 132062 w 606862"/>
                <a:gd name="connsiteY77" fmla="*/ 271804 h 584352"/>
                <a:gd name="connsiteX78" fmla="*/ 132062 w 606862"/>
                <a:gd name="connsiteY78" fmla="*/ 13017 h 584352"/>
                <a:gd name="connsiteX79" fmla="*/ 145099 w 606862"/>
                <a:gd name="connsiteY79" fmla="*/ 0 h 58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06862" h="584352">
                  <a:moveTo>
                    <a:pt x="351185" y="410338"/>
                  </a:moveTo>
                  <a:lnTo>
                    <a:pt x="518180" y="410338"/>
                  </a:lnTo>
                  <a:cubicBezTo>
                    <a:pt x="525480" y="410338"/>
                    <a:pt x="531216" y="416197"/>
                    <a:pt x="531216" y="423358"/>
                  </a:cubicBezTo>
                  <a:cubicBezTo>
                    <a:pt x="531216" y="430518"/>
                    <a:pt x="525480" y="436377"/>
                    <a:pt x="518180" y="436377"/>
                  </a:cubicBezTo>
                  <a:lnTo>
                    <a:pt x="351185" y="436377"/>
                  </a:lnTo>
                  <a:cubicBezTo>
                    <a:pt x="343885" y="436377"/>
                    <a:pt x="338149" y="430518"/>
                    <a:pt x="338149" y="423358"/>
                  </a:cubicBezTo>
                  <a:cubicBezTo>
                    <a:pt x="338149" y="416197"/>
                    <a:pt x="343885" y="410338"/>
                    <a:pt x="351185" y="410338"/>
                  </a:cubicBezTo>
                  <a:close/>
                  <a:moveTo>
                    <a:pt x="311358" y="363253"/>
                  </a:moveTo>
                  <a:cubicBezTo>
                    <a:pt x="314699" y="363090"/>
                    <a:pt x="318090" y="364196"/>
                    <a:pt x="320698" y="366603"/>
                  </a:cubicBezTo>
                  <a:cubicBezTo>
                    <a:pt x="326044" y="371417"/>
                    <a:pt x="326435" y="379744"/>
                    <a:pt x="321610" y="384948"/>
                  </a:cubicBezTo>
                  <a:lnTo>
                    <a:pt x="249890" y="463273"/>
                  </a:lnTo>
                  <a:cubicBezTo>
                    <a:pt x="247543" y="466006"/>
                    <a:pt x="244022" y="467437"/>
                    <a:pt x="240371" y="467567"/>
                  </a:cubicBezTo>
                  <a:cubicBezTo>
                    <a:pt x="236720" y="467567"/>
                    <a:pt x="233330" y="466006"/>
                    <a:pt x="230852" y="463404"/>
                  </a:cubicBezTo>
                  <a:lnTo>
                    <a:pt x="201903" y="432828"/>
                  </a:lnTo>
                  <a:cubicBezTo>
                    <a:pt x="196948" y="427624"/>
                    <a:pt x="197079" y="419297"/>
                    <a:pt x="202425" y="414353"/>
                  </a:cubicBezTo>
                  <a:cubicBezTo>
                    <a:pt x="207641" y="409409"/>
                    <a:pt x="215856" y="409669"/>
                    <a:pt x="220811" y="414873"/>
                  </a:cubicBezTo>
                  <a:lnTo>
                    <a:pt x="240110" y="435430"/>
                  </a:lnTo>
                  <a:lnTo>
                    <a:pt x="302311" y="367514"/>
                  </a:lnTo>
                  <a:cubicBezTo>
                    <a:pt x="304724" y="364847"/>
                    <a:pt x="308016" y="363415"/>
                    <a:pt x="311358" y="363253"/>
                  </a:cubicBezTo>
                  <a:close/>
                  <a:moveTo>
                    <a:pt x="26073" y="297839"/>
                  </a:moveTo>
                  <a:lnTo>
                    <a:pt x="26073" y="505466"/>
                  </a:lnTo>
                  <a:cubicBezTo>
                    <a:pt x="26073" y="534625"/>
                    <a:pt x="49800" y="558317"/>
                    <a:pt x="79003" y="558317"/>
                  </a:cubicBezTo>
                  <a:cubicBezTo>
                    <a:pt x="108205" y="558317"/>
                    <a:pt x="132062" y="534625"/>
                    <a:pt x="132062" y="505466"/>
                  </a:cubicBezTo>
                  <a:lnTo>
                    <a:pt x="132062" y="297839"/>
                  </a:lnTo>
                  <a:close/>
                  <a:moveTo>
                    <a:pt x="351185" y="267372"/>
                  </a:moveTo>
                  <a:lnTo>
                    <a:pt x="518180" y="267372"/>
                  </a:lnTo>
                  <a:cubicBezTo>
                    <a:pt x="525480" y="267372"/>
                    <a:pt x="531216" y="273101"/>
                    <a:pt x="531216" y="280391"/>
                  </a:cubicBezTo>
                  <a:cubicBezTo>
                    <a:pt x="531216" y="287552"/>
                    <a:pt x="525480" y="293411"/>
                    <a:pt x="518180" y="293411"/>
                  </a:cubicBezTo>
                  <a:lnTo>
                    <a:pt x="351185" y="293411"/>
                  </a:lnTo>
                  <a:cubicBezTo>
                    <a:pt x="343885" y="293411"/>
                    <a:pt x="338149" y="287552"/>
                    <a:pt x="338149" y="280391"/>
                  </a:cubicBezTo>
                  <a:cubicBezTo>
                    <a:pt x="338149" y="273101"/>
                    <a:pt x="343885" y="267372"/>
                    <a:pt x="351185" y="267372"/>
                  </a:cubicBezTo>
                  <a:close/>
                  <a:moveTo>
                    <a:pt x="311358" y="213942"/>
                  </a:moveTo>
                  <a:cubicBezTo>
                    <a:pt x="314699" y="213812"/>
                    <a:pt x="318090" y="214951"/>
                    <a:pt x="320698" y="217360"/>
                  </a:cubicBezTo>
                  <a:cubicBezTo>
                    <a:pt x="326044" y="222176"/>
                    <a:pt x="326435" y="230378"/>
                    <a:pt x="321610" y="235715"/>
                  </a:cubicBezTo>
                  <a:lnTo>
                    <a:pt x="249890" y="314084"/>
                  </a:lnTo>
                  <a:cubicBezTo>
                    <a:pt x="247543" y="316688"/>
                    <a:pt x="244022" y="318250"/>
                    <a:pt x="240371" y="318250"/>
                  </a:cubicBezTo>
                  <a:cubicBezTo>
                    <a:pt x="236720" y="318250"/>
                    <a:pt x="233330" y="316818"/>
                    <a:pt x="230852" y="314214"/>
                  </a:cubicBezTo>
                  <a:lnTo>
                    <a:pt x="201903" y="283492"/>
                  </a:lnTo>
                  <a:cubicBezTo>
                    <a:pt x="196948" y="278284"/>
                    <a:pt x="197079" y="270083"/>
                    <a:pt x="202425" y="265136"/>
                  </a:cubicBezTo>
                  <a:cubicBezTo>
                    <a:pt x="207641" y="260189"/>
                    <a:pt x="215856" y="260450"/>
                    <a:pt x="220811" y="265657"/>
                  </a:cubicBezTo>
                  <a:lnTo>
                    <a:pt x="240110" y="286095"/>
                  </a:lnTo>
                  <a:lnTo>
                    <a:pt x="302311" y="218141"/>
                  </a:lnTo>
                  <a:cubicBezTo>
                    <a:pt x="304724" y="215472"/>
                    <a:pt x="308016" y="214073"/>
                    <a:pt x="311358" y="213942"/>
                  </a:cubicBezTo>
                  <a:close/>
                  <a:moveTo>
                    <a:pt x="351185" y="124336"/>
                  </a:moveTo>
                  <a:lnTo>
                    <a:pt x="518180" y="124336"/>
                  </a:lnTo>
                  <a:cubicBezTo>
                    <a:pt x="525480" y="124336"/>
                    <a:pt x="531216" y="130195"/>
                    <a:pt x="531216" y="137356"/>
                  </a:cubicBezTo>
                  <a:cubicBezTo>
                    <a:pt x="531216" y="144516"/>
                    <a:pt x="525480" y="150375"/>
                    <a:pt x="518180" y="150375"/>
                  </a:cubicBezTo>
                  <a:lnTo>
                    <a:pt x="351185" y="150375"/>
                  </a:lnTo>
                  <a:cubicBezTo>
                    <a:pt x="343885" y="150375"/>
                    <a:pt x="338149" y="144516"/>
                    <a:pt x="338149" y="137356"/>
                  </a:cubicBezTo>
                  <a:cubicBezTo>
                    <a:pt x="338149" y="130195"/>
                    <a:pt x="343885" y="124336"/>
                    <a:pt x="351185" y="124336"/>
                  </a:cubicBezTo>
                  <a:close/>
                  <a:moveTo>
                    <a:pt x="311358" y="64761"/>
                  </a:moveTo>
                  <a:cubicBezTo>
                    <a:pt x="314699" y="64598"/>
                    <a:pt x="318090" y="65704"/>
                    <a:pt x="320698" y="68111"/>
                  </a:cubicBezTo>
                  <a:cubicBezTo>
                    <a:pt x="326044" y="73055"/>
                    <a:pt x="326435" y="81252"/>
                    <a:pt x="321610" y="86586"/>
                  </a:cubicBezTo>
                  <a:lnTo>
                    <a:pt x="249890" y="164781"/>
                  </a:lnTo>
                  <a:cubicBezTo>
                    <a:pt x="247543" y="167514"/>
                    <a:pt x="244022" y="169075"/>
                    <a:pt x="240371" y="169075"/>
                  </a:cubicBezTo>
                  <a:cubicBezTo>
                    <a:pt x="236720" y="169075"/>
                    <a:pt x="233330" y="167644"/>
                    <a:pt x="230852" y="165042"/>
                  </a:cubicBezTo>
                  <a:lnTo>
                    <a:pt x="201903" y="134336"/>
                  </a:lnTo>
                  <a:cubicBezTo>
                    <a:pt x="196948" y="129132"/>
                    <a:pt x="197079" y="120935"/>
                    <a:pt x="202425" y="115991"/>
                  </a:cubicBezTo>
                  <a:cubicBezTo>
                    <a:pt x="207641" y="111047"/>
                    <a:pt x="215856" y="111307"/>
                    <a:pt x="220811" y="116511"/>
                  </a:cubicBezTo>
                  <a:lnTo>
                    <a:pt x="240110" y="136938"/>
                  </a:lnTo>
                  <a:lnTo>
                    <a:pt x="302311" y="69022"/>
                  </a:lnTo>
                  <a:cubicBezTo>
                    <a:pt x="304724" y="66355"/>
                    <a:pt x="308016" y="64923"/>
                    <a:pt x="311358" y="64761"/>
                  </a:cubicBezTo>
                  <a:close/>
                  <a:moveTo>
                    <a:pt x="158136" y="26035"/>
                  </a:moveTo>
                  <a:lnTo>
                    <a:pt x="158136" y="505466"/>
                  </a:lnTo>
                  <a:cubicBezTo>
                    <a:pt x="158136" y="525774"/>
                    <a:pt x="150314" y="544389"/>
                    <a:pt x="137668" y="558317"/>
                  </a:cubicBezTo>
                  <a:lnTo>
                    <a:pt x="527859" y="558317"/>
                  </a:lnTo>
                  <a:cubicBezTo>
                    <a:pt x="557062" y="558317"/>
                    <a:pt x="580789" y="534625"/>
                    <a:pt x="580789" y="505466"/>
                  </a:cubicBezTo>
                  <a:lnTo>
                    <a:pt x="580789" y="26035"/>
                  </a:lnTo>
                  <a:close/>
                  <a:moveTo>
                    <a:pt x="145099" y="0"/>
                  </a:moveTo>
                  <a:lnTo>
                    <a:pt x="593825" y="0"/>
                  </a:lnTo>
                  <a:cubicBezTo>
                    <a:pt x="601126" y="0"/>
                    <a:pt x="606862" y="5858"/>
                    <a:pt x="606862" y="13017"/>
                  </a:cubicBezTo>
                  <a:lnTo>
                    <a:pt x="606862" y="505466"/>
                  </a:lnTo>
                  <a:cubicBezTo>
                    <a:pt x="606862" y="548945"/>
                    <a:pt x="571402" y="584352"/>
                    <a:pt x="527859" y="584352"/>
                  </a:cubicBezTo>
                  <a:lnTo>
                    <a:pt x="79003" y="584352"/>
                  </a:lnTo>
                  <a:cubicBezTo>
                    <a:pt x="35460" y="584352"/>
                    <a:pt x="0" y="548945"/>
                    <a:pt x="0" y="505466"/>
                  </a:cubicBezTo>
                  <a:lnTo>
                    <a:pt x="0" y="284821"/>
                  </a:lnTo>
                  <a:cubicBezTo>
                    <a:pt x="0" y="277662"/>
                    <a:pt x="5866" y="271804"/>
                    <a:pt x="13037" y="271804"/>
                  </a:cubicBezTo>
                  <a:lnTo>
                    <a:pt x="132062" y="271804"/>
                  </a:lnTo>
                  <a:lnTo>
                    <a:pt x="132062" y="13017"/>
                  </a:lnTo>
                  <a:cubicBezTo>
                    <a:pt x="132062" y="5858"/>
                    <a:pt x="137799" y="0"/>
                    <a:pt x="1450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AA612EB-C63E-447F-AB62-2A4B607FD6A8}"/>
              </a:ext>
            </a:extLst>
          </p:cNvPr>
          <p:cNvGrpSpPr/>
          <p:nvPr/>
        </p:nvGrpSpPr>
        <p:grpSpPr>
          <a:xfrm>
            <a:off x="911505" y="2057062"/>
            <a:ext cx="2448439" cy="1326497"/>
            <a:chOff x="-5222046" y="-732137"/>
            <a:chExt cx="7933496" cy="4298150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7B51656-F444-4F6A-A730-8179EAEA730C}"/>
                </a:ext>
              </a:extLst>
            </p:cNvPr>
            <p:cNvSpPr/>
            <p:nvPr/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solidFill>
              <a:srgbClr val="376092"/>
            </a:solidFill>
            <a:ln w="57150"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椭圆 19">
              <a:extLst>
                <a:ext uri="{FF2B5EF4-FFF2-40B4-BE49-F238E27FC236}">
                  <a16:creationId xmlns:a16="http://schemas.microsoft.com/office/drawing/2014/main" id="{6C2FABC5-69CC-4BEC-A4F3-FCB7A2BC2290}"/>
                </a:ext>
              </a:extLst>
            </p:cNvPr>
            <p:cNvSpPr/>
            <p:nvPr/>
          </p:nvSpPr>
          <p:spPr>
            <a:xfrm>
              <a:off x="-5222046" y="-732137"/>
              <a:ext cx="867791" cy="879229"/>
            </a:xfrm>
            <a:custGeom>
              <a:avLst/>
              <a:gdLst>
                <a:gd name="connsiteX0" fmla="*/ 361584 w 589817"/>
                <a:gd name="connsiteY0" fmla="*/ 75460 h 597591"/>
                <a:gd name="connsiteX1" fmla="*/ 370193 w 589817"/>
                <a:gd name="connsiteY1" fmla="*/ 79491 h 597591"/>
                <a:gd name="connsiteX2" fmla="*/ 403552 w 589817"/>
                <a:gd name="connsiteY2" fmla="*/ 112813 h 597591"/>
                <a:gd name="connsiteX3" fmla="*/ 403552 w 589817"/>
                <a:gd name="connsiteY3" fmla="*/ 130012 h 597591"/>
                <a:gd name="connsiteX4" fmla="*/ 273343 w 589817"/>
                <a:gd name="connsiteY4" fmla="*/ 261153 h 597591"/>
                <a:gd name="connsiteX5" fmla="*/ 273343 w 589817"/>
                <a:gd name="connsiteY5" fmla="*/ 277277 h 597591"/>
                <a:gd name="connsiteX6" fmla="*/ 291637 w 589817"/>
                <a:gd name="connsiteY6" fmla="*/ 296625 h 597591"/>
                <a:gd name="connsiteX7" fmla="*/ 302398 w 589817"/>
                <a:gd name="connsiteY7" fmla="*/ 321349 h 597591"/>
                <a:gd name="connsiteX8" fmla="*/ 291637 w 589817"/>
                <a:gd name="connsiteY8" fmla="*/ 347147 h 597591"/>
                <a:gd name="connsiteX9" fmla="*/ 181874 w 589817"/>
                <a:gd name="connsiteY9" fmla="*/ 456789 h 597591"/>
                <a:gd name="connsiteX10" fmla="*/ 156047 w 589817"/>
                <a:gd name="connsiteY10" fmla="*/ 466463 h 597591"/>
                <a:gd name="connsiteX11" fmla="*/ 131296 w 589817"/>
                <a:gd name="connsiteY11" fmla="*/ 456789 h 597591"/>
                <a:gd name="connsiteX12" fmla="*/ 131296 w 589817"/>
                <a:gd name="connsiteY12" fmla="*/ 405193 h 597591"/>
                <a:gd name="connsiteX13" fmla="*/ 206624 w 589817"/>
                <a:gd name="connsiteY13" fmla="*/ 329948 h 597591"/>
                <a:gd name="connsiteX14" fmla="*/ 206624 w 589817"/>
                <a:gd name="connsiteY14" fmla="*/ 312749 h 597591"/>
                <a:gd name="connsiteX15" fmla="*/ 188330 w 589817"/>
                <a:gd name="connsiteY15" fmla="*/ 294476 h 597591"/>
                <a:gd name="connsiteX16" fmla="*/ 188330 w 589817"/>
                <a:gd name="connsiteY16" fmla="*/ 243954 h 597591"/>
                <a:gd name="connsiteX17" fmla="*/ 352975 w 589817"/>
                <a:gd name="connsiteY17" fmla="*/ 79491 h 597591"/>
                <a:gd name="connsiteX18" fmla="*/ 361584 w 589817"/>
                <a:gd name="connsiteY18" fmla="*/ 75460 h 597591"/>
                <a:gd name="connsiteX19" fmla="*/ 46281 w 589817"/>
                <a:gd name="connsiteY19" fmla="*/ 8638 h 597591"/>
                <a:gd name="connsiteX20" fmla="*/ 91486 w 589817"/>
                <a:gd name="connsiteY20" fmla="*/ 57001 h 597591"/>
                <a:gd name="connsiteX21" fmla="*/ 91486 w 589817"/>
                <a:gd name="connsiteY21" fmla="*/ 456801 h 597591"/>
                <a:gd name="connsiteX22" fmla="*/ 138844 w 589817"/>
                <a:gd name="connsiteY22" fmla="*/ 505164 h 597591"/>
                <a:gd name="connsiteX23" fmla="*/ 541383 w 589817"/>
                <a:gd name="connsiteY23" fmla="*/ 505164 h 597591"/>
                <a:gd name="connsiteX24" fmla="*/ 589817 w 589817"/>
                <a:gd name="connsiteY24" fmla="*/ 550303 h 597591"/>
                <a:gd name="connsiteX25" fmla="*/ 541383 w 589817"/>
                <a:gd name="connsiteY25" fmla="*/ 595442 h 597591"/>
                <a:gd name="connsiteX26" fmla="*/ 138844 w 589817"/>
                <a:gd name="connsiteY26" fmla="*/ 595442 h 597591"/>
                <a:gd name="connsiteX27" fmla="*/ 91486 w 589817"/>
                <a:gd name="connsiteY27" fmla="*/ 596516 h 597591"/>
                <a:gd name="connsiteX28" fmla="*/ 46281 w 589817"/>
                <a:gd name="connsiteY28" fmla="*/ 597591 h 597591"/>
                <a:gd name="connsiteX29" fmla="*/ 1076 w 589817"/>
                <a:gd name="connsiteY29" fmla="*/ 596516 h 597591"/>
                <a:gd name="connsiteX30" fmla="*/ 0 w 589817"/>
                <a:gd name="connsiteY30" fmla="*/ 550303 h 597591"/>
                <a:gd name="connsiteX31" fmla="*/ 1076 w 589817"/>
                <a:gd name="connsiteY31" fmla="*/ 456801 h 597591"/>
                <a:gd name="connsiteX32" fmla="*/ 1076 w 589817"/>
                <a:gd name="connsiteY32" fmla="*/ 57001 h 597591"/>
                <a:gd name="connsiteX33" fmla="*/ 46281 w 589817"/>
                <a:gd name="connsiteY33" fmla="*/ 8638 h 597591"/>
                <a:gd name="connsiteX34" fmla="*/ 347607 w 589817"/>
                <a:gd name="connsiteY34" fmla="*/ 0 h 597591"/>
                <a:gd name="connsiteX35" fmla="*/ 470364 w 589817"/>
                <a:gd name="connsiteY35" fmla="*/ 0 h 597591"/>
                <a:gd name="connsiteX36" fmla="*/ 490823 w 589817"/>
                <a:gd name="connsiteY36" fmla="*/ 18267 h 597591"/>
                <a:gd name="connsiteX37" fmla="*/ 490823 w 589817"/>
                <a:gd name="connsiteY37" fmla="*/ 128945 h 597591"/>
                <a:gd name="connsiteX38" fmla="*/ 476824 w 589817"/>
                <a:gd name="connsiteY38" fmla="*/ 134317 h 597591"/>
                <a:gd name="connsiteX39" fmla="*/ 439136 w 589817"/>
                <a:gd name="connsiteY39" fmla="*/ 101007 h 597591"/>
                <a:gd name="connsiteX40" fmla="*/ 378834 w 589817"/>
                <a:gd name="connsiteY40" fmla="*/ 46205 h 597591"/>
                <a:gd name="connsiteX41" fmla="*/ 341146 w 589817"/>
                <a:gd name="connsiteY41" fmla="*/ 12895 h 597591"/>
                <a:gd name="connsiteX42" fmla="*/ 347607 w 589817"/>
                <a:gd name="connsiteY42" fmla="*/ 0 h 59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89817" h="597591">
                  <a:moveTo>
                    <a:pt x="361584" y="75460"/>
                  </a:moveTo>
                  <a:cubicBezTo>
                    <a:pt x="364813" y="75460"/>
                    <a:pt x="368041" y="76804"/>
                    <a:pt x="370193" y="79491"/>
                  </a:cubicBezTo>
                  <a:lnTo>
                    <a:pt x="403552" y="112813"/>
                  </a:lnTo>
                  <a:cubicBezTo>
                    <a:pt x="408933" y="117113"/>
                    <a:pt x="408933" y="125713"/>
                    <a:pt x="403552" y="130012"/>
                  </a:cubicBezTo>
                  <a:lnTo>
                    <a:pt x="273343" y="261153"/>
                  </a:lnTo>
                  <a:cubicBezTo>
                    <a:pt x="267963" y="265453"/>
                    <a:pt x="267963" y="272977"/>
                    <a:pt x="273343" y="277277"/>
                  </a:cubicBezTo>
                  <a:lnTo>
                    <a:pt x="291637" y="296625"/>
                  </a:lnTo>
                  <a:cubicBezTo>
                    <a:pt x="298094" y="303075"/>
                    <a:pt x="302398" y="311674"/>
                    <a:pt x="302398" y="321349"/>
                  </a:cubicBezTo>
                  <a:cubicBezTo>
                    <a:pt x="302398" y="331023"/>
                    <a:pt x="298094" y="340697"/>
                    <a:pt x="291637" y="347147"/>
                  </a:cubicBezTo>
                  <a:lnTo>
                    <a:pt x="181874" y="456789"/>
                  </a:lnTo>
                  <a:cubicBezTo>
                    <a:pt x="175417" y="463238"/>
                    <a:pt x="165732" y="466463"/>
                    <a:pt x="156047" y="466463"/>
                  </a:cubicBezTo>
                  <a:cubicBezTo>
                    <a:pt x="147438" y="466463"/>
                    <a:pt x="137753" y="463238"/>
                    <a:pt x="131296" y="456789"/>
                  </a:cubicBezTo>
                  <a:cubicBezTo>
                    <a:pt x="117307" y="442815"/>
                    <a:pt x="117307" y="419167"/>
                    <a:pt x="131296" y="405193"/>
                  </a:cubicBezTo>
                  <a:lnTo>
                    <a:pt x="206624" y="329948"/>
                  </a:lnTo>
                  <a:cubicBezTo>
                    <a:pt x="212005" y="325648"/>
                    <a:pt x="212005" y="318124"/>
                    <a:pt x="206624" y="312749"/>
                  </a:cubicBezTo>
                  <a:lnTo>
                    <a:pt x="188330" y="294476"/>
                  </a:lnTo>
                  <a:cubicBezTo>
                    <a:pt x="174341" y="280502"/>
                    <a:pt x="174341" y="257928"/>
                    <a:pt x="188330" y="243954"/>
                  </a:cubicBezTo>
                  <a:cubicBezTo>
                    <a:pt x="188330" y="243954"/>
                    <a:pt x="318540" y="113888"/>
                    <a:pt x="352975" y="79491"/>
                  </a:cubicBezTo>
                  <a:cubicBezTo>
                    <a:pt x="355127" y="76804"/>
                    <a:pt x="358356" y="75460"/>
                    <a:pt x="361584" y="75460"/>
                  </a:cubicBezTo>
                  <a:close/>
                  <a:moveTo>
                    <a:pt x="46281" y="8638"/>
                  </a:moveTo>
                  <a:cubicBezTo>
                    <a:pt x="71036" y="8638"/>
                    <a:pt x="91486" y="30133"/>
                    <a:pt x="91486" y="57001"/>
                  </a:cubicBezTo>
                  <a:lnTo>
                    <a:pt x="91486" y="456801"/>
                  </a:lnTo>
                  <a:cubicBezTo>
                    <a:pt x="91486" y="483670"/>
                    <a:pt x="113012" y="505164"/>
                    <a:pt x="138844" y="505164"/>
                  </a:cubicBezTo>
                  <a:lnTo>
                    <a:pt x="541383" y="505164"/>
                  </a:lnTo>
                  <a:cubicBezTo>
                    <a:pt x="568291" y="505164"/>
                    <a:pt x="589817" y="524509"/>
                    <a:pt x="589817" y="550303"/>
                  </a:cubicBezTo>
                  <a:cubicBezTo>
                    <a:pt x="589817" y="575022"/>
                    <a:pt x="568291" y="595442"/>
                    <a:pt x="541383" y="595442"/>
                  </a:cubicBezTo>
                  <a:lnTo>
                    <a:pt x="138844" y="595442"/>
                  </a:lnTo>
                  <a:cubicBezTo>
                    <a:pt x="113012" y="595442"/>
                    <a:pt x="91486" y="595442"/>
                    <a:pt x="91486" y="596516"/>
                  </a:cubicBezTo>
                  <a:cubicBezTo>
                    <a:pt x="91486" y="597591"/>
                    <a:pt x="71036" y="597591"/>
                    <a:pt x="46281" y="597591"/>
                  </a:cubicBezTo>
                  <a:cubicBezTo>
                    <a:pt x="20450" y="597591"/>
                    <a:pt x="1076" y="597591"/>
                    <a:pt x="1076" y="596516"/>
                  </a:cubicBezTo>
                  <a:cubicBezTo>
                    <a:pt x="0" y="595442"/>
                    <a:pt x="0" y="575022"/>
                    <a:pt x="0" y="550303"/>
                  </a:cubicBezTo>
                  <a:cubicBezTo>
                    <a:pt x="0" y="524509"/>
                    <a:pt x="1076" y="483670"/>
                    <a:pt x="1076" y="456801"/>
                  </a:cubicBezTo>
                  <a:lnTo>
                    <a:pt x="1076" y="57001"/>
                  </a:lnTo>
                  <a:cubicBezTo>
                    <a:pt x="1076" y="30133"/>
                    <a:pt x="20450" y="8638"/>
                    <a:pt x="46281" y="8638"/>
                  </a:cubicBezTo>
                  <a:close/>
                  <a:moveTo>
                    <a:pt x="347607" y="0"/>
                  </a:moveTo>
                  <a:lnTo>
                    <a:pt x="470364" y="0"/>
                  </a:lnTo>
                  <a:cubicBezTo>
                    <a:pt x="482208" y="0"/>
                    <a:pt x="490823" y="8597"/>
                    <a:pt x="490823" y="18267"/>
                  </a:cubicBezTo>
                  <a:lnTo>
                    <a:pt x="490823" y="128945"/>
                  </a:lnTo>
                  <a:cubicBezTo>
                    <a:pt x="490823" y="138616"/>
                    <a:pt x="484362" y="141839"/>
                    <a:pt x="476824" y="134317"/>
                  </a:cubicBezTo>
                  <a:lnTo>
                    <a:pt x="439136" y="101007"/>
                  </a:lnTo>
                  <a:lnTo>
                    <a:pt x="378834" y="46205"/>
                  </a:lnTo>
                  <a:lnTo>
                    <a:pt x="341146" y="12895"/>
                  </a:lnTo>
                  <a:cubicBezTo>
                    <a:pt x="333608" y="6447"/>
                    <a:pt x="335762" y="0"/>
                    <a:pt x="3476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84C9790-136D-4EEE-A413-136849B4D937}"/>
              </a:ext>
            </a:extLst>
          </p:cNvPr>
          <p:cNvGrpSpPr/>
          <p:nvPr/>
        </p:nvGrpSpPr>
        <p:grpSpPr>
          <a:xfrm>
            <a:off x="2869406" y="3045587"/>
            <a:ext cx="490538" cy="1283526"/>
            <a:chOff x="1121996" y="-592901"/>
            <a:chExt cx="1589454" cy="4158914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E2C818E-7701-4CD1-AA35-F215619A01B5}"/>
                </a:ext>
              </a:extLst>
            </p:cNvPr>
            <p:cNvSpPr/>
            <p:nvPr/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solidFill>
              <a:srgbClr val="376092"/>
            </a:solidFill>
            <a:ln w="57150"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椭圆 22">
              <a:extLst>
                <a:ext uri="{FF2B5EF4-FFF2-40B4-BE49-F238E27FC236}">
                  <a16:creationId xmlns:a16="http://schemas.microsoft.com/office/drawing/2014/main" id="{E653D08A-AED0-4B45-940E-8BB155909EF0}"/>
                </a:ext>
              </a:extLst>
            </p:cNvPr>
            <p:cNvSpPr/>
            <p:nvPr/>
          </p:nvSpPr>
          <p:spPr>
            <a:xfrm>
              <a:off x="1446265" y="-592901"/>
              <a:ext cx="879229" cy="814800"/>
            </a:xfrm>
            <a:custGeom>
              <a:avLst/>
              <a:gdLst>
                <a:gd name="T0" fmla="*/ 5404 w 6827"/>
                <a:gd name="T1" fmla="*/ 0 h 6336"/>
                <a:gd name="T2" fmla="*/ 1422 w 6827"/>
                <a:gd name="T3" fmla="*/ 0 h 6336"/>
                <a:gd name="T4" fmla="*/ 0 w 6827"/>
                <a:gd name="T5" fmla="*/ 1422 h 6336"/>
                <a:gd name="T6" fmla="*/ 0 w 6827"/>
                <a:gd name="T7" fmla="*/ 3698 h 6336"/>
                <a:gd name="T8" fmla="*/ 1422 w 6827"/>
                <a:gd name="T9" fmla="*/ 5120 h 6336"/>
                <a:gd name="T10" fmla="*/ 2276 w 6827"/>
                <a:gd name="T11" fmla="*/ 5120 h 6336"/>
                <a:gd name="T12" fmla="*/ 2560 w 6827"/>
                <a:gd name="T13" fmla="*/ 4836 h 6336"/>
                <a:gd name="T14" fmla="*/ 2276 w 6827"/>
                <a:gd name="T15" fmla="*/ 4551 h 6336"/>
                <a:gd name="T16" fmla="*/ 1422 w 6827"/>
                <a:gd name="T17" fmla="*/ 4551 h 6336"/>
                <a:gd name="T18" fmla="*/ 569 w 6827"/>
                <a:gd name="T19" fmla="*/ 3698 h 6336"/>
                <a:gd name="T20" fmla="*/ 569 w 6827"/>
                <a:gd name="T21" fmla="*/ 1422 h 6336"/>
                <a:gd name="T22" fmla="*/ 1422 w 6827"/>
                <a:gd name="T23" fmla="*/ 569 h 6336"/>
                <a:gd name="T24" fmla="*/ 5404 w 6827"/>
                <a:gd name="T25" fmla="*/ 569 h 6336"/>
                <a:gd name="T26" fmla="*/ 6258 w 6827"/>
                <a:gd name="T27" fmla="*/ 1422 h 6336"/>
                <a:gd name="T28" fmla="*/ 6258 w 6827"/>
                <a:gd name="T29" fmla="*/ 3698 h 6336"/>
                <a:gd name="T30" fmla="*/ 5404 w 6827"/>
                <a:gd name="T31" fmla="*/ 4551 h 6336"/>
                <a:gd name="T32" fmla="*/ 5404 w 6827"/>
                <a:gd name="T33" fmla="*/ 3698 h 6336"/>
                <a:gd name="T34" fmla="*/ 4962 w 6827"/>
                <a:gd name="T35" fmla="*/ 3461 h 6336"/>
                <a:gd name="T36" fmla="*/ 3256 w 6827"/>
                <a:gd name="T37" fmla="*/ 4599 h 6336"/>
                <a:gd name="T38" fmla="*/ 3256 w 6827"/>
                <a:gd name="T39" fmla="*/ 5072 h 6336"/>
                <a:gd name="T40" fmla="*/ 4962 w 6827"/>
                <a:gd name="T41" fmla="*/ 6210 h 6336"/>
                <a:gd name="T42" fmla="*/ 5404 w 6827"/>
                <a:gd name="T43" fmla="*/ 5974 h 6336"/>
                <a:gd name="T44" fmla="*/ 5404 w 6827"/>
                <a:gd name="T45" fmla="*/ 5120 h 6336"/>
                <a:gd name="T46" fmla="*/ 6827 w 6827"/>
                <a:gd name="T47" fmla="*/ 3698 h 6336"/>
                <a:gd name="T48" fmla="*/ 6827 w 6827"/>
                <a:gd name="T49" fmla="*/ 1422 h 6336"/>
                <a:gd name="T50" fmla="*/ 5404 w 6827"/>
                <a:gd name="T51" fmla="*/ 0 h 6336"/>
                <a:gd name="T52" fmla="*/ 4836 w 6827"/>
                <a:gd name="T53" fmla="*/ 5442 h 6336"/>
                <a:gd name="T54" fmla="*/ 3926 w 6827"/>
                <a:gd name="T55" fmla="*/ 4836 h 6336"/>
                <a:gd name="T56" fmla="*/ 4836 w 6827"/>
                <a:gd name="T57" fmla="*/ 4229 h 6336"/>
                <a:gd name="T58" fmla="*/ 4836 w 6827"/>
                <a:gd name="T59" fmla="*/ 5442 h 6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27" h="6336">
                  <a:moveTo>
                    <a:pt x="5404" y="0"/>
                  </a:moveTo>
                  <a:lnTo>
                    <a:pt x="1422" y="0"/>
                  </a:lnTo>
                  <a:cubicBezTo>
                    <a:pt x="637" y="0"/>
                    <a:pt x="0" y="637"/>
                    <a:pt x="0" y="1422"/>
                  </a:cubicBezTo>
                  <a:lnTo>
                    <a:pt x="0" y="3698"/>
                  </a:lnTo>
                  <a:cubicBezTo>
                    <a:pt x="0" y="4483"/>
                    <a:pt x="637" y="5120"/>
                    <a:pt x="1422" y="5120"/>
                  </a:cubicBezTo>
                  <a:lnTo>
                    <a:pt x="2276" y="5120"/>
                  </a:lnTo>
                  <a:cubicBezTo>
                    <a:pt x="2433" y="5120"/>
                    <a:pt x="2560" y="4993"/>
                    <a:pt x="2560" y="4836"/>
                  </a:cubicBezTo>
                  <a:cubicBezTo>
                    <a:pt x="2560" y="4679"/>
                    <a:pt x="2433" y="4551"/>
                    <a:pt x="2276" y="4551"/>
                  </a:cubicBezTo>
                  <a:lnTo>
                    <a:pt x="1422" y="4551"/>
                  </a:lnTo>
                  <a:cubicBezTo>
                    <a:pt x="951" y="4551"/>
                    <a:pt x="569" y="4169"/>
                    <a:pt x="569" y="3698"/>
                  </a:cubicBezTo>
                  <a:lnTo>
                    <a:pt x="569" y="1422"/>
                  </a:lnTo>
                  <a:cubicBezTo>
                    <a:pt x="569" y="951"/>
                    <a:pt x="951" y="569"/>
                    <a:pt x="1422" y="569"/>
                  </a:cubicBezTo>
                  <a:lnTo>
                    <a:pt x="5404" y="569"/>
                  </a:lnTo>
                  <a:cubicBezTo>
                    <a:pt x="5876" y="569"/>
                    <a:pt x="6258" y="951"/>
                    <a:pt x="6258" y="1422"/>
                  </a:cubicBezTo>
                  <a:lnTo>
                    <a:pt x="6258" y="3698"/>
                  </a:lnTo>
                  <a:cubicBezTo>
                    <a:pt x="6258" y="4169"/>
                    <a:pt x="5876" y="4551"/>
                    <a:pt x="5404" y="4551"/>
                  </a:cubicBezTo>
                  <a:lnTo>
                    <a:pt x="5404" y="3698"/>
                  </a:lnTo>
                  <a:cubicBezTo>
                    <a:pt x="5404" y="3471"/>
                    <a:pt x="5151" y="3335"/>
                    <a:pt x="4962" y="3461"/>
                  </a:cubicBezTo>
                  <a:lnTo>
                    <a:pt x="3256" y="4599"/>
                  </a:lnTo>
                  <a:cubicBezTo>
                    <a:pt x="3087" y="4712"/>
                    <a:pt x="3087" y="4960"/>
                    <a:pt x="3256" y="5072"/>
                  </a:cubicBezTo>
                  <a:lnTo>
                    <a:pt x="4962" y="6210"/>
                  </a:lnTo>
                  <a:cubicBezTo>
                    <a:pt x="5151" y="6336"/>
                    <a:pt x="5404" y="6201"/>
                    <a:pt x="5404" y="5974"/>
                  </a:cubicBezTo>
                  <a:lnTo>
                    <a:pt x="5404" y="5120"/>
                  </a:lnTo>
                  <a:cubicBezTo>
                    <a:pt x="6190" y="5120"/>
                    <a:pt x="6827" y="4483"/>
                    <a:pt x="6827" y="3698"/>
                  </a:cubicBezTo>
                  <a:lnTo>
                    <a:pt x="6827" y="1422"/>
                  </a:lnTo>
                  <a:cubicBezTo>
                    <a:pt x="6827" y="637"/>
                    <a:pt x="6190" y="0"/>
                    <a:pt x="5404" y="0"/>
                  </a:cubicBezTo>
                  <a:close/>
                  <a:moveTo>
                    <a:pt x="4836" y="5442"/>
                  </a:moveTo>
                  <a:lnTo>
                    <a:pt x="3926" y="4836"/>
                  </a:lnTo>
                  <a:lnTo>
                    <a:pt x="4836" y="4229"/>
                  </a:lnTo>
                  <a:lnTo>
                    <a:pt x="4836" y="5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5" name="文本框 6">
            <a:extLst>
              <a:ext uri="{FF2B5EF4-FFF2-40B4-BE49-F238E27FC236}">
                <a16:creationId xmlns:a16="http://schemas.microsoft.com/office/drawing/2014/main" id="{C44660AA-8C78-4748-9A66-785B22646A3D}"/>
              </a:ext>
            </a:extLst>
          </p:cNvPr>
          <p:cNvSpPr txBox="1"/>
          <p:nvPr/>
        </p:nvSpPr>
        <p:spPr>
          <a:xfrm>
            <a:off x="1302103" y="2008334"/>
            <a:ext cx="1458642" cy="43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每秒可承载高达六百万的消息请求</a:t>
            </a:r>
          </a:p>
        </p:txBody>
      </p:sp>
      <p:sp>
        <p:nvSpPr>
          <p:cNvPr id="27" name="文本框 6">
            <a:extLst>
              <a:ext uri="{FF2B5EF4-FFF2-40B4-BE49-F238E27FC236}">
                <a16:creationId xmlns:a16="http://schemas.microsoft.com/office/drawing/2014/main" id="{85777E40-49CA-4AE2-B75F-592C536E2DDA}"/>
              </a:ext>
            </a:extLst>
          </p:cNvPr>
          <p:cNvSpPr txBox="1"/>
          <p:nvPr/>
        </p:nvSpPr>
        <p:spPr>
          <a:xfrm>
            <a:off x="1302103" y="2953888"/>
            <a:ext cx="1458642" cy="43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用户可以简单地组装自己的需求</a:t>
            </a:r>
          </a:p>
        </p:txBody>
      </p:sp>
      <p:sp>
        <p:nvSpPr>
          <p:cNvPr id="28" name="文本框 6">
            <a:extLst>
              <a:ext uri="{FF2B5EF4-FFF2-40B4-BE49-F238E27FC236}">
                <a16:creationId xmlns:a16="http://schemas.microsoft.com/office/drawing/2014/main" id="{A81BBCC3-3534-4A67-8BC4-AFD9D7A0077F}"/>
              </a:ext>
            </a:extLst>
          </p:cNvPr>
          <p:cNvSpPr txBox="1"/>
          <p:nvPr/>
        </p:nvSpPr>
        <p:spPr>
          <a:xfrm>
            <a:off x="1302103" y="3899442"/>
            <a:ext cx="1458642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无阻塞的后台</a:t>
            </a:r>
            <a:r>
              <a:rPr lang="en-US" altLang="zh-CN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CQRS</a:t>
            </a: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</a:p>
        </p:txBody>
      </p:sp>
      <p:sp>
        <p:nvSpPr>
          <p:cNvPr id="29" name="文本框 6">
            <a:extLst>
              <a:ext uri="{FF2B5EF4-FFF2-40B4-BE49-F238E27FC236}">
                <a16:creationId xmlns:a16="http://schemas.microsoft.com/office/drawing/2014/main" id="{7374CE33-6152-421B-B09D-2E3E19584291}"/>
              </a:ext>
            </a:extLst>
          </p:cNvPr>
          <p:cNvSpPr txBox="1"/>
          <p:nvPr/>
        </p:nvSpPr>
        <p:spPr>
          <a:xfrm>
            <a:off x="3372326" y="2008334"/>
            <a:ext cx="1458642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无锁并行处理</a:t>
            </a:r>
          </a:p>
        </p:txBody>
      </p:sp>
      <p:sp>
        <p:nvSpPr>
          <p:cNvPr id="30" name="文本框 6">
            <a:extLst>
              <a:ext uri="{FF2B5EF4-FFF2-40B4-BE49-F238E27FC236}">
                <a16:creationId xmlns:a16="http://schemas.microsoft.com/office/drawing/2014/main" id="{85A9A6CB-BF24-459D-A192-1555BAF122FB}"/>
              </a:ext>
            </a:extLst>
          </p:cNvPr>
          <p:cNvSpPr txBox="1"/>
          <p:nvPr/>
        </p:nvSpPr>
        <p:spPr>
          <a:xfrm>
            <a:off x="3372326" y="2953888"/>
            <a:ext cx="1458642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充分利用</a:t>
            </a:r>
            <a:r>
              <a:rPr lang="en-US" altLang="zh-CN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CPU</a:t>
            </a: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底层缓存</a:t>
            </a:r>
          </a:p>
        </p:txBody>
      </p:sp>
      <p:sp>
        <p:nvSpPr>
          <p:cNvPr id="31" name="文本框 6">
            <a:extLst>
              <a:ext uri="{FF2B5EF4-FFF2-40B4-BE49-F238E27FC236}">
                <a16:creationId xmlns:a16="http://schemas.microsoft.com/office/drawing/2014/main" id="{2804088D-0BA3-4F93-92E0-8ED88CA9D950}"/>
              </a:ext>
            </a:extLst>
          </p:cNvPr>
          <p:cNvSpPr txBox="1"/>
          <p:nvPr/>
        </p:nvSpPr>
        <p:spPr>
          <a:xfrm>
            <a:off x="3372326" y="3899442"/>
            <a:ext cx="1458642" cy="43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多种数据源和自定义数据源的</a:t>
            </a:r>
            <a:r>
              <a:rPr lang="en-US" altLang="zh-CN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66E9F75-F3C3-4437-9AAC-44C9A01AC598}"/>
              </a:ext>
            </a:extLst>
          </p:cNvPr>
          <p:cNvGrpSpPr/>
          <p:nvPr/>
        </p:nvGrpSpPr>
        <p:grpSpPr>
          <a:xfrm>
            <a:off x="5495911" y="1805620"/>
            <a:ext cx="1808311" cy="1861312"/>
            <a:chOff x="6818242" y="1594564"/>
            <a:chExt cx="2411081" cy="2481743"/>
          </a:xfrm>
        </p:grpSpPr>
        <p:sp>
          <p:nvSpPr>
            <p:cNvPr id="33" name="文本框 6">
              <a:extLst>
                <a:ext uri="{FF2B5EF4-FFF2-40B4-BE49-F238E27FC236}">
                  <a16:creationId xmlns:a16="http://schemas.microsoft.com/office/drawing/2014/main" id="{BD2F31B9-F457-4F2C-A84B-BE3767193CAD}"/>
                </a:ext>
              </a:extLst>
            </p:cNvPr>
            <p:cNvSpPr txBox="1"/>
            <p:nvPr/>
          </p:nvSpPr>
          <p:spPr>
            <a:xfrm>
              <a:off x="6818242" y="2046868"/>
              <a:ext cx="2411081" cy="2029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将所需的处理逻辑注入，</a:t>
              </a:r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LIGHTNING</a:t>
              </a: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会自动生成整套并行机制，包括消息转换，线程管理和后端所需的数据</a:t>
              </a:r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Sink</a:t>
              </a: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  <a:endParaRPr lang="en-US" altLang="zh-CN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屏蔽了具体的</a:t>
              </a:r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CAS</a:t>
              </a: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转换，消息流处理和</a:t>
              </a:r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CPU</a:t>
              </a: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缓存实现等难点 </a:t>
              </a:r>
              <a:endParaRPr lang="en-US" altLang="zh-CN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文本框 7">
              <a:extLst>
                <a:ext uri="{FF2B5EF4-FFF2-40B4-BE49-F238E27FC236}">
                  <a16:creationId xmlns:a16="http://schemas.microsoft.com/office/drawing/2014/main" id="{D06FB7E0-AC27-4841-8A25-E69030BE1D82}"/>
                </a:ext>
              </a:extLst>
            </p:cNvPr>
            <p:cNvSpPr txBox="1"/>
            <p:nvPr/>
          </p:nvSpPr>
          <p:spPr>
            <a:xfrm>
              <a:off x="7117093" y="1594564"/>
              <a:ext cx="181337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400" b="1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LIGHTNING</a:t>
              </a:r>
              <a:endParaRPr lang="zh-CN" altLang="en-US" sz="14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" name="Freeform 131">
            <a:extLst>
              <a:ext uri="{FF2B5EF4-FFF2-40B4-BE49-F238E27FC236}">
                <a16:creationId xmlns:a16="http://schemas.microsoft.com/office/drawing/2014/main" id="{8982B470-AED9-45DE-AB03-CB638AFB89FB}"/>
              </a:ext>
            </a:extLst>
          </p:cNvPr>
          <p:cNvSpPr>
            <a:spLocks/>
          </p:cNvSpPr>
          <p:nvPr/>
        </p:nvSpPr>
        <p:spPr bwMode="auto">
          <a:xfrm>
            <a:off x="2965948" y="3962250"/>
            <a:ext cx="278416" cy="266944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569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1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7">
            <a:extLst>
              <a:ext uri="{FF2B5EF4-FFF2-40B4-BE49-F238E27FC236}">
                <a16:creationId xmlns:a16="http://schemas.microsoft.com/office/drawing/2014/main" id="{C6463601-562D-4884-9082-E75754A8C132}"/>
              </a:ext>
            </a:extLst>
          </p:cNvPr>
          <p:cNvGrpSpPr/>
          <p:nvPr/>
        </p:nvGrpSpPr>
        <p:grpSpPr>
          <a:xfrm>
            <a:off x="1491857" y="1653663"/>
            <a:ext cx="1925394" cy="633349"/>
            <a:chOff x="1270036" y="1938955"/>
            <a:chExt cx="2915451" cy="481644"/>
          </a:xfrm>
        </p:grpSpPr>
        <p:sp>
          <p:nvSpPr>
            <p:cNvPr id="30" name="Footer Text">
              <a:extLst>
                <a:ext uri="{FF2B5EF4-FFF2-40B4-BE49-F238E27FC236}">
                  <a16:creationId xmlns:a16="http://schemas.microsoft.com/office/drawing/2014/main" id="{A49BA75B-A6B2-4770-9ACB-337892730F52}"/>
                </a:ext>
              </a:extLst>
            </p:cNvPr>
            <p:cNvSpPr txBox="1"/>
            <p:nvPr/>
          </p:nvSpPr>
          <p:spPr>
            <a:xfrm>
              <a:off x="1270036" y="2123251"/>
              <a:ext cx="2915451" cy="297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r">
                <a:lnSpc>
                  <a:spcPts val="2000"/>
                </a:lnSpc>
                <a:defRPr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以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Linux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内核实现和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LMAX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为参考的环形缓冲区。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TextBox 26">
              <a:extLst>
                <a:ext uri="{FF2B5EF4-FFF2-40B4-BE49-F238E27FC236}">
                  <a16:creationId xmlns:a16="http://schemas.microsoft.com/office/drawing/2014/main" id="{5720C59A-3BB1-49E3-8E77-3B25A6EA1C21}"/>
                </a:ext>
              </a:extLst>
            </p:cNvPr>
            <p:cNvSpPr txBox="1"/>
            <p:nvPr/>
          </p:nvSpPr>
          <p:spPr>
            <a:xfrm>
              <a:off x="1506300" y="1938955"/>
              <a:ext cx="2451556" cy="1542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327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</a:lstStyle>
            <a:p>
              <a:r>
                <a:rPr lang="zh-CN" altLang="en-US" sz="1200" dirty="0">
                  <a:solidFill>
                    <a:srgbClr val="376092"/>
                  </a:solidFill>
                  <a:latin typeface="微软雅黑" panose="020B0503020204020204" pitchFamily="34" charset="-122"/>
                  <a:sym typeface="+mn-lt"/>
                </a:rPr>
                <a:t>参考</a:t>
              </a:r>
              <a:r>
                <a:rPr lang="en-US" altLang="zh-CN" sz="1200" dirty="0">
                  <a:solidFill>
                    <a:srgbClr val="376092"/>
                  </a:solidFill>
                  <a:latin typeface="微软雅黑" panose="020B0503020204020204" pitchFamily="34" charset="-122"/>
                  <a:sym typeface="+mn-lt"/>
                </a:rPr>
                <a:t>Linux</a:t>
              </a:r>
              <a:r>
                <a:rPr lang="zh-CN" altLang="en-US" sz="1200" dirty="0">
                  <a:solidFill>
                    <a:srgbClr val="376092"/>
                  </a:solidFill>
                  <a:latin typeface="微软雅黑" panose="020B0503020204020204" pitchFamily="34" charset="-122"/>
                  <a:sym typeface="+mn-lt"/>
                </a:rPr>
                <a:t>的环形缓冲区</a:t>
              </a:r>
              <a:endParaRPr lang="en-US" sz="1200" dirty="0">
                <a:solidFill>
                  <a:srgbClr val="376092"/>
                </a:solidFill>
                <a:latin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0E1B08DA-0AB9-4827-BC3D-47ADD670D49E}"/>
              </a:ext>
            </a:extLst>
          </p:cNvPr>
          <p:cNvGrpSpPr/>
          <p:nvPr/>
        </p:nvGrpSpPr>
        <p:grpSpPr>
          <a:xfrm>
            <a:off x="1381225" y="3443623"/>
            <a:ext cx="1510419" cy="612839"/>
            <a:chOff x="844734" y="1945411"/>
            <a:chExt cx="2287091" cy="427030"/>
          </a:xfrm>
        </p:grpSpPr>
        <p:sp>
          <p:nvSpPr>
            <p:cNvPr id="33" name="Footer Text">
              <a:extLst>
                <a:ext uri="{FF2B5EF4-FFF2-40B4-BE49-F238E27FC236}">
                  <a16:creationId xmlns:a16="http://schemas.microsoft.com/office/drawing/2014/main" id="{849D8466-CACE-43E7-9DC4-270A9B6C1598}"/>
                </a:ext>
              </a:extLst>
            </p:cNvPr>
            <p:cNvSpPr txBox="1"/>
            <p:nvPr/>
          </p:nvSpPr>
          <p:spPr>
            <a:xfrm>
              <a:off x="844734" y="2099987"/>
              <a:ext cx="2287091" cy="272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lnSpc>
                  <a:spcPts val="2000"/>
                </a:lnSpc>
                <a:defRPr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极力避免频繁读写，支持同时消费多个消息的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batch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模式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TextBox 29">
              <a:extLst>
                <a:ext uri="{FF2B5EF4-FFF2-40B4-BE49-F238E27FC236}">
                  <a16:creationId xmlns:a16="http://schemas.microsoft.com/office/drawing/2014/main" id="{D37C410E-F006-4AC8-8969-4C55C7C3332C}"/>
                </a:ext>
              </a:extLst>
            </p:cNvPr>
            <p:cNvSpPr txBox="1"/>
            <p:nvPr/>
          </p:nvSpPr>
          <p:spPr>
            <a:xfrm>
              <a:off x="1527335" y="1945411"/>
              <a:ext cx="1550160" cy="14132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327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</a:lstStyle>
            <a:p>
              <a:r>
                <a:rPr lang="zh-CN" altLang="en-US" sz="1200" dirty="0">
                  <a:solidFill>
                    <a:srgbClr val="376092"/>
                  </a:solidFill>
                  <a:latin typeface="微软雅黑" panose="020B0503020204020204" pitchFamily="34" charset="-122"/>
                  <a:sym typeface="+mn-lt"/>
                </a:rPr>
                <a:t>支持</a:t>
              </a:r>
              <a:r>
                <a:rPr lang="en-US" altLang="zh-CN" sz="1200" dirty="0">
                  <a:solidFill>
                    <a:srgbClr val="376092"/>
                  </a:solidFill>
                  <a:latin typeface="微软雅黑" panose="020B0503020204020204" pitchFamily="34" charset="-122"/>
                  <a:sym typeface="+mn-lt"/>
                </a:rPr>
                <a:t>Batch</a:t>
              </a:r>
              <a:r>
                <a:rPr lang="zh-CN" altLang="en-US" sz="1200" dirty="0">
                  <a:solidFill>
                    <a:srgbClr val="376092"/>
                  </a:solidFill>
                  <a:latin typeface="微软雅黑" panose="020B0503020204020204" pitchFamily="34" charset="-122"/>
                  <a:sym typeface="+mn-lt"/>
                </a:rPr>
                <a:t>模式</a:t>
              </a:r>
              <a:endParaRPr lang="en-US" sz="1200" dirty="0">
                <a:solidFill>
                  <a:srgbClr val="376092"/>
                </a:solidFill>
                <a:latin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35" name="Group 38">
            <a:extLst>
              <a:ext uri="{FF2B5EF4-FFF2-40B4-BE49-F238E27FC236}">
                <a16:creationId xmlns:a16="http://schemas.microsoft.com/office/drawing/2014/main" id="{A12255E1-D761-402A-ACDD-2FE6FD47F4E0}"/>
              </a:ext>
            </a:extLst>
          </p:cNvPr>
          <p:cNvGrpSpPr/>
          <p:nvPr/>
        </p:nvGrpSpPr>
        <p:grpSpPr>
          <a:xfrm>
            <a:off x="5934368" y="1444286"/>
            <a:ext cx="1510418" cy="991821"/>
            <a:chOff x="844734" y="1914657"/>
            <a:chExt cx="2287091" cy="991878"/>
          </a:xfrm>
        </p:grpSpPr>
        <p:sp>
          <p:nvSpPr>
            <p:cNvPr id="36" name="Footer Text">
              <a:extLst>
                <a:ext uri="{FF2B5EF4-FFF2-40B4-BE49-F238E27FC236}">
                  <a16:creationId xmlns:a16="http://schemas.microsoft.com/office/drawing/2014/main" id="{CE2CE644-9ECB-4F5B-9662-A9A978901D2A}"/>
                </a:ext>
              </a:extLst>
            </p:cNvPr>
            <p:cNvSpPr txBox="1"/>
            <p:nvPr/>
          </p:nvSpPr>
          <p:spPr>
            <a:xfrm>
              <a:off x="844734" y="2099986"/>
              <a:ext cx="2287091" cy="8065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处理消息时，读写指针移动位置而不是数据移动或者结构变化，远超常见的</a:t>
              </a:r>
              <a:r>
                <a:rPr lang="en-US" altLang="zh-CN" sz="9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BlockingQueue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的性能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id="{2C3351DB-F484-44F8-9D7C-D23D4132E4B5}"/>
                </a:ext>
              </a:extLst>
            </p:cNvPr>
            <p:cNvSpPr txBox="1"/>
            <p:nvPr/>
          </p:nvSpPr>
          <p:spPr>
            <a:xfrm>
              <a:off x="844734" y="1914657"/>
              <a:ext cx="2097174" cy="20282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移动指针而不是数据</a:t>
              </a:r>
              <a:endParaRPr lang="en-US" sz="120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8" name="Group 44">
            <a:extLst>
              <a:ext uri="{FF2B5EF4-FFF2-40B4-BE49-F238E27FC236}">
                <a16:creationId xmlns:a16="http://schemas.microsoft.com/office/drawing/2014/main" id="{06A400B3-8B43-4EAC-9CCA-84E310E98799}"/>
              </a:ext>
            </a:extLst>
          </p:cNvPr>
          <p:cNvGrpSpPr/>
          <p:nvPr/>
        </p:nvGrpSpPr>
        <p:grpSpPr>
          <a:xfrm>
            <a:off x="6003272" y="3417154"/>
            <a:ext cx="1510418" cy="820589"/>
            <a:chOff x="844734" y="1945410"/>
            <a:chExt cx="2287091" cy="571790"/>
          </a:xfrm>
        </p:grpSpPr>
        <p:sp>
          <p:nvSpPr>
            <p:cNvPr id="39" name="Footer Text">
              <a:extLst>
                <a:ext uri="{FF2B5EF4-FFF2-40B4-BE49-F238E27FC236}">
                  <a16:creationId xmlns:a16="http://schemas.microsoft.com/office/drawing/2014/main" id="{DDE79377-AC59-4B09-90C6-BC9F3F3057AC}"/>
                </a:ext>
              </a:extLst>
            </p:cNvPr>
            <p:cNvSpPr txBox="1"/>
            <p:nvPr/>
          </p:nvSpPr>
          <p:spPr>
            <a:xfrm>
              <a:off x="844734" y="2099985"/>
              <a:ext cx="2287091" cy="4172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lnSpc>
                  <a:spcPts val="2000"/>
                </a:lnSpc>
                <a:defRPr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消息处理器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Handler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自动生成，自行管理线程池并分发至其他环形或者后续处理逻辑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TextBox 35">
              <a:extLst>
                <a:ext uri="{FF2B5EF4-FFF2-40B4-BE49-F238E27FC236}">
                  <a16:creationId xmlns:a16="http://schemas.microsoft.com/office/drawing/2014/main" id="{306604CB-8E4C-4039-8FC6-EA7D4CBF8418}"/>
                </a:ext>
              </a:extLst>
            </p:cNvPr>
            <p:cNvSpPr txBox="1"/>
            <p:nvPr/>
          </p:nvSpPr>
          <p:spPr>
            <a:xfrm>
              <a:off x="844734" y="1945410"/>
              <a:ext cx="2048627" cy="14132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自动生成的</a:t>
              </a:r>
              <a:r>
                <a:rPr lang="en-US" altLang="zh-CN" sz="12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Handler</a:t>
              </a:r>
              <a:endParaRPr lang="en-US" sz="120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1331640" y="255120"/>
              <a:ext cx="55787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LIGHTNING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的技术优势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– 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数据源的环形缓冲区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8" name="圆角矩形 57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4">
            <a:extLst>
              <a:ext uri="{FF2B5EF4-FFF2-40B4-BE49-F238E27FC236}">
                <a16:creationId xmlns:a16="http://schemas.microsoft.com/office/drawing/2014/main" id="{38DEF232-DA26-4832-A4D2-52B4AAE75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7" y="1519603"/>
            <a:ext cx="1157167" cy="9448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E9A3374-AE5B-426E-8EE3-66D9419A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786" y="1473302"/>
            <a:ext cx="1594042" cy="92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组合 66">
            <a:extLst>
              <a:ext uri="{FF2B5EF4-FFF2-40B4-BE49-F238E27FC236}">
                <a16:creationId xmlns:a16="http://schemas.microsoft.com/office/drawing/2014/main" id="{8AA26705-A4EB-4FE7-8306-3F1961A0D546}"/>
              </a:ext>
            </a:extLst>
          </p:cNvPr>
          <p:cNvGrpSpPr>
            <a:grpSpLocks/>
          </p:cNvGrpSpPr>
          <p:nvPr/>
        </p:nvGrpSpPr>
        <p:grpSpPr bwMode="auto">
          <a:xfrm>
            <a:off x="3067377" y="1403391"/>
            <a:ext cx="3009249" cy="3011426"/>
            <a:chOff x="0" y="0"/>
            <a:chExt cx="4392474" cy="4393594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64" name="组合 44">
              <a:extLst>
                <a:ext uri="{FF2B5EF4-FFF2-40B4-BE49-F238E27FC236}">
                  <a16:creationId xmlns:a16="http://schemas.microsoft.com/office/drawing/2014/main" id="{1D380533-B2A0-4EAE-9FB4-9092DD29E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392474" cy="4393594"/>
              <a:chOff x="0" y="0"/>
              <a:chExt cx="4392474" cy="4393594"/>
            </a:xfrm>
          </p:grpSpPr>
          <p:grpSp>
            <p:nvGrpSpPr>
              <p:cNvPr id="72" name="组合 30">
                <a:extLst>
                  <a:ext uri="{FF2B5EF4-FFF2-40B4-BE49-F238E27FC236}">
                    <a16:creationId xmlns:a16="http://schemas.microsoft.com/office/drawing/2014/main" id="{2BC066B6-41A7-42BB-93A5-291E2B3767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392474" cy="4393594"/>
                <a:chOff x="0" y="0"/>
                <a:chExt cx="4392474" cy="4393594"/>
              </a:xfrm>
            </p:grpSpPr>
            <p:sp>
              <p:nvSpPr>
                <p:cNvPr id="74" name="Freeform 5">
                  <a:extLst>
                    <a:ext uri="{FF2B5EF4-FFF2-40B4-BE49-F238E27FC236}">
                      <a16:creationId xmlns:a16="http://schemas.microsoft.com/office/drawing/2014/main" id="{23507C7B-2959-4135-B021-ACB17B07B1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722485" y="615110"/>
                  <a:ext cx="1941774" cy="711551"/>
                </a:xfrm>
                <a:custGeom>
                  <a:avLst/>
                  <a:gdLst>
                    <a:gd name="T0" fmla="*/ 2147483647 w 821"/>
                    <a:gd name="T1" fmla="*/ 2147483647 h 301"/>
                    <a:gd name="T2" fmla="*/ 0 w 821"/>
                    <a:gd name="T3" fmla="*/ 2147483647 h 301"/>
                    <a:gd name="T4" fmla="*/ 2147483647 w 821"/>
                    <a:gd name="T5" fmla="*/ 2147483647 h 301"/>
                    <a:gd name="T6" fmla="*/ 2147483647 w 821"/>
                    <a:gd name="T7" fmla="*/ 0 h 301"/>
                    <a:gd name="T8" fmla="*/ 2147483647 w 821"/>
                    <a:gd name="T9" fmla="*/ 0 h 301"/>
                    <a:gd name="T10" fmla="*/ 2147483647 w 821"/>
                    <a:gd name="T11" fmla="*/ 2147483647 h 3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21"/>
                    <a:gd name="T19" fmla="*/ 0 h 301"/>
                    <a:gd name="T20" fmla="*/ 821 w 821"/>
                    <a:gd name="T21" fmla="*/ 301 h 3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21" h="301">
                      <a:moveTo>
                        <a:pt x="282" y="20"/>
                      </a:moveTo>
                      <a:cubicBezTo>
                        <a:pt x="0" y="301"/>
                        <a:pt x="0" y="301"/>
                        <a:pt x="0" y="301"/>
                      </a:cubicBezTo>
                      <a:cubicBezTo>
                        <a:pt x="821" y="301"/>
                        <a:pt x="821" y="301"/>
                        <a:pt x="821" y="301"/>
                      </a:cubicBezTo>
                      <a:cubicBezTo>
                        <a:pt x="821" y="0"/>
                        <a:pt x="821" y="0"/>
                        <a:pt x="821" y="0"/>
                      </a:cubicBezTo>
                      <a:cubicBezTo>
                        <a:pt x="328" y="0"/>
                        <a:pt x="328" y="0"/>
                        <a:pt x="328" y="0"/>
                      </a:cubicBezTo>
                      <a:cubicBezTo>
                        <a:pt x="302" y="7"/>
                        <a:pt x="290" y="15"/>
                        <a:pt x="282" y="20"/>
                      </a:cubicBezTo>
                      <a:close/>
                    </a:path>
                  </a:pathLst>
                </a:custGeom>
                <a:solidFill>
                  <a:srgbClr val="2B4C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138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 6">
                  <a:extLst>
                    <a:ext uri="{FF2B5EF4-FFF2-40B4-BE49-F238E27FC236}">
                      <a16:creationId xmlns:a16="http://schemas.microsoft.com/office/drawing/2014/main" id="{B2A3C907-F806-4648-92B7-E3B80208E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3064311" y="1725311"/>
                  <a:ext cx="714549" cy="1941775"/>
                </a:xfrm>
                <a:custGeom>
                  <a:avLst/>
                  <a:gdLst>
                    <a:gd name="T0" fmla="*/ 2147483647 w 302"/>
                    <a:gd name="T1" fmla="*/ 2147483647 h 821"/>
                    <a:gd name="T2" fmla="*/ 0 w 302"/>
                    <a:gd name="T3" fmla="*/ 0 h 821"/>
                    <a:gd name="T4" fmla="*/ 0 w 302"/>
                    <a:gd name="T5" fmla="*/ 2147483647 h 821"/>
                    <a:gd name="T6" fmla="*/ 2147483647 w 302"/>
                    <a:gd name="T7" fmla="*/ 2147483647 h 821"/>
                    <a:gd name="T8" fmla="*/ 2147483647 w 302"/>
                    <a:gd name="T9" fmla="*/ 2147483647 h 821"/>
                    <a:gd name="T10" fmla="*/ 2147483647 w 302"/>
                    <a:gd name="T11" fmla="*/ 2147483647 h 8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2"/>
                    <a:gd name="T19" fmla="*/ 0 h 821"/>
                    <a:gd name="T20" fmla="*/ 302 w 302"/>
                    <a:gd name="T21" fmla="*/ 821 h 8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2" h="821">
                      <a:moveTo>
                        <a:pt x="282" y="28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21"/>
                        <a:pt x="0" y="821"/>
                        <a:pt x="0" y="821"/>
                      </a:cubicBezTo>
                      <a:cubicBezTo>
                        <a:pt x="302" y="821"/>
                        <a:pt x="302" y="821"/>
                        <a:pt x="302" y="821"/>
                      </a:cubicBezTo>
                      <a:cubicBezTo>
                        <a:pt x="302" y="328"/>
                        <a:pt x="302" y="328"/>
                        <a:pt x="302" y="328"/>
                      </a:cubicBezTo>
                      <a:cubicBezTo>
                        <a:pt x="295" y="301"/>
                        <a:pt x="286" y="290"/>
                        <a:pt x="282" y="282"/>
                      </a:cubicBezTo>
                      <a:close/>
                    </a:path>
                  </a:pathLst>
                </a:custGeom>
                <a:solidFill>
                  <a:srgbClr val="2B4C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138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 7">
                  <a:extLst>
                    <a:ext uri="{FF2B5EF4-FFF2-40B4-BE49-F238E27FC236}">
                      <a16:creationId xmlns:a16="http://schemas.microsoft.com/office/drawing/2014/main" id="{5BF00FAD-B74E-43E6-B73B-7D7EEE7E50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2580127" y="1261992"/>
                  <a:ext cx="1863824" cy="1076321"/>
                </a:xfrm>
                <a:custGeom>
                  <a:avLst/>
                  <a:gdLst>
                    <a:gd name="T0" fmla="*/ 2147483647 w 788"/>
                    <a:gd name="T1" fmla="*/ 2147483647 h 455"/>
                    <a:gd name="T2" fmla="*/ 2147483647 w 788"/>
                    <a:gd name="T3" fmla="*/ 2147483647 h 455"/>
                    <a:gd name="T4" fmla="*/ 2147483647 w 788"/>
                    <a:gd name="T5" fmla="*/ 2147483647 h 455"/>
                    <a:gd name="T6" fmla="*/ 2147483647 w 788"/>
                    <a:gd name="T7" fmla="*/ 2147483647 h 455"/>
                    <a:gd name="T8" fmla="*/ 2147483647 w 788"/>
                    <a:gd name="T9" fmla="*/ 2147483647 h 455"/>
                    <a:gd name="T10" fmla="*/ 2147483647 w 788"/>
                    <a:gd name="T11" fmla="*/ 2147483647 h 455"/>
                    <a:gd name="T12" fmla="*/ 2147483647 w 788"/>
                    <a:gd name="T13" fmla="*/ 2147483647 h 455"/>
                    <a:gd name="T14" fmla="*/ 2147483647 w 788"/>
                    <a:gd name="T15" fmla="*/ 2147483647 h 455"/>
                    <a:gd name="T16" fmla="*/ 2147483647 w 788"/>
                    <a:gd name="T17" fmla="*/ 2147483647 h 455"/>
                    <a:gd name="T18" fmla="*/ 2147483647 w 788"/>
                    <a:gd name="T19" fmla="*/ 2147483647 h 455"/>
                    <a:gd name="T20" fmla="*/ 2147483647 w 788"/>
                    <a:gd name="T21" fmla="*/ 2147483647 h 455"/>
                    <a:gd name="T22" fmla="*/ 2147483647 w 788"/>
                    <a:gd name="T23" fmla="*/ 2147483647 h 455"/>
                    <a:gd name="T24" fmla="*/ 2147483647 w 788"/>
                    <a:gd name="T25" fmla="*/ 2147483647 h 455"/>
                    <a:gd name="T26" fmla="*/ 2147483647 w 788"/>
                    <a:gd name="T27" fmla="*/ 2147483647 h 45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455"/>
                    <a:gd name="T44" fmla="*/ 788 w 788"/>
                    <a:gd name="T45" fmla="*/ 455 h 45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455">
                      <a:moveTo>
                        <a:pt x="492" y="94"/>
                      </a:moveTo>
                      <a:cubicBezTo>
                        <a:pt x="477" y="78"/>
                        <a:pt x="445" y="75"/>
                        <a:pt x="418" y="75"/>
                      </a:cubicBezTo>
                      <a:cubicBezTo>
                        <a:pt x="241" y="75"/>
                        <a:pt x="241" y="75"/>
                        <a:pt x="241" y="75"/>
                      </a:cubicBezTo>
                      <a:cubicBezTo>
                        <a:pt x="241" y="29"/>
                        <a:pt x="241" y="29"/>
                        <a:pt x="241" y="29"/>
                      </a:cubicBezTo>
                      <a:cubicBezTo>
                        <a:pt x="241" y="12"/>
                        <a:pt x="222" y="0"/>
                        <a:pt x="207" y="12"/>
                      </a:cubicBezTo>
                      <a:cubicBezTo>
                        <a:pt x="16" y="202"/>
                        <a:pt x="16" y="202"/>
                        <a:pt x="16" y="202"/>
                      </a:cubicBezTo>
                      <a:cubicBezTo>
                        <a:pt x="0" y="216"/>
                        <a:pt x="0" y="238"/>
                        <a:pt x="16" y="252"/>
                      </a:cubicBezTo>
                      <a:cubicBezTo>
                        <a:pt x="207" y="442"/>
                        <a:pt x="207" y="442"/>
                        <a:pt x="207" y="442"/>
                      </a:cubicBezTo>
                      <a:cubicBezTo>
                        <a:pt x="222" y="455"/>
                        <a:pt x="241" y="444"/>
                        <a:pt x="241" y="426"/>
                      </a:cubicBezTo>
                      <a:cubicBezTo>
                        <a:pt x="241" y="381"/>
                        <a:pt x="241" y="381"/>
                        <a:pt x="241" y="381"/>
                      </a:cubicBezTo>
                      <a:cubicBezTo>
                        <a:pt x="241" y="381"/>
                        <a:pt x="633" y="381"/>
                        <a:pt x="683" y="381"/>
                      </a:cubicBezTo>
                      <a:cubicBezTo>
                        <a:pt x="739" y="381"/>
                        <a:pt x="784" y="411"/>
                        <a:pt x="784" y="446"/>
                      </a:cubicBezTo>
                      <a:cubicBezTo>
                        <a:pt x="784" y="446"/>
                        <a:pt x="788" y="421"/>
                        <a:pt x="763" y="390"/>
                      </a:cubicBezTo>
                      <a:cubicBezTo>
                        <a:pt x="750" y="375"/>
                        <a:pt x="492" y="94"/>
                        <a:pt x="492" y="94"/>
                      </a:cubicBezTo>
                      <a:close/>
                    </a:path>
                  </a:pathLst>
                </a:custGeom>
                <a:solidFill>
                  <a:srgbClr val="3760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138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 8">
                  <a:extLst>
                    <a:ext uri="{FF2B5EF4-FFF2-40B4-BE49-F238E27FC236}">
                      <a16:creationId xmlns:a16="http://schemas.microsoft.com/office/drawing/2014/main" id="{CB10A9CE-8811-43D4-BC87-036573172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730626" y="3067930"/>
                  <a:ext cx="1939775" cy="711551"/>
                </a:xfrm>
                <a:custGeom>
                  <a:avLst/>
                  <a:gdLst>
                    <a:gd name="T0" fmla="*/ 2147483647 w 820"/>
                    <a:gd name="T1" fmla="*/ 2147483647 h 301"/>
                    <a:gd name="T2" fmla="*/ 2147483647 w 820"/>
                    <a:gd name="T3" fmla="*/ 0 h 301"/>
                    <a:gd name="T4" fmla="*/ 0 w 820"/>
                    <a:gd name="T5" fmla="*/ 0 h 301"/>
                    <a:gd name="T6" fmla="*/ 0 w 820"/>
                    <a:gd name="T7" fmla="*/ 2147483647 h 301"/>
                    <a:gd name="T8" fmla="*/ 2147483647 w 820"/>
                    <a:gd name="T9" fmla="*/ 2147483647 h 301"/>
                    <a:gd name="T10" fmla="*/ 2147483647 w 820"/>
                    <a:gd name="T11" fmla="*/ 2147483647 h 3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20"/>
                    <a:gd name="T19" fmla="*/ 0 h 301"/>
                    <a:gd name="T20" fmla="*/ 820 w 820"/>
                    <a:gd name="T21" fmla="*/ 301 h 3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20" h="301">
                      <a:moveTo>
                        <a:pt x="539" y="282"/>
                      </a:moveTo>
                      <a:cubicBezTo>
                        <a:pt x="820" y="0"/>
                        <a:pt x="820" y="0"/>
                        <a:pt x="8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01"/>
                        <a:pt x="0" y="301"/>
                        <a:pt x="0" y="301"/>
                      </a:cubicBezTo>
                      <a:cubicBezTo>
                        <a:pt x="493" y="301"/>
                        <a:pt x="493" y="301"/>
                        <a:pt x="493" y="301"/>
                      </a:cubicBezTo>
                      <a:cubicBezTo>
                        <a:pt x="519" y="294"/>
                        <a:pt x="531" y="286"/>
                        <a:pt x="539" y="282"/>
                      </a:cubicBezTo>
                      <a:close/>
                    </a:path>
                  </a:pathLst>
                </a:custGeom>
                <a:solidFill>
                  <a:srgbClr val="2B4C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138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 9">
                  <a:extLst>
                    <a:ext uri="{FF2B5EF4-FFF2-40B4-BE49-F238E27FC236}">
                      <a16:creationId xmlns:a16="http://schemas.microsoft.com/office/drawing/2014/main" id="{CB7ACF0B-81C3-45CE-BB6C-B7A16DFE2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2052721" y="2581222"/>
                  <a:ext cx="1081317" cy="1870820"/>
                </a:xfrm>
                <a:custGeom>
                  <a:avLst/>
                  <a:gdLst>
                    <a:gd name="T0" fmla="*/ 2147483647 w 457"/>
                    <a:gd name="T1" fmla="*/ 2147483647 h 791"/>
                    <a:gd name="T2" fmla="*/ 2147483647 w 457"/>
                    <a:gd name="T3" fmla="*/ 2147483647 h 791"/>
                    <a:gd name="T4" fmla="*/ 2147483647 w 457"/>
                    <a:gd name="T5" fmla="*/ 2147483647 h 791"/>
                    <a:gd name="T6" fmla="*/ 2147483647 w 457"/>
                    <a:gd name="T7" fmla="*/ 2147483647 h 791"/>
                    <a:gd name="T8" fmla="*/ 2147483647 w 457"/>
                    <a:gd name="T9" fmla="*/ 2147483647 h 791"/>
                    <a:gd name="T10" fmla="*/ 2147483647 w 457"/>
                    <a:gd name="T11" fmla="*/ 2147483647 h 791"/>
                    <a:gd name="T12" fmla="*/ 2147483647 w 457"/>
                    <a:gd name="T13" fmla="*/ 2147483647 h 791"/>
                    <a:gd name="T14" fmla="*/ 2147483647 w 457"/>
                    <a:gd name="T15" fmla="*/ 2147483647 h 791"/>
                    <a:gd name="T16" fmla="*/ 2147483647 w 457"/>
                    <a:gd name="T17" fmla="*/ 2147483647 h 791"/>
                    <a:gd name="T18" fmla="*/ 2147483647 w 457"/>
                    <a:gd name="T19" fmla="*/ 2147483647 h 791"/>
                    <a:gd name="T20" fmla="*/ 2147483647 w 457"/>
                    <a:gd name="T21" fmla="*/ 2147483647 h 791"/>
                    <a:gd name="T22" fmla="*/ 0 w 457"/>
                    <a:gd name="T23" fmla="*/ 2147483647 h 791"/>
                    <a:gd name="T24" fmla="*/ 2147483647 w 457"/>
                    <a:gd name="T25" fmla="*/ 2147483647 h 791"/>
                    <a:gd name="T26" fmla="*/ 2147483647 w 457"/>
                    <a:gd name="T27" fmla="*/ 2147483647 h 7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57"/>
                    <a:gd name="T43" fmla="*/ 0 h 791"/>
                    <a:gd name="T44" fmla="*/ 457 w 457"/>
                    <a:gd name="T45" fmla="*/ 791 h 7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57" h="791">
                      <a:moveTo>
                        <a:pt x="363" y="492"/>
                      </a:moveTo>
                      <a:cubicBezTo>
                        <a:pt x="378" y="477"/>
                        <a:pt x="381" y="445"/>
                        <a:pt x="381" y="418"/>
                      </a:cubicBezTo>
                      <a:cubicBezTo>
                        <a:pt x="381" y="241"/>
                        <a:pt x="381" y="241"/>
                        <a:pt x="381" y="241"/>
                      </a:cubicBezTo>
                      <a:cubicBezTo>
                        <a:pt x="428" y="241"/>
                        <a:pt x="428" y="241"/>
                        <a:pt x="428" y="241"/>
                      </a:cubicBezTo>
                      <a:cubicBezTo>
                        <a:pt x="445" y="241"/>
                        <a:pt x="457" y="221"/>
                        <a:pt x="444" y="207"/>
                      </a:cubicBezTo>
                      <a:cubicBezTo>
                        <a:pt x="254" y="16"/>
                        <a:pt x="254" y="16"/>
                        <a:pt x="254" y="16"/>
                      </a:cubicBezTo>
                      <a:cubicBezTo>
                        <a:pt x="241" y="0"/>
                        <a:pt x="218" y="0"/>
                        <a:pt x="204" y="16"/>
                      </a:cubicBezTo>
                      <a:cubicBezTo>
                        <a:pt x="15" y="207"/>
                        <a:pt x="15" y="207"/>
                        <a:pt x="15" y="207"/>
                      </a:cubicBezTo>
                      <a:cubicBezTo>
                        <a:pt x="2" y="222"/>
                        <a:pt x="13" y="241"/>
                        <a:pt x="31" y="241"/>
                      </a:cubicBezTo>
                      <a:cubicBezTo>
                        <a:pt x="75" y="241"/>
                        <a:pt x="75" y="241"/>
                        <a:pt x="75" y="241"/>
                      </a:cubicBezTo>
                      <a:cubicBezTo>
                        <a:pt x="75" y="241"/>
                        <a:pt x="75" y="633"/>
                        <a:pt x="75" y="683"/>
                      </a:cubicBezTo>
                      <a:cubicBezTo>
                        <a:pt x="75" y="739"/>
                        <a:pt x="42" y="784"/>
                        <a:pt x="0" y="784"/>
                      </a:cubicBezTo>
                      <a:cubicBezTo>
                        <a:pt x="0" y="784"/>
                        <a:pt x="31" y="791"/>
                        <a:pt x="66" y="762"/>
                      </a:cubicBezTo>
                      <a:cubicBezTo>
                        <a:pt x="81" y="750"/>
                        <a:pt x="363" y="492"/>
                        <a:pt x="363" y="492"/>
                      </a:cubicBezTo>
                      <a:close/>
                    </a:path>
                  </a:pathLst>
                </a:custGeom>
                <a:solidFill>
                  <a:srgbClr val="3760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138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 10">
                  <a:extLst>
                    <a:ext uri="{FF2B5EF4-FFF2-40B4-BE49-F238E27FC236}">
                      <a16:creationId xmlns:a16="http://schemas.microsoft.com/office/drawing/2014/main" id="{E308CAE9-BB6B-495C-857E-5573BEAAF6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614612" y="726093"/>
                  <a:ext cx="712551" cy="1941775"/>
                </a:xfrm>
                <a:custGeom>
                  <a:avLst/>
                  <a:gdLst>
                    <a:gd name="T0" fmla="*/ 2147483647 w 301"/>
                    <a:gd name="T1" fmla="*/ 2147483647 h 821"/>
                    <a:gd name="T2" fmla="*/ 2147483647 w 301"/>
                    <a:gd name="T3" fmla="*/ 2147483647 h 821"/>
                    <a:gd name="T4" fmla="*/ 2147483647 w 301"/>
                    <a:gd name="T5" fmla="*/ 0 h 821"/>
                    <a:gd name="T6" fmla="*/ 0 w 301"/>
                    <a:gd name="T7" fmla="*/ 0 h 821"/>
                    <a:gd name="T8" fmla="*/ 0 w 301"/>
                    <a:gd name="T9" fmla="*/ 2147483647 h 821"/>
                    <a:gd name="T10" fmla="*/ 2147483647 w 301"/>
                    <a:gd name="T11" fmla="*/ 2147483647 h 8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1"/>
                    <a:gd name="T19" fmla="*/ 0 h 821"/>
                    <a:gd name="T20" fmla="*/ 301 w 301"/>
                    <a:gd name="T21" fmla="*/ 821 h 8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1" h="821">
                      <a:moveTo>
                        <a:pt x="20" y="539"/>
                      </a:moveTo>
                      <a:cubicBezTo>
                        <a:pt x="301" y="821"/>
                        <a:pt x="301" y="821"/>
                        <a:pt x="301" y="821"/>
                      </a:cubicBezTo>
                      <a:cubicBezTo>
                        <a:pt x="301" y="0"/>
                        <a:pt x="301" y="0"/>
                        <a:pt x="30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93"/>
                        <a:pt x="0" y="493"/>
                        <a:pt x="0" y="493"/>
                      </a:cubicBezTo>
                      <a:cubicBezTo>
                        <a:pt x="7" y="520"/>
                        <a:pt x="15" y="532"/>
                        <a:pt x="20" y="539"/>
                      </a:cubicBezTo>
                      <a:close/>
                    </a:path>
                  </a:pathLst>
                </a:custGeom>
                <a:solidFill>
                  <a:srgbClr val="2B4C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138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 11">
                  <a:extLst>
                    <a:ext uri="{FF2B5EF4-FFF2-40B4-BE49-F238E27FC236}">
                      <a16:creationId xmlns:a16="http://schemas.microsoft.com/office/drawing/2014/main" id="{1F55D746-772A-4BB5-AA4D-315048F50C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-56035" y="2051393"/>
                  <a:ext cx="1870819" cy="1078320"/>
                </a:xfrm>
                <a:custGeom>
                  <a:avLst/>
                  <a:gdLst>
                    <a:gd name="T0" fmla="*/ 2147483647 w 791"/>
                    <a:gd name="T1" fmla="*/ 2147483647 h 456"/>
                    <a:gd name="T2" fmla="*/ 2147483647 w 791"/>
                    <a:gd name="T3" fmla="*/ 2147483647 h 456"/>
                    <a:gd name="T4" fmla="*/ 2147483647 w 791"/>
                    <a:gd name="T5" fmla="*/ 2147483647 h 456"/>
                    <a:gd name="T6" fmla="*/ 2147483647 w 791"/>
                    <a:gd name="T7" fmla="*/ 2147483647 h 456"/>
                    <a:gd name="T8" fmla="*/ 2147483647 w 791"/>
                    <a:gd name="T9" fmla="*/ 2147483647 h 456"/>
                    <a:gd name="T10" fmla="*/ 2147483647 w 791"/>
                    <a:gd name="T11" fmla="*/ 2147483647 h 456"/>
                    <a:gd name="T12" fmla="*/ 2147483647 w 791"/>
                    <a:gd name="T13" fmla="*/ 2147483647 h 456"/>
                    <a:gd name="T14" fmla="*/ 2147483647 w 791"/>
                    <a:gd name="T15" fmla="*/ 2147483647 h 456"/>
                    <a:gd name="T16" fmla="*/ 2147483647 w 791"/>
                    <a:gd name="T17" fmla="*/ 2147483647 h 456"/>
                    <a:gd name="T18" fmla="*/ 2147483647 w 791"/>
                    <a:gd name="T19" fmla="*/ 2147483647 h 456"/>
                    <a:gd name="T20" fmla="*/ 2147483647 w 791"/>
                    <a:gd name="T21" fmla="*/ 2147483647 h 456"/>
                    <a:gd name="T22" fmla="*/ 2147483647 w 791"/>
                    <a:gd name="T23" fmla="*/ 0 h 456"/>
                    <a:gd name="T24" fmla="*/ 2147483647 w 791"/>
                    <a:gd name="T25" fmla="*/ 2147483647 h 456"/>
                    <a:gd name="T26" fmla="*/ 2147483647 w 791"/>
                    <a:gd name="T27" fmla="*/ 2147483647 h 4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1"/>
                    <a:gd name="T43" fmla="*/ 0 h 456"/>
                    <a:gd name="T44" fmla="*/ 791 w 791"/>
                    <a:gd name="T45" fmla="*/ 456 h 4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1" h="456">
                      <a:moveTo>
                        <a:pt x="298" y="362"/>
                      </a:moveTo>
                      <a:cubicBezTo>
                        <a:pt x="314" y="378"/>
                        <a:pt x="345" y="381"/>
                        <a:pt x="373" y="381"/>
                      </a:cubicBezTo>
                      <a:cubicBezTo>
                        <a:pt x="550" y="381"/>
                        <a:pt x="550" y="381"/>
                        <a:pt x="550" y="381"/>
                      </a:cubicBezTo>
                      <a:cubicBezTo>
                        <a:pt x="550" y="428"/>
                        <a:pt x="550" y="428"/>
                        <a:pt x="550" y="428"/>
                      </a:cubicBezTo>
                      <a:cubicBezTo>
                        <a:pt x="550" y="444"/>
                        <a:pt x="569" y="456"/>
                        <a:pt x="584" y="444"/>
                      </a:cubicBezTo>
                      <a:cubicBezTo>
                        <a:pt x="774" y="254"/>
                        <a:pt x="774" y="254"/>
                        <a:pt x="774" y="254"/>
                      </a:cubicBezTo>
                      <a:cubicBezTo>
                        <a:pt x="791" y="240"/>
                        <a:pt x="791" y="218"/>
                        <a:pt x="774" y="204"/>
                      </a:cubicBezTo>
                      <a:cubicBezTo>
                        <a:pt x="584" y="14"/>
                        <a:pt x="584" y="14"/>
                        <a:pt x="584" y="14"/>
                      </a:cubicBezTo>
                      <a:cubicBezTo>
                        <a:pt x="569" y="2"/>
                        <a:pt x="550" y="12"/>
                        <a:pt x="550" y="31"/>
                      </a:cubicBezTo>
                      <a:cubicBezTo>
                        <a:pt x="549" y="75"/>
                        <a:pt x="549" y="75"/>
                        <a:pt x="549" y="75"/>
                      </a:cubicBezTo>
                      <a:cubicBezTo>
                        <a:pt x="549" y="75"/>
                        <a:pt x="157" y="75"/>
                        <a:pt x="107" y="75"/>
                      </a:cubicBezTo>
                      <a:cubicBezTo>
                        <a:pt x="51" y="75"/>
                        <a:pt x="6" y="42"/>
                        <a:pt x="6" y="0"/>
                      </a:cubicBezTo>
                      <a:cubicBezTo>
                        <a:pt x="6" y="0"/>
                        <a:pt x="0" y="31"/>
                        <a:pt x="28" y="66"/>
                      </a:cubicBezTo>
                      <a:cubicBezTo>
                        <a:pt x="40" y="81"/>
                        <a:pt x="298" y="362"/>
                        <a:pt x="298" y="362"/>
                      </a:cubicBezTo>
                      <a:close/>
                    </a:path>
                  </a:pathLst>
                </a:custGeom>
                <a:solidFill>
                  <a:srgbClr val="3760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138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A06F8D15-E03D-427C-BDC7-0BA89DEFFD1A}"/>
                  </a:ext>
                </a:extLst>
              </p:cNvPr>
              <p:cNvSpPr>
                <a:spLocks/>
              </p:cNvSpPr>
              <p:nvPr/>
            </p:nvSpPr>
            <p:spPr bwMode="auto">
              <a:xfrm rot="2700000">
                <a:off x="1261261" y="-56035"/>
                <a:ext cx="1081317" cy="1870820"/>
              </a:xfrm>
              <a:custGeom>
                <a:avLst/>
                <a:gdLst>
                  <a:gd name="T0" fmla="*/ 2147483647 w 457"/>
                  <a:gd name="T1" fmla="*/ 2147483647 h 791"/>
                  <a:gd name="T2" fmla="*/ 2147483647 w 457"/>
                  <a:gd name="T3" fmla="*/ 2147483647 h 791"/>
                  <a:gd name="T4" fmla="*/ 2147483647 w 457"/>
                  <a:gd name="T5" fmla="*/ 2147483647 h 791"/>
                  <a:gd name="T6" fmla="*/ 2147483647 w 457"/>
                  <a:gd name="T7" fmla="*/ 2147483647 h 791"/>
                  <a:gd name="T8" fmla="*/ 2147483647 w 457"/>
                  <a:gd name="T9" fmla="*/ 2147483647 h 791"/>
                  <a:gd name="T10" fmla="*/ 2147483647 w 457"/>
                  <a:gd name="T11" fmla="*/ 2147483647 h 791"/>
                  <a:gd name="T12" fmla="*/ 2147483647 w 457"/>
                  <a:gd name="T13" fmla="*/ 2147483647 h 791"/>
                  <a:gd name="T14" fmla="*/ 2147483647 w 457"/>
                  <a:gd name="T15" fmla="*/ 2147483647 h 791"/>
                  <a:gd name="T16" fmla="*/ 2147483647 w 457"/>
                  <a:gd name="T17" fmla="*/ 2147483647 h 791"/>
                  <a:gd name="T18" fmla="*/ 2147483647 w 457"/>
                  <a:gd name="T19" fmla="*/ 2147483647 h 791"/>
                  <a:gd name="T20" fmla="*/ 2147483647 w 457"/>
                  <a:gd name="T21" fmla="*/ 2147483647 h 791"/>
                  <a:gd name="T22" fmla="*/ 2147483647 w 457"/>
                  <a:gd name="T23" fmla="*/ 2147483647 h 791"/>
                  <a:gd name="T24" fmla="*/ 2147483647 w 457"/>
                  <a:gd name="T25" fmla="*/ 2147483647 h 791"/>
                  <a:gd name="T26" fmla="*/ 2147483647 w 457"/>
                  <a:gd name="T27" fmla="*/ 2147483647 h 79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57"/>
                  <a:gd name="T43" fmla="*/ 0 h 791"/>
                  <a:gd name="T44" fmla="*/ 457 w 457"/>
                  <a:gd name="T45" fmla="*/ 791 h 79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57" h="791">
                    <a:moveTo>
                      <a:pt x="94" y="299"/>
                    </a:moveTo>
                    <a:cubicBezTo>
                      <a:pt x="79" y="315"/>
                      <a:pt x="75" y="346"/>
                      <a:pt x="75" y="373"/>
                    </a:cubicBezTo>
                    <a:cubicBezTo>
                      <a:pt x="75" y="550"/>
                      <a:pt x="75" y="550"/>
                      <a:pt x="75" y="550"/>
                    </a:cubicBezTo>
                    <a:cubicBezTo>
                      <a:pt x="29" y="550"/>
                      <a:pt x="29" y="550"/>
                      <a:pt x="29" y="550"/>
                    </a:cubicBezTo>
                    <a:cubicBezTo>
                      <a:pt x="12" y="550"/>
                      <a:pt x="0" y="570"/>
                      <a:pt x="13" y="585"/>
                    </a:cubicBezTo>
                    <a:cubicBezTo>
                      <a:pt x="202" y="775"/>
                      <a:pt x="202" y="775"/>
                      <a:pt x="202" y="775"/>
                    </a:cubicBezTo>
                    <a:cubicBezTo>
                      <a:pt x="216" y="791"/>
                      <a:pt x="239" y="791"/>
                      <a:pt x="253" y="775"/>
                    </a:cubicBezTo>
                    <a:cubicBezTo>
                      <a:pt x="442" y="585"/>
                      <a:pt x="442" y="585"/>
                      <a:pt x="442" y="585"/>
                    </a:cubicBezTo>
                    <a:cubicBezTo>
                      <a:pt x="455" y="570"/>
                      <a:pt x="444" y="550"/>
                      <a:pt x="426" y="550"/>
                    </a:cubicBezTo>
                    <a:cubicBezTo>
                      <a:pt x="381" y="550"/>
                      <a:pt x="381" y="550"/>
                      <a:pt x="381" y="550"/>
                    </a:cubicBezTo>
                    <a:cubicBezTo>
                      <a:pt x="381" y="550"/>
                      <a:pt x="381" y="158"/>
                      <a:pt x="381" y="108"/>
                    </a:cubicBezTo>
                    <a:cubicBezTo>
                      <a:pt x="381" y="52"/>
                      <a:pt x="414" y="7"/>
                      <a:pt x="457" y="7"/>
                    </a:cubicBezTo>
                    <a:cubicBezTo>
                      <a:pt x="457" y="7"/>
                      <a:pt x="426" y="0"/>
                      <a:pt x="390" y="29"/>
                    </a:cubicBezTo>
                    <a:cubicBezTo>
                      <a:pt x="375" y="41"/>
                      <a:pt x="94" y="299"/>
                      <a:pt x="94" y="299"/>
                    </a:cubicBez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138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5" name="文本框 62">
              <a:extLst>
                <a:ext uri="{FF2B5EF4-FFF2-40B4-BE49-F238E27FC236}">
                  <a16:creationId xmlns:a16="http://schemas.microsoft.com/office/drawing/2014/main" id="{07B48CD0-79C3-4A9F-BDCD-C6D836125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4650" y="923099"/>
              <a:ext cx="643922" cy="5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1706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1706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文本框 63">
              <a:extLst>
                <a:ext uri="{FF2B5EF4-FFF2-40B4-BE49-F238E27FC236}">
                  <a16:creationId xmlns:a16="http://schemas.microsoft.com/office/drawing/2014/main" id="{609C1376-B2ED-4838-9335-1FCB42913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877" y="2659859"/>
              <a:ext cx="643922" cy="5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1706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1706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0" name="文本框 64">
              <a:extLst>
                <a:ext uri="{FF2B5EF4-FFF2-40B4-BE49-F238E27FC236}">
                  <a16:creationId xmlns:a16="http://schemas.microsoft.com/office/drawing/2014/main" id="{1F0274E2-8F5D-4909-9638-B37480461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880" y="2894696"/>
              <a:ext cx="643922" cy="5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1706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1706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1" name="文本框 65">
              <a:extLst>
                <a:ext uri="{FF2B5EF4-FFF2-40B4-BE49-F238E27FC236}">
                  <a16:creationId xmlns:a16="http://schemas.microsoft.com/office/drawing/2014/main" id="{5A959409-FEE5-4ACA-935A-DE579734F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359" y="1212606"/>
              <a:ext cx="643922" cy="5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1706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1706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57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747A63D8-2140-4547-AF01-BA6B02DBE7F6}"/>
              </a:ext>
            </a:extLst>
          </p:cNvPr>
          <p:cNvSpPr/>
          <p:nvPr/>
        </p:nvSpPr>
        <p:spPr>
          <a:xfrm>
            <a:off x="3948478" y="1686564"/>
            <a:ext cx="90122" cy="682948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1457408-C71F-4E68-9D70-90952A602629}"/>
              </a:ext>
            </a:extLst>
          </p:cNvPr>
          <p:cNvSpPr/>
          <p:nvPr/>
        </p:nvSpPr>
        <p:spPr>
          <a:xfrm>
            <a:off x="3948478" y="2625424"/>
            <a:ext cx="90122" cy="682948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271F03-B0F6-4C93-92AD-A8205111624D}"/>
              </a:ext>
            </a:extLst>
          </p:cNvPr>
          <p:cNvSpPr/>
          <p:nvPr/>
        </p:nvSpPr>
        <p:spPr>
          <a:xfrm>
            <a:off x="3948478" y="3564285"/>
            <a:ext cx="90122" cy="682948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705E112-7A88-4B51-B3EC-4E955B7436CD}"/>
              </a:ext>
            </a:extLst>
          </p:cNvPr>
          <p:cNvGrpSpPr/>
          <p:nvPr/>
        </p:nvGrpSpPr>
        <p:grpSpPr>
          <a:xfrm>
            <a:off x="4372470" y="1723047"/>
            <a:ext cx="3752355" cy="724371"/>
            <a:chOff x="6818242" y="1725490"/>
            <a:chExt cx="4118594" cy="965826"/>
          </a:xfrm>
        </p:grpSpPr>
        <p:sp>
          <p:nvSpPr>
            <p:cNvPr id="14" name="文本框 6">
              <a:extLst>
                <a:ext uri="{FF2B5EF4-FFF2-40B4-BE49-F238E27FC236}">
                  <a16:creationId xmlns:a16="http://schemas.microsoft.com/office/drawing/2014/main" id="{3838187F-A52B-4305-B903-320943D05491}"/>
                </a:ext>
              </a:extLst>
            </p:cNvPr>
            <p:cNvSpPr txBox="1"/>
            <p:nvPr/>
          </p:nvSpPr>
          <p:spPr>
            <a:xfrm>
              <a:off x="6818242" y="2046868"/>
              <a:ext cx="4118594" cy="644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软件工程师常常忽视硬件的原理，不能充分整合两者的实现。比如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Cache Line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的伪共享对性能的影响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79E3593B-22F4-4CE3-A9BD-D8B7F5A0BF8D}"/>
                </a:ext>
              </a:extLst>
            </p:cNvPr>
            <p:cNvSpPr txBox="1"/>
            <p:nvPr/>
          </p:nvSpPr>
          <p:spPr>
            <a:xfrm>
              <a:off x="6818243" y="1725490"/>
              <a:ext cx="227394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被忽视的硬件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67A75FA-8DFA-46D1-909E-AC392D26E1FB}"/>
              </a:ext>
            </a:extLst>
          </p:cNvPr>
          <p:cNvGrpSpPr/>
          <p:nvPr/>
        </p:nvGrpSpPr>
        <p:grpSpPr>
          <a:xfrm>
            <a:off x="4372470" y="2661979"/>
            <a:ext cx="3752355" cy="516622"/>
            <a:chOff x="6818242" y="1725490"/>
            <a:chExt cx="4118594" cy="688828"/>
          </a:xfrm>
        </p:grpSpPr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id="{B0AA4788-2801-4AC9-8167-27A131D15F43}"/>
                </a:ext>
              </a:extLst>
            </p:cNvPr>
            <p:cNvSpPr txBox="1"/>
            <p:nvPr/>
          </p:nvSpPr>
          <p:spPr>
            <a:xfrm>
              <a:off x="6818242" y="2046868"/>
              <a:ext cx="4118594" cy="367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CPU cache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会加载内存数据，访问命中率和伪共享对性能的冲击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文本框 7">
              <a:extLst>
                <a:ext uri="{FF2B5EF4-FFF2-40B4-BE49-F238E27FC236}">
                  <a16:creationId xmlns:a16="http://schemas.microsoft.com/office/drawing/2014/main" id="{1751C50D-49DB-49D1-9ADF-6CF2C7FC3401}"/>
                </a:ext>
              </a:extLst>
            </p:cNvPr>
            <p:cNvSpPr txBox="1"/>
            <p:nvPr/>
          </p:nvSpPr>
          <p:spPr>
            <a:xfrm>
              <a:off x="6818243" y="1725490"/>
              <a:ext cx="181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altLang="zh-CN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L3 Cache</a:t>
              </a:r>
              <a:r>
                <a:rPr lang="zh-CN" altLang="en-US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和伪共享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FF57C3-A03A-48C4-A91D-40AB050B65FD}"/>
              </a:ext>
            </a:extLst>
          </p:cNvPr>
          <p:cNvGrpSpPr/>
          <p:nvPr/>
        </p:nvGrpSpPr>
        <p:grpSpPr>
          <a:xfrm>
            <a:off x="4372470" y="3600839"/>
            <a:ext cx="3752355" cy="724371"/>
            <a:chOff x="6818242" y="1725490"/>
            <a:chExt cx="4118594" cy="965826"/>
          </a:xfrm>
        </p:grpSpPr>
        <p:sp>
          <p:nvSpPr>
            <p:cNvPr id="20" name="文本框 6">
              <a:extLst>
                <a:ext uri="{FF2B5EF4-FFF2-40B4-BE49-F238E27FC236}">
                  <a16:creationId xmlns:a16="http://schemas.microsoft.com/office/drawing/2014/main" id="{D8A62C87-2249-4254-A1B2-68B209D6F2AA}"/>
                </a:ext>
              </a:extLst>
            </p:cNvPr>
            <p:cNvSpPr txBox="1"/>
            <p:nvPr/>
          </p:nvSpPr>
          <p:spPr>
            <a:xfrm>
              <a:off x="6818242" y="2046868"/>
              <a:ext cx="4118594" cy="644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动态分析消息对象在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java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内存中的大小，自动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padding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确保对象各属性落在同一个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Cache line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。直接从硬件层面提高性能。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文本框 7">
              <a:extLst>
                <a:ext uri="{FF2B5EF4-FFF2-40B4-BE49-F238E27FC236}">
                  <a16:creationId xmlns:a16="http://schemas.microsoft.com/office/drawing/2014/main" id="{86B87FF4-BA6F-4D65-9F7B-050B568DDB3F}"/>
                </a:ext>
              </a:extLst>
            </p:cNvPr>
            <p:cNvSpPr txBox="1"/>
            <p:nvPr/>
          </p:nvSpPr>
          <p:spPr>
            <a:xfrm>
              <a:off x="6818243" y="1725490"/>
              <a:ext cx="314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利用</a:t>
              </a:r>
              <a:r>
                <a:rPr lang="en-US" altLang="zh-CN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java</a:t>
              </a:r>
              <a:r>
                <a:rPr lang="zh-CN" altLang="en-US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内存布局加载</a:t>
              </a:r>
              <a:r>
                <a:rPr lang="en-US" altLang="zh-CN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Cache line</a:t>
              </a:r>
              <a:r>
                <a:rPr lang="zh-CN" altLang="en-US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对象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331640" y="255120"/>
              <a:ext cx="58240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LIGHTNING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的技术优势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– CPU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缓存和伪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Sharing</a:t>
              </a:r>
              <a:endParaRPr lang="zh-CN" altLang="en-US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2" name="圆角矩形 41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28DEE79-C6B3-4B77-948B-BA58AF9CE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5" y="939472"/>
            <a:ext cx="3667308" cy="378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7">
            <a:extLst>
              <a:ext uri="{FF2B5EF4-FFF2-40B4-BE49-F238E27FC236}">
                <a16:creationId xmlns:a16="http://schemas.microsoft.com/office/drawing/2014/main" id="{C6463601-562D-4884-9082-E75754A8C132}"/>
              </a:ext>
            </a:extLst>
          </p:cNvPr>
          <p:cNvGrpSpPr/>
          <p:nvPr/>
        </p:nvGrpSpPr>
        <p:grpSpPr>
          <a:xfrm>
            <a:off x="966250" y="1284532"/>
            <a:ext cx="1925394" cy="633348"/>
            <a:chOff x="1270036" y="1938955"/>
            <a:chExt cx="2915451" cy="481643"/>
          </a:xfrm>
        </p:grpSpPr>
        <p:sp>
          <p:nvSpPr>
            <p:cNvPr id="30" name="Footer Text">
              <a:extLst>
                <a:ext uri="{FF2B5EF4-FFF2-40B4-BE49-F238E27FC236}">
                  <a16:creationId xmlns:a16="http://schemas.microsoft.com/office/drawing/2014/main" id="{A49BA75B-A6B2-4770-9ACB-337892730F52}"/>
                </a:ext>
              </a:extLst>
            </p:cNvPr>
            <p:cNvSpPr txBox="1"/>
            <p:nvPr/>
          </p:nvSpPr>
          <p:spPr>
            <a:xfrm>
              <a:off x="1270036" y="2123251"/>
              <a:ext cx="2915451" cy="2973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r">
                <a:lnSpc>
                  <a:spcPts val="2000"/>
                </a:lnSpc>
                <a:defRPr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Eiffel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语言之父提出的命令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/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查询分离结构，降低复杂度和提高响应度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TextBox 26">
              <a:extLst>
                <a:ext uri="{FF2B5EF4-FFF2-40B4-BE49-F238E27FC236}">
                  <a16:creationId xmlns:a16="http://schemas.microsoft.com/office/drawing/2014/main" id="{5720C59A-3BB1-49E3-8E77-3B25A6EA1C21}"/>
                </a:ext>
              </a:extLst>
            </p:cNvPr>
            <p:cNvSpPr txBox="1"/>
            <p:nvPr/>
          </p:nvSpPr>
          <p:spPr>
            <a:xfrm>
              <a:off x="1506300" y="1938955"/>
              <a:ext cx="932077" cy="1542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327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</a:lstStyle>
            <a:p>
              <a:r>
                <a:rPr lang="zh-CN" altLang="en-US" sz="1200" dirty="0">
                  <a:solidFill>
                    <a:srgbClr val="376092"/>
                  </a:solidFill>
                  <a:latin typeface="微软雅黑" panose="020B0503020204020204" pitchFamily="34" charset="-122"/>
                  <a:sym typeface="+mn-lt"/>
                </a:rPr>
                <a:t>逻辑分离</a:t>
              </a:r>
              <a:endParaRPr lang="en-US" sz="1200" dirty="0">
                <a:solidFill>
                  <a:srgbClr val="376092"/>
                </a:solidFill>
                <a:latin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0E1B08DA-0AB9-4827-BC3D-47ADD670D49E}"/>
              </a:ext>
            </a:extLst>
          </p:cNvPr>
          <p:cNvGrpSpPr/>
          <p:nvPr/>
        </p:nvGrpSpPr>
        <p:grpSpPr>
          <a:xfrm>
            <a:off x="596616" y="3628834"/>
            <a:ext cx="2037672" cy="1028337"/>
            <a:chOff x="844734" y="1945411"/>
            <a:chExt cx="2287091" cy="716552"/>
          </a:xfrm>
        </p:grpSpPr>
        <p:sp>
          <p:nvSpPr>
            <p:cNvPr id="33" name="Footer Text">
              <a:extLst>
                <a:ext uri="{FF2B5EF4-FFF2-40B4-BE49-F238E27FC236}">
                  <a16:creationId xmlns:a16="http://schemas.microsoft.com/office/drawing/2014/main" id="{849D8466-CACE-43E7-9DC4-270A9B6C1598}"/>
                </a:ext>
              </a:extLst>
            </p:cNvPr>
            <p:cNvSpPr txBox="1"/>
            <p:nvPr/>
          </p:nvSpPr>
          <p:spPr>
            <a:xfrm>
              <a:off x="844734" y="2099987"/>
              <a:ext cx="2287091" cy="5619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lnSpc>
                  <a:spcPts val="2000"/>
                </a:lnSpc>
                <a:defRPr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采用消息机制和响应式编程，命令处理完毕后通过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callback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提供各种响应（</a:t>
              </a:r>
              <a:r>
                <a:rPr lang="en-US" altLang="zh-CN" sz="9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onComplete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, </a:t>
              </a:r>
              <a:r>
                <a:rPr lang="en-US" altLang="zh-CN" sz="9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onError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TextBox 29">
              <a:extLst>
                <a:ext uri="{FF2B5EF4-FFF2-40B4-BE49-F238E27FC236}">
                  <a16:creationId xmlns:a16="http://schemas.microsoft.com/office/drawing/2014/main" id="{D37C410E-F006-4AC8-8969-4C55C7C3332C}"/>
                </a:ext>
              </a:extLst>
            </p:cNvPr>
            <p:cNvSpPr txBox="1"/>
            <p:nvPr/>
          </p:nvSpPr>
          <p:spPr>
            <a:xfrm>
              <a:off x="1527335" y="1945411"/>
              <a:ext cx="699057" cy="1413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327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</a:lstStyle>
            <a:p>
              <a:r>
                <a:rPr lang="zh-CN" altLang="en-US" sz="1200" dirty="0">
                  <a:solidFill>
                    <a:srgbClr val="376092"/>
                  </a:solidFill>
                  <a:latin typeface="微软雅黑" panose="020B0503020204020204" pitchFamily="34" charset="-122"/>
                  <a:sym typeface="+mn-lt"/>
                </a:rPr>
                <a:t>非堵塞</a:t>
              </a:r>
              <a:endParaRPr lang="en-US" sz="1200" dirty="0">
                <a:solidFill>
                  <a:srgbClr val="376092"/>
                </a:solidFill>
                <a:latin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35" name="Group 38">
            <a:extLst>
              <a:ext uri="{FF2B5EF4-FFF2-40B4-BE49-F238E27FC236}">
                <a16:creationId xmlns:a16="http://schemas.microsoft.com/office/drawing/2014/main" id="{A12255E1-D761-402A-ACDD-2FE6FD47F4E0}"/>
              </a:ext>
            </a:extLst>
          </p:cNvPr>
          <p:cNvGrpSpPr/>
          <p:nvPr/>
        </p:nvGrpSpPr>
        <p:grpSpPr>
          <a:xfrm>
            <a:off x="6553201" y="1385937"/>
            <a:ext cx="1510418" cy="784072"/>
            <a:chOff x="844734" y="1914657"/>
            <a:chExt cx="2287091" cy="784117"/>
          </a:xfrm>
        </p:grpSpPr>
        <p:sp>
          <p:nvSpPr>
            <p:cNvPr id="36" name="Footer Text">
              <a:extLst>
                <a:ext uri="{FF2B5EF4-FFF2-40B4-BE49-F238E27FC236}">
                  <a16:creationId xmlns:a16="http://schemas.microsoft.com/office/drawing/2014/main" id="{CE2CE644-9ECB-4F5B-9662-A9A978901D2A}"/>
                </a:ext>
              </a:extLst>
            </p:cNvPr>
            <p:cNvSpPr txBox="1"/>
            <p:nvPr/>
          </p:nvSpPr>
          <p:spPr>
            <a:xfrm>
              <a:off x="844734" y="2099986"/>
              <a:ext cx="2287091" cy="5987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CQRS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扩展性强，尤其对于读写比例高的场景，横向扩展容易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id="{2C3351DB-F484-44F8-9D7C-D23D4132E4B5}"/>
                </a:ext>
              </a:extLst>
            </p:cNvPr>
            <p:cNvSpPr txBox="1"/>
            <p:nvPr/>
          </p:nvSpPr>
          <p:spPr>
            <a:xfrm>
              <a:off x="844734" y="1914657"/>
              <a:ext cx="1165096" cy="20282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提高扩展性</a:t>
              </a:r>
              <a:endParaRPr lang="en-US" sz="120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8" name="Group 44">
            <a:extLst>
              <a:ext uri="{FF2B5EF4-FFF2-40B4-BE49-F238E27FC236}">
                <a16:creationId xmlns:a16="http://schemas.microsoft.com/office/drawing/2014/main" id="{06A400B3-8B43-4EAC-9CCA-84E310E98799}"/>
              </a:ext>
            </a:extLst>
          </p:cNvPr>
          <p:cNvGrpSpPr/>
          <p:nvPr/>
        </p:nvGrpSpPr>
        <p:grpSpPr>
          <a:xfrm>
            <a:off x="6457396" y="3649847"/>
            <a:ext cx="1859020" cy="1028337"/>
            <a:chOff x="844734" y="1945410"/>
            <a:chExt cx="2287091" cy="716550"/>
          </a:xfrm>
        </p:grpSpPr>
        <p:sp>
          <p:nvSpPr>
            <p:cNvPr id="39" name="Footer Text">
              <a:extLst>
                <a:ext uri="{FF2B5EF4-FFF2-40B4-BE49-F238E27FC236}">
                  <a16:creationId xmlns:a16="http://schemas.microsoft.com/office/drawing/2014/main" id="{DDE79377-AC59-4B09-90C6-BC9F3F3057AC}"/>
                </a:ext>
              </a:extLst>
            </p:cNvPr>
            <p:cNvSpPr txBox="1"/>
            <p:nvPr/>
          </p:nvSpPr>
          <p:spPr>
            <a:xfrm>
              <a:off x="844734" y="2099985"/>
              <a:ext cx="2287091" cy="5619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lnSpc>
                  <a:spcPts val="2000"/>
                </a:lnSpc>
                <a:defRPr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用户可以通过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async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和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lambda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注入使用背后的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CQRS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功能而无需关注具体实现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TextBox 35">
              <a:extLst>
                <a:ext uri="{FF2B5EF4-FFF2-40B4-BE49-F238E27FC236}">
                  <a16:creationId xmlns:a16="http://schemas.microsoft.com/office/drawing/2014/main" id="{306604CB-8E4C-4039-8FC6-EA7D4CBF8418}"/>
                </a:ext>
              </a:extLst>
            </p:cNvPr>
            <p:cNvSpPr txBox="1"/>
            <p:nvPr/>
          </p:nvSpPr>
          <p:spPr>
            <a:xfrm>
              <a:off x="844734" y="1945410"/>
              <a:ext cx="1541326" cy="14132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简单封装的</a:t>
              </a:r>
              <a:r>
                <a:rPr lang="en-US" altLang="zh-CN" sz="12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API</a:t>
              </a:r>
              <a:endParaRPr lang="en-US" sz="120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1331640" y="255120"/>
              <a:ext cx="64860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LIGHTNING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的技术优势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– CQRS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的逻辑分离和封装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API</a:t>
              </a:r>
              <a:endParaRPr lang="zh-CN" altLang="en-US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8" name="圆角矩形 57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1">
            <a:extLst>
              <a:ext uri="{FF2B5EF4-FFF2-40B4-BE49-F238E27FC236}">
                <a16:creationId xmlns:a16="http://schemas.microsoft.com/office/drawing/2014/main" id="{0C7A1596-E240-446A-9403-A6563EE91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22" y="1823466"/>
            <a:ext cx="2328299" cy="2100125"/>
          </a:xfrm>
          <a:prstGeom prst="rect">
            <a:avLst/>
          </a:prstGeom>
        </p:spPr>
      </p:pic>
      <p:grpSp>
        <p:nvGrpSpPr>
          <p:cNvPr id="43" name="Group 81">
            <a:extLst>
              <a:ext uri="{FF2B5EF4-FFF2-40B4-BE49-F238E27FC236}">
                <a16:creationId xmlns:a16="http://schemas.microsoft.com/office/drawing/2014/main" id="{F99C3ED1-825D-4734-A676-DA049D8CCB47}"/>
              </a:ext>
            </a:extLst>
          </p:cNvPr>
          <p:cNvGrpSpPr/>
          <p:nvPr/>
        </p:nvGrpSpPr>
        <p:grpSpPr>
          <a:xfrm>
            <a:off x="3022432" y="1571255"/>
            <a:ext cx="1118861" cy="219335"/>
            <a:chOff x="2712812" y="1457456"/>
            <a:chExt cx="1118923" cy="22306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38E961-7DD4-41BE-BBCA-79CD392C723F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37609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414CDE-FEBA-4743-AFE9-4F841A178D31}"/>
                </a:ext>
              </a:extLst>
            </p:cNvPr>
            <p:cNvCxnSpPr/>
            <p:nvPr/>
          </p:nvCxnSpPr>
          <p:spPr>
            <a:xfrm rot="10800000" flipV="1">
              <a:off x="2712812" y="1457456"/>
              <a:ext cx="879870" cy="1615"/>
            </a:xfrm>
            <a:prstGeom prst="line">
              <a:avLst/>
            </a:prstGeom>
            <a:ln w="19050" cap="rnd">
              <a:solidFill>
                <a:srgbClr val="37609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81">
            <a:extLst>
              <a:ext uri="{FF2B5EF4-FFF2-40B4-BE49-F238E27FC236}">
                <a16:creationId xmlns:a16="http://schemas.microsoft.com/office/drawing/2014/main" id="{C66D2CDC-A237-41A4-8507-079FD3778965}"/>
              </a:ext>
            </a:extLst>
          </p:cNvPr>
          <p:cNvGrpSpPr/>
          <p:nvPr/>
        </p:nvGrpSpPr>
        <p:grpSpPr>
          <a:xfrm flipH="1">
            <a:off x="5204797" y="1548405"/>
            <a:ext cx="1061258" cy="217748"/>
            <a:chOff x="2770419" y="1459071"/>
            <a:chExt cx="1061316" cy="22144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F0A08F7-AFF0-418B-BEBA-ABA0F27A7AEE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37609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0619EF7-198A-48DB-AB4C-130C2EA83E1D}"/>
                </a:ext>
              </a:extLst>
            </p:cNvPr>
            <p:cNvCxnSpPr/>
            <p:nvPr/>
          </p:nvCxnSpPr>
          <p:spPr>
            <a:xfrm flipH="1" flipV="1">
              <a:off x="2770419" y="1459071"/>
              <a:ext cx="822263" cy="2"/>
            </a:xfrm>
            <a:prstGeom prst="line">
              <a:avLst/>
            </a:prstGeom>
            <a:ln w="19050" cap="rnd">
              <a:solidFill>
                <a:srgbClr val="37609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81">
            <a:extLst>
              <a:ext uri="{FF2B5EF4-FFF2-40B4-BE49-F238E27FC236}">
                <a16:creationId xmlns:a16="http://schemas.microsoft.com/office/drawing/2014/main" id="{920DC2C1-8A9B-47DF-89E4-DE50C820AC23}"/>
              </a:ext>
            </a:extLst>
          </p:cNvPr>
          <p:cNvGrpSpPr/>
          <p:nvPr/>
        </p:nvGrpSpPr>
        <p:grpSpPr>
          <a:xfrm flipV="1">
            <a:off x="2987824" y="3951849"/>
            <a:ext cx="1118861" cy="219335"/>
            <a:chOff x="2712812" y="1457456"/>
            <a:chExt cx="1118923" cy="223062"/>
          </a:xfrm>
        </p:grpSpPr>
        <p:cxnSp>
          <p:nvCxnSpPr>
            <p:cNvPr id="50" name="Straight Connector 37">
              <a:extLst>
                <a:ext uri="{FF2B5EF4-FFF2-40B4-BE49-F238E27FC236}">
                  <a16:creationId xmlns:a16="http://schemas.microsoft.com/office/drawing/2014/main" id="{17E567C1-C1D1-48F0-8658-74254FBEA19B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37609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8">
              <a:extLst>
                <a:ext uri="{FF2B5EF4-FFF2-40B4-BE49-F238E27FC236}">
                  <a16:creationId xmlns:a16="http://schemas.microsoft.com/office/drawing/2014/main" id="{18E85965-4CFE-40D0-9D0A-6D444D523E28}"/>
                </a:ext>
              </a:extLst>
            </p:cNvPr>
            <p:cNvCxnSpPr/>
            <p:nvPr/>
          </p:nvCxnSpPr>
          <p:spPr>
            <a:xfrm rot="10800000" flipV="1">
              <a:off x="2712812" y="1457456"/>
              <a:ext cx="879870" cy="1615"/>
            </a:xfrm>
            <a:prstGeom prst="line">
              <a:avLst/>
            </a:prstGeom>
            <a:ln w="19050" cap="rnd">
              <a:solidFill>
                <a:srgbClr val="37609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81">
            <a:extLst>
              <a:ext uri="{FF2B5EF4-FFF2-40B4-BE49-F238E27FC236}">
                <a16:creationId xmlns:a16="http://schemas.microsoft.com/office/drawing/2014/main" id="{0CD03DE4-5B18-4E4E-9806-7F3159209597}"/>
              </a:ext>
            </a:extLst>
          </p:cNvPr>
          <p:cNvGrpSpPr/>
          <p:nvPr/>
        </p:nvGrpSpPr>
        <p:grpSpPr>
          <a:xfrm flipH="1" flipV="1">
            <a:off x="5113740" y="3952642"/>
            <a:ext cx="1061258" cy="217748"/>
            <a:chOff x="2770419" y="1459071"/>
            <a:chExt cx="1061316" cy="221447"/>
          </a:xfrm>
        </p:grpSpPr>
        <p:cxnSp>
          <p:nvCxnSpPr>
            <p:cNvPr id="67" name="Straight Connector 40">
              <a:extLst>
                <a:ext uri="{FF2B5EF4-FFF2-40B4-BE49-F238E27FC236}">
                  <a16:creationId xmlns:a16="http://schemas.microsoft.com/office/drawing/2014/main" id="{D9245534-50CD-4DDA-8F01-F9EC0B6B92B7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37609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1">
              <a:extLst>
                <a:ext uri="{FF2B5EF4-FFF2-40B4-BE49-F238E27FC236}">
                  <a16:creationId xmlns:a16="http://schemas.microsoft.com/office/drawing/2014/main" id="{6CEF7C69-CAA2-4DB2-9570-513FA655B90C}"/>
                </a:ext>
              </a:extLst>
            </p:cNvPr>
            <p:cNvCxnSpPr/>
            <p:nvPr/>
          </p:nvCxnSpPr>
          <p:spPr>
            <a:xfrm flipH="1" flipV="1">
              <a:off x="2770419" y="1459071"/>
              <a:ext cx="822263" cy="2"/>
            </a:xfrm>
            <a:prstGeom prst="line">
              <a:avLst/>
            </a:prstGeom>
            <a:ln w="19050" cap="rnd">
              <a:solidFill>
                <a:srgbClr val="37609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138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 rot="2700000">
            <a:off x="7474061" y="4221928"/>
            <a:ext cx="399563" cy="399563"/>
          </a:xfrm>
          <a:prstGeom prst="roundRect">
            <a:avLst>
              <a:gd name="adj" fmla="val 4810"/>
            </a:avLst>
          </a:prstGeom>
          <a:solidFill>
            <a:srgbClr val="9C9899"/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6430345" y="1140972"/>
            <a:ext cx="1323803" cy="132380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699113" y="2947008"/>
            <a:ext cx="1221683" cy="122168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 rot="2700000">
            <a:off x="7279982" y="2731542"/>
            <a:ext cx="840595" cy="840595"/>
          </a:xfrm>
          <a:prstGeom prst="roundRect">
            <a:avLst>
              <a:gd name="adj" fmla="val 481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7859058" y="2034386"/>
            <a:ext cx="636431" cy="63643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7942044" y="729761"/>
            <a:ext cx="532017" cy="532017"/>
          </a:xfrm>
          <a:prstGeom prst="roundRect">
            <a:avLst>
              <a:gd name="adj" fmla="val 481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>
            <a:off x="-1205537" y="92970"/>
            <a:ext cx="2151435" cy="2065377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 rot="18900000">
            <a:off x="967987" y="-869121"/>
            <a:ext cx="1425327" cy="1368314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5569230" y="451226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 rot="2700000">
            <a:off x="7924084" y="441189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 rot="2700000">
            <a:off x="7875903" y="1686659"/>
            <a:ext cx="593998" cy="5939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6430345" y="757754"/>
            <a:ext cx="1323803" cy="132380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7651901" y="2748553"/>
            <a:ext cx="806575" cy="806575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5702325" y="3377079"/>
            <a:ext cx="1182098" cy="11820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8304885" y="4287910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432318" y="3741845"/>
            <a:ext cx="507367" cy="50736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 rot="2700000">
            <a:off x="5329029" y="440750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8302864" y="384576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 rot="2700000">
            <a:off x="8313355" y="110811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6484684" y="277583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5576" y="1851670"/>
            <a:ext cx="7344816" cy="830839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zh-CN" altLang="en-US" sz="4800" b="1" spc="300" dirty="0">
                <a:solidFill>
                  <a:srgbClr val="133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感谢您的聆听</a:t>
            </a:r>
            <a:endParaRPr lang="zh-CN" altLang="en-US" sz="48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5576" y="2675854"/>
            <a:ext cx="7344816" cy="399952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en-US" altLang="zh-CN" sz="2000" dirty="0">
                <a:solidFill>
                  <a:srgbClr val="133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YOU FOR LISTENING</a:t>
            </a:r>
            <a:endParaRPr lang="zh-CN" altLang="en-US" sz="2000" dirty="0">
              <a:solidFill>
                <a:srgbClr val="133F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矩形 32">
            <a:extLst>
              <a:ext uri="{FF2B5EF4-FFF2-40B4-BE49-F238E27FC236}">
                <a16:creationId xmlns:a16="http://schemas.microsoft.com/office/drawing/2014/main" id="{4554A6F8-5C4D-4327-8347-DC8A6E9F0584}"/>
              </a:ext>
            </a:extLst>
          </p:cNvPr>
          <p:cNvSpPr/>
          <p:nvPr/>
        </p:nvSpPr>
        <p:spPr>
          <a:xfrm>
            <a:off x="799412" y="1333155"/>
            <a:ext cx="7344816" cy="399952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zh-CN" altLang="en-US" sz="2000" dirty="0">
                <a:solidFill>
                  <a:srgbClr val="133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56022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8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 tmFilter="0,0; .5, 1; 1, 1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10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 tmFilter="0,0; .5, 1; 1, 1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31" grpId="0"/>
          <p:bldP spid="33" grpId="0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8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 tmFilter="0,0; .5, 1; 1, 1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10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 tmFilter="0,0; .5, 1; 1, 1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31" grpId="0"/>
          <p:bldP spid="33" grpId="0"/>
          <p:bldP spid="35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027512A-D264-4382-9CC5-C4FB28CE168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微粒体工作总结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iw3lt2q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529</Words>
  <Application>Microsoft Office PowerPoint</Application>
  <PresentationFormat>On-screen Show (16:9)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Calibri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skyfaint</dc:creator>
  <dc:description>http://www.ypppt.com/</dc:description>
  <cp:lastModifiedBy>skyfaint li</cp:lastModifiedBy>
  <cp:revision>202</cp:revision>
  <dcterms:created xsi:type="dcterms:W3CDTF">2016-05-24T04:26:00Z</dcterms:created>
  <dcterms:modified xsi:type="dcterms:W3CDTF">2020-09-17T04:31:13Z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