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61" r:id="rId2"/>
    <p:sldId id="584" r:id="rId3"/>
    <p:sldId id="591" r:id="rId4"/>
    <p:sldId id="592" r:id="rId5"/>
    <p:sldId id="594" r:id="rId6"/>
    <p:sldId id="598" r:id="rId7"/>
    <p:sldId id="599" r:id="rId8"/>
    <p:sldId id="623" r:id="rId9"/>
    <p:sldId id="600" r:id="rId10"/>
    <p:sldId id="601" r:id="rId11"/>
    <p:sldId id="602" r:id="rId12"/>
    <p:sldId id="603" r:id="rId13"/>
    <p:sldId id="605" r:id="rId14"/>
    <p:sldId id="606" r:id="rId15"/>
    <p:sldId id="607" r:id="rId16"/>
    <p:sldId id="608" r:id="rId17"/>
    <p:sldId id="609" r:id="rId18"/>
    <p:sldId id="610" r:id="rId19"/>
    <p:sldId id="621" r:id="rId20"/>
    <p:sldId id="622" r:id="rId21"/>
    <p:sldId id="624" r:id="rId22"/>
    <p:sldId id="611" r:id="rId23"/>
    <p:sldId id="612" r:id="rId24"/>
    <p:sldId id="613" r:id="rId25"/>
    <p:sldId id="616" r:id="rId26"/>
    <p:sldId id="614" r:id="rId27"/>
    <p:sldId id="615" r:id="rId28"/>
    <p:sldId id="617" r:id="rId29"/>
    <p:sldId id="556" r:id="rId30"/>
    <p:sldId id="557" r:id="rId31"/>
    <p:sldId id="503" r:id="rId3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4F418"/>
    <a:srgbClr val="B92D07"/>
    <a:srgbClr val="982506"/>
    <a:srgbClr val="FCD5B5"/>
    <a:srgbClr val="CC0000"/>
    <a:srgbClr val="B82508"/>
    <a:srgbClr val="E04920"/>
    <a:srgbClr val="A9171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9616" autoAdjust="0"/>
  </p:normalViewPr>
  <p:slideViewPr>
    <p:cSldViewPr snapToGrid="0" snapToObjects="1">
      <p:cViewPr>
        <p:scale>
          <a:sx n="90" d="100"/>
          <a:sy n="90" d="100"/>
        </p:scale>
        <p:origin x="-936"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5868"/>
    </p:cViewPr>
  </p:sorterViewPr>
  <p:notesViewPr>
    <p:cSldViewPr snapToGrid="0" snapToObjects="1">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1A58CC-AA61-4802-A757-B9313A1A0EAE}" type="datetimeFigureOut">
              <a:rPr lang="zh-CN" altLang="en-US" smtClean="0"/>
              <a:pPr/>
              <a:t>2016/5/24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854497-5D49-454E-9935-5AFC4B96DCE6}" type="slidenum">
              <a:rPr lang="zh-CN" altLang="en-US" smtClean="0"/>
              <a:pPr/>
              <a:t>‹#›</a:t>
            </a:fld>
            <a:endParaRPr lang="zh-CN" altLang="en-US"/>
          </a:p>
        </p:txBody>
      </p:sp>
    </p:spTree>
    <p:extLst>
      <p:ext uri="{BB962C8B-B14F-4D97-AF65-F5344CB8AC3E}">
        <p14:creationId xmlns:p14="http://schemas.microsoft.com/office/powerpoint/2010/main" val="30964914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DA0EF-7D7A-4AD1-80E9-506E04ACC19F}" type="datetimeFigureOut">
              <a:rPr lang="zh-CN" altLang="en-US" smtClean="0"/>
              <a:pPr/>
              <a:t>2016/5/24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83DA3-371A-49B2-9EE3-7CD279E11DF0}" type="slidenum">
              <a:rPr lang="zh-CN" altLang="en-US" smtClean="0"/>
              <a:pPr/>
              <a:t>‹#›</a:t>
            </a:fld>
            <a:endParaRPr lang="zh-CN" altLang="en-US"/>
          </a:p>
        </p:txBody>
      </p:sp>
    </p:spTree>
    <p:extLst>
      <p:ext uri="{BB962C8B-B14F-4D97-AF65-F5344CB8AC3E}">
        <p14:creationId xmlns:p14="http://schemas.microsoft.com/office/powerpoint/2010/main" val="2702885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283DA3-371A-49B2-9EE3-7CD279E11DF0}" type="slidenum">
              <a:rPr lang="zh-CN" altLang="en-US" smtClean="0"/>
              <a:pPr/>
              <a:t>1</a:t>
            </a:fld>
            <a:endParaRPr lang="zh-CN" altLang="en-US"/>
          </a:p>
        </p:txBody>
      </p:sp>
    </p:spTree>
    <p:extLst>
      <p:ext uri="{BB962C8B-B14F-4D97-AF65-F5344CB8AC3E}">
        <p14:creationId xmlns:p14="http://schemas.microsoft.com/office/powerpoint/2010/main" val="2463041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f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ctrTitle"/>
          </p:nvPr>
        </p:nvSpPr>
        <p:spPr>
          <a:xfrm>
            <a:off x="685800" y="1807965"/>
            <a:ext cx="7772400" cy="676279"/>
          </a:xfrm>
          <a:prstGeom prst="rect">
            <a:avLst/>
          </a:prstGeom>
        </p:spPr>
        <p:txBody>
          <a:bodyPr>
            <a:noAutofit/>
          </a:bodyPr>
          <a:lstStyle>
            <a:lvl1pPr algn="ctr">
              <a:defRPr sz="4000" b="1">
                <a:solidFill>
                  <a:schemeClr val="bg1"/>
                </a:solidFill>
              </a:defRPr>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1371600" y="2641044"/>
            <a:ext cx="6400800" cy="359331"/>
          </a:xfrm>
          <a:prstGeom prst="rect">
            <a:avLst/>
          </a:prstGeo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pic>
        <p:nvPicPr>
          <p:cNvPr id="8" name="图片 7"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08571" y="274638"/>
            <a:ext cx="1751330" cy="551180"/>
          </a:xfrm>
          <a:prstGeom prst="rect">
            <a:avLst/>
          </a:prstGeom>
        </p:spPr>
      </p:pic>
      <p:sp>
        <p:nvSpPr>
          <p:cNvPr id="10" name="TextBox 108"/>
          <p:cNvSpPr txBox="1"/>
          <p:nvPr userDrawn="1"/>
        </p:nvSpPr>
        <p:spPr>
          <a:xfrm>
            <a:off x="6696990" y="6564111"/>
            <a:ext cx="2460793" cy="293889"/>
          </a:xfrm>
          <a:prstGeom prst="rect">
            <a:avLst/>
          </a:prstGeom>
          <a:noFill/>
        </p:spPr>
        <p:txBody>
          <a:bodyPr vert="horz" wrap="square" lIns="125902" tIns="62952" rIns="125902" bIns="62952" rtlCol="0">
            <a:spAutoFit/>
          </a:bodyPr>
          <a:lstStyle/>
          <a:p>
            <a:pPr algn="l"/>
            <a:r>
              <a:rPr lang="en-US" altLang="zh-CN" sz="1100" b="1" dirty="0" smtClean="0">
                <a:solidFill>
                  <a:srgbClr val="898989"/>
                </a:solidFill>
                <a:latin typeface="微软雅黑" pitchFamily="34" charset="-122"/>
                <a:ea typeface="微软雅黑" pitchFamily="34" charset="-122"/>
              </a:rPr>
              <a:t>Ronhe Technology Corporation</a:t>
            </a:r>
            <a:endParaRPr lang="zh-CN" altLang="en-US" sz="1100" b="1" dirty="0">
              <a:solidFill>
                <a:srgbClr val="898989"/>
              </a:solidFill>
              <a:latin typeface="微软雅黑" pitchFamily="34" charset="-122"/>
              <a:ea typeface="微软雅黑" pitchFamily="34" charset="-122"/>
            </a:endParaRPr>
          </a:p>
        </p:txBody>
      </p:sp>
      <p:sp>
        <p:nvSpPr>
          <p:cNvPr id="4" name="TextBox 3"/>
          <p:cNvSpPr txBox="1"/>
          <p:nvPr userDrawn="1"/>
        </p:nvSpPr>
        <p:spPr>
          <a:xfrm>
            <a:off x="199291" y="396340"/>
            <a:ext cx="2215663" cy="307777"/>
          </a:xfrm>
          <a:prstGeom prst="rect">
            <a:avLst/>
          </a:prstGeom>
          <a:noFill/>
        </p:spPr>
        <p:txBody>
          <a:bodyPr wrap="square" rtlCol="0">
            <a:spAutoFit/>
          </a:bodyPr>
          <a:lstStyle/>
          <a:p>
            <a:pPr algn="dist"/>
            <a:r>
              <a:rPr lang="zh-CN" altLang="en-US" sz="1400" b="0" dirty="0" smtClean="0">
                <a:solidFill>
                  <a:schemeClr val="bg1">
                    <a:lumMod val="50000"/>
                  </a:schemeClr>
                </a:solidFill>
                <a:latin typeface="微软雅黑" panose="020B0503020204020204" pitchFamily="34" charset="-122"/>
                <a:ea typeface="微软雅黑" panose="020B0503020204020204" pitchFamily="34" charset="-122"/>
              </a:rPr>
              <a:t>价值以专业力驱动</a:t>
            </a:r>
            <a:endParaRPr lang="zh-CN" altLang="en-US" sz="1400" b="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446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flipH="1">
            <a:off x="-20969" y="0"/>
            <a:ext cx="162068" cy="6858000"/>
          </a:xfrm>
          <a:prstGeom prst="rect">
            <a:avLst/>
          </a:prstGeom>
          <a:solidFill>
            <a:srgbClr val="EB61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3" name="图片 2" descr="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5591" y="274638"/>
            <a:ext cx="1874309" cy="402214"/>
          </a:xfrm>
          <a:prstGeom prst="rect">
            <a:avLst/>
          </a:prstGeom>
        </p:spPr>
      </p:pic>
      <p:pic>
        <p:nvPicPr>
          <p:cNvPr id="2" name="Picture 2" descr="D:\融和友信\市场营销\项目竞标\贵州银行\基本情况\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0551" y="173039"/>
            <a:ext cx="1885950" cy="54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400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9" name="Picture 2" descr="E:\yinfeifei\2014年工作项目\yonyou用友 2014\融合友信\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p:nvPr>
        </p:nvSpPr>
        <p:spPr>
          <a:xfrm>
            <a:off x="182247" y="274638"/>
            <a:ext cx="6456036" cy="458787"/>
          </a:xfrm>
          <a:prstGeom prst="rect">
            <a:avLst/>
          </a:prstGeom>
        </p:spPr>
        <p:txBody>
          <a:bodyPr/>
          <a:lstStyle/>
          <a:p>
            <a:r>
              <a:rPr lang="zh-CN" altLang="en-US" dirty="0" smtClean="0"/>
              <a:t>单击此处编辑母版标题样式</a:t>
            </a:r>
            <a:endParaRPr lang="zh-CN" altLang="en-US" dirty="0"/>
          </a:p>
        </p:txBody>
      </p:sp>
      <p:pic>
        <p:nvPicPr>
          <p:cNvPr id="11" name="图片 10"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81899" y="274638"/>
            <a:ext cx="1278001" cy="402214"/>
          </a:xfrm>
          <a:prstGeom prst="rect">
            <a:avLst/>
          </a:prstGeom>
        </p:spPr>
      </p:pic>
    </p:spTree>
    <p:extLst>
      <p:ext uri="{BB962C8B-B14F-4D97-AF65-F5344CB8AC3E}">
        <p14:creationId xmlns:p14="http://schemas.microsoft.com/office/powerpoint/2010/main" val="360134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竖排标题和文本">
    <p:spTree>
      <p:nvGrpSpPr>
        <p:cNvPr id="1" name=""/>
        <p:cNvGrpSpPr/>
        <p:nvPr/>
      </p:nvGrpSpPr>
      <p:grpSpPr>
        <a:xfrm>
          <a:off x="0" y="0"/>
          <a:ext cx="0" cy="0"/>
          <a:chOff x="0" y="0"/>
          <a:chExt cx="0" cy="0"/>
        </a:xfrm>
      </p:grpSpPr>
      <p:pic>
        <p:nvPicPr>
          <p:cNvPr id="2050" name="Picture 2" descr="E:\yinfeifei\2014年工作项目\yonyou用友 2014\融合友信\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246"/>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08"/>
          <p:cNvSpPr txBox="1"/>
          <p:nvPr userDrawn="1"/>
        </p:nvSpPr>
        <p:spPr>
          <a:xfrm>
            <a:off x="3635896" y="4339871"/>
            <a:ext cx="1872208" cy="681131"/>
          </a:xfrm>
          <a:prstGeom prst="rect">
            <a:avLst/>
          </a:prstGeom>
          <a:noFill/>
        </p:spPr>
        <p:txBody>
          <a:bodyPr vert="horz" wrap="square" lIns="125902" tIns="62952" rIns="125902" bIns="62952" rtlCol="0">
            <a:spAutoFit/>
          </a:bodyPr>
          <a:lstStyle/>
          <a:p>
            <a:pPr algn="dist"/>
            <a:r>
              <a:rPr lang="zh-CN" altLang="en-US" sz="3600" b="0" dirty="0" smtClean="0">
                <a:solidFill>
                  <a:srgbClr val="FF6600"/>
                </a:solidFill>
                <a:latin typeface="微软雅黑" pitchFamily="34" charset="-122"/>
                <a:ea typeface="微软雅黑" pitchFamily="34" charset="-122"/>
              </a:rPr>
              <a:t>谢谢！</a:t>
            </a:r>
            <a:endParaRPr lang="zh-CN" altLang="en-US" sz="2400" b="0" dirty="0">
              <a:solidFill>
                <a:srgbClr val="FF6600"/>
              </a:solidFill>
              <a:latin typeface="微软雅黑" pitchFamily="34" charset="-122"/>
              <a:ea typeface="微软雅黑" pitchFamily="34" charset="-122"/>
            </a:endParaRPr>
          </a:p>
        </p:txBody>
      </p:sp>
      <p:sp>
        <p:nvSpPr>
          <p:cNvPr id="2" name="TextBox 1"/>
          <p:cNvSpPr txBox="1"/>
          <p:nvPr userDrawn="1"/>
        </p:nvSpPr>
        <p:spPr>
          <a:xfrm>
            <a:off x="2123729" y="2090371"/>
            <a:ext cx="4896544" cy="646331"/>
          </a:xfrm>
          <a:prstGeom prst="rect">
            <a:avLst/>
          </a:prstGeom>
          <a:noFill/>
        </p:spPr>
        <p:txBody>
          <a:bodyPr wrap="square" rtlCol="0">
            <a:spAutoFit/>
          </a:bodyPr>
          <a:lstStyle/>
          <a:p>
            <a:pPr algn="dist"/>
            <a:r>
              <a:rPr lang="zh-CN" altLang="en-US" sz="3600" dirty="0" smtClean="0">
                <a:solidFill>
                  <a:schemeClr val="bg1"/>
                </a:solidFill>
                <a:latin typeface="微软雅黑" panose="020B0503020204020204" pitchFamily="34" charset="-122"/>
                <a:ea typeface="微软雅黑" panose="020B0503020204020204" pitchFamily="34" charset="-122"/>
              </a:rPr>
              <a:t>价值以专业力驱动</a:t>
            </a:r>
            <a:endParaRPr lang="zh-CN" altLang="en-US" sz="3600" dirty="0">
              <a:solidFill>
                <a:schemeClr val="bg1"/>
              </a:solidFill>
              <a:latin typeface="微软雅黑" panose="020B0503020204020204" pitchFamily="34" charset="-122"/>
              <a:ea typeface="微软雅黑" panose="020B0503020204020204" pitchFamily="34" charset="-122"/>
            </a:endParaRPr>
          </a:p>
        </p:txBody>
      </p:sp>
      <p:pic>
        <p:nvPicPr>
          <p:cNvPr id="10" name="图片 9"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08571" y="274638"/>
            <a:ext cx="1751330" cy="551180"/>
          </a:xfrm>
          <a:prstGeom prst="rect">
            <a:avLst/>
          </a:prstGeom>
        </p:spPr>
      </p:pic>
      <p:sp>
        <p:nvSpPr>
          <p:cNvPr id="11" name="TextBox 108"/>
          <p:cNvSpPr txBox="1"/>
          <p:nvPr userDrawn="1"/>
        </p:nvSpPr>
        <p:spPr>
          <a:xfrm>
            <a:off x="6696990" y="6564111"/>
            <a:ext cx="2460793" cy="293889"/>
          </a:xfrm>
          <a:prstGeom prst="rect">
            <a:avLst/>
          </a:prstGeom>
          <a:noFill/>
        </p:spPr>
        <p:txBody>
          <a:bodyPr vert="horz" wrap="square" lIns="125902" tIns="62952" rIns="125902" bIns="62952" rtlCol="0">
            <a:spAutoFit/>
          </a:bodyPr>
          <a:lstStyle/>
          <a:p>
            <a:pPr algn="l"/>
            <a:r>
              <a:rPr lang="en-US" altLang="zh-CN" sz="1100" b="1" dirty="0" smtClean="0">
                <a:solidFill>
                  <a:srgbClr val="898989"/>
                </a:solidFill>
                <a:latin typeface="微软雅黑" pitchFamily="34" charset="-122"/>
                <a:ea typeface="微软雅黑" pitchFamily="34" charset="-122"/>
              </a:rPr>
              <a:t>Ronhe Technology Corporation</a:t>
            </a:r>
            <a:endParaRPr lang="zh-CN" altLang="en-US" sz="1100" b="1" dirty="0">
              <a:solidFill>
                <a:srgbClr val="898989"/>
              </a:solidFill>
              <a:latin typeface="微软雅黑" pitchFamily="34" charset="-122"/>
              <a:ea typeface="微软雅黑" pitchFamily="34" charset="-122"/>
            </a:endParaRPr>
          </a:p>
        </p:txBody>
      </p:sp>
    </p:spTree>
    <p:extLst>
      <p:ext uri="{BB962C8B-B14F-4D97-AF65-F5344CB8AC3E}">
        <p14:creationId xmlns:p14="http://schemas.microsoft.com/office/powerpoint/2010/main" val="60600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2232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9" r:id="rId4"/>
  </p:sldLayoutIdLst>
  <p:hf hdr="0" dt="0"/>
  <p:txStyles>
    <p:titleStyle>
      <a:lvl1pPr algn="l" defTabSz="457200" rtl="0" eaLnBrk="1" latinLnBrk="0" hangingPunct="1">
        <a:spcBef>
          <a:spcPct val="0"/>
        </a:spcBef>
        <a:buNone/>
        <a:defRPr lang="zh-CN" altLang="en-US" sz="2400" b="0" kern="1200" dirty="0" smtClean="0">
          <a:solidFill>
            <a:srgbClr val="FF6600"/>
          </a:solidFill>
          <a:latin typeface="微软雅黑" pitchFamily="34" charset="-122"/>
          <a:ea typeface="微软雅黑" pitchFamily="34" charset="-122"/>
          <a:cs typeface="+mn-cs"/>
        </a:defRPr>
      </a:lvl1pPr>
    </p:titleStyle>
    <p:bodyStyle>
      <a:lvl1pPr marL="0" indent="0" algn="l" defTabSz="457200" rtl="0" eaLnBrk="1" latinLnBrk="0" hangingPunct="1">
        <a:spcBef>
          <a:spcPct val="20000"/>
        </a:spcBef>
        <a:buFont typeface="Arial"/>
        <a:buNone/>
        <a:defRPr kumimoji="1" lang="zh-CN" altLang="en-US" sz="1800" b="0" kern="1200" dirty="0" smtClean="0">
          <a:solidFill>
            <a:srgbClr val="FF6600"/>
          </a:solidFill>
          <a:latin typeface="微软雅黑" pitchFamily="34" charset="-122"/>
          <a:ea typeface="微软雅黑" pitchFamily="34" charset="-122"/>
          <a:cs typeface="+mn-cs"/>
        </a:defRPr>
      </a:lvl1pPr>
      <a:lvl2pPr marL="457200" indent="0" algn="l" defTabSz="457200" rtl="0" eaLnBrk="1" latinLnBrk="0" hangingPunct="1">
        <a:spcBef>
          <a:spcPct val="20000"/>
        </a:spcBef>
        <a:buFont typeface="Arial"/>
        <a:buNone/>
        <a:defRPr kumimoji="1" lang="zh-CN" altLang="en-US" sz="1600" b="0" kern="1200" dirty="0" smtClean="0">
          <a:solidFill>
            <a:schemeClr val="tx1"/>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emf"/><Relationship Id="rId9"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E8%AE%B2%E6%A0%87%E6%BC%94%E7%A4%BA%E6%96%87%E6%A1%A3/05.%E6%93%8D%E4%BD%9C%E9%A3%8E%E9%99%A9%E7%AE%A1%E7%90%86%E6%8A%A5%E5%91%8A/%E6%93%8D%E4%BD%9C%E9%A3%8E%E9%99%A9%E7%AE%A1%E7%90%86%E6%8A%A5%E5%91%8A%E6%A8%A1%E6%9D%BF_%E7%BB%9F%E7%AD%B9%E7%AE%A1%E7%90%86%E9%83%A8%E9%97%A8%E7%89%88.doc"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78342"/>
            <a:ext cx="7772400" cy="676279"/>
          </a:xfrm>
        </p:spPr>
        <p:txBody>
          <a:bodyPr/>
          <a:lstStyle/>
          <a:p>
            <a:r>
              <a:rPr kumimoji="1" lang="zh-CN" altLang="en-US" dirty="0">
                <a:solidFill>
                  <a:srgbClr val="002060"/>
                </a:solidFill>
              </a:rPr>
              <a:t>融和友</a:t>
            </a:r>
            <a:r>
              <a:rPr kumimoji="1" lang="zh-CN" altLang="en-US" dirty="0" smtClean="0">
                <a:solidFill>
                  <a:srgbClr val="002060"/>
                </a:solidFill>
              </a:rPr>
              <a:t>信</a:t>
            </a:r>
            <a:r>
              <a:rPr kumimoji="1" lang="en-US" altLang="zh-CN" dirty="0" smtClean="0">
                <a:solidFill>
                  <a:srgbClr val="002060"/>
                </a:solidFill>
              </a:rPr>
              <a:t/>
            </a:r>
            <a:br>
              <a:rPr kumimoji="1" lang="en-US" altLang="zh-CN" dirty="0" smtClean="0">
                <a:solidFill>
                  <a:srgbClr val="002060"/>
                </a:solidFill>
              </a:rPr>
            </a:br>
            <a:r>
              <a:rPr kumimoji="1" lang="en-US" altLang="zh-CN" dirty="0" smtClean="0">
                <a:solidFill>
                  <a:srgbClr val="002060"/>
                </a:solidFill>
              </a:rPr>
              <a:t>GRC</a:t>
            </a:r>
            <a:r>
              <a:rPr kumimoji="1" lang="zh-CN" altLang="en-US" dirty="0">
                <a:solidFill>
                  <a:srgbClr val="002060"/>
                </a:solidFill>
              </a:rPr>
              <a:t>（内控合规操作风险三合一）</a:t>
            </a:r>
            <a:r>
              <a:rPr kumimoji="1" lang="zh-CN" altLang="en-US" dirty="0" smtClean="0">
                <a:solidFill>
                  <a:srgbClr val="002060"/>
                </a:solidFill>
              </a:rPr>
              <a:t>系统设计方案</a:t>
            </a:r>
            <a:r>
              <a:rPr kumimoji="1" lang="en-US" altLang="zh-CN" dirty="0" smtClean="0">
                <a:solidFill>
                  <a:srgbClr val="002060"/>
                </a:solidFill>
              </a:rPr>
              <a:t>V1.0</a:t>
            </a:r>
            <a:endParaRPr kumimoji="1" lang="zh-CN" altLang="en-US" dirty="0">
              <a:solidFill>
                <a:srgbClr val="002060"/>
              </a:solidFill>
            </a:endParaRPr>
          </a:p>
        </p:txBody>
      </p:sp>
      <p:sp>
        <p:nvSpPr>
          <p:cNvPr id="4" name="内容占位符 2"/>
          <p:cNvSpPr txBox="1">
            <a:spLocks/>
          </p:cNvSpPr>
          <p:nvPr/>
        </p:nvSpPr>
        <p:spPr>
          <a:xfrm>
            <a:off x="2030681" y="4590382"/>
            <a:ext cx="5189516" cy="1145648"/>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 typeface="Arial"/>
              <a:buNone/>
              <a:defRPr kumimoji="1" lang="zh-CN" altLang="en-US" sz="1800" b="0" kern="1200" dirty="0" smtClean="0">
                <a:solidFill>
                  <a:srgbClr val="FFFFFF"/>
                </a:solidFill>
                <a:latin typeface="微软雅黑" pitchFamily="34" charset="-122"/>
                <a:ea typeface="微软雅黑" pitchFamily="34" charset="-122"/>
                <a:cs typeface="+mn-cs"/>
              </a:defRPr>
            </a:lvl1pPr>
            <a:lvl2pPr marL="457200" indent="0" algn="ctr" defTabSz="457200" rtl="0" eaLnBrk="1" latinLnBrk="0" hangingPunct="1">
              <a:spcBef>
                <a:spcPct val="20000"/>
              </a:spcBef>
              <a:buFont typeface="Arial"/>
              <a:buNone/>
              <a:defRPr kumimoji="1" lang="zh-CN" altLang="en-US" sz="1600" b="0" kern="1200" dirty="0" smtClean="0">
                <a:solidFill>
                  <a:schemeClr val="tx1">
                    <a:tint val="75000"/>
                  </a:schemeClr>
                </a:solidFill>
                <a:latin typeface="微软雅黑" pitchFamily="34" charset="-122"/>
                <a:ea typeface="微软雅黑" pitchFamily="34" charset="-122"/>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50000"/>
              </a:lnSpc>
            </a:pPr>
            <a:r>
              <a:rPr lang="zh-CN" altLang="en-US" sz="2000" b="1" dirty="0" smtClean="0">
                <a:solidFill>
                  <a:schemeClr val="tx1"/>
                </a:solidFill>
              </a:rPr>
              <a:t>北京融和友信科技有限公司</a:t>
            </a:r>
            <a:endParaRPr lang="en-US" altLang="zh-CN" sz="2000" b="1" dirty="0" smtClean="0">
              <a:solidFill>
                <a:schemeClr val="tx1"/>
              </a:solidFill>
            </a:endParaRPr>
          </a:p>
          <a:p>
            <a:pPr>
              <a:lnSpc>
                <a:spcPct val="150000"/>
              </a:lnSpc>
            </a:pPr>
            <a:r>
              <a:rPr lang="zh-CN" altLang="en-US" sz="2000" b="1" dirty="0">
                <a:solidFill>
                  <a:schemeClr val="tx1"/>
                </a:solidFill>
              </a:rPr>
              <a:t>解决方案</a:t>
            </a:r>
            <a:r>
              <a:rPr lang="zh-CN" altLang="en-US" sz="2000" b="1" dirty="0" smtClean="0">
                <a:solidFill>
                  <a:schemeClr val="tx1"/>
                </a:solidFill>
              </a:rPr>
              <a:t>部副总经理  封雷</a:t>
            </a:r>
            <a:endParaRPr lang="zh-CN" altLang="en-US" sz="2000" b="1" dirty="0">
              <a:solidFill>
                <a:schemeClr val="tx1"/>
              </a:solidFill>
            </a:endParaRPr>
          </a:p>
          <a:p>
            <a:pPr>
              <a:lnSpc>
                <a:spcPct val="150000"/>
              </a:lnSpc>
            </a:pPr>
            <a:r>
              <a:rPr lang="en-US" altLang="zh-CN" sz="2000" b="1" dirty="0" smtClean="0">
                <a:solidFill>
                  <a:schemeClr val="tx1"/>
                </a:solidFill>
              </a:rPr>
              <a:t>2016</a:t>
            </a:r>
            <a:r>
              <a:rPr lang="zh-CN" altLang="en-US" sz="2000" b="1" dirty="0" smtClean="0">
                <a:solidFill>
                  <a:schemeClr val="tx1"/>
                </a:solidFill>
              </a:rPr>
              <a:t>年</a:t>
            </a:r>
            <a:r>
              <a:rPr lang="en-US" altLang="zh-CN" sz="2000" b="1" dirty="0">
                <a:solidFill>
                  <a:schemeClr val="tx1"/>
                </a:solidFill>
              </a:rPr>
              <a:t>5</a:t>
            </a:r>
            <a:r>
              <a:rPr lang="zh-CN" altLang="en-US" sz="2000" b="1" dirty="0" smtClean="0">
                <a:solidFill>
                  <a:schemeClr val="tx1"/>
                </a:solidFill>
              </a:rPr>
              <a:t>月</a:t>
            </a:r>
            <a:r>
              <a:rPr lang="en-US" altLang="zh-CN" sz="2000" b="1" dirty="0" smtClean="0">
                <a:solidFill>
                  <a:schemeClr val="tx1"/>
                </a:solidFill>
              </a:rPr>
              <a:t>24</a:t>
            </a:r>
            <a:r>
              <a:rPr lang="zh-CN" altLang="en-US" sz="2000" b="1" dirty="0" smtClean="0">
                <a:solidFill>
                  <a:schemeClr val="tx1"/>
                </a:solidFill>
              </a:rPr>
              <a:t>日</a:t>
            </a:r>
            <a:endParaRPr lang="zh-CN" altLang="en-US" sz="2000" b="1" dirty="0">
              <a:solidFill>
                <a:schemeClr val="tx1"/>
              </a:solidFill>
            </a:endParaRPr>
          </a:p>
        </p:txBody>
      </p:sp>
    </p:spTree>
    <p:extLst>
      <p:ext uri="{BB962C8B-B14F-4D97-AF65-F5344CB8AC3E}">
        <p14:creationId xmlns:p14="http://schemas.microsoft.com/office/powerpoint/2010/main" val="542016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50825" y="217884"/>
            <a:ext cx="5688186" cy="490537"/>
          </a:xfrm>
        </p:spPr>
        <p:txBody>
          <a:bodyPr/>
          <a:lstStyle/>
          <a:p>
            <a:r>
              <a:rPr kumimoji="1" lang="en-US" altLang="zh-CN" b="1" dirty="0" smtClean="0"/>
              <a:t>GRC</a:t>
            </a:r>
            <a:r>
              <a:rPr kumimoji="1" lang="zh-CN" altLang="en-US" b="1" dirty="0" smtClean="0"/>
              <a:t>整合核心－风险管理流程</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10</a:t>
            </a:fld>
            <a:endParaRPr lang="en-US" altLang="zh-CN" dirty="0"/>
          </a:p>
        </p:txBody>
      </p:sp>
      <p:sp>
        <p:nvSpPr>
          <p:cNvPr id="24" name="圆角矩形 23"/>
          <p:cNvSpPr/>
          <p:nvPr/>
        </p:nvSpPr>
        <p:spPr>
          <a:xfrm>
            <a:off x="95003" y="1116281"/>
            <a:ext cx="8869485" cy="5265047"/>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20663" y="1557338"/>
            <a:ext cx="8562975" cy="4248150"/>
            <a:chOff x="220663" y="1557338"/>
            <a:chExt cx="8562975" cy="4248150"/>
          </a:xfrm>
        </p:grpSpPr>
        <p:sp>
          <p:nvSpPr>
            <p:cNvPr id="5" name="圆角矩形 4"/>
            <p:cNvSpPr>
              <a:spLocks noChangeArrowheads="1"/>
            </p:cNvSpPr>
            <p:nvPr/>
          </p:nvSpPr>
          <p:spPr bwMode="auto">
            <a:xfrm>
              <a:off x="3705225" y="2106613"/>
              <a:ext cx="1443038" cy="503237"/>
            </a:xfrm>
            <a:prstGeom prst="roundRect">
              <a:avLst>
                <a:gd name="adj" fmla="val 16667"/>
              </a:avLst>
            </a:prstGeom>
            <a:solidFill>
              <a:schemeClr val="accent5">
                <a:lumMod val="60000"/>
                <a:lumOff val="40000"/>
              </a:schemeClr>
            </a:solidFill>
            <a:ln>
              <a:noFill/>
            </a:ln>
            <a:effectLst>
              <a:outerShdw blurRad="50800" dist="38100" dir="2700000" algn="tl" rotWithShape="0">
                <a:srgbClr val="000000">
                  <a:alpha val="39999"/>
                </a:srgbClr>
              </a:outerShdw>
            </a:effectLst>
            <a:extLst/>
          </p:spPr>
          <p:txBody>
            <a:bodyPr anchor="ctr"/>
            <a:lstStyle/>
            <a:p>
              <a:pPr algn="ctr">
                <a:defRPr/>
              </a:pPr>
              <a:r>
                <a:rPr lang="zh-CN" altLang="en-US" b="1" dirty="0">
                  <a:latin typeface="微软雅黑" panose="020B0503020204020204" pitchFamily="34" charset="-122"/>
                  <a:ea typeface="微软雅黑" panose="020B0503020204020204" pitchFamily="34" charset="-122"/>
                </a:rPr>
                <a:t>识别</a:t>
              </a:r>
            </a:p>
          </p:txBody>
        </p:sp>
        <p:sp>
          <p:nvSpPr>
            <p:cNvPr id="6" name="圆角矩形 5"/>
            <p:cNvSpPr>
              <a:spLocks noChangeArrowheads="1"/>
            </p:cNvSpPr>
            <p:nvPr/>
          </p:nvSpPr>
          <p:spPr bwMode="auto">
            <a:xfrm>
              <a:off x="5219700" y="2852738"/>
              <a:ext cx="1439863" cy="504825"/>
            </a:xfrm>
            <a:prstGeom prst="roundRect">
              <a:avLst>
                <a:gd name="adj" fmla="val 16667"/>
              </a:avLst>
            </a:prstGeom>
            <a:solidFill>
              <a:schemeClr val="accent5">
                <a:lumMod val="60000"/>
                <a:lumOff val="40000"/>
              </a:schemeClr>
            </a:solidFill>
            <a:ln>
              <a:noFill/>
            </a:ln>
            <a:effectLst>
              <a:outerShdw blurRad="50800" dist="38100" dir="2700000" algn="tl" rotWithShape="0">
                <a:srgbClr val="000000">
                  <a:alpha val="39999"/>
                </a:srgbClr>
              </a:outerShdw>
            </a:effectLst>
            <a:extLst/>
          </p:spPr>
          <p:txBody>
            <a:bodyPr anchor="ctr"/>
            <a:lstStyle/>
            <a:p>
              <a:pPr algn="ctr"/>
              <a:r>
                <a:rPr lang="zh-CN" altLang="en-US" b="1">
                  <a:latin typeface="微软雅黑" panose="020B0503020204020204" pitchFamily="34" charset="-122"/>
                  <a:ea typeface="微软雅黑" panose="020B0503020204020204" pitchFamily="34" charset="-122"/>
                </a:rPr>
                <a:t>评估</a:t>
              </a:r>
            </a:p>
          </p:txBody>
        </p:sp>
        <p:sp>
          <p:nvSpPr>
            <p:cNvPr id="7" name="圆角矩形 6"/>
            <p:cNvSpPr>
              <a:spLocks noChangeArrowheads="1"/>
            </p:cNvSpPr>
            <p:nvPr/>
          </p:nvSpPr>
          <p:spPr bwMode="auto">
            <a:xfrm>
              <a:off x="5219700" y="3775075"/>
              <a:ext cx="1439863" cy="504825"/>
            </a:xfrm>
            <a:prstGeom prst="roundRect">
              <a:avLst>
                <a:gd name="adj" fmla="val 16667"/>
              </a:avLst>
            </a:prstGeom>
            <a:solidFill>
              <a:schemeClr val="accent5">
                <a:lumMod val="60000"/>
                <a:lumOff val="40000"/>
              </a:schemeClr>
            </a:solidFill>
            <a:ln>
              <a:noFill/>
            </a:ln>
            <a:effectLst>
              <a:outerShdw blurRad="50800" dist="38100" dir="2700000" algn="tl" rotWithShape="0">
                <a:srgbClr val="000000">
                  <a:alpha val="39999"/>
                </a:srgbClr>
              </a:outerShdw>
            </a:effectLst>
            <a:extLst/>
          </p:spPr>
          <p:txBody>
            <a:bodyPr anchor="ctr"/>
            <a:lstStyle/>
            <a:p>
              <a:pPr algn="ctr"/>
              <a:r>
                <a:rPr lang="zh-CN" altLang="en-US" b="1">
                  <a:latin typeface="微软雅黑" panose="020B0503020204020204" pitchFamily="34" charset="-122"/>
                  <a:ea typeface="微软雅黑" panose="020B0503020204020204" pitchFamily="34" charset="-122"/>
                </a:rPr>
                <a:t>监控</a:t>
              </a:r>
            </a:p>
          </p:txBody>
        </p:sp>
        <p:sp>
          <p:nvSpPr>
            <p:cNvPr id="8" name="圆角矩形 7"/>
            <p:cNvSpPr>
              <a:spLocks noChangeArrowheads="1"/>
            </p:cNvSpPr>
            <p:nvPr/>
          </p:nvSpPr>
          <p:spPr bwMode="auto">
            <a:xfrm>
              <a:off x="3851275" y="4722813"/>
              <a:ext cx="1438275" cy="503237"/>
            </a:xfrm>
            <a:prstGeom prst="roundRect">
              <a:avLst>
                <a:gd name="adj" fmla="val 16667"/>
              </a:avLst>
            </a:prstGeom>
            <a:solidFill>
              <a:schemeClr val="accent5">
                <a:lumMod val="60000"/>
                <a:lumOff val="40000"/>
              </a:schemeClr>
            </a:solidFill>
            <a:ln>
              <a:noFill/>
            </a:ln>
            <a:effectLst>
              <a:outerShdw blurRad="50800" dist="38100" dir="2700000" algn="tl" rotWithShape="0">
                <a:srgbClr val="000000">
                  <a:alpha val="39999"/>
                </a:srgbClr>
              </a:outerShdw>
            </a:effectLst>
            <a:extLst/>
          </p:spPr>
          <p:txBody>
            <a:bodyPr anchor="ctr"/>
            <a:lstStyle/>
            <a:p>
              <a:pPr algn="ctr">
                <a:defRPr/>
              </a:pPr>
              <a:r>
                <a:rPr lang="zh-CN" altLang="en-US" b="1" dirty="0">
                  <a:latin typeface="微软雅黑" panose="020B0503020204020204" pitchFamily="34" charset="-122"/>
                  <a:ea typeface="微软雅黑" panose="020B0503020204020204" pitchFamily="34" charset="-122"/>
                </a:rPr>
                <a:t>缓释</a:t>
              </a:r>
            </a:p>
          </p:txBody>
        </p:sp>
        <p:sp>
          <p:nvSpPr>
            <p:cNvPr id="9" name="圆角矩形 8"/>
            <p:cNvSpPr>
              <a:spLocks noChangeArrowheads="1"/>
            </p:cNvSpPr>
            <p:nvPr/>
          </p:nvSpPr>
          <p:spPr bwMode="auto">
            <a:xfrm>
              <a:off x="2266950" y="3860800"/>
              <a:ext cx="1439863" cy="504825"/>
            </a:xfrm>
            <a:prstGeom prst="roundRect">
              <a:avLst>
                <a:gd name="adj" fmla="val 16667"/>
              </a:avLst>
            </a:prstGeom>
            <a:solidFill>
              <a:schemeClr val="accent5">
                <a:lumMod val="60000"/>
                <a:lumOff val="40000"/>
              </a:schemeClr>
            </a:solidFill>
            <a:ln>
              <a:noFill/>
            </a:ln>
            <a:effectLst>
              <a:outerShdw blurRad="50800" dist="38100" dir="2700000" algn="tl" rotWithShape="0">
                <a:srgbClr val="000000">
                  <a:alpha val="39999"/>
                </a:srgbClr>
              </a:outerShdw>
            </a:effectLst>
            <a:extLst/>
          </p:spPr>
          <p:txBody>
            <a:bodyPr anchor="ctr"/>
            <a:lstStyle/>
            <a:p>
              <a:pPr algn="ctr"/>
              <a:r>
                <a:rPr lang="zh-CN" altLang="en-US" b="1">
                  <a:latin typeface="微软雅黑" panose="020B0503020204020204" pitchFamily="34" charset="-122"/>
                  <a:ea typeface="微软雅黑" panose="020B0503020204020204" pitchFamily="34" charset="-122"/>
                </a:rPr>
                <a:t>报告</a:t>
              </a:r>
            </a:p>
          </p:txBody>
        </p:sp>
        <p:cxnSp>
          <p:nvCxnSpPr>
            <p:cNvPr id="10" name="肘形连接符 9"/>
            <p:cNvCxnSpPr>
              <a:stCxn id="5" idx="3"/>
              <a:endCxn id="6" idx="0"/>
            </p:cNvCxnSpPr>
            <p:nvPr/>
          </p:nvCxnSpPr>
          <p:spPr bwMode="auto">
            <a:xfrm>
              <a:off x="5148263" y="2359025"/>
              <a:ext cx="792162" cy="493713"/>
            </a:xfrm>
            <a:prstGeom prst="bentConnector2">
              <a:avLst/>
            </a:prstGeom>
            <a:ln w="952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1"/>
              <a:endCxn id="9" idx="2"/>
            </p:cNvCxnSpPr>
            <p:nvPr/>
          </p:nvCxnSpPr>
          <p:spPr bwMode="auto">
            <a:xfrm rot="10800000">
              <a:off x="2987675" y="4365625"/>
              <a:ext cx="863600" cy="609600"/>
            </a:xfrm>
            <a:prstGeom prst="bentConnector2">
              <a:avLst/>
            </a:prstGeom>
            <a:ln w="952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bwMode="auto">
            <a:xfrm>
              <a:off x="3419475" y="1557338"/>
              <a:ext cx="2087563" cy="431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流程管理功能</a:t>
              </a:r>
            </a:p>
          </p:txBody>
        </p:sp>
        <p:sp>
          <p:nvSpPr>
            <p:cNvPr id="13" name="矩形 12"/>
            <p:cNvSpPr/>
            <p:nvPr/>
          </p:nvSpPr>
          <p:spPr bwMode="auto">
            <a:xfrm>
              <a:off x="6804025" y="2817813"/>
              <a:ext cx="1979613" cy="5397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dirty="0">
                  <a:solidFill>
                    <a:schemeClr val="tx1"/>
                  </a:solidFill>
                  <a:latin typeface="微软雅黑" panose="020B0503020204020204" pitchFamily="34" charset="-122"/>
                  <a:ea typeface="微软雅黑" panose="020B0503020204020204" pitchFamily="34" charset="-122"/>
                  <a:cs typeface="宋体" charset="0"/>
                </a:rPr>
                <a:t>风险与控制自我评估功能</a:t>
              </a:r>
            </a:p>
          </p:txBody>
        </p:sp>
        <p:sp>
          <p:nvSpPr>
            <p:cNvPr id="14" name="矩形 13"/>
            <p:cNvSpPr/>
            <p:nvPr/>
          </p:nvSpPr>
          <p:spPr bwMode="auto">
            <a:xfrm>
              <a:off x="6804025" y="3778250"/>
              <a:ext cx="1979613" cy="122396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dirty="0">
                  <a:solidFill>
                    <a:schemeClr val="tx1"/>
                  </a:solidFill>
                  <a:latin typeface="微软雅黑" panose="020B0503020204020204" pitchFamily="34" charset="-122"/>
                  <a:ea typeface="微软雅黑" panose="020B0503020204020204" pitchFamily="34" charset="-122"/>
                  <a:cs typeface="宋体" charset="0"/>
                </a:rPr>
                <a:t>指标管理功能</a:t>
              </a:r>
              <a:endParaRPr lang="en-US" altLang="zh-CN" dirty="0">
                <a:solidFill>
                  <a:schemeClr val="tx1"/>
                </a:solidFill>
                <a:latin typeface="微软雅黑" panose="020B0503020204020204" pitchFamily="34" charset="-122"/>
                <a:ea typeface="微软雅黑" panose="020B0503020204020204" pitchFamily="34" charset="-122"/>
                <a:cs typeface="宋体" charset="0"/>
              </a:endParaRPr>
            </a:p>
            <a:p>
              <a:pPr algn="ctr"/>
              <a:r>
                <a:rPr lang="zh-CN" dirty="0" smtClean="0">
                  <a:solidFill>
                    <a:schemeClr val="tx1"/>
                  </a:solidFill>
                  <a:latin typeface="微软雅黑" panose="020B0503020204020204" pitchFamily="34" charset="-122"/>
                  <a:ea typeface="微软雅黑" panose="020B0503020204020204" pitchFamily="34" charset="-122"/>
                  <a:cs typeface="宋体" charset="0"/>
                </a:rPr>
                <a:t>检查</a:t>
              </a:r>
              <a:r>
                <a:rPr lang="zh-CN" dirty="0">
                  <a:solidFill>
                    <a:schemeClr val="tx1"/>
                  </a:solidFill>
                  <a:latin typeface="微软雅黑" panose="020B0503020204020204" pitchFamily="34" charset="-122"/>
                  <a:ea typeface="微软雅黑" panose="020B0503020204020204" pitchFamily="34" charset="-122"/>
                  <a:cs typeface="宋体" charset="0"/>
                </a:rPr>
                <a:t>管理功能</a:t>
              </a:r>
              <a:endParaRPr lang="en-US" altLang="zh-CN" dirty="0">
                <a:solidFill>
                  <a:schemeClr val="tx1"/>
                </a:solidFill>
                <a:latin typeface="微软雅黑" panose="020B0503020204020204" pitchFamily="34" charset="-122"/>
                <a:ea typeface="微软雅黑" panose="020B0503020204020204" pitchFamily="34" charset="-122"/>
                <a:cs typeface="宋体" charset="0"/>
              </a:endParaRPr>
            </a:p>
            <a:p>
              <a:pPr algn="ctr"/>
              <a:r>
                <a:rPr lang="zh-CN" dirty="0">
                  <a:solidFill>
                    <a:schemeClr val="tx1"/>
                  </a:solidFill>
                  <a:latin typeface="微软雅黑" panose="020B0503020204020204" pitchFamily="34" charset="-122"/>
                  <a:ea typeface="微软雅黑" panose="020B0503020204020204" pitchFamily="34" charset="-122"/>
                  <a:cs typeface="宋体" charset="0"/>
                </a:rPr>
                <a:t>内控评价功能</a:t>
              </a:r>
              <a:endParaRPr lang="zh-CN" altLang="en-US" dirty="0">
                <a:solidFill>
                  <a:schemeClr val="tx1"/>
                </a:solidFill>
                <a:latin typeface="微软雅黑" panose="020B0503020204020204" pitchFamily="34" charset="-122"/>
                <a:ea typeface="微软雅黑" panose="020B0503020204020204" pitchFamily="34" charset="-122"/>
                <a:cs typeface="宋体" charset="0"/>
              </a:endParaRPr>
            </a:p>
          </p:txBody>
        </p:sp>
        <p:sp>
          <p:nvSpPr>
            <p:cNvPr id="15" name="矩形 14"/>
            <p:cNvSpPr/>
            <p:nvPr/>
          </p:nvSpPr>
          <p:spPr bwMode="auto">
            <a:xfrm>
              <a:off x="3563938" y="5373688"/>
              <a:ext cx="2051050" cy="431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整改管理功能</a:t>
              </a:r>
            </a:p>
          </p:txBody>
        </p:sp>
        <p:sp>
          <p:nvSpPr>
            <p:cNvPr id="16" name="矩形 15"/>
            <p:cNvSpPr/>
            <p:nvPr/>
          </p:nvSpPr>
          <p:spPr bwMode="auto">
            <a:xfrm>
              <a:off x="250825" y="3933825"/>
              <a:ext cx="1944688" cy="431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a:solidFill>
                    <a:schemeClr val="tx1"/>
                  </a:solidFill>
                  <a:latin typeface="微软雅黑" panose="020B0503020204020204" pitchFamily="34" charset="-122"/>
                  <a:ea typeface="微软雅黑" panose="020B0503020204020204" pitchFamily="34" charset="-122"/>
                  <a:cs typeface="宋体" charset="0"/>
                </a:rPr>
                <a:t>报告管理功能</a:t>
              </a:r>
            </a:p>
          </p:txBody>
        </p:sp>
        <p:sp>
          <p:nvSpPr>
            <p:cNvPr id="17" name="圆角矩形 16"/>
            <p:cNvSpPr>
              <a:spLocks noChangeArrowheads="1"/>
            </p:cNvSpPr>
            <p:nvPr/>
          </p:nvSpPr>
          <p:spPr bwMode="auto">
            <a:xfrm>
              <a:off x="2266950" y="2871788"/>
              <a:ext cx="1439863" cy="503237"/>
            </a:xfrm>
            <a:prstGeom prst="roundRect">
              <a:avLst>
                <a:gd name="adj" fmla="val 16667"/>
              </a:avLst>
            </a:prstGeom>
            <a:solidFill>
              <a:schemeClr val="accent5">
                <a:lumMod val="60000"/>
                <a:lumOff val="40000"/>
              </a:schemeClr>
            </a:solidFill>
            <a:ln>
              <a:noFill/>
            </a:ln>
            <a:effectLst>
              <a:outerShdw blurRad="50800" dist="38100" dir="2700000" algn="tl" rotWithShape="0">
                <a:srgbClr val="000000">
                  <a:alpha val="39999"/>
                </a:srgbClr>
              </a:outerShdw>
            </a:effectLst>
            <a:extLst/>
          </p:spPr>
          <p:txBody>
            <a:bodyPr anchor="ctr"/>
            <a:lstStyle/>
            <a:p>
              <a:pPr algn="ctr"/>
              <a:r>
                <a:rPr lang="zh-CN" altLang="en-US" b="1">
                  <a:latin typeface="微软雅黑" panose="020B0503020204020204" pitchFamily="34" charset="-122"/>
                  <a:ea typeface="微软雅黑" panose="020B0503020204020204" pitchFamily="34" charset="-122"/>
                </a:rPr>
                <a:t>绩效考核</a:t>
              </a:r>
            </a:p>
          </p:txBody>
        </p:sp>
        <p:sp>
          <p:nvSpPr>
            <p:cNvPr id="18" name="矩形 17"/>
            <p:cNvSpPr/>
            <p:nvPr/>
          </p:nvSpPr>
          <p:spPr bwMode="auto">
            <a:xfrm>
              <a:off x="220663" y="2792413"/>
              <a:ext cx="1944687" cy="63658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solidFill>
                    <a:schemeClr val="tx1"/>
                  </a:solidFill>
                  <a:latin typeface="微软雅黑" panose="020B0503020204020204" pitchFamily="34" charset="-122"/>
                  <a:ea typeface="微软雅黑" panose="020B0503020204020204" pitchFamily="34" charset="-122"/>
                  <a:cs typeface="宋体" charset="0"/>
                </a:rPr>
                <a:t>资本计量功能</a:t>
              </a:r>
              <a:endParaRPr lang="en-US" altLang="zh-CN">
                <a:solidFill>
                  <a:schemeClr val="tx1"/>
                </a:solidFill>
                <a:latin typeface="微软雅黑" panose="020B0503020204020204" pitchFamily="34" charset="-122"/>
                <a:ea typeface="微软雅黑" panose="020B0503020204020204" pitchFamily="34" charset="-122"/>
                <a:cs typeface="宋体" charset="0"/>
              </a:endParaRPr>
            </a:p>
            <a:p>
              <a:pPr algn="ctr"/>
              <a:r>
                <a:rPr lang="zh-CN">
                  <a:solidFill>
                    <a:schemeClr val="tx1"/>
                  </a:solidFill>
                  <a:latin typeface="微软雅黑" panose="020B0503020204020204" pitchFamily="34" charset="-122"/>
                  <a:ea typeface="微软雅黑" panose="020B0503020204020204" pitchFamily="34" charset="-122"/>
                  <a:cs typeface="宋体" charset="0"/>
                </a:rPr>
                <a:t>违规积分功能</a:t>
              </a:r>
              <a:endParaRPr lang="zh-CN" altLang="en-US">
                <a:solidFill>
                  <a:schemeClr val="tx1"/>
                </a:solidFill>
                <a:latin typeface="微软雅黑" panose="020B0503020204020204" pitchFamily="34" charset="-122"/>
                <a:ea typeface="微软雅黑" panose="020B0503020204020204" pitchFamily="34" charset="-122"/>
                <a:cs typeface="宋体" charset="0"/>
              </a:endParaRPr>
            </a:p>
          </p:txBody>
        </p:sp>
        <p:cxnSp>
          <p:nvCxnSpPr>
            <p:cNvPr id="19" name="直接箭头连接符 38"/>
            <p:cNvCxnSpPr>
              <a:stCxn id="6" idx="2"/>
              <a:endCxn id="7" idx="0"/>
            </p:cNvCxnSpPr>
            <p:nvPr/>
          </p:nvCxnSpPr>
          <p:spPr bwMode="auto">
            <a:xfrm>
              <a:off x="5940425" y="3357563"/>
              <a:ext cx="0" cy="417512"/>
            </a:xfrm>
            <a:prstGeom prst="straightConnector1">
              <a:avLst/>
            </a:prstGeom>
            <a:ln w="952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7" idx="2"/>
              <a:endCxn id="8" idx="3"/>
            </p:cNvCxnSpPr>
            <p:nvPr/>
          </p:nvCxnSpPr>
          <p:spPr bwMode="auto">
            <a:xfrm rot="5400000">
              <a:off x="5267325" y="4302125"/>
              <a:ext cx="695325" cy="650875"/>
            </a:xfrm>
            <a:prstGeom prst="bentConnector2">
              <a:avLst/>
            </a:prstGeom>
            <a:ln w="952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42"/>
            <p:cNvCxnSpPr>
              <a:stCxn id="9" idx="0"/>
              <a:endCxn id="17" idx="2"/>
            </p:cNvCxnSpPr>
            <p:nvPr/>
          </p:nvCxnSpPr>
          <p:spPr bwMode="auto">
            <a:xfrm flipV="1">
              <a:off x="2987675" y="3375025"/>
              <a:ext cx="0" cy="485775"/>
            </a:xfrm>
            <a:prstGeom prst="straightConnector1">
              <a:avLst/>
            </a:prstGeom>
            <a:ln w="952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7" idx="0"/>
              <a:endCxn id="5" idx="1"/>
            </p:cNvCxnSpPr>
            <p:nvPr/>
          </p:nvCxnSpPr>
          <p:spPr bwMode="auto">
            <a:xfrm rot="5400000" flipH="1" flipV="1">
              <a:off x="3090068" y="2256632"/>
              <a:ext cx="512763" cy="717550"/>
            </a:xfrm>
            <a:prstGeom prst="bentConnector2">
              <a:avLst/>
            </a:prstGeom>
            <a:ln w="952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8314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82347" y="115120"/>
            <a:ext cx="5256138" cy="490537"/>
          </a:xfrm>
        </p:spPr>
        <p:txBody>
          <a:bodyPr/>
          <a:lstStyle/>
          <a:p>
            <a:r>
              <a:rPr kumimoji="1" lang="en-US" altLang="zh-CN" b="1" dirty="0" smtClean="0"/>
              <a:t>GRC</a:t>
            </a:r>
            <a:r>
              <a:rPr kumimoji="1" lang="zh-CN" altLang="en-US" b="1" dirty="0" smtClean="0"/>
              <a:t>整合要素－业务关联关系</a:t>
            </a:r>
            <a:endParaRPr kumimoji="1" lang="zh-CN" altLang="en-US" b="1" dirty="0"/>
          </a:p>
        </p:txBody>
      </p:sp>
      <p:grpSp>
        <p:nvGrpSpPr>
          <p:cNvPr id="61" name="组合 60"/>
          <p:cNvGrpSpPr/>
          <p:nvPr/>
        </p:nvGrpSpPr>
        <p:grpSpPr>
          <a:xfrm>
            <a:off x="395734" y="836712"/>
            <a:ext cx="8568754" cy="6020866"/>
            <a:chOff x="395734" y="836712"/>
            <a:chExt cx="8568754" cy="6020866"/>
          </a:xfrm>
        </p:grpSpPr>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0029293F-40B1-4F03-B8F5-CD48B036C172}" type="slidenum">
                <a:rPr lang="en-US" altLang="zh-CN" smtClean="0"/>
                <a:pPr>
                  <a:defRPr/>
                </a:pPr>
                <a:t>11</a:t>
              </a:fld>
              <a:endParaRPr lang="en-US" altLang="zh-CN" dirty="0"/>
            </a:p>
          </p:txBody>
        </p:sp>
        <p:sp>
          <p:nvSpPr>
            <p:cNvPr id="5" name="矩形 4"/>
            <p:cNvSpPr/>
            <p:nvPr/>
          </p:nvSpPr>
          <p:spPr>
            <a:xfrm>
              <a:off x="2195959" y="1067841"/>
              <a:ext cx="1728787" cy="417512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4501009" y="1910804"/>
              <a:ext cx="1655762" cy="2671762"/>
            </a:xfrm>
            <a:prstGeom prst="rect">
              <a:avLst/>
            </a:prstGeom>
            <a:solidFill>
              <a:schemeClr val="bg1">
                <a:lumMod val="95000"/>
              </a:schemeClr>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a:spLocks noChangeArrowheads="1"/>
            </p:cNvSpPr>
            <p:nvPr/>
          </p:nvSpPr>
          <p:spPr bwMode="auto">
            <a:xfrm>
              <a:off x="395734" y="2206079"/>
              <a:ext cx="431800" cy="1871662"/>
            </a:xfrm>
            <a:prstGeom prst="rect">
              <a:avLst/>
            </a:prstGeom>
            <a:solidFill>
              <a:schemeClr val="accent3">
                <a:lumMod val="60000"/>
                <a:lumOff val="40000"/>
              </a:schemeClr>
            </a:solidFill>
            <a:ln w="9525">
              <a:solidFill>
                <a:srgbClr val="A6A6A6"/>
              </a:solidFill>
              <a:miter lim="800000"/>
              <a:headEnd/>
              <a:tailEnd/>
            </a:ln>
            <a:effectLst>
              <a:outerShdw blurRad="40000" dist="20000" dir="5400000" rotWithShape="0">
                <a:srgbClr val="000000">
                  <a:alpha val="37999"/>
                </a:srgbClr>
              </a:outerShdw>
            </a:effectLst>
          </p:spPr>
          <p:txBody>
            <a:bodyPr anchor="ctr"/>
            <a:lstStyle/>
            <a:p>
              <a:pPr algn="ctr" eaLnBrk="1" hangingPunct="1">
                <a:defRPr/>
              </a:pPr>
              <a:r>
                <a:rPr lang="zh-CN" altLang="en-US" sz="1200" b="1" dirty="0">
                  <a:latin typeface="微软雅黑" pitchFamily="34" charset="-122"/>
                  <a:ea typeface="微软雅黑" pitchFamily="34" charset="-122"/>
                  <a:cs typeface="+mn-cs"/>
                </a:rPr>
                <a:t>制度管理</a:t>
              </a:r>
            </a:p>
          </p:txBody>
        </p:sp>
        <p:sp>
          <p:nvSpPr>
            <p:cNvPr id="8" name="矩形 7"/>
            <p:cNvSpPr>
              <a:spLocks noChangeArrowheads="1"/>
            </p:cNvSpPr>
            <p:nvPr/>
          </p:nvSpPr>
          <p:spPr bwMode="auto">
            <a:xfrm>
              <a:off x="1259334" y="2214016"/>
              <a:ext cx="433387" cy="1871663"/>
            </a:xfrm>
            <a:prstGeom prst="rect">
              <a:avLst/>
            </a:prstGeom>
            <a:solidFill>
              <a:schemeClr val="accent3">
                <a:lumMod val="60000"/>
                <a:lumOff val="40000"/>
              </a:schemeClr>
            </a:solidFill>
            <a:ln w="9525">
              <a:solidFill>
                <a:srgbClr val="A6A6A6"/>
              </a:solidFill>
              <a:miter lim="800000"/>
              <a:headEnd/>
              <a:tailEnd/>
            </a:ln>
            <a:effectLst>
              <a:outerShdw blurRad="40000" dist="20000" dir="5400000" rotWithShape="0">
                <a:srgbClr val="000000">
                  <a:alpha val="37999"/>
                </a:srgbClr>
              </a:outerShdw>
            </a:effectLst>
          </p:spPr>
          <p:txBody>
            <a:bodyPr anchor="ctr"/>
            <a:lstStyle/>
            <a:p>
              <a:pPr algn="ctr" eaLnBrk="1" hangingPunct="1">
                <a:defRPr/>
              </a:pPr>
              <a:r>
                <a:rPr lang="zh-CN" altLang="en-US" sz="1200" b="1" dirty="0">
                  <a:latin typeface="微软雅黑" pitchFamily="34" charset="-122"/>
                  <a:ea typeface="微软雅黑" pitchFamily="34" charset="-122"/>
                  <a:cs typeface="+mn-cs"/>
                </a:rPr>
                <a:t>流程管理</a:t>
              </a:r>
            </a:p>
          </p:txBody>
        </p:sp>
        <p:cxnSp>
          <p:nvCxnSpPr>
            <p:cNvPr id="9" name="直接箭头连接符 8"/>
            <p:cNvCxnSpPr>
              <a:stCxn id="7" idx="3"/>
              <a:endCxn id="8" idx="1"/>
            </p:cNvCxnSpPr>
            <p:nvPr/>
          </p:nvCxnSpPr>
          <p:spPr>
            <a:xfrm>
              <a:off x="827534" y="3141116"/>
              <a:ext cx="431800" cy="7938"/>
            </a:xfrm>
            <a:prstGeom prst="straightConnector1">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59"/>
            <p:cNvSpPr txBox="1">
              <a:spLocks noChangeArrowheads="1"/>
            </p:cNvSpPr>
            <p:nvPr/>
          </p:nvSpPr>
          <p:spPr bwMode="auto">
            <a:xfrm>
              <a:off x="827534" y="2637879"/>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a:latin typeface="微软雅黑" charset="0"/>
                  <a:ea typeface="微软雅黑" charset="0"/>
                  <a:cs typeface="微软雅黑" charset="0"/>
                </a:rPr>
                <a:t>外规</a:t>
              </a:r>
              <a:endParaRPr lang="en-US" altLang="zh-CN" sz="1000">
                <a:latin typeface="微软雅黑" charset="0"/>
                <a:ea typeface="微软雅黑" charset="0"/>
                <a:cs typeface="微软雅黑" charset="0"/>
              </a:endParaRPr>
            </a:p>
            <a:p>
              <a:r>
                <a:rPr lang="zh-CN" altLang="en-US" sz="1000">
                  <a:latin typeface="微软雅黑" charset="0"/>
                  <a:ea typeface="微软雅黑" charset="0"/>
                  <a:cs typeface="微软雅黑" charset="0"/>
                </a:rPr>
                <a:t>内规</a:t>
              </a:r>
            </a:p>
          </p:txBody>
        </p:sp>
        <p:sp>
          <p:nvSpPr>
            <p:cNvPr id="11" name="矩形 10"/>
            <p:cNvSpPr/>
            <p:nvPr/>
          </p:nvSpPr>
          <p:spPr>
            <a:xfrm>
              <a:off x="2583309" y="1340891"/>
              <a:ext cx="1079500" cy="569913"/>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200" b="1">
                  <a:solidFill>
                    <a:schemeClr val="tx1"/>
                  </a:solidFill>
                  <a:latin typeface="微软雅黑" charset="0"/>
                  <a:ea typeface="微软雅黑" charset="0"/>
                  <a:cs typeface="微软雅黑" charset="0"/>
                </a:rPr>
                <a:t>LDC</a:t>
              </a:r>
              <a:endParaRPr lang="zh-CN" altLang="en-US" sz="1200" b="1">
                <a:solidFill>
                  <a:schemeClr val="tx1"/>
                </a:solidFill>
                <a:latin typeface="微软雅黑" charset="0"/>
                <a:ea typeface="微软雅黑" charset="0"/>
                <a:cs typeface="微软雅黑" charset="0"/>
              </a:endParaRPr>
            </a:p>
          </p:txBody>
        </p:sp>
        <p:sp>
          <p:nvSpPr>
            <p:cNvPr id="12" name="矩形 11"/>
            <p:cNvSpPr/>
            <p:nvPr/>
          </p:nvSpPr>
          <p:spPr>
            <a:xfrm>
              <a:off x="2583309" y="2864891"/>
              <a:ext cx="1079500" cy="568325"/>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200" b="1">
                  <a:solidFill>
                    <a:schemeClr val="tx1"/>
                  </a:solidFill>
                  <a:latin typeface="微软雅黑" charset="0"/>
                  <a:ea typeface="微软雅黑" charset="0"/>
                  <a:cs typeface="微软雅黑" charset="0"/>
                </a:rPr>
                <a:t>RCSA</a:t>
              </a:r>
              <a:endParaRPr lang="zh-CN" altLang="en-US" sz="1200" b="1">
                <a:solidFill>
                  <a:schemeClr val="tx1"/>
                </a:solidFill>
                <a:latin typeface="微软雅黑" charset="0"/>
                <a:ea typeface="微软雅黑" charset="0"/>
                <a:cs typeface="微软雅黑" charset="0"/>
              </a:endParaRPr>
            </a:p>
          </p:txBody>
        </p:sp>
        <p:sp>
          <p:nvSpPr>
            <p:cNvPr id="13" name="矩形 12"/>
            <p:cNvSpPr/>
            <p:nvPr/>
          </p:nvSpPr>
          <p:spPr>
            <a:xfrm>
              <a:off x="2583309" y="4438104"/>
              <a:ext cx="1079500" cy="568325"/>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200" b="1">
                  <a:solidFill>
                    <a:schemeClr val="tx1"/>
                  </a:solidFill>
                  <a:latin typeface="微软雅黑" charset="0"/>
                  <a:ea typeface="微软雅黑" charset="0"/>
                  <a:cs typeface="微软雅黑" charset="0"/>
                </a:rPr>
                <a:t>KRI</a:t>
              </a:r>
              <a:endParaRPr lang="zh-CN" altLang="en-US" sz="1200" b="1">
                <a:solidFill>
                  <a:schemeClr val="tx1"/>
                </a:solidFill>
                <a:latin typeface="微软雅黑" charset="0"/>
                <a:ea typeface="微软雅黑" charset="0"/>
                <a:cs typeface="微软雅黑" charset="0"/>
              </a:endParaRPr>
            </a:p>
          </p:txBody>
        </p:sp>
        <p:cxnSp>
          <p:nvCxnSpPr>
            <p:cNvPr id="14" name="肘形连接符 13"/>
            <p:cNvCxnSpPr>
              <a:stCxn id="8" idx="3"/>
              <a:endCxn id="5" idx="1"/>
            </p:cNvCxnSpPr>
            <p:nvPr/>
          </p:nvCxnSpPr>
          <p:spPr>
            <a:xfrm>
              <a:off x="1692721" y="3149848"/>
              <a:ext cx="503238" cy="5556"/>
            </a:xfrm>
            <a:prstGeom prst="bentConnector3">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59"/>
            <p:cNvSpPr txBox="1">
              <a:spLocks noChangeArrowheads="1"/>
            </p:cNvSpPr>
            <p:nvPr/>
          </p:nvSpPr>
          <p:spPr bwMode="auto">
            <a:xfrm>
              <a:off x="1692721" y="2493416"/>
              <a:ext cx="7651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a:latin typeface="微软雅黑" charset="0"/>
                  <a:ea typeface="微软雅黑" charset="0"/>
                  <a:cs typeface="微软雅黑" charset="0"/>
                </a:rPr>
                <a:t>流程信息</a:t>
              </a:r>
              <a:endParaRPr lang="en-US" altLang="zh-CN" sz="1000">
                <a:latin typeface="微软雅黑" charset="0"/>
                <a:ea typeface="微软雅黑" charset="0"/>
                <a:cs typeface="微软雅黑" charset="0"/>
              </a:endParaRPr>
            </a:p>
            <a:p>
              <a:r>
                <a:rPr lang="zh-CN" altLang="en-US" sz="1000">
                  <a:latin typeface="微软雅黑" charset="0"/>
                  <a:ea typeface="微软雅黑" charset="0"/>
                  <a:cs typeface="微软雅黑" charset="0"/>
                </a:rPr>
                <a:t>风险点</a:t>
              </a:r>
              <a:endParaRPr lang="en-US" altLang="zh-CN" sz="1000">
                <a:latin typeface="微软雅黑" charset="0"/>
                <a:ea typeface="微软雅黑" charset="0"/>
                <a:cs typeface="微软雅黑" charset="0"/>
              </a:endParaRPr>
            </a:p>
            <a:p>
              <a:r>
                <a:rPr lang="zh-CN" altLang="en-US" sz="1000">
                  <a:latin typeface="微软雅黑" charset="0"/>
                  <a:ea typeface="微软雅黑" charset="0"/>
                  <a:cs typeface="微软雅黑" charset="0"/>
                </a:rPr>
                <a:t>控制措施</a:t>
              </a:r>
            </a:p>
          </p:txBody>
        </p:sp>
        <p:cxnSp>
          <p:nvCxnSpPr>
            <p:cNvPr id="16" name="直接箭头连接符 22"/>
            <p:cNvCxnSpPr/>
            <p:nvPr/>
          </p:nvCxnSpPr>
          <p:spPr>
            <a:xfrm flipV="1">
              <a:off x="2870646" y="1910804"/>
              <a:ext cx="0" cy="954087"/>
            </a:xfrm>
            <a:prstGeom prst="straightConnector1">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24"/>
            <p:cNvCxnSpPr>
              <a:stCxn id="11" idx="2"/>
              <a:endCxn id="12" idx="0"/>
            </p:cNvCxnSpPr>
            <p:nvPr/>
          </p:nvCxnSpPr>
          <p:spPr>
            <a:xfrm>
              <a:off x="3123059" y="1910804"/>
              <a:ext cx="0" cy="954087"/>
            </a:xfrm>
            <a:prstGeom prst="straightConnector1">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26"/>
            <p:cNvCxnSpPr/>
            <p:nvPr/>
          </p:nvCxnSpPr>
          <p:spPr>
            <a:xfrm flipV="1">
              <a:off x="2870646" y="3433216"/>
              <a:ext cx="0" cy="1004888"/>
            </a:xfrm>
            <a:prstGeom prst="straightConnector1">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28"/>
            <p:cNvCxnSpPr>
              <a:stCxn id="12" idx="2"/>
              <a:endCxn id="13" idx="0"/>
            </p:cNvCxnSpPr>
            <p:nvPr/>
          </p:nvCxnSpPr>
          <p:spPr>
            <a:xfrm>
              <a:off x="3123059" y="3433216"/>
              <a:ext cx="0" cy="1004888"/>
            </a:xfrm>
            <a:prstGeom prst="straightConnector1">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59"/>
            <p:cNvSpPr txBox="1">
              <a:spLocks noChangeArrowheads="1"/>
            </p:cNvSpPr>
            <p:nvPr/>
          </p:nvSpPr>
          <p:spPr bwMode="auto">
            <a:xfrm>
              <a:off x="3086546" y="2277516"/>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a:latin typeface="微软雅黑" charset="0"/>
                  <a:ea typeface="微软雅黑" charset="0"/>
                  <a:cs typeface="微软雅黑" charset="0"/>
                </a:rPr>
                <a:t>损失事件</a:t>
              </a:r>
              <a:endParaRPr lang="en-US" altLang="zh-CN" sz="1000">
                <a:latin typeface="微软雅黑" charset="0"/>
                <a:ea typeface="微软雅黑" charset="0"/>
                <a:cs typeface="微软雅黑" charset="0"/>
              </a:endParaRPr>
            </a:p>
            <a:p>
              <a:r>
                <a:rPr lang="zh-CN" altLang="en-US" sz="1000">
                  <a:latin typeface="微软雅黑" charset="0"/>
                  <a:ea typeface="微软雅黑" charset="0"/>
                  <a:cs typeface="微软雅黑" charset="0"/>
                </a:rPr>
                <a:t>重新评估</a:t>
              </a:r>
            </a:p>
          </p:txBody>
        </p:sp>
        <p:sp>
          <p:nvSpPr>
            <p:cNvPr id="21" name="TextBox 59"/>
            <p:cNvSpPr txBox="1">
              <a:spLocks noChangeArrowheads="1"/>
            </p:cNvSpPr>
            <p:nvPr/>
          </p:nvSpPr>
          <p:spPr bwMode="auto">
            <a:xfrm>
              <a:off x="2251852" y="2277516"/>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关键风险</a:t>
              </a:r>
              <a:endParaRPr lang="en-US" altLang="zh-CN" sz="1000" dirty="0">
                <a:latin typeface="微软雅黑" charset="0"/>
                <a:ea typeface="微软雅黑" charset="0"/>
                <a:cs typeface="微软雅黑" charset="0"/>
              </a:endParaRPr>
            </a:p>
            <a:p>
              <a:r>
                <a:rPr lang="zh-CN" altLang="en-US" sz="1000" dirty="0">
                  <a:latin typeface="微软雅黑" charset="0"/>
                  <a:ea typeface="微软雅黑" charset="0"/>
                  <a:cs typeface="微软雅黑" charset="0"/>
                </a:rPr>
                <a:t>关键控制</a:t>
              </a:r>
            </a:p>
          </p:txBody>
        </p:sp>
        <p:sp>
          <p:nvSpPr>
            <p:cNvPr id="22" name="TextBox 59"/>
            <p:cNvSpPr txBox="1">
              <a:spLocks noChangeArrowheads="1"/>
            </p:cNvSpPr>
            <p:nvPr/>
          </p:nvSpPr>
          <p:spPr bwMode="auto">
            <a:xfrm>
              <a:off x="3086546" y="3606254"/>
              <a:ext cx="7651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a:latin typeface="微软雅黑" charset="0"/>
                  <a:ea typeface="微软雅黑" charset="0"/>
                  <a:cs typeface="微软雅黑" charset="0"/>
                </a:rPr>
                <a:t>关键风险</a:t>
              </a:r>
              <a:endParaRPr lang="en-US" altLang="zh-CN" sz="1000">
                <a:latin typeface="微软雅黑" charset="0"/>
                <a:ea typeface="微软雅黑" charset="0"/>
                <a:cs typeface="微软雅黑" charset="0"/>
              </a:endParaRPr>
            </a:p>
            <a:p>
              <a:r>
                <a:rPr lang="zh-CN" altLang="en-US" sz="1000">
                  <a:latin typeface="微软雅黑" charset="0"/>
                  <a:ea typeface="微软雅黑" charset="0"/>
                  <a:cs typeface="微软雅黑" charset="0"/>
                </a:rPr>
                <a:t>关键控制</a:t>
              </a:r>
              <a:endParaRPr lang="en-US" altLang="zh-CN" sz="1000">
                <a:latin typeface="微软雅黑" charset="0"/>
                <a:ea typeface="微软雅黑" charset="0"/>
                <a:cs typeface="微软雅黑" charset="0"/>
              </a:endParaRPr>
            </a:p>
            <a:p>
              <a:r>
                <a:rPr lang="zh-CN" altLang="en-US" sz="1000">
                  <a:latin typeface="微软雅黑" charset="0"/>
                  <a:ea typeface="微软雅黑" charset="0"/>
                  <a:cs typeface="微软雅黑" charset="0"/>
                </a:rPr>
                <a:t>设置指标</a:t>
              </a:r>
            </a:p>
          </p:txBody>
        </p:sp>
        <p:sp>
          <p:nvSpPr>
            <p:cNvPr id="23" name="TextBox 59"/>
            <p:cNvSpPr txBox="1">
              <a:spLocks noChangeArrowheads="1"/>
            </p:cNvSpPr>
            <p:nvPr/>
          </p:nvSpPr>
          <p:spPr bwMode="auto">
            <a:xfrm>
              <a:off x="2230586" y="3749129"/>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指标预警重新评估</a:t>
              </a:r>
            </a:p>
          </p:txBody>
        </p:sp>
        <p:sp>
          <p:nvSpPr>
            <p:cNvPr id="24" name="矩形 23"/>
            <p:cNvSpPr/>
            <p:nvPr/>
          </p:nvSpPr>
          <p:spPr>
            <a:xfrm>
              <a:off x="4788346" y="2223541"/>
              <a:ext cx="1079500" cy="568325"/>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b="1">
                  <a:solidFill>
                    <a:schemeClr val="tx1"/>
                  </a:solidFill>
                  <a:latin typeface="微软雅黑" charset="0"/>
                  <a:ea typeface="微软雅黑" charset="0"/>
                  <a:cs typeface="微软雅黑" charset="0"/>
                </a:rPr>
                <a:t>检查管理</a:t>
              </a:r>
            </a:p>
          </p:txBody>
        </p:sp>
        <p:cxnSp>
          <p:nvCxnSpPr>
            <p:cNvPr id="25" name="肘形连接符 24"/>
            <p:cNvCxnSpPr/>
            <p:nvPr/>
          </p:nvCxnSpPr>
          <p:spPr>
            <a:xfrm rot="16200000" flipH="1">
              <a:off x="3081636" y="2407692"/>
              <a:ext cx="496887" cy="3852862"/>
            </a:xfrm>
            <a:prstGeom prst="bentConnector3">
              <a:avLst>
                <a:gd name="adj1" fmla="val 275242"/>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59"/>
            <p:cNvSpPr txBox="1">
              <a:spLocks noChangeArrowheads="1"/>
            </p:cNvSpPr>
            <p:nvPr/>
          </p:nvSpPr>
          <p:spPr bwMode="auto">
            <a:xfrm>
              <a:off x="1944340" y="5446166"/>
              <a:ext cx="27487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流程信息、控制信息、检查点、内控评价点</a:t>
              </a:r>
            </a:p>
          </p:txBody>
        </p:sp>
        <p:cxnSp>
          <p:nvCxnSpPr>
            <p:cNvPr id="27" name="肘形连接符 26"/>
            <p:cNvCxnSpPr/>
            <p:nvPr/>
          </p:nvCxnSpPr>
          <p:spPr>
            <a:xfrm rot="16200000" flipH="1">
              <a:off x="2825452" y="1971923"/>
              <a:ext cx="504825" cy="4716462"/>
            </a:xfrm>
            <a:prstGeom prst="bentConnector3">
              <a:avLst>
                <a:gd name="adj1" fmla="val 361959"/>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59"/>
            <p:cNvSpPr txBox="1">
              <a:spLocks noChangeArrowheads="1"/>
            </p:cNvSpPr>
            <p:nvPr/>
          </p:nvSpPr>
          <p:spPr bwMode="auto">
            <a:xfrm>
              <a:off x="2195959" y="5919241"/>
              <a:ext cx="7651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a:latin typeface="微软雅黑" charset="0"/>
                  <a:ea typeface="微软雅黑" charset="0"/>
                  <a:cs typeface="微软雅黑" charset="0"/>
                </a:rPr>
                <a:t>制度信息</a:t>
              </a:r>
            </a:p>
          </p:txBody>
        </p:sp>
        <p:sp>
          <p:nvSpPr>
            <p:cNvPr id="29" name="矩形 28"/>
            <p:cNvSpPr/>
            <p:nvPr/>
          </p:nvSpPr>
          <p:spPr>
            <a:xfrm>
              <a:off x="4788346" y="3464966"/>
              <a:ext cx="1079500" cy="568325"/>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b="1" dirty="0">
                  <a:solidFill>
                    <a:schemeClr val="tx1"/>
                  </a:solidFill>
                  <a:latin typeface="微软雅黑" charset="0"/>
                  <a:ea typeface="微软雅黑" charset="0"/>
                  <a:cs typeface="微软雅黑" charset="0"/>
                </a:rPr>
                <a:t>内控评价</a:t>
              </a:r>
            </a:p>
          </p:txBody>
        </p:sp>
        <p:cxnSp>
          <p:nvCxnSpPr>
            <p:cNvPr id="30" name="肘形连接符 29"/>
            <p:cNvCxnSpPr/>
            <p:nvPr/>
          </p:nvCxnSpPr>
          <p:spPr>
            <a:xfrm>
              <a:off x="3662809" y="3285579"/>
              <a:ext cx="1125537" cy="600075"/>
            </a:xfrm>
            <a:prstGeom prst="bentConnector3">
              <a:avLst>
                <a:gd name="adj1" fmla="val 43936"/>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59"/>
            <p:cNvSpPr txBox="1">
              <a:spLocks noChangeArrowheads="1"/>
            </p:cNvSpPr>
            <p:nvPr/>
          </p:nvSpPr>
          <p:spPr bwMode="auto">
            <a:xfrm>
              <a:off x="3874309" y="3863578"/>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评估结果</a:t>
              </a:r>
              <a:endParaRPr lang="en-US" altLang="zh-CN" sz="1000" dirty="0">
                <a:latin typeface="微软雅黑" charset="0"/>
                <a:ea typeface="微软雅黑" charset="0"/>
                <a:cs typeface="微软雅黑" charset="0"/>
              </a:endParaRPr>
            </a:p>
            <a:p>
              <a:r>
                <a:rPr lang="zh-CN" altLang="en-US" sz="1000" dirty="0">
                  <a:latin typeface="微软雅黑" charset="0"/>
                  <a:ea typeface="微软雅黑" charset="0"/>
                  <a:cs typeface="微软雅黑" charset="0"/>
                </a:rPr>
                <a:t>参考</a:t>
              </a:r>
            </a:p>
          </p:txBody>
        </p:sp>
        <p:cxnSp>
          <p:nvCxnSpPr>
            <p:cNvPr id="32" name="肘形连接符 31"/>
            <p:cNvCxnSpPr>
              <a:stCxn id="24" idx="1"/>
            </p:cNvCxnSpPr>
            <p:nvPr/>
          </p:nvCxnSpPr>
          <p:spPr>
            <a:xfrm rot="10800000" flipV="1">
              <a:off x="3635821" y="2507704"/>
              <a:ext cx="1152525" cy="417512"/>
            </a:xfrm>
            <a:prstGeom prst="bentConnector3">
              <a:avLst>
                <a:gd name="adj1" fmla="val 50000"/>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59"/>
            <p:cNvSpPr txBox="1">
              <a:spLocks noChangeArrowheads="1"/>
            </p:cNvSpPr>
            <p:nvPr/>
          </p:nvSpPr>
          <p:spPr bwMode="auto">
            <a:xfrm>
              <a:off x="3847075" y="2311249"/>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检查结果参考</a:t>
              </a:r>
            </a:p>
          </p:txBody>
        </p:sp>
        <p:cxnSp>
          <p:nvCxnSpPr>
            <p:cNvPr id="34" name="肘形连接符 33"/>
            <p:cNvCxnSpPr/>
            <p:nvPr/>
          </p:nvCxnSpPr>
          <p:spPr>
            <a:xfrm rot="10800000">
              <a:off x="3708846" y="3149054"/>
              <a:ext cx="1123950" cy="600075"/>
            </a:xfrm>
            <a:prstGeom prst="bentConnector3">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59"/>
            <p:cNvSpPr txBox="1">
              <a:spLocks noChangeArrowheads="1"/>
            </p:cNvSpPr>
            <p:nvPr/>
          </p:nvSpPr>
          <p:spPr bwMode="auto">
            <a:xfrm>
              <a:off x="4281901" y="3272283"/>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评价结果参考</a:t>
              </a:r>
            </a:p>
          </p:txBody>
        </p:sp>
        <p:cxnSp>
          <p:nvCxnSpPr>
            <p:cNvPr id="36" name="肘形连接符 35"/>
            <p:cNvCxnSpPr/>
            <p:nvPr/>
          </p:nvCxnSpPr>
          <p:spPr>
            <a:xfrm flipV="1">
              <a:off x="3662809" y="2693441"/>
              <a:ext cx="1125537" cy="304800"/>
            </a:xfrm>
            <a:prstGeom prst="bentConnector3">
              <a:avLst>
                <a:gd name="adj1" fmla="val 57277"/>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59"/>
            <p:cNvSpPr txBox="1">
              <a:spLocks noChangeArrowheads="1"/>
            </p:cNvSpPr>
            <p:nvPr/>
          </p:nvSpPr>
          <p:spPr bwMode="auto">
            <a:xfrm>
              <a:off x="4278610" y="2773114"/>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评估结果</a:t>
              </a:r>
              <a:endParaRPr lang="en-US" altLang="zh-CN" sz="1000" dirty="0">
                <a:latin typeface="微软雅黑" charset="0"/>
                <a:ea typeface="微软雅黑" charset="0"/>
                <a:cs typeface="微软雅黑" charset="0"/>
              </a:endParaRPr>
            </a:p>
            <a:p>
              <a:r>
                <a:rPr lang="zh-CN" altLang="en-US" sz="1000" dirty="0">
                  <a:latin typeface="微软雅黑" charset="0"/>
                  <a:ea typeface="微软雅黑" charset="0"/>
                  <a:cs typeface="微软雅黑" charset="0"/>
                </a:rPr>
                <a:t>参考</a:t>
              </a:r>
            </a:p>
          </p:txBody>
        </p:sp>
        <p:sp>
          <p:nvSpPr>
            <p:cNvPr id="38" name="矩形 37"/>
            <p:cNvSpPr>
              <a:spLocks noChangeArrowheads="1"/>
            </p:cNvSpPr>
            <p:nvPr/>
          </p:nvSpPr>
          <p:spPr bwMode="auto">
            <a:xfrm>
              <a:off x="7164288" y="2387054"/>
              <a:ext cx="431800" cy="1873250"/>
            </a:xfrm>
            <a:prstGeom prst="rect">
              <a:avLst/>
            </a:prstGeom>
            <a:solidFill>
              <a:schemeClr val="accent5">
                <a:lumMod val="60000"/>
                <a:lumOff val="40000"/>
              </a:schemeClr>
            </a:solidFill>
            <a:ln w="9525">
              <a:solidFill>
                <a:srgbClr val="A6A6A6"/>
              </a:solidFill>
              <a:miter lim="800000"/>
              <a:headEnd/>
              <a:tailEnd/>
            </a:ln>
            <a:effectLst>
              <a:outerShdw blurRad="40000" dist="23000" dir="5400000" rotWithShape="0">
                <a:srgbClr val="000000">
                  <a:alpha val="34999"/>
                </a:srgbClr>
              </a:outerShdw>
            </a:effectLst>
          </p:spPr>
          <p:txBody>
            <a:bodyPr anchor="ctr"/>
            <a:lstStyle/>
            <a:p>
              <a:pPr algn="ctr" eaLnBrk="1" hangingPunct="1"/>
              <a:r>
                <a:rPr lang="zh-CN" altLang="en-US" sz="1200" b="1" dirty="0" smtClean="0">
                  <a:latin typeface="微软雅黑" charset="0"/>
                  <a:ea typeface="微软雅黑" charset="0"/>
                  <a:cs typeface="微软雅黑" charset="0"/>
                </a:rPr>
                <a:t>整改跟踪</a:t>
              </a:r>
              <a:endParaRPr lang="zh-CN" altLang="en-US" sz="1200" b="1" dirty="0">
                <a:latin typeface="微软雅黑" charset="0"/>
                <a:ea typeface="微软雅黑" charset="0"/>
                <a:cs typeface="微软雅黑" charset="0"/>
              </a:endParaRPr>
            </a:p>
          </p:txBody>
        </p:sp>
        <p:cxnSp>
          <p:nvCxnSpPr>
            <p:cNvPr id="39" name="肘形连接符 38"/>
            <p:cNvCxnSpPr>
              <a:endCxn id="38" idx="0"/>
            </p:cNvCxnSpPr>
            <p:nvPr/>
          </p:nvCxnSpPr>
          <p:spPr>
            <a:xfrm>
              <a:off x="3923928" y="1340768"/>
              <a:ext cx="3456260" cy="1046286"/>
            </a:xfrm>
            <a:prstGeom prst="bentConnector2">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4" idx="0"/>
              <a:endCxn id="51" idx="1"/>
            </p:cNvCxnSpPr>
            <p:nvPr/>
          </p:nvCxnSpPr>
          <p:spPr>
            <a:xfrm rot="16200000" flipH="1">
              <a:off x="5625460" y="1926176"/>
              <a:ext cx="701403" cy="1296132"/>
            </a:xfrm>
            <a:prstGeom prst="bentConnector3">
              <a:avLst>
                <a:gd name="adj1" fmla="val -32592"/>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59"/>
            <p:cNvSpPr txBox="1">
              <a:spLocks noChangeArrowheads="1"/>
            </p:cNvSpPr>
            <p:nvPr/>
          </p:nvSpPr>
          <p:spPr bwMode="auto">
            <a:xfrm>
              <a:off x="5442396" y="1053554"/>
              <a:ext cx="1701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改进建议</a:t>
              </a:r>
            </a:p>
          </p:txBody>
        </p:sp>
        <p:sp>
          <p:nvSpPr>
            <p:cNvPr id="42" name="TextBox 59"/>
            <p:cNvSpPr txBox="1">
              <a:spLocks noChangeArrowheads="1"/>
            </p:cNvSpPr>
            <p:nvPr/>
          </p:nvSpPr>
          <p:spPr bwMode="auto">
            <a:xfrm>
              <a:off x="6241520" y="2060848"/>
              <a:ext cx="1701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smtClean="0">
                  <a:latin typeface="微软雅黑" charset="0"/>
                  <a:ea typeface="微软雅黑" charset="0"/>
                  <a:cs typeface="微软雅黑" charset="0"/>
                </a:rPr>
                <a:t>问题</a:t>
              </a:r>
              <a:endParaRPr lang="zh-CN" altLang="en-US" sz="1000" dirty="0">
                <a:latin typeface="微软雅黑" charset="0"/>
                <a:ea typeface="微软雅黑" charset="0"/>
                <a:cs typeface="微软雅黑" charset="0"/>
              </a:endParaRPr>
            </a:p>
          </p:txBody>
        </p:sp>
        <p:sp>
          <p:nvSpPr>
            <p:cNvPr id="43" name="矩形 42"/>
            <p:cNvSpPr>
              <a:spLocks noChangeArrowheads="1"/>
            </p:cNvSpPr>
            <p:nvPr/>
          </p:nvSpPr>
          <p:spPr bwMode="auto">
            <a:xfrm>
              <a:off x="8100640" y="2387054"/>
              <a:ext cx="431800" cy="1873250"/>
            </a:xfrm>
            <a:prstGeom prst="rect">
              <a:avLst/>
            </a:prstGeom>
            <a:solidFill>
              <a:schemeClr val="accent5">
                <a:lumMod val="60000"/>
                <a:lumOff val="40000"/>
              </a:schemeClr>
            </a:solidFill>
            <a:ln w="9525">
              <a:solidFill>
                <a:srgbClr val="A6A6A6"/>
              </a:solidFill>
              <a:miter lim="800000"/>
              <a:headEnd/>
              <a:tailEnd/>
            </a:ln>
            <a:effectLst>
              <a:outerShdw blurRad="40000" dist="23000" dir="5400000" rotWithShape="0">
                <a:srgbClr val="000000">
                  <a:alpha val="34999"/>
                </a:srgbClr>
              </a:outerShdw>
            </a:effectLst>
          </p:spPr>
          <p:txBody>
            <a:bodyPr anchor="ctr"/>
            <a:lstStyle/>
            <a:p>
              <a:pPr algn="ctr" eaLnBrk="1" hangingPunct="1">
                <a:defRPr/>
              </a:pPr>
              <a:r>
                <a:rPr lang="zh-CN" altLang="en-US" sz="1200" b="1" dirty="0" smtClean="0">
                  <a:latin typeface="微软雅黑" pitchFamily="34" charset="-122"/>
                  <a:ea typeface="微软雅黑" pitchFamily="34" charset="-122"/>
                  <a:cs typeface="+mn-cs"/>
                </a:rPr>
                <a:t>积分考核</a:t>
              </a:r>
              <a:endParaRPr lang="zh-CN" altLang="en-US" sz="1200" b="1" dirty="0">
                <a:latin typeface="微软雅黑" pitchFamily="34" charset="-122"/>
                <a:ea typeface="微软雅黑" pitchFamily="34" charset="-122"/>
                <a:cs typeface="+mn-cs"/>
              </a:endParaRPr>
            </a:p>
          </p:txBody>
        </p:sp>
        <p:cxnSp>
          <p:nvCxnSpPr>
            <p:cNvPr id="44" name="直接箭头连接符 96"/>
            <p:cNvCxnSpPr>
              <a:stCxn id="38" idx="3"/>
              <a:endCxn id="43" idx="1"/>
            </p:cNvCxnSpPr>
            <p:nvPr/>
          </p:nvCxnSpPr>
          <p:spPr>
            <a:xfrm>
              <a:off x="7596088" y="3323679"/>
              <a:ext cx="504552" cy="0"/>
            </a:xfrm>
            <a:prstGeom prst="straightConnector1">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59"/>
            <p:cNvSpPr txBox="1">
              <a:spLocks noChangeArrowheads="1"/>
            </p:cNvSpPr>
            <p:nvPr/>
          </p:nvSpPr>
          <p:spPr bwMode="auto">
            <a:xfrm>
              <a:off x="6293296" y="4581128"/>
              <a:ext cx="20232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smtClean="0">
                  <a:latin typeface="微软雅黑" charset="0"/>
                  <a:ea typeface="微软雅黑" charset="0"/>
                  <a:cs typeface="微软雅黑" charset="0"/>
                </a:rPr>
                <a:t>检查评价情况</a:t>
              </a:r>
              <a:endParaRPr lang="zh-CN" altLang="en-US" sz="1000" dirty="0">
                <a:latin typeface="微软雅黑" charset="0"/>
                <a:ea typeface="微软雅黑" charset="0"/>
                <a:cs typeface="微软雅黑" charset="0"/>
              </a:endParaRPr>
            </a:p>
          </p:txBody>
        </p:sp>
        <p:cxnSp>
          <p:nvCxnSpPr>
            <p:cNvPr id="46" name="肘形连接符 45"/>
            <p:cNvCxnSpPr>
              <a:endCxn id="7" idx="0"/>
            </p:cNvCxnSpPr>
            <p:nvPr/>
          </p:nvCxnSpPr>
          <p:spPr>
            <a:xfrm rot="10800000">
              <a:off x="611634" y="2206079"/>
              <a:ext cx="6926222" cy="180976"/>
            </a:xfrm>
            <a:prstGeom prst="bentConnector4">
              <a:avLst>
                <a:gd name="adj1" fmla="val -678"/>
                <a:gd name="adj2" fmla="val 928027"/>
              </a:avLst>
            </a:prstGeom>
            <a:ln w="25400">
              <a:solidFill>
                <a:schemeClr val="tx1">
                  <a:lumMod val="50000"/>
                  <a:lumOff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107"/>
            <p:cNvCxnSpPr>
              <a:stCxn id="24" idx="2"/>
              <a:endCxn id="29" idx="0"/>
            </p:cNvCxnSpPr>
            <p:nvPr/>
          </p:nvCxnSpPr>
          <p:spPr>
            <a:xfrm>
              <a:off x="5328096" y="2791866"/>
              <a:ext cx="0" cy="673100"/>
            </a:xfrm>
            <a:prstGeom prst="straightConnector1">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59"/>
            <p:cNvSpPr txBox="1">
              <a:spLocks noChangeArrowheads="1"/>
            </p:cNvSpPr>
            <p:nvPr/>
          </p:nvSpPr>
          <p:spPr bwMode="auto">
            <a:xfrm>
              <a:off x="5364609" y="2885529"/>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检查结果参考</a:t>
              </a:r>
            </a:p>
          </p:txBody>
        </p:sp>
        <p:cxnSp>
          <p:nvCxnSpPr>
            <p:cNvPr id="49" name="肘形连接符 48"/>
            <p:cNvCxnSpPr>
              <a:stCxn id="29" idx="2"/>
              <a:endCxn id="51" idx="3"/>
            </p:cNvCxnSpPr>
            <p:nvPr/>
          </p:nvCxnSpPr>
          <p:spPr>
            <a:xfrm rot="5400000" flipH="1" flipV="1">
              <a:off x="5818032" y="3227096"/>
              <a:ext cx="316259" cy="1296132"/>
            </a:xfrm>
            <a:prstGeom prst="bentConnector3">
              <a:avLst>
                <a:gd name="adj1" fmla="val -72283"/>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59"/>
            <p:cNvSpPr txBox="1">
              <a:spLocks noChangeArrowheads="1"/>
            </p:cNvSpPr>
            <p:nvPr/>
          </p:nvSpPr>
          <p:spPr bwMode="auto">
            <a:xfrm>
              <a:off x="6228184" y="4064016"/>
              <a:ext cx="11977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smtClean="0">
                  <a:latin typeface="微软雅黑" charset="0"/>
                  <a:ea typeface="微软雅黑" charset="0"/>
                  <a:cs typeface="微软雅黑" charset="0"/>
                </a:rPr>
                <a:t>缺陷</a:t>
              </a:r>
              <a:endParaRPr lang="zh-CN" altLang="en-US" sz="1000" dirty="0">
                <a:latin typeface="微软雅黑" charset="0"/>
                <a:ea typeface="微软雅黑" charset="0"/>
                <a:cs typeface="微软雅黑" charset="0"/>
              </a:endParaRPr>
            </a:p>
          </p:txBody>
        </p:sp>
        <p:sp>
          <p:nvSpPr>
            <p:cNvPr id="51" name="罐形 23"/>
            <p:cNvSpPr/>
            <p:nvPr/>
          </p:nvSpPr>
          <p:spPr>
            <a:xfrm>
              <a:off x="6300192" y="2924944"/>
              <a:ext cx="648072" cy="792088"/>
            </a:xfrm>
            <a:prstGeom prst="can">
              <a:avLst/>
            </a:prstGeom>
            <a:solidFill>
              <a:schemeClr val="accent5">
                <a:lumMod val="60000"/>
                <a:lumOff val="40000"/>
              </a:schemeClr>
            </a:solidFill>
            <a:ln w="9525">
              <a:solidFill>
                <a:srgbClr val="A6A6A6"/>
              </a:solidFill>
              <a:miter lim="800000"/>
              <a:headEnd/>
              <a:tailEnd/>
            </a:ln>
            <a:effectLst>
              <a:outerShdw blurRad="40000" dist="23000" dir="5400000" rotWithShape="0">
                <a:srgbClr val="000000">
                  <a:alpha val="34999"/>
                </a:srgbClr>
              </a:outerShdw>
            </a:effectLst>
          </p:spPr>
          <p:txBody>
            <a:bodyPr anchor="ctr"/>
            <a:lstStyle/>
            <a:p>
              <a:pPr algn="ctr"/>
              <a:r>
                <a:rPr lang="zh-CN" altLang="en-US" sz="1200" b="1" dirty="0">
                  <a:solidFill>
                    <a:schemeClr val="tx1"/>
                  </a:solidFill>
                  <a:latin typeface="微软雅黑" charset="0"/>
                  <a:ea typeface="微软雅黑" charset="0"/>
                  <a:cs typeface="微软雅黑" charset="0"/>
                </a:rPr>
                <a:t>问题与缺陷</a:t>
              </a:r>
            </a:p>
          </p:txBody>
        </p:sp>
        <p:cxnSp>
          <p:nvCxnSpPr>
            <p:cNvPr id="52" name="直接箭头连接符 96"/>
            <p:cNvCxnSpPr/>
            <p:nvPr/>
          </p:nvCxnSpPr>
          <p:spPr>
            <a:xfrm>
              <a:off x="6876256" y="3284984"/>
              <a:ext cx="360362" cy="0"/>
            </a:xfrm>
            <a:prstGeom prst="straightConnector1">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9"/>
            <p:cNvSpPr txBox="1">
              <a:spLocks noChangeArrowheads="1"/>
            </p:cNvSpPr>
            <p:nvPr/>
          </p:nvSpPr>
          <p:spPr bwMode="auto">
            <a:xfrm>
              <a:off x="1331640" y="836712"/>
              <a:ext cx="1701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smtClean="0">
                  <a:latin typeface="微软雅黑" charset="0"/>
                  <a:ea typeface="微软雅黑" charset="0"/>
                  <a:cs typeface="微软雅黑" charset="0"/>
                </a:rPr>
                <a:t>制度优化</a:t>
              </a:r>
              <a:endParaRPr lang="zh-CN" altLang="en-US" sz="1000" dirty="0">
                <a:latin typeface="微软雅黑" charset="0"/>
                <a:ea typeface="微软雅黑" charset="0"/>
                <a:cs typeface="微软雅黑" charset="0"/>
              </a:endParaRPr>
            </a:p>
          </p:txBody>
        </p:sp>
        <p:cxnSp>
          <p:nvCxnSpPr>
            <p:cNvPr id="54" name="肘形连接符 53"/>
            <p:cNvCxnSpPr>
              <a:stCxn id="8" idx="2"/>
              <a:endCxn id="43" idx="2"/>
            </p:cNvCxnSpPr>
            <p:nvPr/>
          </p:nvCxnSpPr>
          <p:spPr>
            <a:xfrm rot="16200000" flipH="1">
              <a:off x="4808972" y="752735"/>
              <a:ext cx="174625" cy="6840512"/>
            </a:xfrm>
            <a:prstGeom prst="bentConnector3">
              <a:avLst>
                <a:gd name="adj1" fmla="val 710054"/>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9"/>
            <p:cNvSpPr txBox="1">
              <a:spLocks noChangeArrowheads="1"/>
            </p:cNvSpPr>
            <p:nvPr/>
          </p:nvSpPr>
          <p:spPr bwMode="auto">
            <a:xfrm>
              <a:off x="5724128" y="5373216"/>
              <a:ext cx="23765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流程信息、控制信息</a:t>
              </a:r>
              <a:r>
                <a:rPr lang="zh-CN" altLang="en-US" sz="1000" dirty="0" smtClean="0">
                  <a:latin typeface="微软雅黑" charset="0"/>
                  <a:ea typeface="微软雅黑" charset="0"/>
                  <a:cs typeface="微软雅黑" charset="0"/>
                </a:rPr>
                <a:t>、积分信息</a:t>
              </a:r>
              <a:endParaRPr lang="zh-CN" altLang="en-US" sz="1000" dirty="0">
                <a:latin typeface="微软雅黑" charset="0"/>
                <a:ea typeface="微软雅黑" charset="0"/>
                <a:cs typeface="微软雅黑" charset="0"/>
              </a:endParaRPr>
            </a:p>
          </p:txBody>
        </p:sp>
        <p:cxnSp>
          <p:nvCxnSpPr>
            <p:cNvPr id="56" name="肘形连接符 55"/>
            <p:cNvCxnSpPr/>
            <p:nvPr/>
          </p:nvCxnSpPr>
          <p:spPr>
            <a:xfrm rot="5400000" flipH="1" flipV="1">
              <a:off x="6840711" y="2999705"/>
              <a:ext cx="322262" cy="2843460"/>
            </a:xfrm>
            <a:prstGeom prst="bentConnector3">
              <a:avLst>
                <a:gd name="adj1" fmla="val -70936"/>
              </a:avLst>
            </a:prstGeom>
            <a:ln w="254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五边形 56"/>
            <p:cNvSpPr/>
            <p:nvPr/>
          </p:nvSpPr>
          <p:spPr>
            <a:xfrm>
              <a:off x="467544" y="6237312"/>
              <a:ext cx="1584176" cy="504056"/>
            </a:xfrm>
            <a:prstGeom prst="homePlate">
              <a:avLst/>
            </a:prstGeom>
            <a:solidFill>
              <a:schemeClr val="accent5">
                <a:lumMod val="60000"/>
                <a:lumOff val="40000"/>
              </a:schemeClr>
            </a:solidFill>
            <a:ln w="9525">
              <a:solidFill>
                <a:srgbClr val="A6A6A6"/>
              </a:solidFill>
              <a:miter lim="800000"/>
              <a:headEnd/>
              <a:tailEnd/>
            </a:ln>
            <a:effectLst>
              <a:outerShdw blurRad="40000" dist="23000" dir="5400000" rotWithShape="0">
                <a:srgbClr val="000000">
                  <a:alpha val="34999"/>
                </a:srgbClr>
              </a:outerShdw>
            </a:effectLst>
          </p:spPr>
          <p:txBody>
            <a:bodyPr anchor="ctr"/>
            <a:lstStyle/>
            <a:p>
              <a:pPr algn="ctr"/>
              <a:r>
                <a:rPr lang="zh-CN" altLang="en-US" sz="1200" b="1" dirty="0">
                  <a:latin typeface="微软雅黑" charset="0"/>
                  <a:ea typeface="微软雅黑" charset="0"/>
                  <a:cs typeface="微软雅黑" charset="0"/>
                </a:rPr>
                <a:t>计划</a:t>
              </a:r>
            </a:p>
          </p:txBody>
        </p:sp>
        <p:sp>
          <p:nvSpPr>
            <p:cNvPr id="58" name="燕尾形 57"/>
            <p:cNvSpPr/>
            <p:nvPr/>
          </p:nvSpPr>
          <p:spPr>
            <a:xfrm>
              <a:off x="2051720" y="6237312"/>
              <a:ext cx="2376264" cy="504056"/>
            </a:xfrm>
            <a:prstGeom prst="chevron">
              <a:avLst/>
            </a:prstGeom>
            <a:solidFill>
              <a:schemeClr val="accent5">
                <a:lumMod val="60000"/>
                <a:lumOff val="40000"/>
              </a:schemeClr>
            </a:solidFill>
            <a:ln w="9525">
              <a:solidFill>
                <a:srgbClr val="A6A6A6"/>
              </a:solidFill>
              <a:miter lim="800000"/>
              <a:headEnd/>
              <a:tailEnd/>
            </a:ln>
            <a:effectLst>
              <a:outerShdw blurRad="40000" dist="23000" dir="5400000" rotWithShape="0">
                <a:srgbClr val="000000">
                  <a:alpha val="34999"/>
                </a:srgbClr>
              </a:outerShdw>
            </a:effectLst>
          </p:spPr>
          <p:txBody>
            <a:bodyPr anchor="ctr"/>
            <a:lstStyle/>
            <a:p>
              <a:pPr algn="ctr"/>
              <a:r>
                <a:rPr lang="zh-CN" altLang="en-US" sz="1200" b="1" dirty="0">
                  <a:latin typeface="微软雅黑" charset="0"/>
                  <a:ea typeface="微软雅黑" charset="0"/>
                  <a:cs typeface="微软雅黑" charset="0"/>
                </a:rPr>
                <a:t>实施</a:t>
              </a:r>
            </a:p>
          </p:txBody>
        </p:sp>
        <p:sp>
          <p:nvSpPr>
            <p:cNvPr id="59" name="燕尾形 58"/>
            <p:cNvSpPr/>
            <p:nvPr/>
          </p:nvSpPr>
          <p:spPr>
            <a:xfrm>
              <a:off x="4355976" y="6237312"/>
              <a:ext cx="1944216" cy="504056"/>
            </a:xfrm>
            <a:prstGeom prst="chevron">
              <a:avLst/>
            </a:prstGeom>
            <a:solidFill>
              <a:schemeClr val="accent5">
                <a:lumMod val="60000"/>
                <a:lumOff val="40000"/>
              </a:schemeClr>
            </a:solidFill>
            <a:ln w="9525">
              <a:solidFill>
                <a:srgbClr val="A6A6A6"/>
              </a:solidFill>
              <a:miter lim="800000"/>
              <a:headEnd/>
              <a:tailEnd/>
            </a:ln>
            <a:effectLst>
              <a:outerShdw blurRad="40000" dist="23000" dir="5400000" rotWithShape="0">
                <a:srgbClr val="000000">
                  <a:alpha val="34999"/>
                </a:srgbClr>
              </a:outerShdw>
            </a:effectLst>
          </p:spPr>
          <p:txBody>
            <a:bodyPr anchor="ctr"/>
            <a:lstStyle/>
            <a:p>
              <a:pPr algn="ctr"/>
              <a:r>
                <a:rPr lang="zh-CN" altLang="en-US" sz="1200" b="1" dirty="0">
                  <a:latin typeface="微软雅黑" charset="0"/>
                  <a:ea typeface="微软雅黑" charset="0"/>
                  <a:cs typeface="微软雅黑" charset="0"/>
                </a:rPr>
                <a:t>评估</a:t>
              </a:r>
            </a:p>
          </p:txBody>
        </p:sp>
        <p:sp>
          <p:nvSpPr>
            <p:cNvPr id="60" name="燕尾形 59"/>
            <p:cNvSpPr/>
            <p:nvPr/>
          </p:nvSpPr>
          <p:spPr>
            <a:xfrm>
              <a:off x="6228184" y="6237312"/>
              <a:ext cx="1944216" cy="504056"/>
            </a:xfrm>
            <a:prstGeom prst="chevron">
              <a:avLst/>
            </a:prstGeom>
            <a:solidFill>
              <a:schemeClr val="accent5">
                <a:lumMod val="60000"/>
                <a:lumOff val="40000"/>
              </a:schemeClr>
            </a:solidFill>
            <a:ln w="9525">
              <a:solidFill>
                <a:srgbClr val="A6A6A6"/>
              </a:solidFill>
              <a:miter lim="800000"/>
              <a:headEnd/>
              <a:tailEnd/>
            </a:ln>
            <a:effectLst>
              <a:outerShdw blurRad="40000" dist="23000" dir="5400000" rotWithShape="0">
                <a:srgbClr val="000000">
                  <a:alpha val="34999"/>
                </a:srgbClr>
              </a:outerShdw>
            </a:effectLst>
          </p:spPr>
          <p:txBody>
            <a:bodyPr anchor="ctr"/>
            <a:lstStyle/>
            <a:p>
              <a:pPr algn="ctr"/>
              <a:r>
                <a:rPr lang="zh-CN" altLang="en-US" sz="1200" b="1" dirty="0">
                  <a:latin typeface="微软雅黑" charset="0"/>
                  <a:ea typeface="微软雅黑" charset="0"/>
                  <a:cs typeface="微软雅黑" charset="0"/>
                </a:rPr>
                <a:t>改进</a:t>
              </a:r>
            </a:p>
          </p:txBody>
        </p:sp>
      </p:grpSp>
      <p:sp>
        <p:nvSpPr>
          <p:cNvPr id="62" name="幻灯片编号占位符 2"/>
          <p:cNvSpPr txBox="1">
            <a:spLocks/>
          </p:cNvSpPr>
          <p:nvPr/>
        </p:nvSpPr>
        <p:spPr>
          <a:xfrm>
            <a:off x="6983288" y="65337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11</a:t>
            </a:fld>
            <a:endParaRPr lang="en-US" altLang="zh-CN" dirty="0"/>
          </a:p>
        </p:txBody>
      </p:sp>
    </p:spTree>
    <p:extLst>
      <p:ext uri="{BB962C8B-B14F-4D97-AF65-F5344CB8AC3E}">
        <p14:creationId xmlns:p14="http://schemas.microsoft.com/office/powerpoint/2010/main" val="4053752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a:xfrm>
            <a:off x="223144" y="23766"/>
            <a:ext cx="4608512" cy="490537"/>
          </a:xfrm>
        </p:spPr>
        <p:txBody>
          <a:bodyPr/>
          <a:lstStyle/>
          <a:p>
            <a:r>
              <a:rPr kumimoji="1" lang="en-US" altLang="zh-CN" b="1" dirty="0" smtClean="0"/>
              <a:t>GRC</a:t>
            </a:r>
            <a:r>
              <a:rPr kumimoji="1" lang="zh-CN" altLang="en-US" b="1" dirty="0" smtClean="0"/>
              <a:t>整合要素－数据共享</a:t>
            </a:r>
            <a:endParaRPr kumimoji="1" lang="zh-CN" altLang="en-US" b="1" dirty="0"/>
          </a:p>
        </p:txBody>
      </p:sp>
      <p:sp>
        <p:nvSpPr>
          <p:cNvPr id="2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12</a:t>
            </a:fld>
            <a:endParaRPr lang="en-US" altLang="zh-CN" dirty="0"/>
          </a:p>
        </p:txBody>
      </p:sp>
      <p:graphicFrame>
        <p:nvGraphicFramePr>
          <p:cNvPr id="25" name="表格 24"/>
          <p:cNvGraphicFramePr>
            <a:graphicFrameLocks noGrp="1"/>
          </p:cNvGraphicFramePr>
          <p:nvPr>
            <p:extLst>
              <p:ext uri="{D42A27DB-BD31-4B8C-83A1-F6EECF244321}">
                <p14:modId xmlns:p14="http://schemas.microsoft.com/office/powerpoint/2010/main" val="585283299"/>
              </p:ext>
            </p:extLst>
          </p:nvPr>
        </p:nvGraphicFramePr>
        <p:xfrm>
          <a:off x="3774376" y="2582813"/>
          <a:ext cx="1613599" cy="2078704"/>
        </p:xfrm>
        <a:graphic>
          <a:graphicData uri="http://schemas.openxmlformats.org/drawingml/2006/table">
            <a:tbl>
              <a:tblPr firstRow="1" bandRow="1">
                <a:tableStyleId>{5C22544A-7EE6-4342-B048-85BDC9FD1C3A}</a:tableStyleId>
              </a:tblPr>
              <a:tblGrid>
                <a:gridCol w="1613599"/>
              </a:tblGrid>
              <a:tr h="341344">
                <a:tc>
                  <a:txBody>
                    <a:bodyPr/>
                    <a:lstStyle/>
                    <a:p>
                      <a:pPr marL="0" algn="ctr" defTabSz="457200" rtl="0" eaLnBrk="1" latinLnBrk="0" hangingPunct="1"/>
                      <a:r>
                        <a:rPr lang="zh-CN" altLang="en-US" sz="1400" b="1" kern="1200" dirty="0" smtClean="0">
                          <a:solidFill>
                            <a:schemeClr val="tx1"/>
                          </a:solidFill>
                          <a:latin typeface="微软雅黑" panose="020B0503020204020204" pitchFamily="34" charset="-122"/>
                          <a:ea typeface="微软雅黑" panose="020B0503020204020204" pitchFamily="34" charset="-122"/>
                          <a:cs typeface="+mn-cs"/>
                        </a:rPr>
                        <a:t>流程信息</a:t>
                      </a:r>
                      <a:endParaRPr lang="zh-CN" altLang="en-US" sz="1400" b="1"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anchor="ctr">
                    <a:solidFill>
                      <a:schemeClr val="accent5">
                        <a:lumMod val="60000"/>
                        <a:lumOff val="40000"/>
                      </a:schemeClr>
                    </a:solidFill>
                  </a:tcPr>
                </a:tc>
              </a:tr>
              <a:tr h="1599174">
                <a:tc>
                  <a:txBody>
                    <a:bodyPr/>
                    <a:lstStyle/>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流程图</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流程名称</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流程分析表</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风险点</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控制措施</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检查点</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罚则</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体系文件</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评价要点</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anchor="ctr">
                    <a:solidFill>
                      <a:schemeClr val="bg1">
                        <a:lumMod val="85000"/>
                      </a:schemeClr>
                    </a:solid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4138202259"/>
              </p:ext>
            </p:extLst>
          </p:nvPr>
        </p:nvGraphicFramePr>
        <p:xfrm>
          <a:off x="2382138" y="765125"/>
          <a:ext cx="1613600" cy="980339"/>
        </p:xfrm>
        <a:graphic>
          <a:graphicData uri="http://schemas.openxmlformats.org/drawingml/2006/table">
            <a:tbl>
              <a:tblPr firstRow="1" bandRow="1">
                <a:tableStyleId>{5C22544A-7EE6-4342-B048-85BDC9FD1C3A}</a:tableStyleId>
              </a:tblPr>
              <a:tblGrid>
                <a:gridCol w="1613600"/>
              </a:tblGrid>
              <a:tr h="340487">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外规信息</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91457" marR="91457" marT="45606" marB="45606" anchor="ctr">
                    <a:solidFill>
                      <a:schemeClr val="accent5">
                        <a:lumMod val="60000"/>
                        <a:lumOff val="40000"/>
                      </a:schemeClr>
                    </a:solidFill>
                  </a:tcPr>
                </a:tc>
              </a:tr>
              <a:tr h="588960">
                <a:tc>
                  <a:txBody>
                    <a:bodyPr/>
                    <a:lstStyle/>
                    <a:p>
                      <a:r>
                        <a:rPr lang="zh-CN" altLang="en-US" sz="1200" dirty="0" smtClean="0">
                          <a:solidFill>
                            <a:schemeClr val="tx1"/>
                          </a:solidFill>
                          <a:latin typeface="微软雅黑" panose="020B0503020204020204" pitchFamily="34" charset="-122"/>
                          <a:ea typeface="微软雅黑" panose="020B0503020204020204" pitchFamily="34" charset="-122"/>
                        </a:rPr>
                        <a:t>外规要素</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panose="020B0503020204020204" pitchFamily="34" charset="-122"/>
                          <a:ea typeface="微软雅黑" panose="020B0503020204020204" pitchFamily="34" charset="-122"/>
                        </a:rPr>
                        <a:t>外规分类标准</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panose="020B0503020204020204" pitchFamily="34" charset="-122"/>
                          <a:ea typeface="微软雅黑" panose="020B0503020204020204" pitchFamily="34" charset="-122"/>
                        </a:rPr>
                        <a:t>外规信息</a:t>
                      </a:r>
                      <a:endParaRPr lang="zh-CN" altLang="en-US" sz="1200" dirty="0">
                        <a:solidFill>
                          <a:schemeClr val="tx1"/>
                        </a:solidFill>
                        <a:latin typeface="微软雅黑" panose="020B0503020204020204" pitchFamily="34" charset="-122"/>
                        <a:ea typeface="微软雅黑" panose="020B0503020204020204" pitchFamily="34" charset="-122"/>
                      </a:endParaRPr>
                    </a:p>
                  </a:txBody>
                  <a:tcPr marL="91457" marR="91457" marT="45606" marB="45606" anchor="ctr">
                    <a:solidFill>
                      <a:schemeClr val="bg1">
                        <a:lumMod val="85000"/>
                      </a:schemeClr>
                    </a:solidFill>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3486695910"/>
              </p:ext>
            </p:extLst>
          </p:nvPr>
        </p:nvGraphicFramePr>
        <p:xfrm>
          <a:off x="4831656" y="765125"/>
          <a:ext cx="1612007" cy="1164304"/>
        </p:xfrm>
        <a:graphic>
          <a:graphicData uri="http://schemas.openxmlformats.org/drawingml/2006/table">
            <a:tbl>
              <a:tblPr firstRow="1" bandRow="1">
                <a:tableStyleId>{5C22544A-7EE6-4342-B048-85BDC9FD1C3A}</a:tableStyleId>
              </a:tblPr>
              <a:tblGrid>
                <a:gridCol w="1612007"/>
              </a:tblGrid>
              <a:tr h="341344">
                <a:tc>
                  <a:txBody>
                    <a:bodyPr/>
                    <a:lstStyle/>
                    <a:p>
                      <a:pPr marL="0" algn="ctr" defTabSz="457200" rtl="0" eaLnBrk="1" latinLnBrk="0" hangingPunct="1"/>
                      <a:r>
                        <a:rPr lang="zh-CN" altLang="en-US" sz="1400" b="1" kern="1200" dirty="0" smtClean="0">
                          <a:solidFill>
                            <a:schemeClr val="tx1"/>
                          </a:solidFill>
                          <a:latin typeface="微软雅黑" panose="020B0503020204020204" pitchFamily="34" charset="-122"/>
                          <a:ea typeface="微软雅黑" panose="020B0503020204020204" pitchFamily="34" charset="-122"/>
                          <a:cs typeface="+mn-cs"/>
                        </a:rPr>
                        <a:t>内规信息</a:t>
                      </a:r>
                      <a:endParaRPr lang="zh-CN" altLang="en-US" sz="1400" b="1" kern="1200" dirty="0">
                        <a:solidFill>
                          <a:schemeClr val="tx1"/>
                        </a:solidFill>
                        <a:latin typeface="微软雅黑" panose="020B0503020204020204" pitchFamily="34" charset="-122"/>
                        <a:ea typeface="微软雅黑" panose="020B0503020204020204" pitchFamily="34" charset="-122"/>
                        <a:cs typeface="+mn-cs"/>
                      </a:endParaRPr>
                    </a:p>
                  </a:txBody>
                  <a:tcPr marL="91367" marR="91367" anchor="ctr">
                    <a:solidFill>
                      <a:schemeClr val="accent5">
                        <a:lumMod val="60000"/>
                        <a:lumOff val="40000"/>
                      </a:schemeClr>
                    </a:solidFill>
                  </a:tcPr>
                </a:tc>
              </a:tr>
              <a:tr h="757504">
                <a:tc>
                  <a:txBody>
                    <a:bodyPr/>
                    <a:lstStyle/>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内规要素</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内规分类标准</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内规信息</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关联关系</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91367" marR="91367" anchor="ctr">
                    <a:solidFill>
                      <a:schemeClr val="bg1">
                        <a:lumMod val="85000"/>
                      </a:schemeClr>
                    </a:solidFill>
                  </a:tcPr>
                </a:tc>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309229143"/>
              </p:ext>
            </p:extLst>
          </p:nvPr>
        </p:nvGraphicFramePr>
        <p:xfrm>
          <a:off x="750188" y="2131963"/>
          <a:ext cx="1613600" cy="1164304"/>
        </p:xfrm>
        <a:graphic>
          <a:graphicData uri="http://schemas.openxmlformats.org/drawingml/2006/table">
            <a:tbl>
              <a:tblPr firstRow="1" bandRow="1">
                <a:tableStyleId>{5C22544A-7EE6-4342-B048-85BDC9FD1C3A}</a:tableStyleId>
              </a:tblPr>
              <a:tblGrid>
                <a:gridCol w="1613600"/>
              </a:tblGrid>
              <a:tr h="341344">
                <a:tc>
                  <a:txBody>
                    <a:bodyPr/>
                    <a:lstStyle/>
                    <a:p>
                      <a:pPr marL="0" algn="ctr" defTabSz="457200" rtl="0" eaLnBrk="1" latinLnBrk="0" hangingPunct="1"/>
                      <a:r>
                        <a:rPr lang="zh-CN" altLang="en-US" sz="1400" b="1" kern="1200" dirty="0" smtClean="0">
                          <a:solidFill>
                            <a:schemeClr val="tx1"/>
                          </a:solidFill>
                          <a:latin typeface="微软雅黑" panose="020B0503020204020204" pitchFamily="34" charset="-122"/>
                          <a:ea typeface="微软雅黑" panose="020B0503020204020204" pitchFamily="34" charset="-122"/>
                          <a:cs typeface="+mn-cs"/>
                        </a:rPr>
                        <a:t>基础库信息</a:t>
                      </a:r>
                      <a:endParaRPr lang="zh-CN" altLang="en-US" sz="1400" b="1"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anchor="ctr">
                    <a:solidFill>
                      <a:schemeClr val="accent5">
                        <a:lumMod val="60000"/>
                        <a:lumOff val="40000"/>
                      </a:schemeClr>
                    </a:solidFill>
                  </a:tcPr>
                </a:tc>
              </a:tr>
              <a:tr h="757504">
                <a:tc>
                  <a:txBody>
                    <a:bodyPr/>
                    <a:lstStyle/>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风险因子分类标准</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风险事件分类标准</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控制措施分类标准</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endParaRPr lang="zh-CN" altLang="en-US" sz="1200" dirty="0">
                        <a:solidFill>
                          <a:schemeClr val="accent6">
                            <a:lumMod val="75000"/>
                          </a:schemeClr>
                        </a:solidFill>
                      </a:endParaRPr>
                    </a:p>
                  </a:txBody>
                  <a:tcPr marL="91457" marR="91457" anchor="ctr">
                    <a:solidFill>
                      <a:schemeClr val="bg1">
                        <a:lumMod val="85000"/>
                      </a:schemeClr>
                    </a:solidFill>
                  </a:tcPr>
                </a:tc>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4093610172"/>
              </p:ext>
            </p:extLst>
          </p:nvPr>
        </p:nvGraphicFramePr>
        <p:xfrm>
          <a:off x="750188" y="3644850"/>
          <a:ext cx="1613600" cy="1346944"/>
        </p:xfrm>
        <a:graphic>
          <a:graphicData uri="http://schemas.openxmlformats.org/drawingml/2006/table">
            <a:tbl>
              <a:tblPr firstRow="1" bandRow="1">
                <a:tableStyleId>{5C22544A-7EE6-4342-B048-85BDC9FD1C3A}</a:tableStyleId>
              </a:tblPr>
              <a:tblGrid>
                <a:gridCol w="1613600"/>
              </a:tblGrid>
              <a:tr h="341156">
                <a:tc>
                  <a:txBody>
                    <a:bodyPr/>
                    <a:lstStyle/>
                    <a:p>
                      <a:pPr marL="0" algn="ctr" defTabSz="457200" rtl="0" eaLnBrk="1" latinLnBrk="0" hangingPunct="1"/>
                      <a:r>
                        <a:rPr lang="en-US" altLang="zh-CN" sz="1400" b="1" kern="1200" dirty="0" smtClean="0">
                          <a:solidFill>
                            <a:schemeClr val="tx1"/>
                          </a:solidFill>
                          <a:latin typeface="微软雅黑" panose="020B0503020204020204" pitchFamily="34" charset="-122"/>
                          <a:ea typeface="微软雅黑" panose="020B0503020204020204" pitchFamily="34" charset="-122"/>
                          <a:cs typeface="+mn-cs"/>
                        </a:rPr>
                        <a:t>RCSA</a:t>
                      </a:r>
                      <a:endParaRPr lang="zh-CN" altLang="en-US" sz="1400" b="1"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694" marB="45694" anchor="ctr">
                    <a:solidFill>
                      <a:schemeClr val="accent5">
                        <a:lumMod val="60000"/>
                        <a:lumOff val="40000"/>
                      </a:schemeClr>
                    </a:solidFill>
                  </a:tcPr>
                </a:tc>
              </a:tr>
              <a:tr h="925790">
                <a:tc>
                  <a:txBody>
                    <a:bodyPr/>
                    <a:lstStyle/>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评估计划</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评估问卷</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风险评估标准</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控制评估标准</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评估信息</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694" marB="45694" anchor="ctr">
                    <a:solidFill>
                      <a:schemeClr val="bg1">
                        <a:lumMod val="85000"/>
                      </a:schemeClr>
                    </a:solidFill>
                  </a:tcPr>
                </a:tc>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3916040588"/>
              </p:ext>
            </p:extLst>
          </p:nvPr>
        </p:nvGraphicFramePr>
        <p:xfrm>
          <a:off x="6582663" y="4005213"/>
          <a:ext cx="1613600" cy="981559"/>
        </p:xfrm>
        <a:graphic>
          <a:graphicData uri="http://schemas.openxmlformats.org/drawingml/2006/table">
            <a:tbl>
              <a:tblPr firstRow="1" bandRow="1">
                <a:tableStyleId>{5C22544A-7EE6-4342-B048-85BDC9FD1C3A}</a:tableStyleId>
              </a:tblPr>
              <a:tblGrid>
                <a:gridCol w="1613600"/>
              </a:tblGrid>
              <a:tr h="341451">
                <a:tc>
                  <a:txBody>
                    <a:bodyPr/>
                    <a:lstStyle/>
                    <a:p>
                      <a:pPr marL="0" algn="ctr" defTabSz="457200" rtl="0" eaLnBrk="1" latinLnBrk="0" hangingPunct="1"/>
                      <a:r>
                        <a:rPr lang="en-US" altLang="zh-CN" sz="1400" b="1" kern="1200" dirty="0" smtClean="0">
                          <a:solidFill>
                            <a:schemeClr val="tx1"/>
                          </a:solidFill>
                          <a:latin typeface="微软雅黑" panose="020B0503020204020204" pitchFamily="34" charset="-122"/>
                          <a:ea typeface="微软雅黑" panose="020B0503020204020204" pitchFamily="34" charset="-122"/>
                          <a:cs typeface="+mn-cs"/>
                        </a:rPr>
                        <a:t>LDC</a:t>
                      </a:r>
                      <a:endParaRPr lang="zh-CN" altLang="en-US" sz="1400" b="1"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734" marB="45734" anchor="ctr">
                    <a:solidFill>
                      <a:schemeClr val="accent5">
                        <a:lumMod val="60000"/>
                        <a:lumOff val="40000"/>
                      </a:schemeClr>
                    </a:solidFill>
                  </a:tcPr>
                </a:tc>
              </a:tr>
              <a:tr h="589354">
                <a:tc>
                  <a:txBody>
                    <a:bodyPr/>
                    <a:lstStyle/>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事件分类标准</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事件基础信息</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财务信息</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734" marB="45734" anchor="ctr">
                    <a:solidFill>
                      <a:schemeClr val="bg1">
                        <a:lumMod val="85000"/>
                      </a:schemeClr>
                    </a:solidFill>
                  </a:tcPr>
                </a:tc>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2934778257"/>
              </p:ext>
            </p:extLst>
          </p:nvPr>
        </p:nvGraphicFramePr>
        <p:xfrm>
          <a:off x="6582663" y="2131963"/>
          <a:ext cx="1613600" cy="1347583"/>
        </p:xfrm>
        <a:graphic>
          <a:graphicData uri="http://schemas.openxmlformats.org/drawingml/2006/table">
            <a:tbl>
              <a:tblPr firstRow="1" bandRow="1">
                <a:tableStyleId>{5C22544A-7EE6-4342-B048-85BDC9FD1C3A}</a:tableStyleId>
              </a:tblPr>
              <a:tblGrid>
                <a:gridCol w="1613600"/>
              </a:tblGrid>
              <a:tr h="341659">
                <a:tc>
                  <a:txBody>
                    <a:bodyPr/>
                    <a:lstStyle/>
                    <a:p>
                      <a:pPr marL="0" algn="ctr" defTabSz="457200" rtl="0" eaLnBrk="1" latinLnBrk="0" hangingPunct="1"/>
                      <a:r>
                        <a:rPr lang="en-US" altLang="zh-CN" sz="1400" b="1" kern="1200" dirty="0" smtClean="0">
                          <a:solidFill>
                            <a:schemeClr val="tx1"/>
                          </a:solidFill>
                          <a:latin typeface="微软雅黑" panose="020B0503020204020204" pitchFamily="34" charset="-122"/>
                          <a:ea typeface="微软雅黑" panose="020B0503020204020204" pitchFamily="34" charset="-122"/>
                          <a:cs typeface="+mn-cs"/>
                        </a:rPr>
                        <a:t>KRI</a:t>
                      </a:r>
                      <a:endParaRPr lang="zh-CN" altLang="en-US" sz="1400" b="1"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762" marB="45762" anchor="ctr">
                    <a:solidFill>
                      <a:schemeClr val="accent5">
                        <a:lumMod val="60000"/>
                        <a:lumOff val="40000"/>
                      </a:schemeClr>
                    </a:solidFill>
                  </a:tcPr>
                </a:tc>
              </a:tr>
              <a:tr h="926692">
                <a:tc>
                  <a:txBody>
                    <a:bodyPr/>
                    <a:lstStyle/>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指标分类标准 </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指标基础信息</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指标公式</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指标预警信息</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指标数据</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762" marB="45762" anchor="ctr">
                    <a:solidFill>
                      <a:schemeClr val="bg1">
                        <a:lumMod val="85000"/>
                      </a:schemeClr>
                    </a:solidFill>
                  </a:tcPr>
                </a:tc>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1238730864"/>
              </p:ext>
            </p:extLst>
          </p:nvPr>
        </p:nvGraphicFramePr>
        <p:xfrm>
          <a:off x="726376" y="5254958"/>
          <a:ext cx="1613599" cy="1164304"/>
        </p:xfrm>
        <a:graphic>
          <a:graphicData uri="http://schemas.openxmlformats.org/drawingml/2006/table">
            <a:tbl>
              <a:tblPr firstRow="1" bandRow="1">
                <a:tableStyleId>{5C22544A-7EE6-4342-B048-85BDC9FD1C3A}</a:tableStyleId>
              </a:tblPr>
              <a:tblGrid>
                <a:gridCol w="1613599"/>
              </a:tblGrid>
              <a:tr h="341344">
                <a:tc>
                  <a:txBody>
                    <a:bodyPr/>
                    <a:lstStyle/>
                    <a:p>
                      <a:pPr marL="0" algn="ctr" defTabSz="457200" rtl="0" eaLnBrk="1" latinLnBrk="0" hangingPunct="1"/>
                      <a:r>
                        <a:rPr lang="zh-CN" altLang="en-US" sz="1400" b="1" kern="1200" dirty="0" smtClean="0">
                          <a:solidFill>
                            <a:schemeClr val="tx1"/>
                          </a:solidFill>
                          <a:latin typeface="微软雅黑" panose="020B0503020204020204" pitchFamily="34" charset="-122"/>
                          <a:ea typeface="微软雅黑" panose="020B0503020204020204" pitchFamily="34" charset="-122"/>
                          <a:cs typeface="+mn-cs"/>
                        </a:rPr>
                        <a:t>检查管理</a:t>
                      </a:r>
                      <a:endParaRPr lang="zh-CN" altLang="en-US" sz="1400" b="1"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anchor="ctr">
                    <a:solidFill>
                      <a:schemeClr val="accent5">
                        <a:lumMod val="60000"/>
                        <a:lumOff val="40000"/>
                      </a:schemeClr>
                    </a:solidFill>
                  </a:tcPr>
                </a:tc>
              </a:tr>
              <a:tr h="757504">
                <a:tc>
                  <a:txBody>
                    <a:bodyPr/>
                    <a:lstStyle/>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检查计划</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检查项目</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事实确认书</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问题库</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anchor="ctr">
                    <a:solidFill>
                      <a:schemeClr val="bg1">
                        <a:lumMod val="85000"/>
                      </a:schemeClr>
                    </a:solidFill>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414784576"/>
              </p:ext>
            </p:extLst>
          </p:nvPr>
        </p:nvGraphicFramePr>
        <p:xfrm>
          <a:off x="3774376" y="5300613"/>
          <a:ext cx="1613599" cy="981559"/>
        </p:xfrm>
        <a:graphic>
          <a:graphicData uri="http://schemas.openxmlformats.org/drawingml/2006/table">
            <a:tbl>
              <a:tblPr firstRow="1" bandRow="1">
                <a:tableStyleId>{5C22544A-7EE6-4342-B048-85BDC9FD1C3A}</a:tableStyleId>
              </a:tblPr>
              <a:tblGrid>
                <a:gridCol w="1613599"/>
              </a:tblGrid>
              <a:tr h="341451">
                <a:tc>
                  <a:txBody>
                    <a:bodyPr/>
                    <a:lstStyle/>
                    <a:p>
                      <a:pPr marL="0" algn="ctr" defTabSz="457200" rtl="0" eaLnBrk="1" latinLnBrk="0" hangingPunct="1"/>
                      <a:r>
                        <a:rPr lang="zh-CN" altLang="en-US" sz="1400" b="1" kern="1200" dirty="0" smtClean="0">
                          <a:solidFill>
                            <a:schemeClr val="tx1"/>
                          </a:solidFill>
                          <a:latin typeface="微软雅黑" panose="020B0503020204020204" pitchFamily="34" charset="-122"/>
                          <a:ea typeface="微软雅黑" panose="020B0503020204020204" pitchFamily="34" charset="-122"/>
                          <a:cs typeface="+mn-cs"/>
                        </a:rPr>
                        <a:t>内控评价</a:t>
                      </a:r>
                      <a:endParaRPr lang="zh-CN" altLang="en-US" sz="1400" b="1"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734" marB="45734" anchor="ctr">
                    <a:solidFill>
                      <a:schemeClr val="accent5">
                        <a:lumMod val="60000"/>
                        <a:lumOff val="40000"/>
                      </a:schemeClr>
                    </a:solidFill>
                  </a:tcPr>
                </a:tc>
              </a:tr>
              <a:tr h="589354">
                <a:tc>
                  <a:txBody>
                    <a:bodyPr/>
                    <a:lstStyle/>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评价标准</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评价计划</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评价结果</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734" marB="45734" anchor="ctr">
                    <a:solidFill>
                      <a:schemeClr val="bg1">
                        <a:lumMod val="85000"/>
                      </a:schemeClr>
                    </a:solidFill>
                  </a:tcPr>
                </a:tc>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1752264642"/>
              </p:ext>
            </p:extLst>
          </p:nvPr>
        </p:nvGraphicFramePr>
        <p:xfrm>
          <a:off x="6590601" y="5300613"/>
          <a:ext cx="1613599" cy="981559"/>
        </p:xfrm>
        <a:graphic>
          <a:graphicData uri="http://schemas.openxmlformats.org/drawingml/2006/table">
            <a:tbl>
              <a:tblPr firstRow="1" bandRow="1">
                <a:tableStyleId>{5C22544A-7EE6-4342-B048-85BDC9FD1C3A}</a:tableStyleId>
              </a:tblPr>
              <a:tblGrid>
                <a:gridCol w="1613599"/>
              </a:tblGrid>
              <a:tr h="341451">
                <a:tc>
                  <a:txBody>
                    <a:bodyPr/>
                    <a:lstStyle/>
                    <a:p>
                      <a:pPr marL="0" algn="ctr" defTabSz="457200" rtl="0" eaLnBrk="1" latinLnBrk="0" hangingPunct="1"/>
                      <a:r>
                        <a:rPr lang="zh-CN" altLang="en-US" sz="1400" b="1" kern="1200" dirty="0" smtClean="0">
                          <a:solidFill>
                            <a:schemeClr val="tx1"/>
                          </a:solidFill>
                          <a:latin typeface="微软雅黑" panose="020B0503020204020204" pitchFamily="34" charset="-122"/>
                          <a:ea typeface="微软雅黑" panose="020B0503020204020204" pitchFamily="34" charset="-122"/>
                          <a:cs typeface="+mn-cs"/>
                        </a:rPr>
                        <a:t>违规积分</a:t>
                      </a:r>
                      <a:endParaRPr lang="zh-CN" altLang="en-US" sz="1400" b="1"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734" marB="45734" anchor="ctr">
                    <a:solidFill>
                      <a:schemeClr val="accent5">
                        <a:lumMod val="60000"/>
                        <a:lumOff val="40000"/>
                      </a:schemeClr>
                    </a:solidFill>
                  </a:tcPr>
                </a:tc>
              </a:tr>
              <a:tr h="589354">
                <a:tc>
                  <a:txBody>
                    <a:bodyPr/>
                    <a:lstStyle/>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积分标准</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积分通知书</a:t>
                      </a:r>
                      <a:endParaRPr lang="en-US" altLang="zh-CN" sz="1200" kern="1200" dirty="0" smtClean="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r>
                        <a:rPr lang="zh-CN" altLang="en-US" sz="1200" kern="1200" dirty="0" smtClean="0">
                          <a:solidFill>
                            <a:schemeClr val="tx1"/>
                          </a:solidFill>
                          <a:latin typeface="微软雅黑" panose="020B0503020204020204" pitchFamily="34" charset="-122"/>
                          <a:ea typeface="微软雅黑" panose="020B0503020204020204" pitchFamily="34" charset="-122"/>
                          <a:cs typeface="+mn-cs"/>
                        </a:rPr>
                        <a:t>积分信息</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91457" marR="91457" marT="45734" marB="45734" anchor="ctr">
                    <a:solidFill>
                      <a:schemeClr val="bg1">
                        <a:lumMod val="85000"/>
                      </a:schemeClr>
                    </a:solidFill>
                  </a:tcPr>
                </a:tc>
              </a:tr>
            </a:tbl>
          </a:graphicData>
        </a:graphic>
      </p:graphicFrame>
      <p:cxnSp>
        <p:nvCxnSpPr>
          <p:cNvPr id="35" name="肘形连接符 34"/>
          <p:cNvCxnSpPr/>
          <p:nvPr/>
        </p:nvCxnSpPr>
        <p:spPr>
          <a:xfrm>
            <a:off x="3995738" y="1484660"/>
            <a:ext cx="815922" cy="12700"/>
          </a:xfrm>
          <a:prstGeom prst="bentConnector3">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6" idx="2"/>
            <a:endCxn id="25" idx="0"/>
          </p:cNvCxnSpPr>
          <p:nvPr/>
        </p:nvCxnSpPr>
        <p:spPr>
          <a:xfrm rot="16200000" flipH="1">
            <a:off x="3466382" y="1468019"/>
            <a:ext cx="837349" cy="1392237"/>
          </a:xfrm>
          <a:prstGeom prst="bentConnector3">
            <a:avLst>
              <a:gd name="adj1" fmla="val 50000"/>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a:off x="5013210" y="1727879"/>
            <a:ext cx="653384" cy="1056484"/>
          </a:xfrm>
          <a:prstGeom prst="bentConnector3">
            <a:avLst>
              <a:gd name="adj1" fmla="val 50000"/>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endCxn id="25" idx="1"/>
          </p:cNvCxnSpPr>
          <p:nvPr/>
        </p:nvCxnSpPr>
        <p:spPr>
          <a:xfrm>
            <a:off x="2339975" y="2852688"/>
            <a:ext cx="1434401" cy="769477"/>
          </a:xfrm>
          <a:prstGeom prst="bentConnector3">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rot="10800000" flipV="1">
            <a:off x="2339979" y="3860750"/>
            <a:ext cx="1439863" cy="287338"/>
          </a:xfrm>
          <a:prstGeom prst="bentConnector3">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endCxn id="31" idx="1"/>
          </p:cNvCxnSpPr>
          <p:nvPr/>
        </p:nvCxnSpPr>
        <p:spPr>
          <a:xfrm flipV="1">
            <a:off x="5364163" y="2805754"/>
            <a:ext cx="1218500" cy="439046"/>
          </a:xfrm>
          <a:prstGeom prst="bentConnector3">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5360005" y="5947979"/>
            <a:ext cx="1228120" cy="336"/>
          </a:xfrm>
          <a:prstGeom prst="straightConnector1">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5" idx="2"/>
            <a:endCxn id="33" idx="0"/>
          </p:cNvCxnSpPr>
          <p:nvPr/>
        </p:nvCxnSpPr>
        <p:spPr>
          <a:xfrm>
            <a:off x="4581175" y="4661517"/>
            <a:ext cx="0" cy="639096"/>
          </a:xfrm>
          <a:prstGeom prst="straightConnector1">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endCxn id="34" idx="2"/>
          </p:cNvCxnSpPr>
          <p:nvPr/>
        </p:nvCxnSpPr>
        <p:spPr>
          <a:xfrm flipV="1">
            <a:off x="2339975" y="6282172"/>
            <a:ext cx="5057425" cy="99156"/>
          </a:xfrm>
          <a:prstGeom prst="bentConnector2">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肘形连接符 43"/>
          <p:cNvCxnSpPr/>
          <p:nvPr/>
        </p:nvCxnSpPr>
        <p:spPr>
          <a:xfrm rot="10800000">
            <a:off x="2339979" y="4581479"/>
            <a:ext cx="1439863" cy="1223963"/>
          </a:xfrm>
          <a:prstGeom prst="bentConnector3">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24"/>
          <p:cNvCxnSpPr>
            <a:endCxn id="34" idx="0"/>
          </p:cNvCxnSpPr>
          <p:nvPr/>
        </p:nvCxnSpPr>
        <p:spPr>
          <a:xfrm flipH="1">
            <a:off x="7397400" y="4995813"/>
            <a:ext cx="193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肘形连接符 45"/>
          <p:cNvCxnSpPr>
            <a:endCxn id="30" idx="1"/>
          </p:cNvCxnSpPr>
          <p:nvPr/>
        </p:nvCxnSpPr>
        <p:spPr>
          <a:xfrm>
            <a:off x="5364163" y="3860750"/>
            <a:ext cx="1218500" cy="635242"/>
          </a:xfrm>
          <a:prstGeom prst="bentConnector3">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96214" y="692100"/>
            <a:ext cx="8163574" cy="583324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微软雅黑" panose="020B0503020204020204" pitchFamily="34" charset="-122"/>
              <a:ea typeface="微软雅黑" panose="020B0503020204020204" pitchFamily="34" charset="-122"/>
            </a:endParaRPr>
          </a:p>
        </p:txBody>
      </p:sp>
      <p:cxnSp>
        <p:nvCxnSpPr>
          <p:cNvPr id="48" name="肘形连接符 47"/>
          <p:cNvCxnSpPr/>
          <p:nvPr/>
        </p:nvCxnSpPr>
        <p:spPr>
          <a:xfrm rot="10800000" flipV="1">
            <a:off x="2339754" y="4293096"/>
            <a:ext cx="1440159" cy="1295450"/>
          </a:xfrm>
          <a:prstGeom prst="bentConnector3">
            <a:avLst>
              <a:gd name="adj1" fmla="val 29002"/>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线箭头连接符 31"/>
          <p:cNvCxnSpPr/>
          <p:nvPr/>
        </p:nvCxnSpPr>
        <p:spPr>
          <a:xfrm>
            <a:off x="2339752" y="6093296"/>
            <a:ext cx="1440160" cy="0"/>
          </a:xfrm>
          <a:prstGeom prst="straightConnector1">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线箭头连接符 33"/>
          <p:cNvCxnSpPr>
            <a:stCxn id="32" idx="0"/>
            <a:endCxn id="29" idx="2"/>
          </p:cNvCxnSpPr>
          <p:nvPr/>
        </p:nvCxnSpPr>
        <p:spPr>
          <a:xfrm flipV="1">
            <a:off x="1533175" y="4991794"/>
            <a:ext cx="23813" cy="263164"/>
          </a:xfrm>
          <a:prstGeom prst="straightConnector1">
            <a:avLst/>
          </a:prstGeom>
          <a:ln w="254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85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16451" y="217884"/>
            <a:ext cx="4608512" cy="490537"/>
          </a:xfrm>
        </p:spPr>
        <p:txBody>
          <a:bodyPr/>
          <a:lstStyle/>
          <a:p>
            <a:r>
              <a:rPr kumimoji="1" lang="en-US" altLang="zh-CN" b="1" dirty="0" smtClean="0"/>
              <a:t>GRC</a:t>
            </a:r>
            <a:r>
              <a:rPr kumimoji="1" lang="zh-CN" altLang="en-US" b="1" dirty="0" smtClean="0"/>
              <a:t>整合要素－统一报表</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13</a:t>
            </a:fld>
            <a:endParaRPr lang="en-US" altLang="zh-CN" dirty="0"/>
          </a:p>
        </p:txBody>
      </p:sp>
      <p:sp>
        <p:nvSpPr>
          <p:cNvPr id="5" name="灯片编号占位符 3"/>
          <p:cNvSpPr txBox="1">
            <a:spLocks/>
          </p:cNvSpPr>
          <p:nvPr/>
        </p:nvSpPr>
        <p:spPr>
          <a:xfrm>
            <a:off x="6553200" y="5930553"/>
            <a:ext cx="2108200" cy="365125"/>
          </a:xfrm>
          <a:prstGeom prst="rect">
            <a:avLst/>
          </a:prstGeom>
        </p:spPr>
        <p:txBody>
          <a:bodyPr/>
          <a:lstStyle>
            <a:defPPr>
              <a:defRPr lang="zh-CN"/>
            </a:defPPr>
            <a:lvl1pPr algn="l" rtl="0" fontAlgn="base">
              <a:spcBef>
                <a:spcPct val="0"/>
              </a:spcBef>
              <a:spcAft>
                <a:spcPct val="0"/>
              </a:spcAft>
              <a:defRPr b="1" kern="1200">
                <a:solidFill>
                  <a:schemeClr val="tx1"/>
                </a:solidFill>
                <a:latin typeface="Calibri" charset="0"/>
                <a:ea typeface="宋体" charset="0"/>
                <a:cs typeface="宋体" charset="0"/>
              </a:defRPr>
            </a:lvl1pPr>
            <a:lvl2pPr marL="742950" indent="-285750" algn="l" rtl="0" fontAlgn="base">
              <a:spcBef>
                <a:spcPct val="0"/>
              </a:spcBef>
              <a:spcAft>
                <a:spcPct val="0"/>
              </a:spcAft>
              <a:defRPr b="1" kern="1200">
                <a:solidFill>
                  <a:schemeClr val="tx1"/>
                </a:solidFill>
                <a:latin typeface="Calibri" charset="0"/>
                <a:ea typeface="宋体" charset="0"/>
                <a:cs typeface="+mn-cs"/>
              </a:defRPr>
            </a:lvl2pPr>
            <a:lvl3pPr marL="1143000" indent="-228600" algn="l" rtl="0" fontAlgn="base">
              <a:spcBef>
                <a:spcPct val="0"/>
              </a:spcBef>
              <a:spcAft>
                <a:spcPct val="0"/>
              </a:spcAft>
              <a:defRPr b="1" kern="1200">
                <a:solidFill>
                  <a:schemeClr val="tx1"/>
                </a:solidFill>
                <a:latin typeface="Calibri" charset="0"/>
                <a:ea typeface="宋体" charset="0"/>
                <a:cs typeface="+mn-cs"/>
              </a:defRPr>
            </a:lvl3pPr>
            <a:lvl4pPr marL="1600200" indent="-228600" algn="l" rtl="0" fontAlgn="base">
              <a:spcBef>
                <a:spcPct val="0"/>
              </a:spcBef>
              <a:spcAft>
                <a:spcPct val="0"/>
              </a:spcAft>
              <a:defRPr b="1" kern="1200">
                <a:solidFill>
                  <a:schemeClr val="tx1"/>
                </a:solidFill>
                <a:latin typeface="Calibri" charset="0"/>
                <a:ea typeface="宋体" charset="0"/>
                <a:cs typeface="+mn-cs"/>
              </a:defRPr>
            </a:lvl4pPr>
            <a:lvl5pPr marL="2057400" indent="-228600" algn="l" rtl="0" fontAlgn="base">
              <a:spcBef>
                <a:spcPct val="0"/>
              </a:spcBef>
              <a:spcAft>
                <a:spcPct val="0"/>
              </a:spcAft>
              <a:defRPr b="1" kern="1200">
                <a:solidFill>
                  <a:schemeClr val="tx1"/>
                </a:solidFill>
                <a:latin typeface="Calibri" charset="0"/>
                <a:ea typeface="宋体" charset="0"/>
                <a:cs typeface="+mn-cs"/>
              </a:defRPr>
            </a:lvl5pPr>
            <a:lvl6pPr marL="2514600" indent="-228600" algn="l" defTabSz="914400" rtl="0" eaLnBrk="0" fontAlgn="base" latinLnBrk="0" hangingPunct="0">
              <a:spcBef>
                <a:spcPct val="0"/>
              </a:spcBef>
              <a:spcAft>
                <a:spcPct val="0"/>
              </a:spcAft>
              <a:defRPr b="1" kern="1200">
                <a:solidFill>
                  <a:schemeClr val="tx1"/>
                </a:solidFill>
                <a:latin typeface="Calibri" charset="0"/>
                <a:ea typeface="宋体" charset="0"/>
                <a:cs typeface="+mn-cs"/>
              </a:defRPr>
            </a:lvl6pPr>
            <a:lvl7pPr marL="2971800" indent="-228600" algn="l" defTabSz="914400" rtl="0" eaLnBrk="0" fontAlgn="base" latinLnBrk="0" hangingPunct="0">
              <a:spcBef>
                <a:spcPct val="0"/>
              </a:spcBef>
              <a:spcAft>
                <a:spcPct val="0"/>
              </a:spcAft>
              <a:defRPr b="1" kern="1200">
                <a:solidFill>
                  <a:schemeClr val="tx1"/>
                </a:solidFill>
                <a:latin typeface="Calibri" charset="0"/>
                <a:ea typeface="宋体" charset="0"/>
                <a:cs typeface="+mn-cs"/>
              </a:defRPr>
            </a:lvl7pPr>
            <a:lvl8pPr marL="3429000" indent="-228600" algn="l" defTabSz="914400" rtl="0" eaLnBrk="0" fontAlgn="base" latinLnBrk="0" hangingPunct="0">
              <a:spcBef>
                <a:spcPct val="0"/>
              </a:spcBef>
              <a:spcAft>
                <a:spcPct val="0"/>
              </a:spcAft>
              <a:defRPr b="1" kern="1200">
                <a:solidFill>
                  <a:schemeClr val="tx1"/>
                </a:solidFill>
                <a:latin typeface="Calibri" charset="0"/>
                <a:ea typeface="宋体" charset="0"/>
                <a:cs typeface="+mn-cs"/>
              </a:defRPr>
            </a:lvl8pPr>
            <a:lvl9pPr marL="3886200" indent="-228600" algn="l" defTabSz="914400" rtl="0" eaLnBrk="0" fontAlgn="base" latinLnBrk="0" hangingPunct="0">
              <a:spcBef>
                <a:spcPct val="0"/>
              </a:spcBef>
              <a:spcAft>
                <a:spcPct val="0"/>
              </a:spcAft>
              <a:defRPr b="1" kern="1200">
                <a:solidFill>
                  <a:schemeClr val="tx1"/>
                </a:solidFill>
                <a:latin typeface="Calibri" charset="0"/>
                <a:ea typeface="宋体" charset="0"/>
                <a:cs typeface="+mn-cs"/>
              </a:defRPr>
            </a:lvl9pPr>
          </a:lstStyle>
          <a:p>
            <a:fld id="{71CDA18C-A6BD-9544-A858-95BA5D95C7A8}" type="slidenum">
              <a:rPr lang="zh-CN" altLang="en-US" smtClean="0">
                <a:latin typeface="宋体" charset="0"/>
              </a:rPr>
              <a:pPr/>
              <a:t>13</a:t>
            </a:fld>
            <a:endParaRPr lang="zh-CN" altLang="en-US">
              <a:latin typeface="宋体" charset="0"/>
            </a:endParaRPr>
          </a:p>
        </p:txBody>
      </p:sp>
      <p:sp>
        <p:nvSpPr>
          <p:cNvPr id="7" name="Rectangle 95"/>
          <p:cNvSpPr>
            <a:spLocks noChangeArrowheads="1"/>
          </p:cNvSpPr>
          <p:nvPr/>
        </p:nvSpPr>
        <p:spPr bwMode="gray">
          <a:xfrm>
            <a:off x="123825" y="980728"/>
            <a:ext cx="8912225" cy="5451475"/>
          </a:xfrm>
          <a:prstGeom prst="rect">
            <a:avLst/>
          </a:prstGeom>
          <a:solidFill>
            <a:schemeClr val="bg1"/>
          </a:solidFill>
          <a:ln w="19050">
            <a:solidFill>
              <a:schemeClr val="bg1">
                <a:lumMod val="65000"/>
              </a:schemeClr>
            </a:solidFill>
            <a:miter lim="800000"/>
            <a:headEnd/>
            <a:tailEnd/>
          </a:ln>
        </p:spPr>
        <p:txBody>
          <a:bodyPr wrap="none" lIns="0" tIns="0" rIns="0" bIns="0" anchor="ctr"/>
          <a:lstStyle/>
          <a:p>
            <a:pPr algn="ctr"/>
            <a:endParaRPr lang="zh-TW" altLang="en-US">
              <a:latin typeface="PMingLiU" charset="0"/>
              <a:ea typeface="PMingLiU" charset="0"/>
              <a:cs typeface="PMingLiU" charset="0"/>
            </a:endParaRPr>
          </a:p>
        </p:txBody>
      </p:sp>
      <p:grpSp>
        <p:nvGrpSpPr>
          <p:cNvPr id="8" name="Group 94"/>
          <p:cNvGrpSpPr>
            <a:grpSpLocks/>
          </p:cNvGrpSpPr>
          <p:nvPr/>
        </p:nvGrpSpPr>
        <p:grpSpPr bwMode="auto">
          <a:xfrm>
            <a:off x="533076" y="1043503"/>
            <a:ext cx="8204595" cy="5167338"/>
            <a:chOff x="329" y="830"/>
            <a:chExt cx="5032" cy="3128"/>
          </a:xfrm>
        </p:grpSpPr>
        <p:sp>
          <p:nvSpPr>
            <p:cNvPr id="9" name="AutoShape 6">
              <a:hlinkClick r:id="" action="ppaction://noaction" highlightClick="1"/>
            </p:cNvPr>
            <p:cNvSpPr>
              <a:spLocks noChangeArrowheads="1"/>
            </p:cNvSpPr>
            <p:nvPr/>
          </p:nvSpPr>
          <p:spPr bwMode="auto">
            <a:xfrm>
              <a:off x="3910" y="1816"/>
              <a:ext cx="1451" cy="854"/>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p>
              <a:pPr algn="ctr"/>
              <a:endParaRPr lang="zh-TW" altLang="en-US">
                <a:latin typeface="微软雅黑" panose="020B0503020204020204" pitchFamily="34" charset="-122"/>
                <a:ea typeface="微软雅黑" panose="020B0503020204020204" pitchFamily="34" charset="-122"/>
                <a:cs typeface="PMingLiU" charset="0"/>
              </a:endParaRPr>
            </a:p>
          </p:txBody>
        </p:sp>
        <p:pic>
          <p:nvPicPr>
            <p:cNvPr id="1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 y="3205"/>
              <a:ext cx="1323"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8"/>
            <p:cNvGrpSpPr>
              <a:grpSpLocks/>
            </p:cNvGrpSpPr>
            <p:nvPr/>
          </p:nvGrpSpPr>
          <p:grpSpPr bwMode="auto">
            <a:xfrm>
              <a:off x="3919" y="1884"/>
              <a:ext cx="1404" cy="816"/>
              <a:chOff x="1639" y="1659"/>
              <a:chExt cx="3638" cy="2057"/>
            </a:xfrm>
          </p:grpSpPr>
          <p:pic>
            <p:nvPicPr>
              <p:cNvPr id="8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9" y="1659"/>
                <a:ext cx="3638" cy="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Rectangle 10"/>
              <p:cNvSpPr>
                <a:spLocks noChangeArrowheads="1"/>
              </p:cNvSpPr>
              <p:nvPr/>
            </p:nvSpPr>
            <p:spPr bwMode="auto">
              <a:xfrm>
                <a:off x="1662" y="1963"/>
                <a:ext cx="454" cy="92"/>
              </a:xfrm>
              <a:prstGeom prst="rect">
                <a:avLst/>
              </a:prstGeom>
              <a:solidFill>
                <a:srgbClr val="CDC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TW" sz="200">
                    <a:latin typeface="微软雅黑" panose="020B0503020204020204" pitchFamily="34" charset="-122"/>
                    <a:ea typeface="微软雅黑" panose="020B0503020204020204" pitchFamily="34" charset="-122"/>
                  </a:rPr>
                  <a:t>Department</a:t>
                </a:r>
              </a:p>
            </p:txBody>
          </p:sp>
          <p:sp>
            <p:nvSpPr>
              <p:cNvPr id="88" name="Rectangle 11"/>
              <p:cNvSpPr>
                <a:spLocks noChangeArrowheads="1"/>
              </p:cNvSpPr>
              <p:nvPr/>
            </p:nvSpPr>
            <p:spPr bwMode="auto">
              <a:xfrm>
                <a:off x="1662" y="2164"/>
                <a:ext cx="454" cy="92"/>
              </a:xfrm>
              <a:prstGeom prst="rect">
                <a:avLst/>
              </a:prstGeom>
              <a:solidFill>
                <a:srgbClr val="CDC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TW" sz="200">
                    <a:latin typeface="微软雅黑" panose="020B0503020204020204" pitchFamily="34" charset="-122"/>
                    <a:ea typeface="微软雅黑" panose="020B0503020204020204" pitchFamily="34" charset="-122"/>
                  </a:rPr>
                  <a:t>Department</a:t>
                </a:r>
              </a:p>
            </p:txBody>
          </p:sp>
          <p:sp>
            <p:nvSpPr>
              <p:cNvPr id="89" name="Rectangle 12"/>
              <p:cNvSpPr>
                <a:spLocks noChangeArrowheads="1"/>
              </p:cNvSpPr>
              <p:nvPr/>
            </p:nvSpPr>
            <p:spPr bwMode="auto">
              <a:xfrm>
                <a:off x="1662" y="2336"/>
                <a:ext cx="454" cy="92"/>
              </a:xfrm>
              <a:prstGeom prst="rect">
                <a:avLst/>
              </a:prstGeom>
              <a:solidFill>
                <a:srgbClr val="CDC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TW" sz="300">
                    <a:latin typeface="微软雅黑" panose="020B0503020204020204" pitchFamily="34" charset="-122"/>
                    <a:ea typeface="微软雅黑" panose="020B0503020204020204" pitchFamily="34" charset="-122"/>
                  </a:rPr>
                  <a:t>Department</a:t>
                </a:r>
              </a:p>
            </p:txBody>
          </p:sp>
          <p:sp>
            <p:nvSpPr>
              <p:cNvPr id="90" name="Rectangle 13"/>
              <p:cNvSpPr>
                <a:spLocks noChangeArrowheads="1"/>
              </p:cNvSpPr>
              <p:nvPr/>
            </p:nvSpPr>
            <p:spPr bwMode="auto">
              <a:xfrm>
                <a:off x="1662" y="2525"/>
                <a:ext cx="454" cy="92"/>
              </a:xfrm>
              <a:prstGeom prst="rect">
                <a:avLst/>
              </a:prstGeom>
              <a:solidFill>
                <a:srgbClr val="CDC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TW" sz="200">
                    <a:latin typeface="微软雅黑" panose="020B0503020204020204" pitchFamily="34" charset="-122"/>
                    <a:ea typeface="微软雅黑" panose="020B0503020204020204" pitchFamily="34" charset="-122"/>
                  </a:rPr>
                  <a:t>Department</a:t>
                </a:r>
              </a:p>
            </p:txBody>
          </p:sp>
          <p:sp>
            <p:nvSpPr>
              <p:cNvPr id="91" name="Rectangle 14"/>
              <p:cNvSpPr>
                <a:spLocks noChangeArrowheads="1"/>
              </p:cNvSpPr>
              <p:nvPr/>
            </p:nvSpPr>
            <p:spPr bwMode="auto">
              <a:xfrm>
                <a:off x="1662" y="2697"/>
                <a:ext cx="454" cy="92"/>
              </a:xfrm>
              <a:prstGeom prst="rect">
                <a:avLst/>
              </a:prstGeom>
              <a:solidFill>
                <a:srgbClr val="CDC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TW" sz="300">
                    <a:latin typeface="微软雅黑" panose="020B0503020204020204" pitchFamily="34" charset="-122"/>
                    <a:ea typeface="微软雅黑" panose="020B0503020204020204" pitchFamily="34" charset="-122"/>
                  </a:rPr>
                  <a:t>Department</a:t>
                </a:r>
              </a:p>
            </p:txBody>
          </p:sp>
          <p:sp>
            <p:nvSpPr>
              <p:cNvPr id="92" name="Rectangle 15"/>
              <p:cNvSpPr>
                <a:spLocks noChangeArrowheads="1"/>
              </p:cNvSpPr>
              <p:nvPr/>
            </p:nvSpPr>
            <p:spPr bwMode="auto">
              <a:xfrm>
                <a:off x="1662" y="2874"/>
                <a:ext cx="454" cy="94"/>
              </a:xfrm>
              <a:prstGeom prst="rect">
                <a:avLst/>
              </a:prstGeom>
              <a:solidFill>
                <a:srgbClr val="CDC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TW" sz="200">
                    <a:latin typeface="微软雅黑" panose="020B0503020204020204" pitchFamily="34" charset="-122"/>
                    <a:ea typeface="微软雅黑" panose="020B0503020204020204" pitchFamily="34" charset="-122"/>
                  </a:rPr>
                  <a:t>Department</a:t>
                </a:r>
              </a:p>
            </p:txBody>
          </p:sp>
          <p:sp>
            <p:nvSpPr>
              <p:cNvPr id="93" name="Rectangle 16"/>
              <p:cNvSpPr>
                <a:spLocks noChangeArrowheads="1"/>
              </p:cNvSpPr>
              <p:nvPr/>
            </p:nvSpPr>
            <p:spPr bwMode="auto">
              <a:xfrm>
                <a:off x="1662" y="3041"/>
                <a:ext cx="454" cy="92"/>
              </a:xfrm>
              <a:prstGeom prst="rect">
                <a:avLst/>
              </a:prstGeom>
              <a:solidFill>
                <a:srgbClr val="CDC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TW" sz="200">
                    <a:latin typeface="微软雅黑" panose="020B0503020204020204" pitchFamily="34" charset="-122"/>
                    <a:ea typeface="微软雅黑" panose="020B0503020204020204" pitchFamily="34" charset="-122"/>
                  </a:rPr>
                  <a:t>Department</a:t>
                </a:r>
              </a:p>
            </p:txBody>
          </p:sp>
          <p:sp>
            <p:nvSpPr>
              <p:cNvPr id="94" name="Rectangle 17"/>
              <p:cNvSpPr>
                <a:spLocks noChangeArrowheads="1"/>
              </p:cNvSpPr>
              <p:nvPr/>
            </p:nvSpPr>
            <p:spPr bwMode="auto">
              <a:xfrm>
                <a:off x="1662" y="3230"/>
                <a:ext cx="454" cy="94"/>
              </a:xfrm>
              <a:prstGeom prst="rect">
                <a:avLst/>
              </a:prstGeom>
              <a:solidFill>
                <a:srgbClr val="CDC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TW" sz="200">
                    <a:latin typeface="微软雅黑" panose="020B0503020204020204" pitchFamily="34" charset="-122"/>
                    <a:ea typeface="微软雅黑" panose="020B0503020204020204" pitchFamily="34" charset="-122"/>
                  </a:rPr>
                  <a:t>Department</a:t>
                </a:r>
              </a:p>
            </p:txBody>
          </p:sp>
          <p:sp>
            <p:nvSpPr>
              <p:cNvPr id="95" name="Rectangle 18"/>
              <p:cNvSpPr>
                <a:spLocks noChangeArrowheads="1"/>
              </p:cNvSpPr>
              <p:nvPr/>
            </p:nvSpPr>
            <p:spPr bwMode="auto">
              <a:xfrm>
                <a:off x="1662" y="3414"/>
                <a:ext cx="454" cy="92"/>
              </a:xfrm>
              <a:prstGeom prst="rect">
                <a:avLst/>
              </a:prstGeom>
              <a:solidFill>
                <a:srgbClr val="CDC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TW" sz="200">
                    <a:latin typeface="微软雅黑" panose="020B0503020204020204" pitchFamily="34" charset="-122"/>
                    <a:ea typeface="微软雅黑" panose="020B0503020204020204" pitchFamily="34" charset="-122"/>
                  </a:rPr>
                  <a:t>Department</a:t>
                </a:r>
              </a:p>
            </p:txBody>
          </p:sp>
        </p:grpSp>
        <p:pic>
          <p:nvPicPr>
            <p:cNvPr id="1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9" y="3044"/>
              <a:ext cx="1231" cy="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20"/>
            <p:cNvGrpSpPr>
              <a:grpSpLocks/>
            </p:cNvGrpSpPr>
            <p:nvPr/>
          </p:nvGrpSpPr>
          <p:grpSpPr bwMode="auto">
            <a:xfrm>
              <a:off x="2141" y="2428"/>
              <a:ext cx="1509" cy="1330"/>
              <a:chOff x="1022" y="2184"/>
              <a:chExt cx="1666" cy="1564"/>
            </a:xfrm>
          </p:grpSpPr>
          <p:grpSp>
            <p:nvGrpSpPr>
              <p:cNvPr id="49" name="Group 21"/>
              <p:cNvGrpSpPr>
                <a:grpSpLocks noChangeAspect="1"/>
              </p:cNvGrpSpPr>
              <p:nvPr/>
            </p:nvGrpSpPr>
            <p:grpSpPr bwMode="auto">
              <a:xfrm>
                <a:off x="1022" y="2184"/>
                <a:ext cx="1666" cy="1564"/>
                <a:chOff x="1022" y="2184"/>
                <a:chExt cx="1666" cy="1564"/>
              </a:xfrm>
            </p:grpSpPr>
            <p:sp>
              <p:nvSpPr>
                <p:cNvPr id="53" name="AutoShape 22"/>
                <p:cNvSpPr>
                  <a:spLocks noChangeAspect="1" noChangeArrowheads="1" noTextEdit="1"/>
                </p:cNvSpPr>
                <p:nvPr/>
              </p:nvSpPr>
              <p:spPr bwMode="auto">
                <a:xfrm>
                  <a:off x="1022" y="2184"/>
                  <a:ext cx="1666" cy="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54" name="Freeform 23"/>
                <p:cNvSpPr>
                  <a:spLocks/>
                </p:cNvSpPr>
                <p:nvPr/>
              </p:nvSpPr>
              <p:spPr bwMode="auto">
                <a:xfrm>
                  <a:off x="1022" y="2805"/>
                  <a:ext cx="1185" cy="634"/>
                </a:xfrm>
                <a:custGeom>
                  <a:avLst/>
                  <a:gdLst>
                    <a:gd name="T0" fmla="*/ 0 w 2368"/>
                    <a:gd name="T1" fmla="*/ 1 h 1265"/>
                    <a:gd name="T2" fmla="*/ 0 w 2368"/>
                    <a:gd name="T3" fmla="*/ 1 h 1265"/>
                    <a:gd name="T4" fmla="*/ 1 w 2368"/>
                    <a:gd name="T5" fmla="*/ 1 h 1265"/>
                    <a:gd name="T6" fmla="*/ 1 w 2368"/>
                    <a:gd name="T7" fmla="*/ 1 h 1265"/>
                    <a:gd name="T8" fmla="*/ 1 w 2368"/>
                    <a:gd name="T9" fmla="*/ 0 h 1265"/>
                    <a:gd name="T10" fmla="*/ 0 w 2368"/>
                    <a:gd name="T11" fmla="*/ 1 h 1265"/>
                    <a:gd name="T12" fmla="*/ 0 60000 65536"/>
                    <a:gd name="T13" fmla="*/ 0 60000 65536"/>
                    <a:gd name="T14" fmla="*/ 0 60000 65536"/>
                    <a:gd name="T15" fmla="*/ 0 60000 65536"/>
                    <a:gd name="T16" fmla="*/ 0 60000 65536"/>
                    <a:gd name="T17" fmla="*/ 0 60000 65536"/>
                    <a:gd name="T18" fmla="*/ 0 w 2368"/>
                    <a:gd name="T19" fmla="*/ 0 h 1265"/>
                    <a:gd name="T20" fmla="*/ 2368 w 2368"/>
                    <a:gd name="T21" fmla="*/ 1265 h 1265"/>
                  </a:gdLst>
                  <a:ahLst/>
                  <a:cxnLst>
                    <a:cxn ang="T12">
                      <a:pos x="T0" y="T1"/>
                    </a:cxn>
                    <a:cxn ang="T13">
                      <a:pos x="T2" y="T3"/>
                    </a:cxn>
                    <a:cxn ang="T14">
                      <a:pos x="T4" y="T5"/>
                    </a:cxn>
                    <a:cxn ang="T15">
                      <a:pos x="T6" y="T7"/>
                    </a:cxn>
                    <a:cxn ang="T16">
                      <a:pos x="T8" y="T9"/>
                    </a:cxn>
                    <a:cxn ang="T17">
                      <a:pos x="T10" y="T11"/>
                    </a:cxn>
                  </a:cxnLst>
                  <a:rect l="T18" t="T19" r="T20" b="T21"/>
                  <a:pathLst>
                    <a:path w="2368" h="1265">
                      <a:moveTo>
                        <a:pt x="0" y="293"/>
                      </a:moveTo>
                      <a:lnTo>
                        <a:pt x="0" y="987"/>
                      </a:lnTo>
                      <a:lnTo>
                        <a:pt x="887" y="1265"/>
                      </a:lnTo>
                      <a:lnTo>
                        <a:pt x="2039" y="864"/>
                      </a:lnTo>
                      <a:lnTo>
                        <a:pt x="2368" y="0"/>
                      </a:lnTo>
                      <a:lnTo>
                        <a:pt x="0" y="293"/>
                      </a:lnTo>
                      <a:close/>
                    </a:path>
                  </a:pathLst>
                </a:custGeom>
                <a:solidFill>
                  <a:srgbClr val="A5CE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55" name="Freeform 24"/>
                <p:cNvSpPr>
                  <a:spLocks/>
                </p:cNvSpPr>
                <p:nvPr/>
              </p:nvSpPr>
              <p:spPr bwMode="auto">
                <a:xfrm>
                  <a:off x="1959" y="2310"/>
                  <a:ext cx="498" cy="591"/>
                </a:xfrm>
                <a:custGeom>
                  <a:avLst/>
                  <a:gdLst>
                    <a:gd name="T0" fmla="*/ 1 w 996"/>
                    <a:gd name="T1" fmla="*/ 1 h 1187"/>
                    <a:gd name="T2" fmla="*/ 1 w 996"/>
                    <a:gd name="T3" fmla="*/ 1 h 1187"/>
                    <a:gd name="T4" fmla="*/ 1 w 996"/>
                    <a:gd name="T5" fmla="*/ 1 h 1187"/>
                    <a:gd name="T6" fmla="*/ 1 w 996"/>
                    <a:gd name="T7" fmla="*/ 1 h 1187"/>
                    <a:gd name="T8" fmla="*/ 1 w 996"/>
                    <a:gd name="T9" fmla="*/ 1 h 1187"/>
                    <a:gd name="T10" fmla="*/ 1 w 996"/>
                    <a:gd name="T11" fmla="*/ 1 h 1187"/>
                    <a:gd name="T12" fmla="*/ 1 w 996"/>
                    <a:gd name="T13" fmla="*/ 1 h 1187"/>
                    <a:gd name="T14" fmla="*/ 1 w 996"/>
                    <a:gd name="T15" fmla="*/ 1 h 1187"/>
                    <a:gd name="T16" fmla="*/ 1 w 996"/>
                    <a:gd name="T17" fmla="*/ 1 h 1187"/>
                    <a:gd name="T18" fmla="*/ 1 w 996"/>
                    <a:gd name="T19" fmla="*/ 1 h 1187"/>
                    <a:gd name="T20" fmla="*/ 1 w 996"/>
                    <a:gd name="T21" fmla="*/ 1 h 1187"/>
                    <a:gd name="T22" fmla="*/ 1 w 996"/>
                    <a:gd name="T23" fmla="*/ 1 h 1187"/>
                    <a:gd name="T24" fmla="*/ 1 w 996"/>
                    <a:gd name="T25" fmla="*/ 1 h 1187"/>
                    <a:gd name="T26" fmla="*/ 1 w 996"/>
                    <a:gd name="T27" fmla="*/ 1 h 1187"/>
                    <a:gd name="T28" fmla="*/ 1 w 996"/>
                    <a:gd name="T29" fmla="*/ 1 h 1187"/>
                    <a:gd name="T30" fmla="*/ 1 w 996"/>
                    <a:gd name="T31" fmla="*/ 1 h 1187"/>
                    <a:gd name="T32" fmla="*/ 1 w 996"/>
                    <a:gd name="T33" fmla="*/ 1 h 1187"/>
                    <a:gd name="T34" fmla="*/ 1 w 996"/>
                    <a:gd name="T35" fmla="*/ 1 h 1187"/>
                    <a:gd name="T36" fmla="*/ 1 w 996"/>
                    <a:gd name="T37" fmla="*/ 1 h 1187"/>
                    <a:gd name="T38" fmla="*/ 1 w 996"/>
                    <a:gd name="T39" fmla="*/ 1 h 1187"/>
                    <a:gd name="T40" fmla="*/ 1 w 996"/>
                    <a:gd name="T41" fmla="*/ 1 h 1187"/>
                    <a:gd name="T42" fmla="*/ 1 w 996"/>
                    <a:gd name="T43" fmla="*/ 1 h 1187"/>
                    <a:gd name="T44" fmla="*/ 1 w 996"/>
                    <a:gd name="T45" fmla="*/ 1 h 1187"/>
                    <a:gd name="T46" fmla="*/ 1 w 996"/>
                    <a:gd name="T47" fmla="*/ 1 h 1187"/>
                    <a:gd name="T48" fmla="*/ 1 w 996"/>
                    <a:gd name="T49" fmla="*/ 1 h 1187"/>
                    <a:gd name="T50" fmla="*/ 1 w 996"/>
                    <a:gd name="T51" fmla="*/ 1 h 1187"/>
                    <a:gd name="T52" fmla="*/ 1 w 996"/>
                    <a:gd name="T53" fmla="*/ 1 h 1187"/>
                    <a:gd name="T54" fmla="*/ 1 w 996"/>
                    <a:gd name="T55" fmla="*/ 1 h 1187"/>
                    <a:gd name="T56" fmla="*/ 1 w 996"/>
                    <a:gd name="T57" fmla="*/ 1 h 1187"/>
                    <a:gd name="T58" fmla="*/ 1 w 996"/>
                    <a:gd name="T59" fmla="*/ 1 h 1187"/>
                    <a:gd name="T60" fmla="*/ 1 w 996"/>
                    <a:gd name="T61" fmla="*/ 1 h 1187"/>
                    <a:gd name="T62" fmla="*/ 1 w 996"/>
                    <a:gd name="T63" fmla="*/ 1 h 1187"/>
                    <a:gd name="T64" fmla="*/ 1 w 996"/>
                    <a:gd name="T65" fmla="*/ 1 h 1187"/>
                    <a:gd name="T66" fmla="*/ 1 w 996"/>
                    <a:gd name="T67" fmla="*/ 1 h 1187"/>
                    <a:gd name="T68" fmla="*/ 1 w 996"/>
                    <a:gd name="T69" fmla="*/ 1 h 1187"/>
                    <a:gd name="T70" fmla="*/ 1 w 996"/>
                    <a:gd name="T71" fmla="*/ 1 h 1187"/>
                    <a:gd name="T72" fmla="*/ 1 w 996"/>
                    <a:gd name="T73" fmla="*/ 1 h 1187"/>
                    <a:gd name="T74" fmla="*/ 1 w 996"/>
                    <a:gd name="T75" fmla="*/ 1 h 1187"/>
                    <a:gd name="T76" fmla="*/ 1 w 996"/>
                    <a:gd name="T77" fmla="*/ 1 h 1187"/>
                    <a:gd name="T78" fmla="*/ 1 w 996"/>
                    <a:gd name="T79" fmla="*/ 1 h 1187"/>
                    <a:gd name="T80" fmla="*/ 1 w 996"/>
                    <a:gd name="T81" fmla="*/ 1 h 1187"/>
                    <a:gd name="T82" fmla="*/ 1 w 996"/>
                    <a:gd name="T83" fmla="*/ 1 h 1187"/>
                    <a:gd name="T84" fmla="*/ 1 w 996"/>
                    <a:gd name="T85" fmla="*/ 1 h 1187"/>
                    <a:gd name="T86" fmla="*/ 1 w 996"/>
                    <a:gd name="T87" fmla="*/ 1 h 1187"/>
                    <a:gd name="T88" fmla="*/ 1 w 996"/>
                    <a:gd name="T89" fmla="*/ 1 h 1187"/>
                    <a:gd name="T90" fmla="*/ 1 w 996"/>
                    <a:gd name="T91" fmla="*/ 1 h 1187"/>
                    <a:gd name="T92" fmla="*/ 1 w 996"/>
                    <a:gd name="T93" fmla="*/ 1 h 11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6"/>
                    <a:gd name="T142" fmla="*/ 0 h 1187"/>
                    <a:gd name="T143" fmla="*/ 996 w 996"/>
                    <a:gd name="T144" fmla="*/ 1187 h 118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6" h="1187">
                      <a:moveTo>
                        <a:pt x="768" y="629"/>
                      </a:moveTo>
                      <a:lnTo>
                        <a:pt x="782" y="587"/>
                      </a:lnTo>
                      <a:lnTo>
                        <a:pt x="792" y="545"/>
                      </a:lnTo>
                      <a:lnTo>
                        <a:pt x="797" y="499"/>
                      </a:lnTo>
                      <a:lnTo>
                        <a:pt x="799" y="454"/>
                      </a:lnTo>
                      <a:lnTo>
                        <a:pt x="797" y="407"/>
                      </a:lnTo>
                      <a:lnTo>
                        <a:pt x="790" y="362"/>
                      </a:lnTo>
                      <a:lnTo>
                        <a:pt x="780" y="318"/>
                      </a:lnTo>
                      <a:lnTo>
                        <a:pt x="768" y="278"/>
                      </a:lnTo>
                      <a:lnTo>
                        <a:pt x="751" y="237"/>
                      </a:lnTo>
                      <a:lnTo>
                        <a:pt x="731" y="200"/>
                      </a:lnTo>
                      <a:lnTo>
                        <a:pt x="707" y="165"/>
                      </a:lnTo>
                      <a:lnTo>
                        <a:pt x="682" y="133"/>
                      </a:lnTo>
                      <a:lnTo>
                        <a:pt x="655" y="103"/>
                      </a:lnTo>
                      <a:lnTo>
                        <a:pt x="622" y="78"/>
                      </a:lnTo>
                      <a:lnTo>
                        <a:pt x="590" y="55"/>
                      </a:lnTo>
                      <a:lnTo>
                        <a:pt x="556" y="36"/>
                      </a:lnTo>
                      <a:lnTo>
                        <a:pt x="519" y="20"/>
                      </a:lnTo>
                      <a:lnTo>
                        <a:pt x="480" y="9"/>
                      </a:lnTo>
                      <a:lnTo>
                        <a:pt x="441" y="2"/>
                      </a:lnTo>
                      <a:lnTo>
                        <a:pt x="400" y="0"/>
                      </a:lnTo>
                      <a:lnTo>
                        <a:pt x="359" y="2"/>
                      </a:lnTo>
                      <a:lnTo>
                        <a:pt x="320" y="9"/>
                      </a:lnTo>
                      <a:lnTo>
                        <a:pt x="281" y="20"/>
                      </a:lnTo>
                      <a:lnTo>
                        <a:pt x="244" y="36"/>
                      </a:lnTo>
                      <a:lnTo>
                        <a:pt x="210" y="55"/>
                      </a:lnTo>
                      <a:lnTo>
                        <a:pt x="176" y="78"/>
                      </a:lnTo>
                      <a:lnTo>
                        <a:pt x="146" y="103"/>
                      </a:lnTo>
                      <a:lnTo>
                        <a:pt x="117" y="133"/>
                      </a:lnTo>
                      <a:lnTo>
                        <a:pt x="91" y="165"/>
                      </a:lnTo>
                      <a:lnTo>
                        <a:pt x="68" y="200"/>
                      </a:lnTo>
                      <a:lnTo>
                        <a:pt x="49" y="237"/>
                      </a:lnTo>
                      <a:lnTo>
                        <a:pt x="32" y="278"/>
                      </a:lnTo>
                      <a:lnTo>
                        <a:pt x="18" y="318"/>
                      </a:lnTo>
                      <a:lnTo>
                        <a:pt x="8" y="362"/>
                      </a:lnTo>
                      <a:lnTo>
                        <a:pt x="1" y="407"/>
                      </a:lnTo>
                      <a:lnTo>
                        <a:pt x="0" y="454"/>
                      </a:lnTo>
                      <a:lnTo>
                        <a:pt x="1" y="501"/>
                      </a:lnTo>
                      <a:lnTo>
                        <a:pt x="6" y="545"/>
                      </a:lnTo>
                      <a:lnTo>
                        <a:pt x="17" y="588"/>
                      </a:lnTo>
                      <a:lnTo>
                        <a:pt x="29" y="630"/>
                      </a:lnTo>
                      <a:lnTo>
                        <a:pt x="44" y="669"/>
                      </a:lnTo>
                      <a:lnTo>
                        <a:pt x="62" y="707"/>
                      </a:lnTo>
                      <a:lnTo>
                        <a:pt x="85" y="743"/>
                      </a:lnTo>
                      <a:lnTo>
                        <a:pt x="108" y="774"/>
                      </a:lnTo>
                      <a:lnTo>
                        <a:pt x="134" y="804"/>
                      </a:lnTo>
                      <a:lnTo>
                        <a:pt x="164" y="830"/>
                      </a:lnTo>
                      <a:lnTo>
                        <a:pt x="195" y="853"/>
                      </a:lnTo>
                      <a:lnTo>
                        <a:pt x="229" y="872"/>
                      </a:lnTo>
                      <a:lnTo>
                        <a:pt x="264" y="888"/>
                      </a:lnTo>
                      <a:lnTo>
                        <a:pt x="302" y="899"/>
                      </a:lnTo>
                      <a:lnTo>
                        <a:pt x="341" y="905"/>
                      </a:lnTo>
                      <a:lnTo>
                        <a:pt x="381" y="908"/>
                      </a:lnTo>
                      <a:lnTo>
                        <a:pt x="390" y="908"/>
                      </a:lnTo>
                      <a:lnTo>
                        <a:pt x="398" y="907"/>
                      </a:lnTo>
                      <a:lnTo>
                        <a:pt x="409" y="907"/>
                      </a:lnTo>
                      <a:lnTo>
                        <a:pt x="417" y="905"/>
                      </a:lnTo>
                      <a:lnTo>
                        <a:pt x="427" y="903"/>
                      </a:lnTo>
                      <a:lnTo>
                        <a:pt x="436" y="902"/>
                      </a:lnTo>
                      <a:lnTo>
                        <a:pt x="444" y="900"/>
                      </a:lnTo>
                      <a:lnTo>
                        <a:pt x="453" y="899"/>
                      </a:lnTo>
                      <a:lnTo>
                        <a:pt x="407" y="1055"/>
                      </a:lnTo>
                      <a:lnTo>
                        <a:pt x="410" y="1058"/>
                      </a:lnTo>
                      <a:lnTo>
                        <a:pt x="420" y="1066"/>
                      </a:lnTo>
                      <a:lnTo>
                        <a:pt x="439" y="1080"/>
                      </a:lnTo>
                      <a:lnTo>
                        <a:pt x="461" y="1095"/>
                      </a:lnTo>
                      <a:lnTo>
                        <a:pt x="490" y="1114"/>
                      </a:lnTo>
                      <a:lnTo>
                        <a:pt x="524" y="1134"/>
                      </a:lnTo>
                      <a:lnTo>
                        <a:pt x="561" y="1155"/>
                      </a:lnTo>
                      <a:lnTo>
                        <a:pt x="604" y="1173"/>
                      </a:lnTo>
                      <a:lnTo>
                        <a:pt x="626" y="1181"/>
                      </a:lnTo>
                      <a:lnTo>
                        <a:pt x="648" y="1186"/>
                      </a:lnTo>
                      <a:lnTo>
                        <a:pt x="672" y="1187"/>
                      </a:lnTo>
                      <a:lnTo>
                        <a:pt x="694" y="1186"/>
                      </a:lnTo>
                      <a:lnTo>
                        <a:pt x="717" y="1183"/>
                      </a:lnTo>
                      <a:lnTo>
                        <a:pt x="739" y="1178"/>
                      </a:lnTo>
                      <a:lnTo>
                        <a:pt x="761" y="1172"/>
                      </a:lnTo>
                      <a:lnTo>
                        <a:pt x="782" y="1164"/>
                      </a:lnTo>
                      <a:lnTo>
                        <a:pt x="802" y="1156"/>
                      </a:lnTo>
                      <a:lnTo>
                        <a:pt x="822" y="1147"/>
                      </a:lnTo>
                      <a:lnTo>
                        <a:pt x="841" y="1137"/>
                      </a:lnTo>
                      <a:lnTo>
                        <a:pt x="858" y="1130"/>
                      </a:lnTo>
                      <a:lnTo>
                        <a:pt x="873" y="1122"/>
                      </a:lnTo>
                      <a:lnTo>
                        <a:pt x="887" y="1116"/>
                      </a:lnTo>
                      <a:lnTo>
                        <a:pt x="899" y="1109"/>
                      </a:lnTo>
                      <a:lnTo>
                        <a:pt x="909" y="1106"/>
                      </a:lnTo>
                      <a:lnTo>
                        <a:pt x="926" y="1097"/>
                      </a:lnTo>
                      <a:lnTo>
                        <a:pt x="943" y="1083"/>
                      </a:lnTo>
                      <a:lnTo>
                        <a:pt x="957" y="1064"/>
                      </a:lnTo>
                      <a:lnTo>
                        <a:pt x="970" y="1044"/>
                      </a:lnTo>
                      <a:lnTo>
                        <a:pt x="980" y="1024"/>
                      </a:lnTo>
                      <a:lnTo>
                        <a:pt x="989" y="1006"/>
                      </a:lnTo>
                      <a:lnTo>
                        <a:pt x="994" y="995"/>
                      </a:lnTo>
                      <a:lnTo>
                        <a:pt x="996" y="991"/>
                      </a:lnTo>
                      <a:lnTo>
                        <a:pt x="768" y="629"/>
                      </a:lnTo>
                      <a:close/>
                    </a:path>
                  </a:pathLst>
                </a:custGeom>
                <a:solidFill>
                  <a:srgbClr val="F2C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56" name="Freeform 25"/>
                <p:cNvSpPr>
                  <a:spLocks/>
                </p:cNvSpPr>
                <p:nvPr/>
              </p:nvSpPr>
              <p:spPr bwMode="auto">
                <a:xfrm>
                  <a:off x="1964" y="2186"/>
                  <a:ext cx="723" cy="539"/>
                </a:xfrm>
                <a:custGeom>
                  <a:avLst/>
                  <a:gdLst>
                    <a:gd name="T0" fmla="*/ 0 w 1447"/>
                    <a:gd name="T1" fmla="*/ 1 h 1079"/>
                    <a:gd name="T2" fmla="*/ 0 w 1447"/>
                    <a:gd name="T3" fmla="*/ 1 h 1079"/>
                    <a:gd name="T4" fmla="*/ 0 w 1447"/>
                    <a:gd name="T5" fmla="*/ 1 h 1079"/>
                    <a:gd name="T6" fmla="*/ 0 w 1447"/>
                    <a:gd name="T7" fmla="*/ 1 h 1079"/>
                    <a:gd name="T8" fmla="*/ 0 w 1447"/>
                    <a:gd name="T9" fmla="*/ 1 h 1079"/>
                    <a:gd name="T10" fmla="*/ 0 w 1447"/>
                    <a:gd name="T11" fmla="*/ 1 h 1079"/>
                    <a:gd name="T12" fmla="*/ 0 w 1447"/>
                    <a:gd name="T13" fmla="*/ 1 h 1079"/>
                    <a:gd name="T14" fmla="*/ 0 w 1447"/>
                    <a:gd name="T15" fmla="*/ 1 h 1079"/>
                    <a:gd name="T16" fmla="*/ 0 w 1447"/>
                    <a:gd name="T17" fmla="*/ 1 h 1079"/>
                    <a:gd name="T18" fmla="*/ 0 w 1447"/>
                    <a:gd name="T19" fmla="*/ 1 h 1079"/>
                    <a:gd name="T20" fmla="*/ 0 w 1447"/>
                    <a:gd name="T21" fmla="*/ 1 h 1079"/>
                    <a:gd name="T22" fmla="*/ 0 w 1447"/>
                    <a:gd name="T23" fmla="*/ 1 h 1079"/>
                    <a:gd name="T24" fmla="*/ 0 w 1447"/>
                    <a:gd name="T25" fmla="*/ 0 h 1079"/>
                    <a:gd name="T26" fmla="*/ 0 w 1447"/>
                    <a:gd name="T27" fmla="*/ 1 h 1079"/>
                    <a:gd name="T28" fmla="*/ 0 w 1447"/>
                    <a:gd name="T29" fmla="*/ 1 h 1079"/>
                    <a:gd name="T30" fmla="*/ 0 w 1447"/>
                    <a:gd name="T31" fmla="*/ 1 h 1079"/>
                    <a:gd name="T32" fmla="*/ 0 w 1447"/>
                    <a:gd name="T33" fmla="*/ 1 h 1079"/>
                    <a:gd name="T34" fmla="*/ 0 w 1447"/>
                    <a:gd name="T35" fmla="*/ 1 h 1079"/>
                    <a:gd name="T36" fmla="*/ 0 w 1447"/>
                    <a:gd name="T37" fmla="*/ 1 h 1079"/>
                    <a:gd name="T38" fmla="*/ 0 w 1447"/>
                    <a:gd name="T39" fmla="*/ 1 h 1079"/>
                    <a:gd name="T40" fmla="*/ 0 w 1447"/>
                    <a:gd name="T41" fmla="*/ 1 h 1079"/>
                    <a:gd name="T42" fmla="*/ 0 w 1447"/>
                    <a:gd name="T43" fmla="*/ 1 h 1079"/>
                    <a:gd name="T44" fmla="*/ 0 w 1447"/>
                    <a:gd name="T45" fmla="*/ 1 h 1079"/>
                    <a:gd name="T46" fmla="*/ 0 w 1447"/>
                    <a:gd name="T47" fmla="*/ 1 h 1079"/>
                    <a:gd name="T48" fmla="*/ 0 w 1447"/>
                    <a:gd name="T49" fmla="*/ 1 h 1079"/>
                    <a:gd name="T50" fmla="*/ 0 w 1447"/>
                    <a:gd name="T51" fmla="*/ 1 h 1079"/>
                    <a:gd name="T52" fmla="*/ 0 w 1447"/>
                    <a:gd name="T53" fmla="*/ 1 h 1079"/>
                    <a:gd name="T54" fmla="*/ 0 w 1447"/>
                    <a:gd name="T55" fmla="*/ 1 h 1079"/>
                    <a:gd name="T56" fmla="*/ 0 w 1447"/>
                    <a:gd name="T57" fmla="*/ 1 h 1079"/>
                    <a:gd name="T58" fmla="*/ 0 w 1447"/>
                    <a:gd name="T59" fmla="*/ 1 h 1079"/>
                    <a:gd name="T60" fmla="*/ 0 w 1447"/>
                    <a:gd name="T61" fmla="*/ 1 h 1079"/>
                    <a:gd name="T62" fmla="*/ 0 w 1447"/>
                    <a:gd name="T63" fmla="*/ 1 h 1079"/>
                    <a:gd name="T64" fmla="*/ 0 w 1447"/>
                    <a:gd name="T65" fmla="*/ 1 h 1079"/>
                    <a:gd name="T66" fmla="*/ 0 w 1447"/>
                    <a:gd name="T67" fmla="*/ 1 h 1079"/>
                    <a:gd name="T68" fmla="*/ 0 w 1447"/>
                    <a:gd name="T69" fmla="*/ 1 h 1079"/>
                    <a:gd name="T70" fmla="*/ 0 w 1447"/>
                    <a:gd name="T71" fmla="*/ 1 h 1079"/>
                    <a:gd name="T72" fmla="*/ 0 w 1447"/>
                    <a:gd name="T73" fmla="*/ 1 h 1079"/>
                    <a:gd name="T74" fmla="*/ 0 w 1447"/>
                    <a:gd name="T75" fmla="*/ 1 h 1079"/>
                    <a:gd name="T76" fmla="*/ 0 w 1447"/>
                    <a:gd name="T77" fmla="*/ 1 h 1079"/>
                    <a:gd name="T78" fmla="*/ 0 w 1447"/>
                    <a:gd name="T79" fmla="*/ 1 h 1079"/>
                    <a:gd name="T80" fmla="*/ 0 w 1447"/>
                    <a:gd name="T81" fmla="*/ 1 h 1079"/>
                    <a:gd name="T82" fmla="*/ 0 w 1447"/>
                    <a:gd name="T83" fmla="*/ 1 h 1079"/>
                    <a:gd name="T84" fmla="*/ 0 w 1447"/>
                    <a:gd name="T85" fmla="*/ 1 h 1079"/>
                    <a:gd name="T86" fmla="*/ 0 w 1447"/>
                    <a:gd name="T87" fmla="*/ 1 h 10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7"/>
                    <a:gd name="T133" fmla="*/ 0 h 1079"/>
                    <a:gd name="T134" fmla="*/ 1447 w 1447"/>
                    <a:gd name="T135" fmla="*/ 1079 h 10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7" h="1079">
                      <a:moveTo>
                        <a:pt x="1446" y="549"/>
                      </a:moveTo>
                      <a:lnTo>
                        <a:pt x="1442" y="518"/>
                      </a:lnTo>
                      <a:lnTo>
                        <a:pt x="1439" y="488"/>
                      </a:lnTo>
                      <a:lnTo>
                        <a:pt x="1432" y="461"/>
                      </a:lnTo>
                      <a:lnTo>
                        <a:pt x="1425" y="435"/>
                      </a:lnTo>
                      <a:lnTo>
                        <a:pt x="1417" y="410"/>
                      </a:lnTo>
                      <a:lnTo>
                        <a:pt x="1407" y="388"/>
                      </a:lnTo>
                      <a:lnTo>
                        <a:pt x="1396" y="368"/>
                      </a:lnTo>
                      <a:lnTo>
                        <a:pt x="1385" y="349"/>
                      </a:lnTo>
                      <a:lnTo>
                        <a:pt x="1364" y="321"/>
                      </a:lnTo>
                      <a:lnTo>
                        <a:pt x="1346" y="295"/>
                      </a:lnTo>
                      <a:lnTo>
                        <a:pt x="1325" y="270"/>
                      </a:lnTo>
                      <a:lnTo>
                        <a:pt x="1305" y="248"/>
                      </a:lnTo>
                      <a:lnTo>
                        <a:pt x="1281" y="231"/>
                      </a:lnTo>
                      <a:lnTo>
                        <a:pt x="1252" y="215"/>
                      </a:lnTo>
                      <a:lnTo>
                        <a:pt x="1220" y="202"/>
                      </a:lnTo>
                      <a:lnTo>
                        <a:pt x="1183" y="195"/>
                      </a:lnTo>
                      <a:lnTo>
                        <a:pt x="1152" y="193"/>
                      </a:lnTo>
                      <a:lnTo>
                        <a:pt x="1122" y="195"/>
                      </a:lnTo>
                      <a:lnTo>
                        <a:pt x="1091" y="198"/>
                      </a:lnTo>
                      <a:lnTo>
                        <a:pt x="1060" y="202"/>
                      </a:lnTo>
                      <a:lnTo>
                        <a:pt x="1032" y="209"/>
                      </a:lnTo>
                      <a:lnTo>
                        <a:pt x="1005" y="213"/>
                      </a:lnTo>
                      <a:lnTo>
                        <a:pt x="979" y="218"/>
                      </a:lnTo>
                      <a:lnTo>
                        <a:pt x="959" y="221"/>
                      </a:lnTo>
                      <a:lnTo>
                        <a:pt x="940" y="195"/>
                      </a:lnTo>
                      <a:lnTo>
                        <a:pt x="916" y="168"/>
                      </a:lnTo>
                      <a:lnTo>
                        <a:pt x="891" y="142"/>
                      </a:lnTo>
                      <a:lnTo>
                        <a:pt x="862" y="117"/>
                      </a:lnTo>
                      <a:lnTo>
                        <a:pt x="830" y="93"/>
                      </a:lnTo>
                      <a:lnTo>
                        <a:pt x="794" y="71"/>
                      </a:lnTo>
                      <a:lnTo>
                        <a:pt x="757" y="51"/>
                      </a:lnTo>
                      <a:lnTo>
                        <a:pt x="716" y="34"/>
                      </a:lnTo>
                      <a:lnTo>
                        <a:pt x="691" y="25"/>
                      </a:lnTo>
                      <a:lnTo>
                        <a:pt x="664" y="17"/>
                      </a:lnTo>
                      <a:lnTo>
                        <a:pt x="636" y="11"/>
                      </a:lnTo>
                      <a:lnTo>
                        <a:pt x="609" y="6"/>
                      </a:lnTo>
                      <a:lnTo>
                        <a:pt x="582" y="1"/>
                      </a:lnTo>
                      <a:lnTo>
                        <a:pt x="553" y="0"/>
                      </a:lnTo>
                      <a:lnTo>
                        <a:pt x="523" y="0"/>
                      </a:lnTo>
                      <a:lnTo>
                        <a:pt x="494" y="1"/>
                      </a:lnTo>
                      <a:lnTo>
                        <a:pt x="467" y="3"/>
                      </a:lnTo>
                      <a:lnTo>
                        <a:pt x="440" y="6"/>
                      </a:lnTo>
                      <a:lnTo>
                        <a:pt x="414" y="9"/>
                      </a:lnTo>
                      <a:lnTo>
                        <a:pt x="390" y="12"/>
                      </a:lnTo>
                      <a:lnTo>
                        <a:pt x="367" y="15"/>
                      </a:lnTo>
                      <a:lnTo>
                        <a:pt x="343" y="18"/>
                      </a:lnTo>
                      <a:lnTo>
                        <a:pt x="321" y="22"/>
                      </a:lnTo>
                      <a:lnTo>
                        <a:pt x="299" y="26"/>
                      </a:lnTo>
                      <a:lnTo>
                        <a:pt x="278" y="31"/>
                      </a:lnTo>
                      <a:lnTo>
                        <a:pt x="258" y="36"/>
                      </a:lnTo>
                      <a:lnTo>
                        <a:pt x="239" y="40"/>
                      </a:lnTo>
                      <a:lnTo>
                        <a:pt x="221" y="45"/>
                      </a:lnTo>
                      <a:lnTo>
                        <a:pt x="204" y="50"/>
                      </a:lnTo>
                      <a:lnTo>
                        <a:pt x="187" y="56"/>
                      </a:lnTo>
                      <a:lnTo>
                        <a:pt x="172" y="62"/>
                      </a:lnTo>
                      <a:lnTo>
                        <a:pt x="156" y="68"/>
                      </a:lnTo>
                      <a:lnTo>
                        <a:pt x="119" y="87"/>
                      </a:lnTo>
                      <a:lnTo>
                        <a:pt x="87" y="107"/>
                      </a:lnTo>
                      <a:lnTo>
                        <a:pt x="60" y="131"/>
                      </a:lnTo>
                      <a:lnTo>
                        <a:pt x="37" y="156"/>
                      </a:lnTo>
                      <a:lnTo>
                        <a:pt x="21" y="184"/>
                      </a:lnTo>
                      <a:lnTo>
                        <a:pt x="9" y="215"/>
                      </a:lnTo>
                      <a:lnTo>
                        <a:pt x="2" y="248"/>
                      </a:lnTo>
                      <a:lnTo>
                        <a:pt x="0" y="282"/>
                      </a:lnTo>
                      <a:lnTo>
                        <a:pt x="2" y="312"/>
                      </a:lnTo>
                      <a:lnTo>
                        <a:pt x="9" y="340"/>
                      </a:lnTo>
                      <a:lnTo>
                        <a:pt x="19" y="366"/>
                      </a:lnTo>
                      <a:lnTo>
                        <a:pt x="34" y="390"/>
                      </a:lnTo>
                      <a:lnTo>
                        <a:pt x="53" y="412"/>
                      </a:lnTo>
                      <a:lnTo>
                        <a:pt x="75" y="432"/>
                      </a:lnTo>
                      <a:lnTo>
                        <a:pt x="100" y="449"/>
                      </a:lnTo>
                      <a:lnTo>
                        <a:pt x="129" y="465"/>
                      </a:lnTo>
                      <a:lnTo>
                        <a:pt x="161" y="480"/>
                      </a:lnTo>
                      <a:lnTo>
                        <a:pt x="197" y="493"/>
                      </a:lnTo>
                      <a:lnTo>
                        <a:pt x="236" y="505"/>
                      </a:lnTo>
                      <a:lnTo>
                        <a:pt x="278" y="516"/>
                      </a:lnTo>
                      <a:lnTo>
                        <a:pt x="322" y="525"/>
                      </a:lnTo>
                      <a:lnTo>
                        <a:pt x="368" y="533"/>
                      </a:lnTo>
                      <a:lnTo>
                        <a:pt x="419" y="541"/>
                      </a:lnTo>
                      <a:lnTo>
                        <a:pt x="470" y="549"/>
                      </a:lnTo>
                      <a:lnTo>
                        <a:pt x="485" y="552"/>
                      </a:lnTo>
                      <a:lnTo>
                        <a:pt x="506" y="558"/>
                      </a:lnTo>
                      <a:lnTo>
                        <a:pt x="528" y="566"/>
                      </a:lnTo>
                      <a:lnTo>
                        <a:pt x="550" y="577"/>
                      </a:lnTo>
                      <a:lnTo>
                        <a:pt x="568" y="589"/>
                      </a:lnTo>
                      <a:lnTo>
                        <a:pt x="585" y="602"/>
                      </a:lnTo>
                      <a:lnTo>
                        <a:pt x="596" y="616"/>
                      </a:lnTo>
                      <a:lnTo>
                        <a:pt x="599" y="632"/>
                      </a:lnTo>
                      <a:lnTo>
                        <a:pt x="619" y="816"/>
                      </a:lnTo>
                      <a:lnTo>
                        <a:pt x="621" y="820"/>
                      </a:lnTo>
                      <a:lnTo>
                        <a:pt x="628" y="836"/>
                      </a:lnTo>
                      <a:lnTo>
                        <a:pt x="638" y="858"/>
                      </a:lnTo>
                      <a:lnTo>
                        <a:pt x="655" y="886"/>
                      </a:lnTo>
                      <a:lnTo>
                        <a:pt x="674" y="917"/>
                      </a:lnTo>
                      <a:lnTo>
                        <a:pt x="697" y="950"/>
                      </a:lnTo>
                      <a:lnTo>
                        <a:pt x="726" y="981"/>
                      </a:lnTo>
                      <a:lnTo>
                        <a:pt x="760" y="1011"/>
                      </a:lnTo>
                      <a:lnTo>
                        <a:pt x="794" y="1036"/>
                      </a:lnTo>
                      <a:lnTo>
                        <a:pt x="825" y="1054"/>
                      </a:lnTo>
                      <a:lnTo>
                        <a:pt x="852" y="1068"/>
                      </a:lnTo>
                      <a:lnTo>
                        <a:pt x="879" y="1078"/>
                      </a:lnTo>
                      <a:lnTo>
                        <a:pt x="904" y="1079"/>
                      </a:lnTo>
                      <a:lnTo>
                        <a:pt x="928" y="1075"/>
                      </a:lnTo>
                      <a:lnTo>
                        <a:pt x="954" y="1065"/>
                      </a:lnTo>
                      <a:lnTo>
                        <a:pt x="979" y="1047"/>
                      </a:lnTo>
                      <a:lnTo>
                        <a:pt x="1001" y="1023"/>
                      </a:lnTo>
                      <a:lnTo>
                        <a:pt x="1015" y="998"/>
                      </a:lnTo>
                      <a:lnTo>
                        <a:pt x="1021" y="972"/>
                      </a:lnTo>
                      <a:lnTo>
                        <a:pt x="1025" y="947"/>
                      </a:lnTo>
                      <a:lnTo>
                        <a:pt x="1023" y="925"/>
                      </a:lnTo>
                      <a:lnTo>
                        <a:pt x="1020" y="906"/>
                      </a:lnTo>
                      <a:lnTo>
                        <a:pt x="1018" y="895"/>
                      </a:lnTo>
                      <a:lnTo>
                        <a:pt x="1016" y="890"/>
                      </a:lnTo>
                      <a:lnTo>
                        <a:pt x="1020" y="894"/>
                      </a:lnTo>
                      <a:lnTo>
                        <a:pt x="1030" y="900"/>
                      </a:lnTo>
                      <a:lnTo>
                        <a:pt x="1045" y="911"/>
                      </a:lnTo>
                      <a:lnTo>
                        <a:pt x="1066" y="922"/>
                      </a:lnTo>
                      <a:lnTo>
                        <a:pt x="1088" y="933"/>
                      </a:lnTo>
                      <a:lnTo>
                        <a:pt x="1113" y="942"/>
                      </a:lnTo>
                      <a:lnTo>
                        <a:pt x="1139" y="948"/>
                      </a:lnTo>
                      <a:lnTo>
                        <a:pt x="1164" y="950"/>
                      </a:lnTo>
                      <a:lnTo>
                        <a:pt x="1193" y="945"/>
                      </a:lnTo>
                      <a:lnTo>
                        <a:pt x="1228" y="933"/>
                      </a:lnTo>
                      <a:lnTo>
                        <a:pt x="1266" y="915"/>
                      </a:lnTo>
                      <a:lnTo>
                        <a:pt x="1305" y="894"/>
                      </a:lnTo>
                      <a:lnTo>
                        <a:pt x="1342" y="864"/>
                      </a:lnTo>
                      <a:lnTo>
                        <a:pt x="1376" y="830"/>
                      </a:lnTo>
                      <a:lnTo>
                        <a:pt x="1405" y="789"/>
                      </a:lnTo>
                      <a:lnTo>
                        <a:pt x="1424" y="744"/>
                      </a:lnTo>
                      <a:lnTo>
                        <a:pt x="1435" y="692"/>
                      </a:lnTo>
                      <a:lnTo>
                        <a:pt x="1444" y="641"/>
                      </a:lnTo>
                      <a:lnTo>
                        <a:pt x="1447" y="594"/>
                      </a:lnTo>
                      <a:lnTo>
                        <a:pt x="1446" y="549"/>
                      </a:lnTo>
                      <a:close/>
                    </a:path>
                  </a:pathLst>
                </a:custGeom>
                <a:solidFill>
                  <a:srgbClr val="6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57" name="Freeform 26"/>
                <p:cNvSpPr>
                  <a:spLocks/>
                </p:cNvSpPr>
                <p:nvPr/>
              </p:nvSpPr>
              <p:spPr bwMode="auto">
                <a:xfrm>
                  <a:off x="1389" y="3421"/>
                  <a:ext cx="994" cy="312"/>
                </a:xfrm>
                <a:custGeom>
                  <a:avLst/>
                  <a:gdLst>
                    <a:gd name="T0" fmla="*/ 1 w 1988"/>
                    <a:gd name="T1" fmla="*/ 1 h 624"/>
                    <a:gd name="T2" fmla="*/ 1 w 1988"/>
                    <a:gd name="T3" fmla="*/ 1 h 624"/>
                    <a:gd name="T4" fmla="*/ 1 w 1988"/>
                    <a:gd name="T5" fmla="*/ 1 h 624"/>
                    <a:gd name="T6" fmla="*/ 1 w 1988"/>
                    <a:gd name="T7" fmla="*/ 1 h 624"/>
                    <a:gd name="T8" fmla="*/ 1 w 1988"/>
                    <a:gd name="T9" fmla="*/ 1 h 624"/>
                    <a:gd name="T10" fmla="*/ 1 w 1988"/>
                    <a:gd name="T11" fmla="*/ 1 h 624"/>
                    <a:gd name="T12" fmla="*/ 1 w 1988"/>
                    <a:gd name="T13" fmla="*/ 1 h 624"/>
                    <a:gd name="T14" fmla="*/ 1 w 1988"/>
                    <a:gd name="T15" fmla="*/ 1 h 624"/>
                    <a:gd name="T16" fmla="*/ 1 w 1988"/>
                    <a:gd name="T17" fmla="*/ 1 h 624"/>
                    <a:gd name="T18" fmla="*/ 1 w 1988"/>
                    <a:gd name="T19" fmla="*/ 1 h 624"/>
                    <a:gd name="T20" fmla="*/ 1 w 1988"/>
                    <a:gd name="T21" fmla="*/ 1 h 624"/>
                    <a:gd name="T22" fmla="*/ 1 w 1988"/>
                    <a:gd name="T23" fmla="*/ 1 h 624"/>
                    <a:gd name="T24" fmla="*/ 1 w 1988"/>
                    <a:gd name="T25" fmla="*/ 1 h 624"/>
                    <a:gd name="T26" fmla="*/ 1 w 1988"/>
                    <a:gd name="T27" fmla="*/ 1 h 624"/>
                    <a:gd name="T28" fmla="*/ 1 w 1988"/>
                    <a:gd name="T29" fmla="*/ 1 h 624"/>
                    <a:gd name="T30" fmla="*/ 1 w 1988"/>
                    <a:gd name="T31" fmla="*/ 1 h 624"/>
                    <a:gd name="T32" fmla="*/ 1 w 1988"/>
                    <a:gd name="T33" fmla="*/ 1 h 624"/>
                    <a:gd name="T34" fmla="*/ 1 w 1988"/>
                    <a:gd name="T35" fmla="*/ 1 h 624"/>
                    <a:gd name="T36" fmla="*/ 1 w 1988"/>
                    <a:gd name="T37" fmla="*/ 1 h 624"/>
                    <a:gd name="T38" fmla="*/ 1 w 1988"/>
                    <a:gd name="T39" fmla="*/ 1 h 624"/>
                    <a:gd name="T40" fmla="*/ 1 w 1988"/>
                    <a:gd name="T41" fmla="*/ 1 h 624"/>
                    <a:gd name="T42" fmla="*/ 1 w 1988"/>
                    <a:gd name="T43" fmla="*/ 1 h 624"/>
                    <a:gd name="T44" fmla="*/ 1 w 1988"/>
                    <a:gd name="T45" fmla="*/ 1 h 624"/>
                    <a:gd name="T46" fmla="*/ 1 w 1988"/>
                    <a:gd name="T47" fmla="*/ 1 h 624"/>
                    <a:gd name="T48" fmla="*/ 1 w 1988"/>
                    <a:gd name="T49" fmla="*/ 1 h 624"/>
                    <a:gd name="T50" fmla="*/ 1 w 1988"/>
                    <a:gd name="T51" fmla="*/ 1 h 624"/>
                    <a:gd name="T52" fmla="*/ 1 w 1988"/>
                    <a:gd name="T53" fmla="*/ 1 h 624"/>
                    <a:gd name="T54" fmla="*/ 1 w 1988"/>
                    <a:gd name="T55" fmla="*/ 1 h 624"/>
                    <a:gd name="T56" fmla="*/ 1 w 1988"/>
                    <a:gd name="T57" fmla="*/ 0 h 624"/>
                    <a:gd name="T58" fmla="*/ 1 w 1988"/>
                    <a:gd name="T59" fmla="*/ 1 h 624"/>
                    <a:gd name="T60" fmla="*/ 1 w 1988"/>
                    <a:gd name="T61" fmla="*/ 1 h 624"/>
                    <a:gd name="T62" fmla="*/ 1 w 1988"/>
                    <a:gd name="T63" fmla="*/ 1 h 624"/>
                    <a:gd name="T64" fmla="*/ 1 w 1988"/>
                    <a:gd name="T65" fmla="*/ 1 h 624"/>
                    <a:gd name="T66" fmla="*/ 1 w 1988"/>
                    <a:gd name="T67" fmla="*/ 1 h 624"/>
                    <a:gd name="T68" fmla="*/ 1 w 1988"/>
                    <a:gd name="T69" fmla="*/ 1 h 624"/>
                    <a:gd name="T70" fmla="*/ 1 w 1988"/>
                    <a:gd name="T71" fmla="*/ 1 h 624"/>
                    <a:gd name="T72" fmla="*/ 1 w 1988"/>
                    <a:gd name="T73" fmla="*/ 1 h 624"/>
                    <a:gd name="T74" fmla="*/ 1 w 1988"/>
                    <a:gd name="T75" fmla="*/ 1 h 624"/>
                    <a:gd name="T76" fmla="*/ 1 w 1988"/>
                    <a:gd name="T77" fmla="*/ 1 h 624"/>
                    <a:gd name="T78" fmla="*/ 1 w 1988"/>
                    <a:gd name="T79" fmla="*/ 1 h 624"/>
                    <a:gd name="T80" fmla="*/ 1 w 1988"/>
                    <a:gd name="T81" fmla="*/ 1 h 624"/>
                    <a:gd name="T82" fmla="*/ 1 w 1988"/>
                    <a:gd name="T83" fmla="*/ 1 h 624"/>
                    <a:gd name="T84" fmla="*/ 1 w 1988"/>
                    <a:gd name="T85" fmla="*/ 1 h 624"/>
                    <a:gd name="T86" fmla="*/ 1 w 1988"/>
                    <a:gd name="T87" fmla="*/ 1 h 624"/>
                    <a:gd name="T88" fmla="*/ 1 w 1988"/>
                    <a:gd name="T89" fmla="*/ 1 h 624"/>
                    <a:gd name="T90" fmla="*/ 1 w 1988"/>
                    <a:gd name="T91" fmla="*/ 1 h 624"/>
                    <a:gd name="T92" fmla="*/ 1 w 1988"/>
                    <a:gd name="T93" fmla="*/ 1 h 624"/>
                    <a:gd name="T94" fmla="*/ 1 w 1988"/>
                    <a:gd name="T95" fmla="*/ 1 h 624"/>
                    <a:gd name="T96" fmla="*/ 1 w 1988"/>
                    <a:gd name="T97" fmla="*/ 1 h 624"/>
                    <a:gd name="T98" fmla="*/ 1 w 1988"/>
                    <a:gd name="T99" fmla="*/ 1 h 624"/>
                    <a:gd name="T100" fmla="*/ 1 w 1988"/>
                    <a:gd name="T101" fmla="*/ 1 h 624"/>
                    <a:gd name="T102" fmla="*/ 1 w 1988"/>
                    <a:gd name="T103" fmla="*/ 1 h 624"/>
                    <a:gd name="T104" fmla="*/ 1 w 1988"/>
                    <a:gd name="T105" fmla="*/ 1 h 624"/>
                    <a:gd name="T106" fmla="*/ 0 w 1988"/>
                    <a:gd name="T107" fmla="*/ 1 h 624"/>
                    <a:gd name="T108" fmla="*/ 0 w 1988"/>
                    <a:gd name="T109" fmla="*/ 1 h 624"/>
                    <a:gd name="T110" fmla="*/ 1 w 1988"/>
                    <a:gd name="T111" fmla="*/ 1 h 624"/>
                    <a:gd name="T112" fmla="*/ 1 w 1988"/>
                    <a:gd name="T113" fmla="*/ 1 h 624"/>
                    <a:gd name="T114" fmla="*/ 1 w 1988"/>
                    <a:gd name="T115" fmla="*/ 1 h 624"/>
                    <a:gd name="T116" fmla="*/ 1 w 1988"/>
                    <a:gd name="T117" fmla="*/ 1 h 62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88"/>
                    <a:gd name="T178" fmla="*/ 0 h 624"/>
                    <a:gd name="T179" fmla="*/ 1988 w 1988"/>
                    <a:gd name="T180" fmla="*/ 624 h 62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88" h="624">
                      <a:moveTo>
                        <a:pt x="29" y="624"/>
                      </a:moveTo>
                      <a:lnTo>
                        <a:pt x="1988" y="624"/>
                      </a:lnTo>
                      <a:lnTo>
                        <a:pt x="1557" y="113"/>
                      </a:lnTo>
                      <a:lnTo>
                        <a:pt x="1556" y="113"/>
                      </a:lnTo>
                      <a:lnTo>
                        <a:pt x="1547" y="111"/>
                      </a:lnTo>
                      <a:lnTo>
                        <a:pt x="1535" y="108"/>
                      </a:lnTo>
                      <a:lnTo>
                        <a:pt x="1520" y="106"/>
                      </a:lnTo>
                      <a:lnTo>
                        <a:pt x="1500" y="102"/>
                      </a:lnTo>
                      <a:lnTo>
                        <a:pt x="1476" y="99"/>
                      </a:lnTo>
                      <a:lnTo>
                        <a:pt x="1450" y="92"/>
                      </a:lnTo>
                      <a:lnTo>
                        <a:pt x="1420" y="88"/>
                      </a:lnTo>
                      <a:lnTo>
                        <a:pt x="1386" y="83"/>
                      </a:lnTo>
                      <a:lnTo>
                        <a:pt x="1350" y="77"/>
                      </a:lnTo>
                      <a:lnTo>
                        <a:pt x="1313" y="71"/>
                      </a:lnTo>
                      <a:lnTo>
                        <a:pt x="1272" y="64"/>
                      </a:lnTo>
                      <a:lnTo>
                        <a:pt x="1230" y="58"/>
                      </a:lnTo>
                      <a:lnTo>
                        <a:pt x="1186" y="52"/>
                      </a:lnTo>
                      <a:lnTo>
                        <a:pt x="1142" y="46"/>
                      </a:lnTo>
                      <a:lnTo>
                        <a:pt x="1096" y="39"/>
                      </a:lnTo>
                      <a:lnTo>
                        <a:pt x="1048" y="33"/>
                      </a:lnTo>
                      <a:lnTo>
                        <a:pt x="1001" y="27"/>
                      </a:lnTo>
                      <a:lnTo>
                        <a:pt x="953" y="22"/>
                      </a:lnTo>
                      <a:lnTo>
                        <a:pt x="906" y="17"/>
                      </a:lnTo>
                      <a:lnTo>
                        <a:pt x="858" y="13"/>
                      </a:lnTo>
                      <a:lnTo>
                        <a:pt x="811" y="10"/>
                      </a:lnTo>
                      <a:lnTo>
                        <a:pt x="765" y="7"/>
                      </a:lnTo>
                      <a:lnTo>
                        <a:pt x="719" y="3"/>
                      </a:lnTo>
                      <a:lnTo>
                        <a:pt x="677" y="2"/>
                      </a:lnTo>
                      <a:lnTo>
                        <a:pt x="634" y="0"/>
                      </a:lnTo>
                      <a:lnTo>
                        <a:pt x="594" y="2"/>
                      </a:lnTo>
                      <a:lnTo>
                        <a:pt x="555" y="2"/>
                      </a:lnTo>
                      <a:lnTo>
                        <a:pt x="519" y="5"/>
                      </a:lnTo>
                      <a:lnTo>
                        <a:pt x="485" y="8"/>
                      </a:lnTo>
                      <a:lnTo>
                        <a:pt x="455" y="13"/>
                      </a:lnTo>
                      <a:lnTo>
                        <a:pt x="427" y="19"/>
                      </a:lnTo>
                      <a:lnTo>
                        <a:pt x="407" y="25"/>
                      </a:lnTo>
                      <a:lnTo>
                        <a:pt x="387" y="32"/>
                      </a:lnTo>
                      <a:lnTo>
                        <a:pt x="365" y="39"/>
                      </a:lnTo>
                      <a:lnTo>
                        <a:pt x="341" y="47"/>
                      </a:lnTo>
                      <a:lnTo>
                        <a:pt x="317" y="58"/>
                      </a:lnTo>
                      <a:lnTo>
                        <a:pt x="292" y="69"/>
                      </a:lnTo>
                      <a:lnTo>
                        <a:pt x="268" y="81"/>
                      </a:lnTo>
                      <a:lnTo>
                        <a:pt x="243" y="94"/>
                      </a:lnTo>
                      <a:lnTo>
                        <a:pt x="217" y="108"/>
                      </a:lnTo>
                      <a:lnTo>
                        <a:pt x="193" y="124"/>
                      </a:lnTo>
                      <a:lnTo>
                        <a:pt x="170" y="139"/>
                      </a:lnTo>
                      <a:lnTo>
                        <a:pt x="146" y="156"/>
                      </a:lnTo>
                      <a:lnTo>
                        <a:pt x="124" y="175"/>
                      </a:lnTo>
                      <a:lnTo>
                        <a:pt x="103" y="194"/>
                      </a:lnTo>
                      <a:lnTo>
                        <a:pt x="85" y="214"/>
                      </a:lnTo>
                      <a:lnTo>
                        <a:pt x="68" y="236"/>
                      </a:lnTo>
                      <a:lnTo>
                        <a:pt x="29" y="301"/>
                      </a:lnTo>
                      <a:lnTo>
                        <a:pt x="8" y="367"/>
                      </a:lnTo>
                      <a:lnTo>
                        <a:pt x="0" y="432"/>
                      </a:lnTo>
                      <a:lnTo>
                        <a:pt x="0" y="493"/>
                      </a:lnTo>
                      <a:lnTo>
                        <a:pt x="8" y="546"/>
                      </a:lnTo>
                      <a:lnTo>
                        <a:pt x="17" y="587"/>
                      </a:lnTo>
                      <a:lnTo>
                        <a:pt x="25" y="615"/>
                      </a:lnTo>
                      <a:lnTo>
                        <a:pt x="29" y="624"/>
                      </a:lnTo>
                      <a:close/>
                    </a:path>
                  </a:pathLst>
                </a:custGeom>
                <a:solidFill>
                  <a:srgbClr val="003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58" name="Freeform 27"/>
                <p:cNvSpPr>
                  <a:spLocks/>
                </p:cNvSpPr>
                <p:nvPr/>
              </p:nvSpPr>
              <p:spPr bwMode="auto">
                <a:xfrm>
                  <a:off x="1604" y="2788"/>
                  <a:ext cx="1018" cy="921"/>
                </a:xfrm>
                <a:custGeom>
                  <a:avLst/>
                  <a:gdLst>
                    <a:gd name="T0" fmla="*/ 1 w 2025"/>
                    <a:gd name="T1" fmla="*/ 0 h 1841"/>
                    <a:gd name="T2" fmla="*/ 1 w 2025"/>
                    <a:gd name="T3" fmla="*/ 0 h 1841"/>
                    <a:gd name="T4" fmla="*/ 1 w 2025"/>
                    <a:gd name="T5" fmla="*/ 0 h 1841"/>
                    <a:gd name="T6" fmla="*/ 1 w 2025"/>
                    <a:gd name="T7" fmla="*/ 0 h 1841"/>
                    <a:gd name="T8" fmla="*/ 1 w 2025"/>
                    <a:gd name="T9" fmla="*/ 0 h 1841"/>
                    <a:gd name="T10" fmla="*/ 1 w 2025"/>
                    <a:gd name="T11" fmla="*/ 0 h 1841"/>
                    <a:gd name="T12" fmla="*/ 1 w 2025"/>
                    <a:gd name="T13" fmla="*/ 0 h 1841"/>
                    <a:gd name="T14" fmla="*/ 1 w 2025"/>
                    <a:gd name="T15" fmla="*/ 0 h 1841"/>
                    <a:gd name="T16" fmla="*/ 1 w 2025"/>
                    <a:gd name="T17" fmla="*/ 0 h 1841"/>
                    <a:gd name="T18" fmla="*/ 1 w 2025"/>
                    <a:gd name="T19" fmla="*/ 0 h 1841"/>
                    <a:gd name="T20" fmla="*/ 1 w 2025"/>
                    <a:gd name="T21" fmla="*/ 0 h 1841"/>
                    <a:gd name="T22" fmla="*/ 1 w 2025"/>
                    <a:gd name="T23" fmla="*/ 0 h 1841"/>
                    <a:gd name="T24" fmla="*/ 1 w 2025"/>
                    <a:gd name="T25" fmla="*/ 0 h 1841"/>
                    <a:gd name="T26" fmla="*/ 0 w 2025"/>
                    <a:gd name="T27" fmla="*/ 0 h 1841"/>
                    <a:gd name="T28" fmla="*/ 1 w 2025"/>
                    <a:gd name="T29" fmla="*/ 0 h 1841"/>
                    <a:gd name="T30" fmla="*/ 1 w 2025"/>
                    <a:gd name="T31" fmla="*/ 0 h 1841"/>
                    <a:gd name="T32" fmla="*/ 1 w 2025"/>
                    <a:gd name="T33" fmla="*/ 0 h 1841"/>
                    <a:gd name="T34" fmla="*/ 1 w 2025"/>
                    <a:gd name="T35" fmla="*/ 0 h 1841"/>
                    <a:gd name="T36" fmla="*/ 1 w 2025"/>
                    <a:gd name="T37" fmla="*/ 0 h 1841"/>
                    <a:gd name="T38" fmla="*/ 1 w 2025"/>
                    <a:gd name="T39" fmla="*/ 0 h 1841"/>
                    <a:gd name="T40" fmla="*/ 1 w 2025"/>
                    <a:gd name="T41" fmla="*/ 0 h 1841"/>
                    <a:gd name="T42" fmla="*/ 1 w 2025"/>
                    <a:gd name="T43" fmla="*/ 0 h 1841"/>
                    <a:gd name="T44" fmla="*/ 1 w 2025"/>
                    <a:gd name="T45" fmla="*/ 0 h 1841"/>
                    <a:gd name="T46" fmla="*/ 1 w 2025"/>
                    <a:gd name="T47" fmla="*/ 0 h 1841"/>
                    <a:gd name="T48" fmla="*/ 1 w 2025"/>
                    <a:gd name="T49" fmla="*/ 0 h 1841"/>
                    <a:gd name="T50" fmla="*/ 1 w 2025"/>
                    <a:gd name="T51" fmla="*/ 0 h 1841"/>
                    <a:gd name="T52" fmla="*/ 1 w 2025"/>
                    <a:gd name="T53" fmla="*/ 0 h 1841"/>
                    <a:gd name="T54" fmla="*/ 1 w 2025"/>
                    <a:gd name="T55" fmla="*/ 0 h 1841"/>
                    <a:gd name="T56" fmla="*/ 1 w 2025"/>
                    <a:gd name="T57" fmla="*/ 0 h 1841"/>
                    <a:gd name="T58" fmla="*/ 1 w 2025"/>
                    <a:gd name="T59" fmla="*/ 0 h 1841"/>
                    <a:gd name="T60" fmla="*/ 1 w 2025"/>
                    <a:gd name="T61" fmla="*/ 0 h 1841"/>
                    <a:gd name="T62" fmla="*/ 1 w 2025"/>
                    <a:gd name="T63" fmla="*/ 0 h 1841"/>
                    <a:gd name="T64" fmla="*/ 1 w 2025"/>
                    <a:gd name="T65" fmla="*/ 0 h 1841"/>
                    <a:gd name="T66" fmla="*/ 1 w 2025"/>
                    <a:gd name="T67" fmla="*/ 0 h 1841"/>
                    <a:gd name="T68" fmla="*/ 1 w 2025"/>
                    <a:gd name="T69" fmla="*/ 0 h 1841"/>
                    <a:gd name="T70" fmla="*/ 1 w 2025"/>
                    <a:gd name="T71" fmla="*/ 0 h 1841"/>
                    <a:gd name="T72" fmla="*/ 1 w 2025"/>
                    <a:gd name="T73" fmla="*/ 0 h 1841"/>
                    <a:gd name="T74" fmla="*/ 1 w 2025"/>
                    <a:gd name="T75" fmla="*/ 0 h 1841"/>
                    <a:gd name="T76" fmla="*/ 1 w 2025"/>
                    <a:gd name="T77" fmla="*/ 0 h 1841"/>
                    <a:gd name="T78" fmla="*/ 1 w 2025"/>
                    <a:gd name="T79" fmla="*/ 0 h 1841"/>
                    <a:gd name="T80" fmla="*/ 1 w 2025"/>
                    <a:gd name="T81" fmla="*/ 0 h 1841"/>
                    <a:gd name="T82" fmla="*/ 1 w 2025"/>
                    <a:gd name="T83" fmla="*/ 0 h 1841"/>
                    <a:gd name="T84" fmla="*/ 1 w 2025"/>
                    <a:gd name="T85" fmla="*/ 0 h 1841"/>
                    <a:gd name="T86" fmla="*/ 1 w 2025"/>
                    <a:gd name="T87" fmla="*/ 0 h 1841"/>
                    <a:gd name="T88" fmla="*/ 1 w 2025"/>
                    <a:gd name="T89" fmla="*/ 0 h 1841"/>
                    <a:gd name="T90" fmla="*/ 1 w 2025"/>
                    <a:gd name="T91" fmla="*/ 0 h 1841"/>
                    <a:gd name="T92" fmla="*/ 1 w 2025"/>
                    <a:gd name="T93" fmla="*/ 0 h 1841"/>
                    <a:gd name="T94" fmla="*/ 1 w 2025"/>
                    <a:gd name="T95" fmla="*/ 0 h 1841"/>
                    <a:gd name="T96" fmla="*/ 1 w 2025"/>
                    <a:gd name="T97" fmla="*/ 0 h 1841"/>
                    <a:gd name="T98" fmla="*/ 1 w 2025"/>
                    <a:gd name="T99" fmla="*/ 0 h 1841"/>
                    <a:gd name="T100" fmla="*/ 1 w 2025"/>
                    <a:gd name="T101" fmla="*/ 0 h 184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25"/>
                    <a:gd name="T154" fmla="*/ 0 h 1841"/>
                    <a:gd name="T155" fmla="*/ 2025 w 2025"/>
                    <a:gd name="T156" fmla="*/ 1841 h 184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25" h="1841">
                      <a:moveTo>
                        <a:pt x="1136" y="59"/>
                      </a:moveTo>
                      <a:lnTo>
                        <a:pt x="1133" y="59"/>
                      </a:lnTo>
                      <a:lnTo>
                        <a:pt x="1123" y="61"/>
                      </a:lnTo>
                      <a:lnTo>
                        <a:pt x="1108" y="64"/>
                      </a:lnTo>
                      <a:lnTo>
                        <a:pt x="1087" y="68"/>
                      </a:lnTo>
                      <a:lnTo>
                        <a:pt x="1063" y="75"/>
                      </a:lnTo>
                      <a:lnTo>
                        <a:pt x="1035" y="82"/>
                      </a:lnTo>
                      <a:lnTo>
                        <a:pt x="1004" y="92"/>
                      </a:lnTo>
                      <a:lnTo>
                        <a:pt x="972" y="103"/>
                      </a:lnTo>
                      <a:lnTo>
                        <a:pt x="936" y="117"/>
                      </a:lnTo>
                      <a:lnTo>
                        <a:pt x="902" y="132"/>
                      </a:lnTo>
                      <a:lnTo>
                        <a:pt x="868" y="150"/>
                      </a:lnTo>
                      <a:lnTo>
                        <a:pt x="834" y="170"/>
                      </a:lnTo>
                      <a:lnTo>
                        <a:pt x="802" y="193"/>
                      </a:lnTo>
                      <a:lnTo>
                        <a:pt x="773" y="218"/>
                      </a:lnTo>
                      <a:lnTo>
                        <a:pt x="746" y="246"/>
                      </a:lnTo>
                      <a:lnTo>
                        <a:pt x="724" y="277"/>
                      </a:lnTo>
                      <a:lnTo>
                        <a:pt x="695" y="324"/>
                      </a:lnTo>
                      <a:lnTo>
                        <a:pt x="672" y="368"/>
                      </a:lnTo>
                      <a:lnTo>
                        <a:pt x="653" y="412"/>
                      </a:lnTo>
                      <a:lnTo>
                        <a:pt x="638" y="457"/>
                      </a:lnTo>
                      <a:lnTo>
                        <a:pt x="624" y="505"/>
                      </a:lnTo>
                      <a:lnTo>
                        <a:pt x="612" y="560"/>
                      </a:lnTo>
                      <a:lnTo>
                        <a:pt x="602" y="622"/>
                      </a:lnTo>
                      <a:lnTo>
                        <a:pt x="590" y="696"/>
                      </a:lnTo>
                      <a:lnTo>
                        <a:pt x="580" y="772"/>
                      </a:lnTo>
                      <a:lnTo>
                        <a:pt x="573" y="847"/>
                      </a:lnTo>
                      <a:lnTo>
                        <a:pt x="566" y="916"/>
                      </a:lnTo>
                      <a:lnTo>
                        <a:pt x="558" y="976"/>
                      </a:lnTo>
                      <a:lnTo>
                        <a:pt x="544" y="1028"/>
                      </a:lnTo>
                      <a:lnTo>
                        <a:pt x="526" y="1070"/>
                      </a:lnTo>
                      <a:lnTo>
                        <a:pt x="500" y="1100"/>
                      </a:lnTo>
                      <a:lnTo>
                        <a:pt x="465" y="1114"/>
                      </a:lnTo>
                      <a:lnTo>
                        <a:pt x="420" y="1111"/>
                      </a:lnTo>
                      <a:lnTo>
                        <a:pt x="380" y="1087"/>
                      </a:lnTo>
                      <a:lnTo>
                        <a:pt x="342" y="1051"/>
                      </a:lnTo>
                      <a:lnTo>
                        <a:pt x="312" y="1009"/>
                      </a:lnTo>
                      <a:lnTo>
                        <a:pt x="286" y="965"/>
                      </a:lnTo>
                      <a:lnTo>
                        <a:pt x="268" y="926"/>
                      </a:lnTo>
                      <a:lnTo>
                        <a:pt x="256" y="900"/>
                      </a:lnTo>
                      <a:lnTo>
                        <a:pt x="253" y="889"/>
                      </a:lnTo>
                      <a:lnTo>
                        <a:pt x="0" y="1011"/>
                      </a:lnTo>
                      <a:lnTo>
                        <a:pt x="1" y="1015"/>
                      </a:lnTo>
                      <a:lnTo>
                        <a:pt x="5" y="1029"/>
                      </a:lnTo>
                      <a:lnTo>
                        <a:pt x="10" y="1050"/>
                      </a:lnTo>
                      <a:lnTo>
                        <a:pt x="20" y="1078"/>
                      </a:lnTo>
                      <a:lnTo>
                        <a:pt x="30" y="1112"/>
                      </a:lnTo>
                      <a:lnTo>
                        <a:pt x="46" y="1153"/>
                      </a:lnTo>
                      <a:lnTo>
                        <a:pt x="61" y="1196"/>
                      </a:lnTo>
                      <a:lnTo>
                        <a:pt x="81" y="1243"/>
                      </a:lnTo>
                      <a:lnTo>
                        <a:pt x="93" y="1268"/>
                      </a:lnTo>
                      <a:lnTo>
                        <a:pt x="107" y="1293"/>
                      </a:lnTo>
                      <a:lnTo>
                        <a:pt x="124" y="1318"/>
                      </a:lnTo>
                      <a:lnTo>
                        <a:pt x="144" y="1343"/>
                      </a:lnTo>
                      <a:lnTo>
                        <a:pt x="164" y="1368"/>
                      </a:lnTo>
                      <a:lnTo>
                        <a:pt x="186" y="1391"/>
                      </a:lnTo>
                      <a:lnTo>
                        <a:pt x="210" y="1415"/>
                      </a:lnTo>
                      <a:lnTo>
                        <a:pt x="234" y="1438"/>
                      </a:lnTo>
                      <a:lnTo>
                        <a:pt x="259" y="1458"/>
                      </a:lnTo>
                      <a:lnTo>
                        <a:pt x="285" y="1479"/>
                      </a:lnTo>
                      <a:lnTo>
                        <a:pt x="309" y="1496"/>
                      </a:lnTo>
                      <a:lnTo>
                        <a:pt x="332" y="1511"/>
                      </a:lnTo>
                      <a:lnTo>
                        <a:pt x="356" y="1524"/>
                      </a:lnTo>
                      <a:lnTo>
                        <a:pt x="378" y="1533"/>
                      </a:lnTo>
                      <a:lnTo>
                        <a:pt x="398" y="1541"/>
                      </a:lnTo>
                      <a:lnTo>
                        <a:pt x="417" y="1546"/>
                      </a:lnTo>
                      <a:lnTo>
                        <a:pt x="448" y="1550"/>
                      </a:lnTo>
                      <a:lnTo>
                        <a:pt x="468" y="1552"/>
                      </a:lnTo>
                      <a:lnTo>
                        <a:pt x="483" y="1554"/>
                      </a:lnTo>
                      <a:lnTo>
                        <a:pt x="497" y="1552"/>
                      </a:lnTo>
                      <a:lnTo>
                        <a:pt x="510" y="1549"/>
                      </a:lnTo>
                      <a:lnTo>
                        <a:pt x="531" y="1546"/>
                      </a:lnTo>
                      <a:lnTo>
                        <a:pt x="558" y="1540"/>
                      </a:lnTo>
                      <a:lnTo>
                        <a:pt x="599" y="1532"/>
                      </a:lnTo>
                      <a:lnTo>
                        <a:pt x="616" y="1530"/>
                      </a:lnTo>
                      <a:lnTo>
                        <a:pt x="627" y="1533"/>
                      </a:lnTo>
                      <a:lnTo>
                        <a:pt x="638" y="1540"/>
                      </a:lnTo>
                      <a:lnTo>
                        <a:pt x="646" y="1547"/>
                      </a:lnTo>
                      <a:lnTo>
                        <a:pt x="653" y="1560"/>
                      </a:lnTo>
                      <a:lnTo>
                        <a:pt x="660" y="1574"/>
                      </a:lnTo>
                      <a:lnTo>
                        <a:pt x="668" y="1589"/>
                      </a:lnTo>
                      <a:lnTo>
                        <a:pt x="677" y="1608"/>
                      </a:lnTo>
                      <a:lnTo>
                        <a:pt x="689" y="1627"/>
                      </a:lnTo>
                      <a:lnTo>
                        <a:pt x="702" y="1649"/>
                      </a:lnTo>
                      <a:lnTo>
                        <a:pt x="719" y="1669"/>
                      </a:lnTo>
                      <a:lnTo>
                        <a:pt x="741" y="1691"/>
                      </a:lnTo>
                      <a:lnTo>
                        <a:pt x="768" y="1713"/>
                      </a:lnTo>
                      <a:lnTo>
                        <a:pt x="801" y="1735"/>
                      </a:lnTo>
                      <a:lnTo>
                        <a:pt x="841" y="1756"/>
                      </a:lnTo>
                      <a:lnTo>
                        <a:pt x="889" y="1777"/>
                      </a:lnTo>
                      <a:lnTo>
                        <a:pt x="955" y="1800"/>
                      </a:lnTo>
                      <a:lnTo>
                        <a:pt x="1019" y="1817"/>
                      </a:lnTo>
                      <a:lnTo>
                        <a:pt x="1082" y="1828"/>
                      </a:lnTo>
                      <a:lnTo>
                        <a:pt x="1143" y="1836"/>
                      </a:lnTo>
                      <a:lnTo>
                        <a:pt x="1203" y="1841"/>
                      </a:lnTo>
                      <a:lnTo>
                        <a:pt x="1259" y="1841"/>
                      </a:lnTo>
                      <a:lnTo>
                        <a:pt x="1311" y="1838"/>
                      </a:lnTo>
                      <a:lnTo>
                        <a:pt x="1362" y="1833"/>
                      </a:lnTo>
                      <a:lnTo>
                        <a:pt x="1408" y="1827"/>
                      </a:lnTo>
                      <a:lnTo>
                        <a:pt x="1449" y="1819"/>
                      </a:lnTo>
                      <a:lnTo>
                        <a:pt x="1486" y="1811"/>
                      </a:lnTo>
                      <a:lnTo>
                        <a:pt x="1516" y="1802"/>
                      </a:lnTo>
                      <a:lnTo>
                        <a:pt x="1544" y="1794"/>
                      </a:lnTo>
                      <a:lnTo>
                        <a:pt x="1564" y="1786"/>
                      </a:lnTo>
                      <a:lnTo>
                        <a:pt x="1578" y="1780"/>
                      </a:lnTo>
                      <a:lnTo>
                        <a:pt x="1586" y="1777"/>
                      </a:lnTo>
                      <a:lnTo>
                        <a:pt x="1594" y="1763"/>
                      </a:lnTo>
                      <a:lnTo>
                        <a:pt x="1611" y="1727"/>
                      </a:lnTo>
                      <a:lnTo>
                        <a:pt x="1635" y="1674"/>
                      </a:lnTo>
                      <a:lnTo>
                        <a:pt x="1664" y="1605"/>
                      </a:lnTo>
                      <a:lnTo>
                        <a:pt x="1696" y="1524"/>
                      </a:lnTo>
                      <a:lnTo>
                        <a:pt x="1734" y="1433"/>
                      </a:lnTo>
                      <a:lnTo>
                        <a:pt x="1773" y="1335"/>
                      </a:lnTo>
                      <a:lnTo>
                        <a:pt x="1812" y="1232"/>
                      </a:lnTo>
                      <a:lnTo>
                        <a:pt x="1851" y="1129"/>
                      </a:lnTo>
                      <a:lnTo>
                        <a:pt x="1890" y="1026"/>
                      </a:lnTo>
                      <a:lnTo>
                        <a:pt x="1925" y="930"/>
                      </a:lnTo>
                      <a:lnTo>
                        <a:pt x="1956" y="838"/>
                      </a:lnTo>
                      <a:lnTo>
                        <a:pt x="1983" y="758"/>
                      </a:lnTo>
                      <a:lnTo>
                        <a:pt x="2005" y="689"/>
                      </a:lnTo>
                      <a:lnTo>
                        <a:pt x="2019" y="636"/>
                      </a:lnTo>
                      <a:lnTo>
                        <a:pt x="2025" y="602"/>
                      </a:lnTo>
                      <a:lnTo>
                        <a:pt x="2025" y="552"/>
                      </a:lnTo>
                      <a:lnTo>
                        <a:pt x="2024" y="499"/>
                      </a:lnTo>
                      <a:lnTo>
                        <a:pt x="2019" y="446"/>
                      </a:lnTo>
                      <a:lnTo>
                        <a:pt x="2010" y="394"/>
                      </a:lnTo>
                      <a:lnTo>
                        <a:pt x="1998" y="345"/>
                      </a:lnTo>
                      <a:lnTo>
                        <a:pt x="1983" y="298"/>
                      </a:lnTo>
                      <a:lnTo>
                        <a:pt x="1966" y="256"/>
                      </a:lnTo>
                      <a:lnTo>
                        <a:pt x="1947" y="220"/>
                      </a:lnTo>
                      <a:lnTo>
                        <a:pt x="1927" y="195"/>
                      </a:lnTo>
                      <a:lnTo>
                        <a:pt x="1896" y="159"/>
                      </a:lnTo>
                      <a:lnTo>
                        <a:pt x="1856" y="118"/>
                      </a:lnTo>
                      <a:lnTo>
                        <a:pt x="1813" y="78"/>
                      </a:lnTo>
                      <a:lnTo>
                        <a:pt x="1769" y="42"/>
                      </a:lnTo>
                      <a:lnTo>
                        <a:pt x="1730" y="14"/>
                      </a:lnTo>
                      <a:lnTo>
                        <a:pt x="1701" y="0"/>
                      </a:lnTo>
                      <a:lnTo>
                        <a:pt x="1684" y="3"/>
                      </a:lnTo>
                      <a:lnTo>
                        <a:pt x="1642" y="57"/>
                      </a:lnTo>
                      <a:lnTo>
                        <a:pt x="1598" y="100"/>
                      </a:lnTo>
                      <a:lnTo>
                        <a:pt x="1552" y="131"/>
                      </a:lnTo>
                      <a:lnTo>
                        <a:pt x="1506" y="151"/>
                      </a:lnTo>
                      <a:lnTo>
                        <a:pt x="1459" y="162"/>
                      </a:lnTo>
                      <a:lnTo>
                        <a:pt x="1415" y="167"/>
                      </a:lnTo>
                      <a:lnTo>
                        <a:pt x="1371" y="164"/>
                      </a:lnTo>
                      <a:lnTo>
                        <a:pt x="1328" y="154"/>
                      </a:lnTo>
                      <a:lnTo>
                        <a:pt x="1287" y="143"/>
                      </a:lnTo>
                      <a:lnTo>
                        <a:pt x="1252" y="129"/>
                      </a:lnTo>
                      <a:lnTo>
                        <a:pt x="1220" y="112"/>
                      </a:lnTo>
                      <a:lnTo>
                        <a:pt x="1191" y="96"/>
                      </a:lnTo>
                      <a:lnTo>
                        <a:pt x="1169" y="82"/>
                      </a:lnTo>
                      <a:lnTo>
                        <a:pt x="1152" y="70"/>
                      </a:lnTo>
                      <a:lnTo>
                        <a:pt x="1140" y="62"/>
                      </a:lnTo>
                      <a:lnTo>
                        <a:pt x="1136" y="59"/>
                      </a:lnTo>
                      <a:close/>
                    </a:path>
                  </a:pathLst>
                </a:custGeom>
                <a:solidFill>
                  <a:srgbClr val="D8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59" name="Freeform 28"/>
                <p:cNvSpPr>
                  <a:spLocks/>
                </p:cNvSpPr>
                <p:nvPr/>
              </p:nvSpPr>
              <p:spPr bwMode="auto">
                <a:xfrm>
                  <a:off x="1116" y="2240"/>
                  <a:ext cx="804" cy="896"/>
                </a:xfrm>
                <a:custGeom>
                  <a:avLst/>
                  <a:gdLst>
                    <a:gd name="T0" fmla="*/ 1 w 1593"/>
                    <a:gd name="T1" fmla="*/ 1 h 1796"/>
                    <a:gd name="T2" fmla="*/ 1 w 1593"/>
                    <a:gd name="T3" fmla="*/ 1 h 1796"/>
                    <a:gd name="T4" fmla="*/ 1 w 1593"/>
                    <a:gd name="T5" fmla="*/ 1 h 1796"/>
                    <a:gd name="T6" fmla="*/ 1 w 1593"/>
                    <a:gd name="T7" fmla="*/ 1 h 1796"/>
                    <a:gd name="T8" fmla="*/ 0 w 1593"/>
                    <a:gd name="T9" fmla="*/ 1 h 1796"/>
                    <a:gd name="T10" fmla="*/ 0 w 1593"/>
                    <a:gd name="T11" fmla="*/ 1 h 1796"/>
                    <a:gd name="T12" fmla="*/ 1 w 1593"/>
                    <a:gd name="T13" fmla="*/ 1 h 1796"/>
                    <a:gd name="T14" fmla="*/ 1 w 1593"/>
                    <a:gd name="T15" fmla="*/ 1 h 1796"/>
                    <a:gd name="T16" fmla="*/ 1 w 1593"/>
                    <a:gd name="T17" fmla="*/ 1 h 1796"/>
                    <a:gd name="T18" fmla="*/ 1 w 1593"/>
                    <a:gd name="T19" fmla="*/ 1 h 1796"/>
                    <a:gd name="T20" fmla="*/ 1 w 1593"/>
                    <a:gd name="T21" fmla="*/ 1 h 1796"/>
                    <a:gd name="T22" fmla="*/ 1 w 1593"/>
                    <a:gd name="T23" fmla="*/ 1 h 1796"/>
                    <a:gd name="T24" fmla="*/ 1 w 1593"/>
                    <a:gd name="T25" fmla="*/ 1 h 1796"/>
                    <a:gd name="T26" fmla="*/ 1 w 1593"/>
                    <a:gd name="T27" fmla="*/ 0 h 1796"/>
                    <a:gd name="T28" fmla="*/ 1 w 1593"/>
                    <a:gd name="T29" fmla="*/ 1 h 17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93"/>
                    <a:gd name="T46" fmla="*/ 0 h 1796"/>
                    <a:gd name="T47" fmla="*/ 1593 w 1593"/>
                    <a:gd name="T48" fmla="*/ 1796 h 17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93" h="1796">
                      <a:moveTo>
                        <a:pt x="33" y="253"/>
                      </a:moveTo>
                      <a:lnTo>
                        <a:pt x="102" y="1435"/>
                      </a:lnTo>
                      <a:lnTo>
                        <a:pt x="487" y="1441"/>
                      </a:lnTo>
                      <a:lnTo>
                        <a:pt x="487" y="1477"/>
                      </a:lnTo>
                      <a:lnTo>
                        <a:pt x="0" y="1521"/>
                      </a:lnTo>
                      <a:lnTo>
                        <a:pt x="0" y="1650"/>
                      </a:lnTo>
                      <a:lnTo>
                        <a:pt x="401" y="1796"/>
                      </a:lnTo>
                      <a:lnTo>
                        <a:pt x="1498" y="1579"/>
                      </a:lnTo>
                      <a:lnTo>
                        <a:pt x="1498" y="1499"/>
                      </a:lnTo>
                      <a:lnTo>
                        <a:pt x="1154" y="1441"/>
                      </a:lnTo>
                      <a:lnTo>
                        <a:pt x="1154" y="1377"/>
                      </a:lnTo>
                      <a:lnTo>
                        <a:pt x="1553" y="1246"/>
                      </a:lnTo>
                      <a:lnTo>
                        <a:pt x="1593" y="28"/>
                      </a:lnTo>
                      <a:lnTo>
                        <a:pt x="284" y="0"/>
                      </a:lnTo>
                      <a:lnTo>
                        <a:pt x="33" y="253"/>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0" name="Freeform 29"/>
                <p:cNvSpPr>
                  <a:spLocks/>
                </p:cNvSpPr>
                <p:nvPr/>
              </p:nvSpPr>
              <p:spPr bwMode="auto">
                <a:xfrm>
                  <a:off x="1238" y="3016"/>
                  <a:ext cx="702" cy="259"/>
                </a:xfrm>
                <a:custGeom>
                  <a:avLst/>
                  <a:gdLst>
                    <a:gd name="T0" fmla="*/ 1 w 1403"/>
                    <a:gd name="T1" fmla="*/ 1 h 511"/>
                    <a:gd name="T2" fmla="*/ 0 w 1403"/>
                    <a:gd name="T3" fmla="*/ 1 h 511"/>
                    <a:gd name="T4" fmla="*/ 1 w 1403"/>
                    <a:gd name="T5" fmla="*/ 1 h 511"/>
                    <a:gd name="T6" fmla="*/ 1 w 1403"/>
                    <a:gd name="T7" fmla="*/ 1 h 511"/>
                    <a:gd name="T8" fmla="*/ 1 w 1403"/>
                    <a:gd name="T9" fmla="*/ 1 h 511"/>
                    <a:gd name="T10" fmla="*/ 1 w 1403"/>
                    <a:gd name="T11" fmla="*/ 0 h 511"/>
                    <a:gd name="T12" fmla="*/ 1 w 1403"/>
                    <a:gd name="T13" fmla="*/ 1 h 511"/>
                    <a:gd name="T14" fmla="*/ 0 60000 65536"/>
                    <a:gd name="T15" fmla="*/ 0 60000 65536"/>
                    <a:gd name="T16" fmla="*/ 0 60000 65536"/>
                    <a:gd name="T17" fmla="*/ 0 60000 65536"/>
                    <a:gd name="T18" fmla="*/ 0 60000 65536"/>
                    <a:gd name="T19" fmla="*/ 0 60000 65536"/>
                    <a:gd name="T20" fmla="*/ 0 60000 65536"/>
                    <a:gd name="T21" fmla="*/ 0 w 1403"/>
                    <a:gd name="T22" fmla="*/ 0 h 511"/>
                    <a:gd name="T23" fmla="*/ 1403 w 1403"/>
                    <a:gd name="T24" fmla="*/ 511 h 5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3" h="511">
                      <a:moveTo>
                        <a:pt x="6" y="201"/>
                      </a:moveTo>
                      <a:lnTo>
                        <a:pt x="0" y="302"/>
                      </a:lnTo>
                      <a:lnTo>
                        <a:pt x="541" y="511"/>
                      </a:lnTo>
                      <a:lnTo>
                        <a:pt x="1370" y="287"/>
                      </a:lnTo>
                      <a:lnTo>
                        <a:pt x="1403" y="57"/>
                      </a:lnTo>
                      <a:lnTo>
                        <a:pt x="1214" y="0"/>
                      </a:lnTo>
                      <a:lnTo>
                        <a:pt x="6" y="20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1" name="Freeform 30"/>
                <p:cNvSpPr>
                  <a:spLocks/>
                </p:cNvSpPr>
                <p:nvPr/>
              </p:nvSpPr>
              <p:spPr bwMode="auto">
                <a:xfrm>
                  <a:off x="1805" y="3031"/>
                  <a:ext cx="135" cy="173"/>
                </a:xfrm>
                <a:custGeom>
                  <a:avLst/>
                  <a:gdLst>
                    <a:gd name="T0" fmla="*/ 1 w 272"/>
                    <a:gd name="T1" fmla="*/ 1 h 338"/>
                    <a:gd name="T2" fmla="*/ 1 w 272"/>
                    <a:gd name="T3" fmla="*/ 1 h 338"/>
                    <a:gd name="T4" fmla="*/ 1 w 272"/>
                    <a:gd name="T5" fmla="*/ 1 h 338"/>
                    <a:gd name="T6" fmla="*/ 1 w 272"/>
                    <a:gd name="T7" fmla="*/ 1 h 338"/>
                    <a:gd name="T8" fmla="*/ 1 w 272"/>
                    <a:gd name="T9" fmla="*/ 1 h 338"/>
                    <a:gd name="T10" fmla="*/ 1 w 272"/>
                    <a:gd name="T11" fmla="*/ 1 h 338"/>
                    <a:gd name="T12" fmla="*/ 1 w 272"/>
                    <a:gd name="T13" fmla="*/ 1 h 338"/>
                    <a:gd name="T14" fmla="*/ 1 w 272"/>
                    <a:gd name="T15" fmla="*/ 1 h 338"/>
                    <a:gd name="T16" fmla="*/ 1 w 272"/>
                    <a:gd name="T17" fmla="*/ 1 h 338"/>
                    <a:gd name="T18" fmla="*/ 1 w 272"/>
                    <a:gd name="T19" fmla="*/ 1 h 338"/>
                    <a:gd name="T20" fmla="*/ 1 w 272"/>
                    <a:gd name="T21" fmla="*/ 1 h 338"/>
                    <a:gd name="T22" fmla="*/ 1 w 272"/>
                    <a:gd name="T23" fmla="*/ 1 h 338"/>
                    <a:gd name="T24" fmla="*/ 1 w 272"/>
                    <a:gd name="T25" fmla="*/ 1 h 338"/>
                    <a:gd name="T26" fmla="*/ 1 w 272"/>
                    <a:gd name="T27" fmla="*/ 1 h 338"/>
                    <a:gd name="T28" fmla="*/ 1 w 272"/>
                    <a:gd name="T29" fmla="*/ 1 h 338"/>
                    <a:gd name="T30" fmla="*/ 1 w 272"/>
                    <a:gd name="T31" fmla="*/ 0 h 338"/>
                    <a:gd name="T32" fmla="*/ 1 w 272"/>
                    <a:gd name="T33" fmla="*/ 1 h 338"/>
                    <a:gd name="T34" fmla="*/ 1 w 272"/>
                    <a:gd name="T35" fmla="*/ 1 h 338"/>
                    <a:gd name="T36" fmla="*/ 1 w 272"/>
                    <a:gd name="T37" fmla="*/ 1 h 338"/>
                    <a:gd name="T38" fmla="*/ 1 w 272"/>
                    <a:gd name="T39" fmla="*/ 1 h 338"/>
                    <a:gd name="T40" fmla="*/ 1 w 272"/>
                    <a:gd name="T41" fmla="*/ 1 h 338"/>
                    <a:gd name="T42" fmla="*/ 1 w 272"/>
                    <a:gd name="T43" fmla="*/ 1 h 338"/>
                    <a:gd name="T44" fmla="*/ 0 w 272"/>
                    <a:gd name="T45" fmla="*/ 1 h 338"/>
                    <a:gd name="T46" fmla="*/ 1 w 272"/>
                    <a:gd name="T47" fmla="*/ 1 h 3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2"/>
                    <a:gd name="T73" fmla="*/ 0 h 338"/>
                    <a:gd name="T74" fmla="*/ 272 w 272"/>
                    <a:gd name="T75" fmla="*/ 338 h 3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2" h="338">
                      <a:moveTo>
                        <a:pt x="9" y="95"/>
                      </a:moveTo>
                      <a:lnTo>
                        <a:pt x="10" y="102"/>
                      </a:lnTo>
                      <a:lnTo>
                        <a:pt x="7" y="113"/>
                      </a:lnTo>
                      <a:lnTo>
                        <a:pt x="5" y="126"/>
                      </a:lnTo>
                      <a:lnTo>
                        <a:pt x="10" y="138"/>
                      </a:lnTo>
                      <a:lnTo>
                        <a:pt x="27" y="156"/>
                      </a:lnTo>
                      <a:lnTo>
                        <a:pt x="46" y="171"/>
                      </a:lnTo>
                      <a:lnTo>
                        <a:pt x="65" y="187"/>
                      </a:lnTo>
                      <a:lnTo>
                        <a:pt x="85" y="201"/>
                      </a:lnTo>
                      <a:lnTo>
                        <a:pt x="102" y="213"/>
                      </a:lnTo>
                      <a:lnTo>
                        <a:pt x="116" y="223"/>
                      </a:lnTo>
                      <a:lnTo>
                        <a:pt x="126" y="229"/>
                      </a:lnTo>
                      <a:lnTo>
                        <a:pt x="129" y="230"/>
                      </a:lnTo>
                      <a:lnTo>
                        <a:pt x="209" y="338"/>
                      </a:lnTo>
                      <a:lnTo>
                        <a:pt x="272" y="57"/>
                      </a:lnTo>
                      <a:lnTo>
                        <a:pt x="107" y="0"/>
                      </a:lnTo>
                      <a:lnTo>
                        <a:pt x="100" y="1"/>
                      </a:lnTo>
                      <a:lnTo>
                        <a:pt x="85" y="6"/>
                      </a:lnTo>
                      <a:lnTo>
                        <a:pt x="65" y="15"/>
                      </a:lnTo>
                      <a:lnTo>
                        <a:pt x="43" y="26"/>
                      </a:lnTo>
                      <a:lnTo>
                        <a:pt x="21" y="40"/>
                      </a:lnTo>
                      <a:lnTo>
                        <a:pt x="7" y="56"/>
                      </a:lnTo>
                      <a:lnTo>
                        <a:pt x="0" y="74"/>
                      </a:lnTo>
                      <a:lnTo>
                        <a:pt x="9" y="95"/>
                      </a:lnTo>
                      <a:close/>
                    </a:path>
                  </a:pathLst>
                </a:custGeom>
                <a:solidFill>
                  <a:srgbClr val="F2C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2" name="Freeform 31"/>
                <p:cNvSpPr>
                  <a:spLocks/>
                </p:cNvSpPr>
                <p:nvPr/>
              </p:nvSpPr>
              <p:spPr bwMode="auto">
                <a:xfrm>
                  <a:off x="1556" y="3066"/>
                  <a:ext cx="212" cy="217"/>
                </a:xfrm>
                <a:custGeom>
                  <a:avLst/>
                  <a:gdLst>
                    <a:gd name="T0" fmla="*/ 1 w 424"/>
                    <a:gd name="T1" fmla="*/ 0 h 436"/>
                    <a:gd name="T2" fmla="*/ 1 w 424"/>
                    <a:gd name="T3" fmla="*/ 0 h 436"/>
                    <a:gd name="T4" fmla="*/ 1 w 424"/>
                    <a:gd name="T5" fmla="*/ 0 h 436"/>
                    <a:gd name="T6" fmla="*/ 1 w 424"/>
                    <a:gd name="T7" fmla="*/ 0 h 436"/>
                    <a:gd name="T8" fmla="*/ 1 w 424"/>
                    <a:gd name="T9" fmla="*/ 0 h 436"/>
                    <a:gd name="T10" fmla="*/ 1 w 424"/>
                    <a:gd name="T11" fmla="*/ 0 h 436"/>
                    <a:gd name="T12" fmla="*/ 1 w 424"/>
                    <a:gd name="T13" fmla="*/ 0 h 436"/>
                    <a:gd name="T14" fmla="*/ 1 w 424"/>
                    <a:gd name="T15" fmla="*/ 0 h 436"/>
                    <a:gd name="T16" fmla="*/ 1 w 424"/>
                    <a:gd name="T17" fmla="*/ 0 h 436"/>
                    <a:gd name="T18" fmla="*/ 1 w 424"/>
                    <a:gd name="T19" fmla="*/ 0 h 436"/>
                    <a:gd name="T20" fmla="*/ 1 w 424"/>
                    <a:gd name="T21" fmla="*/ 0 h 436"/>
                    <a:gd name="T22" fmla="*/ 1 w 424"/>
                    <a:gd name="T23" fmla="*/ 0 h 436"/>
                    <a:gd name="T24" fmla="*/ 1 w 424"/>
                    <a:gd name="T25" fmla="*/ 0 h 436"/>
                    <a:gd name="T26" fmla="*/ 1 w 424"/>
                    <a:gd name="T27" fmla="*/ 0 h 436"/>
                    <a:gd name="T28" fmla="*/ 1 w 424"/>
                    <a:gd name="T29" fmla="*/ 0 h 436"/>
                    <a:gd name="T30" fmla="*/ 1 w 424"/>
                    <a:gd name="T31" fmla="*/ 0 h 436"/>
                    <a:gd name="T32" fmla="*/ 1 w 424"/>
                    <a:gd name="T33" fmla="*/ 0 h 436"/>
                    <a:gd name="T34" fmla="*/ 1 w 424"/>
                    <a:gd name="T35" fmla="*/ 0 h 436"/>
                    <a:gd name="T36" fmla="*/ 1 w 424"/>
                    <a:gd name="T37" fmla="*/ 0 h 436"/>
                    <a:gd name="T38" fmla="*/ 1 w 424"/>
                    <a:gd name="T39" fmla="*/ 0 h 436"/>
                    <a:gd name="T40" fmla="*/ 1 w 424"/>
                    <a:gd name="T41" fmla="*/ 0 h 436"/>
                    <a:gd name="T42" fmla="*/ 1 w 424"/>
                    <a:gd name="T43" fmla="*/ 0 h 436"/>
                    <a:gd name="T44" fmla="*/ 1 w 424"/>
                    <a:gd name="T45" fmla="*/ 0 h 436"/>
                    <a:gd name="T46" fmla="*/ 1 w 424"/>
                    <a:gd name="T47" fmla="*/ 0 h 436"/>
                    <a:gd name="T48" fmla="*/ 1 w 424"/>
                    <a:gd name="T49" fmla="*/ 0 h 436"/>
                    <a:gd name="T50" fmla="*/ 1 w 424"/>
                    <a:gd name="T51" fmla="*/ 0 h 436"/>
                    <a:gd name="T52" fmla="*/ 1 w 424"/>
                    <a:gd name="T53" fmla="*/ 0 h 436"/>
                    <a:gd name="T54" fmla="*/ 1 w 424"/>
                    <a:gd name="T55" fmla="*/ 0 h 436"/>
                    <a:gd name="T56" fmla="*/ 1 w 424"/>
                    <a:gd name="T57" fmla="*/ 0 h 436"/>
                    <a:gd name="T58" fmla="*/ 1 w 424"/>
                    <a:gd name="T59" fmla="*/ 0 h 436"/>
                    <a:gd name="T60" fmla="*/ 1 w 424"/>
                    <a:gd name="T61" fmla="*/ 0 h 436"/>
                    <a:gd name="T62" fmla="*/ 0 w 424"/>
                    <a:gd name="T63" fmla="*/ 0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4"/>
                    <a:gd name="T97" fmla="*/ 0 h 436"/>
                    <a:gd name="T98" fmla="*/ 424 w 424"/>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4" h="436">
                      <a:moveTo>
                        <a:pt x="0" y="77"/>
                      </a:moveTo>
                      <a:lnTo>
                        <a:pt x="17" y="103"/>
                      </a:lnTo>
                      <a:lnTo>
                        <a:pt x="32" y="133"/>
                      </a:lnTo>
                      <a:lnTo>
                        <a:pt x="43" y="167"/>
                      </a:lnTo>
                      <a:lnTo>
                        <a:pt x="48" y="206"/>
                      </a:lnTo>
                      <a:lnTo>
                        <a:pt x="46" y="231"/>
                      </a:lnTo>
                      <a:lnTo>
                        <a:pt x="44" y="261"/>
                      </a:lnTo>
                      <a:lnTo>
                        <a:pt x="44" y="292"/>
                      </a:lnTo>
                      <a:lnTo>
                        <a:pt x="44" y="326"/>
                      </a:lnTo>
                      <a:lnTo>
                        <a:pt x="48" y="358"/>
                      </a:lnTo>
                      <a:lnTo>
                        <a:pt x="56" y="387"/>
                      </a:lnTo>
                      <a:lnTo>
                        <a:pt x="71" y="412"/>
                      </a:lnTo>
                      <a:lnTo>
                        <a:pt x="93" y="429"/>
                      </a:lnTo>
                      <a:lnTo>
                        <a:pt x="124" y="436"/>
                      </a:lnTo>
                      <a:lnTo>
                        <a:pt x="161" y="428"/>
                      </a:lnTo>
                      <a:lnTo>
                        <a:pt x="202" y="411"/>
                      </a:lnTo>
                      <a:lnTo>
                        <a:pt x="243" y="389"/>
                      </a:lnTo>
                      <a:lnTo>
                        <a:pt x="280" y="365"/>
                      </a:lnTo>
                      <a:lnTo>
                        <a:pt x="309" y="344"/>
                      </a:lnTo>
                      <a:lnTo>
                        <a:pt x="331" y="328"/>
                      </a:lnTo>
                      <a:lnTo>
                        <a:pt x="338" y="322"/>
                      </a:lnTo>
                      <a:lnTo>
                        <a:pt x="341" y="317"/>
                      </a:lnTo>
                      <a:lnTo>
                        <a:pt x="351" y="303"/>
                      </a:lnTo>
                      <a:lnTo>
                        <a:pt x="365" y="283"/>
                      </a:lnTo>
                      <a:lnTo>
                        <a:pt x="380" y="258"/>
                      </a:lnTo>
                      <a:lnTo>
                        <a:pt x="395" y="233"/>
                      </a:lnTo>
                      <a:lnTo>
                        <a:pt x="411" y="209"/>
                      </a:lnTo>
                      <a:lnTo>
                        <a:pt x="421" y="189"/>
                      </a:lnTo>
                      <a:lnTo>
                        <a:pt x="424" y="177"/>
                      </a:lnTo>
                      <a:lnTo>
                        <a:pt x="424" y="141"/>
                      </a:lnTo>
                      <a:lnTo>
                        <a:pt x="419" y="85"/>
                      </a:lnTo>
                      <a:lnTo>
                        <a:pt x="404" y="30"/>
                      </a:lnTo>
                      <a:lnTo>
                        <a:pt x="377" y="4"/>
                      </a:lnTo>
                      <a:lnTo>
                        <a:pt x="361" y="5"/>
                      </a:lnTo>
                      <a:lnTo>
                        <a:pt x="348" y="14"/>
                      </a:lnTo>
                      <a:lnTo>
                        <a:pt x="339" y="28"/>
                      </a:lnTo>
                      <a:lnTo>
                        <a:pt x="331" y="44"/>
                      </a:lnTo>
                      <a:lnTo>
                        <a:pt x="326" y="61"/>
                      </a:lnTo>
                      <a:lnTo>
                        <a:pt x="322" y="77"/>
                      </a:lnTo>
                      <a:lnTo>
                        <a:pt x="321" y="86"/>
                      </a:lnTo>
                      <a:lnTo>
                        <a:pt x="321" y="91"/>
                      </a:lnTo>
                      <a:lnTo>
                        <a:pt x="319" y="88"/>
                      </a:lnTo>
                      <a:lnTo>
                        <a:pt x="314" y="80"/>
                      </a:lnTo>
                      <a:lnTo>
                        <a:pt x="307" y="67"/>
                      </a:lnTo>
                      <a:lnTo>
                        <a:pt x="299" y="53"/>
                      </a:lnTo>
                      <a:lnTo>
                        <a:pt x="290" y="38"/>
                      </a:lnTo>
                      <a:lnTo>
                        <a:pt x="282" y="24"/>
                      </a:lnTo>
                      <a:lnTo>
                        <a:pt x="273" y="11"/>
                      </a:lnTo>
                      <a:lnTo>
                        <a:pt x="266" y="4"/>
                      </a:lnTo>
                      <a:lnTo>
                        <a:pt x="261" y="2"/>
                      </a:lnTo>
                      <a:lnTo>
                        <a:pt x="250" y="0"/>
                      </a:lnTo>
                      <a:lnTo>
                        <a:pt x="234" y="2"/>
                      </a:lnTo>
                      <a:lnTo>
                        <a:pt x="216" y="4"/>
                      </a:lnTo>
                      <a:lnTo>
                        <a:pt x="194" y="7"/>
                      </a:lnTo>
                      <a:lnTo>
                        <a:pt x="170" y="11"/>
                      </a:lnTo>
                      <a:lnTo>
                        <a:pt x="146" y="16"/>
                      </a:lnTo>
                      <a:lnTo>
                        <a:pt x="121" y="21"/>
                      </a:lnTo>
                      <a:lnTo>
                        <a:pt x="95" y="27"/>
                      </a:lnTo>
                      <a:lnTo>
                        <a:pt x="71" y="35"/>
                      </a:lnTo>
                      <a:lnTo>
                        <a:pt x="49" y="41"/>
                      </a:lnTo>
                      <a:lnTo>
                        <a:pt x="31" y="49"/>
                      </a:lnTo>
                      <a:lnTo>
                        <a:pt x="15" y="55"/>
                      </a:lnTo>
                      <a:lnTo>
                        <a:pt x="5" y="63"/>
                      </a:lnTo>
                      <a:lnTo>
                        <a:pt x="0" y="71"/>
                      </a:lnTo>
                      <a:lnTo>
                        <a:pt x="0" y="77"/>
                      </a:lnTo>
                      <a:close/>
                    </a:path>
                  </a:pathLst>
                </a:custGeom>
                <a:solidFill>
                  <a:srgbClr val="F2C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3" name="Freeform 32"/>
                <p:cNvSpPr>
                  <a:spLocks/>
                </p:cNvSpPr>
                <p:nvPr/>
              </p:nvSpPr>
              <p:spPr bwMode="auto">
                <a:xfrm>
                  <a:off x="2087" y="3108"/>
                  <a:ext cx="579" cy="513"/>
                </a:xfrm>
                <a:custGeom>
                  <a:avLst/>
                  <a:gdLst>
                    <a:gd name="T0" fmla="*/ 1 w 1160"/>
                    <a:gd name="T1" fmla="*/ 1 h 1028"/>
                    <a:gd name="T2" fmla="*/ 1 w 1160"/>
                    <a:gd name="T3" fmla="*/ 1 h 1028"/>
                    <a:gd name="T4" fmla="*/ 1 w 1160"/>
                    <a:gd name="T5" fmla="*/ 1 h 1028"/>
                    <a:gd name="T6" fmla="*/ 1 w 1160"/>
                    <a:gd name="T7" fmla="*/ 1 h 1028"/>
                    <a:gd name="T8" fmla="*/ 1 w 1160"/>
                    <a:gd name="T9" fmla="*/ 1 h 1028"/>
                    <a:gd name="T10" fmla="*/ 1 w 1160"/>
                    <a:gd name="T11" fmla="*/ 1 h 1028"/>
                    <a:gd name="T12" fmla="*/ 1 w 1160"/>
                    <a:gd name="T13" fmla="*/ 1 h 1028"/>
                    <a:gd name="T14" fmla="*/ 1 w 1160"/>
                    <a:gd name="T15" fmla="*/ 1 h 1028"/>
                    <a:gd name="T16" fmla="*/ 1 w 1160"/>
                    <a:gd name="T17" fmla="*/ 1 h 1028"/>
                    <a:gd name="T18" fmla="*/ 1 w 1160"/>
                    <a:gd name="T19" fmla="*/ 1 h 1028"/>
                    <a:gd name="T20" fmla="*/ 1 w 1160"/>
                    <a:gd name="T21" fmla="*/ 1 h 1028"/>
                    <a:gd name="T22" fmla="*/ 1 w 1160"/>
                    <a:gd name="T23" fmla="*/ 1 h 1028"/>
                    <a:gd name="T24" fmla="*/ 1 w 1160"/>
                    <a:gd name="T25" fmla="*/ 1 h 1028"/>
                    <a:gd name="T26" fmla="*/ 1 w 1160"/>
                    <a:gd name="T27" fmla="*/ 1 h 1028"/>
                    <a:gd name="T28" fmla="*/ 1 w 1160"/>
                    <a:gd name="T29" fmla="*/ 1 h 1028"/>
                    <a:gd name="T30" fmla="*/ 1 w 1160"/>
                    <a:gd name="T31" fmla="*/ 1 h 1028"/>
                    <a:gd name="T32" fmla="*/ 1 w 1160"/>
                    <a:gd name="T33" fmla="*/ 1 h 1028"/>
                    <a:gd name="T34" fmla="*/ 1 w 1160"/>
                    <a:gd name="T35" fmla="*/ 1 h 1028"/>
                    <a:gd name="T36" fmla="*/ 1 w 1160"/>
                    <a:gd name="T37" fmla="*/ 1 h 1028"/>
                    <a:gd name="T38" fmla="*/ 1 w 1160"/>
                    <a:gd name="T39" fmla="*/ 1 h 1028"/>
                    <a:gd name="T40" fmla="*/ 1 w 1160"/>
                    <a:gd name="T41" fmla="*/ 1 h 1028"/>
                    <a:gd name="T42" fmla="*/ 1 w 1160"/>
                    <a:gd name="T43" fmla="*/ 1 h 1028"/>
                    <a:gd name="T44" fmla="*/ 1 w 1160"/>
                    <a:gd name="T45" fmla="*/ 1 h 1028"/>
                    <a:gd name="T46" fmla="*/ 1 w 1160"/>
                    <a:gd name="T47" fmla="*/ 1 h 1028"/>
                    <a:gd name="T48" fmla="*/ 1 w 1160"/>
                    <a:gd name="T49" fmla="*/ 1 h 1028"/>
                    <a:gd name="T50" fmla="*/ 1 w 1160"/>
                    <a:gd name="T51" fmla="*/ 1 h 1028"/>
                    <a:gd name="T52" fmla="*/ 1 w 1160"/>
                    <a:gd name="T53" fmla="*/ 1 h 1028"/>
                    <a:gd name="T54" fmla="*/ 1 w 1160"/>
                    <a:gd name="T55" fmla="*/ 1 h 1028"/>
                    <a:gd name="T56" fmla="*/ 1 w 1160"/>
                    <a:gd name="T57" fmla="*/ 1 h 1028"/>
                    <a:gd name="T58" fmla="*/ 1 w 1160"/>
                    <a:gd name="T59" fmla="*/ 1 h 1028"/>
                    <a:gd name="T60" fmla="*/ 1 w 1160"/>
                    <a:gd name="T61" fmla="*/ 1 h 1028"/>
                    <a:gd name="T62" fmla="*/ 1 w 1160"/>
                    <a:gd name="T63" fmla="*/ 1 h 1028"/>
                    <a:gd name="T64" fmla="*/ 1 w 1160"/>
                    <a:gd name="T65" fmla="*/ 1 h 1028"/>
                    <a:gd name="T66" fmla="*/ 1 w 1160"/>
                    <a:gd name="T67" fmla="*/ 0 h 1028"/>
                    <a:gd name="T68" fmla="*/ 1 w 1160"/>
                    <a:gd name="T69" fmla="*/ 0 h 1028"/>
                    <a:gd name="T70" fmla="*/ 1 w 1160"/>
                    <a:gd name="T71" fmla="*/ 0 h 1028"/>
                    <a:gd name="T72" fmla="*/ 1 w 1160"/>
                    <a:gd name="T73" fmla="*/ 1 h 1028"/>
                    <a:gd name="T74" fmla="*/ 1 w 1160"/>
                    <a:gd name="T75" fmla="*/ 1 h 1028"/>
                    <a:gd name="T76" fmla="*/ 1 w 1160"/>
                    <a:gd name="T77" fmla="*/ 1 h 1028"/>
                    <a:gd name="T78" fmla="*/ 1 w 1160"/>
                    <a:gd name="T79" fmla="*/ 1 h 1028"/>
                    <a:gd name="T80" fmla="*/ 1 w 1160"/>
                    <a:gd name="T81" fmla="*/ 1 h 1028"/>
                    <a:gd name="T82" fmla="*/ 1 w 1160"/>
                    <a:gd name="T83" fmla="*/ 1 h 1028"/>
                    <a:gd name="T84" fmla="*/ 1 w 1160"/>
                    <a:gd name="T85" fmla="*/ 1 h 1028"/>
                    <a:gd name="T86" fmla="*/ 1 w 1160"/>
                    <a:gd name="T87" fmla="*/ 1 h 1028"/>
                    <a:gd name="T88" fmla="*/ 1 w 1160"/>
                    <a:gd name="T89" fmla="*/ 1 h 1028"/>
                    <a:gd name="T90" fmla="*/ 1 w 1160"/>
                    <a:gd name="T91" fmla="*/ 1 h 10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60"/>
                    <a:gd name="T139" fmla="*/ 0 h 1028"/>
                    <a:gd name="T140" fmla="*/ 1160 w 1160"/>
                    <a:gd name="T141" fmla="*/ 1028 h 10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60" h="1028">
                      <a:moveTo>
                        <a:pt x="195" y="123"/>
                      </a:moveTo>
                      <a:lnTo>
                        <a:pt x="170" y="139"/>
                      </a:lnTo>
                      <a:lnTo>
                        <a:pt x="144" y="164"/>
                      </a:lnTo>
                      <a:lnTo>
                        <a:pt x="119" y="198"/>
                      </a:lnTo>
                      <a:lnTo>
                        <a:pt x="95" y="236"/>
                      </a:lnTo>
                      <a:lnTo>
                        <a:pt x="74" y="276"/>
                      </a:lnTo>
                      <a:lnTo>
                        <a:pt x="58" y="317"/>
                      </a:lnTo>
                      <a:lnTo>
                        <a:pt x="46" y="353"/>
                      </a:lnTo>
                      <a:lnTo>
                        <a:pt x="39" y="382"/>
                      </a:lnTo>
                      <a:lnTo>
                        <a:pt x="24" y="517"/>
                      </a:lnTo>
                      <a:lnTo>
                        <a:pt x="12" y="646"/>
                      </a:lnTo>
                      <a:lnTo>
                        <a:pt x="3" y="743"/>
                      </a:lnTo>
                      <a:lnTo>
                        <a:pt x="0" y="782"/>
                      </a:lnTo>
                      <a:lnTo>
                        <a:pt x="2" y="790"/>
                      </a:lnTo>
                      <a:lnTo>
                        <a:pt x="7" y="808"/>
                      </a:lnTo>
                      <a:lnTo>
                        <a:pt x="17" y="838"/>
                      </a:lnTo>
                      <a:lnTo>
                        <a:pt x="32" y="872"/>
                      </a:lnTo>
                      <a:lnTo>
                        <a:pt x="54" y="910"/>
                      </a:lnTo>
                      <a:lnTo>
                        <a:pt x="85" y="946"/>
                      </a:lnTo>
                      <a:lnTo>
                        <a:pt x="125" y="975"/>
                      </a:lnTo>
                      <a:lnTo>
                        <a:pt x="175" y="999"/>
                      </a:lnTo>
                      <a:lnTo>
                        <a:pt x="214" y="1010"/>
                      </a:lnTo>
                      <a:lnTo>
                        <a:pt x="253" y="1019"/>
                      </a:lnTo>
                      <a:lnTo>
                        <a:pt x="290" y="1024"/>
                      </a:lnTo>
                      <a:lnTo>
                        <a:pt x="326" y="1027"/>
                      </a:lnTo>
                      <a:lnTo>
                        <a:pt x="358" y="1028"/>
                      </a:lnTo>
                      <a:lnTo>
                        <a:pt x="390" y="1028"/>
                      </a:lnTo>
                      <a:lnTo>
                        <a:pt x="421" y="1025"/>
                      </a:lnTo>
                      <a:lnTo>
                        <a:pt x="448" y="1022"/>
                      </a:lnTo>
                      <a:lnTo>
                        <a:pt x="471" y="1017"/>
                      </a:lnTo>
                      <a:lnTo>
                        <a:pt x="494" y="1013"/>
                      </a:lnTo>
                      <a:lnTo>
                        <a:pt x="514" y="1008"/>
                      </a:lnTo>
                      <a:lnTo>
                        <a:pt x="529" y="1003"/>
                      </a:lnTo>
                      <a:lnTo>
                        <a:pt x="543" y="999"/>
                      </a:lnTo>
                      <a:lnTo>
                        <a:pt x="551" y="996"/>
                      </a:lnTo>
                      <a:lnTo>
                        <a:pt x="558" y="994"/>
                      </a:lnTo>
                      <a:lnTo>
                        <a:pt x="560" y="992"/>
                      </a:lnTo>
                      <a:lnTo>
                        <a:pt x="565" y="991"/>
                      </a:lnTo>
                      <a:lnTo>
                        <a:pt x="580" y="986"/>
                      </a:lnTo>
                      <a:lnTo>
                        <a:pt x="606" y="978"/>
                      </a:lnTo>
                      <a:lnTo>
                        <a:pt x="636" y="969"/>
                      </a:lnTo>
                      <a:lnTo>
                        <a:pt x="673" y="956"/>
                      </a:lnTo>
                      <a:lnTo>
                        <a:pt x="716" y="944"/>
                      </a:lnTo>
                      <a:lnTo>
                        <a:pt x="762" y="928"/>
                      </a:lnTo>
                      <a:lnTo>
                        <a:pt x="807" y="913"/>
                      </a:lnTo>
                      <a:lnTo>
                        <a:pt x="855" y="897"/>
                      </a:lnTo>
                      <a:lnTo>
                        <a:pt x="901" y="880"/>
                      </a:lnTo>
                      <a:lnTo>
                        <a:pt x="945" y="864"/>
                      </a:lnTo>
                      <a:lnTo>
                        <a:pt x="984" y="849"/>
                      </a:lnTo>
                      <a:lnTo>
                        <a:pt x="1019" y="833"/>
                      </a:lnTo>
                      <a:lnTo>
                        <a:pt x="1047" y="819"/>
                      </a:lnTo>
                      <a:lnTo>
                        <a:pt x="1067" y="808"/>
                      </a:lnTo>
                      <a:lnTo>
                        <a:pt x="1077" y="797"/>
                      </a:lnTo>
                      <a:lnTo>
                        <a:pt x="1104" y="733"/>
                      </a:lnTo>
                      <a:lnTo>
                        <a:pt x="1126" y="648"/>
                      </a:lnTo>
                      <a:lnTo>
                        <a:pt x="1145" y="548"/>
                      </a:lnTo>
                      <a:lnTo>
                        <a:pt x="1157" y="440"/>
                      </a:lnTo>
                      <a:lnTo>
                        <a:pt x="1160" y="334"/>
                      </a:lnTo>
                      <a:lnTo>
                        <a:pt x="1155" y="237"/>
                      </a:lnTo>
                      <a:lnTo>
                        <a:pt x="1140" y="159"/>
                      </a:lnTo>
                      <a:lnTo>
                        <a:pt x="1114" y="106"/>
                      </a:lnTo>
                      <a:lnTo>
                        <a:pt x="1079" y="70"/>
                      </a:lnTo>
                      <a:lnTo>
                        <a:pt x="1045" y="44"/>
                      </a:lnTo>
                      <a:lnTo>
                        <a:pt x="1013" y="25"/>
                      </a:lnTo>
                      <a:lnTo>
                        <a:pt x="986" y="13"/>
                      </a:lnTo>
                      <a:lnTo>
                        <a:pt x="960" y="5"/>
                      </a:lnTo>
                      <a:lnTo>
                        <a:pt x="941" y="2"/>
                      </a:lnTo>
                      <a:lnTo>
                        <a:pt x="930" y="0"/>
                      </a:lnTo>
                      <a:lnTo>
                        <a:pt x="926" y="0"/>
                      </a:lnTo>
                      <a:lnTo>
                        <a:pt x="923" y="0"/>
                      </a:lnTo>
                      <a:lnTo>
                        <a:pt x="914" y="0"/>
                      </a:lnTo>
                      <a:lnTo>
                        <a:pt x="901" y="0"/>
                      </a:lnTo>
                      <a:lnTo>
                        <a:pt x="882" y="0"/>
                      </a:lnTo>
                      <a:lnTo>
                        <a:pt x="858" y="2"/>
                      </a:lnTo>
                      <a:lnTo>
                        <a:pt x="831" y="2"/>
                      </a:lnTo>
                      <a:lnTo>
                        <a:pt x="802" y="3"/>
                      </a:lnTo>
                      <a:lnTo>
                        <a:pt x="768" y="5"/>
                      </a:lnTo>
                      <a:lnTo>
                        <a:pt x="733" y="8"/>
                      </a:lnTo>
                      <a:lnTo>
                        <a:pt x="695" y="10"/>
                      </a:lnTo>
                      <a:lnTo>
                        <a:pt x="656" y="14"/>
                      </a:lnTo>
                      <a:lnTo>
                        <a:pt x="617" y="19"/>
                      </a:lnTo>
                      <a:lnTo>
                        <a:pt x="577" y="24"/>
                      </a:lnTo>
                      <a:lnTo>
                        <a:pt x="536" y="31"/>
                      </a:lnTo>
                      <a:lnTo>
                        <a:pt x="497" y="38"/>
                      </a:lnTo>
                      <a:lnTo>
                        <a:pt x="458" y="47"/>
                      </a:lnTo>
                      <a:lnTo>
                        <a:pt x="409" y="59"/>
                      </a:lnTo>
                      <a:lnTo>
                        <a:pt x="365" y="70"/>
                      </a:lnTo>
                      <a:lnTo>
                        <a:pt x="327" y="81"/>
                      </a:lnTo>
                      <a:lnTo>
                        <a:pt x="293" y="91"/>
                      </a:lnTo>
                      <a:lnTo>
                        <a:pt x="265" y="98"/>
                      </a:lnTo>
                      <a:lnTo>
                        <a:pt x="239" y="108"/>
                      </a:lnTo>
                      <a:lnTo>
                        <a:pt x="217" y="116"/>
                      </a:lnTo>
                      <a:lnTo>
                        <a:pt x="195" y="123"/>
                      </a:lnTo>
                      <a:close/>
                    </a:path>
                  </a:pathLst>
                </a:custGeom>
                <a:solidFill>
                  <a:srgbClr val="59A3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4" name="Freeform 33"/>
                <p:cNvSpPr>
                  <a:spLocks/>
                </p:cNvSpPr>
                <p:nvPr/>
              </p:nvSpPr>
              <p:spPr bwMode="auto">
                <a:xfrm>
                  <a:off x="2331" y="3231"/>
                  <a:ext cx="248" cy="495"/>
                </a:xfrm>
                <a:custGeom>
                  <a:avLst/>
                  <a:gdLst>
                    <a:gd name="T0" fmla="*/ 1 w 495"/>
                    <a:gd name="T1" fmla="*/ 1 h 992"/>
                    <a:gd name="T2" fmla="*/ 0 w 495"/>
                    <a:gd name="T3" fmla="*/ 1 h 992"/>
                    <a:gd name="T4" fmla="*/ 1 w 495"/>
                    <a:gd name="T5" fmla="*/ 1 h 992"/>
                    <a:gd name="T6" fmla="*/ 1 w 495"/>
                    <a:gd name="T7" fmla="*/ 1 h 992"/>
                    <a:gd name="T8" fmla="*/ 1 w 495"/>
                    <a:gd name="T9" fmla="*/ 1 h 992"/>
                    <a:gd name="T10" fmla="*/ 1 w 495"/>
                    <a:gd name="T11" fmla="*/ 1 h 992"/>
                    <a:gd name="T12" fmla="*/ 1 w 495"/>
                    <a:gd name="T13" fmla="*/ 1 h 992"/>
                    <a:gd name="T14" fmla="*/ 1 w 495"/>
                    <a:gd name="T15" fmla="*/ 1 h 992"/>
                    <a:gd name="T16" fmla="*/ 1 w 495"/>
                    <a:gd name="T17" fmla="*/ 1 h 992"/>
                    <a:gd name="T18" fmla="*/ 1 w 495"/>
                    <a:gd name="T19" fmla="*/ 1 h 992"/>
                    <a:gd name="T20" fmla="*/ 1 w 495"/>
                    <a:gd name="T21" fmla="*/ 1 h 992"/>
                    <a:gd name="T22" fmla="*/ 1 w 495"/>
                    <a:gd name="T23" fmla="*/ 0 h 992"/>
                    <a:gd name="T24" fmla="*/ 1 w 495"/>
                    <a:gd name="T25" fmla="*/ 1 h 992"/>
                    <a:gd name="T26" fmla="*/ 1 w 495"/>
                    <a:gd name="T27" fmla="*/ 1 h 992"/>
                    <a:gd name="T28" fmla="*/ 1 w 495"/>
                    <a:gd name="T29" fmla="*/ 1 h 992"/>
                    <a:gd name="T30" fmla="*/ 1 w 495"/>
                    <a:gd name="T31" fmla="*/ 1 h 992"/>
                    <a:gd name="T32" fmla="*/ 1 w 495"/>
                    <a:gd name="T33" fmla="*/ 1 h 992"/>
                    <a:gd name="T34" fmla="*/ 1 w 495"/>
                    <a:gd name="T35" fmla="*/ 1 h 992"/>
                    <a:gd name="T36" fmla="*/ 1 w 495"/>
                    <a:gd name="T37" fmla="*/ 1 h 992"/>
                    <a:gd name="T38" fmla="*/ 1 w 495"/>
                    <a:gd name="T39" fmla="*/ 1 h 9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95"/>
                    <a:gd name="T61" fmla="*/ 0 h 992"/>
                    <a:gd name="T62" fmla="*/ 495 w 495"/>
                    <a:gd name="T63" fmla="*/ 992 h 9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95" h="992">
                      <a:moveTo>
                        <a:pt x="146" y="66"/>
                      </a:moveTo>
                      <a:lnTo>
                        <a:pt x="0" y="992"/>
                      </a:lnTo>
                      <a:lnTo>
                        <a:pt x="337" y="992"/>
                      </a:lnTo>
                      <a:lnTo>
                        <a:pt x="495" y="41"/>
                      </a:lnTo>
                      <a:lnTo>
                        <a:pt x="495" y="39"/>
                      </a:lnTo>
                      <a:lnTo>
                        <a:pt x="495" y="34"/>
                      </a:lnTo>
                      <a:lnTo>
                        <a:pt x="493" y="30"/>
                      </a:lnTo>
                      <a:lnTo>
                        <a:pt x="487" y="22"/>
                      </a:lnTo>
                      <a:lnTo>
                        <a:pt x="473" y="16"/>
                      </a:lnTo>
                      <a:lnTo>
                        <a:pt x="454" y="8"/>
                      </a:lnTo>
                      <a:lnTo>
                        <a:pt x="424" y="3"/>
                      </a:lnTo>
                      <a:lnTo>
                        <a:pt x="383" y="0"/>
                      </a:lnTo>
                      <a:lnTo>
                        <a:pt x="336" y="2"/>
                      </a:lnTo>
                      <a:lnTo>
                        <a:pt x="292" y="8"/>
                      </a:lnTo>
                      <a:lnTo>
                        <a:pt x="253" y="19"/>
                      </a:lnTo>
                      <a:lnTo>
                        <a:pt x="217" y="30"/>
                      </a:lnTo>
                      <a:lnTo>
                        <a:pt x="188" y="44"/>
                      </a:lnTo>
                      <a:lnTo>
                        <a:pt x="164" y="55"/>
                      </a:lnTo>
                      <a:lnTo>
                        <a:pt x="151" y="63"/>
                      </a:lnTo>
                      <a:lnTo>
                        <a:pt x="146" y="66"/>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5" name="Freeform 34"/>
                <p:cNvSpPr>
                  <a:spLocks/>
                </p:cNvSpPr>
                <p:nvPr/>
              </p:nvSpPr>
              <p:spPr bwMode="auto">
                <a:xfrm>
                  <a:off x="1126" y="2714"/>
                  <a:ext cx="1457" cy="677"/>
                </a:xfrm>
                <a:custGeom>
                  <a:avLst/>
                  <a:gdLst>
                    <a:gd name="T0" fmla="*/ 1 w 2913"/>
                    <a:gd name="T1" fmla="*/ 1 h 1352"/>
                    <a:gd name="T2" fmla="*/ 1 w 2913"/>
                    <a:gd name="T3" fmla="*/ 1 h 1352"/>
                    <a:gd name="T4" fmla="*/ 1 w 2913"/>
                    <a:gd name="T5" fmla="*/ 1 h 1352"/>
                    <a:gd name="T6" fmla="*/ 1 w 2913"/>
                    <a:gd name="T7" fmla="*/ 1 h 1352"/>
                    <a:gd name="T8" fmla="*/ 1 w 2913"/>
                    <a:gd name="T9" fmla="*/ 1 h 1352"/>
                    <a:gd name="T10" fmla="*/ 1 w 2913"/>
                    <a:gd name="T11" fmla="*/ 1 h 1352"/>
                    <a:gd name="T12" fmla="*/ 1 w 2913"/>
                    <a:gd name="T13" fmla="*/ 1 h 1352"/>
                    <a:gd name="T14" fmla="*/ 1 w 2913"/>
                    <a:gd name="T15" fmla="*/ 1 h 1352"/>
                    <a:gd name="T16" fmla="*/ 1 w 2913"/>
                    <a:gd name="T17" fmla="*/ 1 h 1352"/>
                    <a:gd name="T18" fmla="*/ 1 w 2913"/>
                    <a:gd name="T19" fmla="*/ 1 h 1352"/>
                    <a:gd name="T20" fmla="*/ 1 w 2913"/>
                    <a:gd name="T21" fmla="*/ 1 h 1352"/>
                    <a:gd name="T22" fmla="*/ 1 w 2913"/>
                    <a:gd name="T23" fmla="*/ 1 h 1352"/>
                    <a:gd name="T24" fmla="*/ 1 w 2913"/>
                    <a:gd name="T25" fmla="*/ 1 h 1352"/>
                    <a:gd name="T26" fmla="*/ 1 w 2913"/>
                    <a:gd name="T27" fmla="*/ 1 h 1352"/>
                    <a:gd name="T28" fmla="*/ 1 w 2913"/>
                    <a:gd name="T29" fmla="*/ 1 h 1352"/>
                    <a:gd name="T30" fmla="*/ 1 w 2913"/>
                    <a:gd name="T31" fmla="*/ 1 h 1352"/>
                    <a:gd name="T32" fmla="*/ 1 w 2913"/>
                    <a:gd name="T33" fmla="*/ 1 h 1352"/>
                    <a:gd name="T34" fmla="*/ 1 w 2913"/>
                    <a:gd name="T35" fmla="*/ 1 h 1352"/>
                    <a:gd name="T36" fmla="*/ 1 w 2913"/>
                    <a:gd name="T37" fmla="*/ 1 h 1352"/>
                    <a:gd name="T38" fmla="*/ 1 w 2913"/>
                    <a:gd name="T39" fmla="*/ 1 h 1352"/>
                    <a:gd name="T40" fmla="*/ 1 w 2913"/>
                    <a:gd name="T41" fmla="*/ 1 h 1352"/>
                    <a:gd name="T42" fmla="*/ 1 w 2913"/>
                    <a:gd name="T43" fmla="*/ 1 h 1352"/>
                    <a:gd name="T44" fmla="*/ 1 w 2913"/>
                    <a:gd name="T45" fmla="*/ 1 h 1352"/>
                    <a:gd name="T46" fmla="*/ 1 w 2913"/>
                    <a:gd name="T47" fmla="*/ 1 h 1352"/>
                    <a:gd name="T48" fmla="*/ 1 w 2913"/>
                    <a:gd name="T49" fmla="*/ 1 h 1352"/>
                    <a:gd name="T50" fmla="*/ 1 w 2913"/>
                    <a:gd name="T51" fmla="*/ 1 h 1352"/>
                    <a:gd name="T52" fmla="*/ 1 w 2913"/>
                    <a:gd name="T53" fmla="*/ 1 h 1352"/>
                    <a:gd name="T54" fmla="*/ 1 w 2913"/>
                    <a:gd name="T55" fmla="*/ 1 h 1352"/>
                    <a:gd name="T56" fmla="*/ 1 w 2913"/>
                    <a:gd name="T57" fmla="*/ 1 h 1352"/>
                    <a:gd name="T58" fmla="*/ 1 w 2913"/>
                    <a:gd name="T59" fmla="*/ 1 h 1352"/>
                    <a:gd name="T60" fmla="*/ 1 w 2913"/>
                    <a:gd name="T61" fmla="*/ 1 h 1352"/>
                    <a:gd name="T62" fmla="*/ 1 w 2913"/>
                    <a:gd name="T63" fmla="*/ 1 h 1352"/>
                    <a:gd name="T64" fmla="*/ 1 w 2913"/>
                    <a:gd name="T65" fmla="*/ 1 h 1352"/>
                    <a:gd name="T66" fmla="*/ 1 w 2913"/>
                    <a:gd name="T67" fmla="*/ 1 h 1352"/>
                    <a:gd name="T68" fmla="*/ 1 w 2913"/>
                    <a:gd name="T69" fmla="*/ 1 h 1352"/>
                    <a:gd name="T70" fmla="*/ 1 w 2913"/>
                    <a:gd name="T71" fmla="*/ 1 h 1352"/>
                    <a:gd name="T72" fmla="*/ 1 w 2913"/>
                    <a:gd name="T73" fmla="*/ 1 h 1352"/>
                    <a:gd name="T74" fmla="*/ 1 w 2913"/>
                    <a:gd name="T75" fmla="*/ 1 h 1352"/>
                    <a:gd name="T76" fmla="*/ 1 w 2913"/>
                    <a:gd name="T77" fmla="*/ 1 h 1352"/>
                    <a:gd name="T78" fmla="*/ 1 w 2913"/>
                    <a:gd name="T79" fmla="*/ 1 h 1352"/>
                    <a:gd name="T80" fmla="*/ 1 w 2913"/>
                    <a:gd name="T81" fmla="*/ 1 h 1352"/>
                    <a:gd name="T82" fmla="*/ 1 w 2913"/>
                    <a:gd name="T83" fmla="*/ 1 h 1352"/>
                    <a:gd name="T84" fmla="*/ 1 w 2913"/>
                    <a:gd name="T85" fmla="*/ 1 h 1352"/>
                    <a:gd name="T86" fmla="*/ 1 w 2913"/>
                    <a:gd name="T87" fmla="*/ 1 h 1352"/>
                    <a:gd name="T88" fmla="*/ 1 w 2913"/>
                    <a:gd name="T89" fmla="*/ 1 h 1352"/>
                    <a:gd name="T90" fmla="*/ 1 w 2913"/>
                    <a:gd name="T91" fmla="*/ 1 h 1352"/>
                    <a:gd name="T92" fmla="*/ 1 w 2913"/>
                    <a:gd name="T93" fmla="*/ 1 h 1352"/>
                    <a:gd name="T94" fmla="*/ 1 w 2913"/>
                    <a:gd name="T95" fmla="*/ 1 h 1352"/>
                    <a:gd name="T96" fmla="*/ 1 w 2913"/>
                    <a:gd name="T97" fmla="*/ 1 h 1352"/>
                    <a:gd name="T98" fmla="*/ 1 w 2913"/>
                    <a:gd name="T99" fmla="*/ 1 h 1352"/>
                    <a:gd name="T100" fmla="*/ 1 w 2913"/>
                    <a:gd name="T101" fmla="*/ 1 h 1352"/>
                    <a:gd name="T102" fmla="*/ 1 w 2913"/>
                    <a:gd name="T103" fmla="*/ 1 h 1352"/>
                    <a:gd name="T104" fmla="*/ 1 w 2913"/>
                    <a:gd name="T105" fmla="*/ 1 h 1352"/>
                    <a:gd name="T106" fmla="*/ 1 w 2913"/>
                    <a:gd name="T107" fmla="*/ 1 h 1352"/>
                    <a:gd name="T108" fmla="*/ 1 w 2913"/>
                    <a:gd name="T109" fmla="*/ 1 h 1352"/>
                    <a:gd name="T110" fmla="*/ 1 w 2913"/>
                    <a:gd name="T111" fmla="*/ 1 h 1352"/>
                    <a:gd name="T112" fmla="*/ 1 w 2913"/>
                    <a:gd name="T113" fmla="*/ 1 h 1352"/>
                    <a:gd name="T114" fmla="*/ 1 w 2913"/>
                    <a:gd name="T115" fmla="*/ 1 h 1352"/>
                    <a:gd name="T116" fmla="*/ 1 w 2913"/>
                    <a:gd name="T117" fmla="*/ 1 h 1352"/>
                    <a:gd name="T118" fmla="*/ 1 w 2913"/>
                    <a:gd name="T119" fmla="*/ 1 h 13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13"/>
                    <a:gd name="T181" fmla="*/ 0 h 1352"/>
                    <a:gd name="T182" fmla="*/ 2913 w 2913"/>
                    <a:gd name="T183" fmla="*/ 1352 h 135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13" h="1352">
                      <a:moveTo>
                        <a:pt x="1398" y="1154"/>
                      </a:moveTo>
                      <a:lnTo>
                        <a:pt x="1513" y="1118"/>
                      </a:lnTo>
                      <a:lnTo>
                        <a:pt x="1511" y="1140"/>
                      </a:lnTo>
                      <a:lnTo>
                        <a:pt x="1508" y="1164"/>
                      </a:lnTo>
                      <a:lnTo>
                        <a:pt x="1505" y="1187"/>
                      </a:lnTo>
                      <a:lnTo>
                        <a:pt x="1498" y="1211"/>
                      </a:lnTo>
                      <a:lnTo>
                        <a:pt x="1488" y="1234"/>
                      </a:lnTo>
                      <a:lnTo>
                        <a:pt x="1474" y="1254"/>
                      </a:lnTo>
                      <a:lnTo>
                        <a:pt x="1457" y="1273"/>
                      </a:lnTo>
                      <a:lnTo>
                        <a:pt x="1435" y="1289"/>
                      </a:lnTo>
                      <a:lnTo>
                        <a:pt x="1413" y="1292"/>
                      </a:lnTo>
                      <a:lnTo>
                        <a:pt x="1391" y="1289"/>
                      </a:lnTo>
                      <a:lnTo>
                        <a:pt x="1369" y="1281"/>
                      </a:lnTo>
                      <a:lnTo>
                        <a:pt x="1347" y="1268"/>
                      </a:lnTo>
                      <a:lnTo>
                        <a:pt x="1326" y="1253"/>
                      </a:lnTo>
                      <a:lnTo>
                        <a:pt x="1308" y="1235"/>
                      </a:lnTo>
                      <a:lnTo>
                        <a:pt x="1291" y="1214"/>
                      </a:lnTo>
                      <a:lnTo>
                        <a:pt x="1277" y="1192"/>
                      </a:lnTo>
                      <a:lnTo>
                        <a:pt x="1398" y="1154"/>
                      </a:lnTo>
                      <a:lnTo>
                        <a:pt x="1387" y="1112"/>
                      </a:lnTo>
                      <a:lnTo>
                        <a:pt x="1262" y="1153"/>
                      </a:lnTo>
                      <a:lnTo>
                        <a:pt x="1250" y="1143"/>
                      </a:lnTo>
                      <a:lnTo>
                        <a:pt x="1240" y="1129"/>
                      </a:lnTo>
                      <a:lnTo>
                        <a:pt x="1233" y="1114"/>
                      </a:lnTo>
                      <a:lnTo>
                        <a:pt x="1223" y="1098"/>
                      </a:lnTo>
                      <a:lnTo>
                        <a:pt x="1242" y="1090"/>
                      </a:lnTo>
                      <a:lnTo>
                        <a:pt x="1264" y="1084"/>
                      </a:lnTo>
                      <a:lnTo>
                        <a:pt x="1286" y="1076"/>
                      </a:lnTo>
                      <a:lnTo>
                        <a:pt x="1309" y="1069"/>
                      </a:lnTo>
                      <a:lnTo>
                        <a:pt x="1333" y="1061"/>
                      </a:lnTo>
                      <a:lnTo>
                        <a:pt x="1357" y="1054"/>
                      </a:lnTo>
                      <a:lnTo>
                        <a:pt x="1377" y="1048"/>
                      </a:lnTo>
                      <a:lnTo>
                        <a:pt x="1398" y="1042"/>
                      </a:lnTo>
                      <a:lnTo>
                        <a:pt x="1386" y="1001"/>
                      </a:lnTo>
                      <a:lnTo>
                        <a:pt x="1231" y="1048"/>
                      </a:lnTo>
                      <a:lnTo>
                        <a:pt x="1230" y="1045"/>
                      </a:lnTo>
                      <a:lnTo>
                        <a:pt x="1230" y="1040"/>
                      </a:lnTo>
                      <a:lnTo>
                        <a:pt x="1230" y="1036"/>
                      </a:lnTo>
                      <a:lnTo>
                        <a:pt x="1230" y="1030"/>
                      </a:lnTo>
                      <a:lnTo>
                        <a:pt x="1167" y="1025"/>
                      </a:lnTo>
                      <a:lnTo>
                        <a:pt x="1167" y="1054"/>
                      </a:lnTo>
                      <a:lnTo>
                        <a:pt x="1170" y="1083"/>
                      </a:lnTo>
                      <a:lnTo>
                        <a:pt x="1177" y="1112"/>
                      </a:lnTo>
                      <a:lnTo>
                        <a:pt x="1187" y="1139"/>
                      </a:lnTo>
                      <a:lnTo>
                        <a:pt x="1199" y="1167"/>
                      </a:lnTo>
                      <a:lnTo>
                        <a:pt x="1213" y="1193"/>
                      </a:lnTo>
                      <a:lnTo>
                        <a:pt x="1230" y="1218"/>
                      </a:lnTo>
                      <a:lnTo>
                        <a:pt x="1247" y="1243"/>
                      </a:lnTo>
                      <a:lnTo>
                        <a:pt x="1267" y="1267"/>
                      </a:lnTo>
                      <a:lnTo>
                        <a:pt x="1289" y="1290"/>
                      </a:lnTo>
                      <a:lnTo>
                        <a:pt x="1313" y="1310"/>
                      </a:lnTo>
                      <a:lnTo>
                        <a:pt x="1338" y="1326"/>
                      </a:lnTo>
                      <a:lnTo>
                        <a:pt x="1365" y="1340"/>
                      </a:lnTo>
                      <a:lnTo>
                        <a:pt x="1394" y="1348"/>
                      </a:lnTo>
                      <a:lnTo>
                        <a:pt x="1425" y="1352"/>
                      </a:lnTo>
                      <a:lnTo>
                        <a:pt x="1457" y="1349"/>
                      </a:lnTo>
                      <a:lnTo>
                        <a:pt x="1481" y="1343"/>
                      </a:lnTo>
                      <a:lnTo>
                        <a:pt x="1501" y="1334"/>
                      </a:lnTo>
                      <a:lnTo>
                        <a:pt x="1518" y="1321"/>
                      </a:lnTo>
                      <a:lnTo>
                        <a:pt x="1533" y="1306"/>
                      </a:lnTo>
                      <a:lnTo>
                        <a:pt x="1544" y="1289"/>
                      </a:lnTo>
                      <a:lnTo>
                        <a:pt x="1554" y="1270"/>
                      </a:lnTo>
                      <a:lnTo>
                        <a:pt x="1562" y="1250"/>
                      </a:lnTo>
                      <a:lnTo>
                        <a:pt x="1567" y="1229"/>
                      </a:lnTo>
                      <a:lnTo>
                        <a:pt x="1618" y="852"/>
                      </a:lnTo>
                      <a:lnTo>
                        <a:pt x="1622" y="824"/>
                      </a:lnTo>
                      <a:lnTo>
                        <a:pt x="1627" y="794"/>
                      </a:lnTo>
                      <a:lnTo>
                        <a:pt x="1632" y="766"/>
                      </a:lnTo>
                      <a:lnTo>
                        <a:pt x="1639" y="738"/>
                      </a:lnTo>
                      <a:lnTo>
                        <a:pt x="1645" y="710"/>
                      </a:lnTo>
                      <a:lnTo>
                        <a:pt x="1652" y="683"/>
                      </a:lnTo>
                      <a:lnTo>
                        <a:pt x="1662" y="657"/>
                      </a:lnTo>
                      <a:lnTo>
                        <a:pt x="1672" y="630"/>
                      </a:lnTo>
                      <a:lnTo>
                        <a:pt x="1684" y="599"/>
                      </a:lnTo>
                      <a:lnTo>
                        <a:pt x="1700" y="568"/>
                      </a:lnTo>
                      <a:lnTo>
                        <a:pt x="1717" y="538"/>
                      </a:lnTo>
                      <a:lnTo>
                        <a:pt x="1737" y="508"/>
                      </a:lnTo>
                      <a:lnTo>
                        <a:pt x="1759" y="480"/>
                      </a:lnTo>
                      <a:lnTo>
                        <a:pt x="1781" y="452"/>
                      </a:lnTo>
                      <a:lnTo>
                        <a:pt x="1806" y="427"/>
                      </a:lnTo>
                      <a:lnTo>
                        <a:pt x="1834" y="402"/>
                      </a:lnTo>
                      <a:lnTo>
                        <a:pt x="1862" y="381"/>
                      </a:lnTo>
                      <a:lnTo>
                        <a:pt x="1891" y="359"/>
                      </a:lnTo>
                      <a:lnTo>
                        <a:pt x="1924" y="340"/>
                      </a:lnTo>
                      <a:lnTo>
                        <a:pt x="1956" y="324"/>
                      </a:lnTo>
                      <a:lnTo>
                        <a:pt x="1990" y="310"/>
                      </a:lnTo>
                      <a:lnTo>
                        <a:pt x="2024" y="298"/>
                      </a:lnTo>
                      <a:lnTo>
                        <a:pt x="2059" y="290"/>
                      </a:lnTo>
                      <a:lnTo>
                        <a:pt x="2097" y="284"/>
                      </a:lnTo>
                      <a:lnTo>
                        <a:pt x="2117" y="306"/>
                      </a:lnTo>
                      <a:lnTo>
                        <a:pt x="2136" y="324"/>
                      </a:lnTo>
                      <a:lnTo>
                        <a:pt x="2154" y="343"/>
                      </a:lnTo>
                      <a:lnTo>
                        <a:pt x="2175" y="359"/>
                      </a:lnTo>
                      <a:lnTo>
                        <a:pt x="2198" y="373"/>
                      </a:lnTo>
                      <a:lnTo>
                        <a:pt x="2226" y="385"/>
                      </a:lnTo>
                      <a:lnTo>
                        <a:pt x="2259" y="398"/>
                      </a:lnTo>
                      <a:lnTo>
                        <a:pt x="2300" y="409"/>
                      </a:lnTo>
                      <a:lnTo>
                        <a:pt x="2324" y="413"/>
                      </a:lnTo>
                      <a:lnTo>
                        <a:pt x="2346" y="415"/>
                      </a:lnTo>
                      <a:lnTo>
                        <a:pt x="2370" y="416"/>
                      </a:lnTo>
                      <a:lnTo>
                        <a:pt x="2392" y="416"/>
                      </a:lnTo>
                      <a:lnTo>
                        <a:pt x="2414" y="413"/>
                      </a:lnTo>
                      <a:lnTo>
                        <a:pt x="2434" y="410"/>
                      </a:lnTo>
                      <a:lnTo>
                        <a:pt x="2456" y="405"/>
                      </a:lnTo>
                      <a:lnTo>
                        <a:pt x="2477" y="398"/>
                      </a:lnTo>
                      <a:lnTo>
                        <a:pt x="2497" y="391"/>
                      </a:lnTo>
                      <a:lnTo>
                        <a:pt x="2516" y="382"/>
                      </a:lnTo>
                      <a:lnTo>
                        <a:pt x="2536" y="373"/>
                      </a:lnTo>
                      <a:lnTo>
                        <a:pt x="2555" y="362"/>
                      </a:lnTo>
                      <a:lnTo>
                        <a:pt x="2572" y="349"/>
                      </a:lnTo>
                      <a:lnTo>
                        <a:pt x="2590" y="337"/>
                      </a:lnTo>
                      <a:lnTo>
                        <a:pt x="2607" y="323"/>
                      </a:lnTo>
                      <a:lnTo>
                        <a:pt x="2624" y="309"/>
                      </a:lnTo>
                      <a:lnTo>
                        <a:pt x="2679" y="337"/>
                      </a:lnTo>
                      <a:lnTo>
                        <a:pt x="2726" y="371"/>
                      </a:lnTo>
                      <a:lnTo>
                        <a:pt x="2767" y="412"/>
                      </a:lnTo>
                      <a:lnTo>
                        <a:pt x="2802" y="459"/>
                      </a:lnTo>
                      <a:lnTo>
                        <a:pt x="2829" y="508"/>
                      </a:lnTo>
                      <a:lnTo>
                        <a:pt x="2852" y="563"/>
                      </a:lnTo>
                      <a:lnTo>
                        <a:pt x="2863" y="618"/>
                      </a:lnTo>
                      <a:lnTo>
                        <a:pt x="2869" y="675"/>
                      </a:lnTo>
                      <a:lnTo>
                        <a:pt x="2872" y="714"/>
                      </a:lnTo>
                      <a:lnTo>
                        <a:pt x="2877" y="758"/>
                      </a:lnTo>
                      <a:lnTo>
                        <a:pt x="2882" y="791"/>
                      </a:lnTo>
                      <a:lnTo>
                        <a:pt x="2887" y="800"/>
                      </a:lnTo>
                      <a:lnTo>
                        <a:pt x="2906" y="730"/>
                      </a:lnTo>
                      <a:lnTo>
                        <a:pt x="2913" y="657"/>
                      </a:lnTo>
                      <a:lnTo>
                        <a:pt x="2911" y="582"/>
                      </a:lnTo>
                      <a:lnTo>
                        <a:pt x="2897" y="512"/>
                      </a:lnTo>
                      <a:lnTo>
                        <a:pt x="2891" y="488"/>
                      </a:lnTo>
                      <a:lnTo>
                        <a:pt x="2882" y="465"/>
                      </a:lnTo>
                      <a:lnTo>
                        <a:pt x="2872" y="441"/>
                      </a:lnTo>
                      <a:lnTo>
                        <a:pt x="2858" y="420"/>
                      </a:lnTo>
                      <a:lnTo>
                        <a:pt x="2845" y="399"/>
                      </a:lnTo>
                      <a:lnTo>
                        <a:pt x="2829" y="379"/>
                      </a:lnTo>
                      <a:lnTo>
                        <a:pt x="2813" y="359"/>
                      </a:lnTo>
                      <a:lnTo>
                        <a:pt x="2794" y="340"/>
                      </a:lnTo>
                      <a:lnTo>
                        <a:pt x="2775" y="323"/>
                      </a:lnTo>
                      <a:lnTo>
                        <a:pt x="2755" y="306"/>
                      </a:lnTo>
                      <a:lnTo>
                        <a:pt x="2734" y="288"/>
                      </a:lnTo>
                      <a:lnTo>
                        <a:pt x="2712" y="273"/>
                      </a:lnTo>
                      <a:lnTo>
                        <a:pt x="2690" y="257"/>
                      </a:lnTo>
                      <a:lnTo>
                        <a:pt x="2667" y="243"/>
                      </a:lnTo>
                      <a:lnTo>
                        <a:pt x="2645" y="231"/>
                      </a:lnTo>
                      <a:lnTo>
                        <a:pt x="2621" y="218"/>
                      </a:lnTo>
                      <a:lnTo>
                        <a:pt x="2616" y="220"/>
                      </a:lnTo>
                      <a:lnTo>
                        <a:pt x="2612" y="221"/>
                      </a:lnTo>
                      <a:lnTo>
                        <a:pt x="2609" y="223"/>
                      </a:lnTo>
                      <a:lnTo>
                        <a:pt x="2606" y="226"/>
                      </a:lnTo>
                      <a:lnTo>
                        <a:pt x="2600" y="231"/>
                      </a:lnTo>
                      <a:lnTo>
                        <a:pt x="2594" y="239"/>
                      </a:lnTo>
                      <a:lnTo>
                        <a:pt x="2582" y="249"/>
                      </a:lnTo>
                      <a:lnTo>
                        <a:pt x="2568" y="264"/>
                      </a:lnTo>
                      <a:lnTo>
                        <a:pt x="2548" y="281"/>
                      </a:lnTo>
                      <a:lnTo>
                        <a:pt x="2529" y="295"/>
                      </a:lnTo>
                      <a:lnTo>
                        <a:pt x="2512" y="307"/>
                      </a:lnTo>
                      <a:lnTo>
                        <a:pt x="2495" y="318"/>
                      </a:lnTo>
                      <a:lnTo>
                        <a:pt x="2480" y="326"/>
                      </a:lnTo>
                      <a:lnTo>
                        <a:pt x="2465" y="334"/>
                      </a:lnTo>
                      <a:lnTo>
                        <a:pt x="2451" y="338"/>
                      </a:lnTo>
                      <a:lnTo>
                        <a:pt x="2436" y="343"/>
                      </a:lnTo>
                      <a:lnTo>
                        <a:pt x="2421" y="345"/>
                      </a:lnTo>
                      <a:lnTo>
                        <a:pt x="2405" y="346"/>
                      </a:lnTo>
                      <a:lnTo>
                        <a:pt x="2390" y="348"/>
                      </a:lnTo>
                      <a:lnTo>
                        <a:pt x="2373" y="348"/>
                      </a:lnTo>
                      <a:lnTo>
                        <a:pt x="2354" y="346"/>
                      </a:lnTo>
                      <a:lnTo>
                        <a:pt x="2334" y="346"/>
                      </a:lnTo>
                      <a:lnTo>
                        <a:pt x="2312" y="345"/>
                      </a:lnTo>
                      <a:lnTo>
                        <a:pt x="2288" y="343"/>
                      </a:lnTo>
                      <a:lnTo>
                        <a:pt x="2273" y="337"/>
                      </a:lnTo>
                      <a:lnTo>
                        <a:pt x="2256" y="332"/>
                      </a:lnTo>
                      <a:lnTo>
                        <a:pt x="2241" y="326"/>
                      </a:lnTo>
                      <a:lnTo>
                        <a:pt x="2224" y="320"/>
                      </a:lnTo>
                      <a:lnTo>
                        <a:pt x="2209" y="313"/>
                      </a:lnTo>
                      <a:lnTo>
                        <a:pt x="2193" y="304"/>
                      </a:lnTo>
                      <a:lnTo>
                        <a:pt x="2181" y="293"/>
                      </a:lnTo>
                      <a:lnTo>
                        <a:pt x="2170" y="281"/>
                      </a:lnTo>
                      <a:lnTo>
                        <a:pt x="2175" y="276"/>
                      </a:lnTo>
                      <a:lnTo>
                        <a:pt x="2180" y="270"/>
                      </a:lnTo>
                      <a:lnTo>
                        <a:pt x="2183" y="264"/>
                      </a:lnTo>
                      <a:lnTo>
                        <a:pt x="2188" y="257"/>
                      </a:lnTo>
                      <a:lnTo>
                        <a:pt x="2200" y="225"/>
                      </a:lnTo>
                      <a:lnTo>
                        <a:pt x="2205" y="190"/>
                      </a:lnTo>
                      <a:lnTo>
                        <a:pt x="2205" y="156"/>
                      </a:lnTo>
                      <a:lnTo>
                        <a:pt x="2202" y="123"/>
                      </a:lnTo>
                      <a:lnTo>
                        <a:pt x="2193" y="89"/>
                      </a:lnTo>
                      <a:lnTo>
                        <a:pt x="2180" y="58"/>
                      </a:lnTo>
                      <a:lnTo>
                        <a:pt x="2163" y="28"/>
                      </a:lnTo>
                      <a:lnTo>
                        <a:pt x="2142" y="0"/>
                      </a:lnTo>
                      <a:lnTo>
                        <a:pt x="2141" y="8"/>
                      </a:lnTo>
                      <a:lnTo>
                        <a:pt x="2142" y="33"/>
                      </a:lnTo>
                      <a:lnTo>
                        <a:pt x="2146" y="67"/>
                      </a:lnTo>
                      <a:lnTo>
                        <a:pt x="2147" y="108"/>
                      </a:lnTo>
                      <a:lnTo>
                        <a:pt x="2144" y="151"/>
                      </a:lnTo>
                      <a:lnTo>
                        <a:pt x="2136" y="190"/>
                      </a:lnTo>
                      <a:lnTo>
                        <a:pt x="2117" y="221"/>
                      </a:lnTo>
                      <a:lnTo>
                        <a:pt x="2086" y="240"/>
                      </a:lnTo>
                      <a:lnTo>
                        <a:pt x="2052" y="240"/>
                      </a:lnTo>
                      <a:lnTo>
                        <a:pt x="2019" y="243"/>
                      </a:lnTo>
                      <a:lnTo>
                        <a:pt x="1986" y="249"/>
                      </a:lnTo>
                      <a:lnTo>
                        <a:pt x="1954" y="257"/>
                      </a:lnTo>
                      <a:lnTo>
                        <a:pt x="1924" y="267"/>
                      </a:lnTo>
                      <a:lnTo>
                        <a:pt x="1893" y="279"/>
                      </a:lnTo>
                      <a:lnTo>
                        <a:pt x="1864" y="292"/>
                      </a:lnTo>
                      <a:lnTo>
                        <a:pt x="1835" y="307"/>
                      </a:lnTo>
                      <a:lnTo>
                        <a:pt x="1808" y="324"/>
                      </a:lnTo>
                      <a:lnTo>
                        <a:pt x="1781" y="343"/>
                      </a:lnTo>
                      <a:lnTo>
                        <a:pt x="1757" y="363"/>
                      </a:lnTo>
                      <a:lnTo>
                        <a:pt x="1734" y="385"/>
                      </a:lnTo>
                      <a:lnTo>
                        <a:pt x="1711" y="407"/>
                      </a:lnTo>
                      <a:lnTo>
                        <a:pt x="1691" y="432"/>
                      </a:lnTo>
                      <a:lnTo>
                        <a:pt x="1671" y="457"/>
                      </a:lnTo>
                      <a:lnTo>
                        <a:pt x="1654" y="482"/>
                      </a:lnTo>
                      <a:lnTo>
                        <a:pt x="1640" y="505"/>
                      </a:lnTo>
                      <a:lnTo>
                        <a:pt x="1628" y="530"/>
                      </a:lnTo>
                      <a:lnTo>
                        <a:pt x="1620" y="555"/>
                      </a:lnTo>
                      <a:lnTo>
                        <a:pt x="1613" y="580"/>
                      </a:lnTo>
                      <a:lnTo>
                        <a:pt x="1606" y="605"/>
                      </a:lnTo>
                      <a:lnTo>
                        <a:pt x="1600" y="632"/>
                      </a:lnTo>
                      <a:lnTo>
                        <a:pt x="1593" y="657"/>
                      </a:lnTo>
                      <a:lnTo>
                        <a:pt x="1586" y="682"/>
                      </a:lnTo>
                      <a:lnTo>
                        <a:pt x="1572" y="675"/>
                      </a:lnTo>
                      <a:lnTo>
                        <a:pt x="1554" y="669"/>
                      </a:lnTo>
                      <a:lnTo>
                        <a:pt x="1530" y="663"/>
                      </a:lnTo>
                      <a:lnTo>
                        <a:pt x="1506" y="655"/>
                      </a:lnTo>
                      <a:lnTo>
                        <a:pt x="1482" y="646"/>
                      </a:lnTo>
                      <a:lnTo>
                        <a:pt x="1460" y="636"/>
                      </a:lnTo>
                      <a:lnTo>
                        <a:pt x="1445" y="627"/>
                      </a:lnTo>
                      <a:lnTo>
                        <a:pt x="1438" y="616"/>
                      </a:lnTo>
                      <a:lnTo>
                        <a:pt x="1408" y="621"/>
                      </a:lnTo>
                      <a:lnTo>
                        <a:pt x="1360" y="629"/>
                      </a:lnTo>
                      <a:lnTo>
                        <a:pt x="1299" y="636"/>
                      </a:lnTo>
                      <a:lnTo>
                        <a:pt x="1226" y="649"/>
                      </a:lnTo>
                      <a:lnTo>
                        <a:pt x="1145" y="661"/>
                      </a:lnTo>
                      <a:lnTo>
                        <a:pt x="1057" y="674"/>
                      </a:lnTo>
                      <a:lnTo>
                        <a:pt x="965" y="688"/>
                      </a:lnTo>
                      <a:lnTo>
                        <a:pt x="872" y="702"/>
                      </a:lnTo>
                      <a:lnTo>
                        <a:pt x="780" y="716"/>
                      </a:lnTo>
                      <a:lnTo>
                        <a:pt x="694" y="730"/>
                      </a:lnTo>
                      <a:lnTo>
                        <a:pt x="612" y="742"/>
                      </a:lnTo>
                      <a:lnTo>
                        <a:pt x="539" y="753"/>
                      </a:lnTo>
                      <a:lnTo>
                        <a:pt x="478" y="763"/>
                      </a:lnTo>
                      <a:lnTo>
                        <a:pt x="432" y="769"/>
                      </a:lnTo>
                      <a:lnTo>
                        <a:pt x="402" y="774"/>
                      </a:lnTo>
                      <a:lnTo>
                        <a:pt x="392" y="775"/>
                      </a:lnTo>
                      <a:lnTo>
                        <a:pt x="368" y="769"/>
                      </a:lnTo>
                      <a:lnTo>
                        <a:pt x="344" y="761"/>
                      </a:lnTo>
                      <a:lnTo>
                        <a:pt x="322" y="755"/>
                      </a:lnTo>
                      <a:lnTo>
                        <a:pt x="298" y="747"/>
                      </a:lnTo>
                      <a:lnTo>
                        <a:pt x="275" y="739"/>
                      </a:lnTo>
                      <a:lnTo>
                        <a:pt x="251" y="732"/>
                      </a:lnTo>
                      <a:lnTo>
                        <a:pt x="229" y="725"/>
                      </a:lnTo>
                      <a:lnTo>
                        <a:pt x="205" y="718"/>
                      </a:lnTo>
                      <a:lnTo>
                        <a:pt x="181" y="710"/>
                      </a:lnTo>
                      <a:lnTo>
                        <a:pt x="157" y="703"/>
                      </a:lnTo>
                      <a:lnTo>
                        <a:pt x="135" y="696"/>
                      </a:lnTo>
                      <a:lnTo>
                        <a:pt x="112" y="689"/>
                      </a:lnTo>
                      <a:lnTo>
                        <a:pt x="88" y="683"/>
                      </a:lnTo>
                      <a:lnTo>
                        <a:pt x="64" y="677"/>
                      </a:lnTo>
                      <a:lnTo>
                        <a:pt x="40" y="671"/>
                      </a:lnTo>
                      <a:lnTo>
                        <a:pt x="17" y="664"/>
                      </a:lnTo>
                      <a:lnTo>
                        <a:pt x="0" y="680"/>
                      </a:lnTo>
                      <a:lnTo>
                        <a:pt x="5" y="683"/>
                      </a:lnTo>
                      <a:lnTo>
                        <a:pt x="15" y="688"/>
                      </a:lnTo>
                      <a:lnTo>
                        <a:pt x="32" y="694"/>
                      </a:lnTo>
                      <a:lnTo>
                        <a:pt x="52" y="702"/>
                      </a:lnTo>
                      <a:lnTo>
                        <a:pt x="78" y="710"/>
                      </a:lnTo>
                      <a:lnTo>
                        <a:pt x="105" y="719"/>
                      </a:lnTo>
                      <a:lnTo>
                        <a:pt x="134" y="730"/>
                      </a:lnTo>
                      <a:lnTo>
                        <a:pt x="163" y="739"/>
                      </a:lnTo>
                      <a:lnTo>
                        <a:pt x="191" y="750"/>
                      </a:lnTo>
                      <a:lnTo>
                        <a:pt x="220" y="760"/>
                      </a:lnTo>
                      <a:lnTo>
                        <a:pt x="247" y="769"/>
                      </a:lnTo>
                      <a:lnTo>
                        <a:pt x="271" y="777"/>
                      </a:lnTo>
                      <a:lnTo>
                        <a:pt x="291" y="785"/>
                      </a:lnTo>
                      <a:lnTo>
                        <a:pt x="307" y="789"/>
                      </a:lnTo>
                      <a:lnTo>
                        <a:pt x="317" y="792"/>
                      </a:lnTo>
                      <a:lnTo>
                        <a:pt x="320" y="794"/>
                      </a:lnTo>
                      <a:lnTo>
                        <a:pt x="319" y="794"/>
                      </a:lnTo>
                      <a:lnTo>
                        <a:pt x="314" y="796"/>
                      </a:lnTo>
                      <a:lnTo>
                        <a:pt x="307" y="799"/>
                      </a:lnTo>
                      <a:lnTo>
                        <a:pt x="298" y="802"/>
                      </a:lnTo>
                      <a:lnTo>
                        <a:pt x="288" y="805"/>
                      </a:lnTo>
                      <a:lnTo>
                        <a:pt x="280" y="810"/>
                      </a:lnTo>
                      <a:lnTo>
                        <a:pt x="271" y="813"/>
                      </a:lnTo>
                      <a:lnTo>
                        <a:pt x="264" y="817"/>
                      </a:lnTo>
                      <a:lnTo>
                        <a:pt x="724" y="1003"/>
                      </a:lnTo>
                      <a:lnTo>
                        <a:pt x="733" y="1006"/>
                      </a:lnTo>
                      <a:lnTo>
                        <a:pt x="741" y="1008"/>
                      </a:lnTo>
                      <a:lnTo>
                        <a:pt x="750" y="1008"/>
                      </a:lnTo>
                      <a:lnTo>
                        <a:pt x="758" y="1001"/>
                      </a:lnTo>
                      <a:lnTo>
                        <a:pt x="363" y="828"/>
                      </a:lnTo>
                      <a:lnTo>
                        <a:pt x="390" y="822"/>
                      </a:lnTo>
                      <a:lnTo>
                        <a:pt x="436" y="814"/>
                      </a:lnTo>
                      <a:lnTo>
                        <a:pt x="495" y="802"/>
                      </a:lnTo>
                      <a:lnTo>
                        <a:pt x="568" y="789"/>
                      </a:lnTo>
                      <a:lnTo>
                        <a:pt x="651" y="775"/>
                      </a:lnTo>
                      <a:lnTo>
                        <a:pt x="741" y="760"/>
                      </a:lnTo>
                      <a:lnTo>
                        <a:pt x="836" y="742"/>
                      </a:lnTo>
                      <a:lnTo>
                        <a:pt x="931" y="727"/>
                      </a:lnTo>
                      <a:lnTo>
                        <a:pt x="1026" y="711"/>
                      </a:lnTo>
                      <a:lnTo>
                        <a:pt x="1116" y="696"/>
                      </a:lnTo>
                      <a:lnTo>
                        <a:pt x="1201" y="682"/>
                      </a:lnTo>
                      <a:lnTo>
                        <a:pt x="1275" y="668"/>
                      </a:lnTo>
                      <a:lnTo>
                        <a:pt x="1340" y="658"/>
                      </a:lnTo>
                      <a:lnTo>
                        <a:pt x="1387" y="649"/>
                      </a:lnTo>
                      <a:lnTo>
                        <a:pt x="1420" y="644"/>
                      </a:lnTo>
                      <a:lnTo>
                        <a:pt x="1430" y="643"/>
                      </a:lnTo>
                      <a:lnTo>
                        <a:pt x="1449" y="652"/>
                      </a:lnTo>
                      <a:lnTo>
                        <a:pt x="1467" y="661"/>
                      </a:lnTo>
                      <a:lnTo>
                        <a:pt x="1488" y="671"/>
                      </a:lnTo>
                      <a:lnTo>
                        <a:pt x="1508" y="682"/>
                      </a:lnTo>
                      <a:lnTo>
                        <a:pt x="1527" y="693"/>
                      </a:lnTo>
                      <a:lnTo>
                        <a:pt x="1545" y="703"/>
                      </a:lnTo>
                      <a:lnTo>
                        <a:pt x="1564" y="714"/>
                      </a:lnTo>
                      <a:lnTo>
                        <a:pt x="1581" y="727"/>
                      </a:lnTo>
                      <a:lnTo>
                        <a:pt x="1579" y="767"/>
                      </a:lnTo>
                      <a:lnTo>
                        <a:pt x="1572" y="805"/>
                      </a:lnTo>
                      <a:lnTo>
                        <a:pt x="1564" y="844"/>
                      </a:lnTo>
                      <a:lnTo>
                        <a:pt x="1554" y="880"/>
                      </a:lnTo>
                      <a:lnTo>
                        <a:pt x="1542" y="867"/>
                      </a:lnTo>
                      <a:lnTo>
                        <a:pt x="1530" y="855"/>
                      </a:lnTo>
                      <a:lnTo>
                        <a:pt x="1518" y="842"/>
                      </a:lnTo>
                      <a:lnTo>
                        <a:pt x="1506" y="831"/>
                      </a:lnTo>
                      <a:lnTo>
                        <a:pt x="1494" y="820"/>
                      </a:lnTo>
                      <a:lnTo>
                        <a:pt x="1482" y="810"/>
                      </a:lnTo>
                      <a:lnTo>
                        <a:pt x="1469" y="799"/>
                      </a:lnTo>
                      <a:lnTo>
                        <a:pt x="1454" y="789"/>
                      </a:lnTo>
                      <a:lnTo>
                        <a:pt x="1465" y="789"/>
                      </a:lnTo>
                      <a:lnTo>
                        <a:pt x="1477" y="792"/>
                      </a:lnTo>
                      <a:lnTo>
                        <a:pt x="1489" y="800"/>
                      </a:lnTo>
                      <a:lnTo>
                        <a:pt x="1499" y="808"/>
                      </a:lnTo>
                      <a:lnTo>
                        <a:pt x="1511" y="816"/>
                      </a:lnTo>
                      <a:lnTo>
                        <a:pt x="1523" y="819"/>
                      </a:lnTo>
                      <a:lnTo>
                        <a:pt x="1535" y="819"/>
                      </a:lnTo>
                      <a:lnTo>
                        <a:pt x="1549" y="813"/>
                      </a:lnTo>
                      <a:lnTo>
                        <a:pt x="1537" y="794"/>
                      </a:lnTo>
                      <a:lnTo>
                        <a:pt x="1521" y="777"/>
                      </a:lnTo>
                      <a:lnTo>
                        <a:pt x="1506" y="761"/>
                      </a:lnTo>
                      <a:lnTo>
                        <a:pt x="1488" y="746"/>
                      </a:lnTo>
                      <a:lnTo>
                        <a:pt x="1469" y="732"/>
                      </a:lnTo>
                      <a:lnTo>
                        <a:pt x="1449" y="719"/>
                      </a:lnTo>
                      <a:lnTo>
                        <a:pt x="1428" y="708"/>
                      </a:lnTo>
                      <a:lnTo>
                        <a:pt x="1408" y="699"/>
                      </a:lnTo>
                      <a:lnTo>
                        <a:pt x="1421" y="700"/>
                      </a:lnTo>
                      <a:lnTo>
                        <a:pt x="1435" y="702"/>
                      </a:lnTo>
                      <a:lnTo>
                        <a:pt x="1449" y="705"/>
                      </a:lnTo>
                      <a:lnTo>
                        <a:pt x="1462" y="708"/>
                      </a:lnTo>
                      <a:lnTo>
                        <a:pt x="1476" y="711"/>
                      </a:lnTo>
                      <a:lnTo>
                        <a:pt x="1489" y="716"/>
                      </a:lnTo>
                      <a:lnTo>
                        <a:pt x="1501" y="721"/>
                      </a:lnTo>
                      <a:lnTo>
                        <a:pt x="1513" y="727"/>
                      </a:lnTo>
                      <a:lnTo>
                        <a:pt x="1520" y="728"/>
                      </a:lnTo>
                      <a:lnTo>
                        <a:pt x="1527" y="733"/>
                      </a:lnTo>
                      <a:lnTo>
                        <a:pt x="1533" y="739"/>
                      </a:lnTo>
                      <a:lnTo>
                        <a:pt x="1538" y="744"/>
                      </a:lnTo>
                      <a:lnTo>
                        <a:pt x="1545" y="750"/>
                      </a:lnTo>
                      <a:lnTo>
                        <a:pt x="1552" y="752"/>
                      </a:lnTo>
                      <a:lnTo>
                        <a:pt x="1559" y="750"/>
                      </a:lnTo>
                      <a:lnTo>
                        <a:pt x="1567" y="744"/>
                      </a:lnTo>
                      <a:lnTo>
                        <a:pt x="1555" y="730"/>
                      </a:lnTo>
                      <a:lnTo>
                        <a:pt x="1542" y="719"/>
                      </a:lnTo>
                      <a:lnTo>
                        <a:pt x="1527" y="710"/>
                      </a:lnTo>
                      <a:lnTo>
                        <a:pt x="1511" y="702"/>
                      </a:lnTo>
                      <a:lnTo>
                        <a:pt x="1494" y="696"/>
                      </a:lnTo>
                      <a:lnTo>
                        <a:pt x="1477" y="691"/>
                      </a:lnTo>
                      <a:lnTo>
                        <a:pt x="1459" y="685"/>
                      </a:lnTo>
                      <a:lnTo>
                        <a:pt x="1442" y="680"/>
                      </a:lnTo>
                      <a:lnTo>
                        <a:pt x="1432" y="677"/>
                      </a:lnTo>
                      <a:lnTo>
                        <a:pt x="1420" y="675"/>
                      </a:lnTo>
                      <a:lnTo>
                        <a:pt x="1409" y="675"/>
                      </a:lnTo>
                      <a:lnTo>
                        <a:pt x="1401" y="682"/>
                      </a:lnTo>
                      <a:lnTo>
                        <a:pt x="1401" y="686"/>
                      </a:lnTo>
                      <a:lnTo>
                        <a:pt x="1403" y="691"/>
                      </a:lnTo>
                      <a:lnTo>
                        <a:pt x="1404" y="694"/>
                      </a:lnTo>
                      <a:lnTo>
                        <a:pt x="1408" y="697"/>
                      </a:lnTo>
                      <a:lnTo>
                        <a:pt x="1396" y="700"/>
                      </a:lnTo>
                      <a:lnTo>
                        <a:pt x="1382" y="702"/>
                      </a:lnTo>
                      <a:lnTo>
                        <a:pt x="1372" y="705"/>
                      </a:lnTo>
                      <a:lnTo>
                        <a:pt x="1370" y="718"/>
                      </a:lnTo>
                      <a:lnTo>
                        <a:pt x="1384" y="722"/>
                      </a:lnTo>
                      <a:lnTo>
                        <a:pt x="1398" y="727"/>
                      </a:lnTo>
                      <a:lnTo>
                        <a:pt x="1411" y="732"/>
                      </a:lnTo>
                      <a:lnTo>
                        <a:pt x="1426" y="735"/>
                      </a:lnTo>
                      <a:lnTo>
                        <a:pt x="1438" y="739"/>
                      </a:lnTo>
                      <a:lnTo>
                        <a:pt x="1452" y="746"/>
                      </a:lnTo>
                      <a:lnTo>
                        <a:pt x="1464" y="753"/>
                      </a:lnTo>
                      <a:lnTo>
                        <a:pt x="1476" y="761"/>
                      </a:lnTo>
                      <a:lnTo>
                        <a:pt x="1465" y="763"/>
                      </a:lnTo>
                      <a:lnTo>
                        <a:pt x="1454" y="763"/>
                      </a:lnTo>
                      <a:lnTo>
                        <a:pt x="1443" y="761"/>
                      </a:lnTo>
                      <a:lnTo>
                        <a:pt x="1432" y="758"/>
                      </a:lnTo>
                      <a:lnTo>
                        <a:pt x="1420" y="755"/>
                      </a:lnTo>
                      <a:lnTo>
                        <a:pt x="1408" y="753"/>
                      </a:lnTo>
                      <a:lnTo>
                        <a:pt x="1398" y="757"/>
                      </a:lnTo>
                      <a:lnTo>
                        <a:pt x="1386" y="761"/>
                      </a:lnTo>
                      <a:lnTo>
                        <a:pt x="1391" y="778"/>
                      </a:lnTo>
                      <a:lnTo>
                        <a:pt x="1401" y="792"/>
                      </a:lnTo>
                      <a:lnTo>
                        <a:pt x="1413" y="803"/>
                      </a:lnTo>
                      <a:lnTo>
                        <a:pt x="1428" y="814"/>
                      </a:lnTo>
                      <a:lnTo>
                        <a:pt x="1442" y="825"/>
                      </a:lnTo>
                      <a:lnTo>
                        <a:pt x="1457" y="838"/>
                      </a:lnTo>
                      <a:lnTo>
                        <a:pt x="1469" y="853"/>
                      </a:lnTo>
                      <a:lnTo>
                        <a:pt x="1479" y="870"/>
                      </a:lnTo>
                      <a:lnTo>
                        <a:pt x="1452" y="875"/>
                      </a:lnTo>
                      <a:lnTo>
                        <a:pt x="1423" y="881"/>
                      </a:lnTo>
                      <a:lnTo>
                        <a:pt x="1396" y="889"/>
                      </a:lnTo>
                      <a:lnTo>
                        <a:pt x="1369" y="897"/>
                      </a:lnTo>
                      <a:lnTo>
                        <a:pt x="1342" y="905"/>
                      </a:lnTo>
                      <a:lnTo>
                        <a:pt x="1314" y="911"/>
                      </a:lnTo>
                      <a:lnTo>
                        <a:pt x="1286" y="916"/>
                      </a:lnTo>
                      <a:lnTo>
                        <a:pt x="1259" y="917"/>
                      </a:lnTo>
                      <a:lnTo>
                        <a:pt x="1264" y="883"/>
                      </a:lnTo>
                      <a:lnTo>
                        <a:pt x="1267" y="845"/>
                      </a:lnTo>
                      <a:lnTo>
                        <a:pt x="1264" y="810"/>
                      </a:lnTo>
                      <a:lnTo>
                        <a:pt x="1259" y="775"/>
                      </a:lnTo>
                      <a:lnTo>
                        <a:pt x="1250" y="764"/>
                      </a:lnTo>
                      <a:lnTo>
                        <a:pt x="1243" y="752"/>
                      </a:lnTo>
                      <a:lnTo>
                        <a:pt x="1235" y="741"/>
                      </a:lnTo>
                      <a:lnTo>
                        <a:pt x="1221" y="738"/>
                      </a:lnTo>
                      <a:lnTo>
                        <a:pt x="1208" y="760"/>
                      </a:lnTo>
                      <a:lnTo>
                        <a:pt x="1199" y="783"/>
                      </a:lnTo>
                      <a:lnTo>
                        <a:pt x="1191" y="806"/>
                      </a:lnTo>
                      <a:lnTo>
                        <a:pt x="1175" y="828"/>
                      </a:lnTo>
                      <a:lnTo>
                        <a:pt x="1116" y="738"/>
                      </a:lnTo>
                      <a:lnTo>
                        <a:pt x="1099" y="738"/>
                      </a:lnTo>
                      <a:lnTo>
                        <a:pt x="1099" y="752"/>
                      </a:lnTo>
                      <a:lnTo>
                        <a:pt x="1111" y="769"/>
                      </a:lnTo>
                      <a:lnTo>
                        <a:pt x="1121" y="786"/>
                      </a:lnTo>
                      <a:lnTo>
                        <a:pt x="1130" y="803"/>
                      </a:lnTo>
                      <a:lnTo>
                        <a:pt x="1138" y="822"/>
                      </a:lnTo>
                      <a:lnTo>
                        <a:pt x="1147" y="839"/>
                      </a:lnTo>
                      <a:lnTo>
                        <a:pt x="1153" y="858"/>
                      </a:lnTo>
                      <a:lnTo>
                        <a:pt x="1158" y="878"/>
                      </a:lnTo>
                      <a:lnTo>
                        <a:pt x="1163" y="897"/>
                      </a:lnTo>
                      <a:lnTo>
                        <a:pt x="1177" y="894"/>
                      </a:lnTo>
                      <a:lnTo>
                        <a:pt x="1189" y="886"/>
                      </a:lnTo>
                      <a:lnTo>
                        <a:pt x="1197" y="878"/>
                      </a:lnTo>
                      <a:lnTo>
                        <a:pt x="1206" y="869"/>
                      </a:lnTo>
                      <a:lnTo>
                        <a:pt x="1213" y="858"/>
                      </a:lnTo>
                      <a:lnTo>
                        <a:pt x="1218" y="845"/>
                      </a:lnTo>
                      <a:lnTo>
                        <a:pt x="1223" y="835"/>
                      </a:lnTo>
                      <a:lnTo>
                        <a:pt x="1228" y="824"/>
                      </a:lnTo>
                      <a:lnTo>
                        <a:pt x="1235" y="835"/>
                      </a:lnTo>
                      <a:lnTo>
                        <a:pt x="1231" y="859"/>
                      </a:lnTo>
                      <a:lnTo>
                        <a:pt x="1225" y="884"/>
                      </a:lnTo>
                      <a:lnTo>
                        <a:pt x="1218" y="908"/>
                      </a:lnTo>
                      <a:lnTo>
                        <a:pt x="1208" y="933"/>
                      </a:lnTo>
                      <a:lnTo>
                        <a:pt x="1197" y="956"/>
                      </a:lnTo>
                      <a:lnTo>
                        <a:pt x="1187" y="980"/>
                      </a:lnTo>
                      <a:lnTo>
                        <a:pt x="1177" y="1003"/>
                      </a:lnTo>
                      <a:lnTo>
                        <a:pt x="1167" y="1025"/>
                      </a:lnTo>
                      <a:lnTo>
                        <a:pt x="1230" y="1030"/>
                      </a:lnTo>
                      <a:lnTo>
                        <a:pt x="1235" y="1015"/>
                      </a:lnTo>
                      <a:lnTo>
                        <a:pt x="1240" y="995"/>
                      </a:lnTo>
                      <a:lnTo>
                        <a:pt x="1245" y="976"/>
                      </a:lnTo>
                      <a:lnTo>
                        <a:pt x="1250" y="962"/>
                      </a:lnTo>
                      <a:lnTo>
                        <a:pt x="1282" y="958"/>
                      </a:lnTo>
                      <a:lnTo>
                        <a:pt x="1314" y="950"/>
                      </a:lnTo>
                      <a:lnTo>
                        <a:pt x="1347" y="942"/>
                      </a:lnTo>
                      <a:lnTo>
                        <a:pt x="1379" y="934"/>
                      </a:lnTo>
                      <a:lnTo>
                        <a:pt x="1411" y="927"/>
                      </a:lnTo>
                      <a:lnTo>
                        <a:pt x="1442" y="919"/>
                      </a:lnTo>
                      <a:lnTo>
                        <a:pt x="1474" y="911"/>
                      </a:lnTo>
                      <a:lnTo>
                        <a:pt x="1506" y="905"/>
                      </a:lnTo>
                      <a:lnTo>
                        <a:pt x="1516" y="917"/>
                      </a:lnTo>
                      <a:lnTo>
                        <a:pt x="1527" y="930"/>
                      </a:lnTo>
                      <a:lnTo>
                        <a:pt x="1533" y="942"/>
                      </a:lnTo>
                      <a:lnTo>
                        <a:pt x="1540" y="956"/>
                      </a:lnTo>
                      <a:lnTo>
                        <a:pt x="1386" y="1001"/>
                      </a:lnTo>
                      <a:lnTo>
                        <a:pt x="1398" y="1042"/>
                      </a:lnTo>
                      <a:lnTo>
                        <a:pt x="1401" y="1040"/>
                      </a:lnTo>
                      <a:lnTo>
                        <a:pt x="1413" y="1037"/>
                      </a:lnTo>
                      <a:lnTo>
                        <a:pt x="1428" y="1033"/>
                      </a:lnTo>
                      <a:lnTo>
                        <a:pt x="1449" y="1026"/>
                      </a:lnTo>
                      <a:lnTo>
                        <a:pt x="1471" y="1019"/>
                      </a:lnTo>
                      <a:lnTo>
                        <a:pt x="1493" y="1011"/>
                      </a:lnTo>
                      <a:lnTo>
                        <a:pt x="1513" y="1003"/>
                      </a:lnTo>
                      <a:lnTo>
                        <a:pt x="1532" y="997"/>
                      </a:lnTo>
                      <a:lnTo>
                        <a:pt x="1525" y="1070"/>
                      </a:lnTo>
                      <a:lnTo>
                        <a:pt x="1387" y="1112"/>
                      </a:lnTo>
                      <a:lnTo>
                        <a:pt x="1398" y="11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6" name="Freeform 35"/>
                <p:cNvSpPr>
                  <a:spLocks/>
                </p:cNvSpPr>
                <p:nvPr/>
              </p:nvSpPr>
              <p:spPr bwMode="auto">
                <a:xfrm>
                  <a:off x="2071" y="2197"/>
                  <a:ext cx="377" cy="104"/>
                </a:xfrm>
                <a:custGeom>
                  <a:avLst/>
                  <a:gdLst>
                    <a:gd name="T0" fmla="*/ 1 w 753"/>
                    <a:gd name="T1" fmla="*/ 1 h 209"/>
                    <a:gd name="T2" fmla="*/ 1 w 753"/>
                    <a:gd name="T3" fmla="*/ 1 h 209"/>
                    <a:gd name="T4" fmla="*/ 1 w 753"/>
                    <a:gd name="T5" fmla="*/ 1 h 209"/>
                    <a:gd name="T6" fmla="*/ 1 w 753"/>
                    <a:gd name="T7" fmla="*/ 1 h 209"/>
                    <a:gd name="T8" fmla="*/ 1 w 753"/>
                    <a:gd name="T9" fmla="*/ 1 h 209"/>
                    <a:gd name="T10" fmla="*/ 1 w 753"/>
                    <a:gd name="T11" fmla="*/ 1 h 209"/>
                    <a:gd name="T12" fmla="*/ 1 w 753"/>
                    <a:gd name="T13" fmla="*/ 1 h 209"/>
                    <a:gd name="T14" fmla="*/ 1 w 753"/>
                    <a:gd name="T15" fmla="*/ 1 h 209"/>
                    <a:gd name="T16" fmla="*/ 1 w 753"/>
                    <a:gd name="T17" fmla="*/ 1 h 209"/>
                    <a:gd name="T18" fmla="*/ 1 w 753"/>
                    <a:gd name="T19" fmla="*/ 1 h 209"/>
                    <a:gd name="T20" fmla="*/ 1 w 753"/>
                    <a:gd name="T21" fmla="*/ 1 h 209"/>
                    <a:gd name="T22" fmla="*/ 1 w 753"/>
                    <a:gd name="T23" fmla="*/ 1 h 209"/>
                    <a:gd name="T24" fmla="*/ 1 w 753"/>
                    <a:gd name="T25" fmla="*/ 1 h 209"/>
                    <a:gd name="T26" fmla="*/ 1 w 753"/>
                    <a:gd name="T27" fmla="*/ 1 h 209"/>
                    <a:gd name="T28" fmla="*/ 1 w 753"/>
                    <a:gd name="T29" fmla="*/ 1 h 209"/>
                    <a:gd name="T30" fmla="*/ 1 w 753"/>
                    <a:gd name="T31" fmla="*/ 1 h 209"/>
                    <a:gd name="T32" fmla="*/ 1 w 753"/>
                    <a:gd name="T33" fmla="*/ 1 h 209"/>
                    <a:gd name="T34" fmla="*/ 1 w 753"/>
                    <a:gd name="T35" fmla="*/ 1 h 209"/>
                    <a:gd name="T36" fmla="*/ 1 w 753"/>
                    <a:gd name="T37" fmla="*/ 1 h 209"/>
                    <a:gd name="T38" fmla="*/ 1 w 753"/>
                    <a:gd name="T39" fmla="*/ 1 h 209"/>
                    <a:gd name="T40" fmla="*/ 1 w 753"/>
                    <a:gd name="T41" fmla="*/ 1 h 209"/>
                    <a:gd name="T42" fmla="*/ 1 w 753"/>
                    <a:gd name="T43" fmla="*/ 1 h 209"/>
                    <a:gd name="T44" fmla="*/ 1 w 753"/>
                    <a:gd name="T45" fmla="*/ 1 h 209"/>
                    <a:gd name="T46" fmla="*/ 0 w 753"/>
                    <a:gd name="T47" fmla="*/ 1 h 209"/>
                    <a:gd name="T48" fmla="*/ 0 w 753"/>
                    <a:gd name="T49" fmla="*/ 1 h 209"/>
                    <a:gd name="T50" fmla="*/ 1 w 753"/>
                    <a:gd name="T51" fmla="*/ 1 h 209"/>
                    <a:gd name="T52" fmla="*/ 1 w 753"/>
                    <a:gd name="T53" fmla="*/ 1 h 209"/>
                    <a:gd name="T54" fmla="*/ 1 w 753"/>
                    <a:gd name="T55" fmla="*/ 1 h 209"/>
                    <a:gd name="T56" fmla="*/ 1 w 753"/>
                    <a:gd name="T57" fmla="*/ 1 h 209"/>
                    <a:gd name="T58" fmla="*/ 1 w 753"/>
                    <a:gd name="T59" fmla="*/ 1 h 209"/>
                    <a:gd name="T60" fmla="*/ 1 w 753"/>
                    <a:gd name="T61" fmla="*/ 1 h 209"/>
                    <a:gd name="T62" fmla="*/ 1 w 753"/>
                    <a:gd name="T63" fmla="*/ 1 h 209"/>
                    <a:gd name="T64" fmla="*/ 1 w 753"/>
                    <a:gd name="T65" fmla="*/ 1 h 209"/>
                    <a:gd name="T66" fmla="*/ 1 w 753"/>
                    <a:gd name="T67" fmla="*/ 1 h 209"/>
                    <a:gd name="T68" fmla="*/ 1 w 753"/>
                    <a:gd name="T69" fmla="*/ 1 h 209"/>
                    <a:gd name="T70" fmla="*/ 1 w 753"/>
                    <a:gd name="T71" fmla="*/ 0 h 209"/>
                    <a:gd name="T72" fmla="*/ 1 w 753"/>
                    <a:gd name="T73" fmla="*/ 1 h 209"/>
                    <a:gd name="T74" fmla="*/ 1 w 753"/>
                    <a:gd name="T75" fmla="*/ 1 h 209"/>
                    <a:gd name="T76" fmla="*/ 1 w 753"/>
                    <a:gd name="T77" fmla="*/ 1 h 209"/>
                    <a:gd name="T78" fmla="*/ 1 w 753"/>
                    <a:gd name="T79" fmla="*/ 1 h 209"/>
                    <a:gd name="T80" fmla="*/ 1 w 753"/>
                    <a:gd name="T81" fmla="*/ 1 h 209"/>
                    <a:gd name="T82" fmla="*/ 1 w 753"/>
                    <a:gd name="T83" fmla="*/ 1 h 209"/>
                    <a:gd name="T84" fmla="*/ 1 w 753"/>
                    <a:gd name="T85" fmla="*/ 1 h 209"/>
                    <a:gd name="T86" fmla="*/ 1 w 753"/>
                    <a:gd name="T87" fmla="*/ 1 h 209"/>
                    <a:gd name="T88" fmla="*/ 1 w 753"/>
                    <a:gd name="T89" fmla="*/ 1 h 209"/>
                    <a:gd name="T90" fmla="*/ 1 w 753"/>
                    <a:gd name="T91" fmla="*/ 1 h 209"/>
                    <a:gd name="T92" fmla="*/ 1 w 753"/>
                    <a:gd name="T93" fmla="*/ 1 h 209"/>
                    <a:gd name="T94" fmla="*/ 1 w 753"/>
                    <a:gd name="T95" fmla="*/ 1 h 209"/>
                    <a:gd name="T96" fmla="*/ 1 w 753"/>
                    <a:gd name="T97" fmla="*/ 1 h 209"/>
                    <a:gd name="T98" fmla="*/ 1 w 753"/>
                    <a:gd name="T99" fmla="*/ 1 h 209"/>
                    <a:gd name="T100" fmla="*/ 1 w 753"/>
                    <a:gd name="T101" fmla="*/ 1 h 209"/>
                    <a:gd name="T102" fmla="*/ 1 w 753"/>
                    <a:gd name="T103" fmla="*/ 1 h 209"/>
                    <a:gd name="T104" fmla="*/ 1 w 753"/>
                    <a:gd name="T105" fmla="*/ 1 h 209"/>
                    <a:gd name="T106" fmla="*/ 1 w 753"/>
                    <a:gd name="T107" fmla="*/ 1 h 209"/>
                    <a:gd name="T108" fmla="*/ 1 w 753"/>
                    <a:gd name="T109" fmla="*/ 1 h 209"/>
                    <a:gd name="T110" fmla="*/ 1 w 753"/>
                    <a:gd name="T111" fmla="*/ 1 h 209"/>
                    <a:gd name="T112" fmla="*/ 1 w 753"/>
                    <a:gd name="T113" fmla="*/ 1 h 20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53"/>
                    <a:gd name="T172" fmla="*/ 0 h 209"/>
                    <a:gd name="T173" fmla="*/ 753 w 753"/>
                    <a:gd name="T174" fmla="*/ 209 h 20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53" h="209">
                      <a:moveTo>
                        <a:pt x="753" y="207"/>
                      </a:moveTo>
                      <a:lnTo>
                        <a:pt x="741" y="209"/>
                      </a:lnTo>
                      <a:lnTo>
                        <a:pt x="731" y="204"/>
                      </a:lnTo>
                      <a:lnTo>
                        <a:pt x="721" y="196"/>
                      </a:lnTo>
                      <a:lnTo>
                        <a:pt x="712" y="190"/>
                      </a:lnTo>
                      <a:lnTo>
                        <a:pt x="677" y="162"/>
                      </a:lnTo>
                      <a:lnTo>
                        <a:pt x="639" y="137"/>
                      </a:lnTo>
                      <a:lnTo>
                        <a:pt x="600" y="117"/>
                      </a:lnTo>
                      <a:lnTo>
                        <a:pt x="558" y="99"/>
                      </a:lnTo>
                      <a:lnTo>
                        <a:pt x="515" y="87"/>
                      </a:lnTo>
                      <a:lnTo>
                        <a:pt x="470" y="76"/>
                      </a:lnTo>
                      <a:lnTo>
                        <a:pt x="424" y="68"/>
                      </a:lnTo>
                      <a:lnTo>
                        <a:pt x="376" y="65"/>
                      </a:lnTo>
                      <a:lnTo>
                        <a:pt x="330" y="64"/>
                      </a:lnTo>
                      <a:lnTo>
                        <a:pt x="283" y="64"/>
                      </a:lnTo>
                      <a:lnTo>
                        <a:pt x="235" y="68"/>
                      </a:lnTo>
                      <a:lnTo>
                        <a:pt x="190" y="74"/>
                      </a:lnTo>
                      <a:lnTo>
                        <a:pt x="144" y="82"/>
                      </a:lnTo>
                      <a:lnTo>
                        <a:pt x="100" y="92"/>
                      </a:lnTo>
                      <a:lnTo>
                        <a:pt x="56" y="104"/>
                      </a:lnTo>
                      <a:lnTo>
                        <a:pt x="15" y="118"/>
                      </a:lnTo>
                      <a:lnTo>
                        <a:pt x="8" y="112"/>
                      </a:lnTo>
                      <a:lnTo>
                        <a:pt x="3" y="106"/>
                      </a:lnTo>
                      <a:lnTo>
                        <a:pt x="0" y="96"/>
                      </a:lnTo>
                      <a:lnTo>
                        <a:pt x="0" y="85"/>
                      </a:lnTo>
                      <a:lnTo>
                        <a:pt x="22" y="70"/>
                      </a:lnTo>
                      <a:lnTo>
                        <a:pt x="45" y="56"/>
                      </a:lnTo>
                      <a:lnTo>
                        <a:pt x="69" y="43"/>
                      </a:lnTo>
                      <a:lnTo>
                        <a:pt x="95" y="32"/>
                      </a:lnTo>
                      <a:lnTo>
                        <a:pt x="120" y="23"/>
                      </a:lnTo>
                      <a:lnTo>
                        <a:pt x="147" y="15"/>
                      </a:lnTo>
                      <a:lnTo>
                        <a:pt x="174" y="10"/>
                      </a:lnTo>
                      <a:lnTo>
                        <a:pt x="202" y="6"/>
                      </a:lnTo>
                      <a:lnTo>
                        <a:pt x="230" y="3"/>
                      </a:lnTo>
                      <a:lnTo>
                        <a:pt x="257" y="1"/>
                      </a:lnTo>
                      <a:lnTo>
                        <a:pt x="286" y="0"/>
                      </a:lnTo>
                      <a:lnTo>
                        <a:pt x="315" y="1"/>
                      </a:lnTo>
                      <a:lnTo>
                        <a:pt x="344" y="3"/>
                      </a:lnTo>
                      <a:lnTo>
                        <a:pt x="373" y="6"/>
                      </a:lnTo>
                      <a:lnTo>
                        <a:pt x="402" y="9"/>
                      </a:lnTo>
                      <a:lnTo>
                        <a:pt x="429" y="14"/>
                      </a:lnTo>
                      <a:lnTo>
                        <a:pt x="453" y="18"/>
                      </a:lnTo>
                      <a:lnTo>
                        <a:pt x="476" y="23"/>
                      </a:lnTo>
                      <a:lnTo>
                        <a:pt x="500" y="29"/>
                      </a:lnTo>
                      <a:lnTo>
                        <a:pt x="524" y="37"/>
                      </a:lnTo>
                      <a:lnTo>
                        <a:pt x="548" y="45"/>
                      </a:lnTo>
                      <a:lnTo>
                        <a:pt x="570" y="54"/>
                      </a:lnTo>
                      <a:lnTo>
                        <a:pt x="593" y="65"/>
                      </a:lnTo>
                      <a:lnTo>
                        <a:pt x="614" y="78"/>
                      </a:lnTo>
                      <a:lnTo>
                        <a:pt x="636" y="90"/>
                      </a:lnTo>
                      <a:lnTo>
                        <a:pt x="656" y="103"/>
                      </a:lnTo>
                      <a:lnTo>
                        <a:pt x="675" y="118"/>
                      </a:lnTo>
                      <a:lnTo>
                        <a:pt x="694" y="134"/>
                      </a:lnTo>
                      <a:lnTo>
                        <a:pt x="710" y="151"/>
                      </a:lnTo>
                      <a:lnTo>
                        <a:pt x="726" y="168"/>
                      </a:lnTo>
                      <a:lnTo>
                        <a:pt x="739" y="187"/>
                      </a:lnTo>
                      <a:lnTo>
                        <a:pt x="753"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7" name="Freeform 36"/>
                <p:cNvSpPr>
                  <a:spLocks/>
                </p:cNvSpPr>
                <p:nvPr/>
              </p:nvSpPr>
              <p:spPr bwMode="auto">
                <a:xfrm>
                  <a:off x="1162" y="2261"/>
                  <a:ext cx="732" cy="677"/>
                </a:xfrm>
                <a:custGeom>
                  <a:avLst/>
                  <a:gdLst>
                    <a:gd name="T0" fmla="*/ 1 w 1464"/>
                    <a:gd name="T1" fmla="*/ 1 h 1353"/>
                    <a:gd name="T2" fmla="*/ 1 w 1464"/>
                    <a:gd name="T3" fmla="*/ 1 h 1353"/>
                    <a:gd name="T4" fmla="*/ 1 w 1464"/>
                    <a:gd name="T5" fmla="*/ 1 h 1353"/>
                    <a:gd name="T6" fmla="*/ 1 w 1464"/>
                    <a:gd name="T7" fmla="*/ 1 h 1353"/>
                    <a:gd name="T8" fmla="*/ 1 w 1464"/>
                    <a:gd name="T9" fmla="*/ 1 h 1353"/>
                    <a:gd name="T10" fmla="*/ 1 w 1464"/>
                    <a:gd name="T11" fmla="*/ 1 h 1353"/>
                    <a:gd name="T12" fmla="*/ 1 w 1464"/>
                    <a:gd name="T13" fmla="*/ 1 h 1353"/>
                    <a:gd name="T14" fmla="*/ 1 w 1464"/>
                    <a:gd name="T15" fmla="*/ 1 h 1353"/>
                    <a:gd name="T16" fmla="*/ 1 w 1464"/>
                    <a:gd name="T17" fmla="*/ 1 h 1353"/>
                    <a:gd name="T18" fmla="*/ 1 w 1464"/>
                    <a:gd name="T19" fmla="*/ 1 h 1353"/>
                    <a:gd name="T20" fmla="*/ 1 w 1464"/>
                    <a:gd name="T21" fmla="*/ 1 h 1353"/>
                    <a:gd name="T22" fmla="*/ 1 w 1464"/>
                    <a:gd name="T23" fmla="*/ 1 h 1353"/>
                    <a:gd name="T24" fmla="*/ 1 w 1464"/>
                    <a:gd name="T25" fmla="*/ 1 h 1353"/>
                    <a:gd name="T26" fmla="*/ 1 w 1464"/>
                    <a:gd name="T27" fmla="*/ 1 h 1353"/>
                    <a:gd name="T28" fmla="*/ 1 w 1464"/>
                    <a:gd name="T29" fmla="*/ 1 h 1353"/>
                    <a:gd name="T30" fmla="*/ 1 w 1464"/>
                    <a:gd name="T31" fmla="*/ 1 h 1353"/>
                    <a:gd name="T32" fmla="*/ 1 w 1464"/>
                    <a:gd name="T33" fmla="*/ 1 h 1353"/>
                    <a:gd name="T34" fmla="*/ 1 w 1464"/>
                    <a:gd name="T35" fmla="*/ 1 h 1353"/>
                    <a:gd name="T36" fmla="*/ 1 w 1464"/>
                    <a:gd name="T37" fmla="*/ 1 h 1353"/>
                    <a:gd name="T38" fmla="*/ 1 w 1464"/>
                    <a:gd name="T39" fmla="*/ 1 h 1353"/>
                    <a:gd name="T40" fmla="*/ 1 w 1464"/>
                    <a:gd name="T41" fmla="*/ 1 h 1353"/>
                    <a:gd name="T42" fmla="*/ 1 w 1464"/>
                    <a:gd name="T43" fmla="*/ 1 h 1353"/>
                    <a:gd name="T44" fmla="*/ 1 w 1464"/>
                    <a:gd name="T45" fmla="*/ 1 h 1353"/>
                    <a:gd name="T46" fmla="*/ 1 w 1464"/>
                    <a:gd name="T47" fmla="*/ 1 h 1353"/>
                    <a:gd name="T48" fmla="*/ 1 w 1464"/>
                    <a:gd name="T49" fmla="*/ 1 h 1353"/>
                    <a:gd name="T50" fmla="*/ 1 w 1464"/>
                    <a:gd name="T51" fmla="*/ 1 h 1353"/>
                    <a:gd name="T52" fmla="*/ 1 w 1464"/>
                    <a:gd name="T53" fmla="*/ 1 h 1353"/>
                    <a:gd name="T54" fmla="*/ 1 w 1464"/>
                    <a:gd name="T55" fmla="*/ 1 h 1353"/>
                    <a:gd name="T56" fmla="*/ 1 w 1464"/>
                    <a:gd name="T57" fmla="*/ 1 h 1353"/>
                    <a:gd name="T58" fmla="*/ 1 w 1464"/>
                    <a:gd name="T59" fmla="*/ 1 h 1353"/>
                    <a:gd name="T60" fmla="*/ 1 w 1464"/>
                    <a:gd name="T61" fmla="*/ 1 h 1353"/>
                    <a:gd name="T62" fmla="*/ 1 w 1464"/>
                    <a:gd name="T63" fmla="*/ 1 h 1353"/>
                    <a:gd name="T64" fmla="*/ 1 w 1464"/>
                    <a:gd name="T65" fmla="*/ 1 h 1353"/>
                    <a:gd name="T66" fmla="*/ 1 w 1464"/>
                    <a:gd name="T67" fmla="*/ 1 h 1353"/>
                    <a:gd name="T68" fmla="*/ 1 w 1464"/>
                    <a:gd name="T69" fmla="*/ 1 h 1353"/>
                    <a:gd name="T70" fmla="*/ 0 w 1464"/>
                    <a:gd name="T71" fmla="*/ 1 h 1353"/>
                    <a:gd name="T72" fmla="*/ 0 w 1464"/>
                    <a:gd name="T73" fmla="*/ 1 h 1353"/>
                    <a:gd name="T74" fmla="*/ 1 w 1464"/>
                    <a:gd name="T75" fmla="*/ 1 h 1353"/>
                    <a:gd name="T76" fmla="*/ 1 w 1464"/>
                    <a:gd name="T77" fmla="*/ 0 h 1353"/>
                    <a:gd name="T78" fmla="*/ 1 w 1464"/>
                    <a:gd name="T79" fmla="*/ 1 h 1353"/>
                    <a:gd name="T80" fmla="*/ 1 w 1464"/>
                    <a:gd name="T81" fmla="*/ 1 h 1353"/>
                    <a:gd name="T82" fmla="*/ 1 w 1464"/>
                    <a:gd name="T83" fmla="*/ 1 h 1353"/>
                    <a:gd name="T84" fmla="*/ 1 w 1464"/>
                    <a:gd name="T85" fmla="*/ 1 h 1353"/>
                    <a:gd name="T86" fmla="*/ 1 w 1464"/>
                    <a:gd name="T87" fmla="*/ 1 h 1353"/>
                    <a:gd name="T88" fmla="*/ 1 w 1464"/>
                    <a:gd name="T89" fmla="*/ 1 h 1353"/>
                    <a:gd name="T90" fmla="*/ 1 w 1464"/>
                    <a:gd name="T91" fmla="*/ 1 h 1353"/>
                    <a:gd name="T92" fmla="*/ 1 w 1464"/>
                    <a:gd name="T93" fmla="*/ 1 h 1353"/>
                    <a:gd name="T94" fmla="*/ 1 w 1464"/>
                    <a:gd name="T95" fmla="*/ 1 h 1353"/>
                    <a:gd name="T96" fmla="*/ 1 w 1464"/>
                    <a:gd name="T97" fmla="*/ 1 h 13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64"/>
                    <a:gd name="T148" fmla="*/ 0 h 1353"/>
                    <a:gd name="T149" fmla="*/ 1464 w 1464"/>
                    <a:gd name="T150" fmla="*/ 1353 h 13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64" h="1353">
                      <a:moveTo>
                        <a:pt x="1378" y="1105"/>
                      </a:moveTo>
                      <a:lnTo>
                        <a:pt x="1420" y="66"/>
                      </a:lnTo>
                      <a:lnTo>
                        <a:pt x="268" y="52"/>
                      </a:lnTo>
                      <a:lnTo>
                        <a:pt x="299" y="1185"/>
                      </a:lnTo>
                      <a:lnTo>
                        <a:pt x="292" y="1191"/>
                      </a:lnTo>
                      <a:lnTo>
                        <a:pt x="278" y="1195"/>
                      </a:lnTo>
                      <a:lnTo>
                        <a:pt x="265" y="1197"/>
                      </a:lnTo>
                      <a:lnTo>
                        <a:pt x="258" y="1194"/>
                      </a:lnTo>
                      <a:lnTo>
                        <a:pt x="204" y="83"/>
                      </a:lnTo>
                      <a:lnTo>
                        <a:pt x="34" y="225"/>
                      </a:lnTo>
                      <a:lnTo>
                        <a:pt x="39" y="392"/>
                      </a:lnTo>
                      <a:lnTo>
                        <a:pt x="53" y="760"/>
                      </a:lnTo>
                      <a:lnTo>
                        <a:pt x="68" y="1132"/>
                      </a:lnTo>
                      <a:lnTo>
                        <a:pt x="76" y="1305"/>
                      </a:lnTo>
                      <a:lnTo>
                        <a:pt x="100" y="1295"/>
                      </a:lnTo>
                      <a:lnTo>
                        <a:pt x="127" y="1284"/>
                      </a:lnTo>
                      <a:lnTo>
                        <a:pt x="158" y="1273"/>
                      </a:lnTo>
                      <a:lnTo>
                        <a:pt x="187" y="1263"/>
                      </a:lnTo>
                      <a:lnTo>
                        <a:pt x="212" y="1253"/>
                      </a:lnTo>
                      <a:lnTo>
                        <a:pt x="234" y="1245"/>
                      </a:lnTo>
                      <a:lnTo>
                        <a:pt x="248" y="1241"/>
                      </a:lnTo>
                      <a:lnTo>
                        <a:pt x="254" y="1241"/>
                      </a:lnTo>
                      <a:lnTo>
                        <a:pt x="231" y="1256"/>
                      </a:lnTo>
                      <a:lnTo>
                        <a:pt x="207" y="1272"/>
                      </a:lnTo>
                      <a:lnTo>
                        <a:pt x="180" y="1284"/>
                      </a:lnTo>
                      <a:lnTo>
                        <a:pt x="151" y="1298"/>
                      </a:lnTo>
                      <a:lnTo>
                        <a:pt x="124" y="1312"/>
                      </a:lnTo>
                      <a:lnTo>
                        <a:pt x="97" y="1325"/>
                      </a:lnTo>
                      <a:lnTo>
                        <a:pt x="69" y="1339"/>
                      </a:lnTo>
                      <a:lnTo>
                        <a:pt x="46" y="1353"/>
                      </a:lnTo>
                      <a:lnTo>
                        <a:pt x="37" y="1305"/>
                      </a:lnTo>
                      <a:lnTo>
                        <a:pt x="27" y="1180"/>
                      </a:lnTo>
                      <a:lnTo>
                        <a:pt x="19" y="1004"/>
                      </a:lnTo>
                      <a:lnTo>
                        <a:pt x="12" y="799"/>
                      </a:lnTo>
                      <a:lnTo>
                        <a:pt x="5" y="593"/>
                      </a:lnTo>
                      <a:lnTo>
                        <a:pt x="0" y="406"/>
                      </a:lnTo>
                      <a:lnTo>
                        <a:pt x="0" y="266"/>
                      </a:lnTo>
                      <a:lnTo>
                        <a:pt x="2" y="195"/>
                      </a:lnTo>
                      <a:lnTo>
                        <a:pt x="217" y="0"/>
                      </a:lnTo>
                      <a:lnTo>
                        <a:pt x="1464" y="30"/>
                      </a:lnTo>
                      <a:lnTo>
                        <a:pt x="1462" y="77"/>
                      </a:lnTo>
                      <a:lnTo>
                        <a:pt x="1456" y="202"/>
                      </a:lnTo>
                      <a:lnTo>
                        <a:pt x="1449" y="378"/>
                      </a:lnTo>
                      <a:lnTo>
                        <a:pt x="1439" y="579"/>
                      </a:lnTo>
                      <a:lnTo>
                        <a:pt x="1428" y="780"/>
                      </a:lnTo>
                      <a:lnTo>
                        <a:pt x="1420" y="957"/>
                      </a:lnTo>
                      <a:lnTo>
                        <a:pt x="1413" y="1080"/>
                      </a:lnTo>
                      <a:lnTo>
                        <a:pt x="1410" y="1125"/>
                      </a:lnTo>
                      <a:lnTo>
                        <a:pt x="1378" y="1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8" name="Freeform 37"/>
                <p:cNvSpPr>
                  <a:spLocks/>
                </p:cNvSpPr>
                <p:nvPr/>
              </p:nvSpPr>
              <p:spPr bwMode="auto">
                <a:xfrm>
                  <a:off x="1949" y="2266"/>
                  <a:ext cx="503" cy="564"/>
                </a:xfrm>
                <a:custGeom>
                  <a:avLst/>
                  <a:gdLst>
                    <a:gd name="T0" fmla="*/ 1 w 996"/>
                    <a:gd name="T1" fmla="*/ 0 h 1125"/>
                    <a:gd name="T2" fmla="*/ 1 w 996"/>
                    <a:gd name="T3" fmla="*/ 0 h 1125"/>
                    <a:gd name="T4" fmla="*/ 1 w 996"/>
                    <a:gd name="T5" fmla="*/ 0 h 1125"/>
                    <a:gd name="T6" fmla="*/ 1 w 996"/>
                    <a:gd name="T7" fmla="*/ 0 h 1125"/>
                    <a:gd name="T8" fmla="*/ 1 w 996"/>
                    <a:gd name="T9" fmla="*/ 0 h 1125"/>
                    <a:gd name="T10" fmla="*/ 1 w 996"/>
                    <a:gd name="T11" fmla="*/ 0 h 1125"/>
                    <a:gd name="T12" fmla="*/ 1 w 996"/>
                    <a:gd name="T13" fmla="*/ 0 h 1125"/>
                    <a:gd name="T14" fmla="*/ 1 w 996"/>
                    <a:gd name="T15" fmla="*/ 0 h 1125"/>
                    <a:gd name="T16" fmla="*/ 1 w 996"/>
                    <a:gd name="T17" fmla="*/ 0 h 1125"/>
                    <a:gd name="T18" fmla="*/ 1 w 996"/>
                    <a:gd name="T19" fmla="*/ 0 h 1125"/>
                    <a:gd name="T20" fmla="*/ 1 w 996"/>
                    <a:gd name="T21" fmla="*/ 0 h 1125"/>
                    <a:gd name="T22" fmla="*/ 1 w 996"/>
                    <a:gd name="T23" fmla="*/ 0 h 1125"/>
                    <a:gd name="T24" fmla="*/ 1 w 996"/>
                    <a:gd name="T25" fmla="*/ 0 h 1125"/>
                    <a:gd name="T26" fmla="*/ 1 w 996"/>
                    <a:gd name="T27" fmla="*/ 0 h 1125"/>
                    <a:gd name="T28" fmla="*/ 1 w 996"/>
                    <a:gd name="T29" fmla="*/ 0 h 1125"/>
                    <a:gd name="T30" fmla="*/ 1 w 996"/>
                    <a:gd name="T31" fmla="*/ 0 h 1125"/>
                    <a:gd name="T32" fmla="*/ 1 w 996"/>
                    <a:gd name="T33" fmla="*/ 0 h 1125"/>
                    <a:gd name="T34" fmla="*/ 1 w 996"/>
                    <a:gd name="T35" fmla="*/ 0 h 1125"/>
                    <a:gd name="T36" fmla="*/ 1 w 996"/>
                    <a:gd name="T37" fmla="*/ 0 h 1125"/>
                    <a:gd name="T38" fmla="*/ 1 w 996"/>
                    <a:gd name="T39" fmla="*/ 0 h 1125"/>
                    <a:gd name="T40" fmla="*/ 1 w 996"/>
                    <a:gd name="T41" fmla="*/ 0 h 1125"/>
                    <a:gd name="T42" fmla="*/ 1 w 996"/>
                    <a:gd name="T43" fmla="*/ 0 h 1125"/>
                    <a:gd name="T44" fmla="*/ 1 w 996"/>
                    <a:gd name="T45" fmla="*/ 0 h 1125"/>
                    <a:gd name="T46" fmla="*/ 1 w 996"/>
                    <a:gd name="T47" fmla="*/ 0 h 1125"/>
                    <a:gd name="T48" fmla="*/ 1 w 996"/>
                    <a:gd name="T49" fmla="*/ 0 h 1125"/>
                    <a:gd name="T50" fmla="*/ 1 w 996"/>
                    <a:gd name="T51" fmla="*/ 0 h 1125"/>
                    <a:gd name="T52" fmla="*/ 1 w 996"/>
                    <a:gd name="T53" fmla="*/ 0 h 1125"/>
                    <a:gd name="T54" fmla="*/ 1 w 996"/>
                    <a:gd name="T55" fmla="*/ 0 h 1125"/>
                    <a:gd name="T56" fmla="*/ 1 w 996"/>
                    <a:gd name="T57" fmla="*/ 0 h 1125"/>
                    <a:gd name="T58" fmla="*/ 1 w 996"/>
                    <a:gd name="T59" fmla="*/ 0 h 1125"/>
                    <a:gd name="T60" fmla="*/ 1 w 996"/>
                    <a:gd name="T61" fmla="*/ 0 h 1125"/>
                    <a:gd name="T62" fmla="*/ 1 w 996"/>
                    <a:gd name="T63" fmla="*/ 0 h 1125"/>
                    <a:gd name="T64" fmla="*/ 1 w 996"/>
                    <a:gd name="T65" fmla="*/ 0 h 1125"/>
                    <a:gd name="T66" fmla="*/ 1 w 996"/>
                    <a:gd name="T67" fmla="*/ 0 h 1125"/>
                    <a:gd name="T68" fmla="*/ 1 w 996"/>
                    <a:gd name="T69" fmla="*/ 0 h 1125"/>
                    <a:gd name="T70" fmla="*/ 1 w 996"/>
                    <a:gd name="T71" fmla="*/ 0 h 1125"/>
                    <a:gd name="T72" fmla="*/ 1 w 996"/>
                    <a:gd name="T73" fmla="*/ 0 h 1125"/>
                    <a:gd name="T74" fmla="*/ 1 w 996"/>
                    <a:gd name="T75" fmla="*/ 0 h 1125"/>
                    <a:gd name="T76" fmla="*/ 1 w 996"/>
                    <a:gd name="T77" fmla="*/ 0 h 1125"/>
                    <a:gd name="T78" fmla="*/ 1 w 996"/>
                    <a:gd name="T79" fmla="*/ 0 h 1125"/>
                    <a:gd name="T80" fmla="*/ 1 w 996"/>
                    <a:gd name="T81" fmla="*/ 0 h 1125"/>
                    <a:gd name="T82" fmla="*/ 1 w 996"/>
                    <a:gd name="T83" fmla="*/ 0 h 1125"/>
                    <a:gd name="T84" fmla="*/ 1 w 996"/>
                    <a:gd name="T85" fmla="*/ 0 h 1125"/>
                    <a:gd name="T86" fmla="*/ 1 w 996"/>
                    <a:gd name="T87" fmla="*/ 0 h 1125"/>
                    <a:gd name="T88" fmla="*/ 1 w 996"/>
                    <a:gd name="T89" fmla="*/ 0 h 1125"/>
                    <a:gd name="T90" fmla="*/ 1 w 996"/>
                    <a:gd name="T91" fmla="*/ 0 h 1125"/>
                    <a:gd name="T92" fmla="*/ 1 w 996"/>
                    <a:gd name="T93" fmla="*/ 0 h 1125"/>
                    <a:gd name="T94" fmla="*/ 1 w 996"/>
                    <a:gd name="T95" fmla="*/ 0 h 1125"/>
                    <a:gd name="T96" fmla="*/ 1 w 996"/>
                    <a:gd name="T97" fmla="*/ 0 h 1125"/>
                    <a:gd name="T98" fmla="*/ 1 w 996"/>
                    <a:gd name="T99" fmla="*/ 0 h 1125"/>
                    <a:gd name="T100" fmla="*/ 1 w 996"/>
                    <a:gd name="T101" fmla="*/ 0 h 1125"/>
                    <a:gd name="T102" fmla="*/ 1 w 996"/>
                    <a:gd name="T103" fmla="*/ 0 h 11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96"/>
                    <a:gd name="T157" fmla="*/ 0 h 1125"/>
                    <a:gd name="T158" fmla="*/ 996 w 996"/>
                    <a:gd name="T159" fmla="*/ 1125 h 112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96" h="1125">
                      <a:moveTo>
                        <a:pt x="906" y="1125"/>
                      </a:moveTo>
                      <a:lnTo>
                        <a:pt x="896" y="1121"/>
                      </a:lnTo>
                      <a:lnTo>
                        <a:pt x="888" y="1116"/>
                      </a:lnTo>
                      <a:lnTo>
                        <a:pt x="881" y="1108"/>
                      </a:lnTo>
                      <a:lnTo>
                        <a:pt x="874" y="1099"/>
                      </a:lnTo>
                      <a:lnTo>
                        <a:pt x="867" y="1089"/>
                      </a:lnTo>
                      <a:lnTo>
                        <a:pt x="862" y="1080"/>
                      </a:lnTo>
                      <a:lnTo>
                        <a:pt x="855" y="1071"/>
                      </a:lnTo>
                      <a:lnTo>
                        <a:pt x="850" y="1061"/>
                      </a:lnTo>
                      <a:lnTo>
                        <a:pt x="833" y="1032"/>
                      </a:lnTo>
                      <a:lnTo>
                        <a:pt x="818" y="1000"/>
                      </a:lnTo>
                      <a:lnTo>
                        <a:pt x="804" y="969"/>
                      </a:lnTo>
                      <a:lnTo>
                        <a:pt x="794" y="936"/>
                      </a:lnTo>
                      <a:lnTo>
                        <a:pt x="786" y="902"/>
                      </a:lnTo>
                      <a:lnTo>
                        <a:pt x="777" y="868"/>
                      </a:lnTo>
                      <a:lnTo>
                        <a:pt x="771" y="833"/>
                      </a:lnTo>
                      <a:lnTo>
                        <a:pt x="764" y="799"/>
                      </a:lnTo>
                      <a:lnTo>
                        <a:pt x="745" y="785"/>
                      </a:lnTo>
                      <a:lnTo>
                        <a:pt x="725" y="773"/>
                      </a:lnTo>
                      <a:lnTo>
                        <a:pt x="706" y="759"/>
                      </a:lnTo>
                      <a:lnTo>
                        <a:pt x="687" y="743"/>
                      </a:lnTo>
                      <a:lnTo>
                        <a:pt x="669" y="729"/>
                      </a:lnTo>
                      <a:lnTo>
                        <a:pt x="650" y="713"/>
                      </a:lnTo>
                      <a:lnTo>
                        <a:pt x="635" y="696"/>
                      </a:lnTo>
                      <a:lnTo>
                        <a:pt x="621" y="679"/>
                      </a:lnTo>
                      <a:lnTo>
                        <a:pt x="604" y="679"/>
                      </a:lnTo>
                      <a:lnTo>
                        <a:pt x="584" y="674"/>
                      </a:lnTo>
                      <a:lnTo>
                        <a:pt x="565" y="667"/>
                      </a:lnTo>
                      <a:lnTo>
                        <a:pt x="547" y="657"/>
                      </a:lnTo>
                      <a:lnTo>
                        <a:pt x="531" y="646"/>
                      </a:lnTo>
                      <a:lnTo>
                        <a:pt x="518" y="637"/>
                      </a:lnTo>
                      <a:lnTo>
                        <a:pt x="509" y="629"/>
                      </a:lnTo>
                      <a:lnTo>
                        <a:pt x="506" y="626"/>
                      </a:lnTo>
                      <a:lnTo>
                        <a:pt x="514" y="624"/>
                      </a:lnTo>
                      <a:lnTo>
                        <a:pt x="523" y="626"/>
                      </a:lnTo>
                      <a:lnTo>
                        <a:pt x="530" y="628"/>
                      </a:lnTo>
                      <a:lnTo>
                        <a:pt x="538" y="628"/>
                      </a:lnTo>
                      <a:lnTo>
                        <a:pt x="547" y="629"/>
                      </a:lnTo>
                      <a:lnTo>
                        <a:pt x="557" y="631"/>
                      </a:lnTo>
                      <a:lnTo>
                        <a:pt x="565" y="629"/>
                      </a:lnTo>
                      <a:lnTo>
                        <a:pt x="575" y="626"/>
                      </a:lnTo>
                      <a:lnTo>
                        <a:pt x="599" y="607"/>
                      </a:lnTo>
                      <a:lnTo>
                        <a:pt x="613" y="587"/>
                      </a:lnTo>
                      <a:lnTo>
                        <a:pt x="618" y="564"/>
                      </a:lnTo>
                      <a:lnTo>
                        <a:pt x="625" y="540"/>
                      </a:lnTo>
                      <a:lnTo>
                        <a:pt x="621" y="525"/>
                      </a:lnTo>
                      <a:lnTo>
                        <a:pt x="620" y="509"/>
                      </a:lnTo>
                      <a:lnTo>
                        <a:pt x="614" y="493"/>
                      </a:lnTo>
                      <a:lnTo>
                        <a:pt x="611" y="478"/>
                      </a:lnTo>
                      <a:lnTo>
                        <a:pt x="604" y="464"/>
                      </a:lnTo>
                      <a:lnTo>
                        <a:pt x="596" y="453"/>
                      </a:lnTo>
                      <a:lnTo>
                        <a:pt x="586" y="442"/>
                      </a:lnTo>
                      <a:lnTo>
                        <a:pt x="572" y="434"/>
                      </a:lnTo>
                      <a:lnTo>
                        <a:pt x="547" y="428"/>
                      </a:lnTo>
                      <a:lnTo>
                        <a:pt x="521" y="423"/>
                      </a:lnTo>
                      <a:lnTo>
                        <a:pt x="496" y="418"/>
                      </a:lnTo>
                      <a:lnTo>
                        <a:pt x="470" y="415"/>
                      </a:lnTo>
                      <a:lnTo>
                        <a:pt x="445" y="411"/>
                      </a:lnTo>
                      <a:lnTo>
                        <a:pt x="419" y="406"/>
                      </a:lnTo>
                      <a:lnTo>
                        <a:pt x="396" y="401"/>
                      </a:lnTo>
                      <a:lnTo>
                        <a:pt x="370" y="397"/>
                      </a:lnTo>
                      <a:lnTo>
                        <a:pt x="345" y="390"/>
                      </a:lnTo>
                      <a:lnTo>
                        <a:pt x="321" y="384"/>
                      </a:lnTo>
                      <a:lnTo>
                        <a:pt x="297" y="378"/>
                      </a:lnTo>
                      <a:lnTo>
                        <a:pt x="273" y="369"/>
                      </a:lnTo>
                      <a:lnTo>
                        <a:pt x="250" y="359"/>
                      </a:lnTo>
                      <a:lnTo>
                        <a:pt x="228" y="348"/>
                      </a:lnTo>
                      <a:lnTo>
                        <a:pt x="206" y="336"/>
                      </a:lnTo>
                      <a:lnTo>
                        <a:pt x="185" y="322"/>
                      </a:lnTo>
                      <a:lnTo>
                        <a:pt x="170" y="375"/>
                      </a:lnTo>
                      <a:lnTo>
                        <a:pt x="158" y="429"/>
                      </a:lnTo>
                      <a:lnTo>
                        <a:pt x="148" y="487"/>
                      </a:lnTo>
                      <a:lnTo>
                        <a:pt x="145" y="543"/>
                      </a:lnTo>
                      <a:lnTo>
                        <a:pt x="145" y="603"/>
                      </a:lnTo>
                      <a:lnTo>
                        <a:pt x="151" y="660"/>
                      </a:lnTo>
                      <a:lnTo>
                        <a:pt x="163" y="718"/>
                      </a:lnTo>
                      <a:lnTo>
                        <a:pt x="180" y="776"/>
                      </a:lnTo>
                      <a:lnTo>
                        <a:pt x="197" y="802"/>
                      </a:lnTo>
                      <a:lnTo>
                        <a:pt x="214" y="832"/>
                      </a:lnTo>
                      <a:lnTo>
                        <a:pt x="234" y="860"/>
                      </a:lnTo>
                      <a:lnTo>
                        <a:pt x="255" y="887"/>
                      </a:lnTo>
                      <a:lnTo>
                        <a:pt x="279" y="911"/>
                      </a:lnTo>
                      <a:lnTo>
                        <a:pt x="306" y="933"/>
                      </a:lnTo>
                      <a:lnTo>
                        <a:pt x="335" y="950"/>
                      </a:lnTo>
                      <a:lnTo>
                        <a:pt x="368" y="963"/>
                      </a:lnTo>
                      <a:lnTo>
                        <a:pt x="377" y="963"/>
                      </a:lnTo>
                      <a:lnTo>
                        <a:pt x="387" y="960"/>
                      </a:lnTo>
                      <a:lnTo>
                        <a:pt x="397" y="957"/>
                      </a:lnTo>
                      <a:lnTo>
                        <a:pt x="406" y="954"/>
                      </a:lnTo>
                      <a:lnTo>
                        <a:pt x="414" y="950"/>
                      </a:lnTo>
                      <a:lnTo>
                        <a:pt x="423" y="949"/>
                      </a:lnTo>
                      <a:lnTo>
                        <a:pt x="428" y="952"/>
                      </a:lnTo>
                      <a:lnTo>
                        <a:pt x="433" y="958"/>
                      </a:lnTo>
                      <a:lnTo>
                        <a:pt x="423" y="965"/>
                      </a:lnTo>
                      <a:lnTo>
                        <a:pt x="413" y="969"/>
                      </a:lnTo>
                      <a:lnTo>
                        <a:pt x="402" y="974"/>
                      </a:lnTo>
                      <a:lnTo>
                        <a:pt x="392" y="977"/>
                      </a:lnTo>
                      <a:lnTo>
                        <a:pt x="382" y="979"/>
                      </a:lnTo>
                      <a:lnTo>
                        <a:pt x="370" y="980"/>
                      </a:lnTo>
                      <a:lnTo>
                        <a:pt x="358" y="979"/>
                      </a:lnTo>
                      <a:lnTo>
                        <a:pt x="346" y="975"/>
                      </a:lnTo>
                      <a:lnTo>
                        <a:pt x="312" y="961"/>
                      </a:lnTo>
                      <a:lnTo>
                        <a:pt x="282" y="946"/>
                      </a:lnTo>
                      <a:lnTo>
                        <a:pt x="253" y="929"/>
                      </a:lnTo>
                      <a:lnTo>
                        <a:pt x="226" y="908"/>
                      </a:lnTo>
                      <a:lnTo>
                        <a:pt x="202" y="887"/>
                      </a:lnTo>
                      <a:lnTo>
                        <a:pt x="180" y="863"/>
                      </a:lnTo>
                      <a:lnTo>
                        <a:pt x="160" y="837"/>
                      </a:lnTo>
                      <a:lnTo>
                        <a:pt x="143" y="810"/>
                      </a:lnTo>
                      <a:lnTo>
                        <a:pt x="128" y="782"/>
                      </a:lnTo>
                      <a:lnTo>
                        <a:pt x="114" y="752"/>
                      </a:lnTo>
                      <a:lnTo>
                        <a:pt x="102" y="721"/>
                      </a:lnTo>
                      <a:lnTo>
                        <a:pt x="94" y="690"/>
                      </a:lnTo>
                      <a:lnTo>
                        <a:pt x="87" y="657"/>
                      </a:lnTo>
                      <a:lnTo>
                        <a:pt x="82" y="624"/>
                      </a:lnTo>
                      <a:lnTo>
                        <a:pt x="78" y="592"/>
                      </a:lnTo>
                      <a:lnTo>
                        <a:pt x="78" y="557"/>
                      </a:lnTo>
                      <a:lnTo>
                        <a:pt x="78" y="447"/>
                      </a:lnTo>
                      <a:lnTo>
                        <a:pt x="66" y="447"/>
                      </a:lnTo>
                      <a:lnTo>
                        <a:pt x="56" y="447"/>
                      </a:lnTo>
                      <a:lnTo>
                        <a:pt x="44" y="447"/>
                      </a:lnTo>
                      <a:lnTo>
                        <a:pt x="33" y="445"/>
                      </a:lnTo>
                      <a:lnTo>
                        <a:pt x="22" y="442"/>
                      </a:lnTo>
                      <a:lnTo>
                        <a:pt x="14" y="437"/>
                      </a:lnTo>
                      <a:lnTo>
                        <a:pt x="5" y="433"/>
                      </a:lnTo>
                      <a:lnTo>
                        <a:pt x="0" y="425"/>
                      </a:lnTo>
                      <a:lnTo>
                        <a:pt x="83" y="398"/>
                      </a:lnTo>
                      <a:lnTo>
                        <a:pt x="90" y="364"/>
                      </a:lnTo>
                      <a:lnTo>
                        <a:pt x="97" y="328"/>
                      </a:lnTo>
                      <a:lnTo>
                        <a:pt x="107" y="294"/>
                      </a:lnTo>
                      <a:lnTo>
                        <a:pt x="129" y="266"/>
                      </a:lnTo>
                      <a:lnTo>
                        <a:pt x="116" y="250"/>
                      </a:lnTo>
                      <a:lnTo>
                        <a:pt x="106" y="231"/>
                      </a:lnTo>
                      <a:lnTo>
                        <a:pt x="95" y="211"/>
                      </a:lnTo>
                      <a:lnTo>
                        <a:pt x="89" y="191"/>
                      </a:lnTo>
                      <a:lnTo>
                        <a:pt x="83" y="170"/>
                      </a:lnTo>
                      <a:lnTo>
                        <a:pt x="83" y="149"/>
                      </a:lnTo>
                      <a:lnTo>
                        <a:pt x="85" y="127"/>
                      </a:lnTo>
                      <a:lnTo>
                        <a:pt x="94" y="105"/>
                      </a:lnTo>
                      <a:lnTo>
                        <a:pt x="104" y="88"/>
                      </a:lnTo>
                      <a:lnTo>
                        <a:pt x="114" y="72"/>
                      </a:lnTo>
                      <a:lnTo>
                        <a:pt x="126" y="57"/>
                      </a:lnTo>
                      <a:lnTo>
                        <a:pt x="139" y="42"/>
                      </a:lnTo>
                      <a:lnTo>
                        <a:pt x="153" y="30"/>
                      </a:lnTo>
                      <a:lnTo>
                        <a:pt x="170" y="19"/>
                      </a:lnTo>
                      <a:lnTo>
                        <a:pt x="185" y="10"/>
                      </a:lnTo>
                      <a:lnTo>
                        <a:pt x="204" y="0"/>
                      </a:lnTo>
                      <a:lnTo>
                        <a:pt x="212" y="11"/>
                      </a:lnTo>
                      <a:lnTo>
                        <a:pt x="214" y="21"/>
                      </a:lnTo>
                      <a:lnTo>
                        <a:pt x="209" y="30"/>
                      </a:lnTo>
                      <a:lnTo>
                        <a:pt x="199" y="38"/>
                      </a:lnTo>
                      <a:lnTo>
                        <a:pt x="187" y="46"/>
                      </a:lnTo>
                      <a:lnTo>
                        <a:pt x="177" y="55"/>
                      </a:lnTo>
                      <a:lnTo>
                        <a:pt x="167" y="64"/>
                      </a:lnTo>
                      <a:lnTo>
                        <a:pt x="161" y="75"/>
                      </a:lnTo>
                      <a:lnTo>
                        <a:pt x="151" y="113"/>
                      </a:lnTo>
                      <a:lnTo>
                        <a:pt x="153" y="153"/>
                      </a:lnTo>
                      <a:lnTo>
                        <a:pt x="163" y="191"/>
                      </a:lnTo>
                      <a:lnTo>
                        <a:pt x="180" y="225"/>
                      </a:lnTo>
                      <a:lnTo>
                        <a:pt x="204" y="250"/>
                      </a:lnTo>
                      <a:lnTo>
                        <a:pt x="228" y="272"/>
                      </a:lnTo>
                      <a:lnTo>
                        <a:pt x="255" y="291"/>
                      </a:lnTo>
                      <a:lnTo>
                        <a:pt x="284" y="306"/>
                      </a:lnTo>
                      <a:lnTo>
                        <a:pt x="312" y="319"/>
                      </a:lnTo>
                      <a:lnTo>
                        <a:pt x="343" y="328"/>
                      </a:lnTo>
                      <a:lnTo>
                        <a:pt x="375" y="337"/>
                      </a:lnTo>
                      <a:lnTo>
                        <a:pt x="407" y="345"/>
                      </a:lnTo>
                      <a:lnTo>
                        <a:pt x="440" y="351"/>
                      </a:lnTo>
                      <a:lnTo>
                        <a:pt x="472" y="359"/>
                      </a:lnTo>
                      <a:lnTo>
                        <a:pt x="504" y="367"/>
                      </a:lnTo>
                      <a:lnTo>
                        <a:pt x="536" y="375"/>
                      </a:lnTo>
                      <a:lnTo>
                        <a:pt x="567" y="384"/>
                      </a:lnTo>
                      <a:lnTo>
                        <a:pt x="597" y="397"/>
                      </a:lnTo>
                      <a:lnTo>
                        <a:pt x="626" y="409"/>
                      </a:lnTo>
                      <a:lnTo>
                        <a:pt x="655" y="426"/>
                      </a:lnTo>
                      <a:lnTo>
                        <a:pt x="677" y="429"/>
                      </a:lnTo>
                      <a:lnTo>
                        <a:pt x="699" y="436"/>
                      </a:lnTo>
                      <a:lnTo>
                        <a:pt x="720" y="445"/>
                      </a:lnTo>
                      <a:lnTo>
                        <a:pt x="738" y="456"/>
                      </a:lnTo>
                      <a:lnTo>
                        <a:pt x="755" y="470"/>
                      </a:lnTo>
                      <a:lnTo>
                        <a:pt x="771" y="486"/>
                      </a:lnTo>
                      <a:lnTo>
                        <a:pt x="782" y="501"/>
                      </a:lnTo>
                      <a:lnTo>
                        <a:pt x="794" y="520"/>
                      </a:lnTo>
                      <a:lnTo>
                        <a:pt x="798" y="537"/>
                      </a:lnTo>
                      <a:lnTo>
                        <a:pt x="796" y="556"/>
                      </a:lnTo>
                      <a:lnTo>
                        <a:pt x="788" y="570"/>
                      </a:lnTo>
                      <a:lnTo>
                        <a:pt x="772" y="582"/>
                      </a:lnTo>
                      <a:lnTo>
                        <a:pt x="762" y="582"/>
                      </a:lnTo>
                      <a:lnTo>
                        <a:pt x="752" y="578"/>
                      </a:lnTo>
                      <a:lnTo>
                        <a:pt x="740" y="571"/>
                      </a:lnTo>
                      <a:lnTo>
                        <a:pt x="730" y="565"/>
                      </a:lnTo>
                      <a:lnTo>
                        <a:pt x="720" y="557"/>
                      </a:lnTo>
                      <a:lnTo>
                        <a:pt x="711" y="550"/>
                      </a:lnTo>
                      <a:lnTo>
                        <a:pt x="706" y="545"/>
                      </a:lnTo>
                      <a:lnTo>
                        <a:pt x="704" y="543"/>
                      </a:lnTo>
                      <a:lnTo>
                        <a:pt x="715" y="548"/>
                      </a:lnTo>
                      <a:lnTo>
                        <a:pt x="725" y="554"/>
                      </a:lnTo>
                      <a:lnTo>
                        <a:pt x="733" y="559"/>
                      </a:lnTo>
                      <a:lnTo>
                        <a:pt x="745" y="560"/>
                      </a:lnTo>
                      <a:lnTo>
                        <a:pt x="754" y="554"/>
                      </a:lnTo>
                      <a:lnTo>
                        <a:pt x="759" y="545"/>
                      </a:lnTo>
                      <a:lnTo>
                        <a:pt x="760" y="537"/>
                      </a:lnTo>
                      <a:lnTo>
                        <a:pt x="760" y="526"/>
                      </a:lnTo>
                      <a:lnTo>
                        <a:pt x="748" y="518"/>
                      </a:lnTo>
                      <a:lnTo>
                        <a:pt x="738" y="507"/>
                      </a:lnTo>
                      <a:lnTo>
                        <a:pt x="726" y="498"/>
                      </a:lnTo>
                      <a:lnTo>
                        <a:pt x="713" y="489"/>
                      </a:lnTo>
                      <a:lnTo>
                        <a:pt x="701" y="479"/>
                      </a:lnTo>
                      <a:lnTo>
                        <a:pt x="687" y="473"/>
                      </a:lnTo>
                      <a:lnTo>
                        <a:pt x="672" y="468"/>
                      </a:lnTo>
                      <a:lnTo>
                        <a:pt x="659" y="468"/>
                      </a:lnTo>
                      <a:lnTo>
                        <a:pt x="669" y="498"/>
                      </a:lnTo>
                      <a:lnTo>
                        <a:pt x="674" y="531"/>
                      </a:lnTo>
                      <a:lnTo>
                        <a:pt x="676" y="564"/>
                      </a:lnTo>
                      <a:lnTo>
                        <a:pt x="679" y="596"/>
                      </a:lnTo>
                      <a:lnTo>
                        <a:pt x="682" y="629"/>
                      </a:lnTo>
                      <a:lnTo>
                        <a:pt x="691" y="660"/>
                      </a:lnTo>
                      <a:lnTo>
                        <a:pt x="708" y="690"/>
                      </a:lnTo>
                      <a:lnTo>
                        <a:pt x="732" y="716"/>
                      </a:lnTo>
                      <a:lnTo>
                        <a:pt x="752" y="737"/>
                      </a:lnTo>
                      <a:lnTo>
                        <a:pt x="772" y="759"/>
                      </a:lnTo>
                      <a:lnTo>
                        <a:pt x="794" y="779"/>
                      </a:lnTo>
                      <a:lnTo>
                        <a:pt x="820" y="798"/>
                      </a:lnTo>
                      <a:lnTo>
                        <a:pt x="845" y="813"/>
                      </a:lnTo>
                      <a:lnTo>
                        <a:pt x="872" y="824"/>
                      </a:lnTo>
                      <a:lnTo>
                        <a:pt x="901" y="829"/>
                      </a:lnTo>
                      <a:lnTo>
                        <a:pt x="933" y="827"/>
                      </a:lnTo>
                      <a:lnTo>
                        <a:pt x="939" y="823"/>
                      </a:lnTo>
                      <a:lnTo>
                        <a:pt x="945" y="818"/>
                      </a:lnTo>
                      <a:lnTo>
                        <a:pt x="952" y="815"/>
                      </a:lnTo>
                      <a:lnTo>
                        <a:pt x="957" y="810"/>
                      </a:lnTo>
                      <a:lnTo>
                        <a:pt x="950" y="804"/>
                      </a:lnTo>
                      <a:lnTo>
                        <a:pt x="942" y="801"/>
                      </a:lnTo>
                      <a:lnTo>
                        <a:pt x="935" y="798"/>
                      </a:lnTo>
                      <a:lnTo>
                        <a:pt x="933" y="790"/>
                      </a:lnTo>
                      <a:lnTo>
                        <a:pt x="944" y="784"/>
                      </a:lnTo>
                      <a:lnTo>
                        <a:pt x="954" y="780"/>
                      </a:lnTo>
                      <a:lnTo>
                        <a:pt x="967" y="779"/>
                      </a:lnTo>
                      <a:lnTo>
                        <a:pt x="979" y="782"/>
                      </a:lnTo>
                      <a:lnTo>
                        <a:pt x="989" y="791"/>
                      </a:lnTo>
                      <a:lnTo>
                        <a:pt x="994" y="802"/>
                      </a:lnTo>
                      <a:lnTo>
                        <a:pt x="996" y="813"/>
                      </a:lnTo>
                      <a:lnTo>
                        <a:pt x="994" y="824"/>
                      </a:lnTo>
                      <a:lnTo>
                        <a:pt x="993" y="838"/>
                      </a:lnTo>
                      <a:lnTo>
                        <a:pt x="984" y="851"/>
                      </a:lnTo>
                      <a:lnTo>
                        <a:pt x="969" y="862"/>
                      </a:lnTo>
                      <a:lnTo>
                        <a:pt x="950" y="871"/>
                      </a:lnTo>
                      <a:lnTo>
                        <a:pt x="928" y="872"/>
                      </a:lnTo>
                      <a:lnTo>
                        <a:pt x="908" y="871"/>
                      </a:lnTo>
                      <a:lnTo>
                        <a:pt x="888" y="868"/>
                      </a:lnTo>
                      <a:lnTo>
                        <a:pt x="869" y="863"/>
                      </a:lnTo>
                      <a:lnTo>
                        <a:pt x="850" y="855"/>
                      </a:lnTo>
                      <a:lnTo>
                        <a:pt x="833" y="849"/>
                      </a:lnTo>
                      <a:lnTo>
                        <a:pt x="820" y="840"/>
                      </a:lnTo>
                      <a:lnTo>
                        <a:pt x="806" y="832"/>
                      </a:lnTo>
                      <a:lnTo>
                        <a:pt x="816" y="862"/>
                      </a:lnTo>
                      <a:lnTo>
                        <a:pt x="828" y="891"/>
                      </a:lnTo>
                      <a:lnTo>
                        <a:pt x="842" y="919"/>
                      </a:lnTo>
                      <a:lnTo>
                        <a:pt x="857" y="949"/>
                      </a:lnTo>
                      <a:lnTo>
                        <a:pt x="874" y="977"/>
                      </a:lnTo>
                      <a:lnTo>
                        <a:pt x="891" y="1007"/>
                      </a:lnTo>
                      <a:lnTo>
                        <a:pt x="910" y="1035"/>
                      </a:lnTo>
                      <a:lnTo>
                        <a:pt x="930" y="1061"/>
                      </a:lnTo>
                      <a:lnTo>
                        <a:pt x="906" y="1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69" name="Freeform 38"/>
                <p:cNvSpPr>
                  <a:spLocks/>
                </p:cNvSpPr>
                <p:nvPr/>
              </p:nvSpPr>
              <p:spPr bwMode="auto">
                <a:xfrm>
                  <a:off x="2471" y="2301"/>
                  <a:ext cx="192" cy="339"/>
                </a:xfrm>
                <a:custGeom>
                  <a:avLst/>
                  <a:gdLst>
                    <a:gd name="T0" fmla="*/ 1 w 383"/>
                    <a:gd name="T1" fmla="*/ 0 h 679"/>
                    <a:gd name="T2" fmla="*/ 1 w 383"/>
                    <a:gd name="T3" fmla="*/ 0 h 679"/>
                    <a:gd name="T4" fmla="*/ 1 w 383"/>
                    <a:gd name="T5" fmla="*/ 0 h 679"/>
                    <a:gd name="T6" fmla="*/ 1 w 383"/>
                    <a:gd name="T7" fmla="*/ 0 h 679"/>
                    <a:gd name="T8" fmla="*/ 1 w 383"/>
                    <a:gd name="T9" fmla="*/ 0 h 679"/>
                    <a:gd name="T10" fmla="*/ 1 w 383"/>
                    <a:gd name="T11" fmla="*/ 0 h 679"/>
                    <a:gd name="T12" fmla="*/ 1 w 383"/>
                    <a:gd name="T13" fmla="*/ 0 h 679"/>
                    <a:gd name="T14" fmla="*/ 1 w 383"/>
                    <a:gd name="T15" fmla="*/ 0 h 679"/>
                    <a:gd name="T16" fmla="*/ 1 w 383"/>
                    <a:gd name="T17" fmla="*/ 0 h 679"/>
                    <a:gd name="T18" fmla="*/ 1 w 383"/>
                    <a:gd name="T19" fmla="*/ 0 h 679"/>
                    <a:gd name="T20" fmla="*/ 1 w 383"/>
                    <a:gd name="T21" fmla="*/ 0 h 679"/>
                    <a:gd name="T22" fmla="*/ 1 w 383"/>
                    <a:gd name="T23" fmla="*/ 0 h 679"/>
                    <a:gd name="T24" fmla="*/ 1 w 383"/>
                    <a:gd name="T25" fmla="*/ 0 h 679"/>
                    <a:gd name="T26" fmla="*/ 1 w 383"/>
                    <a:gd name="T27" fmla="*/ 0 h 679"/>
                    <a:gd name="T28" fmla="*/ 1 w 383"/>
                    <a:gd name="T29" fmla="*/ 0 h 679"/>
                    <a:gd name="T30" fmla="*/ 1 w 383"/>
                    <a:gd name="T31" fmla="*/ 0 h 679"/>
                    <a:gd name="T32" fmla="*/ 1 w 383"/>
                    <a:gd name="T33" fmla="*/ 0 h 679"/>
                    <a:gd name="T34" fmla="*/ 1 w 383"/>
                    <a:gd name="T35" fmla="*/ 0 h 679"/>
                    <a:gd name="T36" fmla="*/ 1 w 383"/>
                    <a:gd name="T37" fmla="*/ 0 h 679"/>
                    <a:gd name="T38" fmla="*/ 1 w 383"/>
                    <a:gd name="T39" fmla="*/ 0 h 679"/>
                    <a:gd name="T40" fmla="*/ 1 w 383"/>
                    <a:gd name="T41" fmla="*/ 0 h 679"/>
                    <a:gd name="T42" fmla="*/ 1 w 383"/>
                    <a:gd name="T43" fmla="*/ 0 h 679"/>
                    <a:gd name="T44" fmla="*/ 1 w 383"/>
                    <a:gd name="T45" fmla="*/ 0 h 679"/>
                    <a:gd name="T46" fmla="*/ 1 w 383"/>
                    <a:gd name="T47" fmla="*/ 0 h 679"/>
                    <a:gd name="T48" fmla="*/ 1 w 383"/>
                    <a:gd name="T49" fmla="*/ 0 h 679"/>
                    <a:gd name="T50" fmla="*/ 1 w 383"/>
                    <a:gd name="T51" fmla="*/ 0 h 679"/>
                    <a:gd name="T52" fmla="*/ 1 w 383"/>
                    <a:gd name="T53" fmla="*/ 0 h 679"/>
                    <a:gd name="T54" fmla="*/ 1 w 383"/>
                    <a:gd name="T55" fmla="*/ 0 h 679"/>
                    <a:gd name="T56" fmla="*/ 1 w 383"/>
                    <a:gd name="T57" fmla="*/ 0 h 679"/>
                    <a:gd name="T58" fmla="*/ 1 w 383"/>
                    <a:gd name="T59" fmla="*/ 0 h 679"/>
                    <a:gd name="T60" fmla="*/ 1 w 383"/>
                    <a:gd name="T61" fmla="*/ 0 h 679"/>
                    <a:gd name="T62" fmla="*/ 1 w 383"/>
                    <a:gd name="T63" fmla="*/ 0 h 6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3"/>
                    <a:gd name="T97" fmla="*/ 0 h 679"/>
                    <a:gd name="T98" fmla="*/ 383 w 383"/>
                    <a:gd name="T99" fmla="*/ 679 h 6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3" h="679">
                      <a:moveTo>
                        <a:pt x="341" y="150"/>
                      </a:moveTo>
                      <a:lnTo>
                        <a:pt x="364" y="208"/>
                      </a:lnTo>
                      <a:lnTo>
                        <a:pt x="378" y="268"/>
                      </a:lnTo>
                      <a:lnTo>
                        <a:pt x="383" y="332"/>
                      </a:lnTo>
                      <a:lnTo>
                        <a:pt x="380" y="396"/>
                      </a:lnTo>
                      <a:lnTo>
                        <a:pt x="366" y="459"/>
                      </a:lnTo>
                      <a:lnTo>
                        <a:pt x="344" y="520"/>
                      </a:lnTo>
                      <a:lnTo>
                        <a:pt x="314" y="574"/>
                      </a:lnTo>
                      <a:lnTo>
                        <a:pt x="273" y="624"/>
                      </a:lnTo>
                      <a:lnTo>
                        <a:pt x="258" y="637"/>
                      </a:lnTo>
                      <a:lnTo>
                        <a:pt x="236" y="648"/>
                      </a:lnTo>
                      <a:lnTo>
                        <a:pt x="212" y="658"/>
                      </a:lnTo>
                      <a:lnTo>
                        <a:pt x="186" y="668"/>
                      </a:lnTo>
                      <a:lnTo>
                        <a:pt x="163" y="674"/>
                      </a:lnTo>
                      <a:lnTo>
                        <a:pt x="142" y="679"/>
                      </a:lnTo>
                      <a:lnTo>
                        <a:pt x="127" y="679"/>
                      </a:lnTo>
                      <a:lnTo>
                        <a:pt x="120" y="676"/>
                      </a:lnTo>
                      <a:lnTo>
                        <a:pt x="127" y="668"/>
                      </a:lnTo>
                      <a:lnTo>
                        <a:pt x="140" y="657"/>
                      </a:lnTo>
                      <a:lnTo>
                        <a:pt x="159" y="643"/>
                      </a:lnTo>
                      <a:lnTo>
                        <a:pt x="181" y="629"/>
                      </a:lnTo>
                      <a:lnTo>
                        <a:pt x="205" y="613"/>
                      </a:lnTo>
                      <a:lnTo>
                        <a:pt x="227" y="598"/>
                      </a:lnTo>
                      <a:lnTo>
                        <a:pt x="246" y="582"/>
                      </a:lnTo>
                      <a:lnTo>
                        <a:pt x="258" y="570"/>
                      </a:lnTo>
                      <a:lnTo>
                        <a:pt x="276" y="526"/>
                      </a:lnTo>
                      <a:lnTo>
                        <a:pt x="291" y="481"/>
                      </a:lnTo>
                      <a:lnTo>
                        <a:pt x="302" y="432"/>
                      </a:lnTo>
                      <a:lnTo>
                        <a:pt x="308" y="384"/>
                      </a:lnTo>
                      <a:lnTo>
                        <a:pt x="312" y="334"/>
                      </a:lnTo>
                      <a:lnTo>
                        <a:pt x="308" y="284"/>
                      </a:lnTo>
                      <a:lnTo>
                        <a:pt x="303" y="236"/>
                      </a:lnTo>
                      <a:lnTo>
                        <a:pt x="291" y="189"/>
                      </a:lnTo>
                      <a:lnTo>
                        <a:pt x="288" y="176"/>
                      </a:lnTo>
                      <a:lnTo>
                        <a:pt x="285" y="162"/>
                      </a:lnTo>
                      <a:lnTo>
                        <a:pt x="280" y="150"/>
                      </a:lnTo>
                      <a:lnTo>
                        <a:pt x="273" y="139"/>
                      </a:lnTo>
                      <a:lnTo>
                        <a:pt x="266" y="127"/>
                      </a:lnTo>
                      <a:lnTo>
                        <a:pt x="258" y="116"/>
                      </a:lnTo>
                      <a:lnTo>
                        <a:pt x="249" y="106"/>
                      </a:lnTo>
                      <a:lnTo>
                        <a:pt x="239" y="95"/>
                      </a:lnTo>
                      <a:lnTo>
                        <a:pt x="205" y="72"/>
                      </a:lnTo>
                      <a:lnTo>
                        <a:pt x="168" y="55"/>
                      </a:lnTo>
                      <a:lnTo>
                        <a:pt x="127" y="44"/>
                      </a:lnTo>
                      <a:lnTo>
                        <a:pt x="90" y="36"/>
                      </a:lnTo>
                      <a:lnTo>
                        <a:pt x="54" y="33"/>
                      </a:lnTo>
                      <a:lnTo>
                        <a:pt x="25" y="33"/>
                      </a:lnTo>
                      <a:lnTo>
                        <a:pt x="6" y="33"/>
                      </a:lnTo>
                      <a:lnTo>
                        <a:pt x="0" y="33"/>
                      </a:lnTo>
                      <a:lnTo>
                        <a:pt x="23" y="17"/>
                      </a:lnTo>
                      <a:lnTo>
                        <a:pt x="49" y="8"/>
                      </a:lnTo>
                      <a:lnTo>
                        <a:pt x="78" y="2"/>
                      </a:lnTo>
                      <a:lnTo>
                        <a:pt x="107" y="0"/>
                      </a:lnTo>
                      <a:lnTo>
                        <a:pt x="135" y="3"/>
                      </a:lnTo>
                      <a:lnTo>
                        <a:pt x="164" y="8"/>
                      </a:lnTo>
                      <a:lnTo>
                        <a:pt x="191" y="16"/>
                      </a:lnTo>
                      <a:lnTo>
                        <a:pt x="217" y="25"/>
                      </a:lnTo>
                      <a:lnTo>
                        <a:pt x="236" y="38"/>
                      </a:lnTo>
                      <a:lnTo>
                        <a:pt x="254" y="50"/>
                      </a:lnTo>
                      <a:lnTo>
                        <a:pt x="271" y="64"/>
                      </a:lnTo>
                      <a:lnTo>
                        <a:pt x="288" y="80"/>
                      </a:lnTo>
                      <a:lnTo>
                        <a:pt x="303" y="97"/>
                      </a:lnTo>
                      <a:lnTo>
                        <a:pt x="317" y="114"/>
                      </a:lnTo>
                      <a:lnTo>
                        <a:pt x="331" y="131"/>
                      </a:lnTo>
                      <a:lnTo>
                        <a:pt x="341"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0" name="Freeform 39"/>
                <p:cNvSpPr>
                  <a:spLocks/>
                </p:cNvSpPr>
                <p:nvPr/>
              </p:nvSpPr>
              <p:spPr bwMode="auto">
                <a:xfrm>
                  <a:off x="1346" y="2336"/>
                  <a:ext cx="474" cy="471"/>
                </a:xfrm>
                <a:custGeom>
                  <a:avLst/>
                  <a:gdLst>
                    <a:gd name="T0" fmla="*/ 1 w 945"/>
                    <a:gd name="T1" fmla="*/ 1 h 947"/>
                    <a:gd name="T2" fmla="*/ 1 w 945"/>
                    <a:gd name="T3" fmla="*/ 1 h 947"/>
                    <a:gd name="T4" fmla="*/ 1 w 945"/>
                    <a:gd name="T5" fmla="*/ 1 h 947"/>
                    <a:gd name="T6" fmla="*/ 1 w 945"/>
                    <a:gd name="T7" fmla="*/ 1 h 947"/>
                    <a:gd name="T8" fmla="*/ 1 w 945"/>
                    <a:gd name="T9" fmla="*/ 1 h 947"/>
                    <a:gd name="T10" fmla="*/ 1 w 945"/>
                    <a:gd name="T11" fmla="*/ 1 h 947"/>
                    <a:gd name="T12" fmla="*/ 1 w 945"/>
                    <a:gd name="T13" fmla="*/ 1 h 947"/>
                    <a:gd name="T14" fmla="*/ 1 w 945"/>
                    <a:gd name="T15" fmla="*/ 1 h 947"/>
                    <a:gd name="T16" fmla="*/ 1 w 945"/>
                    <a:gd name="T17" fmla="*/ 1 h 947"/>
                    <a:gd name="T18" fmla="*/ 1 w 945"/>
                    <a:gd name="T19" fmla="*/ 1 h 947"/>
                    <a:gd name="T20" fmla="*/ 1 w 945"/>
                    <a:gd name="T21" fmla="*/ 1 h 947"/>
                    <a:gd name="T22" fmla="*/ 1 w 945"/>
                    <a:gd name="T23" fmla="*/ 1 h 947"/>
                    <a:gd name="T24" fmla="*/ 1 w 945"/>
                    <a:gd name="T25" fmla="*/ 1 h 947"/>
                    <a:gd name="T26" fmla="*/ 1 w 945"/>
                    <a:gd name="T27" fmla="*/ 1 h 947"/>
                    <a:gd name="T28" fmla="*/ 1 w 945"/>
                    <a:gd name="T29" fmla="*/ 1 h 947"/>
                    <a:gd name="T30" fmla="*/ 1 w 945"/>
                    <a:gd name="T31" fmla="*/ 1 h 947"/>
                    <a:gd name="T32" fmla="*/ 1 w 945"/>
                    <a:gd name="T33" fmla="*/ 1 h 947"/>
                    <a:gd name="T34" fmla="*/ 1 w 945"/>
                    <a:gd name="T35" fmla="*/ 1 h 947"/>
                    <a:gd name="T36" fmla="*/ 1 w 945"/>
                    <a:gd name="T37" fmla="*/ 1 h 947"/>
                    <a:gd name="T38" fmla="*/ 1 w 945"/>
                    <a:gd name="T39" fmla="*/ 1 h 947"/>
                    <a:gd name="T40" fmla="*/ 1 w 945"/>
                    <a:gd name="T41" fmla="*/ 1 h 947"/>
                    <a:gd name="T42" fmla="*/ 0 w 945"/>
                    <a:gd name="T43" fmla="*/ 0 h 947"/>
                    <a:gd name="T44" fmla="*/ 1 w 945"/>
                    <a:gd name="T45" fmla="*/ 1 h 9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45"/>
                    <a:gd name="T70" fmla="*/ 0 h 947"/>
                    <a:gd name="T71" fmla="*/ 945 w 945"/>
                    <a:gd name="T72" fmla="*/ 947 h 9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45" h="947">
                      <a:moveTo>
                        <a:pt x="945" y="4"/>
                      </a:moveTo>
                      <a:lnTo>
                        <a:pt x="945" y="145"/>
                      </a:lnTo>
                      <a:lnTo>
                        <a:pt x="945" y="452"/>
                      </a:lnTo>
                      <a:lnTo>
                        <a:pt x="940" y="763"/>
                      </a:lnTo>
                      <a:lnTo>
                        <a:pt x="927" y="905"/>
                      </a:lnTo>
                      <a:lnTo>
                        <a:pt x="918" y="905"/>
                      </a:lnTo>
                      <a:lnTo>
                        <a:pt x="894" y="906"/>
                      </a:lnTo>
                      <a:lnTo>
                        <a:pt x="859" y="909"/>
                      </a:lnTo>
                      <a:lnTo>
                        <a:pt x="810" y="911"/>
                      </a:lnTo>
                      <a:lnTo>
                        <a:pt x="754" y="915"/>
                      </a:lnTo>
                      <a:lnTo>
                        <a:pt x="687" y="919"/>
                      </a:lnTo>
                      <a:lnTo>
                        <a:pt x="618" y="923"/>
                      </a:lnTo>
                      <a:lnTo>
                        <a:pt x="543" y="926"/>
                      </a:lnTo>
                      <a:lnTo>
                        <a:pt x="469" y="931"/>
                      </a:lnTo>
                      <a:lnTo>
                        <a:pt x="392" y="934"/>
                      </a:lnTo>
                      <a:lnTo>
                        <a:pt x="319" y="939"/>
                      </a:lnTo>
                      <a:lnTo>
                        <a:pt x="250" y="942"/>
                      </a:lnTo>
                      <a:lnTo>
                        <a:pt x="187" y="944"/>
                      </a:lnTo>
                      <a:lnTo>
                        <a:pt x="131" y="945"/>
                      </a:lnTo>
                      <a:lnTo>
                        <a:pt x="85" y="947"/>
                      </a:lnTo>
                      <a:lnTo>
                        <a:pt x="51" y="947"/>
                      </a:lnTo>
                      <a:lnTo>
                        <a:pt x="0" y="0"/>
                      </a:lnTo>
                      <a:lnTo>
                        <a:pt x="94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1" name="Freeform 40"/>
                <p:cNvSpPr>
                  <a:spLocks/>
                </p:cNvSpPr>
                <p:nvPr/>
              </p:nvSpPr>
              <p:spPr bwMode="auto">
                <a:xfrm>
                  <a:off x="2394" y="2336"/>
                  <a:ext cx="172" cy="295"/>
                </a:xfrm>
                <a:custGeom>
                  <a:avLst/>
                  <a:gdLst>
                    <a:gd name="T0" fmla="*/ 0 w 343"/>
                    <a:gd name="T1" fmla="*/ 1 h 588"/>
                    <a:gd name="T2" fmla="*/ 0 w 343"/>
                    <a:gd name="T3" fmla="*/ 1 h 588"/>
                    <a:gd name="T4" fmla="*/ 0 w 343"/>
                    <a:gd name="T5" fmla="*/ 1 h 588"/>
                    <a:gd name="T6" fmla="*/ 0 w 343"/>
                    <a:gd name="T7" fmla="*/ 1 h 588"/>
                    <a:gd name="T8" fmla="*/ 0 w 343"/>
                    <a:gd name="T9" fmla="*/ 1 h 588"/>
                    <a:gd name="T10" fmla="*/ 0 w 343"/>
                    <a:gd name="T11" fmla="*/ 1 h 588"/>
                    <a:gd name="T12" fmla="*/ 0 w 343"/>
                    <a:gd name="T13" fmla="*/ 1 h 588"/>
                    <a:gd name="T14" fmla="*/ 0 w 343"/>
                    <a:gd name="T15" fmla="*/ 1 h 588"/>
                    <a:gd name="T16" fmla="*/ 0 w 343"/>
                    <a:gd name="T17" fmla="*/ 1 h 588"/>
                    <a:gd name="T18" fmla="*/ 0 w 343"/>
                    <a:gd name="T19" fmla="*/ 1 h 588"/>
                    <a:gd name="T20" fmla="*/ 0 w 343"/>
                    <a:gd name="T21" fmla="*/ 1 h 588"/>
                    <a:gd name="T22" fmla="*/ 0 w 343"/>
                    <a:gd name="T23" fmla="*/ 1 h 588"/>
                    <a:gd name="T24" fmla="*/ 0 w 343"/>
                    <a:gd name="T25" fmla="*/ 1 h 588"/>
                    <a:gd name="T26" fmla="*/ 0 w 343"/>
                    <a:gd name="T27" fmla="*/ 1 h 588"/>
                    <a:gd name="T28" fmla="*/ 0 w 343"/>
                    <a:gd name="T29" fmla="*/ 1 h 588"/>
                    <a:gd name="T30" fmla="*/ 0 w 343"/>
                    <a:gd name="T31" fmla="*/ 1 h 588"/>
                    <a:gd name="T32" fmla="*/ 0 w 343"/>
                    <a:gd name="T33" fmla="*/ 1 h 588"/>
                    <a:gd name="T34" fmla="*/ 0 w 343"/>
                    <a:gd name="T35" fmla="*/ 1 h 588"/>
                    <a:gd name="T36" fmla="*/ 0 w 343"/>
                    <a:gd name="T37" fmla="*/ 1 h 588"/>
                    <a:gd name="T38" fmla="*/ 0 w 343"/>
                    <a:gd name="T39" fmla="*/ 1 h 588"/>
                    <a:gd name="T40" fmla="*/ 0 w 343"/>
                    <a:gd name="T41" fmla="*/ 1 h 588"/>
                    <a:gd name="T42" fmla="*/ 0 w 343"/>
                    <a:gd name="T43" fmla="*/ 1 h 588"/>
                    <a:gd name="T44" fmla="*/ 0 w 343"/>
                    <a:gd name="T45" fmla="*/ 1 h 588"/>
                    <a:gd name="T46" fmla="*/ 0 w 343"/>
                    <a:gd name="T47" fmla="*/ 1 h 588"/>
                    <a:gd name="T48" fmla="*/ 0 w 343"/>
                    <a:gd name="T49" fmla="*/ 1 h 588"/>
                    <a:gd name="T50" fmla="*/ 0 w 343"/>
                    <a:gd name="T51" fmla="*/ 1 h 588"/>
                    <a:gd name="T52" fmla="*/ 0 w 343"/>
                    <a:gd name="T53" fmla="*/ 1 h 588"/>
                    <a:gd name="T54" fmla="*/ 0 w 343"/>
                    <a:gd name="T55" fmla="*/ 1 h 588"/>
                    <a:gd name="T56" fmla="*/ 0 w 343"/>
                    <a:gd name="T57" fmla="*/ 1 h 588"/>
                    <a:gd name="T58" fmla="*/ 0 w 343"/>
                    <a:gd name="T59" fmla="*/ 1 h 588"/>
                    <a:gd name="T60" fmla="*/ 0 w 343"/>
                    <a:gd name="T61" fmla="*/ 1 h 588"/>
                    <a:gd name="T62" fmla="*/ 0 w 343"/>
                    <a:gd name="T63" fmla="*/ 1 h 588"/>
                    <a:gd name="T64" fmla="*/ 0 w 343"/>
                    <a:gd name="T65" fmla="*/ 1 h 588"/>
                    <a:gd name="T66" fmla="*/ 0 w 343"/>
                    <a:gd name="T67" fmla="*/ 1 h 588"/>
                    <a:gd name="T68" fmla="*/ 0 w 343"/>
                    <a:gd name="T69" fmla="*/ 1 h 588"/>
                    <a:gd name="T70" fmla="*/ 0 w 343"/>
                    <a:gd name="T71" fmla="*/ 1 h 588"/>
                    <a:gd name="T72" fmla="*/ 0 w 343"/>
                    <a:gd name="T73" fmla="*/ 1 h 588"/>
                    <a:gd name="T74" fmla="*/ 0 w 343"/>
                    <a:gd name="T75" fmla="*/ 1 h 588"/>
                    <a:gd name="T76" fmla="*/ 0 w 343"/>
                    <a:gd name="T77" fmla="*/ 1 h 588"/>
                    <a:gd name="T78" fmla="*/ 0 w 343"/>
                    <a:gd name="T79" fmla="*/ 1 h 588"/>
                    <a:gd name="T80" fmla="*/ 0 w 343"/>
                    <a:gd name="T81" fmla="*/ 1 h 588"/>
                    <a:gd name="T82" fmla="*/ 0 w 343"/>
                    <a:gd name="T83" fmla="*/ 1 h 588"/>
                    <a:gd name="T84" fmla="*/ 0 w 343"/>
                    <a:gd name="T85" fmla="*/ 1 h 5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3"/>
                    <a:gd name="T130" fmla="*/ 0 h 588"/>
                    <a:gd name="T131" fmla="*/ 343 w 343"/>
                    <a:gd name="T132" fmla="*/ 588 h 5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3" h="588">
                      <a:moveTo>
                        <a:pt x="197" y="200"/>
                      </a:moveTo>
                      <a:lnTo>
                        <a:pt x="202" y="222"/>
                      </a:lnTo>
                      <a:lnTo>
                        <a:pt x="202" y="244"/>
                      </a:lnTo>
                      <a:lnTo>
                        <a:pt x="199" y="266"/>
                      </a:lnTo>
                      <a:lnTo>
                        <a:pt x="192" y="286"/>
                      </a:lnTo>
                      <a:lnTo>
                        <a:pt x="180" y="306"/>
                      </a:lnTo>
                      <a:lnTo>
                        <a:pt x="168" y="325"/>
                      </a:lnTo>
                      <a:lnTo>
                        <a:pt x="153" y="344"/>
                      </a:lnTo>
                      <a:lnTo>
                        <a:pt x="136" y="361"/>
                      </a:lnTo>
                      <a:lnTo>
                        <a:pt x="127" y="365"/>
                      </a:lnTo>
                      <a:lnTo>
                        <a:pt x="117" y="369"/>
                      </a:lnTo>
                      <a:lnTo>
                        <a:pt x="109" y="372"/>
                      </a:lnTo>
                      <a:lnTo>
                        <a:pt x="99" y="373"/>
                      </a:lnTo>
                      <a:lnTo>
                        <a:pt x="88" y="373"/>
                      </a:lnTo>
                      <a:lnTo>
                        <a:pt x="77" y="373"/>
                      </a:lnTo>
                      <a:lnTo>
                        <a:pt x="61" y="373"/>
                      </a:lnTo>
                      <a:lnTo>
                        <a:pt x="46" y="370"/>
                      </a:lnTo>
                      <a:lnTo>
                        <a:pt x="53" y="378"/>
                      </a:lnTo>
                      <a:lnTo>
                        <a:pt x="60" y="384"/>
                      </a:lnTo>
                      <a:lnTo>
                        <a:pt x="68" y="390"/>
                      </a:lnTo>
                      <a:lnTo>
                        <a:pt x="77" y="395"/>
                      </a:lnTo>
                      <a:lnTo>
                        <a:pt x="87" y="400"/>
                      </a:lnTo>
                      <a:lnTo>
                        <a:pt x="97" y="403"/>
                      </a:lnTo>
                      <a:lnTo>
                        <a:pt x="107" y="404"/>
                      </a:lnTo>
                      <a:lnTo>
                        <a:pt x="117" y="406"/>
                      </a:lnTo>
                      <a:lnTo>
                        <a:pt x="129" y="404"/>
                      </a:lnTo>
                      <a:lnTo>
                        <a:pt x="143" y="401"/>
                      </a:lnTo>
                      <a:lnTo>
                        <a:pt x="158" y="400"/>
                      </a:lnTo>
                      <a:lnTo>
                        <a:pt x="173" y="400"/>
                      </a:lnTo>
                      <a:lnTo>
                        <a:pt x="189" y="400"/>
                      </a:lnTo>
                      <a:lnTo>
                        <a:pt x="200" y="400"/>
                      </a:lnTo>
                      <a:lnTo>
                        <a:pt x="211" y="403"/>
                      </a:lnTo>
                      <a:lnTo>
                        <a:pt x="216" y="406"/>
                      </a:lnTo>
                      <a:lnTo>
                        <a:pt x="216" y="428"/>
                      </a:lnTo>
                      <a:lnTo>
                        <a:pt x="212" y="447"/>
                      </a:lnTo>
                      <a:lnTo>
                        <a:pt x="205" y="465"/>
                      </a:lnTo>
                      <a:lnTo>
                        <a:pt x="194" y="482"/>
                      </a:lnTo>
                      <a:lnTo>
                        <a:pt x="180" y="500"/>
                      </a:lnTo>
                      <a:lnTo>
                        <a:pt x="165" y="514"/>
                      </a:lnTo>
                      <a:lnTo>
                        <a:pt x="150" y="526"/>
                      </a:lnTo>
                      <a:lnTo>
                        <a:pt x="133" y="537"/>
                      </a:lnTo>
                      <a:lnTo>
                        <a:pt x="146" y="542"/>
                      </a:lnTo>
                      <a:lnTo>
                        <a:pt x="161" y="543"/>
                      </a:lnTo>
                      <a:lnTo>
                        <a:pt x="177" y="543"/>
                      </a:lnTo>
                      <a:lnTo>
                        <a:pt x="190" y="542"/>
                      </a:lnTo>
                      <a:lnTo>
                        <a:pt x="205" y="539"/>
                      </a:lnTo>
                      <a:lnTo>
                        <a:pt x="219" y="534"/>
                      </a:lnTo>
                      <a:lnTo>
                        <a:pt x="233" y="528"/>
                      </a:lnTo>
                      <a:lnTo>
                        <a:pt x="245" y="521"/>
                      </a:lnTo>
                      <a:lnTo>
                        <a:pt x="256" y="514"/>
                      </a:lnTo>
                      <a:lnTo>
                        <a:pt x="265" y="504"/>
                      </a:lnTo>
                      <a:lnTo>
                        <a:pt x="275" y="493"/>
                      </a:lnTo>
                      <a:lnTo>
                        <a:pt x="284" y="482"/>
                      </a:lnTo>
                      <a:lnTo>
                        <a:pt x="294" y="471"/>
                      </a:lnTo>
                      <a:lnTo>
                        <a:pt x="304" y="461"/>
                      </a:lnTo>
                      <a:lnTo>
                        <a:pt x="316" y="453"/>
                      </a:lnTo>
                      <a:lnTo>
                        <a:pt x="331" y="447"/>
                      </a:lnTo>
                      <a:lnTo>
                        <a:pt x="338" y="459"/>
                      </a:lnTo>
                      <a:lnTo>
                        <a:pt x="343" y="473"/>
                      </a:lnTo>
                      <a:lnTo>
                        <a:pt x="343" y="486"/>
                      </a:lnTo>
                      <a:lnTo>
                        <a:pt x="340" y="500"/>
                      </a:lnTo>
                      <a:lnTo>
                        <a:pt x="324" y="521"/>
                      </a:lnTo>
                      <a:lnTo>
                        <a:pt x="306" y="539"/>
                      </a:lnTo>
                      <a:lnTo>
                        <a:pt x="285" y="553"/>
                      </a:lnTo>
                      <a:lnTo>
                        <a:pt x="263" y="564"/>
                      </a:lnTo>
                      <a:lnTo>
                        <a:pt x="238" y="573"/>
                      </a:lnTo>
                      <a:lnTo>
                        <a:pt x="212" y="579"/>
                      </a:lnTo>
                      <a:lnTo>
                        <a:pt x="187" y="584"/>
                      </a:lnTo>
                      <a:lnTo>
                        <a:pt x="161" y="588"/>
                      </a:lnTo>
                      <a:lnTo>
                        <a:pt x="150" y="584"/>
                      </a:lnTo>
                      <a:lnTo>
                        <a:pt x="138" y="579"/>
                      </a:lnTo>
                      <a:lnTo>
                        <a:pt x="126" y="574"/>
                      </a:lnTo>
                      <a:lnTo>
                        <a:pt x="112" y="570"/>
                      </a:lnTo>
                      <a:lnTo>
                        <a:pt x="100" y="565"/>
                      </a:lnTo>
                      <a:lnTo>
                        <a:pt x="88" y="557"/>
                      </a:lnTo>
                      <a:lnTo>
                        <a:pt x="78" y="549"/>
                      </a:lnTo>
                      <a:lnTo>
                        <a:pt x="68" y="539"/>
                      </a:lnTo>
                      <a:lnTo>
                        <a:pt x="71" y="532"/>
                      </a:lnTo>
                      <a:lnTo>
                        <a:pt x="77" y="529"/>
                      </a:lnTo>
                      <a:lnTo>
                        <a:pt x="83" y="526"/>
                      </a:lnTo>
                      <a:lnTo>
                        <a:pt x="90" y="525"/>
                      </a:lnTo>
                      <a:lnTo>
                        <a:pt x="99" y="523"/>
                      </a:lnTo>
                      <a:lnTo>
                        <a:pt x="107" y="521"/>
                      </a:lnTo>
                      <a:lnTo>
                        <a:pt x="114" y="520"/>
                      </a:lnTo>
                      <a:lnTo>
                        <a:pt x="121" y="517"/>
                      </a:lnTo>
                      <a:lnTo>
                        <a:pt x="138" y="501"/>
                      </a:lnTo>
                      <a:lnTo>
                        <a:pt x="153" y="486"/>
                      </a:lnTo>
                      <a:lnTo>
                        <a:pt x="165" y="468"/>
                      </a:lnTo>
                      <a:lnTo>
                        <a:pt x="170" y="450"/>
                      </a:lnTo>
                      <a:lnTo>
                        <a:pt x="153" y="454"/>
                      </a:lnTo>
                      <a:lnTo>
                        <a:pt x="134" y="454"/>
                      </a:lnTo>
                      <a:lnTo>
                        <a:pt x="117" y="453"/>
                      </a:lnTo>
                      <a:lnTo>
                        <a:pt x="100" y="447"/>
                      </a:lnTo>
                      <a:lnTo>
                        <a:pt x="83" y="440"/>
                      </a:lnTo>
                      <a:lnTo>
                        <a:pt x="66" y="431"/>
                      </a:lnTo>
                      <a:lnTo>
                        <a:pt x="51" y="420"/>
                      </a:lnTo>
                      <a:lnTo>
                        <a:pt x="36" y="408"/>
                      </a:lnTo>
                      <a:lnTo>
                        <a:pt x="15" y="383"/>
                      </a:lnTo>
                      <a:lnTo>
                        <a:pt x="4" y="353"/>
                      </a:lnTo>
                      <a:lnTo>
                        <a:pt x="0" y="322"/>
                      </a:lnTo>
                      <a:lnTo>
                        <a:pt x="9" y="292"/>
                      </a:lnTo>
                      <a:lnTo>
                        <a:pt x="19" y="295"/>
                      </a:lnTo>
                      <a:lnTo>
                        <a:pt x="24" y="303"/>
                      </a:lnTo>
                      <a:lnTo>
                        <a:pt x="27" y="312"/>
                      </a:lnTo>
                      <a:lnTo>
                        <a:pt x="31" y="323"/>
                      </a:lnTo>
                      <a:lnTo>
                        <a:pt x="34" y="333"/>
                      </a:lnTo>
                      <a:lnTo>
                        <a:pt x="41" y="342"/>
                      </a:lnTo>
                      <a:lnTo>
                        <a:pt x="49" y="347"/>
                      </a:lnTo>
                      <a:lnTo>
                        <a:pt x="65" y="348"/>
                      </a:lnTo>
                      <a:lnTo>
                        <a:pt x="71" y="348"/>
                      </a:lnTo>
                      <a:lnTo>
                        <a:pt x="78" y="348"/>
                      </a:lnTo>
                      <a:lnTo>
                        <a:pt x="85" y="348"/>
                      </a:lnTo>
                      <a:lnTo>
                        <a:pt x="94" y="348"/>
                      </a:lnTo>
                      <a:lnTo>
                        <a:pt x="100" y="347"/>
                      </a:lnTo>
                      <a:lnTo>
                        <a:pt x="109" y="344"/>
                      </a:lnTo>
                      <a:lnTo>
                        <a:pt x="116" y="340"/>
                      </a:lnTo>
                      <a:lnTo>
                        <a:pt x="121" y="336"/>
                      </a:lnTo>
                      <a:lnTo>
                        <a:pt x="143" y="292"/>
                      </a:lnTo>
                      <a:lnTo>
                        <a:pt x="143" y="247"/>
                      </a:lnTo>
                      <a:lnTo>
                        <a:pt x="129" y="202"/>
                      </a:lnTo>
                      <a:lnTo>
                        <a:pt x="110" y="155"/>
                      </a:lnTo>
                      <a:lnTo>
                        <a:pt x="97" y="111"/>
                      </a:lnTo>
                      <a:lnTo>
                        <a:pt x="97" y="69"/>
                      </a:lnTo>
                      <a:lnTo>
                        <a:pt x="117" y="32"/>
                      </a:lnTo>
                      <a:lnTo>
                        <a:pt x="170" y="0"/>
                      </a:lnTo>
                      <a:lnTo>
                        <a:pt x="173" y="22"/>
                      </a:lnTo>
                      <a:lnTo>
                        <a:pt x="180" y="77"/>
                      </a:lnTo>
                      <a:lnTo>
                        <a:pt x="189" y="142"/>
                      </a:lnTo>
                      <a:lnTo>
                        <a:pt x="197"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2" name="Freeform 41"/>
                <p:cNvSpPr>
                  <a:spLocks/>
                </p:cNvSpPr>
                <p:nvPr/>
              </p:nvSpPr>
              <p:spPr bwMode="auto">
                <a:xfrm>
                  <a:off x="1374" y="2356"/>
                  <a:ext cx="431" cy="443"/>
                </a:xfrm>
                <a:custGeom>
                  <a:avLst/>
                  <a:gdLst>
                    <a:gd name="T0" fmla="*/ 1 w 852"/>
                    <a:gd name="T1" fmla="*/ 1 h 886"/>
                    <a:gd name="T2" fmla="*/ 1 w 852"/>
                    <a:gd name="T3" fmla="*/ 1 h 886"/>
                    <a:gd name="T4" fmla="*/ 1 w 852"/>
                    <a:gd name="T5" fmla="*/ 1 h 886"/>
                    <a:gd name="T6" fmla="*/ 1 w 852"/>
                    <a:gd name="T7" fmla="*/ 1 h 886"/>
                    <a:gd name="T8" fmla="*/ 1 w 852"/>
                    <a:gd name="T9" fmla="*/ 1 h 886"/>
                    <a:gd name="T10" fmla="*/ 1 w 852"/>
                    <a:gd name="T11" fmla="*/ 1 h 886"/>
                    <a:gd name="T12" fmla="*/ 1 w 852"/>
                    <a:gd name="T13" fmla="*/ 1 h 886"/>
                    <a:gd name="T14" fmla="*/ 1 w 852"/>
                    <a:gd name="T15" fmla="*/ 1 h 886"/>
                    <a:gd name="T16" fmla="*/ 1 w 852"/>
                    <a:gd name="T17" fmla="*/ 1 h 886"/>
                    <a:gd name="T18" fmla="*/ 1 w 852"/>
                    <a:gd name="T19" fmla="*/ 1 h 886"/>
                    <a:gd name="T20" fmla="*/ 1 w 852"/>
                    <a:gd name="T21" fmla="*/ 1 h 886"/>
                    <a:gd name="T22" fmla="*/ 1 w 852"/>
                    <a:gd name="T23" fmla="*/ 1 h 886"/>
                    <a:gd name="T24" fmla="*/ 1 w 852"/>
                    <a:gd name="T25" fmla="*/ 1 h 886"/>
                    <a:gd name="T26" fmla="*/ 1 w 852"/>
                    <a:gd name="T27" fmla="*/ 1 h 886"/>
                    <a:gd name="T28" fmla="*/ 1 w 852"/>
                    <a:gd name="T29" fmla="*/ 1 h 886"/>
                    <a:gd name="T30" fmla="*/ 1 w 852"/>
                    <a:gd name="T31" fmla="*/ 1 h 886"/>
                    <a:gd name="T32" fmla="*/ 1 w 852"/>
                    <a:gd name="T33" fmla="*/ 1 h 886"/>
                    <a:gd name="T34" fmla="*/ 0 w 852"/>
                    <a:gd name="T35" fmla="*/ 0 h 886"/>
                    <a:gd name="T36" fmla="*/ 1 w 852"/>
                    <a:gd name="T37" fmla="*/ 1 h 886"/>
                    <a:gd name="T38" fmla="*/ 1 w 852"/>
                    <a:gd name="T39" fmla="*/ 1 h 8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52"/>
                    <a:gd name="T61" fmla="*/ 0 h 886"/>
                    <a:gd name="T62" fmla="*/ 852 w 852"/>
                    <a:gd name="T63" fmla="*/ 886 h 8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52" h="886">
                      <a:moveTo>
                        <a:pt x="838" y="842"/>
                      </a:moveTo>
                      <a:lnTo>
                        <a:pt x="804" y="845"/>
                      </a:lnTo>
                      <a:lnTo>
                        <a:pt x="762" y="847"/>
                      </a:lnTo>
                      <a:lnTo>
                        <a:pt x="709" y="852"/>
                      </a:lnTo>
                      <a:lnTo>
                        <a:pt x="650" y="855"/>
                      </a:lnTo>
                      <a:lnTo>
                        <a:pt x="587" y="858"/>
                      </a:lnTo>
                      <a:lnTo>
                        <a:pt x="519" y="861"/>
                      </a:lnTo>
                      <a:lnTo>
                        <a:pt x="450" y="866"/>
                      </a:lnTo>
                      <a:lnTo>
                        <a:pt x="380" y="869"/>
                      </a:lnTo>
                      <a:lnTo>
                        <a:pt x="314" y="872"/>
                      </a:lnTo>
                      <a:lnTo>
                        <a:pt x="249" y="875"/>
                      </a:lnTo>
                      <a:lnTo>
                        <a:pt x="190" y="878"/>
                      </a:lnTo>
                      <a:lnTo>
                        <a:pt x="139" y="881"/>
                      </a:lnTo>
                      <a:lnTo>
                        <a:pt x="95" y="883"/>
                      </a:lnTo>
                      <a:lnTo>
                        <a:pt x="63" y="884"/>
                      </a:lnTo>
                      <a:lnTo>
                        <a:pt x="41" y="886"/>
                      </a:lnTo>
                      <a:lnTo>
                        <a:pt x="34" y="886"/>
                      </a:lnTo>
                      <a:lnTo>
                        <a:pt x="0" y="0"/>
                      </a:lnTo>
                      <a:lnTo>
                        <a:pt x="852" y="11"/>
                      </a:lnTo>
                      <a:lnTo>
                        <a:pt x="838" y="842"/>
                      </a:lnTo>
                      <a:close/>
                    </a:path>
                  </a:pathLst>
                </a:custGeom>
                <a:solidFill>
                  <a:srgbClr val="26AD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3" name="Freeform 42"/>
                <p:cNvSpPr>
                  <a:spLocks/>
                </p:cNvSpPr>
                <p:nvPr/>
              </p:nvSpPr>
              <p:spPr bwMode="auto">
                <a:xfrm>
                  <a:off x="1310" y="2851"/>
                  <a:ext cx="556" cy="155"/>
                </a:xfrm>
                <a:custGeom>
                  <a:avLst/>
                  <a:gdLst>
                    <a:gd name="T0" fmla="*/ 0 w 1113"/>
                    <a:gd name="T1" fmla="*/ 1 h 306"/>
                    <a:gd name="T2" fmla="*/ 0 w 1113"/>
                    <a:gd name="T3" fmla="*/ 1 h 306"/>
                    <a:gd name="T4" fmla="*/ 0 w 1113"/>
                    <a:gd name="T5" fmla="*/ 1 h 306"/>
                    <a:gd name="T6" fmla="*/ 0 w 1113"/>
                    <a:gd name="T7" fmla="*/ 1 h 306"/>
                    <a:gd name="T8" fmla="*/ 0 w 1113"/>
                    <a:gd name="T9" fmla="*/ 1 h 306"/>
                    <a:gd name="T10" fmla="*/ 0 w 1113"/>
                    <a:gd name="T11" fmla="*/ 1 h 306"/>
                    <a:gd name="T12" fmla="*/ 0 w 1113"/>
                    <a:gd name="T13" fmla="*/ 1 h 306"/>
                    <a:gd name="T14" fmla="*/ 0 w 1113"/>
                    <a:gd name="T15" fmla="*/ 1 h 306"/>
                    <a:gd name="T16" fmla="*/ 0 w 1113"/>
                    <a:gd name="T17" fmla="*/ 1 h 306"/>
                    <a:gd name="T18" fmla="*/ 0 w 1113"/>
                    <a:gd name="T19" fmla="*/ 1 h 306"/>
                    <a:gd name="T20" fmla="*/ 0 w 1113"/>
                    <a:gd name="T21" fmla="*/ 1 h 306"/>
                    <a:gd name="T22" fmla="*/ 0 w 1113"/>
                    <a:gd name="T23" fmla="*/ 1 h 306"/>
                    <a:gd name="T24" fmla="*/ 0 w 1113"/>
                    <a:gd name="T25" fmla="*/ 1 h 306"/>
                    <a:gd name="T26" fmla="*/ 0 w 1113"/>
                    <a:gd name="T27" fmla="*/ 1 h 306"/>
                    <a:gd name="T28" fmla="*/ 0 w 1113"/>
                    <a:gd name="T29" fmla="*/ 1 h 306"/>
                    <a:gd name="T30" fmla="*/ 0 w 1113"/>
                    <a:gd name="T31" fmla="*/ 1 h 306"/>
                    <a:gd name="T32" fmla="*/ 0 w 1113"/>
                    <a:gd name="T33" fmla="*/ 1 h 306"/>
                    <a:gd name="T34" fmla="*/ 0 w 1113"/>
                    <a:gd name="T35" fmla="*/ 1 h 306"/>
                    <a:gd name="T36" fmla="*/ 0 w 1113"/>
                    <a:gd name="T37" fmla="*/ 1 h 306"/>
                    <a:gd name="T38" fmla="*/ 0 w 1113"/>
                    <a:gd name="T39" fmla="*/ 1 h 306"/>
                    <a:gd name="T40" fmla="*/ 0 w 1113"/>
                    <a:gd name="T41" fmla="*/ 1 h 306"/>
                    <a:gd name="T42" fmla="*/ 0 w 1113"/>
                    <a:gd name="T43" fmla="*/ 1 h 306"/>
                    <a:gd name="T44" fmla="*/ 0 w 1113"/>
                    <a:gd name="T45" fmla="*/ 1 h 306"/>
                    <a:gd name="T46" fmla="*/ 0 w 1113"/>
                    <a:gd name="T47" fmla="*/ 1 h 306"/>
                    <a:gd name="T48" fmla="*/ 0 w 1113"/>
                    <a:gd name="T49" fmla="*/ 1 h 306"/>
                    <a:gd name="T50" fmla="*/ 0 w 1113"/>
                    <a:gd name="T51" fmla="*/ 1 h 306"/>
                    <a:gd name="T52" fmla="*/ 0 w 1113"/>
                    <a:gd name="T53" fmla="*/ 1 h 306"/>
                    <a:gd name="T54" fmla="*/ 0 w 1113"/>
                    <a:gd name="T55" fmla="*/ 1 h 306"/>
                    <a:gd name="T56" fmla="*/ 0 w 1113"/>
                    <a:gd name="T57" fmla="*/ 1 h 306"/>
                    <a:gd name="T58" fmla="*/ 0 w 1113"/>
                    <a:gd name="T59" fmla="*/ 1 h 306"/>
                    <a:gd name="T60" fmla="*/ 0 w 1113"/>
                    <a:gd name="T61" fmla="*/ 1 h 306"/>
                    <a:gd name="T62" fmla="*/ 0 w 1113"/>
                    <a:gd name="T63" fmla="*/ 1 h 306"/>
                    <a:gd name="T64" fmla="*/ 0 w 1113"/>
                    <a:gd name="T65" fmla="*/ 1 h 306"/>
                    <a:gd name="T66" fmla="*/ 0 w 1113"/>
                    <a:gd name="T67" fmla="*/ 1 h 306"/>
                    <a:gd name="T68" fmla="*/ 0 w 1113"/>
                    <a:gd name="T69" fmla="*/ 1 h 306"/>
                    <a:gd name="T70" fmla="*/ 0 w 1113"/>
                    <a:gd name="T71" fmla="*/ 1 h 306"/>
                    <a:gd name="T72" fmla="*/ 0 w 1113"/>
                    <a:gd name="T73" fmla="*/ 1 h 306"/>
                    <a:gd name="T74" fmla="*/ 0 w 1113"/>
                    <a:gd name="T75" fmla="*/ 1 h 306"/>
                    <a:gd name="T76" fmla="*/ 0 w 1113"/>
                    <a:gd name="T77" fmla="*/ 1 h 306"/>
                    <a:gd name="T78" fmla="*/ 0 w 1113"/>
                    <a:gd name="T79" fmla="*/ 1 h 306"/>
                    <a:gd name="T80" fmla="*/ 0 w 1113"/>
                    <a:gd name="T81" fmla="*/ 1 h 306"/>
                    <a:gd name="T82" fmla="*/ 0 w 1113"/>
                    <a:gd name="T83" fmla="*/ 1 h 306"/>
                    <a:gd name="T84" fmla="*/ 0 w 1113"/>
                    <a:gd name="T85" fmla="*/ 1 h 306"/>
                    <a:gd name="T86" fmla="*/ 0 w 1113"/>
                    <a:gd name="T87" fmla="*/ 0 h 306"/>
                    <a:gd name="T88" fmla="*/ 0 w 1113"/>
                    <a:gd name="T89" fmla="*/ 1 h 306"/>
                    <a:gd name="T90" fmla="*/ 0 w 1113"/>
                    <a:gd name="T91" fmla="*/ 1 h 30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13"/>
                    <a:gd name="T139" fmla="*/ 0 h 306"/>
                    <a:gd name="T140" fmla="*/ 1113 w 1113"/>
                    <a:gd name="T141" fmla="*/ 306 h 30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13" h="306">
                      <a:moveTo>
                        <a:pt x="1113" y="8"/>
                      </a:moveTo>
                      <a:lnTo>
                        <a:pt x="1110" y="9"/>
                      </a:lnTo>
                      <a:lnTo>
                        <a:pt x="1103" y="12"/>
                      </a:lnTo>
                      <a:lnTo>
                        <a:pt x="1091" y="19"/>
                      </a:lnTo>
                      <a:lnTo>
                        <a:pt x="1074" y="26"/>
                      </a:lnTo>
                      <a:lnTo>
                        <a:pt x="1054" y="36"/>
                      </a:lnTo>
                      <a:lnTo>
                        <a:pt x="1030" y="47"/>
                      </a:lnTo>
                      <a:lnTo>
                        <a:pt x="1004" y="58"/>
                      </a:lnTo>
                      <a:lnTo>
                        <a:pt x="977" y="69"/>
                      </a:lnTo>
                      <a:lnTo>
                        <a:pt x="947" y="79"/>
                      </a:lnTo>
                      <a:lnTo>
                        <a:pt x="916" y="90"/>
                      </a:lnTo>
                      <a:lnTo>
                        <a:pt x="886" y="100"/>
                      </a:lnTo>
                      <a:lnTo>
                        <a:pt x="853" y="109"/>
                      </a:lnTo>
                      <a:lnTo>
                        <a:pt x="823" y="117"/>
                      </a:lnTo>
                      <a:lnTo>
                        <a:pt x="792" y="122"/>
                      </a:lnTo>
                      <a:lnTo>
                        <a:pt x="764" y="125"/>
                      </a:lnTo>
                      <a:lnTo>
                        <a:pt x="736" y="125"/>
                      </a:lnTo>
                      <a:lnTo>
                        <a:pt x="716" y="173"/>
                      </a:lnTo>
                      <a:lnTo>
                        <a:pt x="704" y="234"/>
                      </a:lnTo>
                      <a:lnTo>
                        <a:pt x="699" y="284"/>
                      </a:lnTo>
                      <a:lnTo>
                        <a:pt x="699" y="306"/>
                      </a:lnTo>
                      <a:lnTo>
                        <a:pt x="674" y="279"/>
                      </a:lnTo>
                      <a:lnTo>
                        <a:pt x="665" y="243"/>
                      </a:lnTo>
                      <a:lnTo>
                        <a:pt x="667" y="204"/>
                      </a:lnTo>
                      <a:lnTo>
                        <a:pt x="674" y="167"/>
                      </a:lnTo>
                      <a:lnTo>
                        <a:pt x="677" y="157"/>
                      </a:lnTo>
                      <a:lnTo>
                        <a:pt x="682" y="147"/>
                      </a:lnTo>
                      <a:lnTo>
                        <a:pt x="687" y="137"/>
                      </a:lnTo>
                      <a:lnTo>
                        <a:pt x="692" y="129"/>
                      </a:lnTo>
                      <a:lnTo>
                        <a:pt x="701" y="122"/>
                      </a:lnTo>
                      <a:lnTo>
                        <a:pt x="709" y="114"/>
                      </a:lnTo>
                      <a:lnTo>
                        <a:pt x="718" y="109"/>
                      </a:lnTo>
                      <a:lnTo>
                        <a:pt x="730" y="104"/>
                      </a:lnTo>
                      <a:lnTo>
                        <a:pt x="743" y="104"/>
                      </a:lnTo>
                      <a:lnTo>
                        <a:pt x="765" y="101"/>
                      </a:lnTo>
                      <a:lnTo>
                        <a:pt x="796" y="93"/>
                      </a:lnTo>
                      <a:lnTo>
                        <a:pt x="831" y="84"/>
                      </a:lnTo>
                      <a:lnTo>
                        <a:pt x="869" y="73"/>
                      </a:lnTo>
                      <a:lnTo>
                        <a:pt x="904" y="62"/>
                      </a:lnTo>
                      <a:lnTo>
                        <a:pt x="937" y="51"/>
                      </a:lnTo>
                      <a:lnTo>
                        <a:pt x="962" y="45"/>
                      </a:lnTo>
                      <a:lnTo>
                        <a:pt x="937" y="44"/>
                      </a:lnTo>
                      <a:lnTo>
                        <a:pt x="896" y="45"/>
                      </a:lnTo>
                      <a:lnTo>
                        <a:pt x="845" y="47"/>
                      </a:lnTo>
                      <a:lnTo>
                        <a:pt x="782" y="50"/>
                      </a:lnTo>
                      <a:lnTo>
                        <a:pt x="711" y="54"/>
                      </a:lnTo>
                      <a:lnTo>
                        <a:pt x="635" y="59"/>
                      </a:lnTo>
                      <a:lnTo>
                        <a:pt x="553" y="64"/>
                      </a:lnTo>
                      <a:lnTo>
                        <a:pt x="472" y="70"/>
                      </a:lnTo>
                      <a:lnTo>
                        <a:pt x="389" y="76"/>
                      </a:lnTo>
                      <a:lnTo>
                        <a:pt x="309" y="81"/>
                      </a:lnTo>
                      <a:lnTo>
                        <a:pt x="234" y="87"/>
                      </a:lnTo>
                      <a:lnTo>
                        <a:pt x="166" y="92"/>
                      </a:lnTo>
                      <a:lnTo>
                        <a:pt x="105" y="97"/>
                      </a:lnTo>
                      <a:lnTo>
                        <a:pt x="58" y="98"/>
                      </a:lnTo>
                      <a:lnTo>
                        <a:pt x="20" y="101"/>
                      </a:lnTo>
                      <a:lnTo>
                        <a:pt x="0" y="101"/>
                      </a:lnTo>
                      <a:lnTo>
                        <a:pt x="2" y="93"/>
                      </a:lnTo>
                      <a:lnTo>
                        <a:pt x="5" y="86"/>
                      </a:lnTo>
                      <a:lnTo>
                        <a:pt x="9" y="79"/>
                      </a:lnTo>
                      <a:lnTo>
                        <a:pt x="10" y="70"/>
                      </a:lnTo>
                      <a:lnTo>
                        <a:pt x="19" y="69"/>
                      </a:lnTo>
                      <a:lnTo>
                        <a:pt x="34" y="69"/>
                      </a:lnTo>
                      <a:lnTo>
                        <a:pt x="53" y="67"/>
                      </a:lnTo>
                      <a:lnTo>
                        <a:pt x="76" y="64"/>
                      </a:lnTo>
                      <a:lnTo>
                        <a:pt x="104" y="62"/>
                      </a:lnTo>
                      <a:lnTo>
                        <a:pt x="134" y="59"/>
                      </a:lnTo>
                      <a:lnTo>
                        <a:pt x="168" y="56"/>
                      </a:lnTo>
                      <a:lnTo>
                        <a:pt x="205" y="53"/>
                      </a:lnTo>
                      <a:lnTo>
                        <a:pt x="246" y="50"/>
                      </a:lnTo>
                      <a:lnTo>
                        <a:pt x="287" y="47"/>
                      </a:lnTo>
                      <a:lnTo>
                        <a:pt x="331" y="42"/>
                      </a:lnTo>
                      <a:lnTo>
                        <a:pt x="377" y="39"/>
                      </a:lnTo>
                      <a:lnTo>
                        <a:pt x="424" y="36"/>
                      </a:lnTo>
                      <a:lnTo>
                        <a:pt x="472" y="31"/>
                      </a:lnTo>
                      <a:lnTo>
                        <a:pt x="521" y="28"/>
                      </a:lnTo>
                      <a:lnTo>
                        <a:pt x="570" y="25"/>
                      </a:lnTo>
                      <a:lnTo>
                        <a:pt x="618" y="20"/>
                      </a:lnTo>
                      <a:lnTo>
                        <a:pt x="667" y="17"/>
                      </a:lnTo>
                      <a:lnTo>
                        <a:pt x="714" y="14"/>
                      </a:lnTo>
                      <a:lnTo>
                        <a:pt x="760" y="11"/>
                      </a:lnTo>
                      <a:lnTo>
                        <a:pt x="806" y="9"/>
                      </a:lnTo>
                      <a:lnTo>
                        <a:pt x="848" y="6"/>
                      </a:lnTo>
                      <a:lnTo>
                        <a:pt x="891" y="5"/>
                      </a:lnTo>
                      <a:lnTo>
                        <a:pt x="930" y="3"/>
                      </a:lnTo>
                      <a:lnTo>
                        <a:pt x="965" y="1"/>
                      </a:lnTo>
                      <a:lnTo>
                        <a:pt x="998" y="1"/>
                      </a:lnTo>
                      <a:lnTo>
                        <a:pt x="1028" y="0"/>
                      </a:lnTo>
                      <a:lnTo>
                        <a:pt x="1054" y="1"/>
                      </a:lnTo>
                      <a:lnTo>
                        <a:pt x="1076" y="1"/>
                      </a:lnTo>
                      <a:lnTo>
                        <a:pt x="1093" y="3"/>
                      </a:lnTo>
                      <a:lnTo>
                        <a:pt x="1106" y="5"/>
                      </a:lnTo>
                      <a:lnTo>
                        <a:pt x="111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4" name="Freeform 43"/>
                <p:cNvSpPr>
                  <a:spLocks/>
                </p:cNvSpPr>
                <p:nvPr/>
              </p:nvSpPr>
              <p:spPr bwMode="auto">
                <a:xfrm>
                  <a:off x="1126" y="2927"/>
                  <a:ext cx="731" cy="156"/>
                </a:xfrm>
                <a:custGeom>
                  <a:avLst/>
                  <a:gdLst>
                    <a:gd name="T0" fmla="*/ 1 w 1460"/>
                    <a:gd name="T1" fmla="*/ 0 h 306"/>
                    <a:gd name="T2" fmla="*/ 1 w 1460"/>
                    <a:gd name="T3" fmla="*/ 0 h 306"/>
                    <a:gd name="T4" fmla="*/ 1 w 1460"/>
                    <a:gd name="T5" fmla="*/ 0 h 306"/>
                    <a:gd name="T6" fmla="*/ 1 w 1460"/>
                    <a:gd name="T7" fmla="*/ 0 h 306"/>
                    <a:gd name="T8" fmla="*/ 1 w 1460"/>
                    <a:gd name="T9" fmla="*/ 0 h 306"/>
                    <a:gd name="T10" fmla="*/ 1 w 1460"/>
                    <a:gd name="T11" fmla="*/ 0 h 306"/>
                    <a:gd name="T12" fmla="*/ 1 w 1460"/>
                    <a:gd name="T13" fmla="*/ 0 h 306"/>
                    <a:gd name="T14" fmla="*/ 1 w 1460"/>
                    <a:gd name="T15" fmla="*/ 0 h 306"/>
                    <a:gd name="T16" fmla="*/ 1 w 1460"/>
                    <a:gd name="T17" fmla="*/ 0 h 306"/>
                    <a:gd name="T18" fmla="*/ 1 w 1460"/>
                    <a:gd name="T19" fmla="*/ 0 h 306"/>
                    <a:gd name="T20" fmla="*/ 1 w 1460"/>
                    <a:gd name="T21" fmla="*/ 0 h 306"/>
                    <a:gd name="T22" fmla="*/ 1 w 1460"/>
                    <a:gd name="T23" fmla="*/ 0 h 306"/>
                    <a:gd name="T24" fmla="*/ 1 w 1460"/>
                    <a:gd name="T25" fmla="*/ 0 h 306"/>
                    <a:gd name="T26" fmla="*/ 1 w 1460"/>
                    <a:gd name="T27" fmla="*/ 0 h 306"/>
                    <a:gd name="T28" fmla="*/ 1 w 1460"/>
                    <a:gd name="T29" fmla="*/ 0 h 306"/>
                    <a:gd name="T30" fmla="*/ 1 w 1460"/>
                    <a:gd name="T31" fmla="*/ 0 h 306"/>
                    <a:gd name="T32" fmla="*/ 1 w 1460"/>
                    <a:gd name="T33" fmla="*/ 0 h 306"/>
                    <a:gd name="T34" fmla="*/ 1 w 1460"/>
                    <a:gd name="T35" fmla="*/ 0 h 306"/>
                    <a:gd name="T36" fmla="*/ 1 w 1460"/>
                    <a:gd name="T37" fmla="*/ 0 h 306"/>
                    <a:gd name="T38" fmla="*/ 1 w 1460"/>
                    <a:gd name="T39" fmla="*/ 0 h 306"/>
                    <a:gd name="T40" fmla="*/ 1 w 1460"/>
                    <a:gd name="T41" fmla="*/ 0 h 306"/>
                    <a:gd name="T42" fmla="*/ 1 w 1460"/>
                    <a:gd name="T43" fmla="*/ 0 h 306"/>
                    <a:gd name="T44" fmla="*/ 1 w 1460"/>
                    <a:gd name="T45" fmla="*/ 0 h 306"/>
                    <a:gd name="T46" fmla="*/ 1 w 1460"/>
                    <a:gd name="T47" fmla="*/ 0 h 306"/>
                    <a:gd name="T48" fmla="*/ 1 w 1460"/>
                    <a:gd name="T49" fmla="*/ 0 h 306"/>
                    <a:gd name="T50" fmla="*/ 1 w 1460"/>
                    <a:gd name="T51" fmla="*/ 0 h 306"/>
                    <a:gd name="T52" fmla="*/ 1 w 1460"/>
                    <a:gd name="T53" fmla="*/ 0 h 306"/>
                    <a:gd name="T54" fmla="*/ 1 w 1460"/>
                    <a:gd name="T55" fmla="*/ 0 h 306"/>
                    <a:gd name="T56" fmla="*/ 1 w 1460"/>
                    <a:gd name="T57" fmla="*/ 0 h 306"/>
                    <a:gd name="T58" fmla="*/ 1 w 1460"/>
                    <a:gd name="T59" fmla="*/ 0 h 306"/>
                    <a:gd name="T60" fmla="*/ 1 w 1460"/>
                    <a:gd name="T61" fmla="*/ 0 h 306"/>
                    <a:gd name="T62" fmla="*/ 1 w 1460"/>
                    <a:gd name="T63" fmla="*/ 0 h 306"/>
                    <a:gd name="T64" fmla="*/ 1 w 1460"/>
                    <a:gd name="T65" fmla="*/ 0 h 306"/>
                    <a:gd name="T66" fmla="*/ 1 w 1460"/>
                    <a:gd name="T67" fmla="*/ 0 h 306"/>
                    <a:gd name="T68" fmla="*/ 1 w 1460"/>
                    <a:gd name="T69" fmla="*/ 0 h 306"/>
                    <a:gd name="T70" fmla="*/ 1 w 1460"/>
                    <a:gd name="T71" fmla="*/ 0 h 306"/>
                    <a:gd name="T72" fmla="*/ 1 w 1460"/>
                    <a:gd name="T73" fmla="*/ 0 h 306"/>
                    <a:gd name="T74" fmla="*/ 1 w 1460"/>
                    <a:gd name="T75" fmla="*/ 0 h 306"/>
                    <a:gd name="T76" fmla="*/ 1 w 1460"/>
                    <a:gd name="T77" fmla="*/ 0 h 306"/>
                    <a:gd name="T78" fmla="*/ 1 w 1460"/>
                    <a:gd name="T79" fmla="*/ 0 h 306"/>
                    <a:gd name="T80" fmla="*/ 1 w 1460"/>
                    <a:gd name="T81" fmla="*/ 0 h 306"/>
                    <a:gd name="T82" fmla="*/ 1 w 1460"/>
                    <a:gd name="T83" fmla="*/ 0 h 3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0"/>
                    <a:gd name="T127" fmla="*/ 0 h 306"/>
                    <a:gd name="T128" fmla="*/ 1460 w 1460"/>
                    <a:gd name="T129" fmla="*/ 306 h 3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0" h="306">
                      <a:moveTo>
                        <a:pt x="444" y="306"/>
                      </a:moveTo>
                      <a:lnTo>
                        <a:pt x="439" y="304"/>
                      </a:lnTo>
                      <a:lnTo>
                        <a:pt x="426" y="301"/>
                      </a:lnTo>
                      <a:lnTo>
                        <a:pt x="405" y="296"/>
                      </a:lnTo>
                      <a:lnTo>
                        <a:pt x="378" y="292"/>
                      </a:lnTo>
                      <a:lnTo>
                        <a:pt x="346" y="284"/>
                      </a:lnTo>
                      <a:lnTo>
                        <a:pt x="308" y="276"/>
                      </a:lnTo>
                      <a:lnTo>
                        <a:pt x="269" y="267"/>
                      </a:lnTo>
                      <a:lnTo>
                        <a:pt x="230" y="257"/>
                      </a:lnTo>
                      <a:lnTo>
                        <a:pt x="190" y="248"/>
                      </a:lnTo>
                      <a:lnTo>
                        <a:pt x="149" y="239"/>
                      </a:lnTo>
                      <a:lnTo>
                        <a:pt x="112" y="229"/>
                      </a:lnTo>
                      <a:lnTo>
                        <a:pt x="78" y="220"/>
                      </a:lnTo>
                      <a:lnTo>
                        <a:pt x="49" y="212"/>
                      </a:lnTo>
                      <a:lnTo>
                        <a:pt x="25" y="204"/>
                      </a:lnTo>
                      <a:lnTo>
                        <a:pt x="8" y="200"/>
                      </a:lnTo>
                      <a:lnTo>
                        <a:pt x="0" y="195"/>
                      </a:lnTo>
                      <a:lnTo>
                        <a:pt x="3" y="189"/>
                      </a:lnTo>
                      <a:lnTo>
                        <a:pt x="8" y="184"/>
                      </a:lnTo>
                      <a:lnTo>
                        <a:pt x="15" y="179"/>
                      </a:lnTo>
                      <a:lnTo>
                        <a:pt x="20" y="173"/>
                      </a:lnTo>
                      <a:lnTo>
                        <a:pt x="487" y="115"/>
                      </a:lnTo>
                      <a:lnTo>
                        <a:pt x="490" y="115"/>
                      </a:lnTo>
                      <a:lnTo>
                        <a:pt x="493" y="95"/>
                      </a:lnTo>
                      <a:lnTo>
                        <a:pt x="495" y="73"/>
                      </a:lnTo>
                      <a:lnTo>
                        <a:pt x="492" y="51"/>
                      </a:lnTo>
                      <a:lnTo>
                        <a:pt x="481" y="33"/>
                      </a:lnTo>
                      <a:lnTo>
                        <a:pt x="478" y="33"/>
                      </a:lnTo>
                      <a:lnTo>
                        <a:pt x="468" y="34"/>
                      </a:lnTo>
                      <a:lnTo>
                        <a:pt x="451" y="36"/>
                      </a:lnTo>
                      <a:lnTo>
                        <a:pt x="431" y="37"/>
                      </a:lnTo>
                      <a:lnTo>
                        <a:pt x="407" y="39"/>
                      </a:lnTo>
                      <a:lnTo>
                        <a:pt x="380" y="42"/>
                      </a:lnTo>
                      <a:lnTo>
                        <a:pt x="349" y="45"/>
                      </a:lnTo>
                      <a:lnTo>
                        <a:pt x="319" y="47"/>
                      </a:lnTo>
                      <a:lnTo>
                        <a:pt x="288" y="50"/>
                      </a:lnTo>
                      <a:lnTo>
                        <a:pt x="258" y="53"/>
                      </a:lnTo>
                      <a:lnTo>
                        <a:pt x="230" y="56"/>
                      </a:lnTo>
                      <a:lnTo>
                        <a:pt x="205" y="58"/>
                      </a:lnTo>
                      <a:lnTo>
                        <a:pt x="183" y="59"/>
                      </a:lnTo>
                      <a:lnTo>
                        <a:pt x="164" y="61"/>
                      </a:lnTo>
                      <a:lnTo>
                        <a:pt x="152" y="62"/>
                      </a:lnTo>
                      <a:lnTo>
                        <a:pt x="147" y="62"/>
                      </a:lnTo>
                      <a:lnTo>
                        <a:pt x="144" y="59"/>
                      </a:lnTo>
                      <a:lnTo>
                        <a:pt x="144" y="55"/>
                      </a:lnTo>
                      <a:lnTo>
                        <a:pt x="144" y="50"/>
                      </a:lnTo>
                      <a:lnTo>
                        <a:pt x="144" y="45"/>
                      </a:lnTo>
                      <a:lnTo>
                        <a:pt x="166" y="42"/>
                      </a:lnTo>
                      <a:lnTo>
                        <a:pt x="188" y="37"/>
                      </a:lnTo>
                      <a:lnTo>
                        <a:pt x="212" y="34"/>
                      </a:lnTo>
                      <a:lnTo>
                        <a:pt x="234" y="33"/>
                      </a:lnTo>
                      <a:lnTo>
                        <a:pt x="256" y="30"/>
                      </a:lnTo>
                      <a:lnTo>
                        <a:pt x="278" y="27"/>
                      </a:lnTo>
                      <a:lnTo>
                        <a:pt x="302" y="23"/>
                      </a:lnTo>
                      <a:lnTo>
                        <a:pt x="324" y="22"/>
                      </a:lnTo>
                      <a:lnTo>
                        <a:pt x="346" y="19"/>
                      </a:lnTo>
                      <a:lnTo>
                        <a:pt x="370" y="17"/>
                      </a:lnTo>
                      <a:lnTo>
                        <a:pt x="392" y="14"/>
                      </a:lnTo>
                      <a:lnTo>
                        <a:pt x="415" y="11"/>
                      </a:lnTo>
                      <a:lnTo>
                        <a:pt x="437" y="9"/>
                      </a:lnTo>
                      <a:lnTo>
                        <a:pt x="459" y="6"/>
                      </a:lnTo>
                      <a:lnTo>
                        <a:pt x="483" y="3"/>
                      </a:lnTo>
                      <a:lnTo>
                        <a:pt x="505" y="0"/>
                      </a:lnTo>
                      <a:lnTo>
                        <a:pt x="521" y="19"/>
                      </a:lnTo>
                      <a:lnTo>
                        <a:pt x="531" y="39"/>
                      </a:lnTo>
                      <a:lnTo>
                        <a:pt x="537" y="62"/>
                      </a:lnTo>
                      <a:lnTo>
                        <a:pt x="543" y="84"/>
                      </a:lnTo>
                      <a:lnTo>
                        <a:pt x="548" y="108"/>
                      </a:lnTo>
                      <a:lnTo>
                        <a:pt x="543" y="131"/>
                      </a:lnTo>
                      <a:lnTo>
                        <a:pt x="531" y="153"/>
                      </a:lnTo>
                      <a:lnTo>
                        <a:pt x="519" y="173"/>
                      </a:lnTo>
                      <a:lnTo>
                        <a:pt x="481" y="178"/>
                      </a:lnTo>
                      <a:lnTo>
                        <a:pt x="478" y="153"/>
                      </a:lnTo>
                      <a:lnTo>
                        <a:pt x="454" y="154"/>
                      </a:lnTo>
                      <a:lnTo>
                        <a:pt x="431" y="156"/>
                      </a:lnTo>
                      <a:lnTo>
                        <a:pt x="407" y="158"/>
                      </a:lnTo>
                      <a:lnTo>
                        <a:pt x="385" y="161"/>
                      </a:lnTo>
                      <a:lnTo>
                        <a:pt x="361" y="162"/>
                      </a:lnTo>
                      <a:lnTo>
                        <a:pt x="337" y="165"/>
                      </a:lnTo>
                      <a:lnTo>
                        <a:pt x="315" y="169"/>
                      </a:lnTo>
                      <a:lnTo>
                        <a:pt x="291" y="172"/>
                      </a:lnTo>
                      <a:lnTo>
                        <a:pt x="269" y="175"/>
                      </a:lnTo>
                      <a:lnTo>
                        <a:pt x="247" y="178"/>
                      </a:lnTo>
                      <a:lnTo>
                        <a:pt x="224" y="183"/>
                      </a:lnTo>
                      <a:lnTo>
                        <a:pt x="202" y="186"/>
                      </a:lnTo>
                      <a:lnTo>
                        <a:pt x="178" y="189"/>
                      </a:lnTo>
                      <a:lnTo>
                        <a:pt x="156" y="192"/>
                      </a:lnTo>
                      <a:lnTo>
                        <a:pt x="132" y="195"/>
                      </a:lnTo>
                      <a:lnTo>
                        <a:pt x="110" y="198"/>
                      </a:lnTo>
                      <a:lnTo>
                        <a:pt x="132" y="203"/>
                      </a:lnTo>
                      <a:lnTo>
                        <a:pt x="152" y="208"/>
                      </a:lnTo>
                      <a:lnTo>
                        <a:pt x="174" y="211"/>
                      </a:lnTo>
                      <a:lnTo>
                        <a:pt x="196" y="215"/>
                      </a:lnTo>
                      <a:lnTo>
                        <a:pt x="217" y="220"/>
                      </a:lnTo>
                      <a:lnTo>
                        <a:pt x="239" y="226"/>
                      </a:lnTo>
                      <a:lnTo>
                        <a:pt x="259" y="231"/>
                      </a:lnTo>
                      <a:lnTo>
                        <a:pt x="281" y="236"/>
                      </a:lnTo>
                      <a:lnTo>
                        <a:pt x="302" y="240"/>
                      </a:lnTo>
                      <a:lnTo>
                        <a:pt x="324" y="245"/>
                      </a:lnTo>
                      <a:lnTo>
                        <a:pt x="344" y="250"/>
                      </a:lnTo>
                      <a:lnTo>
                        <a:pt x="366" y="254"/>
                      </a:lnTo>
                      <a:lnTo>
                        <a:pt x="388" y="257"/>
                      </a:lnTo>
                      <a:lnTo>
                        <a:pt x="409" y="262"/>
                      </a:lnTo>
                      <a:lnTo>
                        <a:pt x="431" y="267"/>
                      </a:lnTo>
                      <a:lnTo>
                        <a:pt x="453" y="270"/>
                      </a:lnTo>
                      <a:lnTo>
                        <a:pt x="461" y="268"/>
                      </a:lnTo>
                      <a:lnTo>
                        <a:pt x="483" y="265"/>
                      </a:lnTo>
                      <a:lnTo>
                        <a:pt x="519" y="261"/>
                      </a:lnTo>
                      <a:lnTo>
                        <a:pt x="565" y="254"/>
                      </a:lnTo>
                      <a:lnTo>
                        <a:pt x="621" y="247"/>
                      </a:lnTo>
                      <a:lnTo>
                        <a:pt x="683" y="237"/>
                      </a:lnTo>
                      <a:lnTo>
                        <a:pt x="753" y="228"/>
                      </a:lnTo>
                      <a:lnTo>
                        <a:pt x="824" y="217"/>
                      </a:lnTo>
                      <a:lnTo>
                        <a:pt x="899" y="206"/>
                      </a:lnTo>
                      <a:lnTo>
                        <a:pt x="972" y="197"/>
                      </a:lnTo>
                      <a:lnTo>
                        <a:pt x="1045" y="186"/>
                      </a:lnTo>
                      <a:lnTo>
                        <a:pt x="1113" y="175"/>
                      </a:lnTo>
                      <a:lnTo>
                        <a:pt x="1177" y="165"/>
                      </a:lnTo>
                      <a:lnTo>
                        <a:pt x="1231" y="158"/>
                      </a:lnTo>
                      <a:lnTo>
                        <a:pt x="1279" y="150"/>
                      </a:lnTo>
                      <a:lnTo>
                        <a:pt x="1314" y="144"/>
                      </a:lnTo>
                      <a:lnTo>
                        <a:pt x="1096" y="119"/>
                      </a:lnTo>
                      <a:lnTo>
                        <a:pt x="1094" y="114"/>
                      </a:lnTo>
                      <a:lnTo>
                        <a:pt x="1097" y="106"/>
                      </a:lnTo>
                      <a:lnTo>
                        <a:pt x="1102" y="98"/>
                      </a:lnTo>
                      <a:lnTo>
                        <a:pt x="1108" y="92"/>
                      </a:lnTo>
                      <a:lnTo>
                        <a:pt x="1460" y="144"/>
                      </a:lnTo>
                      <a:lnTo>
                        <a:pt x="444"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5" name="Freeform 44"/>
                <p:cNvSpPr>
                  <a:spLocks/>
                </p:cNvSpPr>
                <p:nvPr/>
              </p:nvSpPr>
              <p:spPr bwMode="auto">
                <a:xfrm>
                  <a:off x="1652" y="3082"/>
                  <a:ext cx="38" cy="86"/>
                </a:xfrm>
                <a:custGeom>
                  <a:avLst/>
                  <a:gdLst>
                    <a:gd name="T0" fmla="*/ 1 w 74"/>
                    <a:gd name="T1" fmla="*/ 1 h 170"/>
                    <a:gd name="T2" fmla="*/ 1 w 74"/>
                    <a:gd name="T3" fmla="*/ 1 h 170"/>
                    <a:gd name="T4" fmla="*/ 1 w 74"/>
                    <a:gd name="T5" fmla="*/ 1 h 170"/>
                    <a:gd name="T6" fmla="*/ 1 w 74"/>
                    <a:gd name="T7" fmla="*/ 1 h 170"/>
                    <a:gd name="T8" fmla="*/ 1 w 74"/>
                    <a:gd name="T9" fmla="*/ 1 h 170"/>
                    <a:gd name="T10" fmla="*/ 1 w 74"/>
                    <a:gd name="T11" fmla="*/ 1 h 170"/>
                    <a:gd name="T12" fmla="*/ 1 w 74"/>
                    <a:gd name="T13" fmla="*/ 1 h 170"/>
                    <a:gd name="T14" fmla="*/ 1 w 74"/>
                    <a:gd name="T15" fmla="*/ 1 h 170"/>
                    <a:gd name="T16" fmla="*/ 1 w 74"/>
                    <a:gd name="T17" fmla="*/ 1 h 170"/>
                    <a:gd name="T18" fmla="*/ 1 w 74"/>
                    <a:gd name="T19" fmla="*/ 1 h 170"/>
                    <a:gd name="T20" fmla="*/ 1 w 74"/>
                    <a:gd name="T21" fmla="*/ 1 h 170"/>
                    <a:gd name="T22" fmla="*/ 1 w 74"/>
                    <a:gd name="T23" fmla="*/ 1 h 170"/>
                    <a:gd name="T24" fmla="*/ 1 w 74"/>
                    <a:gd name="T25" fmla="*/ 1 h 170"/>
                    <a:gd name="T26" fmla="*/ 1 w 74"/>
                    <a:gd name="T27" fmla="*/ 1 h 170"/>
                    <a:gd name="T28" fmla="*/ 0 w 74"/>
                    <a:gd name="T29" fmla="*/ 1 h 170"/>
                    <a:gd name="T30" fmla="*/ 1 w 74"/>
                    <a:gd name="T31" fmla="*/ 1 h 170"/>
                    <a:gd name="T32" fmla="*/ 1 w 74"/>
                    <a:gd name="T33" fmla="*/ 1 h 170"/>
                    <a:gd name="T34" fmla="*/ 1 w 74"/>
                    <a:gd name="T35" fmla="*/ 0 h 170"/>
                    <a:gd name="T36" fmla="*/ 1 w 74"/>
                    <a:gd name="T37" fmla="*/ 1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
                    <a:gd name="T58" fmla="*/ 0 h 170"/>
                    <a:gd name="T59" fmla="*/ 74 w 74"/>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 h="170">
                      <a:moveTo>
                        <a:pt x="22" y="3"/>
                      </a:moveTo>
                      <a:lnTo>
                        <a:pt x="30" y="22"/>
                      </a:lnTo>
                      <a:lnTo>
                        <a:pt x="39" y="42"/>
                      </a:lnTo>
                      <a:lnTo>
                        <a:pt x="45" y="61"/>
                      </a:lnTo>
                      <a:lnTo>
                        <a:pt x="54" y="79"/>
                      </a:lnTo>
                      <a:lnTo>
                        <a:pt x="61" y="100"/>
                      </a:lnTo>
                      <a:lnTo>
                        <a:pt x="66" y="120"/>
                      </a:lnTo>
                      <a:lnTo>
                        <a:pt x="71" y="140"/>
                      </a:lnTo>
                      <a:lnTo>
                        <a:pt x="74" y="162"/>
                      </a:lnTo>
                      <a:lnTo>
                        <a:pt x="56" y="170"/>
                      </a:lnTo>
                      <a:lnTo>
                        <a:pt x="45" y="151"/>
                      </a:lnTo>
                      <a:lnTo>
                        <a:pt x="42" y="129"/>
                      </a:lnTo>
                      <a:lnTo>
                        <a:pt x="39" y="109"/>
                      </a:lnTo>
                      <a:lnTo>
                        <a:pt x="32" y="89"/>
                      </a:lnTo>
                      <a:lnTo>
                        <a:pt x="0" y="9"/>
                      </a:lnTo>
                      <a:lnTo>
                        <a:pt x="3" y="4"/>
                      </a:lnTo>
                      <a:lnTo>
                        <a:pt x="8" y="1"/>
                      </a:lnTo>
                      <a:lnTo>
                        <a:pt x="15" y="0"/>
                      </a:lnTo>
                      <a:lnTo>
                        <a:pt x="2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6" name="Freeform 45"/>
                <p:cNvSpPr>
                  <a:spLocks/>
                </p:cNvSpPr>
                <p:nvPr/>
              </p:nvSpPr>
              <p:spPr bwMode="auto">
                <a:xfrm>
                  <a:off x="1620" y="3083"/>
                  <a:ext cx="42" cy="76"/>
                </a:xfrm>
                <a:custGeom>
                  <a:avLst/>
                  <a:gdLst>
                    <a:gd name="T0" fmla="*/ 1 w 83"/>
                    <a:gd name="T1" fmla="*/ 0 h 150"/>
                    <a:gd name="T2" fmla="*/ 1 w 83"/>
                    <a:gd name="T3" fmla="*/ 1 h 150"/>
                    <a:gd name="T4" fmla="*/ 1 w 83"/>
                    <a:gd name="T5" fmla="*/ 1 h 150"/>
                    <a:gd name="T6" fmla="*/ 1 w 83"/>
                    <a:gd name="T7" fmla="*/ 1 h 150"/>
                    <a:gd name="T8" fmla="*/ 1 w 83"/>
                    <a:gd name="T9" fmla="*/ 1 h 150"/>
                    <a:gd name="T10" fmla="*/ 1 w 83"/>
                    <a:gd name="T11" fmla="*/ 1 h 150"/>
                    <a:gd name="T12" fmla="*/ 1 w 83"/>
                    <a:gd name="T13" fmla="*/ 1 h 150"/>
                    <a:gd name="T14" fmla="*/ 1 w 83"/>
                    <a:gd name="T15" fmla="*/ 1 h 150"/>
                    <a:gd name="T16" fmla="*/ 1 w 83"/>
                    <a:gd name="T17" fmla="*/ 1 h 150"/>
                    <a:gd name="T18" fmla="*/ 1 w 83"/>
                    <a:gd name="T19" fmla="*/ 1 h 150"/>
                    <a:gd name="T20" fmla="*/ 1 w 83"/>
                    <a:gd name="T21" fmla="*/ 1 h 150"/>
                    <a:gd name="T22" fmla="*/ 1 w 83"/>
                    <a:gd name="T23" fmla="*/ 1 h 150"/>
                    <a:gd name="T24" fmla="*/ 1 w 83"/>
                    <a:gd name="T25" fmla="*/ 1 h 150"/>
                    <a:gd name="T26" fmla="*/ 1 w 83"/>
                    <a:gd name="T27" fmla="*/ 1 h 150"/>
                    <a:gd name="T28" fmla="*/ 1 w 83"/>
                    <a:gd name="T29" fmla="*/ 1 h 150"/>
                    <a:gd name="T30" fmla="*/ 1 w 83"/>
                    <a:gd name="T31" fmla="*/ 1 h 150"/>
                    <a:gd name="T32" fmla="*/ 1 w 83"/>
                    <a:gd name="T33" fmla="*/ 1 h 150"/>
                    <a:gd name="T34" fmla="*/ 1 w 83"/>
                    <a:gd name="T35" fmla="*/ 1 h 150"/>
                    <a:gd name="T36" fmla="*/ 1 w 83"/>
                    <a:gd name="T37" fmla="*/ 1 h 150"/>
                    <a:gd name="T38" fmla="*/ 1 w 83"/>
                    <a:gd name="T39" fmla="*/ 1 h 150"/>
                    <a:gd name="T40" fmla="*/ 0 w 83"/>
                    <a:gd name="T41" fmla="*/ 1 h 150"/>
                    <a:gd name="T42" fmla="*/ 1 w 83"/>
                    <a:gd name="T43" fmla="*/ 1 h 150"/>
                    <a:gd name="T44" fmla="*/ 1 w 83"/>
                    <a:gd name="T45" fmla="*/ 1 h 150"/>
                    <a:gd name="T46" fmla="*/ 1 w 83"/>
                    <a:gd name="T47" fmla="*/ 0 h 150"/>
                    <a:gd name="T48" fmla="*/ 1 w 83"/>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50"/>
                    <a:gd name="T77" fmla="*/ 83 w 83"/>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50">
                      <a:moveTo>
                        <a:pt x="19" y="0"/>
                      </a:moveTo>
                      <a:lnTo>
                        <a:pt x="29" y="17"/>
                      </a:lnTo>
                      <a:lnTo>
                        <a:pt x="39" y="34"/>
                      </a:lnTo>
                      <a:lnTo>
                        <a:pt x="49" y="51"/>
                      </a:lnTo>
                      <a:lnTo>
                        <a:pt x="58" y="68"/>
                      </a:lnTo>
                      <a:lnTo>
                        <a:pt x="66" y="86"/>
                      </a:lnTo>
                      <a:lnTo>
                        <a:pt x="73" y="104"/>
                      </a:lnTo>
                      <a:lnTo>
                        <a:pt x="80" y="123"/>
                      </a:lnTo>
                      <a:lnTo>
                        <a:pt x="83" y="142"/>
                      </a:lnTo>
                      <a:lnTo>
                        <a:pt x="78" y="143"/>
                      </a:lnTo>
                      <a:lnTo>
                        <a:pt x="75" y="146"/>
                      </a:lnTo>
                      <a:lnTo>
                        <a:pt x="70" y="150"/>
                      </a:lnTo>
                      <a:lnTo>
                        <a:pt x="65" y="150"/>
                      </a:lnTo>
                      <a:lnTo>
                        <a:pt x="56" y="132"/>
                      </a:lnTo>
                      <a:lnTo>
                        <a:pt x="49" y="115"/>
                      </a:lnTo>
                      <a:lnTo>
                        <a:pt x="44" y="97"/>
                      </a:lnTo>
                      <a:lnTo>
                        <a:pt x="39" y="79"/>
                      </a:lnTo>
                      <a:lnTo>
                        <a:pt x="32" y="61"/>
                      </a:lnTo>
                      <a:lnTo>
                        <a:pt x="26" y="43"/>
                      </a:lnTo>
                      <a:lnTo>
                        <a:pt x="14" y="28"/>
                      </a:lnTo>
                      <a:lnTo>
                        <a:pt x="0" y="14"/>
                      </a:lnTo>
                      <a:lnTo>
                        <a:pt x="2" y="9"/>
                      </a:lnTo>
                      <a:lnTo>
                        <a:pt x="7" y="4"/>
                      </a:lnTo>
                      <a:lnTo>
                        <a:pt x="12"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7" name="Freeform 46"/>
                <p:cNvSpPr>
                  <a:spLocks/>
                </p:cNvSpPr>
                <p:nvPr/>
              </p:nvSpPr>
              <p:spPr bwMode="auto">
                <a:xfrm>
                  <a:off x="1586" y="3083"/>
                  <a:ext cx="46" cy="79"/>
                </a:xfrm>
                <a:custGeom>
                  <a:avLst/>
                  <a:gdLst>
                    <a:gd name="T0" fmla="*/ 0 w 97"/>
                    <a:gd name="T1" fmla="*/ 0 h 148"/>
                    <a:gd name="T2" fmla="*/ 0 w 97"/>
                    <a:gd name="T3" fmla="*/ 1 h 148"/>
                    <a:gd name="T4" fmla="*/ 0 w 97"/>
                    <a:gd name="T5" fmla="*/ 1 h 148"/>
                    <a:gd name="T6" fmla="*/ 0 w 97"/>
                    <a:gd name="T7" fmla="*/ 1 h 148"/>
                    <a:gd name="T8" fmla="*/ 0 w 97"/>
                    <a:gd name="T9" fmla="*/ 1 h 148"/>
                    <a:gd name="T10" fmla="*/ 0 w 97"/>
                    <a:gd name="T11" fmla="*/ 1 h 148"/>
                    <a:gd name="T12" fmla="*/ 0 w 97"/>
                    <a:gd name="T13" fmla="*/ 1 h 148"/>
                    <a:gd name="T14" fmla="*/ 0 w 97"/>
                    <a:gd name="T15" fmla="*/ 1 h 148"/>
                    <a:gd name="T16" fmla="*/ 0 w 97"/>
                    <a:gd name="T17" fmla="*/ 1 h 148"/>
                    <a:gd name="T18" fmla="*/ 0 w 97"/>
                    <a:gd name="T19" fmla="*/ 1 h 148"/>
                    <a:gd name="T20" fmla="*/ 0 w 97"/>
                    <a:gd name="T21" fmla="*/ 1 h 148"/>
                    <a:gd name="T22" fmla="*/ 0 w 97"/>
                    <a:gd name="T23" fmla="*/ 1 h 148"/>
                    <a:gd name="T24" fmla="*/ 0 w 97"/>
                    <a:gd name="T25" fmla="*/ 1 h 148"/>
                    <a:gd name="T26" fmla="*/ 0 w 97"/>
                    <a:gd name="T27" fmla="*/ 1 h 148"/>
                    <a:gd name="T28" fmla="*/ 0 w 97"/>
                    <a:gd name="T29" fmla="*/ 1 h 148"/>
                    <a:gd name="T30" fmla="*/ 0 w 97"/>
                    <a:gd name="T31" fmla="*/ 1 h 148"/>
                    <a:gd name="T32" fmla="*/ 0 w 97"/>
                    <a:gd name="T33" fmla="*/ 1 h 148"/>
                    <a:gd name="T34" fmla="*/ 0 w 97"/>
                    <a:gd name="T35" fmla="*/ 1 h 148"/>
                    <a:gd name="T36" fmla="*/ 0 w 97"/>
                    <a:gd name="T37" fmla="*/ 1 h 148"/>
                    <a:gd name="T38" fmla="*/ 0 w 97"/>
                    <a:gd name="T39" fmla="*/ 1 h 148"/>
                    <a:gd name="T40" fmla="*/ 0 w 97"/>
                    <a:gd name="T41" fmla="*/ 1 h 148"/>
                    <a:gd name="T42" fmla="*/ 0 w 97"/>
                    <a:gd name="T43" fmla="*/ 0 h 148"/>
                    <a:gd name="T44" fmla="*/ 0 w 97"/>
                    <a:gd name="T45" fmla="*/ 0 h 1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7"/>
                    <a:gd name="T70" fmla="*/ 0 h 148"/>
                    <a:gd name="T71" fmla="*/ 97 w 97"/>
                    <a:gd name="T72" fmla="*/ 148 h 1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7" h="148">
                      <a:moveTo>
                        <a:pt x="19" y="0"/>
                      </a:moveTo>
                      <a:lnTo>
                        <a:pt x="36" y="15"/>
                      </a:lnTo>
                      <a:lnTo>
                        <a:pt x="51" y="31"/>
                      </a:lnTo>
                      <a:lnTo>
                        <a:pt x="65" y="48"/>
                      </a:lnTo>
                      <a:lnTo>
                        <a:pt x="78" y="65"/>
                      </a:lnTo>
                      <a:lnTo>
                        <a:pt x="87" y="84"/>
                      </a:lnTo>
                      <a:lnTo>
                        <a:pt x="94" y="104"/>
                      </a:lnTo>
                      <a:lnTo>
                        <a:pt x="97" y="125"/>
                      </a:lnTo>
                      <a:lnTo>
                        <a:pt x="97" y="145"/>
                      </a:lnTo>
                      <a:lnTo>
                        <a:pt x="94" y="146"/>
                      </a:lnTo>
                      <a:lnTo>
                        <a:pt x="88" y="148"/>
                      </a:lnTo>
                      <a:lnTo>
                        <a:pt x="83" y="148"/>
                      </a:lnTo>
                      <a:lnTo>
                        <a:pt x="78" y="148"/>
                      </a:lnTo>
                      <a:lnTo>
                        <a:pt x="70" y="129"/>
                      </a:lnTo>
                      <a:lnTo>
                        <a:pt x="63" y="111"/>
                      </a:lnTo>
                      <a:lnTo>
                        <a:pt x="58" y="92"/>
                      </a:lnTo>
                      <a:lnTo>
                        <a:pt x="51" y="73"/>
                      </a:lnTo>
                      <a:lnTo>
                        <a:pt x="43" y="54"/>
                      </a:lnTo>
                      <a:lnTo>
                        <a:pt x="32" y="37"/>
                      </a:lnTo>
                      <a:lnTo>
                        <a:pt x="19" y="23"/>
                      </a:lnTo>
                      <a:lnTo>
                        <a:pt x="0" y="9"/>
                      </a:lnTo>
                      <a:lnTo>
                        <a:pt x="0"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8" name="Freeform 47"/>
                <p:cNvSpPr>
                  <a:spLocks/>
                </p:cNvSpPr>
                <p:nvPr/>
              </p:nvSpPr>
              <p:spPr bwMode="auto">
                <a:xfrm>
                  <a:off x="1259" y="3106"/>
                  <a:ext cx="374" cy="163"/>
                </a:xfrm>
                <a:custGeom>
                  <a:avLst/>
                  <a:gdLst>
                    <a:gd name="T0" fmla="*/ 1 w 748"/>
                    <a:gd name="T1" fmla="*/ 0 h 325"/>
                    <a:gd name="T2" fmla="*/ 1 w 748"/>
                    <a:gd name="T3" fmla="*/ 0 h 325"/>
                    <a:gd name="T4" fmla="*/ 1 w 748"/>
                    <a:gd name="T5" fmla="*/ 0 h 325"/>
                    <a:gd name="T6" fmla="*/ 1 w 748"/>
                    <a:gd name="T7" fmla="*/ 0 h 325"/>
                    <a:gd name="T8" fmla="*/ 1 w 748"/>
                    <a:gd name="T9" fmla="*/ 0 h 325"/>
                    <a:gd name="T10" fmla="*/ 1 w 748"/>
                    <a:gd name="T11" fmla="*/ 0 h 325"/>
                    <a:gd name="T12" fmla="*/ 1 w 748"/>
                    <a:gd name="T13" fmla="*/ 0 h 325"/>
                    <a:gd name="T14" fmla="*/ 1 w 748"/>
                    <a:gd name="T15" fmla="*/ 0 h 325"/>
                    <a:gd name="T16" fmla="*/ 1 w 748"/>
                    <a:gd name="T17" fmla="*/ 0 h 325"/>
                    <a:gd name="T18" fmla="*/ 1 w 748"/>
                    <a:gd name="T19" fmla="*/ 0 h 325"/>
                    <a:gd name="T20" fmla="*/ 1 w 748"/>
                    <a:gd name="T21" fmla="*/ 0 h 325"/>
                    <a:gd name="T22" fmla="*/ 1 w 748"/>
                    <a:gd name="T23" fmla="*/ 0 h 325"/>
                    <a:gd name="T24" fmla="*/ 1 w 748"/>
                    <a:gd name="T25" fmla="*/ 0 h 325"/>
                    <a:gd name="T26" fmla="*/ 1 w 748"/>
                    <a:gd name="T27" fmla="*/ 0 h 325"/>
                    <a:gd name="T28" fmla="*/ 1 w 748"/>
                    <a:gd name="T29" fmla="*/ 0 h 325"/>
                    <a:gd name="T30" fmla="*/ 1 w 748"/>
                    <a:gd name="T31" fmla="*/ 0 h 325"/>
                    <a:gd name="T32" fmla="*/ 1 w 748"/>
                    <a:gd name="T33" fmla="*/ 0 h 325"/>
                    <a:gd name="T34" fmla="*/ 1 w 748"/>
                    <a:gd name="T35" fmla="*/ 0 h 325"/>
                    <a:gd name="T36" fmla="*/ 1 w 748"/>
                    <a:gd name="T37" fmla="*/ 0 h 325"/>
                    <a:gd name="T38" fmla="*/ 1 w 748"/>
                    <a:gd name="T39" fmla="*/ 0 h 325"/>
                    <a:gd name="T40" fmla="*/ 1 w 748"/>
                    <a:gd name="T41" fmla="*/ 0 h 325"/>
                    <a:gd name="T42" fmla="*/ 1 w 748"/>
                    <a:gd name="T43" fmla="*/ 0 h 325"/>
                    <a:gd name="T44" fmla="*/ 1 w 748"/>
                    <a:gd name="T45" fmla="*/ 0 h 325"/>
                    <a:gd name="T46" fmla="*/ 1 w 748"/>
                    <a:gd name="T47" fmla="*/ 0 h 325"/>
                    <a:gd name="T48" fmla="*/ 1 w 748"/>
                    <a:gd name="T49" fmla="*/ 0 h 325"/>
                    <a:gd name="T50" fmla="*/ 1 w 748"/>
                    <a:gd name="T51" fmla="*/ 0 h 325"/>
                    <a:gd name="T52" fmla="*/ 1 w 748"/>
                    <a:gd name="T53" fmla="*/ 0 h 325"/>
                    <a:gd name="T54" fmla="*/ 1 w 748"/>
                    <a:gd name="T55" fmla="*/ 0 h 325"/>
                    <a:gd name="T56" fmla="*/ 1 w 748"/>
                    <a:gd name="T57" fmla="*/ 0 h 325"/>
                    <a:gd name="T58" fmla="*/ 0 w 748"/>
                    <a:gd name="T59" fmla="*/ 0 h 325"/>
                    <a:gd name="T60" fmla="*/ 1 w 748"/>
                    <a:gd name="T61" fmla="*/ 0 h 325"/>
                    <a:gd name="T62" fmla="*/ 1 w 748"/>
                    <a:gd name="T63" fmla="*/ 0 h 325"/>
                    <a:gd name="T64" fmla="*/ 1 w 748"/>
                    <a:gd name="T65" fmla="*/ 0 h 325"/>
                    <a:gd name="T66" fmla="*/ 1 w 748"/>
                    <a:gd name="T67" fmla="*/ 0 h 325"/>
                    <a:gd name="T68" fmla="*/ 1 w 748"/>
                    <a:gd name="T69" fmla="*/ 0 h 325"/>
                    <a:gd name="T70" fmla="*/ 1 w 748"/>
                    <a:gd name="T71" fmla="*/ 0 h 325"/>
                    <a:gd name="T72" fmla="*/ 1 w 748"/>
                    <a:gd name="T73" fmla="*/ 0 h 325"/>
                    <a:gd name="T74" fmla="*/ 1 w 748"/>
                    <a:gd name="T75" fmla="*/ 0 h 325"/>
                    <a:gd name="T76" fmla="*/ 1 w 748"/>
                    <a:gd name="T77" fmla="*/ 0 h 325"/>
                    <a:gd name="T78" fmla="*/ 1 w 748"/>
                    <a:gd name="T79" fmla="*/ 0 h 325"/>
                    <a:gd name="T80" fmla="*/ 1 w 748"/>
                    <a:gd name="T81" fmla="*/ 0 h 325"/>
                    <a:gd name="T82" fmla="*/ 1 w 748"/>
                    <a:gd name="T83" fmla="*/ 0 h 325"/>
                    <a:gd name="T84" fmla="*/ 1 w 748"/>
                    <a:gd name="T85" fmla="*/ 0 h 325"/>
                    <a:gd name="T86" fmla="*/ 1 w 748"/>
                    <a:gd name="T87" fmla="*/ 0 h 325"/>
                    <a:gd name="T88" fmla="*/ 1 w 748"/>
                    <a:gd name="T89" fmla="*/ 0 h 325"/>
                    <a:gd name="T90" fmla="*/ 1 w 748"/>
                    <a:gd name="T91" fmla="*/ 0 h 325"/>
                    <a:gd name="T92" fmla="*/ 1 w 748"/>
                    <a:gd name="T93" fmla="*/ 0 h 325"/>
                    <a:gd name="T94" fmla="*/ 1 w 748"/>
                    <a:gd name="T95" fmla="*/ 0 h 325"/>
                    <a:gd name="T96" fmla="*/ 1 w 748"/>
                    <a:gd name="T97" fmla="*/ 0 h 325"/>
                    <a:gd name="T98" fmla="*/ 1 w 748"/>
                    <a:gd name="T99" fmla="*/ 0 h 325"/>
                    <a:gd name="T100" fmla="*/ 1 w 748"/>
                    <a:gd name="T101" fmla="*/ 0 h 325"/>
                    <a:gd name="T102" fmla="*/ 1 w 748"/>
                    <a:gd name="T103" fmla="*/ 0 h 325"/>
                    <a:gd name="T104" fmla="*/ 1 w 748"/>
                    <a:gd name="T105" fmla="*/ 0 h 325"/>
                    <a:gd name="T106" fmla="*/ 1 w 748"/>
                    <a:gd name="T107" fmla="*/ 0 h 325"/>
                    <a:gd name="T108" fmla="*/ 1 w 748"/>
                    <a:gd name="T109" fmla="*/ 0 h 325"/>
                    <a:gd name="T110" fmla="*/ 1 w 748"/>
                    <a:gd name="T111" fmla="*/ 0 h 325"/>
                    <a:gd name="T112" fmla="*/ 1 w 748"/>
                    <a:gd name="T113" fmla="*/ 0 h 325"/>
                    <a:gd name="T114" fmla="*/ 1 w 748"/>
                    <a:gd name="T115" fmla="*/ 0 h 325"/>
                    <a:gd name="T116" fmla="*/ 1 w 748"/>
                    <a:gd name="T117" fmla="*/ 0 h 3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48"/>
                    <a:gd name="T178" fmla="*/ 0 h 325"/>
                    <a:gd name="T179" fmla="*/ 748 w 748"/>
                    <a:gd name="T180" fmla="*/ 325 h 3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48" h="325">
                      <a:moveTo>
                        <a:pt x="680" y="55"/>
                      </a:moveTo>
                      <a:lnTo>
                        <a:pt x="694" y="86"/>
                      </a:lnTo>
                      <a:lnTo>
                        <a:pt x="707" y="117"/>
                      </a:lnTo>
                      <a:lnTo>
                        <a:pt x="718" y="150"/>
                      </a:lnTo>
                      <a:lnTo>
                        <a:pt x="728" y="183"/>
                      </a:lnTo>
                      <a:lnTo>
                        <a:pt x="735" y="215"/>
                      </a:lnTo>
                      <a:lnTo>
                        <a:pt x="741" y="248"/>
                      </a:lnTo>
                      <a:lnTo>
                        <a:pt x="745" y="282"/>
                      </a:lnTo>
                      <a:lnTo>
                        <a:pt x="748" y="315"/>
                      </a:lnTo>
                      <a:lnTo>
                        <a:pt x="738" y="321"/>
                      </a:lnTo>
                      <a:lnTo>
                        <a:pt x="728" y="325"/>
                      </a:lnTo>
                      <a:lnTo>
                        <a:pt x="719" y="325"/>
                      </a:lnTo>
                      <a:lnTo>
                        <a:pt x="711" y="323"/>
                      </a:lnTo>
                      <a:lnTo>
                        <a:pt x="704" y="318"/>
                      </a:lnTo>
                      <a:lnTo>
                        <a:pt x="697" y="312"/>
                      </a:lnTo>
                      <a:lnTo>
                        <a:pt x="692" y="304"/>
                      </a:lnTo>
                      <a:lnTo>
                        <a:pt x="689" y="295"/>
                      </a:lnTo>
                      <a:lnTo>
                        <a:pt x="684" y="286"/>
                      </a:lnTo>
                      <a:lnTo>
                        <a:pt x="682" y="276"/>
                      </a:lnTo>
                      <a:lnTo>
                        <a:pt x="680" y="267"/>
                      </a:lnTo>
                      <a:lnTo>
                        <a:pt x="680" y="256"/>
                      </a:lnTo>
                      <a:lnTo>
                        <a:pt x="658" y="257"/>
                      </a:lnTo>
                      <a:lnTo>
                        <a:pt x="636" y="261"/>
                      </a:lnTo>
                      <a:lnTo>
                        <a:pt x="612" y="265"/>
                      </a:lnTo>
                      <a:lnTo>
                        <a:pt x="589" y="270"/>
                      </a:lnTo>
                      <a:lnTo>
                        <a:pt x="563" y="275"/>
                      </a:lnTo>
                      <a:lnTo>
                        <a:pt x="536" y="281"/>
                      </a:lnTo>
                      <a:lnTo>
                        <a:pt x="509" y="287"/>
                      </a:lnTo>
                      <a:lnTo>
                        <a:pt x="478" y="292"/>
                      </a:lnTo>
                      <a:lnTo>
                        <a:pt x="0" y="109"/>
                      </a:lnTo>
                      <a:lnTo>
                        <a:pt x="7" y="103"/>
                      </a:lnTo>
                      <a:lnTo>
                        <a:pt x="8" y="94"/>
                      </a:lnTo>
                      <a:lnTo>
                        <a:pt x="8" y="86"/>
                      </a:lnTo>
                      <a:lnTo>
                        <a:pt x="7" y="80"/>
                      </a:lnTo>
                      <a:lnTo>
                        <a:pt x="483" y="259"/>
                      </a:lnTo>
                      <a:lnTo>
                        <a:pt x="509" y="253"/>
                      </a:lnTo>
                      <a:lnTo>
                        <a:pt x="534" y="248"/>
                      </a:lnTo>
                      <a:lnTo>
                        <a:pt x="560" y="243"/>
                      </a:lnTo>
                      <a:lnTo>
                        <a:pt x="585" y="239"/>
                      </a:lnTo>
                      <a:lnTo>
                        <a:pt x="609" y="232"/>
                      </a:lnTo>
                      <a:lnTo>
                        <a:pt x="634" y="226"/>
                      </a:lnTo>
                      <a:lnTo>
                        <a:pt x="658" y="220"/>
                      </a:lnTo>
                      <a:lnTo>
                        <a:pt x="680" y="211"/>
                      </a:lnTo>
                      <a:lnTo>
                        <a:pt x="679" y="181"/>
                      </a:lnTo>
                      <a:lnTo>
                        <a:pt x="673" y="147"/>
                      </a:lnTo>
                      <a:lnTo>
                        <a:pt x="665" y="112"/>
                      </a:lnTo>
                      <a:lnTo>
                        <a:pt x="655" y="78"/>
                      </a:lnTo>
                      <a:lnTo>
                        <a:pt x="643" y="47"/>
                      </a:lnTo>
                      <a:lnTo>
                        <a:pt x="634" y="22"/>
                      </a:lnTo>
                      <a:lnTo>
                        <a:pt x="628" y="6"/>
                      </a:lnTo>
                      <a:lnTo>
                        <a:pt x="624" y="0"/>
                      </a:lnTo>
                      <a:lnTo>
                        <a:pt x="636" y="2"/>
                      </a:lnTo>
                      <a:lnTo>
                        <a:pt x="645" y="6"/>
                      </a:lnTo>
                      <a:lnTo>
                        <a:pt x="653" y="13"/>
                      </a:lnTo>
                      <a:lnTo>
                        <a:pt x="660" y="20"/>
                      </a:lnTo>
                      <a:lnTo>
                        <a:pt x="665" y="28"/>
                      </a:lnTo>
                      <a:lnTo>
                        <a:pt x="670" y="37"/>
                      </a:lnTo>
                      <a:lnTo>
                        <a:pt x="675" y="47"/>
                      </a:lnTo>
                      <a:lnTo>
                        <a:pt x="680"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79" name="Freeform 48"/>
                <p:cNvSpPr>
                  <a:spLocks/>
                </p:cNvSpPr>
                <p:nvPr/>
              </p:nvSpPr>
              <p:spPr bwMode="auto">
                <a:xfrm>
                  <a:off x="1033" y="3118"/>
                  <a:ext cx="1282" cy="571"/>
                </a:xfrm>
                <a:custGeom>
                  <a:avLst/>
                  <a:gdLst>
                    <a:gd name="T0" fmla="*/ 1 w 2564"/>
                    <a:gd name="T1" fmla="*/ 1 h 1137"/>
                    <a:gd name="T2" fmla="*/ 1 w 2564"/>
                    <a:gd name="T3" fmla="*/ 1 h 1137"/>
                    <a:gd name="T4" fmla="*/ 1 w 2564"/>
                    <a:gd name="T5" fmla="*/ 1 h 1137"/>
                    <a:gd name="T6" fmla="*/ 1 w 2564"/>
                    <a:gd name="T7" fmla="*/ 1 h 1137"/>
                    <a:gd name="T8" fmla="*/ 1 w 2564"/>
                    <a:gd name="T9" fmla="*/ 1 h 1137"/>
                    <a:gd name="T10" fmla="*/ 1 w 2564"/>
                    <a:gd name="T11" fmla="*/ 1 h 1137"/>
                    <a:gd name="T12" fmla="*/ 1 w 2564"/>
                    <a:gd name="T13" fmla="*/ 1 h 1137"/>
                    <a:gd name="T14" fmla="*/ 1 w 2564"/>
                    <a:gd name="T15" fmla="*/ 1 h 1137"/>
                    <a:gd name="T16" fmla="*/ 1 w 2564"/>
                    <a:gd name="T17" fmla="*/ 1 h 1137"/>
                    <a:gd name="T18" fmla="*/ 1 w 2564"/>
                    <a:gd name="T19" fmla="*/ 1 h 1137"/>
                    <a:gd name="T20" fmla="*/ 1 w 2564"/>
                    <a:gd name="T21" fmla="*/ 1 h 1137"/>
                    <a:gd name="T22" fmla="*/ 1 w 2564"/>
                    <a:gd name="T23" fmla="*/ 1 h 1137"/>
                    <a:gd name="T24" fmla="*/ 1 w 2564"/>
                    <a:gd name="T25" fmla="*/ 1 h 1137"/>
                    <a:gd name="T26" fmla="*/ 1 w 2564"/>
                    <a:gd name="T27" fmla="*/ 1 h 1137"/>
                    <a:gd name="T28" fmla="*/ 1 w 2564"/>
                    <a:gd name="T29" fmla="*/ 1 h 1137"/>
                    <a:gd name="T30" fmla="*/ 1 w 2564"/>
                    <a:gd name="T31" fmla="*/ 1 h 1137"/>
                    <a:gd name="T32" fmla="*/ 1 w 2564"/>
                    <a:gd name="T33" fmla="*/ 1 h 1137"/>
                    <a:gd name="T34" fmla="*/ 1 w 2564"/>
                    <a:gd name="T35" fmla="*/ 1 h 1137"/>
                    <a:gd name="T36" fmla="*/ 1 w 2564"/>
                    <a:gd name="T37" fmla="*/ 1 h 1137"/>
                    <a:gd name="T38" fmla="*/ 1 w 2564"/>
                    <a:gd name="T39" fmla="*/ 1 h 1137"/>
                    <a:gd name="T40" fmla="*/ 1 w 2564"/>
                    <a:gd name="T41" fmla="*/ 1 h 1137"/>
                    <a:gd name="T42" fmla="*/ 1 w 2564"/>
                    <a:gd name="T43" fmla="*/ 1 h 1137"/>
                    <a:gd name="T44" fmla="*/ 1 w 2564"/>
                    <a:gd name="T45" fmla="*/ 1 h 1137"/>
                    <a:gd name="T46" fmla="*/ 1 w 2564"/>
                    <a:gd name="T47" fmla="*/ 1 h 1137"/>
                    <a:gd name="T48" fmla="*/ 1 w 2564"/>
                    <a:gd name="T49" fmla="*/ 1 h 1137"/>
                    <a:gd name="T50" fmla="*/ 1 w 2564"/>
                    <a:gd name="T51" fmla="*/ 1 h 1137"/>
                    <a:gd name="T52" fmla="*/ 1 w 2564"/>
                    <a:gd name="T53" fmla="*/ 1 h 1137"/>
                    <a:gd name="T54" fmla="*/ 1 w 2564"/>
                    <a:gd name="T55" fmla="*/ 1 h 1137"/>
                    <a:gd name="T56" fmla="*/ 1 w 2564"/>
                    <a:gd name="T57" fmla="*/ 1 h 1137"/>
                    <a:gd name="T58" fmla="*/ 1 w 2564"/>
                    <a:gd name="T59" fmla="*/ 1 h 1137"/>
                    <a:gd name="T60" fmla="*/ 1 w 2564"/>
                    <a:gd name="T61" fmla="*/ 1 h 1137"/>
                    <a:gd name="T62" fmla="*/ 1 w 2564"/>
                    <a:gd name="T63" fmla="*/ 1 h 1137"/>
                    <a:gd name="T64" fmla="*/ 1 w 2564"/>
                    <a:gd name="T65" fmla="*/ 1 h 1137"/>
                    <a:gd name="T66" fmla="*/ 1 w 2564"/>
                    <a:gd name="T67" fmla="*/ 1 h 1137"/>
                    <a:gd name="T68" fmla="*/ 1 w 2564"/>
                    <a:gd name="T69" fmla="*/ 1 h 1137"/>
                    <a:gd name="T70" fmla="*/ 1 w 2564"/>
                    <a:gd name="T71" fmla="*/ 1 h 1137"/>
                    <a:gd name="T72" fmla="*/ 1 w 2564"/>
                    <a:gd name="T73" fmla="*/ 1 h 1137"/>
                    <a:gd name="T74" fmla="*/ 1 w 2564"/>
                    <a:gd name="T75" fmla="*/ 1 h 1137"/>
                    <a:gd name="T76" fmla="*/ 0 w 2564"/>
                    <a:gd name="T77" fmla="*/ 1 h 1137"/>
                    <a:gd name="T78" fmla="*/ 1 w 2564"/>
                    <a:gd name="T79" fmla="*/ 1 h 1137"/>
                    <a:gd name="T80" fmla="*/ 1 w 2564"/>
                    <a:gd name="T81" fmla="*/ 1 h 1137"/>
                    <a:gd name="T82" fmla="*/ 1 w 2564"/>
                    <a:gd name="T83" fmla="*/ 1 h 1137"/>
                    <a:gd name="T84" fmla="*/ 1 w 2564"/>
                    <a:gd name="T85" fmla="*/ 1 h 1137"/>
                    <a:gd name="T86" fmla="*/ 1 w 2564"/>
                    <a:gd name="T87" fmla="*/ 1 h 1137"/>
                    <a:gd name="T88" fmla="*/ 1 w 2564"/>
                    <a:gd name="T89" fmla="*/ 1 h 1137"/>
                    <a:gd name="T90" fmla="*/ 1 w 2564"/>
                    <a:gd name="T91" fmla="*/ 1 h 1137"/>
                    <a:gd name="T92" fmla="*/ 1 w 2564"/>
                    <a:gd name="T93" fmla="*/ 1 h 1137"/>
                    <a:gd name="T94" fmla="*/ 1 w 2564"/>
                    <a:gd name="T95" fmla="*/ 1 h 1137"/>
                    <a:gd name="T96" fmla="*/ 1 w 2564"/>
                    <a:gd name="T97" fmla="*/ 1 h 1137"/>
                    <a:gd name="T98" fmla="*/ 1 w 2564"/>
                    <a:gd name="T99" fmla="*/ 1 h 1137"/>
                    <a:gd name="T100" fmla="*/ 1 w 2564"/>
                    <a:gd name="T101" fmla="*/ 1 h 1137"/>
                    <a:gd name="T102" fmla="*/ 1 w 2564"/>
                    <a:gd name="T103" fmla="*/ 1 h 1137"/>
                    <a:gd name="T104" fmla="*/ 1 w 2564"/>
                    <a:gd name="T105" fmla="*/ 1 h 1137"/>
                    <a:gd name="T106" fmla="*/ 1 w 2564"/>
                    <a:gd name="T107" fmla="*/ 1 h 1137"/>
                    <a:gd name="T108" fmla="*/ 1 w 2564"/>
                    <a:gd name="T109" fmla="*/ 1 h 1137"/>
                    <a:gd name="T110" fmla="*/ 1 w 2564"/>
                    <a:gd name="T111" fmla="*/ 1 h 11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64"/>
                    <a:gd name="T169" fmla="*/ 0 h 1137"/>
                    <a:gd name="T170" fmla="*/ 2564 w 2564"/>
                    <a:gd name="T171" fmla="*/ 1137 h 113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64" h="1137">
                      <a:moveTo>
                        <a:pt x="2200" y="7"/>
                      </a:moveTo>
                      <a:lnTo>
                        <a:pt x="2200" y="15"/>
                      </a:lnTo>
                      <a:lnTo>
                        <a:pt x="2197" y="25"/>
                      </a:lnTo>
                      <a:lnTo>
                        <a:pt x="2189" y="37"/>
                      </a:lnTo>
                      <a:lnTo>
                        <a:pt x="2180" y="49"/>
                      </a:lnTo>
                      <a:lnTo>
                        <a:pt x="2170" y="60"/>
                      </a:lnTo>
                      <a:lnTo>
                        <a:pt x="2161" y="70"/>
                      </a:lnTo>
                      <a:lnTo>
                        <a:pt x="2155" y="76"/>
                      </a:lnTo>
                      <a:lnTo>
                        <a:pt x="2153" y="79"/>
                      </a:lnTo>
                      <a:lnTo>
                        <a:pt x="2009" y="516"/>
                      </a:lnTo>
                      <a:lnTo>
                        <a:pt x="1999" y="535"/>
                      </a:lnTo>
                      <a:lnTo>
                        <a:pt x="1997" y="553"/>
                      </a:lnTo>
                      <a:lnTo>
                        <a:pt x="2000" y="571"/>
                      </a:lnTo>
                      <a:lnTo>
                        <a:pt x="2007" y="589"/>
                      </a:lnTo>
                      <a:lnTo>
                        <a:pt x="2017" y="608"/>
                      </a:lnTo>
                      <a:lnTo>
                        <a:pt x="2026" y="627"/>
                      </a:lnTo>
                      <a:lnTo>
                        <a:pt x="2034" y="645"/>
                      </a:lnTo>
                      <a:lnTo>
                        <a:pt x="2039" y="666"/>
                      </a:lnTo>
                      <a:lnTo>
                        <a:pt x="2043" y="694"/>
                      </a:lnTo>
                      <a:lnTo>
                        <a:pt x="2041" y="722"/>
                      </a:lnTo>
                      <a:lnTo>
                        <a:pt x="2029" y="747"/>
                      </a:lnTo>
                      <a:lnTo>
                        <a:pt x="2005" y="762"/>
                      </a:lnTo>
                      <a:lnTo>
                        <a:pt x="1993" y="759"/>
                      </a:lnTo>
                      <a:lnTo>
                        <a:pt x="1990" y="747"/>
                      </a:lnTo>
                      <a:lnTo>
                        <a:pt x="1990" y="736"/>
                      </a:lnTo>
                      <a:lnTo>
                        <a:pt x="1990" y="730"/>
                      </a:lnTo>
                      <a:lnTo>
                        <a:pt x="2000" y="716"/>
                      </a:lnTo>
                      <a:lnTo>
                        <a:pt x="2002" y="700"/>
                      </a:lnTo>
                      <a:lnTo>
                        <a:pt x="2000" y="684"/>
                      </a:lnTo>
                      <a:lnTo>
                        <a:pt x="1993" y="669"/>
                      </a:lnTo>
                      <a:lnTo>
                        <a:pt x="1987" y="656"/>
                      </a:lnTo>
                      <a:lnTo>
                        <a:pt x="1978" y="644"/>
                      </a:lnTo>
                      <a:lnTo>
                        <a:pt x="1968" y="635"/>
                      </a:lnTo>
                      <a:lnTo>
                        <a:pt x="1956" y="627"/>
                      </a:lnTo>
                      <a:lnTo>
                        <a:pt x="1946" y="647"/>
                      </a:lnTo>
                      <a:lnTo>
                        <a:pt x="1934" y="667"/>
                      </a:lnTo>
                      <a:lnTo>
                        <a:pt x="1921" y="686"/>
                      </a:lnTo>
                      <a:lnTo>
                        <a:pt x="1907" y="705"/>
                      </a:lnTo>
                      <a:lnTo>
                        <a:pt x="1893" y="723"/>
                      </a:lnTo>
                      <a:lnTo>
                        <a:pt x="1876" y="742"/>
                      </a:lnTo>
                      <a:lnTo>
                        <a:pt x="1861" y="759"/>
                      </a:lnTo>
                      <a:lnTo>
                        <a:pt x="1842" y="775"/>
                      </a:lnTo>
                      <a:lnTo>
                        <a:pt x="1866" y="808"/>
                      </a:lnTo>
                      <a:lnTo>
                        <a:pt x="1892" y="839"/>
                      </a:lnTo>
                      <a:lnTo>
                        <a:pt x="1919" y="869"/>
                      </a:lnTo>
                      <a:lnTo>
                        <a:pt x="1948" y="897"/>
                      </a:lnTo>
                      <a:lnTo>
                        <a:pt x="1977" y="923"/>
                      </a:lnTo>
                      <a:lnTo>
                        <a:pt x="2007" y="950"/>
                      </a:lnTo>
                      <a:lnTo>
                        <a:pt x="2039" y="973"/>
                      </a:lnTo>
                      <a:lnTo>
                        <a:pt x="2073" y="996"/>
                      </a:lnTo>
                      <a:lnTo>
                        <a:pt x="2107" y="1017"/>
                      </a:lnTo>
                      <a:lnTo>
                        <a:pt x="2143" y="1035"/>
                      </a:lnTo>
                      <a:lnTo>
                        <a:pt x="2180" y="1051"/>
                      </a:lnTo>
                      <a:lnTo>
                        <a:pt x="2217" y="1067"/>
                      </a:lnTo>
                      <a:lnTo>
                        <a:pt x="2255" y="1078"/>
                      </a:lnTo>
                      <a:lnTo>
                        <a:pt x="2294" y="1089"/>
                      </a:lnTo>
                      <a:lnTo>
                        <a:pt x="2334" y="1096"/>
                      </a:lnTo>
                      <a:lnTo>
                        <a:pt x="2375" y="1101"/>
                      </a:lnTo>
                      <a:lnTo>
                        <a:pt x="2399" y="1103"/>
                      </a:lnTo>
                      <a:lnTo>
                        <a:pt x="2423" y="1104"/>
                      </a:lnTo>
                      <a:lnTo>
                        <a:pt x="2446" y="1104"/>
                      </a:lnTo>
                      <a:lnTo>
                        <a:pt x="2470" y="1103"/>
                      </a:lnTo>
                      <a:lnTo>
                        <a:pt x="2494" y="1101"/>
                      </a:lnTo>
                      <a:lnTo>
                        <a:pt x="2518" y="1099"/>
                      </a:lnTo>
                      <a:lnTo>
                        <a:pt x="2541" y="1098"/>
                      </a:lnTo>
                      <a:lnTo>
                        <a:pt x="2564" y="1098"/>
                      </a:lnTo>
                      <a:lnTo>
                        <a:pt x="2560" y="1104"/>
                      </a:lnTo>
                      <a:lnTo>
                        <a:pt x="2555" y="1109"/>
                      </a:lnTo>
                      <a:lnTo>
                        <a:pt x="2548" y="1112"/>
                      </a:lnTo>
                      <a:lnTo>
                        <a:pt x="2540" y="1115"/>
                      </a:lnTo>
                      <a:lnTo>
                        <a:pt x="2531" y="1117"/>
                      </a:lnTo>
                      <a:lnTo>
                        <a:pt x="2525" y="1120"/>
                      </a:lnTo>
                      <a:lnTo>
                        <a:pt x="2516" y="1123"/>
                      </a:lnTo>
                      <a:lnTo>
                        <a:pt x="2509" y="1126"/>
                      </a:lnTo>
                      <a:lnTo>
                        <a:pt x="2440" y="1134"/>
                      </a:lnTo>
                      <a:lnTo>
                        <a:pt x="2374" y="1137"/>
                      </a:lnTo>
                      <a:lnTo>
                        <a:pt x="2311" y="1135"/>
                      </a:lnTo>
                      <a:lnTo>
                        <a:pt x="2251" y="1129"/>
                      </a:lnTo>
                      <a:lnTo>
                        <a:pt x="2197" y="1120"/>
                      </a:lnTo>
                      <a:lnTo>
                        <a:pt x="2146" y="1106"/>
                      </a:lnTo>
                      <a:lnTo>
                        <a:pt x="2099" y="1090"/>
                      </a:lnTo>
                      <a:lnTo>
                        <a:pt x="2053" y="1070"/>
                      </a:lnTo>
                      <a:lnTo>
                        <a:pt x="2012" y="1046"/>
                      </a:lnTo>
                      <a:lnTo>
                        <a:pt x="1973" y="1020"/>
                      </a:lnTo>
                      <a:lnTo>
                        <a:pt x="1938" y="992"/>
                      </a:lnTo>
                      <a:lnTo>
                        <a:pt x="1905" y="961"/>
                      </a:lnTo>
                      <a:lnTo>
                        <a:pt x="1875" y="929"/>
                      </a:lnTo>
                      <a:lnTo>
                        <a:pt x="1848" y="895"/>
                      </a:lnTo>
                      <a:lnTo>
                        <a:pt x="1822" y="859"/>
                      </a:lnTo>
                      <a:lnTo>
                        <a:pt x="1798" y="822"/>
                      </a:lnTo>
                      <a:lnTo>
                        <a:pt x="1790" y="814"/>
                      </a:lnTo>
                      <a:lnTo>
                        <a:pt x="1781" y="811"/>
                      </a:lnTo>
                      <a:lnTo>
                        <a:pt x="1770" y="811"/>
                      </a:lnTo>
                      <a:lnTo>
                        <a:pt x="1758" y="815"/>
                      </a:lnTo>
                      <a:lnTo>
                        <a:pt x="1746" y="820"/>
                      </a:lnTo>
                      <a:lnTo>
                        <a:pt x="1732" y="826"/>
                      </a:lnTo>
                      <a:lnTo>
                        <a:pt x="1720" y="831"/>
                      </a:lnTo>
                      <a:lnTo>
                        <a:pt x="1708" y="834"/>
                      </a:lnTo>
                      <a:lnTo>
                        <a:pt x="1676" y="839"/>
                      </a:lnTo>
                      <a:lnTo>
                        <a:pt x="1647" y="850"/>
                      </a:lnTo>
                      <a:lnTo>
                        <a:pt x="1619" y="864"/>
                      </a:lnTo>
                      <a:lnTo>
                        <a:pt x="1593" y="883"/>
                      </a:lnTo>
                      <a:lnTo>
                        <a:pt x="1569" y="903"/>
                      </a:lnTo>
                      <a:lnTo>
                        <a:pt x="1549" y="926"/>
                      </a:lnTo>
                      <a:lnTo>
                        <a:pt x="1530" y="950"/>
                      </a:lnTo>
                      <a:lnTo>
                        <a:pt x="1515" y="973"/>
                      </a:lnTo>
                      <a:lnTo>
                        <a:pt x="1515" y="961"/>
                      </a:lnTo>
                      <a:lnTo>
                        <a:pt x="1522" y="920"/>
                      </a:lnTo>
                      <a:lnTo>
                        <a:pt x="1535" y="873"/>
                      </a:lnTo>
                      <a:lnTo>
                        <a:pt x="1557" y="834"/>
                      </a:lnTo>
                      <a:lnTo>
                        <a:pt x="1524" y="822"/>
                      </a:lnTo>
                      <a:lnTo>
                        <a:pt x="1491" y="805"/>
                      </a:lnTo>
                      <a:lnTo>
                        <a:pt x="1459" y="786"/>
                      </a:lnTo>
                      <a:lnTo>
                        <a:pt x="1429" y="764"/>
                      </a:lnTo>
                      <a:lnTo>
                        <a:pt x="1398" y="741"/>
                      </a:lnTo>
                      <a:lnTo>
                        <a:pt x="1367" y="716"/>
                      </a:lnTo>
                      <a:lnTo>
                        <a:pt x="1340" y="691"/>
                      </a:lnTo>
                      <a:lnTo>
                        <a:pt x="1313" y="666"/>
                      </a:lnTo>
                      <a:lnTo>
                        <a:pt x="1283" y="670"/>
                      </a:lnTo>
                      <a:lnTo>
                        <a:pt x="1250" y="678"/>
                      </a:lnTo>
                      <a:lnTo>
                        <a:pt x="1222" y="686"/>
                      </a:lnTo>
                      <a:lnTo>
                        <a:pt x="1191" y="695"/>
                      </a:lnTo>
                      <a:lnTo>
                        <a:pt x="1162" y="706"/>
                      </a:lnTo>
                      <a:lnTo>
                        <a:pt x="1133" y="717"/>
                      </a:lnTo>
                      <a:lnTo>
                        <a:pt x="1106" y="731"/>
                      </a:lnTo>
                      <a:lnTo>
                        <a:pt x="1079" y="747"/>
                      </a:lnTo>
                      <a:lnTo>
                        <a:pt x="1052" y="762"/>
                      </a:lnTo>
                      <a:lnTo>
                        <a:pt x="1026" y="780"/>
                      </a:lnTo>
                      <a:lnTo>
                        <a:pt x="1001" y="798"/>
                      </a:lnTo>
                      <a:lnTo>
                        <a:pt x="977" y="817"/>
                      </a:lnTo>
                      <a:lnTo>
                        <a:pt x="954" y="839"/>
                      </a:lnTo>
                      <a:lnTo>
                        <a:pt x="931" y="861"/>
                      </a:lnTo>
                      <a:lnTo>
                        <a:pt x="909" y="884"/>
                      </a:lnTo>
                      <a:lnTo>
                        <a:pt x="889" y="908"/>
                      </a:lnTo>
                      <a:lnTo>
                        <a:pt x="877" y="925"/>
                      </a:lnTo>
                      <a:lnTo>
                        <a:pt x="865" y="943"/>
                      </a:lnTo>
                      <a:lnTo>
                        <a:pt x="855" y="962"/>
                      </a:lnTo>
                      <a:lnTo>
                        <a:pt x="847" y="979"/>
                      </a:lnTo>
                      <a:lnTo>
                        <a:pt x="838" y="998"/>
                      </a:lnTo>
                      <a:lnTo>
                        <a:pt x="830" y="1017"/>
                      </a:lnTo>
                      <a:lnTo>
                        <a:pt x="823" y="1037"/>
                      </a:lnTo>
                      <a:lnTo>
                        <a:pt x="816" y="1056"/>
                      </a:lnTo>
                      <a:lnTo>
                        <a:pt x="804" y="1048"/>
                      </a:lnTo>
                      <a:lnTo>
                        <a:pt x="797" y="1035"/>
                      </a:lnTo>
                      <a:lnTo>
                        <a:pt x="794" y="1021"/>
                      </a:lnTo>
                      <a:lnTo>
                        <a:pt x="789" y="1007"/>
                      </a:lnTo>
                      <a:lnTo>
                        <a:pt x="789" y="961"/>
                      </a:lnTo>
                      <a:lnTo>
                        <a:pt x="797" y="918"/>
                      </a:lnTo>
                      <a:lnTo>
                        <a:pt x="814" y="878"/>
                      </a:lnTo>
                      <a:lnTo>
                        <a:pt x="840" y="840"/>
                      </a:lnTo>
                      <a:lnTo>
                        <a:pt x="869" y="806"/>
                      </a:lnTo>
                      <a:lnTo>
                        <a:pt x="904" y="775"/>
                      </a:lnTo>
                      <a:lnTo>
                        <a:pt x="942" y="747"/>
                      </a:lnTo>
                      <a:lnTo>
                        <a:pt x="982" y="720"/>
                      </a:lnTo>
                      <a:lnTo>
                        <a:pt x="999" y="711"/>
                      </a:lnTo>
                      <a:lnTo>
                        <a:pt x="1018" y="703"/>
                      </a:lnTo>
                      <a:lnTo>
                        <a:pt x="1035" y="695"/>
                      </a:lnTo>
                      <a:lnTo>
                        <a:pt x="1054" y="688"/>
                      </a:lnTo>
                      <a:lnTo>
                        <a:pt x="1072" y="681"/>
                      </a:lnTo>
                      <a:lnTo>
                        <a:pt x="1091" y="675"/>
                      </a:lnTo>
                      <a:lnTo>
                        <a:pt x="1110" y="669"/>
                      </a:lnTo>
                      <a:lnTo>
                        <a:pt x="1128" y="663"/>
                      </a:lnTo>
                      <a:lnTo>
                        <a:pt x="1147" y="658"/>
                      </a:lnTo>
                      <a:lnTo>
                        <a:pt x="1166" y="653"/>
                      </a:lnTo>
                      <a:lnTo>
                        <a:pt x="1186" y="647"/>
                      </a:lnTo>
                      <a:lnTo>
                        <a:pt x="1205" y="642"/>
                      </a:lnTo>
                      <a:lnTo>
                        <a:pt x="1225" y="638"/>
                      </a:lnTo>
                      <a:lnTo>
                        <a:pt x="1244" y="633"/>
                      </a:lnTo>
                      <a:lnTo>
                        <a:pt x="1264" y="628"/>
                      </a:lnTo>
                      <a:lnTo>
                        <a:pt x="1283" y="624"/>
                      </a:lnTo>
                      <a:lnTo>
                        <a:pt x="1274" y="606"/>
                      </a:lnTo>
                      <a:lnTo>
                        <a:pt x="1264" y="588"/>
                      </a:lnTo>
                      <a:lnTo>
                        <a:pt x="1254" y="569"/>
                      </a:lnTo>
                      <a:lnTo>
                        <a:pt x="1244" y="552"/>
                      </a:lnTo>
                      <a:lnTo>
                        <a:pt x="1233" y="533"/>
                      </a:lnTo>
                      <a:lnTo>
                        <a:pt x="1225" y="514"/>
                      </a:lnTo>
                      <a:lnTo>
                        <a:pt x="1215" y="494"/>
                      </a:lnTo>
                      <a:lnTo>
                        <a:pt x="1208" y="475"/>
                      </a:lnTo>
                      <a:lnTo>
                        <a:pt x="853" y="581"/>
                      </a:lnTo>
                      <a:lnTo>
                        <a:pt x="842" y="577"/>
                      </a:lnTo>
                      <a:lnTo>
                        <a:pt x="813" y="566"/>
                      </a:lnTo>
                      <a:lnTo>
                        <a:pt x="770" y="552"/>
                      </a:lnTo>
                      <a:lnTo>
                        <a:pt x="714" y="533"/>
                      </a:lnTo>
                      <a:lnTo>
                        <a:pt x="650" y="511"/>
                      </a:lnTo>
                      <a:lnTo>
                        <a:pt x="577" y="489"/>
                      </a:lnTo>
                      <a:lnTo>
                        <a:pt x="501" y="464"/>
                      </a:lnTo>
                      <a:lnTo>
                        <a:pt x="422" y="440"/>
                      </a:lnTo>
                      <a:lnTo>
                        <a:pt x="343" y="415"/>
                      </a:lnTo>
                      <a:lnTo>
                        <a:pt x="266" y="391"/>
                      </a:lnTo>
                      <a:lnTo>
                        <a:pt x="195" y="369"/>
                      </a:lnTo>
                      <a:lnTo>
                        <a:pt x="131" y="349"/>
                      </a:lnTo>
                      <a:lnTo>
                        <a:pt x="78" y="332"/>
                      </a:lnTo>
                      <a:lnTo>
                        <a:pt x="36" y="319"/>
                      </a:lnTo>
                      <a:lnTo>
                        <a:pt x="10" y="312"/>
                      </a:lnTo>
                      <a:lnTo>
                        <a:pt x="0" y="308"/>
                      </a:lnTo>
                      <a:lnTo>
                        <a:pt x="0" y="273"/>
                      </a:lnTo>
                      <a:lnTo>
                        <a:pt x="838" y="544"/>
                      </a:lnTo>
                      <a:lnTo>
                        <a:pt x="1196" y="433"/>
                      </a:lnTo>
                      <a:lnTo>
                        <a:pt x="1189" y="413"/>
                      </a:lnTo>
                      <a:lnTo>
                        <a:pt x="1186" y="390"/>
                      </a:lnTo>
                      <a:lnTo>
                        <a:pt x="1177" y="371"/>
                      </a:lnTo>
                      <a:lnTo>
                        <a:pt x="1159" y="366"/>
                      </a:lnTo>
                      <a:lnTo>
                        <a:pt x="857" y="460"/>
                      </a:lnTo>
                      <a:lnTo>
                        <a:pt x="843" y="461"/>
                      </a:lnTo>
                      <a:lnTo>
                        <a:pt x="813" y="455"/>
                      </a:lnTo>
                      <a:lnTo>
                        <a:pt x="770" y="446"/>
                      </a:lnTo>
                      <a:lnTo>
                        <a:pt x="714" y="433"/>
                      </a:lnTo>
                      <a:lnTo>
                        <a:pt x="650" y="416"/>
                      </a:lnTo>
                      <a:lnTo>
                        <a:pt x="579" y="397"/>
                      </a:lnTo>
                      <a:lnTo>
                        <a:pt x="504" y="376"/>
                      </a:lnTo>
                      <a:lnTo>
                        <a:pt x="426" y="354"/>
                      </a:lnTo>
                      <a:lnTo>
                        <a:pt x="350" y="332"/>
                      </a:lnTo>
                      <a:lnTo>
                        <a:pt x="275" y="310"/>
                      </a:lnTo>
                      <a:lnTo>
                        <a:pt x="205" y="288"/>
                      </a:lnTo>
                      <a:lnTo>
                        <a:pt x="143" y="271"/>
                      </a:lnTo>
                      <a:lnTo>
                        <a:pt x="90" y="255"/>
                      </a:lnTo>
                      <a:lnTo>
                        <a:pt x="51" y="243"/>
                      </a:lnTo>
                      <a:lnTo>
                        <a:pt x="24" y="235"/>
                      </a:lnTo>
                      <a:lnTo>
                        <a:pt x="15" y="232"/>
                      </a:lnTo>
                      <a:lnTo>
                        <a:pt x="10" y="232"/>
                      </a:lnTo>
                      <a:lnTo>
                        <a:pt x="7" y="223"/>
                      </a:lnTo>
                      <a:lnTo>
                        <a:pt x="7" y="213"/>
                      </a:lnTo>
                      <a:lnTo>
                        <a:pt x="7" y="204"/>
                      </a:lnTo>
                      <a:lnTo>
                        <a:pt x="7" y="193"/>
                      </a:lnTo>
                      <a:lnTo>
                        <a:pt x="838" y="425"/>
                      </a:lnTo>
                      <a:lnTo>
                        <a:pt x="1157" y="329"/>
                      </a:lnTo>
                      <a:lnTo>
                        <a:pt x="1169" y="319"/>
                      </a:lnTo>
                      <a:lnTo>
                        <a:pt x="1186" y="308"/>
                      </a:lnTo>
                      <a:lnTo>
                        <a:pt x="1206" y="298"/>
                      </a:lnTo>
                      <a:lnTo>
                        <a:pt x="1228" y="287"/>
                      </a:lnTo>
                      <a:lnTo>
                        <a:pt x="1250" y="276"/>
                      </a:lnTo>
                      <a:lnTo>
                        <a:pt x="1272" y="265"/>
                      </a:lnTo>
                      <a:lnTo>
                        <a:pt x="1291" y="257"/>
                      </a:lnTo>
                      <a:lnTo>
                        <a:pt x="1308" y="251"/>
                      </a:lnTo>
                      <a:lnTo>
                        <a:pt x="1313" y="260"/>
                      </a:lnTo>
                      <a:lnTo>
                        <a:pt x="1311" y="269"/>
                      </a:lnTo>
                      <a:lnTo>
                        <a:pt x="1305" y="277"/>
                      </a:lnTo>
                      <a:lnTo>
                        <a:pt x="1296" y="287"/>
                      </a:lnTo>
                      <a:lnTo>
                        <a:pt x="1288" y="294"/>
                      </a:lnTo>
                      <a:lnTo>
                        <a:pt x="1278" y="302"/>
                      </a:lnTo>
                      <a:lnTo>
                        <a:pt x="1269" y="310"/>
                      </a:lnTo>
                      <a:lnTo>
                        <a:pt x="1264" y="319"/>
                      </a:lnTo>
                      <a:lnTo>
                        <a:pt x="1249" y="343"/>
                      </a:lnTo>
                      <a:lnTo>
                        <a:pt x="1240" y="363"/>
                      </a:lnTo>
                      <a:lnTo>
                        <a:pt x="1240" y="383"/>
                      </a:lnTo>
                      <a:lnTo>
                        <a:pt x="1245" y="405"/>
                      </a:lnTo>
                      <a:lnTo>
                        <a:pt x="1255" y="427"/>
                      </a:lnTo>
                      <a:lnTo>
                        <a:pt x="1269" y="450"/>
                      </a:lnTo>
                      <a:lnTo>
                        <a:pt x="1286" y="479"/>
                      </a:lnTo>
                      <a:lnTo>
                        <a:pt x="1305" y="510"/>
                      </a:lnTo>
                      <a:lnTo>
                        <a:pt x="1327" y="542"/>
                      </a:lnTo>
                      <a:lnTo>
                        <a:pt x="1349" y="574"/>
                      </a:lnTo>
                      <a:lnTo>
                        <a:pt x="1373" y="605"/>
                      </a:lnTo>
                      <a:lnTo>
                        <a:pt x="1398" y="635"/>
                      </a:lnTo>
                      <a:lnTo>
                        <a:pt x="1423" y="664"/>
                      </a:lnTo>
                      <a:lnTo>
                        <a:pt x="1451" y="694"/>
                      </a:lnTo>
                      <a:lnTo>
                        <a:pt x="1481" y="720"/>
                      </a:lnTo>
                      <a:lnTo>
                        <a:pt x="1512" y="747"/>
                      </a:lnTo>
                      <a:lnTo>
                        <a:pt x="1532" y="755"/>
                      </a:lnTo>
                      <a:lnTo>
                        <a:pt x="1554" y="762"/>
                      </a:lnTo>
                      <a:lnTo>
                        <a:pt x="1574" y="769"/>
                      </a:lnTo>
                      <a:lnTo>
                        <a:pt x="1596" y="775"/>
                      </a:lnTo>
                      <a:lnTo>
                        <a:pt x="1620" y="778"/>
                      </a:lnTo>
                      <a:lnTo>
                        <a:pt x="1642" y="780"/>
                      </a:lnTo>
                      <a:lnTo>
                        <a:pt x="1666" y="778"/>
                      </a:lnTo>
                      <a:lnTo>
                        <a:pt x="1690" y="775"/>
                      </a:lnTo>
                      <a:lnTo>
                        <a:pt x="1722" y="759"/>
                      </a:lnTo>
                      <a:lnTo>
                        <a:pt x="1753" y="741"/>
                      </a:lnTo>
                      <a:lnTo>
                        <a:pt x="1781" y="720"/>
                      </a:lnTo>
                      <a:lnTo>
                        <a:pt x="1810" y="695"/>
                      </a:lnTo>
                      <a:lnTo>
                        <a:pt x="1836" y="670"/>
                      </a:lnTo>
                      <a:lnTo>
                        <a:pt x="1859" y="644"/>
                      </a:lnTo>
                      <a:lnTo>
                        <a:pt x="1880" y="614"/>
                      </a:lnTo>
                      <a:lnTo>
                        <a:pt x="1897" y="585"/>
                      </a:lnTo>
                      <a:lnTo>
                        <a:pt x="2095" y="45"/>
                      </a:lnTo>
                      <a:lnTo>
                        <a:pt x="2105" y="35"/>
                      </a:lnTo>
                      <a:lnTo>
                        <a:pt x="2117" y="25"/>
                      </a:lnTo>
                      <a:lnTo>
                        <a:pt x="2129" y="15"/>
                      </a:lnTo>
                      <a:lnTo>
                        <a:pt x="2141" y="7"/>
                      </a:lnTo>
                      <a:lnTo>
                        <a:pt x="2155" y="1"/>
                      </a:lnTo>
                      <a:lnTo>
                        <a:pt x="2170" y="0"/>
                      </a:lnTo>
                      <a:lnTo>
                        <a:pt x="2185" y="1"/>
                      </a:lnTo>
                      <a:lnTo>
                        <a:pt x="220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80" name="Freeform 49"/>
                <p:cNvSpPr>
                  <a:spLocks/>
                </p:cNvSpPr>
                <p:nvPr/>
              </p:nvSpPr>
              <p:spPr bwMode="auto">
                <a:xfrm>
                  <a:off x="2112" y="3118"/>
                  <a:ext cx="532" cy="608"/>
                </a:xfrm>
                <a:custGeom>
                  <a:avLst/>
                  <a:gdLst>
                    <a:gd name="T0" fmla="*/ 1 w 1064"/>
                    <a:gd name="T1" fmla="*/ 1 h 1223"/>
                    <a:gd name="T2" fmla="*/ 1 w 1064"/>
                    <a:gd name="T3" fmla="*/ 1 h 1223"/>
                    <a:gd name="T4" fmla="*/ 1 w 1064"/>
                    <a:gd name="T5" fmla="*/ 1 h 1223"/>
                    <a:gd name="T6" fmla="*/ 1 w 1064"/>
                    <a:gd name="T7" fmla="*/ 1 h 1223"/>
                    <a:gd name="T8" fmla="*/ 1 w 1064"/>
                    <a:gd name="T9" fmla="*/ 1 h 1223"/>
                    <a:gd name="T10" fmla="*/ 1 w 1064"/>
                    <a:gd name="T11" fmla="*/ 1 h 1223"/>
                    <a:gd name="T12" fmla="*/ 1 w 1064"/>
                    <a:gd name="T13" fmla="*/ 1 h 1223"/>
                    <a:gd name="T14" fmla="*/ 1 w 1064"/>
                    <a:gd name="T15" fmla="*/ 1 h 1223"/>
                    <a:gd name="T16" fmla="*/ 1 w 1064"/>
                    <a:gd name="T17" fmla="*/ 1 h 1223"/>
                    <a:gd name="T18" fmla="*/ 1 w 1064"/>
                    <a:gd name="T19" fmla="*/ 1 h 1223"/>
                    <a:gd name="T20" fmla="*/ 1 w 1064"/>
                    <a:gd name="T21" fmla="*/ 1 h 1223"/>
                    <a:gd name="T22" fmla="*/ 1 w 1064"/>
                    <a:gd name="T23" fmla="*/ 1 h 1223"/>
                    <a:gd name="T24" fmla="*/ 1 w 1064"/>
                    <a:gd name="T25" fmla="*/ 1 h 1223"/>
                    <a:gd name="T26" fmla="*/ 1 w 1064"/>
                    <a:gd name="T27" fmla="*/ 1 h 1223"/>
                    <a:gd name="T28" fmla="*/ 1 w 1064"/>
                    <a:gd name="T29" fmla="*/ 1 h 1223"/>
                    <a:gd name="T30" fmla="*/ 1 w 1064"/>
                    <a:gd name="T31" fmla="*/ 1 h 1223"/>
                    <a:gd name="T32" fmla="*/ 1 w 1064"/>
                    <a:gd name="T33" fmla="*/ 1 h 1223"/>
                    <a:gd name="T34" fmla="*/ 1 w 1064"/>
                    <a:gd name="T35" fmla="*/ 1 h 1223"/>
                    <a:gd name="T36" fmla="*/ 1 w 1064"/>
                    <a:gd name="T37" fmla="*/ 1 h 1223"/>
                    <a:gd name="T38" fmla="*/ 1 w 1064"/>
                    <a:gd name="T39" fmla="*/ 1 h 1223"/>
                    <a:gd name="T40" fmla="*/ 1 w 1064"/>
                    <a:gd name="T41" fmla="*/ 1 h 1223"/>
                    <a:gd name="T42" fmla="*/ 1 w 1064"/>
                    <a:gd name="T43" fmla="*/ 1 h 1223"/>
                    <a:gd name="T44" fmla="*/ 1 w 1064"/>
                    <a:gd name="T45" fmla="*/ 1 h 1223"/>
                    <a:gd name="T46" fmla="*/ 1 w 1064"/>
                    <a:gd name="T47" fmla="*/ 1 h 1223"/>
                    <a:gd name="T48" fmla="*/ 1 w 1064"/>
                    <a:gd name="T49" fmla="*/ 1 h 1223"/>
                    <a:gd name="T50" fmla="*/ 1 w 1064"/>
                    <a:gd name="T51" fmla="*/ 1 h 1223"/>
                    <a:gd name="T52" fmla="*/ 1 w 1064"/>
                    <a:gd name="T53" fmla="*/ 1 h 1223"/>
                    <a:gd name="T54" fmla="*/ 1 w 1064"/>
                    <a:gd name="T55" fmla="*/ 1 h 1223"/>
                    <a:gd name="T56" fmla="*/ 1 w 1064"/>
                    <a:gd name="T57" fmla="*/ 1 h 1223"/>
                    <a:gd name="T58" fmla="*/ 1 w 1064"/>
                    <a:gd name="T59" fmla="*/ 1 h 1223"/>
                    <a:gd name="T60" fmla="*/ 1 w 1064"/>
                    <a:gd name="T61" fmla="*/ 1 h 1223"/>
                    <a:gd name="T62" fmla="*/ 1 w 1064"/>
                    <a:gd name="T63" fmla="*/ 1 h 1223"/>
                    <a:gd name="T64" fmla="*/ 1 w 1064"/>
                    <a:gd name="T65" fmla="*/ 1 h 1223"/>
                    <a:gd name="T66" fmla="*/ 1 w 1064"/>
                    <a:gd name="T67" fmla="*/ 1 h 1223"/>
                    <a:gd name="T68" fmla="*/ 1 w 1064"/>
                    <a:gd name="T69" fmla="*/ 1 h 1223"/>
                    <a:gd name="T70" fmla="*/ 1 w 1064"/>
                    <a:gd name="T71" fmla="*/ 1 h 1223"/>
                    <a:gd name="T72" fmla="*/ 1 w 1064"/>
                    <a:gd name="T73" fmla="*/ 1 h 1223"/>
                    <a:gd name="T74" fmla="*/ 1 w 1064"/>
                    <a:gd name="T75" fmla="*/ 1 h 1223"/>
                    <a:gd name="T76" fmla="*/ 1 w 1064"/>
                    <a:gd name="T77" fmla="*/ 0 h 1223"/>
                    <a:gd name="T78" fmla="*/ 1 w 1064"/>
                    <a:gd name="T79" fmla="*/ 1 h 1223"/>
                    <a:gd name="T80" fmla="*/ 1 w 1064"/>
                    <a:gd name="T81" fmla="*/ 1 h 1223"/>
                    <a:gd name="T82" fmla="*/ 1 w 1064"/>
                    <a:gd name="T83" fmla="*/ 1 h 1223"/>
                    <a:gd name="T84" fmla="*/ 1 w 1064"/>
                    <a:gd name="T85" fmla="*/ 1 h 1223"/>
                    <a:gd name="T86" fmla="*/ 1 w 1064"/>
                    <a:gd name="T87" fmla="*/ 1 h 1223"/>
                    <a:gd name="T88" fmla="*/ 1 w 1064"/>
                    <a:gd name="T89" fmla="*/ 1 h 1223"/>
                    <a:gd name="T90" fmla="*/ 1 w 1064"/>
                    <a:gd name="T91" fmla="*/ 1 h 1223"/>
                    <a:gd name="T92" fmla="*/ 1 w 1064"/>
                    <a:gd name="T93" fmla="*/ 1 h 1223"/>
                    <a:gd name="T94" fmla="*/ 1 w 1064"/>
                    <a:gd name="T95" fmla="*/ 1 h 1223"/>
                    <a:gd name="T96" fmla="*/ 1 w 1064"/>
                    <a:gd name="T97" fmla="*/ 1 h 1223"/>
                    <a:gd name="T98" fmla="*/ 1 w 1064"/>
                    <a:gd name="T99" fmla="*/ 1 h 12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64"/>
                    <a:gd name="T151" fmla="*/ 0 h 1223"/>
                    <a:gd name="T152" fmla="*/ 1064 w 1064"/>
                    <a:gd name="T153" fmla="*/ 1223 h 12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64" h="1223">
                      <a:moveTo>
                        <a:pt x="524" y="1223"/>
                      </a:moveTo>
                      <a:lnTo>
                        <a:pt x="484" y="1223"/>
                      </a:lnTo>
                      <a:lnTo>
                        <a:pt x="489" y="1189"/>
                      </a:lnTo>
                      <a:lnTo>
                        <a:pt x="502" y="1095"/>
                      </a:lnTo>
                      <a:lnTo>
                        <a:pt x="521" y="961"/>
                      </a:lnTo>
                      <a:lnTo>
                        <a:pt x="546" y="803"/>
                      </a:lnTo>
                      <a:lnTo>
                        <a:pt x="573" y="641"/>
                      </a:lnTo>
                      <a:lnTo>
                        <a:pt x="602" y="490"/>
                      </a:lnTo>
                      <a:lnTo>
                        <a:pt x="631" y="368"/>
                      </a:lnTo>
                      <a:lnTo>
                        <a:pt x="657" y="292"/>
                      </a:lnTo>
                      <a:lnTo>
                        <a:pt x="684" y="281"/>
                      </a:lnTo>
                      <a:lnTo>
                        <a:pt x="714" y="270"/>
                      </a:lnTo>
                      <a:lnTo>
                        <a:pt x="747" y="262"/>
                      </a:lnTo>
                      <a:lnTo>
                        <a:pt x="779" y="256"/>
                      </a:lnTo>
                      <a:lnTo>
                        <a:pt x="811" y="254"/>
                      </a:lnTo>
                      <a:lnTo>
                        <a:pt x="845" y="256"/>
                      </a:lnTo>
                      <a:lnTo>
                        <a:pt x="875" y="262"/>
                      </a:lnTo>
                      <a:lnTo>
                        <a:pt x="906" y="274"/>
                      </a:lnTo>
                      <a:lnTo>
                        <a:pt x="823" y="760"/>
                      </a:lnTo>
                      <a:lnTo>
                        <a:pt x="847" y="752"/>
                      </a:lnTo>
                      <a:lnTo>
                        <a:pt x="872" y="741"/>
                      </a:lnTo>
                      <a:lnTo>
                        <a:pt x="898" y="728"/>
                      </a:lnTo>
                      <a:lnTo>
                        <a:pt x="925" y="713"/>
                      </a:lnTo>
                      <a:lnTo>
                        <a:pt x="948" y="694"/>
                      </a:lnTo>
                      <a:lnTo>
                        <a:pt x="969" y="675"/>
                      </a:lnTo>
                      <a:lnTo>
                        <a:pt x="986" y="653"/>
                      </a:lnTo>
                      <a:lnTo>
                        <a:pt x="996" y="632"/>
                      </a:lnTo>
                      <a:lnTo>
                        <a:pt x="1001" y="583"/>
                      </a:lnTo>
                      <a:lnTo>
                        <a:pt x="1013" y="471"/>
                      </a:lnTo>
                      <a:lnTo>
                        <a:pt x="1025" y="349"/>
                      </a:lnTo>
                      <a:lnTo>
                        <a:pt x="1030" y="267"/>
                      </a:lnTo>
                      <a:lnTo>
                        <a:pt x="1028" y="243"/>
                      </a:lnTo>
                      <a:lnTo>
                        <a:pt x="1025" y="217"/>
                      </a:lnTo>
                      <a:lnTo>
                        <a:pt x="1018" y="189"/>
                      </a:lnTo>
                      <a:lnTo>
                        <a:pt x="1009" y="160"/>
                      </a:lnTo>
                      <a:lnTo>
                        <a:pt x="998" y="132"/>
                      </a:lnTo>
                      <a:lnTo>
                        <a:pt x="982" y="104"/>
                      </a:lnTo>
                      <a:lnTo>
                        <a:pt x="962" y="81"/>
                      </a:lnTo>
                      <a:lnTo>
                        <a:pt x="938" y="59"/>
                      </a:lnTo>
                      <a:lnTo>
                        <a:pt x="898" y="51"/>
                      </a:lnTo>
                      <a:lnTo>
                        <a:pt x="855" y="45"/>
                      </a:lnTo>
                      <a:lnTo>
                        <a:pt x="814" y="42"/>
                      </a:lnTo>
                      <a:lnTo>
                        <a:pt x="774" y="40"/>
                      </a:lnTo>
                      <a:lnTo>
                        <a:pt x="733" y="40"/>
                      </a:lnTo>
                      <a:lnTo>
                        <a:pt x="692" y="42"/>
                      </a:lnTo>
                      <a:lnTo>
                        <a:pt x="650" y="47"/>
                      </a:lnTo>
                      <a:lnTo>
                        <a:pt x="611" y="51"/>
                      </a:lnTo>
                      <a:lnTo>
                        <a:pt x="570" y="59"/>
                      </a:lnTo>
                      <a:lnTo>
                        <a:pt x="531" y="67"/>
                      </a:lnTo>
                      <a:lnTo>
                        <a:pt x="490" y="78"/>
                      </a:lnTo>
                      <a:lnTo>
                        <a:pt x="453" y="89"/>
                      </a:lnTo>
                      <a:lnTo>
                        <a:pt x="414" y="101"/>
                      </a:lnTo>
                      <a:lnTo>
                        <a:pt x="377" y="114"/>
                      </a:lnTo>
                      <a:lnTo>
                        <a:pt x="339" y="128"/>
                      </a:lnTo>
                      <a:lnTo>
                        <a:pt x="304" y="143"/>
                      </a:lnTo>
                      <a:lnTo>
                        <a:pt x="251" y="170"/>
                      </a:lnTo>
                      <a:lnTo>
                        <a:pt x="210" y="198"/>
                      </a:lnTo>
                      <a:lnTo>
                        <a:pt x="182" y="226"/>
                      </a:lnTo>
                      <a:lnTo>
                        <a:pt x="161" y="256"/>
                      </a:lnTo>
                      <a:lnTo>
                        <a:pt x="146" y="285"/>
                      </a:lnTo>
                      <a:lnTo>
                        <a:pt x="134" y="318"/>
                      </a:lnTo>
                      <a:lnTo>
                        <a:pt x="122" y="351"/>
                      </a:lnTo>
                      <a:lnTo>
                        <a:pt x="107" y="385"/>
                      </a:lnTo>
                      <a:lnTo>
                        <a:pt x="66" y="630"/>
                      </a:lnTo>
                      <a:lnTo>
                        <a:pt x="68" y="664"/>
                      </a:lnTo>
                      <a:lnTo>
                        <a:pt x="71" y="699"/>
                      </a:lnTo>
                      <a:lnTo>
                        <a:pt x="76" y="733"/>
                      </a:lnTo>
                      <a:lnTo>
                        <a:pt x="83" y="766"/>
                      </a:lnTo>
                      <a:lnTo>
                        <a:pt x="95" y="795"/>
                      </a:lnTo>
                      <a:lnTo>
                        <a:pt x="112" y="824"/>
                      </a:lnTo>
                      <a:lnTo>
                        <a:pt x="134" y="848"/>
                      </a:lnTo>
                      <a:lnTo>
                        <a:pt x="163" y="867"/>
                      </a:lnTo>
                      <a:lnTo>
                        <a:pt x="188" y="877"/>
                      </a:lnTo>
                      <a:lnTo>
                        <a:pt x="212" y="884"/>
                      </a:lnTo>
                      <a:lnTo>
                        <a:pt x="236" y="891"/>
                      </a:lnTo>
                      <a:lnTo>
                        <a:pt x="256" y="895"/>
                      </a:lnTo>
                      <a:lnTo>
                        <a:pt x="277" y="900"/>
                      </a:lnTo>
                      <a:lnTo>
                        <a:pt x="297" y="903"/>
                      </a:lnTo>
                      <a:lnTo>
                        <a:pt x="316" y="905"/>
                      </a:lnTo>
                      <a:lnTo>
                        <a:pt x="334" y="905"/>
                      </a:lnTo>
                      <a:lnTo>
                        <a:pt x="351" y="905"/>
                      </a:lnTo>
                      <a:lnTo>
                        <a:pt x="370" y="905"/>
                      </a:lnTo>
                      <a:lnTo>
                        <a:pt x="387" y="903"/>
                      </a:lnTo>
                      <a:lnTo>
                        <a:pt x="406" y="900"/>
                      </a:lnTo>
                      <a:lnTo>
                        <a:pt x="424" y="897"/>
                      </a:lnTo>
                      <a:lnTo>
                        <a:pt x="443" y="892"/>
                      </a:lnTo>
                      <a:lnTo>
                        <a:pt x="463" y="887"/>
                      </a:lnTo>
                      <a:lnTo>
                        <a:pt x="485" y="883"/>
                      </a:lnTo>
                      <a:lnTo>
                        <a:pt x="490" y="889"/>
                      </a:lnTo>
                      <a:lnTo>
                        <a:pt x="490" y="898"/>
                      </a:lnTo>
                      <a:lnTo>
                        <a:pt x="487" y="909"/>
                      </a:lnTo>
                      <a:lnTo>
                        <a:pt x="485" y="917"/>
                      </a:lnTo>
                      <a:lnTo>
                        <a:pt x="465" y="923"/>
                      </a:lnTo>
                      <a:lnTo>
                        <a:pt x="445" y="928"/>
                      </a:lnTo>
                      <a:lnTo>
                        <a:pt x="426" y="934"/>
                      </a:lnTo>
                      <a:lnTo>
                        <a:pt x="407" y="937"/>
                      </a:lnTo>
                      <a:lnTo>
                        <a:pt x="389" y="941"/>
                      </a:lnTo>
                      <a:lnTo>
                        <a:pt x="370" y="944"/>
                      </a:lnTo>
                      <a:lnTo>
                        <a:pt x="351" y="947"/>
                      </a:lnTo>
                      <a:lnTo>
                        <a:pt x="333" y="947"/>
                      </a:lnTo>
                      <a:lnTo>
                        <a:pt x="314" y="948"/>
                      </a:lnTo>
                      <a:lnTo>
                        <a:pt x="297" y="948"/>
                      </a:lnTo>
                      <a:lnTo>
                        <a:pt x="278" y="947"/>
                      </a:lnTo>
                      <a:lnTo>
                        <a:pt x="260" y="945"/>
                      </a:lnTo>
                      <a:lnTo>
                        <a:pt x="241" y="942"/>
                      </a:lnTo>
                      <a:lnTo>
                        <a:pt x="221" y="939"/>
                      </a:lnTo>
                      <a:lnTo>
                        <a:pt x="202" y="934"/>
                      </a:lnTo>
                      <a:lnTo>
                        <a:pt x="182" y="930"/>
                      </a:lnTo>
                      <a:lnTo>
                        <a:pt x="156" y="920"/>
                      </a:lnTo>
                      <a:lnTo>
                        <a:pt x="129" y="909"/>
                      </a:lnTo>
                      <a:lnTo>
                        <a:pt x="105" y="895"/>
                      </a:lnTo>
                      <a:lnTo>
                        <a:pt x="81" y="880"/>
                      </a:lnTo>
                      <a:lnTo>
                        <a:pt x="59" y="861"/>
                      </a:lnTo>
                      <a:lnTo>
                        <a:pt x="41" y="841"/>
                      </a:lnTo>
                      <a:lnTo>
                        <a:pt x="27" y="819"/>
                      </a:lnTo>
                      <a:lnTo>
                        <a:pt x="15" y="794"/>
                      </a:lnTo>
                      <a:lnTo>
                        <a:pt x="3" y="719"/>
                      </a:lnTo>
                      <a:lnTo>
                        <a:pt x="0" y="644"/>
                      </a:lnTo>
                      <a:lnTo>
                        <a:pt x="2" y="569"/>
                      </a:lnTo>
                      <a:lnTo>
                        <a:pt x="10" y="494"/>
                      </a:lnTo>
                      <a:lnTo>
                        <a:pt x="24" y="421"/>
                      </a:lnTo>
                      <a:lnTo>
                        <a:pt x="42" y="349"/>
                      </a:lnTo>
                      <a:lnTo>
                        <a:pt x="65" y="279"/>
                      </a:lnTo>
                      <a:lnTo>
                        <a:pt x="92" y="212"/>
                      </a:lnTo>
                      <a:lnTo>
                        <a:pt x="105" y="192"/>
                      </a:lnTo>
                      <a:lnTo>
                        <a:pt x="119" y="175"/>
                      </a:lnTo>
                      <a:lnTo>
                        <a:pt x="132" y="159"/>
                      </a:lnTo>
                      <a:lnTo>
                        <a:pt x="146" y="145"/>
                      </a:lnTo>
                      <a:lnTo>
                        <a:pt x="161" y="134"/>
                      </a:lnTo>
                      <a:lnTo>
                        <a:pt x="176" y="123"/>
                      </a:lnTo>
                      <a:lnTo>
                        <a:pt x="193" y="114"/>
                      </a:lnTo>
                      <a:lnTo>
                        <a:pt x="210" y="106"/>
                      </a:lnTo>
                      <a:lnTo>
                        <a:pt x="229" y="98"/>
                      </a:lnTo>
                      <a:lnTo>
                        <a:pt x="249" y="92"/>
                      </a:lnTo>
                      <a:lnTo>
                        <a:pt x="270" y="86"/>
                      </a:lnTo>
                      <a:lnTo>
                        <a:pt x="294" y="79"/>
                      </a:lnTo>
                      <a:lnTo>
                        <a:pt x="317" y="73"/>
                      </a:lnTo>
                      <a:lnTo>
                        <a:pt x="343" y="67"/>
                      </a:lnTo>
                      <a:lnTo>
                        <a:pt x="372" y="61"/>
                      </a:lnTo>
                      <a:lnTo>
                        <a:pt x="402" y="53"/>
                      </a:lnTo>
                      <a:lnTo>
                        <a:pt x="406" y="53"/>
                      </a:lnTo>
                      <a:lnTo>
                        <a:pt x="414" y="51"/>
                      </a:lnTo>
                      <a:lnTo>
                        <a:pt x="428" y="48"/>
                      </a:lnTo>
                      <a:lnTo>
                        <a:pt x="446" y="45"/>
                      </a:lnTo>
                      <a:lnTo>
                        <a:pt x="470" y="40"/>
                      </a:lnTo>
                      <a:lnTo>
                        <a:pt x="495" y="36"/>
                      </a:lnTo>
                      <a:lnTo>
                        <a:pt x="523" y="31"/>
                      </a:lnTo>
                      <a:lnTo>
                        <a:pt x="553" y="26"/>
                      </a:lnTo>
                      <a:lnTo>
                        <a:pt x="585" y="22"/>
                      </a:lnTo>
                      <a:lnTo>
                        <a:pt x="616" y="17"/>
                      </a:lnTo>
                      <a:lnTo>
                        <a:pt x="648" y="12"/>
                      </a:lnTo>
                      <a:lnTo>
                        <a:pt x="679" y="8"/>
                      </a:lnTo>
                      <a:lnTo>
                        <a:pt x="709" y="4"/>
                      </a:lnTo>
                      <a:lnTo>
                        <a:pt x="736" y="1"/>
                      </a:lnTo>
                      <a:lnTo>
                        <a:pt x="760" y="0"/>
                      </a:lnTo>
                      <a:lnTo>
                        <a:pt x="782" y="0"/>
                      </a:lnTo>
                      <a:lnTo>
                        <a:pt x="819" y="0"/>
                      </a:lnTo>
                      <a:lnTo>
                        <a:pt x="857" y="3"/>
                      </a:lnTo>
                      <a:lnTo>
                        <a:pt x="892" y="9"/>
                      </a:lnTo>
                      <a:lnTo>
                        <a:pt x="926" y="17"/>
                      </a:lnTo>
                      <a:lnTo>
                        <a:pt x="957" y="29"/>
                      </a:lnTo>
                      <a:lnTo>
                        <a:pt x="984" y="45"/>
                      </a:lnTo>
                      <a:lnTo>
                        <a:pt x="1009" y="67"/>
                      </a:lnTo>
                      <a:lnTo>
                        <a:pt x="1030" y="93"/>
                      </a:lnTo>
                      <a:lnTo>
                        <a:pt x="1047" y="132"/>
                      </a:lnTo>
                      <a:lnTo>
                        <a:pt x="1057" y="178"/>
                      </a:lnTo>
                      <a:lnTo>
                        <a:pt x="1062" y="229"/>
                      </a:lnTo>
                      <a:lnTo>
                        <a:pt x="1064" y="282"/>
                      </a:lnTo>
                      <a:lnTo>
                        <a:pt x="1064" y="337"/>
                      </a:lnTo>
                      <a:lnTo>
                        <a:pt x="1060" y="391"/>
                      </a:lnTo>
                      <a:lnTo>
                        <a:pt x="1059" y="443"/>
                      </a:lnTo>
                      <a:lnTo>
                        <a:pt x="1059" y="490"/>
                      </a:lnTo>
                      <a:lnTo>
                        <a:pt x="1055" y="529"/>
                      </a:lnTo>
                      <a:lnTo>
                        <a:pt x="1054" y="565"/>
                      </a:lnTo>
                      <a:lnTo>
                        <a:pt x="1050" y="602"/>
                      </a:lnTo>
                      <a:lnTo>
                        <a:pt x="1043" y="636"/>
                      </a:lnTo>
                      <a:lnTo>
                        <a:pt x="1032" y="669"/>
                      </a:lnTo>
                      <a:lnTo>
                        <a:pt x="1015" y="699"/>
                      </a:lnTo>
                      <a:lnTo>
                        <a:pt x="991" y="727"/>
                      </a:lnTo>
                      <a:lnTo>
                        <a:pt x="957" y="752"/>
                      </a:lnTo>
                      <a:lnTo>
                        <a:pt x="940" y="761"/>
                      </a:lnTo>
                      <a:lnTo>
                        <a:pt x="921" y="772"/>
                      </a:lnTo>
                      <a:lnTo>
                        <a:pt x="904" y="781"/>
                      </a:lnTo>
                      <a:lnTo>
                        <a:pt x="887" y="791"/>
                      </a:lnTo>
                      <a:lnTo>
                        <a:pt x="869" y="802"/>
                      </a:lnTo>
                      <a:lnTo>
                        <a:pt x="852" y="809"/>
                      </a:lnTo>
                      <a:lnTo>
                        <a:pt x="833" y="817"/>
                      </a:lnTo>
                      <a:lnTo>
                        <a:pt x="814" y="825"/>
                      </a:lnTo>
                      <a:lnTo>
                        <a:pt x="741" y="1223"/>
                      </a:lnTo>
                      <a:lnTo>
                        <a:pt x="704" y="1223"/>
                      </a:lnTo>
                      <a:lnTo>
                        <a:pt x="867" y="292"/>
                      </a:lnTo>
                      <a:lnTo>
                        <a:pt x="850" y="288"/>
                      </a:lnTo>
                      <a:lnTo>
                        <a:pt x="826" y="288"/>
                      </a:lnTo>
                      <a:lnTo>
                        <a:pt x="799" y="292"/>
                      </a:lnTo>
                      <a:lnTo>
                        <a:pt x="769" y="296"/>
                      </a:lnTo>
                      <a:lnTo>
                        <a:pt x="736" y="304"/>
                      </a:lnTo>
                      <a:lnTo>
                        <a:pt x="709" y="312"/>
                      </a:lnTo>
                      <a:lnTo>
                        <a:pt x="685" y="318"/>
                      </a:lnTo>
                      <a:lnTo>
                        <a:pt x="668" y="326"/>
                      </a:lnTo>
                      <a:lnTo>
                        <a:pt x="524" y="12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81" name="Freeform 50"/>
                <p:cNvSpPr>
                  <a:spLocks/>
                </p:cNvSpPr>
                <p:nvPr/>
              </p:nvSpPr>
              <p:spPr bwMode="auto">
                <a:xfrm>
                  <a:off x="2194" y="3167"/>
                  <a:ext cx="316" cy="356"/>
                </a:xfrm>
                <a:custGeom>
                  <a:avLst/>
                  <a:gdLst>
                    <a:gd name="T0" fmla="*/ 1 w 631"/>
                    <a:gd name="T1" fmla="*/ 0 h 713"/>
                    <a:gd name="T2" fmla="*/ 1 w 631"/>
                    <a:gd name="T3" fmla="*/ 0 h 713"/>
                    <a:gd name="T4" fmla="*/ 1 w 631"/>
                    <a:gd name="T5" fmla="*/ 0 h 713"/>
                    <a:gd name="T6" fmla="*/ 1 w 631"/>
                    <a:gd name="T7" fmla="*/ 0 h 713"/>
                    <a:gd name="T8" fmla="*/ 1 w 631"/>
                    <a:gd name="T9" fmla="*/ 0 h 713"/>
                    <a:gd name="T10" fmla="*/ 1 w 631"/>
                    <a:gd name="T11" fmla="*/ 0 h 713"/>
                    <a:gd name="T12" fmla="*/ 1 w 631"/>
                    <a:gd name="T13" fmla="*/ 0 h 713"/>
                    <a:gd name="T14" fmla="*/ 1 w 631"/>
                    <a:gd name="T15" fmla="*/ 0 h 713"/>
                    <a:gd name="T16" fmla="*/ 1 w 631"/>
                    <a:gd name="T17" fmla="*/ 0 h 713"/>
                    <a:gd name="T18" fmla="*/ 1 w 631"/>
                    <a:gd name="T19" fmla="*/ 0 h 713"/>
                    <a:gd name="T20" fmla="*/ 1 w 631"/>
                    <a:gd name="T21" fmla="*/ 0 h 713"/>
                    <a:gd name="T22" fmla="*/ 1 w 631"/>
                    <a:gd name="T23" fmla="*/ 0 h 713"/>
                    <a:gd name="T24" fmla="*/ 1 w 631"/>
                    <a:gd name="T25" fmla="*/ 0 h 713"/>
                    <a:gd name="T26" fmla="*/ 1 w 631"/>
                    <a:gd name="T27" fmla="*/ 0 h 713"/>
                    <a:gd name="T28" fmla="*/ 1 w 631"/>
                    <a:gd name="T29" fmla="*/ 0 h 713"/>
                    <a:gd name="T30" fmla="*/ 1 w 631"/>
                    <a:gd name="T31" fmla="*/ 0 h 713"/>
                    <a:gd name="T32" fmla="*/ 1 w 631"/>
                    <a:gd name="T33" fmla="*/ 0 h 713"/>
                    <a:gd name="T34" fmla="*/ 0 w 631"/>
                    <a:gd name="T35" fmla="*/ 0 h 713"/>
                    <a:gd name="T36" fmla="*/ 1 w 631"/>
                    <a:gd name="T37" fmla="*/ 0 h 713"/>
                    <a:gd name="T38" fmla="*/ 1 w 631"/>
                    <a:gd name="T39" fmla="*/ 0 h 713"/>
                    <a:gd name="T40" fmla="*/ 1 w 631"/>
                    <a:gd name="T41" fmla="*/ 0 h 713"/>
                    <a:gd name="T42" fmla="*/ 1 w 631"/>
                    <a:gd name="T43" fmla="*/ 0 h 713"/>
                    <a:gd name="T44" fmla="*/ 1 w 631"/>
                    <a:gd name="T45" fmla="*/ 0 h 713"/>
                    <a:gd name="T46" fmla="*/ 1 w 631"/>
                    <a:gd name="T47" fmla="*/ 0 h 713"/>
                    <a:gd name="T48" fmla="*/ 1 w 631"/>
                    <a:gd name="T49" fmla="*/ 0 h 713"/>
                    <a:gd name="T50" fmla="*/ 1 w 631"/>
                    <a:gd name="T51" fmla="*/ 0 h 713"/>
                    <a:gd name="T52" fmla="*/ 1 w 631"/>
                    <a:gd name="T53" fmla="*/ 0 h 713"/>
                    <a:gd name="T54" fmla="*/ 1 w 631"/>
                    <a:gd name="T55" fmla="*/ 0 h 713"/>
                    <a:gd name="T56" fmla="*/ 1 w 631"/>
                    <a:gd name="T57" fmla="*/ 0 h 713"/>
                    <a:gd name="T58" fmla="*/ 1 w 631"/>
                    <a:gd name="T59" fmla="*/ 0 h 713"/>
                    <a:gd name="T60" fmla="*/ 1 w 631"/>
                    <a:gd name="T61" fmla="*/ 0 h 713"/>
                    <a:gd name="T62" fmla="*/ 1 w 631"/>
                    <a:gd name="T63" fmla="*/ 0 h 713"/>
                    <a:gd name="T64" fmla="*/ 1 w 631"/>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31"/>
                    <a:gd name="T100" fmla="*/ 0 h 713"/>
                    <a:gd name="T101" fmla="*/ 631 w 631"/>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31" h="713">
                      <a:moveTo>
                        <a:pt x="631" y="0"/>
                      </a:moveTo>
                      <a:lnTo>
                        <a:pt x="600" y="8"/>
                      </a:lnTo>
                      <a:lnTo>
                        <a:pt x="571" y="15"/>
                      </a:lnTo>
                      <a:lnTo>
                        <a:pt x="543" y="23"/>
                      </a:lnTo>
                      <a:lnTo>
                        <a:pt x="514" y="31"/>
                      </a:lnTo>
                      <a:lnTo>
                        <a:pt x="487" y="39"/>
                      </a:lnTo>
                      <a:lnTo>
                        <a:pt x="459" y="47"/>
                      </a:lnTo>
                      <a:lnTo>
                        <a:pt x="434" y="56"/>
                      </a:lnTo>
                      <a:lnTo>
                        <a:pt x="407" y="64"/>
                      </a:lnTo>
                      <a:lnTo>
                        <a:pt x="381" y="71"/>
                      </a:lnTo>
                      <a:lnTo>
                        <a:pt x="356" y="81"/>
                      </a:lnTo>
                      <a:lnTo>
                        <a:pt x="332" y="89"/>
                      </a:lnTo>
                      <a:lnTo>
                        <a:pt x="307" y="96"/>
                      </a:lnTo>
                      <a:lnTo>
                        <a:pt x="281" y="106"/>
                      </a:lnTo>
                      <a:lnTo>
                        <a:pt x="257" y="114"/>
                      </a:lnTo>
                      <a:lnTo>
                        <a:pt x="232" y="123"/>
                      </a:lnTo>
                      <a:lnTo>
                        <a:pt x="208" y="131"/>
                      </a:lnTo>
                      <a:lnTo>
                        <a:pt x="169" y="157"/>
                      </a:lnTo>
                      <a:lnTo>
                        <a:pt x="139" y="190"/>
                      </a:lnTo>
                      <a:lnTo>
                        <a:pt x="115" y="226"/>
                      </a:lnTo>
                      <a:lnTo>
                        <a:pt x="98" y="267"/>
                      </a:lnTo>
                      <a:lnTo>
                        <a:pt x="84" y="309"/>
                      </a:lnTo>
                      <a:lnTo>
                        <a:pt x="74" y="352"/>
                      </a:lnTo>
                      <a:lnTo>
                        <a:pt x="66" y="396"/>
                      </a:lnTo>
                      <a:lnTo>
                        <a:pt x="57" y="438"/>
                      </a:lnTo>
                      <a:lnTo>
                        <a:pt x="52" y="711"/>
                      </a:lnTo>
                      <a:lnTo>
                        <a:pt x="47" y="713"/>
                      </a:lnTo>
                      <a:lnTo>
                        <a:pt x="40" y="713"/>
                      </a:lnTo>
                      <a:lnTo>
                        <a:pt x="32" y="711"/>
                      </a:lnTo>
                      <a:lnTo>
                        <a:pt x="23" y="710"/>
                      </a:lnTo>
                      <a:lnTo>
                        <a:pt x="15" y="706"/>
                      </a:lnTo>
                      <a:lnTo>
                        <a:pt x="8" y="705"/>
                      </a:lnTo>
                      <a:lnTo>
                        <a:pt x="3" y="702"/>
                      </a:lnTo>
                      <a:lnTo>
                        <a:pt x="1" y="702"/>
                      </a:lnTo>
                      <a:lnTo>
                        <a:pt x="0" y="630"/>
                      </a:lnTo>
                      <a:lnTo>
                        <a:pt x="0" y="558"/>
                      </a:lnTo>
                      <a:lnTo>
                        <a:pt x="3" y="485"/>
                      </a:lnTo>
                      <a:lnTo>
                        <a:pt x="10" y="415"/>
                      </a:lnTo>
                      <a:lnTo>
                        <a:pt x="23" y="345"/>
                      </a:lnTo>
                      <a:lnTo>
                        <a:pt x="44" y="277"/>
                      </a:lnTo>
                      <a:lnTo>
                        <a:pt x="73" y="215"/>
                      </a:lnTo>
                      <a:lnTo>
                        <a:pt x="112" y="156"/>
                      </a:lnTo>
                      <a:lnTo>
                        <a:pt x="135" y="142"/>
                      </a:lnTo>
                      <a:lnTo>
                        <a:pt x="161" y="128"/>
                      </a:lnTo>
                      <a:lnTo>
                        <a:pt x="186" y="115"/>
                      </a:lnTo>
                      <a:lnTo>
                        <a:pt x="212" y="104"/>
                      </a:lnTo>
                      <a:lnTo>
                        <a:pt x="237" y="93"/>
                      </a:lnTo>
                      <a:lnTo>
                        <a:pt x="264" y="82"/>
                      </a:lnTo>
                      <a:lnTo>
                        <a:pt x="291" y="73"/>
                      </a:lnTo>
                      <a:lnTo>
                        <a:pt x="319" y="65"/>
                      </a:lnTo>
                      <a:lnTo>
                        <a:pt x="346" y="56"/>
                      </a:lnTo>
                      <a:lnTo>
                        <a:pt x="373" y="50"/>
                      </a:lnTo>
                      <a:lnTo>
                        <a:pt x="400" y="42"/>
                      </a:lnTo>
                      <a:lnTo>
                        <a:pt x="429" y="34"/>
                      </a:lnTo>
                      <a:lnTo>
                        <a:pt x="456" y="28"/>
                      </a:lnTo>
                      <a:lnTo>
                        <a:pt x="485" y="22"/>
                      </a:lnTo>
                      <a:lnTo>
                        <a:pt x="512" y="15"/>
                      </a:lnTo>
                      <a:lnTo>
                        <a:pt x="541" y="9"/>
                      </a:lnTo>
                      <a:lnTo>
                        <a:pt x="553" y="8"/>
                      </a:lnTo>
                      <a:lnTo>
                        <a:pt x="563" y="6"/>
                      </a:lnTo>
                      <a:lnTo>
                        <a:pt x="575" y="4"/>
                      </a:lnTo>
                      <a:lnTo>
                        <a:pt x="587" y="4"/>
                      </a:lnTo>
                      <a:lnTo>
                        <a:pt x="597" y="3"/>
                      </a:lnTo>
                      <a:lnTo>
                        <a:pt x="609" y="1"/>
                      </a:lnTo>
                      <a:lnTo>
                        <a:pt x="619" y="1"/>
                      </a:lnTo>
                      <a:lnTo>
                        <a:pt x="6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82" name="Freeform 51"/>
                <p:cNvSpPr>
                  <a:spLocks/>
                </p:cNvSpPr>
                <p:nvPr/>
              </p:nvSpPr>
              <p:spPr bwMode="auto">
                <a:xfrm>
                  <a:off x="2388" y="3283"/>
                  <a:ext cx="94" cy="450"/>
                </a:xfrm>
                <a:custGeom>
                  <a:avLst/>
                  <a:gdLst>
                    <a:gd name="T0" fmla="*/ 0 w 189"/>
                    <a:gd name="T1" fmla="*/ 1 h 895"/>
                    <a:gd name="T2" fmla="*/ 0 w 189"/>
                    <a:gd name="T3" fmla="*/ 1 h 895"/>
                    <a:gd name="T4" fmla="*/ 0 w 189"/>
                    <a:gd name="T5" fmla="*/ 1 h 895"/>
                    <a:gd name="T6" fmla="*/ 0 w 189"/>
                    <a:gd name="T7" fmla="*/ 1 h 895"/>
                    <a:gd name="T8" fmla="*/ 0 w 189"/>
                    <a:gd name="T9" fmla="*/ 0 h 895"/>
                    <a:gd name="T10" fmla="*/ 0 w 189"/>
                    <a:gd name="T11" fmla="*/ 0 h 895"/>
                    <a:gd name="T12" fmla="*/ 0 w 189"/>
                    <a:gd name="T13" fmla="*/ 0 h 895"/>
                    <a:gd name="T14" fmla="*/ 0 w 189"/>
                    <a:gd name="T15" fmla="*/ 1 h 895"/>
                    <a:gd name="T16" fmla="*/ 0 w 189"/>
                    <a:gd name="T17" fmla="*/ 1 h 895"/>
                    <a:gd name="T18" fmla="*/ 0 w 189"/>
                    <a:gd name="T19" fmla="*/ 1 h 8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895"/>
                    <a:gd name="T32" fmla="*/ 189 w 189"/>
                    <a:gd name="T33" fmla="*/ 895 h 8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895">
                      <a:moveTo>
                        <a:pt x="0" y="895"/>
                      </a:moveTo>
                      <a:lnTo>
                        <a:pt x="109" y="292"/>
                      </a:lnTo>
                      <a:lnTo>
                        <a:pt x="167" y="8"/>
                      </a:lnTo>
                      <a:lnTo>
                        <a:pt x="168" y="1"/>
                      </a:lnTo>
                      <a:lnTo>
                        <a:pt x="173" y="0"/>
                      </a:lnTo>
                      <a:lnTo>
                        <a:pt x="182" y="0"/>
                      </a:lnTo>
                      <a:lnTo>
                        <a:pt x="189" y="0"/>
                      </a:lnTo>
                      <a:lnTo>
                        <a:pt x="136" y="301"/>
                      </a:lnTo>
                      <a:lnTo>
                        <a:pt x="29" y="895"/>
                      </a:lnTo>
                      <a:lnTo>
                        <a:pt x="0" y="8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83" name="Freeform 52"/>
                <p:cNvSpPr>
                  <a:spLocks/>
                </p:cNvSpPr>
                <p:nvPr/>
              </p:nvSpPr>
              <p:spPr bwMode="auto">
                <a:xfrm>
                  <a:off x="1439" y="2511"/>
                  <a:ext cx="64" cy="268"/>
                </a:xfrm>
                <a:custGeom>
                  <a:avLst/>
                  <a:gdLst>
                    <a:gd name="T0" fmla="*/ 0 w 131"/>
                    <a:gd name="T1" fmla="*/ 0 h 535"/>
                    <a:gd name="T2" fmla="*/ 0 w 131"/>
                    <a:gd name="T3" fmla="*/ 0 h 535"/>
                    <a:gd name="T4" fmla="*/ 0 w 131"/>
                    <a:gd name="T5" fmla="*/ 0 h 535"/>
                    <a:gd name="T6" fmla="*/ 0 w 131"/>
                    <a:gd name="T7" fmla="*/ 0 h 535"/>
                    <a:gd name="T8" fmla="*/ 0 w 131"/>
                    <a:gd name="T9" fmla="*/ 0 h 535"/>
                    <a:gd name="T10" fmla="*/ 0 60000 65536"/>
                    <a:gd name="T11" fmla="*/ 0 60000 65536"/>
                    <a:gd name="T12" fmla="*/ 0 60000 65536"/>
                    <a:gd name="T13" fmla="*/ 0 60000 65536"/>
                    <a:gd name="T14" fmla="*/ 0 60000 65536"/>
                    <a:gd name="T15" fmla="*/ 0 w 131"/>
                    <a:gd name="T16" fmla="*/ 0 h 535"/>
                    <a:gd name="T17" fmla="*/ 131 w 131"/>
                    <a:gd name="T18" fmla="*/ 535 h 535"/>
                  </a:gdLst>
                  <a:ahLst/>
                  <a:cxnLst>
                    <a:cxn ang="T10">
                      <a:pos x="T0" y="T1"/>
                    </a:cxn>
                    <a:cxn ang="T11">
                      <a:pos x="T2" y="T3"/>
                    </a:cxn>
                    <a:cxn ang="T12">
                      <a:pos x="T4" y="T5"/>
                    </a:cxn>
                    <a:cxn ang="T13">
                      <a:pos x="T6" y="T7"/>
                    </a:cxn>
                    <a:cxn ang="T14">
                      <a:pos x="T8" y="T9"/>
                    </a:cxn>
                  </a:cxnLst>
                  <a:rect l="T15" t="T16" r="T17" b="T18"/>
                  <a:pathLst>
                    <a:path w="131" h="535">
                      <a:moveTo>
                        <a:pt x="131" y="533"/>
                      </a:moveTo>
                      <a:lnTo>
                        <a:pt x="117" y="0"/>
                      </a:lnTo>
                      <a:lnTo>
                        <a:pt x="0" y="1"/>
                      </a:lnTo>
                      <a:lnTo>
                        <a:pt x="14" y="535"/>
                      </a:lnTo>
                      <a:lnTo>
                        <a:pt x="131" y="533"/>
                      </a:lnTo>
                      <a:close/>
                    </a:path>
                  </a:pathLst>
                </a:custGeom>
                <a:solidFill>
                  <a:srgbClr val="9E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84" name="Freeform 53"/>
                <p:cNvSpPr>
                  <a:spLocks/>
                </p:cNvSpPr>
                <p:nvPr/>
              </p:nvSpPr>
              <p:spPr bwMode="auto">
                <a:xfrm>
                  <a:off x="1521" y="2397"/>
                  <a:ext cx="69" cy="374"/>
                </a:xfrm>
                <a:custGeom>
                  <a:avLst/>
                  <a:gdLst>
                    <a:gd name="T0" fmla="*/ 1 w 132"/>
                    <a:gd name="T1" fmla="*/ 1 h 738"/>
                    <a:gd name="T2" fmla="*/ 1 w 132"/>
                    <a:gd name="T3" fmla="*/ 0 h 738"/>
                    <a:gd name="T4" fmla="*/ 0 w 132"/>
                    <a:gd name="T5" fmla="*/ 1 h 738"/>
                    <a:gd name="T6" fmla="*/ 1 w 132"/>
                    <a:gd name="T7" fmla="*/ 1 h 738"/>
                    <a:gd name="T8" fmla="*/ 1 w 132"/>
                    <a:gd name="T9" fmla="*/ 1 h 738"/>
                    <a:gd name="T10" fmla="*/ 0 60000 65536"/>
                    <a:gd name="T11" fmla="*/ 0 60000 65536"/>
                    <a:gd name="T12" fmla="*/ 0 60000 65536"/>
                    <a:gd name="T13" fmla="*/ 0 60000 65536"/>
                    <a:gd name="T14" fmla="*/ 0 60000 65536"/>
                    <a:gd name="T15" fmla="*/ 0 w 132"/>
                    <a:gd name="T16" fmla="*/ 0 h 738"/>
                    <a:gd name="T17" fmla="*/ 132 w 132"/>
                    <a:gd name="T18" fmla="*/ 738 h 738"/>
                  </a:gdLst>
                  <a:ahLst/>
                  <a:cxnLst>
                    <a:cxn ang="T10">
                      <a:pos x="T0" y="T1"/>
                    </a:cxn>
                    <a:cxn ang="T11">
                      <a:pos x="T2" y="T3"/>
                    </a:cxn>
                    <a:cxn ang="T12">
                      <a:pos x="T4" y="T5"/>
                    </a:cxn>
                    <a:cxn ang="T13">
                      <a:pos x="T6" y="T7"/>
                    </a:cxn>
                    <a:cxn ang="T14">
                      <a:pos x="T8" y="T9"/>
                    </a:cxn>
                  </a:cxnLst>
                  <a:rect l="T15" t="T16" r="T17" b="T18"/>
                  <a:pathLst>
                    <a:path w="132" h="738">
                      <a:moveTo>
                        <a:pt x="132" y="734"/>
                      </a:moveTo>
                      <a:lnTo>
                        <a:pt x="117" y="0"/>
                      </a:lnTo>
                      <a:lnTo>
                        <a:pt x="0" y="1"/>
                      </a:lnTo>
                      <a:lnTo>
                        <a:pt x="13" y="738"/>
                      </a:lnTo>
                      <a:lnTo>
                        <a:pt x="132" y="734"/>
                      </a:lnTo>
                      <a:close/>
                    </a:path>
                  </a:pathLst>
                </a:custGeom>
                <a:solidFill>
                  <a:srgbClr val="9E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85" name="Freeform 54"/>
                <p:cNvSpPr>
                  <a:spLocks/>
                </p:cNvSpPr>
                <p:nvPr/>
              </p:nvSpPr>
              <p:spPr bwMode="auto">
                <a:xfrm>
                  <a:off x="1604" y="2466"/>
                  <a:ext cx="72" cy="304"/>
                </a:xfrm>
                <a:custGeom>
                  <a:avLst/>
                  <a:gdLst>
                    <a:gd name="T0" fmla="*/ 1 w 132"/>
                    <a:gd name="T1" fmla="*/ 0 h 609"/>
                    <a:gd name="T2" fmla="*/ 1 w 132"/>
                    <a:gd name="T3" fmla="*/ 0 h 609"/>
                    <a:gd name="T4" fmla="*/ 0 w 132"/>
                    <a:gd name="T5" fmla="*/ 0 h 609"/>
                    <a:gd name="T6" fmla="*/ 1 w 132"/>
                    <a:gd name="T7" fmla="*/ 0 h 609"/>
                    <a:gd name="T8" fmla="*/ 1 w 132"/>
                    <a:gd name="T9" fmla="*/ 0 h 609"/>
                    <a:gd name="T10" fmla="*/ 0 60000 65536"/>
                    <a:gd name="T11" fmla="*/ 0 60000 65536"/>
                    <a:gd name="T12" fmla="*/ 0 60000 65536"/>
                    <a:gd name="T13" fmla="*/ 0 60000 65536"/>
                    <a:gd name="T14" fmla="*/ 0 60000 65536"/>
                    <a:gd name="T15" fmla="*/ 0 w 132"/>
                    <a:gd name="T16" fmla="*/ 0 h 609"/>
                    <a:gd name="T17" fmla="*/ 132 w 132"/>
                    <a:gd name="T18" fmla="*/ 609 h 609"/>
                  </a:gdLst>
                  <a:ahLst/>
                  <a:cxnLst>
                    <a:cxn ang="T10">
                      <a:pos x="T0" y="T1"/>
                    </a:cxn>
                    <a:cxn ang="T11">
                      <a:pos x="T2" y="T3"/>
                    </a:cxn>
                    <a:cxn ang="T12">
                      <a:pos x="T4" y="T5"/>
                    </a:cxn>
                    <a:cxn ang="T13">
                      <a:pos x="T6" y="T7"/>
                    </a:cxn>
                    <a:cxn ang="T14">
                      <a:pos x="T8" y="T9"/>
                    </a:cxn>
                  </a:cxnLst>
                  <a:rect l="T15" t="T16" r="T17" b="T18"/>
                  <a:pathLst>
                    <a:path w="132" h="609">
                      <a:moveTo>
                        <a:pt x="132" y="607"/>
                      </a:moveTo>
                      <a:lnTo>
                        <a:pt x="117" y="0"/>
                      </a:lnTo>
                      <a:lnTo>
                        <a:pt x="0" y="3"/>
                      </a:lnTo>
                      <a:lnTo>
                        <a:pt x="14" y="609"/>
                      </a:lnTo>
                      <a:lnTo>
                        <a:pt x="132" y="607"/>
                      </a:lnTo>
                      <a:close/>
                    </a:path>
                  </a:pathLst>
                </a:custGeom>
                <a:solidFill>
                  <a:srgbClr val="9E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grpSp>
          <p:grpSp>
            <p:nvGrpSpPr>
              <p:cNvPr id="50" name="Group 55"/>
              <p:cNvGrpSpPr>
                <a:grpSpLocks/>
              </p:cNvGrpSpPr>
              <p:nvPr/>
            </p:nvGrpSpPr>
            <p:grpSpPr bwMode="auto">
              <a:xfrm>
                <a:off x="1344" y="2331"/>
                <a:ext cx="480" cy="480"/>
                <a:chOff x="1584" y="1152"/>
                <a:chExt cx="1968" cy="1457"/>
              </a:xfrm>
            </p:grpSpPr>
            <p:pic>
              <p:nvPicPr>
                <p:cNvPr id="51" name="Picture 5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4" y="1152"/>
                  <a:ext cx="1968" cy="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7" descr="RHB hom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7" y="1372"/>
                  <a:ext cx="1943"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4" name="Picture 58"/>
            <p:cNvPicPr>
              <a:picLocks noChangeAspect="1" noChangeArrowheads="1"/>
            </p:cNvPicPr>
            <p:nvPr/>
          </p:nvPicPr>
          <p:blipFill>
            <a:blip r:embed="rId7">
              <a:extLst>
                <a:ext uri="{28A0092B-C50C-407E-A947-70E740481C1C}">
                  <a14:useLocalDpi xmlns:a14="http://schemas.microsoft.com/office/drawing/2010/main" val="0"/>
                </a:ext>
              </a:extLst>
            </a:blip>
            <a:srcRect l="16296" t="44792" r="3125" b="17708"/>
            <a:stretch>
              <a:fillRect/>
            </a:stretch>
          </p:blipFill>
          <p:spPr bwMode="gray">
            <a:xfrm>
              <a:off x="410" y="1134"/>
              <a:ext cx="1346"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 name="Line 59"/>
            <p:cNvSpPr>
              <a:spLocks noChangeShapeType="1"/>
            </p:cNvSpPr>
            <p:nvPr/>
          </p:nvSpPr>
          <p:spPr bwMode="auto">
            <a:xfrm flipH="1" flipV="1">
              <a:off x="1813" y="2701"/>
              <a:ext cx="334" cy="104"/>
            </a:xfrm>
            <a:prstGeom prst="line">
              <a:avLst/>
            </a:prstGeom>
            <a:noFill/>
            <a:ln w="50800">
              <a:solidFill>
                <a:srgbClr val="A6A6A6"/>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微软雅黑" panose="020B0503020204020204" pitchFamily="34" charset="-122"/>
                <a:ea typeface="微软雅黑" panose="020B0503020204020204" pitchFamily="34" charset="-122"/>
              </a:endParaRPr>
            </a:p>
          </p:txBody>
        </p:sp>
        <p:sp>
          <p:nvSpPr>
            <p:cNvPr id="16" name="Line 60"/>
            <p:cNvSpPr>
              <a:spLocks noChangeShapeType="1"/>
            </p:cNvSpPr>
            <p:nvPr/>
          </p:nvSpPr>
          <p:spPr bwMode="auto">
            <a:xfrm flipH="1" flipV="1">
              <a:off x="2019" y="2098"/>
              <a:ext cx="216" cy="239"/>
            </a:xfrm>
            <a:prstGeom prst="line">
              <a:avLst/>
            </a:prstGeom>
            <a:noFill/>
            <a:ln w="50800">
              <a:solidFill>
                <a:srgbClr val="A6A6A6"/>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17" name="Line 61"/>
            <p:cNvSpPr>
              <a:spLocks noChangeShapeType="1"/>
            </p:cNvSpPr>
            <p:nvPr/>
          </p:nvSpPr>
          <p:spPr bwMode="auto">
            <a:xfrm flipV="1">
              <a:off x="2739" y="1920"/>
              <a:ext cx="0" cy="357"/>
            </a:xfrm>
            <a:prstGeom prst="line">
              <a:avLst/>
            </a:prstGeom>
            <a:noFill/>
            <a:ln w="50800">
              <a:solidFill>
                <a:srgbClr val="A6A6A6"/>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微软雅黑" panose="020B0503020204020204" pitchFamily="34" charset="-122"/>
                <a:ea typeface="微软雅黑" panose="020B0503020204020204" pitchFamily="34" charset="-122"/>
              </a:endParaRPr>
            </a:p>
          </p:txBody>
        </p:sp>
        <p:sp>
          <p:nvSpPr>
            <p:cNvPr id="18" name="Line 62"/>
            <p:cNvSpPr>
              <a:spLocks noChangeShapeType="1"/>
            </p:cNvSpPr>
            <p:nvPr/>
          </p:nvSpPr>
          <p:spPr bwMode="auto">
            <a:xfrm flipV="1">
              <a:off x="3128" y="1986"/>
              <a:ext cx="408" cy="355"/>
            </a:xfrm>
            <a:prstGeom prst="line">
              <a:avLst/>
            </a:prstGeom>
            <a:noFill/>
            <a:ln w="50800">
              <a:solidFill>
                <a:srgbClr val="A6A6A6"/>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微软雅黑" panose="020B0503020204020204" pitchFamily="34" charset="-122"/>
                <a:ea typeface="微软雅黑" panose="020B0503020204020204" pitchFamily="34" charset="-122"/>
              </a:endParaRPr>
            </a:p>
          </p:txBody>
        </p:sp>
        <p:sp>
          <p:nvSpPr>
            <p:cNvPr id="19" name="Line 63"/>
            <p:cNvSpPr>
              <a:spLocks noChangeShapeType="1"/>
            </p:cNvSpPr>
            <p:nvPr/>
          </p:nvSpPr>
          <p:spPr bwMode="auto">
            <a:xfrm>
              <a:off x="3583" y="2860"/>
              <a:ext cx="322" cy="185"/>
            </a:xfrm>
            <a:prstGeom prst="line">
              <a:avLst/>
            </a:prstGeom>
            <a:noFill/>
            <a:ln w="50800">
              <a:solidFill>
                <a:srgbClr val="A6A6A6"/>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微软雅黑" panose="020B0503020204020204" pitchFamily="34" charset="-122"/>
                <a:ea typeface="微软雅黑" panose="020B0503020204020204" pitchFamily="34" charset="-122"/>
              </a:endParaRPr>
            </a:p>
          </p:txBody>
        </p:sp>
        <p:sp>
          <p:nvSpPr>
            <p:cNvPr id="20" name="Text Box 64"/>
            <p:cNvSpPr txBox="1">
              <a:spLocks noChangeArrowheads="1"/>
            </p:cNvSpPr>
            <p:nvPr/>
          </p:nvSpPr>
          <p:spPr bwMode="auto">
            <a:xfrm>
              <a:off x="2147" y="830"/>
              <a:ext cx="68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1200">
                  <a:latin typeface="微软雅黑" panose="020B0503020204020204" pitchFamily="34" charset="-122"/>
                  <a:ea typeface="微软雅黑" panose="020B0503020204020204" pitchFamily="34" charset="-122"/>
                  <a:cs typeface="黑体" charset="0"/>
                </a:rPr>
                <a:t>损失事件报表</a:t>
              </a:r>
              <a:endParaRPr lang="zh-TW" altLang="en-US" sz="1200">
                <a:latin typeface="微软雅黑" panose="020B0503020204020204" pitchFamily="34" charset="-122"/>
                <a:ea typeface="微软雅黑" panose="020B0503020204020204" pitchFamily="34" charset="-122"/>
                <a:cs typeface="黑体" charset="0"/>
              </a:endParaRPr>
            </a:p>
          </p:txBody>
        </p:sp>
        <p:grpSp>
          <p:nvGrpSpPr>
            <p:cNvPr id="21" name="Group 65"/>
            <p:cNvGrpSpPr>
              <a:grpSpLocks/>
            </p:cNvGrpSpPr>
            <p:nvPr/>
          </p:nvGrpSpPr>
          <p:grpSpPr bwMode="auto">
            <a:xfrm>
              <a:off x="3916" y="911"/>
              <a:ext cx="1274" cy="713"/>
              <a:chOff x="3817" y="1034"/>
              <a:chExt cx="1274" cy="713"/>
            </a:xfrm>
          </p:grpSpPr>
          <p:sp>
            <p:nvSpPr>
              <p:cNvPr id="34" name="Rectangle 66"/>
              <p:cNvSpPr>
                <a:spLocks noChangeArrowheads="1"/>
              </p:cNvSpPr>
              <p:nvPr/>
            </p:nvSpPr>
            <p:spPr bwMode="auto">
              <a:xfrm>
                <a:off x="3832" y="1034"/>
                <a:ext cx="125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a:latin typeface="微软雅黑" panose="020B0503020204020204" pitchFamily="34" charset="-122"/>
                    <a:ea typeface="微软雅黑" panose="020B0503020204020204" pitchFamily="34" charset="-122"/>
                    <a:cs typeface="黑体" charset="0"/>
                  </a:rPr>
                  <a:t>损失事件类型报表</a:t>
                </a:r>
                <a:endParaRPr lang="en-US" altLang="zh-TW" sz="1200">
                  <a:latin typeface="微软雅黑" panose="020B0503020204020204" pitchFamily="34" charset="-122"/>
                  <a:ea typeface="微软雅黑" panose="020B0503020204020204" pitchFamily="34" charset="-122"/>
                  <a:cs typeface="黑体" charset="0"/>
                </a:endParaRPr>
              </a:p>
            </p:txBody>
          </p:sp>
          <p:grpSp>
            <p:nvGrpSpPr>
              <p:cNvPr id="35" name="Group 67"/>
              <p:cNvGrpSpPr>
                <a:grpSpLocks/>
              </p:cNvGrpSpPr>
              <p:nvPr/>
            </p:nvGrpSpPr>
            <p:grpSpPr bwMode="auto">
              <a:xfrm>
                <a:off x="3817" y="1208"/>
                <a:ext cx="817" cy="539"/>
                <a:chOff x="3819" y="1190"/>
                <a:chExt cx="760" cy="528"/>
              </a:xfrm>
            </p:grpSpPr>
            <p:sp>
              <p:nvSpPr>
                <p:cNvPr id="36" name="Freeform 68"/>
                <p:cNvSpPr>
                  <a:spLocks/>
                </p:cNvSpPr>
                <p:nvPr/>
              </p:nvSpPr>
              <p:spPr bwMode="auto">
                <a:xfrm>
                  <a:off x="3819" y="1409"/>
                  <a:ext cx="307" cy="305"/>
                </a:xfrm>
                <a:custGeom>
                  <a:avLst/>
                  <a:gdLst>
                    <a:gd name="T0" fmla="*/ 11026 w 237"/>
                    <a:gd name="T1" fmla="*/ 8193 h 235"/>
                    <a:gd name="T2" fmla="*/ 10283 w 237"/>
                    <a:gd name="T3" fmla="*/ 8087 h 235"/>
                    <a:gd name="T4" fmla="*/ 9597 w 237"/>
                    <a:gd name="T5" fmla="*/ 7979 h 235"/>
                    <a:gd name="T6" fmla="*/ 9141 w 237"/>
                    <a:gd name="T7" fmla="*/ 7885 h 235"/>
                    <a:gd name="T8" fmla="*/ 8409 w 237"/>
                    <a:gd name="T9" fmla="*/ 7686 h 235"/>
                    <a:gd name="T10" fmla="*/ 7748 w 237"/>
                    <a:gd name="T11" fmla="*/ 7506 h 235"/>
                    <a:gd name="T12" fmla="*/ 7342 w 237"/>
                    <a:gd name="T13" fmla="*/ 7369 h 235"/>
                    <a:gd name="T14" fmla="*/ 6714 w 237"/>
                    <a:gd name="T15" fmla="*/ 7150 h 235"/>
                    <a:gd name="T16" fmla="*/ 6073 w 237"/>
                    <a:gd name="T17" fmla="*/ 6871 h 235"/>
                    <a:gd name="T18" fmla="*/ 5675 w 237"/>
                    <a:gd name="T19" fmla="*/ 6736 h 235"/>
                    <a:gd name="T20" fmla="*/ 5079 w 237"/>
                    <a:gd name="T21" fmla="*/ 6431 h 235"/>
                    <a:gd name="T22" fmla="*/ 4482 w 237"/>
                    <a:gd name="T23" fmla="*/ 6148 h 235"/>
                    <a:gd name="T24" fmla="*/ 4163 w 237"/>
                    <a:gd name="T25" fmla="*/ 5922 h 235"/>
                    <a:gd name="T26" fmla="*/ 3643 w 237"/>
                    <a:gd name="T27" fmla="*/ 5678 h 235"/>
                    <a:gd name="T28" fmla="*/ 3154 w 237"/>
                    <a:gd name="T29" fmla="*/ 5294 h 235"/>
                    <a:gd name="T30" fmla="*/ 2842 w 237"/>
                    <a:gd name="T31" fmla="*/ 5059 h 235"/>
                    <a:gd name="T32" fmla="*/ 2435 w 237"/>
                    <a:gd name="T33" fmla="*/ 4681 h 235"/>
                    <a:gd name="T34" fmla="*/ 2032 w 237"/>
                    <a:gd name="T35" fmla="*/ 4375 h 235"/>
                    <a:gd name="T36" fmla="*/ 1802 w 237"/>
                    <a:gd name="T37" fmla="*/ 4079 h 235"/>
                    <a:gd name="T38" fmla="*/ 1456 w 237"/>
                    <a:gd name="T39" fmla="*/ 3699 h 235"/>
                    <a:gd name="T40" fmla="*/ 1124 w 237"/>
                    <a:gd name="T41" fmla="*/ 3304 h 235"/>
                    <a:gd name="T42" fmla="*/ 913 w 237"/>
                    <a:gd name="T43" fmla="*/ 2997 h 235"/>
                    <a:gd name="T44" fmla="*/ 670 w 237"/>
                    <a:gd name="T45" fmla="*/ 2597 h 235"/>
                    <a:gd name="T46" fmla="*/ 483 w 237"/>
                    <a:gd name="T47" fmla="*/ 2196 h 235"/>
                    <a:gd name="T48" fmla="*/ 354 w 237"/>
                    <a:gd name="T49" fmla="*/ 1895 h 235"/>
                    <a:gd name="T50" fmla="*/ 171 w 237"/>
                    <a:gd name="T51" fmla="*/ 1460 h 235"/>
                    <a:gd name="T52" fmla="*/ 102 w 237"/>
                    <a:gd name="T53" fmla="*/ 1018 h 235"/>
                    <a:gd name="T54" fmla="*/ 1 w 237"/>
                    <a:gd name="T55" fmla="*/ 736 h 235"/>
                    <a:gd name="T56" fmla="*/ 0 w 237"/>
                    <a:gd name="T57" fmla="*/ 306 h 235"/>
                    <a:gd name="T58" fmla="*/ 0 w 237"/>
                    <a:gd name="T59" fmla="*/ 3471 h 235"/>
                    <a:gd name="T60" fmla="*/ 0 w 237"/>
                    <a:gd name="T61" fmla="*/ 3890 h 235"/>
                    <a:gd name="T62" fmla="*/ 1 w 237"/>
                    <a:gd name="T63" fmla="*/ 4288 h 235"/>
                    <a:gd name="T64" fmla="*/ 132 w 237"/>
                    <a:gd name="T65" fmla="*/ 4563 h 235"/>
                    <a:gd name="T66" fmla="*/ 222 w 237"/>
                    <a:gd name="T67" fmla="*/ 5049 h 235"/>
                    <a:gd name="T68" fmla="*/ 459 w 237"/>
                    <a:gd name="T69" fmla="*/ 5509 h 235"/>
                    <a:gd name="T70" fmla="*/ 517 w 237"/>
                    <a:gd name="T71" fmla="*/ 5708 h 235"/>
                    <a:gd name="T72" fmla="*/ 771 w 237"/>
                    <a:gd name="T73" fmla="*/ 6197 h 235"/>
                    <a:gd name="T74" fmla="*/ 999 w 237"/>
                    <a:gd name="T75" fmla="*/ 6566 h 235"/>
                    <a:gd name="T76" fmla="*/ 1183 w 237"/>
                    <a:gd name="T77" fmla="*/ 6848 h 235"/>
                    <a:gd name="T78" fmla="*/ 1532 w 237"/>
                    <a:gd name="T79" fmla="*/ 7268 h 235"/>
                    <a:gd name="T80" fmla="*/ 1886 w 237"/>
                    <a:gd name="T81" fmla="*/ 7656 h 235"/>
                    <a:gd name="T82" fmla="*/ 2148 w 237"/>
                    <a:gd name="T83" fmla="*/ 7885 h 235"/>
                    <a:gd name="T84" fmla="*/ 2570 w 237"/>
                    <a:gd name="T85" fmla="*/ 8274 h 235"/>
                    <a:gd name="T86" fmla="*/ 3023 w 237"/>
                    <a:gd name="T87" fmla="*/ 8667 h 235"/>
                    <a:gd name="T88" fmla="*/ 3329 w 237"/>
                    <a:gd name="T89" fmla="*/ 8872 h 235"/>
                    <a:gd name="T90" fmla="*/ 3833 w 237"/>
                    <a:gd name="T91" fmla="*/ 9189 h 235"/>
                    <a:gd name="T92" fmla="*/ 4312 w 237"/>
                    <a:gd name="T93" fmla="*/ 9517 h 235"/>
                    <a:gd name="T94" fmla="*/ 4719 w 237"/>
                    <a:gd name="T95" fmla="*/ 9681 h 235"/>
                    <a:gd name="T96" fmla="*/ 5293 w 237"/>
                    <a:gd name="T97" fmla="*/ 9975 h 235"/>
                    <a:gd name="T98" fmla="*/ 5881 w 237"/>
                    <a:gd name="T99" fmla="*/ 10234 h 235"/>
                    <a:gd name="T100" fmla="*/ 6255 w 237"/>
                    <a:gd name="T101" fmla="*/ 10439 h 235"/>
                    <a:gd name="T102" fmla="*/ 6880 w 237"/>
                    <a:gd name="T103" fmla="*/ 10706 h 235"/>
                    <a:gd name="T104" fmla="*/ 7567 w 237"/>
                    <a:gd name="T105" fmla="*/ 10876 h 235"/>
                    <a:gd name="T106" fmla="*/ 8000 w 237"/>
                    <a:gd name="T107" fmla="*/ 11038 h 235"/>
                    <a:gd name="T108" fmla="*/ 8697 w 237"/>
                    <a:gd name="T109" fmla="*/ 11215 h 235"/>
                    <a:gd name="T110" fmla="*/ 9373 w 237"/>
                    <a:gd name="T111" fmla="*/ 11346 h 235"/>
                    <a:gd name="T112" fmla="*/ 9868 w 237"/>
                    <a:gd name="T113" fmla="*/ 11428 h 235"/>
                    <a:gd name="T114" fmla="*/ 10523 w 237"/>
                    <a:gd name="T115" fmla="*/ 11574 h 235"/>
                    <a:gd name="T116" fmla="*/ 11266 w 237"/>
                    <a:gd name="T117" fmla="*/ 11709 h 2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7"/>
                    <a:gd name="T178" fmla="*/ 0 h 235"/>
                    <a:gd name="T179" fmla="*/ 237 w 237"/>
                    <a:gd name="T180" fmla="*/ 235 h 23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7" h="235">
                      <a:moveTo>
                        <a:pt x="237" y="166"/>
                      </a:moveTo>
                      <a:lnTo>
                        <a:pt x="237" y="166"/>
                      </a:lnTo>
                      <a:lnTo>
                        <a:pt x="232" y="165"/>
                      </a:lnTo>
                      <a:lnTo>
                        <a:pt x="227" y="164"/>
                      </a:lnTo>
                      <a:lnTo>
                        <a:pt x="223" y="164"/>
                      </a:lnTo>
                      <a:lnTo>
                        <a:pt x="217" y="163"/>
                      </a:lnTo>
                      <a:lnTo>
                        <a:pt x="212" y="162"/>
                      </a:lnTo>
                      <a:lnTo>
                        <a:pt x="208" y="161"/>
                      </a:lnTo>
                      <a:lnTo>
                        <a:pt x="203" y="160"/>
                      </a:lnTo>
                      <a:lnTo>
                        <a:pt x="198" y="160"/>
                      </a:lnTo>
                      <a:lnTo>
                        <a:pt x="193" y="158"/>
                      </a:lnTo>
                      <a:lnTo>
                        <a:pt x="188" y="158"/>
                      </a:lnTo>
                      <a:lnTo>
                        <a:pt x="183" y="156"/>
                      </a:lnTo>
                      <a:lnTo>
                        <a:pt x="179" y="155"/>
                      </a:lnTo>
                      <a:lnTo>
                        <a:pt x="174" y="154"/>
                      </a:lnTo>
                      <a:lnTo>
                        <a:pt x="169" y="153"/>
                      </a:lnTo>
                      <a:lnTo>
                        <a:pt x="165" y="152"/>
                      </a:lnTo>
                      <a:lnTo>
                        <a:pt x="160" y="150"/>
                      </a:lnTo>
                      <a:lnTo>
                        <a:pt x="156" y="149"/>
                      </a:lnTo>
                      <a:lnTo>
                        <a:pt x="151" y="147"/>
                      </a:lnTo>
                      <a:lnTo>
                        <a:pt x="147" y="146"/>
                      </a:lnTo>
                      <a:lnTo>
                        <a:pt x="142" y="145"/>
                      </a:lnTo>
                      <a:lnTo>
                        <a:pt x="138" y="143"/>
                      </a:lnTo>
                      <a:lnTo>
                        <a:pt x="134" y="141"/>
                      </a:lnTo>
                      <a:lnTo>
                        <a:pt x="129" y="140"/>
                      </a:lnTo>
                      <a:lnTo>
                        <a:pt x="125" y="138"/>
                      </a:lnTo>
                      <a:lnTo>
                        <a:pt x="121" y="137"/>
                      </a:lnTo>
                      <a:lnTo>
                        <a:pt x="117" y="135"/>
                      </a:lnTo>
                      <a:lnTo>
                        <a:pt x="113" y="133"/>
                      </a:lnTo>
                      <a:lnTo>
                        <a:pt x="109" y="131"/>
                      </a:lnTo>
                      <a:lnTo>
                        <a:pt x="105" y="129"/>
                      </a:lnTo>
                      <a:lnTo>
                        <a:pt x="101" y="127"/>
                      </a:lnTo>
                      <a:lnTo>
                        <a:pt x="97" y="125"/>
                      </a:lnTo>
                      <a:lnTo>
                        <a:pt x="93" y="123"/>
                      </a:lnTo>
                      <a:lnTo>
                        <a:pt x="89" y="121"/>
                      </a:lnTo>
                      <a:lnTo>
                        <a:pt x="86" y="119"/>
                      </a:lnTo>
                      <a:lnTo>
                        <a:pt x="82" y="117"/>
                      </a:lnTo>
                      <a:lnTo>
                        <a:pt x="79" y="115"/>
                      </a:lnTo>
                      <a:lnTo>
                        <a:pt x="75" y="113"/>
                      </a:lnTo>
                      <a:lnTo>
                        <a:pt x="72" y="111"/>
                      </a:lnTo>
                      <a:lnTo>
                        <a:pt x="69" y="108"/>
                      </a:lnTo>
                      <a:lnTo>
                        <a:pt x="65" y="106"/>
                      </a:lnTo>
                      <a:lnTo>
                        <a:pt x="62" y="104"/>
                      </a:lnTo>
                      <a:lnTo>
                        <a:pt x="59" y="102"/>
                      </a:lnTo>
                      <a:lnTo>
                        <a:pt x="56" y="99"/>
                      </a:lnTo>
                      <a:lnTo>
                        <a:pt x="53" y="97"/>
                      </a:lnTo>
                      <a:lnTo>
                        <a:pt x="50" y="94"/>
                      </a:lnTo>
                      <a:lnTo>
                        <a:pt x="47" y="92"/>
                      </a:lnTo>
                      <a:lnTo>
                        <a:pt x="44" y="89"/>
                      </a:lnTo>
                      <a:lnTo>
                        <a:pt x="42" y="87"/>
                      </a:lnTo>
                      <a:lnTo>
                        <a:pt x="39" y="84"/>
                      </a:lnTo>
                      <a:lnTo>
                        <a:pt x="37" y="82"/>
                      </a:lnTo>
                      <a:lnTo>
                        <a:pt x="34" y="79"/>
                      </a:lnTo>
                      <a:lnTo>
                        <a:pt x="32" y="77"/>
                      </a:lnTo>
                      <a:lnTo>
                        <a:pt x="30" y="74"/>
                      </a:lnTo>
                      <a:lnTo>
                        <a:pt x="27" y="71"/>
                      </a:lnTo>
                      <a:lnTo>
                        <a:pt x="25" y="68"/>
                      </a:lnTo>
                      <a:lnTo>
                        <a:pt x="23" y="66"/>
                      </a:lnTo>
                      <a:lnTo>
                        <a:pt x="21" y="63"/>
                      </a:lnTo>
                      <a:lnTo>
                        <a:pt x="19" y="60"/>
                      </a:lnTo>
                      <a:lnTo>
                        <a:pt x="18" y="58"/>
                      </a:lnTo>
                      <a:lnTo>
                        <a:pt x="16" y="55"/>
                      </a:lnTo>
                      <a:lnTo>
                        <a:pt x="14" y="52"/>
                      </a:lnTo>
                      <a:lnTo>
                        <a:pt x="13" y="49"/>
                      </a:lnTo>
                      <a:lnTo>
                        <a:pt x="11" y="46"/>
                      </a:lnTo>
                      <a:lnTo>
                        <a:pt x="10" y="44"/>
                      </a:lnTo>
                      <a:lnTo>
                        <a:pt x="9" y="41"/>
                      </a:lnTo>
                      <a:lnTo>
                        <a:pt x="7" y="38"/>
                      </a:lnTo>
                      <a:lnTo>
                        <a:pt x="6" y="35"/>
                      </a:lnTo>
                      <a:lnTo>
                        <a:pt x="5" y="32"/>
                      </a:lnTo>
                      <a:lnTo>
                        <a:pt x="4" y="29"/>
                      </a:lnTo>
                      <a:lnTo>
                        <a:pt x="3" y="26"/>
                      </a:lnTo>
                      <a:lnTo>
                        <a:pt x="3" y="23"/>
                      </a:lnTo>
                      <a:lnTo>
                        <a:pt x="2" y="21"/>
                      </a:lnTo>
                      <a:lnTo>
                        <a:pt x="1" y="17"/>
                      </a:lnTo>
                      <a:lnTo>
                        <a:pt x="1" y="15"/>
                      </a:lnTo>
                      <a:lnTo>
                        <a:pt x="1" y="12"/>
                      </a:lnTo>
                      <a:lnTo>
                        <a:pt x="0" y="9"/>
                      </a:lnTo>
                      <a:lnTo>
                        <a:pt x="0" y="6"/>
                      </a:lnTo>
                      <a:lnTo>
                        <a:pt x="0" y="3"/>
                      </a:lnTo>
                      <a:lnTo>
                        <a:pt x="0" y="0"/>
                      </a:lnTo>
                      <a:lnTo>
                        <a:pt x="0" y="69"/>
                      </a:lnTo>
                      <a:lnTo>
                        <a:pt x="0" y="72"/>
                      </a:lnTo>
                      <a:lnTo>
                        <a:pt x="0" y="75"/>
                      </a:lnTo>
                      <a:lnTo>
                        <a:pt x="0" y="78"/>
                      </a:lnTo>
                      <a:lnTo>
                        <a:pt x="1" y="81"/>
                      </a:lnTo>
                      <a:lnTo>
                        <a:pt x="1" y="84"/>
                      </a:lnTo>
                      <a:lnTo>
                        <a:pt x="1" y="86"/>
                      </a:lnTo>
                      <a:lnTo>
                        <a:pt x="2" y="89"/>
                      </a:lnTo>
                      <a:lnTo>
                        <a:pt x="3" y="92"/>
                      </a:lnTo>
                      <a:lnTo>
                        <a:pt x="3" y="95"/>
                      </a:lnTo>
                      <a:lnTo>
                        <a:pt x="4" y="98"/>
                      </a:lnTo>
                      <a:lnTo>
                        <a:pt x="5" y="101"/>
                      </a:lnTo>
                      <a:lnTo>
                        <a:pt x="6" y="104"/>
                      </a:lnTo>
                      <a:lnTo>
                        <a:pt x="7" y="107"/>
                      </a:lnTo>
                      <a:lnTo>
                        <a:pt x="9" y="110"/>
                      </a:lnTo>
                      <a:lnTo>
                        <a:pt x="10" y="112"/>
                      </a:lnTo>
                      <a:lnTo>
                        <a:pt x="11" y="115"/>
                      </a:lnTo>
                      <a:lnTo>
                        <a:pt x="13" y="118"/>
                      </a:lnTo>
                      <a:lnTo>
                        <a:pt x="14" y="121"/>
                      </a:lnTo>
                      <a:lnTo>
                        <a:pt x="16" y="124"/>
                      </a:lnTo>
                      <a:lnTo>
                        <a:pt x="18" y="126"/>
                      </a:lnTo>
                      <a:lnTo>
                        <a:pt x="19" y="129"/>
                      </a:lnTo>
                      <a:lnTo>
                        <a:pt x="21" y="132"/>
                      </a:lnTo>
                      <a:lnTo>
                        <a:pt x="23" y="135"/>
                      </a:lnTo>
                      <a:lnTo>
                        <a:pt x="25" y="137"/>
                      </a:lnTo>
                      <a:lnTo>
                        <a:pt x="27" y="140"/>
                      </a:lnTo>
                      <a:lnTo>
                        <a:pt x="30" y="143"/>
                      </a:lnTo>
                      <a:lnTo>
                        <a:pt x="32" y="146"/>
                      </a:lnTo>
                      <a:lnTo>
                        <a:pt x="34" y="148"/>
                      </a:lnTo>
                      <a:lnTo>
                        <a:pt x="37" y="151"/>
                      </a:lnTo>
                      <a:lnTo>
                        <a:pt x="39" y="153"/>
                      </a:lnTo>
                      <a:lnTo>
                        <a:pt x="42" y="156"/>
                      </a:lnTo>
                      <a:lnTo>
                        <a:pt x="44" y="158"/>
                      </a:lnTo>
                      <a:lnTo>
                        <a:pt x="47" y="161"/>
                      </a:lnTo>
                      <a:lnTo>
                        <a:pt x="50" y="163"/>
                      </a:lnTo>
                      <a:lnTo>
                        <a:pt x="53" y="166"/>
                      </a:lnTo>
                      <a:lnTo>
                        <a:pt x="56" y="168"/>
                      </a:lnTo>
                      <a:lnTo>
                        <a:pt x="59" y="170"/>
                      </a:lnTo>
                      <a:lnTo>
                        <a:pt x="62" y="173"/>
                      </a:lnTo>
                      <a:lnTo>
                        <a:pt x="65" y="175"/>
                      </a:lnTo>
                      <a:lnTo>
                        <a:pt x="69" y="177"/>
                      </a:lnTo>
                      <a:lnTo>
                        <a:pt x="72" y="180"/>
                      </a:lnTo>
                      <a:lnTo>
                        <a:pt x="75" y="182"/>
                      </a:lnTo>
                      <a:lnTo>
                        <a:pt x="79" y="184"/>
                      </a:lnTo>
                      <a:lnTo>
                        <a:pt x="82" y="186"/>
                      </a:lnTo>
                      <a:lnTo>
                        <a:pt x="86" y="188"/>
                      </a:lnTo>
                      <a:lnTo>
                        <a:pt x="89" y="190"/>
                      </a:lnTo>
                      <a:lnTo>
                        <a:pt x="93" y="192"/>
                      </a:lnTo>
                      <a:lnTo>
                        <a:pt x="97" y="194"/>
                      </a:lnTo>
                      <a:lnTo>
                        <a:pt x="101" y="196"/>
                      </a:lnTo>
                      <a:lnTo>
                        <a:pt x="105" y="198"/>
                      </a:lnTo>
                      <a:lnTo>
                        <a:pt x="109" y="200"/>
                      </a:lnTo>
                      <a:lnTo>
                        <a:pt x="113" y="202"/>
                      </a:lnTo>
                      <a:lnTo>
                        <a:pt x="117" y="204"/>
                      </a:lnTo>
                      <a:lnTo>
                        <a:pt x="121" y="205"/>
                      </a:lnTo>
                      <a:lnTo>
                        <a:pt x="125" y="207"/>
                      </a:lnTo>
                      <a:lnTo>
                        <a:pt x="129" y="209"/>
                      </a:lnTo>
                      <a:lnTo>
                        <a:pt x="134" y="210"/>
                      </a:lnTo>
                      <a:lnTo>
                        <a:pt x="138" y="212"/>
                      </a:lnTo>
                      <a:lnTo>
                        <a:pt x="142" y="214"/>
                      </a:lnTo>
                      <a:lnTo>
                        <a:pt x="147" y="215"/>
                      </a:lnTo>
                      <a:lnTo>
                        <a:pt x="151" y="216"/>
                      </a:lnTo>
                      <a:lnTo>
                        <a:pt x="156" y="218"/>
                      </a:lnTo>
                      <a:lnTo>
                        <a:pt x="160" y="219"/>
                      </a:lnTo>
                      <a:lnTo>
                        <a:pt x="165" y="221"/>
                      </a:lnTo>
                      <a:lnTo>
                        <a:pt x="169" y="222"/>
                      </a:lnTo>
                      <a:lnTo>
                        <a:pt x="174" y="223"/>
                      </a:lnTo>
                      <a:lnTo>
                        <a:pt x="179" y="224"/>
                      </a:lnTo>
                      <a:lnTo>
                        <a:pt x="183" y="225"/>
                      </a:lnTo>
                      <a:lnTo>
                        <a:pt x="188" y="227"/>
                      </a:lnTo>
                      <a:lnTo>
                        <a:pt x="193" y="227"/>
                      </a:lnTo>
                      <a:lnTo>
                        <a:pt x="198" y="228"/>
                      </a:lnTo>
                      <a:lnTo>
                        <a:pt x="203" y="229"/>
                      </a:lnTo>
                      <a:lnTo>
                        <a:pt x="208" y="230"/>
                      </a:lnTo>
                      <a:lnTo>
                        <a:pt x="212" y="231"/>
                      </a:lnTo>
                      <a:lnTo>
                        <a:pt x="217" y="232"/>
                      </a:lnTo>
                      <a:lnTo>
                        <a:pt x="223" y="233"/>
                      </a:lnTo>
                      <a:lnTo>
                        <a:pt x="227" y="233"/>
                      </a:lnTo>
                      <a:lnTo>
                        <a:pt x="232" y="234"/>
                      </a:lnTo>
                      <a:lnTo>
                        <a:pt x="237" y="235"/>
                      </a:lnTo>
                      <a:lnTo>
                        <a:pt x="237" y="166"/>
                      </a:lnTo>
                      <a:close/>
                    </a:path>
                  </a:pathLst>
                </a:custGeom>
                <a:solidFill>
                  <a:srgbClr val="4D1A33"/>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37" name="Freeform 69"/>
                <p:cNvSpPr>
                  <a:spLocks/>
                </p:cNvSpPr>
                <p:nvPr/>
              </p:nvSpPr>
              <p:spPr bwMode="auto">
                <a:xfrm>
                  <a:off x="3819" y="1190"/>
                  <a:ext cx="407" cy="435"/>
                </a:xfrm>
                <a:custGeom>
                  <a:avLst/>
                  <a:gdLst>
                    <a:gd name="T0" fmla="*/ 11111 w 314"/>
                    <a:gd name="T1" fmla="*/ 16723 h 335"/>
                    <a:gd name="T2" fmla="*/ 10380 w 314"/>
                    <a:gd name="T3" fmla="*/ 16657 h 335"/>
                    <a:gd name="T4" fmla="*/ 9719 w 314"/>
                    <a:gd name="T5" fmla="*/ 16526 h 335"/>
                    <a:gd name="T6" fmla="*/ 8957 w 314"/>
                    <a:gd name="T7" fmla="*/ 16375 h 335"/>
                    <a:gd name="T8" fmla="*/ 8550 w 314"/>
                    <a:gd name="T9" fmla="*/ 16239 h 335"/>
                    <a:gd name="T10" fmla="*/ 7807 w 314"/>
                    <a:gd name="T11" fmla="*/ 16064 h 335"/>
                    <a:gd name="T12" fmla="*/ 7217 w 314"/>
                    <a:gd name="T13" fmla="*/ 15848 h 335"/>
                    <a:gd name="T14" fmla="*/ 6596 w 314"/>
                    <a:gd name="T15" fmla="*/ 15607 h 335"/>
                    <a:gd name="T16" fmla="*/ 5927 w 314"/>
                    <a:gd name="T17" fmla="*/ 15402 h 335"/>
                    <a:gd name="T18" fmla="*/ 5513 w 314"/>
                    <a:gd name="T19" fmla="*/ 15189 h 335"/>
                    <a:gd name="T20" fmla="*/ 4942 w 314"/>
                    <a:gd name="T21" fmla="*/ 14887 h 335"/>
                    <a:gd name="T22" fmla="*/ 4336 w 314"/>
                    <a:gd name="T23" fmla="*/ 14619 h 335"/>
                    <a:gd name="T24" fmla="*/ 3844 w 314"/>
                    <a:gd name="T25" fmla="*/ 14297 h 335"/>
                    <a:gd name="T26" fmla="*/ 3528 w 314"/>
                    <a:gd name="T27" fmla="*/ 14103 h 335"/>
                    <a:gd name="T28" fmla="*/ 3037 w 314"/>
                    <a:gd name="T29" fmla="*/ 13703 h 335"/>
                    <a:gd name="T30" fmla="*/ 2581 w 314"/>
                    <a:gd name="T31" fmla="*/ 13381 h 335"/>
                    <a:gd name="T32" fmla="*/ 2161 w 314"/>
                    <a:gd name="T33" fmla="*/ 12975 h 335"/>
                    <a:gd name="T34" fmla="*/ 1933 w 314"/>
                    <a:gd name="T35" fmla="*/ 12727 h 335"/>
                    <a:gd name="T36" fmla="*/ 1536 w 314"/>
                    <a:gd name="T37" fmla="*/ 12371 h 335"/>
                    <a:gd name="T38" fmla="*/ 1185 w 314"/>
                    <a:gd name="T39" fmla="*/ 11920 h 335"/>
                    <a:gd name="T40" fmla="*/ 914 w 314"/>
                    <a:gd name="T41" fmla="*/ 11513 h 335"/>
                    <a:gd name="T42" fmla="*/ 684 w 314"/>
                    <a:gd name="T43" fmla="*/ 11106 h 335"/>
                    <a:gd name="T44" fmla="*/ 528 w 314"/>
                    <a:gd name="T45" fmla="*/ 10794 h 335"/>
                    <a:gd name="T46" fmla="*/ 354 w 314"/>
                    <a:gd name="T47" fmla="*/ 10406 h 335"/>
                    <a:gd name="T48" fmla="*/ 181 w 314"/>
                    <a:gd name="T49" fmla="*/ 9983 h 335"/>
                    <a:gd name="T50" fmla="*/ 108 w 314"/>
                    <a:gd name="T51" fmla="*/ 9570 h 335"/>
                    <a:gd name="T52" fmla="*/ 1 w 314"/>
                    <a:gd name="T53" fmla="*/ 9256 h 335"/>
                    <a:gd name="T54" fmla="*/ 0 w 314"/>
                    <a:gd name="T55" fmla="*/ 8796 h 335"/>
                    <a:gd name="T56" fmla="*/ 0 w 314"/>
                    <a:gd name="T57" fmla="*/ 8364 h 335"/>
                    <a:gd name="T58" fmla="*/ 1 w 314"/>
                    <a:gd name="T59" fmla="*/ 7904 h 335"/>
                    <a:gd name="T60" fmla="*/ 1 w 314"/>
                    <a:gd name="T61" fmla="*/ 7608 h 335"/>
                    <a:gd name="T62" fmla="*/ 140 w 314"/>
                    <a:gd name="T63" fmla="*/ 7128 h 335"/>
                    <a:gd name="T64" fmla="*/ 305 w 314"/>
                    <a:gd name="T65" fmla="*/ 6716 h 335"/>
                    <a:gd name="T66" fmla="*/ 512 w 314"/>
                    <a:gd name="T67" fmla="*/ 6259 h 335"/>
                    <a:gd name="T68" fmla="*/ 684 w 314"/>
                    <a:gd name="T69" fmla="*/ 5876 h 335"/>
                    <a:gd name="T70" fmla="*/ 887 w 314"/>
                    <a:gd name="T71" fmla="*/ 5587 h 335"/>
                    <a:gd name="T72" fmla="*/ 1150 w 314"/>
                    <a:gd name="T73" fmla="*/ 5172 h 335"/>
                    <a:gd name="T74" fmla="*/ 1491 w 314"/>
                    <a:gd name="T75" fmla="*/ 4789 h 335"/>
                    <a:gd name="T76" fmla="*/ 1808 w 314"/>
                    <a:gd name="T77" fmla="*/ 4388 h 335"/>
                    <a:gd name="T78" fmla="*/ 2049 w 314"/>
                    <a:gd name="T79" fmla="*/ 4107 h 335"/>
                    <a:gd name="T80" fmla="*/ 2448 w 314"/>
                    <a:gd name="T81" fmla="*/ 3772 h 335"/>
                    <a:gd name="T82" fmla="*/ 2881 w 314"/>
                    <a:gd name="T83" fmla="*/ 3379 h 335"/>
                    <a:gd name="T84" fmla="*/ 3345 w 314"/>
                    <a:gd name="T85" fmla="*/ 3009 h 335"/>
                    <a:gd name="T86" fmla="*/ 3655 w 314"/>
                    <a:gd name="T87" fmla="*/ 2840 h 335"/>
                    <a:gd name="T88" fmla="*/ 4210 w 314"/>
                    <a:gd name="T89" fmla="*/ 2507 h 335"/>
                    <a:gd name="T90" fmla="*/ 4738 w 314"/>
                    <a:gd name="T91" fmla="*/ 2202 h 335"/>
                    <a:gd name="T92" fmla="*/ 5331 w 314"/>
                    <a:gd name="T93" fmla="*/ 1905 h 335"/>
                    <a:gd name="T94" fmla="*/ 5927 w 314"/>
                    <a:gd name="T95" fmla="*/ 1622 h 335"/>
                    <a:gd name="T96" fmla="*/ 6302 w 314"/>
                    <a:gd name="T97" fmla="*/ 1467 h 335"/>
                    <a:gd name="T98" fmla="*/ 6916 w 314"/>
                    <a:gd name="T99" fmla="*/ 1191 h 335"/>
                    <a:gd name="T100" fmla="*/ 7645 w 314"/>
                    <a:gd name="T101" fmla="*/ 1006 h 335"/>
                    <a:gd name="T102" fmla="*/ 8264 w 314"/>
                    <a:gd name="T103" fmla="*/ 787 h 335"/>
                    <a:gd name="T104" fmla="*/ 8779 w 314"/>
                    <a:gd name="T105" fmla="*/ 695 h 335"/>
                    <a:gd name="T106" fmla="*/ 9443 w 314"/>
                    <a:gd name="T107" fmla="*/ 516 h 335"/>
                    <a:gd name="T108" fmla="*/ 10205 w 314"/>
                    <a:gd name="T109" fmla="*/ 360 h 335"/>
                    <a:gd name="T110" fmla="*/ 10941 w 314"/>
                    <a:gd name="T111" fmla="*/ 236 h 335"/>
                    <a:gd name="T112" fmla="*/ 11379 w 314"/>
                    <a:gd name="T113" fmla="*/ 182 h 335"/>
                    <a:gd name="T114" fmla="*/ 12083 w 314"/>
                    <a:gd name="T115" fmla="*/ 108 h 335"/>
                    <a:gd name="T116" fmla="*/ 12888 w 314"/>
                    <a:gd name="T117" fmla="*/ 1 h 335"/>
                    <a:gd name="T118" fmla="*/ 13601 w 314"/>
                    <a:gd name="T119" fmla="*/ 0 h 335"/>
                    <a:gd name="T120" fmla="*/ 14364 w 314"/>
                    <a:gd name="T121" fmla="*/ 0 h 335"/>
                    <a:gd name="T122" fmla="*/ 14880 w 314"/>
                    <a:gd name="T123" fmla="*/ 0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4"/>
                    <a:gd name="T187" fmla="*/ 0 h 335"/>
                    <a:gd name="T188" fmla="*/ 314 w 314"/>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4" h="335">
                      <a:moveTo>
                        <a:pt x="237" y="335"/>
                      </a:moveTo>
                      <a:lnTo>
                        <a:pt x="237" y="335"/>
                      </a:lnTo>
                      <a:lnTo>
                        <a:pt x="232" y="334"/>
                      </a:lnTo>
                      <a:lnTo>
                        <a:pt x="227" y="333"/>
                      </a:lnTo>
                      <a:lnTo>
                        <a:pt x="223" y="333"/>
                      </a:lnTo>
                      <a:lnTo>
                        <a:pt x="217" y="332"/>
                      </a:lnTo>
                      <a:lnTo>
                        <a:pt x="212" y="331"/>
                      </a:lnTo>
                      <a:lnTo>
                        <a:pt x="208" y="330"/>
                      </a:lnTo>
                      <a:lnTo>
                        <a:pt x="203" y="329"/>
                      </a:lnTo>
                      <a:lnTo>
                        <a:pt x="198" y="329"/>
                      </a:lnTo>
                      <a:lnTo>
                        <a:pt x="193" y="327"/>
                      </a:lnTo>
                      <a:lnTo>
                        <a:pt x="188" y="327"/>
                      </a:lnTo>
                      <a:lnTo>
                        <a:pt x="183" y="325"/>
                      </a:lnTo>
                      <a:lnTo>
                        <a:pt x="179" y="324"/>
                      </a:lnTo>
                      <a:lnTo>
                        <a:pt x="174" y="323"/>
                      </a:lnTo>
                      <a:lnTo>
                        <a:pt x="169" y="322"/>
                      </a:lnTo>
                      <a:lnTo>
                        <a:pt x="165" y="321"/>
                      </a:lnTo>
                      <a:lnTo>
                        <a:pt x="160" y="319"/>
                      </a:lnTo>
                      <a:lnTo>
                        <a:pt x="156" y="318"/>
                      </a:lnTo>
                      <a:lnTo>
                        <a:pt x="151" y="316"/>
                      </a:lnTo>
                      <a:lnTo>
                        <a:pt x="147" y="315"/>
                      </a:lnTo>
                      <a:lnTo>
                        <a:pt x="142" y="314"/>
                      </a:lnTo>
                      <a:lnTo>
                        <a:pt x="138" y="312"/>
                      </a:lnTo>
                      <a:lnTo>
                        <a:pt x="134" y="310"/>
                      </a:lnTo>
                      <a:lnTo>
                        <a:pt x="129" y="309"/>
                      </a:lnTo>
                      <a:lnTo>
                        <a:pt x="125" y="307"/>
                      </a:lnTo>
                      <a:lnTo>
                        <a:pt x="121" y="306"/>
                      </a:lnTo>
                      <a:lnTo>
                        <a:pt x="117" y="304"/>
                      </a:lnTo>
                      <a:lnTo>
                        <a:pt x="113" y="302"/>
                      </a:lnTo>
                      <a:lnTo>
                        <a:pt x="109" y="300"/>
                      </a:lnTo>
                      <a:lnTo>
                        <a:pt x="105" y="298"/>
                      </a:lnTo>
                      <a:lnTo>
                        <a:pt x="101" y="296"/>
                      </a:lnTo>
                      <a:lnTo>
                        <a:pt x="97" y="294"/>
                      </a:lnTo>
                      <a:lnTo>
                        <a:pt x="93" y="292"/>
                      </a:lnTo>
                      <a:lnTo>
                        <a:pt x="89" y="290"/>
                      </a:lnTo>
                      <a:lnTo>
                        <a:pt x="86" y="288"/>
                      </a:lnTo>
                      <a:lnTo>
                        <a:pt x="82" y="286"/>
                      </a:lnTo>
                      <a:lnTo>
                        <a:pt x="79" y="284"/>
                      </a:lnTo>
                      <a:lnTo>
                        <a:pt x="75" y="282"/>
                      </a:lnTo>
                      <a:lnTo>
                        <a:pt x="72" y="280"/>
                      </a:lnTo>
                      <a:lnTo>
                        <a:pt x="69" y="277"/>
                      </a:lnTo>
                      <a:lnTo>
                        <a:pt x="65" y="275"/>
                      </a:lnTo>
                      <a:lnTo>
                        <a:pt x="62" y="273"/>
                      </a:lnTo>
                      <a:lnTo>
                        <a:pt x="59" y="271"/>
                      </a:lnTo>
                      <a:lnTo>
                        <a:pt x="56" y="268"/>
                      </a:lnTo>
                      <a:lnTo>
                        <a:pt x="53" y="266"/>
                      </a:lnTo>
                      <a:lnTo>
                        <a:pt x="50" y="263"/>
                      </a:lnTo>
                      <a:lnTo>
                        <a:pt x="47" y="261"/>
                      </a:lnTo>
                      <a:lnTo>
                        <a:pt x="44" y="258"/>
                      </a:lnTo>
                      <a:lnTo>
                        <a:pt x="42" y="256"/>
                      </a:lnTo>
                      <a:lnTo>
                        <a:pt x="39" y="253"/>
                      </a:lnTo>
                      <a:lnTo>
                        <a:pt x="37" y="251"/>
                      </a:lnTo>
                      <a:lnTo>
                        <a:pt x="34" y="248"/>
                      </a:lnTo>
                      <a:lnTo>
                        <a:pt x="32" y="246"/>
                      </a:lnTo>
                      <a:lnTo>
                        <a:pt x="30" y="243"/>
                      </a:lnTo>
                      <a:lnTo>
                        <a:pt x="27" y="240"/>
                      </a:lnTo>
                      <a:lnTo>
                        <a:pt x="25" y="237"/>
                      </a:lnTo>
                      <a:lnTo>
                        <a:pt x="23" y="235"/>
                      </a:lnTo>
                      <a:lnTo>
                        <a:pt x="21" y="232"/>
                      </a:lnTo>
                      <a:lnTo>
                        <a:pt x="19" y="229"/>
                      </a:lnTo>
                      <a:lnTo>
                        <a:pt x="18" y="227"/>
                      </a:lnTo>
                      <a:lnTo>
                        <a:pt x="16" y="224"/>
                      </a:lnTo>
                      <a:lnTo>
                        <a:pt x="14" y="221"/>
                      </a:lnTo>
                      <a:lnTo>
                        <a:pt x="13" y="218"/>
                      </a:lnTo>
                      <a:lnTo>
                        <a:pt x="11" y="215"/>
                      </a:lnTo>
                      <a:lnTo>
                        <a:pt x="10" y="213"/>
                      </a:lnTo>
                      <a:lnTo>
                        <a:pt x="9" y="210"/>
                      </a:lnTo>
                      <a:lnTo>
                        <a:pt x="7" y="207"/>
                      </a:lnTo>
                      <a:lnTo>
                        <a:pt x="6" y="204"/>
                      </a:lnTo>
                      <a:lnTo>
                        <a:pt x="5" y="201"/>
                      </a:lnTo>
                      <a:lnTo>
                        <a:pt x="4" y="198"/>
                      </a:lnTo>
                      <a:lnTo>
                        <a:pt x="3" y="195"/>
                      </a:lnTo>
                      <a:lnTo>
                        <a:pt x="3" y="192"/>
                      </a:lnTo>
                      <a:lnTo>
                        <a:pt x="2" y="190"/>
                      </a:lnTo>
                      <a:lnTo>
                        <a:pt x="1" y="186"/>
                      </a:lnTo>
                      <a:lnTo>
                        <a:pt x="1" y="184"/>
                      </a:lnTo>
                      <a:lnTo>
                        <a:pt x="1" y="181"/>
                      </a:lnTo>
                      <a:lnTo>
                        <a:pt x="0" y="178"/>
                      </a:lnTo>
                      <a:lnTo>
                        <a:pt x="0" y="175"/>
                      </a:lnTo>
                      <a:lnTo>
                        <a:pt x="0" y="172"/>
                      </a:lnTo>
                      <a:lnTo>
                        <a:pt x="0" y="169"/>
                      </a:lnTo>
                      <a:lnTo>
                        <a:pt x="0" y="166"/>
                      </a:lnTo>
                      <a:lnTo>
                        <a:pt x="0" y="163"/>
                      </a:lnTo>
                      <a:lnTo>
                        <a:pt x="0" y="160"/>
                      </a:lnTo>
                      <a:lnTo>
                        <a:pt x="1" y="157"/>
                      </a:lnTo>
                      <a:lnTo>
                        <a:pt x="1" y="154"/>
                      </a:lnTo>
                      <a:lnTo>
                        <a:pt x="1" y="151"/>
                      </a:lnTo>
                      <a:lnTo>
                        <a:pt x="2" y="148"/>
                      </a:lnTo>
                      <a:lnTo>
                        <a:pt x="3" y="145"/>
                      </a:lnTo>
                      <a:lnTo>
                        <a:pt x="3" y="142"/>
                      </a:lnTo>
                      <a:lnTo>
                        <a:pt x="4" y="140"/>
                      </a:lnTo>
                      <a:lnTo>
                        <a:pt x="5" y="137"/>
                      </a:lnTo>
                      <a:lnTo>
                        <a:pt x="6" y="134"/>
                      </a:lnTo>
                      <a:lnTo>
                        <a:pt x="7" y="131"/>
                      </a:lnTo>
                      <a:lnTo>
                        <a:pt x="9" y="128"/>
                      </a:lnTo>
                      <a:lnTo>
                        <a:pt x="10" y="125"/>
                      </a:lnTo>
                      <a:lnTo>
                        <a:pt x="11" y="122"/>
                      </a:lnTo>
                      <a:lnTo>
                        <a:pt x="13" y="119"/>
                      </a:lnTo>
                      <a:lnTo>
                        <a:pt x="14" y="117"/>
                      </a:lnTo>
                      <a:lnTo>
                        <a:pt x="16" y="114"/>
                      </a:lnTo>
                      <a:lnTo>
                        <a:pt x="18" y="111"/>
                      </a:lnTo>
                      <a:lnTo>
                        <a:pt x="19" y="108"/>
                      </a:lnTo>
                      <a:lnTo>
                        <a:pt x="21" y="106"/>
                      </a:lnTo>
                      <a:lnTo>
                        <a:pt x="23" y="103"/>
                      </a:lnTo>
                      <a:lnTo>
                        <a:pt x="25" y="100"/>
                      </a:lnTo>
                      <a:lnTo>
                        <a:pt x="27" y="98"/>
                      </a:lnTo>
                      <a:lnTo>
                        <a:pt x="30" y="95"/>
                      </a:lnTo>
                      <a:lnTo>
                        <a:pt x="32" y="92"/>
                      </a:lnTo>
                      <a:lnTo>
                        <a:pt x="34" y="90"/>
                      </a:lnTo>
                      <a:lnTo>
                        <a:pt x="37" y="87"/>
                      </a:lnTo>
                      <a:lnTo>
                        <a:pt x="39" y="84"/>
                      </a:lnTo>
                      <a:lnTo>
                        <a:pt x="42" y="82"/>
                      </a:lnTo>
                      <a:lnTo>
                        <a:pt x="44" y="79"/>
                      </a:lnTo>
                      <a:lnTo>
                        <a:pt x="47" y="77"/>
                      </a:lnTo>
                      <a:lnTo>
                        <a:pt x="50" y="75"/>
                      </a:lnTo>
                      <a:lnTo>
                        <a:pt x="53" y="72"/>
                      </a:lnTo>
                      <a:lnTo>
                        <a:pt x="56" y="70"/>
                      </a:lnTo>
                      <a:lnTo>
                        <a:pt x="59" y="67"/>
                      </a:lnTo>
                      <a:lnTo>
                        <a:pt x="62" y="65"/>
                      </a:lnTo>
                      <a:lnTo>
                        <a:pt x="65" y="63"/>
                      </a:lnTo>
                      <a:lnTo>
                        <a:pt x="69" y="60"/>
                      </a:lnTo>
                      <a:lnTo>
                        <a:pt x="72" y="58"/>
                      </a:lnTo>
                      <a:lnTo>
                        <a:pt x="75" y="56"/>
                      </a:lnTo>
                      <a:lnTo>
                        <a:pt x="79" y="54"/>
                      </a:lnTo>
                      <a:lnTo>
                        <a:pt x="82" y="52"/>
                      </a:lnTo>
                      <a:lnTo>
                        <a:pt x="86" y="50"/>
                      </a:lnTo>
                      <a:lnTo>
                        <a:pt x="89" y="47"/>
                      </a:lnTo>
                      <a:lnTo>
                        <a:pt x="93" y="45"/>
                      </a:lnTo>
                      <a:lnTo>
                        <a:pt x="97" y="44"/>
                      </a:lnTo>
                      <a:lnTo>
                        <a:pt x="101" y="42"/>
                      </a:lnTo>
                      <a:lnTo>
                        <a:pt x="105" y="40"/>
                      </a:lnTo>
                      <a:lnTo>
                        <a:pt x="109" y="38"/>
                      </a:lnTo>
                      <a:lnTo>
                        <a:pt x="113" y="36"/>
                      </a:lnTo>
                      <a:lnTo>
                        <a:pt x="117" y="34"/>
                      </a:lnTo>
                      <a:lnTo>
                        <a:pt x="121" y="32"/>
                      </a:lnTo>
                      <a:lnTo>
                        <a:pt x="125" y="31"/>
                      </a:lnTo>
                      <a:lnTo>
                        <a:pt x="129" y="29"/>
                      </a:lnTo>
                      <a:lnTo>
                        <a:pt x="134" y="27"/>
                      </a:lnTo>
                      <a:lnTo>
                        <a:pt x="138" y="26"/>
                      </a:lnTo>
                      <a:lnTo>
                        <a:pt x="142" y="24"/>
                      </a:lnTo>
                      <a:lnTo>
                        <a:pt x="147" y="23"/>
                      </a:lnTo>
                      <a:lnTo>
                        <a:pt x="151" y="21"/>
                      </a:lnTo>
                      <a:lnTo>
                        <a:pt x="156" y="20"/>
                      </a:lnTo>
                      <a:lnTo>
                        <a:pt x="160" y="19"/>
                      </a:lnTo>
                      <a:lnTo>
                        <a:pt x="165" y="17"/>
                      </a:lnTo>
                      <a:lnTo>
                        <a:pt x="169" y="16"/>
                      </a:lnTo>
                      <a:lnTo>
                        <a:pt x="174" y="15"/>
                      </a:lnTo>
                      <a:lnTo>
                        <a:pt x="179" y="14"/>
                      </a:lnTo>
                      <a:lnTo>
                        <a:pt x="183" y="12"/>
                      </a:lnTo>
                      <a:lnTo>
                        <a:pt x="188" y="11"/>
                      </a:lnTo>
                      <a:lnTo>
                        <a:pt x="193" y="10"/>
                      </a:lnTo>
                      <a:lnTo>
                        <a:pt x="198" y="9"/>
                      </a:lnTo>
                      <a:lnTo>
                        <a:pt x="203" y="8"/>
                      </a:lnTo>
                      <a:lnTo>
                        <a:pt x="208" y="7"/>
                      </a:lnTo>
                      <a:lnTo>
                        <a:pt x="212" y="7"/>
                      </a:lnTo>
                      <a:lnTo>
                        <a:pt x="217" y="6"/>
                      </a:lnTo>
                      <a:lnTo>
                        <a:pt x="223" y="5"/>
                      </a:lnTo>
                      <a:lnTo>
                        <a:pt x="227" y="5"/>
                      </a:lnTo>
                      <a:lnTo>
                        <a:pt x="232" y="4"/>
                      </a:lnTo>
                      <a:lnTo>
                        <a:pt x="237" y="3"/>
                      </a:lnTo>
                      <a:lnTo>
                        <a:pt x="242" y="3"/>
                      </a:lnTo>
                      <a:lnTo>
                        <a:pt x="247" y="2"/>
                      </a:lnTo>
                      <a:lnTo>
                        <a:pt x="253" y="2"/>
                      </a:lnTo>
                      <a:lnTo>
                        <a:pt x="258" y="1"/>
                      </a:lnTo>
                      <a:lnTo>
                        <a:pt x="263" y="1"/>
                      </a:lnTo>
                      <a:lnTo>
                        <a:pt x="268" y="1"/>
                      </a:lnTo>
                      <a:lnTo>
                        <a:pt x="273" y="1"/>
                      </a:lnTo>
                      <a:lnTo>
                        <a:pt x="278" y="0"/>
                      </a:lnTo>
                      <a:lnTo>
                        <a:pt x="283" y="0"/>
                      </a:lnTo>
                      <a:lnTo>
                        <a:pt x="288" y="0"/>
                      </a:lnTo>
                      <a:lnTo>
                        <a:pt x="293" y="0"/>
                      </a:lnTo>
                      <a:lnTo>
                        <a:pt x="299" y="0"/>
                      </a:lnTo>
                      <a:lnTo>
                        <a:pt x="304" y="0"/>
                      </a:lnTo>
                      <a:lnTo>
                        <a:pt x="309" y="0"/>
                      </a:lnTo>
                      <a:lnTo>
                        <a:pt x="314" y="1"/>
                      </a:lnTo>
                      <a:lnTo>
                        <a:pt x="293" y="169"/>
                      </a:lnTo>
                      <a:lnTo>
                        <a:pt x="237" y="335"/>
                      </a:lnTo>
                      <a:close/>
                    </a:path>
                  </a:pathLst>
                </a:custGeom>
                <a:solidFill>
                  <a:srgbClr val="993366"/>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38" name="Freeform 70"/>
                <p:cNvSpPr>
                  <a:spLocks/>
                </p:cNvSpPr>
                <p:nvPr/>
              </p:nvSpPr>
              <p:spPr bwMode="auto">
                <a:xfrm>
                  <a:off x="4198" y="1191"/>
                  <a:ext cx="293" cy="218"/>
                </a:xfrm>
                <a:custGeom>
                  <a:avLst/>
                  <a:gdLst>
                    <a:gd name="T0" fmla="*/ 1302 w 225"/>
                    <a:gd name="T1" fmla="*/ 0 h 168"/>
                    <a:gd name="T2" fmla="*/ 1537 w 225"/>
                    <a:gd name="T3" fmla="*/ 0 h 168"/>
                    <a:gd name="T4" fmla="*/ 1816 w 225"/>
                    <a:gd name="T5" fmla="*/ 0 h 168"/>
                    <a:gd name="T6" fmla="*/ 2057 w 225"/>
                    <a:gd name="T7" fmla="*/ 1 h 168"/>
                    <a:gd name="T8" fmla="*/ 2307 w 225"/>
                    <a:gd name="T9" fmla="*/ 1 h 168"/>
                    <a:gd name="T10" fmla="*/ 2546 w 225"/>
                    <a:gd name="T11" fmla="*/ 108 h 168"/>
                    <a:gd name="T12" fmla="*/ 2812 w 225"/>
                    <a:gd name="T13" fmla="*/ 108 h 168"/>
                    <a:gd name="T14" fmla="*/ 3059 w 225"/>
                    <a:gd name="T15" fmla="*/ 140 h 168"/>
                    <a:gd name="T16" fmla="*/ 3304 w 225"/>
                    <a:gd name="T17" fmla="*/ 182 h 168"/>
                    <a:gd name="T18" fmla="*/ 3514 w 225"/>
                    <a:gd name="T19" fmla="*/ 182 h 168"/>
                    <a:gd name="T20" fmla="*/ 3856 w 225"/>
                    <a:gd name="T21" fmla="*/ 236 h 168"/>
                    <a:gd name="T22" fmla="*/ 4005 w 225"/>
                    <a:gd name="T23" fmla="*/ 306 h 168"/>
                    <a:gd name="T24" fmla="*/ 4288 w 225"/>
                    <a:gd name="T25" fmla="*/ 306 h 168"/>
                    <a:gd name="T26" fmla="*/ 4542 w 225"/>
                    <a:gd name="T27" fmla="*/ 357 h 168"/>
                    <a:gd name="T28" fmla="*/ 4793 w 225"/>
                    <a:gd name="T29" fmla="*/ 397 h 168"/>
                    <a:gd name="T30" fmla="*/ 5043 w 225"/>
                    <a:gd name="T31" fmla="*/ 463 h 168"/>
                    <a:gd name="T32" fmla="*/ 5294 w 225"/>
                    <a:gd name="T33" fmla="*/ 515 h 168"/>
                    <a:gd name="T34" fmla="*/ 5504 w 225"/>
                    <a:gd name="T35" fmla="*/ 533 h 168"/>
                    <a:gd name="T36" fmla="*/ 5689 w 225"/>
                    <a:gd name="T37" fmla="*/ 668 h 168"/>
                    <a:gd name="T38" fmla="*/ 5972 w 225"/>
                    <a:gd name="T39" fmla="*/ 692 h 168"/>
                    <a:gd name="T40" fmla="*/ 6220 w 225"/>
                    <a:gd name="T41" fmla="*/ 736 h 168"/>
                    <a:gd name="T42" fmla="*/ 6430 w 225"/>
                    <a:gd name="T43" fmla="*/ 780 h 168"/>
                    <a:gd name="T44" fmla="*/ 6686 w 225"/>
                    <a:gd name="T45" fmla="*/ 898 h 168"/>
                    <a:gd name="T46" fmla="*/ 6870 w 225"/>
                    <a:gd name="T47" fmla="*/ 955 h 168"/>
                    <a:gd name="T48" fmla="*/ 7143 w 225"/>
                    <a:gd name="T49" fmla="*/ 1000 h 168"/>
                    <a:gd name="T50" fmla="*/ 7345 w 225"/>
                    <a:gd name="T51" fmla="*/ 1125 h 168"/>
                    <a:gd name="T52" fmla="*/ 7574 w 225"/>
                    <a:gd name="T53" fmla="*/ 1165 h 168"/>
                    <a:gd name="T54" fmla="*/ 7750 w 225"/>
                    <a:gd name="T55" fmla="*/ 1239 h 168"/>
                    <a:gd name="T56" fmla="*/ 7976 w 225"/>
                    <a:gd name="T57" fmla="*/ 1298 h 168"/>
                    <a:gd name="T58" fmla="*/ 8231 w 225"/>
                    <a:gd name="T59" fmla="*/ 1398 h 168"/>
                    <a:gd name="T60" fmla="*/ 8428 w 225"/>
                    <a:gd name="T61" fmla="*/ 1512 h 168"/>
                    <a:gd name="T62" fmla="*/ 8657 w 225"/>
                    <a:gd name="T63" fmla="*/ 1535 h 168"/>
                    <a:gd name="T64" fmla="*/ 8829 w 225"/>
                    <a:gd name="T65" fmla="*/ 1669 h 168"/>
                    <a:gd name="T66" fmla="*/ 9048 w 225"/>
                    <a:gd name="T67" fmla="*/ 1704 h 168"/>
                    <a:gd name="T68" fmla="*/ 9212 w 225"/>
                    <a:gd name="T69" fmla="*/ 1828 h 168"/>
                    <a:gd name="T70" fmla="*/ 9432 w 225"/>
                    <a:gd name="T71" fmla="*/ 1962 h 168"/>
                    <a:gd name="T72" fmla="*/ 9581 w 225"/>
                    <a:gd name="T73" fmla="*/ 2055 h 168"/>
                    <a:gd name="T74" fmla="*/ 9829 w 225"/>
                    <a:gd name="T75" fmla="*/ 2166 h 168"/>
                    <a:gd name="T76" fmla="*/ 10041 w 225"/>
                    <a:gd name="T77" fmla="*/ 2185 h 168"/>
                    <a:gd name="T78" fmla="*/ 10182 w 225"/>
                    <a:gd name="T79" fmla="*/ 2307 h 168"/>
                    <a:gd name="T80" fmla="*/ 10351 w 225"/>
                    <a:gd name="T81" fmla="*/ 2459 h 168"/>
                    <a:gd name="T82" fmla="*/ 10561 w 225"/>
                    <a:gd name="T83" fmla="*/ 2546 h 168"/>
                    <a:gd name="T84" fmla="*/ 10730 w 225"/>
                    <a:gd name="T85" fmla="*/ 2667 h 168"/>
                    <a:gd name="T86" fmla="*/ 10938 w 225"/>
                    <a:gd name="T87" fmla="*/ 2708 h 168"/>
                    <a:gd name="T88" fmla="*/ 11053 w 225"/>
                    <a:gd name="T89" fmla="*/ 2835 h 168"/>
                    <a:gd name="T90" fmla="*/ 11235 w 225"/>
                    <a:gd name="T91" fmla="*/ 2969 h 168"/>
                    <a:gd name="T92" fmla="*/ 1016 w 225"/>
                    <a:gd name="T93" fmla="*/ 0 h 1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25"/>
                    <a:gd name="T142" fmla="*/ 0 h 168"/>
                    <a:gd name="T143" fmla="*/ 225 w 225"/>
                    <a:gd name="T144" fmla="*/ 168 h 1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25" h="168">
                      <a:moveTo>
                        <a:pt x="21" y="0"/>
                      </a:moveTo>
                      <a:lnTo>
                        <a:pt x="21" y="0"/>
                      </a:lnTo>
                      <a:lnTo>
                        <a:pt x="26" y="0"/>
                      </a:lnTo>
                      <a:lnTo>
                        <a:pt x="31" y="0"/>
                      </a:lnTo>
                      <a:lnTo>
                        <a:pt x="36" y="0"/>
                      </a:lnTo>
                      <a:lnTo>
                        <a:pt x="41" y="1"/>
                      </a:lnTo>
                      <a:lnTo>
                        <a:pt x="46" y="1"/>
                      </a:lnTo>
                      <a:lnTo>
                        <a:pt x="51" y="2"/>
                      </a:lnTo>
                      <a:lnTo>
                        <a:pt x="56" y="2"/>
                      </a:lnTo>
                      <a:lnTo>
                        <a:pt x="61" y="3"/>
                      </a:lnTo>
                      <a:lnTo>
                        <a:pt x="66" y="4"/>
                      </a:lnTo>
                      <a:lnTo>
                        <a:pt x="71" y="4"/>
                      </a:lnTo>
                      <a:lnTo>
                        <a:pt x="77" y="5"/>
                      </a:lnTo>
                      <a:lnTo>
                        <a:pt x="81" y="6"/>
                      </a:lnTo>
                      <a:lnTo>
                        <a:pt x="86" y="6"/>
                      </a:lnTo>
                      <a:lnTo>
                        <a:pt x="91" y="7"/>
                      </a:lnTo>
                      <a:lnTo>
                        <a:pt x="96" y="8"/>
                      </a:lnTo>
                      <a:lnTo>
                        <a:pt x="101" y="9"/>
                      </a:lnTo>
                      <a:lnTo>
                        <a:pt x="106" y="10"/>
                      </a:lnTo>
                      <a:lnTo>
                        <a:pt x="110" y="11"/>
                      </a:lnTo>
                      <a:lnTo>
                        <a:pt x="115" y="13"/>
                      </a:lnTo>
                      <a:lnTo>
                        <a:pt x="120" y="14"/>
                      </a:lnTo>
                      <a:lnTo>
                        <a:pt x="125" y="15"/>
                      </a:lnTo>
                      <a:lnTo>
                        <a:pt x="129" y="16"/>
                      </a:lnTo>
                      <a:lnTo>
                        <a:pt x="134" y="18"/>
                      </a:lnTo>
                      <a:lnTo>
                        <a:pt x="138" y="19"/>
                      </a:lnTo>
                      <a:lnTo>
                        <a:pt x="143" y="20"/>
                      </a:lnTo>
                      <a:lnTo>
                        <a:pt x="147" y="22"/>
                      </a:lnTo>
                      <a:lnTo>
                        <a:pt x="152" y="23"/>
                      </a:lnTo>
                      <a:lnTo>
                        <a:pt x="156" y="25"/>
                      </a:lnTo>
                      <a:lnTo>
                        <a:pt x="160" y="26"/>
                      </a:lnTo>
                      <a:lnTo>
                        <a:pt x="165" y="28"/>
                      </a:lnTo>
                      <a:lnTo>
                        <a:pt x="169" y="30"/>
                      </a:lnTo>
                      <a:lnTo>
                        <a:pt x="173" y="31"/>
                      </a:lnTo>
                      <a:lnTo>
                        <a:pt x="177" y="33"/>
                      </a:lnTo>
                      <a:lnTo>
                        <a:pt x="181" y="35"/>
                      </a:lnTo>
                      <a:lnTo>
                        <a:pt x="185" y="37"/>
                      </a:lnTo>
                      <a:lnTo>
                        <a:pt x="189" y="39"/>
                      </a:lnTo>
                      <a:lnTo>
                        <a:pt x="193" y="41"/>
                      </a:lnTo>
                      <a:lnTo>
                        <a:pt x="197" y="43"/>
                      </a:lnTo>
                      <a:lnTo>
                        <a:pt x="201" y="44"/>
                      </a:lnTo>
                      <a:lnTo>
                        <a:pt x="204" y="46"/>
                      </a:lnTo>
                      <a:lnTo>
                        <a:pt x="208" y="49"/>
                      </a:lnTo>
                      <a:lnTo>
                        <a:pt x="212" y="51"/>
                      </a:lnTo>
                      <a:lnTo>
                        <a:pt x="215" y="53"/>
                      </a:lnTo>
                      <a:lnTo>
                        <a:pt x="219" y="55"/>
                      </a:lnTo>
                      <a:lnTo>
                        <a:pt x="222" y="57"/>
                      </a:lnTo>
                      <a:lnTo>
                        <a:pt x="225" y="59"/>
                      </a:lnTo>
                      <a:lnTo>
                        <a:pt x="0" y="168"/>
                      </a:lnTo>
                      <a:lnTo>
                        <a:pt x="21" y="0"/>
                      </a:lnTo>
                      <a:close/>
                    </a:path>
                  </a:pathLst>
                </a:custGeom>
                <a:solidFill>
                  <a:srgbClr val="FFFFCC"/>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39" name="Freeform 71"/>
                <p:cNvSpPr>
                  <a:spLocks/>
                </p:cNvSpPr>
                <p:nvPr/>
              </p:nvSpPr>
              <p:spPr bwMode="auto">
                <a:xfrm>
                  <a:off x="4198" y="1268"/>
                  <a:ext cx="324" cy="141"/>
                </a:xfrm>
                <a:custGeom>
                  <a:avLst/>
                  <a:gdLst>
                    <a:gd name="T0" fmla="*/ 11002 w 250"/>
                    <a:gd name="T1" fmla="*/ 0 h 109"/>
                    <a:gd name="T2" fmla="*/ 11002 w 250"/>
                    <a:gd name="T3" fmla="*/ 0 h 109"/>
                    <a:gd name="T4" fmla="*/ 11210 w 250"/>
                    <a:gd name="T5" fmla="*/ 132 h 109"/>
                    <a:gd name="T6" fmla="*/ 11210 w 250"/>
                    <a:gd name="T7" fmla="*/ 132 h 109"/>
                    <a:gd name="T8" fmla="*/ 11210 w 250"/>
                    <a:gd name="T9" fmla="*/ 132 h 109"/>
                    <a:gd name="T10" fmla="*/ 11334 w 250"/>
                    <a:gd name="T11" fmla="*/ 221 h 109"/>
                    <a:gd name="T12" fmla="*/ 11334 w 250"/>
                    <a:gd name="T13" fmla="*/ 221 h 109"/>
                    <a:gd name="T14" fmla="*/ 11334 w 250"/>
                    <a:gd name="T15" fmla="*/ 221 h 109"/>
                    <a:gd name="T16" fmla="*/ 11510 w 250"/>
                    <a:gd name="T17" fmla="*/ 352 h 109"/>
                    <a:gd name="T18" fmla="*/ 11510 w 250"/>
                    <a:gd name="T19" fmla="*/ 352 h 109"/>
                    <a:gd name="T20" fmla="*/ 11510 w 250"/>
                    <a:gd name="T21" fmla="*/ 352 h 109"/>
                    <a:gd name="T22" fmla="*/ 11606 w 250"/>
                    <a:gd name="T23" fmla="*/ 479 h 109"/>
                    <a:gd name="T24" fmla="*/ 11606 w 250"/>
                    <a:gd name="T25" fmla="*/ 479 h 109"/>
                    <a:gd name="T26" fmla="*/ 11606 w 250"/>
                    <a:gd name="T27" fmla="*/ 479 h 109"/>
                    <a:gd name="T28" fmla="*/ 11753 w 250"/>
                    <a:gd name="T29" fmla="*/ 589 h 109"/>
                    <a:gd name="T30" fmla="*/ 11753 w 250"/>
                    <a:gd name="T31" fmla="*/ 589 h 109"/>
                    <a:gd name="T32" fmla="*/ 11753 w 250"/>
                    <a:gd name="T33" fmla="*/ 589 h 109"/>
                    <a:gd name="T34" fmla="*/ 11922 w 250"/>
                    <a:gd name="T35" fmla="*/ 700 h 109"/>
                    <a:gd name="T36" fmla="*/ 11922 w 250"/>
                    <a:gd name="T37" fmla="*/ 700 h 109"/>
                    <a:gd name="T38" fmla="*/ 11922 w 250"/>
                    <a:gd name="T39" fmla="*/ 700 h 109"/>
                    <a:gd name="T40" fmla="*/ 12068 w 250"/>
                    <a:gd name="T41" fmla="*/ 802 h 109"/>
                    <a:gd name="T42" fmla="*/ 12068 w 250"/>
                    <a:gd name="T43" fmla="*/ 802 h 109"/>
                    <a:gd name="T44" fmla="*/ 12068 w 250"/>
                    <a:gd name="T45" fmla="*/ 802 h 109"/>
                    <a:gd name="T46" fmla="*/ 12228 w 250"/>
                    <a:gd name="T47" fmla="*/ 906 h 109"/>
                    <a:gd name="T48" fmla="*/ 12228 w 250"/>
                    <a:gd name="T49" fmla="*/ 906 h 109"/>
                    <a:gd name="T50" fmla="*/ 0 w 250"/>
                    <a:gd name="T51" fmla="*/ 5154 h 109"/>
                    <a:gd name="T52" fmla="*/ 11002 w 250"/>
                    <a:gd name="T53" fmla="*/ 0 h 1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0"/>
                    <a:gd name="T82" fmla="*/ 0 h 109"/>
                    <a:gd name="T83" fmla="*/ 250 w 250"/>
                    <a:gd name="T84" fmla="*/ 109 h 10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0" h="109">
                      <a:moveTo>
                        <a:pt x="225" y="0"/>
                      </a:moveTo>
                      <a:lnTo>
                        <a:pt x="225" y="0"/>
                      </a:lnTo>
                      <a:lnTo>
                        <a:pt x="229" y="3"/>
                      </a:lnTo>
                      <a:lnTo>
                        <a:pt x="232" y="5"/>
                      </a:lnTo>
                      <a:lnTo>
                        <a:pt x="235" y="7"/>
                      </a:lnTo>
                      <a:lnTo>
                        <a:pt x="238" y="10"/>
                      </a:lnTo>
                      <a:lnTo>
                        <a:pt x="241" y="12"/>
                      </a:lnTo>
                      <a:lnTo>
                        <a:pt x="244" y="15"/>
                      </a:lnTo>
                      <a:lnTo>
                        <a:pt x="247" y="17"/>
                      </a:lnTo>
                      <a:lnTo>
                        <a:pt x="250" y="19"/>
                      </a:lnTo>
                      <a:lnTo>
                        <a:pt x="0" y="109"/>
                      </a:lnTo>
                      <a:lnTo>
                        <a:pt x="225" y="0"/>
                      </a:lnTo>
                      <a:close/>
                    </a:path>
                  </a:pathLst>
                </a:custGeom>
                <a:solidFill>
                  <a:srgbClr val="CCFFFF"/>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40" name="Freeform 72"/>
                <p:cNvSpPr>
                  <a:spLocks/>
                </p:cNvSpPr>
                <p:nvPr/>
              </p:nvSpPr>
              <p:spPr bwMode="auto">
                <a:xfrm>
                  <a:off x="4198" y="1292"/>
                  <a:ext cx="333" cy="120"/>
                </a:xfrm>
                <a:custGeom>
                  <a:avLst/>
                  <a:gdLst>
                    <a:gd name="T0" fmla="*/ 12177 w 257"/>
                    <a:gd name="T1" fmla="*/ 0 h 90"/>
                    <a:gd name="T2" fmla="*/ 12177 w 257"/>
                    <a:gd name="T3" fmla="*/ 0 h 90"/>
                    <a:gd name="T4" fmla="*/ 12278 w 257"/>
                    <a:gd name="T5" fmla="*/ 170 h 90"/>
                    <a:gd name="T6" fmla="*/ 12278 w 257"/>
                    <a:gd name="T7" fmla="*/ 170 h 90"/>
                    <a:gd name="T8" fmla="*/ 12278 w 257"/>
                    <a:gd name="T9" fmla="*/ 170 h 90"/>
                    <a:gd name="T10" fmla="*/ 12438 w 257"/>
                    <a:gd name="T11" fmla="*/ 287 h 90"/>
                    <a:gd name="T12" fmla="*/ 12438 w 257"/>
                    <a:gd name="T13" fmla="*/ 287 h 90"/>
                    <a:gd name="T14" fmla="*/ 12438 w 257"/>
                    <a:gd name="T15" fmla="*/ 287 h 90"/>
                    <a:gd name="T16" fmla="*/ 12497 w 257"/>
                    <a:gd name="T17" fmla="*/ 400 h 90"/>
                    <a:gd name="T18" fmla="*/ 12497 w 257"/>
                    <a:gd name="T19" fmla="*/ 400 h 90"/>
                    <a:gd name="T20" fmla="*/ 0 w 257"/>
                    <a:gd name="T21" fmla="*/ 4601 h 90"/>
                    <a:gd name="T22" fmla="*/ 12177 w 257"/>
                    <a:gd name="T23" fmla="*/ 0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7"/>
                    <a:gd name="T37" fmla="*/ 0 h 90"/>
                    <a:gd name="T38" fmla="*/ 257 w 257"/>
                    <a:gd name="T39" fmla="*/ 90 h 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7" h="90">
                      <a:moveTo>
                        <a:pt x="250" y="0"/>
                      </a:moveTo>
                      <a:lnTo>
                        <a:pt x="250" y="0"/>
                      </a:lnTo>
                      <a:lnTo>
                        <a:pt x="252" y="3"/>
                      </a:lnTo>
                      <a:lnTo>
                        <a:pt x="255" y="5"/>
                      </a:lnTo>
                      <a:lnTo>
                        <a:pt x="257" y="8"/>
                      </a:lnTo>
                      <a:lnTo>
                        <a:pt x="0" y="90"/>
                      </a:lnTo>
                      <a:lnTo>
                        <a:pt x="250" y="0"/>
                      </a:lnTo>
                      <a:close/>
                    </a:path>
                  </a:pathLst>
                </a:custGeom>
                <a:solidFill>
                  <a:srgbClr val="660066"/>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41" name="Freeform 73"/>
                <p:cNvSpPr>
                  <a:spLocks/>
                </p:cNvSpPr>
                <p:nvPr/>
              </p:nvSpPr>
              <p:spPr bwMode="auto">
                <a:xfrm>
                  <a:off x="4198" y="1303"/>
                  <a:ext cx="380" cy="106"/>
                </a:xfrm>
                <a:custGeom>
                  <a:avLst/>
                  <a:gdLst>
                    <a:gd name="T0" fmla="*/ 12689 w 293"/>
                    <a:gd name="T1" fmla="*/ 0 h 82"/>
                    <a:gd name="T2" fmla="*/ 12832 w 293"/>
                    <a:gd name="T3" fmla="*/ 132 h 82"/>
                    <a:gd name="T4" fmla="*/ 12965 w 293"/>
                    <a:gd name="T5" fmla="*/ 221 h 82"/>
                    <a:gd name="T6" fmla="*/ 12965 w 293"/>
                    <a:gd name="T7" fmla="*/ 221 h 82"/>
                    <a:gd name="T8" fmla="*/ 13047 w 293"/>
                    <a:gd name="T9" fmla="*/ 370 h 82"/>
                    <a:gd name="T10" fmla="*/ 13181 w 293"/>
                    <a:gd name="T11" fmla="*/ 508 h 82"/>
                    <a:gd name="T12" fmla="*/ 13181 w 293"/>
                    <a:gd name="T13" fmla="*/ 508 h 82"/>
                    <a:gd name="T14" fmla="*/ 13322 w 293"/>
                    <a:gd name="T15" fmla="*/ 618 h 82"/>
                    <a:gd name="T16" fmla="*/ 13362 w 293"/>
                    <a:gd name="T17" fmla="*/ 754 h 82"/>
                    <a:gd name="T18" fmla="*/ 13362 w 293"/>
                    <a:gd name="T19" fmla="*/ 754 h 82"/>
                    <a:gd name="T20" fmla="*/ 13472 w 293"/>
                    <a:gd name="T21" fmla="*/ 898 h 82"/>
                    <a:gd name="T22" fmla="*/ 13523 w 293"/>
                    <a:gd name="T23" fmla="*/ 975 h 82"/>
                    <a:gd name="T24" fmla="*/ 13523 w 293"/>
                    <a:gd name="T25" fmla="*/ 975 h 82"/>
                    <a:gd name="T26" fmla="*/ 13637 w 293"/>
                    <a:gd name="T27" fmla="*/ 1131 h 82"/>
                    <a:gd name="T28" fmla="*/ 13744 w 293"/>
                    <a:gd name="T29" fmla="*/ 1260 h 82"/>
                    <a:gd name="T30" fmla="*/ 13744 w 293"/>
                    <a:gd name="T31" fmla="*/ 1260 h 82"/>
                    <a:gd name="T32" fmla="*/ 13828 w 293"/>
                    <a:gd name="T33" fmla="*/ 1418 h 82"/>
                    <a:gd name="T34" fmla="*/ 13873 w 293"/>
                    <a:gd name="T35" fmla="*/ 1501 h 82"/>
                    <a:gd name="T36" fmla="*/ 13873 w 293"/>
                    <a:gd name="T37" fmla="*/ 1501 h 82"/>
                    <a:gd name="T38" fmla="*/ 13974 w 293"/>
                    <a:gd name="T39" fmla="*/ 1629 h 82"/>
                    <a:gd name="T40" fmla="*/ 14013 w 293"/>
                    <a:gd name="T41" fmla="*/ 1777 h 82"/>
                    <a:gd name="T42" fmla="*/ 14013 w 293"/>
                    <a:gd name="T43" fmla="*/ 1777 h 82"/>
                    <a:gd name="T44" fmla="*/ 14111 w 293"/>
                    <a:gd name="T45" fmla="*/ 1940 h 82"/>
                    <a:gd name="T46" fmla="*/ 14121 w 293"/>
                    <a:gd name="T47" fmla="*/ 2088 h 82"/>
                    <a:gd name="T48" fmla="*/ 14121 w 293"/>
                    <a:gd name="T49" fmla="*/ 2088 h 82"/>
                    <a:gd name="T50" fmla="*/ 14236 w 293"/>
                    <a:gd name="T51" fmla="*/ 2231 h 82"/>
                    <a:gd name="T52" fmla="*/ 14265 w 293"/>
                    <a:gd name="T53" fmla="*/ 2369 h 82"/>
                    <a:gd name="T54" fmla="*/ 14265 w 293"/>
                    <a:gd name="T55" fmla="*/ 2369 h 82"/>
                    <a:gd name="T56" fmla="*/ 14265 w 293"/>
                    <a:gd name="T57" fmla="*/ 2508 h 82"/>
                    <a:gd name="T58" fmla="*/ 14339 w 293"/>
                    <a:gd name="T59" fmla="*/ 2588 h 82"/>
                    <a:gd name="T60" fmla="*/ 14339 w 293"/>
                    <a:gd name="T61" fmla="*/ 2588 h 82"/>
                    <a:gd name="T62" fmla="*/ 14361 w 293"/>
                    <a:gd name="T63" fmla="*/ 2722 h 82"/>
                    <a:gd name="T64" fmla="*/ 14445 w 293"/>
                    <a:gd name="T65" fmla="*/ 2884 h 82"/>
                    <a:gd name="T66" fmla="*/ 14445 w 293"/>
                    <a:gd name="T67" fmla="*/ 2884 h 82"/>
                    <a:gd name="T68" fmla="*/ 14445 w 293"/>
                    <a:gd name="T69" fmla="*/ 2994 h 82"/>
                    <a:gd name="T70" fmla="*/ 14472 w 293"/>
                    <a:gd name="T71" fmla="*/ 3158 h 82"/>
                    <a:gd name="T72" fmla="*/ 0 w 293"/>
                    <a:gd name="T73" fmla="*/ 3859 h 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3"/>
                    <a:gd name="T112" fmla="*/ 0 h 82"/>
                    <a:gd name="T113" fmla="*/ 293 w 293"/>
                    <a:gd name="T114" fmla="*/ 82 h 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3" h="82">
                      <a:moveTo>
                        <a:pt x="257" y="0"/>
                      </a:moveTo>
                      <a:lnTo>
                        <a:pt x="257" y="0"/>
                      </a:lnTo>
                      <a:lnTo>
                        <a:pt x="260" y="3"/>
                      </a:lnTo>
                      <a:lnTo>
                        <a:pt x="262" y="5"/>
                      </a:lnTo>
                      <a:lnTo>
                        <a:pt x="264" y="8"/>
                      </a:lnTo>
                      <a:lnTo>
                        <a:pt x="267" y="11"/>
                      </a:lnTo>
                      <a:lnTo>
                        <a:pt x="269" y="13"/>
                      </a:lnTo>
                      <a:lnTo>
                        <a:pt x="271" y="16"/>
                      </a:lnTo>
                      <a:lnTo>
                        <a:pt x="273" y="19"/>
                      </a:lnTo>
                      <a:lnTo>
                        <a:pt x="274" y="21"/>
                      </a:lnTo>
                      <a:lnTo>
                        <a:pt x="276" y="24"/>
                      </a:lnTo>
                      <a:lnTo>
                        <a:pt x="278" y="27"/>
                      </a:lnTo>
                      <a:lnTo>
                        <a:pt x="280" y="30"/>
                      </a:lnTo>
                      <a:lnTo>
                        <a:pt x="281" y="32"/>
                      </a:lnTo>
                      <a:lnTo>
                        <a:pt x="283" y="35"/>
                      </a:lnTo>
                      <a:lnTo>
                        <a:pt x="284" y="38"/>
                      </a:lnTo>
                      <a:lnTo>
                        <a:pt x="285" y="41"/>
                      </a:lnTo>
                      <a:lnTo>
                        <a:pt x="286" y="44"/>
                      </a:lnTo>
                      <a:lnTo>
                        <a:pt x="288" y="47"/>
                      </a:lnTo>
                      <a:lnTo>
                        <a:pt x="289" y="50"/>
                      </a:lnTo>
                      <a:lnTo>
                        <a:pt x="289" y="53"/>
                      </a:lnTo>
                      <a:lnTo>
                        <a:pt x="290" y="55"/>
                      </a:lnTo>
                      <a:lnTo>
                        <a:pt x="291" y="58"/>
                      </a:lnTo>
                      <a:lnTo>
                        <a:pt x="292" y="61"/>
                      </a:lnTo>
                      <a:lnTo>
                        <a:pt x="292" y="64"/>
                      </a:lnTo>
                      <a:lnTo>
                        <a:pt x="293" y="67"/>
                      </a:lnTo>
                      <a:lnTo>
                        <a:pt x="0" y="82"/>
                      </a:lnTo>
                      <a:lnTo>
                        <a:pt x="257" y="0"/>
                      </a:lnTo>
                      <a:close/>
                    </a:path>
                  </a:pathLst>
                </a:custGeom>
                <a:solidFill>
                  <a:srgbClr val="FF8080"/>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42" name="Freeform 74"/>
                <p:cNvSpPr>
                  <a:spLocks/>
                </p:cNvSpPr>
                <p:nvPr/>
              </p:nvSpPr>
              <p:spPr bwMode="auto">
                <a:xfrm>
                  <a:off x="4126" y="1625"/>
                  <a:ext cx="6" cy="89"/>
                </a:xfrm>
                <a:custGeom>
                  <a:avLst/>
                  <a:gdLst>
                    <a:gd name="T0" fmla="*/ 72 w 5"/>
                    <a:gd name="T1" fmla="*/ 0 h 69"/>
                    <a:gd name="T2" fmla="*/ 72 w 5"/>
                    <a:gd name="T3" fmla="*/ 0 h 69"/>
                    <a:gd name="T4" fmla="*/ 0 w 5"/>
                    <a:gd name="T5" fmla="*/ 0 h 69"/>
                    <a:gd name="T6" fmla="*/ 0 w 5"/>
                    <a:gd name="T7" fmla="*/ 0 h 69"/>
                    <a:gd name="T8" fmla="*/ 0 w 5"/>
                    <a:gd name="T9" fmla="*/ 3133 h 69"/>
                    <a:gd name="T10" fmla="*/ 0 w 5"/>
                    <a:gd name="T11" fmla="*/ 3133 h 69"/>
                    <a:gd name="T12" fmla="*/ 72 w 5"/>
                    <a:gd name="T13" fmla="*/ 3133 h 69"/>
                    <a:gd name="T14" fmla="*/ 72 w 5"/>
                    <a:gd name="T15" fmla="*/ 3133 h 69"/>
                    <a:gd name="T16" fmla="*/ 72 w 5"/>
                    <a:gd name="T17" fmla="*/ 0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69"/>
                    <a:gd name="T29" fmla="*/ 5 w 5"/>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69">
                      <a:moveTo>
                        <a:pt x="5" y="0"/>
                      </a:moveTo>
                      <a:lnTo>
                        <a:pt x="5" y="0"/>
                      </a:lnTo>
                      <a:lnTo>
                        <a:pt x="0" y="0"/>
                      </a:lnTo>
                      <a:lnTo>
                        <a:pt x="0" y="69"/>
                      </a:lnTo>
                      <a:lnTo>
                        <a:pt x="5" y="69"/>
                      </a:lnTo>
                      <a:lnTo>
                        <a:pt x="5" y="0"/>
                      </a:lnTo>
                      <a:close/>
                    </a:path>
                  </a:pathLst>
                </a:custGeom>
                <a:solidFill>
                  <a:srgbClr val="4D4D80"/>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43" name="Freeform 75"/>
                <p:cNvSpPr>
                  <a:spLocks/>
                </p:cNvSpPr>
                <p:nvPr/>
              </p:nvSpPr>
              <p:spPr bwMode="auto">
                <a:xfrm>
                  <a:off x="4126" y="1409"/>
                  <a:ext cx="72" cy="216"/>
                </a:xfrm>
                <a:custGeom>
                  <a:avLst/>
                  <a:gdLst>
                    <a:gd name="T0" fmla="*/ 208 w 56"/>
                    <a:gd name="T1" fmla="*/ 8602 h 166"/>
                    <a:gd name="T2" fmla="*/ 208 w 56"/>
                    <a:gd name="T3" fmla="*/ 8602 h 166"/>
                    <a:gd name="T4" fmla="*/ 0 w 56"/>
                    <a:gd name="T5" fmla="*/ 8602 h 166"/>
                    <a:gd name="T6" fmla="*/ 0 w 56"/>
                    <a:gd name="T7" fmla="*/ 8602 h 166"/>
                    <a:gd name="T8" fmla="*/ 2449 w 56"/>
                    <a:gd name="T9" fmla="*/ 0 h 166"/>
                    <a:gd name="T10" fmla="*/ 208 w 56"/>
                    <a:gd name="T11" fmla="*/ 8602 h 166"/>
                    <a:gd name="T12" fmla="*/ 0 60000 65536"/>
                    <a:gd name="T13" fmla="*/ 0 60000 65536"/>
                    <a:gd name="T14" fmla="*/ 0 60000 65536"/>
                    <a:gd name="T15" fmla="*/ 0 60000 65536"/>
                    <a:gd name="T16" fmla="*/ 0 60000 65536"/>
                    <a:gd name="T17" fmla="*/ 0 60000 65536"/>
                    <a:gd name="T18" fmla="*/ 0 w 56"/>
                    <a:gd name="T19" fmla="*/ 0 h 166"/>
                    <a:gd name="T20" fmla="*/ 56 w 56"/>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56" h="166">
                      <a:moveTo>
                        <a:pt x="5" y="166"/>
                      </a:moveTo>
                      <a:lnTo>
                        <a:pt x="5" y="166"/>
                      </a:lnTo>
                      <a:lnTo>
                        <a:pt x="0" y="166"/>
                      </a:lnTo>
                      <a:lnTo>
                        <a:pt x="56" y="0"/>
                      </a:lnTo>
                      <a:lnTo>
                        <a:pt x="5" y="166"/>
                      </a:lnTo>
                      <a:close/>
                    </a:path>
                  </a:pathLst>
                </a:custGeom>
                <a:solidFill>
                  <a:srgbClr val="9999FF"/>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44" name="Freeform 76"/>
                <p:cNvSpPr>
                  <a:spLocks/>
                </p:cNvSpPr>
                <p:nvPr/>
              </p:nvSpPr>
              <p:spPr bwMode="auto">
                <a:xfrm>
                  <a:off x="4132" y="1409"/>
                  <a:ext cx="447" cy="309"/>
                </a:xfrm>
                <a:custGeom>
                  <a:avLst/>
                  <a:gdLst>
                    <a:gd name="T0" fmla="*/ 16783 w 345"/>
                    <a:gd name="T1" fmla="*/ 467 h 238"/>
                    <a:gd name="T2" fmla="*/ 16671 w 345"/>
                    <a:gd name="T3" fmla="*/ 869 h 238"/>
                    <a:gd name="T4" fmla="*/ 16597 w 345"/>
                    <a:gd name="T5" fmla="*/ 1306 h 238"/>
                    <a:gd name="T6" fmla="*/ 16499 w 345"/>
                    <a:gd name="T7" fmla="*/ 1723 h 238"/>
                    <a:gd name="T8" fmla="*/ 16279 w 345"/>
                    <a:gd name="T9" fmla="*/ 2316 h 238"/>
                    <a:gd name="T10" fmla="*/ 16003 w 345"/>
                    <a:gd name="T11" fmla="*/ 2734 h 238"/>
                    <a:gd name="T12" fmla="*/ 15773 w 345"/>
                    <a:gd name="T13" fmla="*/ 3163 h 238"/>
                    <a:gd name="T14" fmla="*/ 15491 w 345"/>
                    <a:gd name="T15" fmla="*/ 3550 h 238"/>
                    <a:gd name="T16" fmla="*/ 15138 w 345"/>
                    <a:gd name="T17" fmla="*/ 3982 h 238"/>
                    <a:gd name="T18" fmla="*/ 14620 w 345"/>
                    <a:gd name="T19" fmla="*/ 4488 h 238"/>
                    <a:gd name="T20" fmla="*/ 14206 w 345"/>
                    <a:gd name="T21" fmla="*/ 4895 h 238"/>
                    <a:gd name="T22" fmla="*/ 13799 w 345"/>
                    <a:gd name="T23" fmla="*/ 5208 h 238"/>
                    <a:gd name="T24" fmla="*/ 13315 w 345"/>
                    <a:gd name="T25" fmla="*/ 5566 h 238"/>
                    <a:gd name="T26" fmla="*/ 12810 w 345"/>
                    <a:gd name="T27" fmla="*/ 5875 h 238"/>
                    <a:gd name="T28" fmla="*/ 12050 w 345"/>
                    <a:gd name="T29" fmla="*/ 6257 h 238"/>
                    <a:gd name="T30" fmla="*/ 11489 w 345"/>
                    <a:gd name="T31" fmla="*/ 6581 h 238"/>
                    <a:gd name="T32" fmla="*/ 10903 w 345"/>
                    <a:gd name="T33" fmla="*/ 6876 h 238"/>
                    <a:gd name="T34" fmla="*/ 10277 w 345"/>
                    <a:gd name="T35" fmla="*/ 7088 h 238"/>
                    <a:gd name="T36" fmla="*/ 9645 w 345"/>
                    <a:gd name="T37" fmla="*/ 7356 h 238"/>
                    <a:gd name="T38" fmla="*/ 8756 w 345"/>
                    <a:gd name="T39" fmla="*/ 7628 h 238"/>
                    <a:gd name="T40" fmla="*/ 8080 w 345"/>
                    <a:gd name="T41" fmla="*/ 7769 h 238"/>
                    <a:gd name="T42" fmla="*/ 7406 w 345"/>
                    <a:gd name="T43" fmla="*/ 7928 h 238"/>
                    <a:gd name="T44" fmla="*/ 6679 w 345"/>
                    <a:gd name="T45" fmla="*/ 8074 h 238"/>
                    <a:gd name="T46" fmla="*/ 5955 w 345"/>
                    <a:gd name="T47" fmla="*/ 8251 h 238"/>
                    <a:gd name="T48" fmla="*/ 4974 w 345"/>
                    <a:gd name="T49" fmla="*/ 8361 h 238"/>
                    <a:gd name="T50" fmla="*/ 4235 w 345"/>
                    <a:gd name="T51" fmla="*/ 8398 h 238"/>
                    <a:gd name="T52" fmla="*/ 3470 w 345"/>
                    <a:gd name="T53" fmla="*/ 8408 h 238"/>
                    <a:gd name="T54" fmla="*/ 2790 w 345"/>
                    <a:gd name="T55" fmla="*/ 8466 h 238"/>
                    <a:gd name="T56" fmla="*/ 1986 w 345"/>
                    <a:gd name="T57" fmla="*/ 8466 h 238"/>
                    <a:gd name="T58" fmla="*/ 999 w 345"/>
                    <a:gd name="T59" fmla="*/ 8408 h 238"/>
                    <a:gd name="T60" fmla="*/ 231 w 345"/>
                    <a:gd name="T61" fmla="*/ 8398 h 238"/>
                    <a:gd name="T62" fmla="*/ 527 w 345"/>
                    <a:gd name="T63" fmla="*/ 11826 h 238"/>
                    <a:gd name="T64" fmla="*/ 1283 w 345"/>
                    <a:gd name="T65" fmla="*/ 11907 h 238"/>
                    <a:gd name="T66" fmla="*/ 1986 w 345"/>
                    <a:gd name="T67" fmla="*/ 11907 h 238"/>
                    <a:gd name="T68" fmla="*/ 2790 w 345"/>
                    <a:gd name="T69" fmla="*/ 11947 h 238"/>
                    <a:gd name="T70" fmla="*/ 3470 w 345"/>
                    <a:gd name="T71" fmla="*/ 11907 h 238"/>
                    <a:gd name="T72" fmla="*/ 4480 w 345"/>
                    <a:gd name="T73" fmla="*/ 11826 h 238"/>
                    <a:gd name="T74" fmla="*/ 5216 w 345"/>
                    <a:gd name="T75" fmla="*/ 11781 h 238"/>
                    <a:gd name="T76" fmla="*/ 5955 w 345"/>
                    <a:gd name="T77" fmla="*/ 11689 h 238"/>
                    <a:gd name="T78" fmla="*/ 6679 w 345"/>
                    <a:gd name="T79" fmla="*/ 11554 h 238"/>
                    <a:gd name="T80" fmla="*/ 7406 w 345"/>
                    <a:gd name="T81" fmla="*/ 11398 h 238"/>
                    <a:gd name="T82" fmla="*/ 8350 w 345"/>
                    <a:gd name="T83" fmla="*/ 11211 h 238"/>
                    <a:gd name="T84" fmla="*/ 9018 w 345"/>
                    <a:gd name="T85" fmla="*/ 10992 h 238"/>
                    <a:gd name="T86" fmla="*/ 9645 w 345"/>
                    <a:gd name="T87" fmla="*/ 10775 h 238"/>
                    <a:gd name="T88" fmla="*/ 10277 w 345"/>
                    <a:gd name="T89" fmla="*/ 10548 h 238"/>
                    <a:gd name="T90" fmla="*/ 10903 w 345"/>
                    <a:gd name="T91" fmla="*/ 10293 h 238"/>
                    <a:gd name="T92" fmla="*/ 11684 w 345"/>
                    <a:gd name="T93" fmla="*/ 9950 h 238"/>
                    <a:gd name="T94" fmla="*/ 12276 w 345"/>
                    <a:gd name="T95" fmla="*/ 9611 h 238"/>
                    <a:gd name="T96" fmla="*/ 12810 w 345"/>
                    <a:gd name="T97" fmla="*/ 9312 h 238"/>
                    <a:gd name="T98" fmla="*/ 13315 w 345"/>
                    <a:gd name="T99" fmla="*/ 9067 h 238"/>
                    <a:gd name="T100" fmla="*/ 13799 w 345"/>
                    <a:gd name="T101" fmla="*/ 8707 h 238"/>
                    <a:gd name="T102" fmla="*/ 14348 w 345"/>
                    <a:gd name="T103" fmla="*/ 8194 h 238"/>
                    <a:gd name="T104" fmla="*/ 14747 w 345"/>
                    <a:gd name="T105" fmla="*/ 7865 h 238"/>
                    <a:gd name="T106" fmla="*/ 15138 w 345"/>
                    <a:gd name="T107" fmla="*/ 7403 h 238"/>
                    <a:gd name="T108" fmla="*/ 15491 w 345"/>
                    <a:gd name="T109" fmla="*/ 7016 h 238"/>
                    <a:gd name="T110" fmla="*/ 15773 w 345"/>
                    <a:gd name="T111" fmla="*/ 6611 h 238"/>
                    <a:gd name="T112" fmla="*/ 16114 w 345"/>
                    <a:gd name="T113" fmla="*/ 6084 h 238"/>
                    <a:gd name="T114" fmla="*/ 16289 w 345"/>
                    <a:gd name="T115" fmla="*/ 5606 h 238"/>
                    <a:gd name="T116" fmla="*/ 16499 w 345"/>
                    <a:gd name="T117" fmla="*/ 5208 h 238"/>
                    <a:gd name="T118" fmla="*/ 16597 w 345"/>
                    <a:gd name="T119" fmla="*/ 4782 h 238"/>
                    <a:gd name="T120" fmla="*/ 16671 w 345"/>
                    <a:gd name="T121" fmla="*/ 4318 h 238"/>
                    <a:gd name="T122" fmla="*/ 16783 w 345"/>
                    <a:gd name="T123" fmla="*/ 3770 h 2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5"/>
                    <a:gd name="T187" fmla="*/ 0 h 238"/>
                    <a:gd name="T188" fmla="*/ 345 w 345"/>
                    <a:gd name="T189" fmla="*/ 238 h 23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5" h="238">
                      <a:moveTo>
                        <a:pt x="345" y="0"/>
                      </a:moveTo>
                      <a:lnTo>
                        <a:pt x="345" y="0"/>
                      </a:lnTo>
                      <a:lnTo>
                        <a:pt x="345" y="3"/>
                      </a:lnTo>
                      <a:lnTo>
                        <a:pt x="345" y="6"/>
                      </a:lnTo>
                      <a:lnTo>
                        <a:pt x="345" y="9"/>
                      </a:lnTo>
                      <a:lnTo>
                        <a:pt x="344" y="12"/>
                      </a:lnTo>
                      <a:lnTo>
                        <a:pt x="344" y="15"/>
                      </a:lnTo>
                      <a:lnTo>
                        <a:pt x="343" y="17"/>
                      </a:lnTo>
                      <a:lnTo>
                        <a:pt x="343" y="21"/>
                      </a:lnTo>
                      <a:lnTo>
                        <a:pt x="342" y="23"/>
                      </a:lnTo>
                      <a:lnTo>
                        <a:pt x="341" y="26"/>
                      </a:lnTo>
                      <a:lnTo>
                        <a:pt x="340" y="29"/>
                      </a:lnTo>
                      <a:lnTo>
                        <a:pt x="340" y="32"/>
                      </a:lnTo>
                      <a:lnTo>
                        <a:pt x="339" y="35"/>
                      </a:lnTo>
                      <a:lnTo>
                        <a:pt x="337" y="38"/>
                      </a:lnTo>
                      <a:lnTo>
                        <a:pt x="336" y="41"/>
                      </a:lnTo>
                      <a:lnTo>
                        <a:pt x="335" y="44"/>
                      </a:lnTo>
                      <a:lnTo>
                        <a:pt x="334" y="46"/>
                      </a:lnTo>
                      <a:lnTo>
                        <a:pt x="332" y="49"/>
                      </a:lnTo>
                      <a:lnTo>
                        <a:pt x="331" y="52"/>
                      </a:lnTo>
                      <a:lnTo>
                        <a:pt x="329" y="55"/>
                      </a:lnTo>
                      <a:lnTo>
                        <a:pt x="327" y="58"/>
                      </a:lnTo>
                      <a:lnTo>
                        <a:pt x="325" y="60"/>
                      </a:lnTo>
                      <a:lnTo>
                        <a:pt x="324" y="63"/>
                      </a:lnTo>
                      <a:lnTo>
                        <a:pt x="322" y="66"/>
                      </a:lnTo>
                      <a:lnTo>
                        <a:pt x="320" y="68"/>
                      </a:lnTo>
                      <a:lnTo>
                        <a:pt x="318" y="71"/>
                      </a:lnTo>
                      <a:lnTo>
                        <a:pt x="315" y="74"/>
                      </a:lnTo>
                      <a:lnTo>
                        <a:pt x="313" y="77"/>
                      </a:lnTo>
                      <a:lnTo>
                        <a:pt x="311" y="79"/>
                      </a:lnTo>
                      <a:lnTo>
                        <a:pt x="308" y="82"/>
                      </a:lnTo>
                      <a:lnTo>
                        <a:pt x="306" y="84"/>
                      </a:lnTo>
                      <a:lnTo>
                        <a:pt x="303" y="87"/>
                      </a:lnTo>
                      <a:lnTo>
                        <a:pt x="301" y="89"/>
                      </a:lnTo>
                      <a:lnTo>
                        <a:pt x="298" y="92"/>
                      </a:lnTo>
                      <a:lnTo>
                        <a:pt x="295" y="94"/>
                      </a:lnTo>
                      <a:lnTo>
                        <a:pt x="292" y="97"/>
                      </a:lnTo>
                      <a:lnTo>
                        <a:pt x="289" y="99"/>
                      </a:lnTo>
                      <a:lnTo>
                        <a:pt x="286" y="102"/>
                      </a:lnTo>
                      <a:lnTo>
                        <a:pt x="283" y="104"/>
                      </a:lnTo>
                      <a:lnTo>
                        <a:pt x="280" y="106"/>
                      </a:lnTo>
                      <a:lnTo>
                        <a:pt x="276" y="108"/>
                      </a:lnTo>
                      <a:lnTo>
                        <a:pt x="273" y="111"/>
                      </a:lnTo>
                      <a:lnTo>
                        <a:pt x="270" y="113"/>
                      </a:lnTo>
                      <a:lnTo>
                        <a:pt x="266" y="115"/>
                      </a:lnTo>
                      <a:lnTo>
                        <a:pt x="263" y="117"/>
                      </a:lnTo>
                      <a:lnTo>
                        <a:pt x="259" y="119"/>
                      </a:lnTo>
                      <a:lnTo>
                        <a:pt x="255" y="121"/>
                      </a:lnTo>
                      <a:lnTo>
                        <a:pt x="252" y="123"/>
                      </a:lnTo>
                      <a:lnTo>
                        <a:pt x="248" y="125"/>
                      </a:lnTo>
                      <a:lnTo>
                        <a:pt x="244" y="127"/>
                      </a:lnTo>
                      <a:lnTo>
                        <a:pt x="240" y="129"/>
                      </a:lnTo>
                      <a:lnTo>
                        <a:pt x="236" y="131"/>
                      </a:lnTo>
                      <a:lnTo>
                        <a:pt x="232" y="133"/>
                      </a:lnTo>
                      <a:lnTo>
                        <a:pt x="228" y="135"/>
                      </a:lnTo>
                      <a:lnTo>
                        <a:pt x="224" y="137"/>
                      </a:lnTo>
                      <a:lnTo>
                        <a:pt x="220" y="138"/>
                      </a:lnTo>
                      <a:lnTo>
                        <a:pt x="216" y="140"/>
                      </a:lnTo>
                      <a:lnTo>
                        <a:pt x="211" y="141"/>
                      </a:lnTo>
                      <a:lnTo>
                        <a:pt x="207" y="143"/>
                      </a:lnTo>
                      <a:lnTo>
                        <a:pt x="203" y="145"/>
                      </a:lnTo>
                      <a:lnTo>
                        <a:pt x="198" y="146"/>
                      </a:lnTo>
                      <a:lnTo>
                        <a:pt x="194" y="147"/>
                      </a:lnTo>
                      <a:lnTo>
                        <a:pt x="189" y="149"/>
                      </a:lnTo>
                      <a:lnTo>
                        <a:pt x="185" y="150"/>
                      </a:lnTo>
                      <a:lnTo>
                        <a:pt x="180" y="152"/>
                      </a:lnTo>
                      <a:lnTo>
                        <a:pt x="176" y="153"/>
                      </a:lnTo>
                      <a:lnTo>
                        <a:pt x="171" y="154"/>
                      </a:lnTo>
                      <a:lnTo>
                        <a:pt x="166" y="155"/>
                      </a:lnTo>
                      <a:lnTo>
                        <a:pt x="161" y="156"/>
                      </a:lnTo>
                      <a:lnTo>
                        <a:pt x="157" y="158"/>
                      </a:lnTo>
                      <a:lnTo>
                        <a:pt x="152" y="158"/>
                      </a:lnTo>
                      <a:lnTo>
                        <a:pt x="147" y="160"/>
                      </a:lnTo>
                      <a:lnTo>
                        <a:pt x="142" y="160"/>
                      </a:lnTo>
                      <a:lnTo>
                        <a:pt x="137" y="161"/>
                      </a:lnTo>
                      <a:lnTo>
                        <a:pt x="132" y="162"/>
                      </a:lnTo>
                      <a:lnTo>
                        <a:pt x="128" y="163"/>
                      </a:lnTo>
                      <a:lnTo>
                        <a:pt x="122" y="164"/>
                      </a:lnTo>
                      <a:lnTo>
                        <a:pt x="117" y="164"/>
                      </a:lnTo>
                      <a:lnTo>
                        <a:pt x="112" y="165"/>
                      </a:lnTo>
                      <a:lnTo>
                        <a:pt x="107" y="166"/>
                      </a:lnTo>
                      <a:lnTo>
                        <a:pt x="102" y="166"/>
                      </a:lnTo>
                      <a:lnTo>
                        <a:pt x="97" y="167"/>
                      </a:lnTo>
                      <a:lnTo>
                        <a:pt x="92" y="167"/>
                      </a:lnTo>
                      <a:lnTo>
                        <a:pt x="87" y="167"/>
                      </a:lnTo>
                      <a:lnTo>
                        <a:pt x="82" y="168"/>
                      </a:lnTo>
                      <a:lnTo>
                        <a:pt x="77" y="168"/>
                      </a:lnTo>
                      <a:lnTo>
                        <a:pt x="72" y="168"/>
                      </a:lnTo>
                      <a:lnTo>
                        <a:pt x="67" y="169"/>
                      </a:lnTo>
                      <a:lnTo>
                        <a:pt x="62" y="169"/>
                      </a:lnTo>
                      <a:lnTo>
                        <a:pt x="57" y="169"/>
                      </a:lnTo>
                      <a:lnTo>
                        <a:pt x="51" y="169"/>
                      </a:lnTo>
                      <a:lnTo>
                        <a:pt x="46" y="169"/>
                      </a:lnTo>
                      <a:lnTo>
                        <a:pt x="41" y="169"/>
                      </a:lnTo>
                      <a:lnTo>
                        <a:pt x="36" y="169"/>
                      </a:lnTo>
                      <a:lnTo>
                        <a:pt x="31" y="168"/>
                      </a:lnTo>
                      <a:lnTo>
                        <a:pt x="26" y="168"/>
                      </a:lnTo>
                      <a:lnTo>
                        <a:pt x="21" y="168"/>
                      </a:lnTo>
                      <a:lnTo>
                        <a:pt x="16" y="167"/>
                      </a:lnTo>
                      <a:lnTo>
                        <a:pt x="11" y="167"/>
                      </a:lnTo>
                      <a:lnTo>
                        <a:pt x="5" y="167"/>
                      </a:lnTo>
                      <a:lnTo>
                        <a:pt x="0" y="166"/>
                      </a:lnTo>
                      <a:lnTo>
                        <a:pt x="0" y="235"/>
                      </a:lnTo>
                      <a:lnTo>
                        <a:pt x="5" y="235"/>
                      </a:lnTo>
                      <a:lnTo>
                        <a:pt x="11" y="236"/>
                      </a:lnTo>
                      <a:lnTo>
                        <a:pt x="16" y="236"/>
                      </a:lnTo>
                      <a:lnTo>
                        <a:pt x="21" y="237"/>
                      </a:lnTo>
                      <a:lnTo>
                        <a:pt x="26" y="237"/>
                      </a:lnTo>
                      <a:lnTo>
                        <a:pt x="31" y="237"/>
                      </a:lnTo>
                      <a:lnTo>
                        <a:pt x="36" y="237"/>
                      </a:lnTo>
                      <a:lnTo>
                        <a:pt x="41" y="237"/>
                      </a:lnTo>
                      <a:lnTo>
                        <a:pt x="46" y="238"/>
                      </a:lnTo>
                      <a:lnTo>
                        <a:pt x="51" y="238"/>
                      </a:lnTo>
                      <a:lnTo>
                        <a:pt x="57" y="238"/>
                      </a:lnTo>
                      <a:lnTo>
                        <a:pt x="62" y="237"/>
                      </a:lnTo>
                      <a:lnTo>
                        <a:pt x="67" y="237"/>
                      </a:lnTo>
                      <a:lnTo>
                        <a:pt x="72" y="237"/>
                      </a:lnTo>
                      <a:lnTo>
                        <a:pt x="77" y="237"/>
                      </a:lnTo>
                      <a:lnTo>
                        <a:pt x="82" y="237"/>
                      </a:lnTo>
                      <a:lnTo>
                        <a:pt x="87" y="236"/>
                      </a:lnTo>
                      <a:lnTo>
                        <a:pt x="92" y="236"/>
                      </a:lnTo>
                      <a:lnTo>
                        <a:pt x="97" y="235"/>
                      </a:lnTo>
                      <a:lnTo>
                        <a:pt x="102" y="235"/>
                      </a:lnTo>
                      <a:lnTo>
                        <a:pt x="107" y="235"/>
                      </a:lnTo>
                      <a:lnTo>
                        <a:pt x="112" y="234"/>
                      </a:lnTo>
                      <a:lnTo>
                        <a:pt x="117" y="233"/>
                      </a:lnTo>
                      <a:lnTo>
                        <a:pt x="122" y="233"/>
                      </a:lnTo>
                      <a:lnTo>
                        <a:pt x="128" y="232"/>
                      </a:lnTo>
                      <a:lnTo>
                        <a:pt x="132" y="231"/>
                      </a:lnTo>
                      <a:lnTo>
                        <a:pt x="137" y="230"/>
                      </a:lnTo>
                      <a:lnTo>
                        <a:pt x="142" y="229"/>
                      </a:lnTo>
                      <a:lnTo>
                        <a:pt x="147" y="228"/>
                      </a:lnTo>
                      <a:lnTo>
                        <a:pt x="152" y="227"/>
                      </a:lnTo>
                      <a:lnTo>
                        <a:pt x="157" y="227"/>
                      </a:lnTo>
                      <a:lnTo>
                        <a:pt x="161" y="225"/>
                      </a:lnTo>
                      <a:lnTo>
                        <a:pt x="166" y="224"/>
                      </a:lnTo>
                      <a:lnTo>
                        <a:pt x="171" y="223"/>
                      </a:lnTo>
                      <a:lnTo>
                        <a:pt x="176" y="222"/>
                      </a:lnTo>
                      <a:lnTo>
                        <a:pt x="180" y="221"/>
                      </a:lnTo>
                      <a:lnTo>
                        <a:pt x="185" y="219"/>
                      </a:lnTo>
                      <a:lnTo>
                        <a:pt x="189" y="218"/>
                      </a:lnTo>
                      <a:lnTo>
                        <a:pt x="194" y="216"/>
                      </a:lnTo>
                      <a:lnTo>
                        <a:pt x="198" y="215"/>
                      </a:lnTo>
                      <a:lnTo>
                        <a:pt x="203" y="214"/>
                      </a:lnTo>
                      <a:lnTo>
                        <a:pt x="207" y="212"/>
                      </a:lnTo>
                      <a:lnTo>
                        <a:pt x="211" y="210"/>
                      </a:lnTo>
                      <a:lnTo>
                        <a:pt x="216" y="209"/>
                      </a:lnTo>
                      <a:lnTo>
                        <a:pt x="220" y="207"/>
                      </a:lnTo>
                      <a:lnTo>
                        <a:pt x="224" y="205"/>
                      </a:lnTo>
                      <a:lnTo>
                        <a:pt x="228" y="204"/>
                      </a:lnTo>
                      <a:lnTo>
                        <a:pt x="232" y="202"/>
                      </a:lnTo>
                      <a:lnTo>
                        <a:pt x="236" y="200"/>
                      </a:lnTo>
                      <a:lnTo>
                        <a:pt x="240" y="198"/>
                      </a:lnTo>
                      <a:lnTo>
                        <a:pt x="244" y="196"/>
                      </a:lnTo>
                      <a:lnTo>
                        <a:pt x="248" y="194"/>
                      </a:lnTo>
                      <a:lnTo>
                        <a:pt x="252" y="192"/>
                      </a:lnTo>
                      <a:lnTo>
                        <a:pt x="255" y="190"/>
                      </a:lnTo>
                      <a:lnTo>
                        <a:pt x="259" y="188"/>
                      </a:lnTo>
                      <a:lnTo>
                        <a:pt x="263" y="186"/>
                      </a:lnTo>
                      <a:lnTo>
                        <a:pt x="266" y="184"/>
                      </a:lnTo>
                      <a:lnTo>
                        <a:pt x="270" y="182"/>
                      </a:lnTo>
                      <a:lnTo>
                        <a:pt x="273" y="180"/>
                      </a:lnTo>
                      <a:lnTo>
                        <a:pt x="276" y="177"/>
                      </a:lnTo>
                      <a:lnTo>
                        <a:pt x="280" y="175"/>
                      </a:lnTo>
                      <a:lnTo>
                        <a:pt x="283" y="173"/>
                      </a:lnTo>
                      <a:lnTo>
                        <a:pt x="286" y="170"/>
                      </a:lnTo>
                      <a:lnTo>
                        <a:pt x="289" y="168"/>
                      </a:lnTo>
                      <a:lnTo>
                        <a:pt x="292" y="166"/>
                      </a:lnTo>
                      <a:lnTo>
                        <a:pt x="295" y="163"/>
                      </a:lnTo>
                      <a:lnTo>
                        <a:pt x="298" y="161"/>
                      </a:lnTo>
                      <a:lnTo>
                        <a:pt x="301" y="158"/>
                      </a:lnTo>
                      <a:lnTo>
                        <a:pt x="303" y="156"/>
                      </a:lnTo>
                      <a:lnTo>
                        <a:pt x="306" y="153"/>
                      </a:lnTo>
                      <a:lnTo>
                        <a:pt x="308" y="151"/>
                      </a:lnTo>
                      <a:lnTo>
                        <a:pt x="311" y="148"/>
                      </a:lnTo>
                      <a:lnTo>
                        <a:pt x="313" y="146"/>
                      </a:lnTo>
                      <a:lnTo>
                        <a:pt x="315" y="143"/>
                      </a:lnTo>
                      <a:lnTo>
                        <a:pt x="318" y="140"/>
                      </a:lnTo>
                      <a:lnTo>
                        <a:pt x="320" y="137"/>
                      </a:lnTo>
                      <a:lnTo>
                        <a:pt x="322" y="135"/>
                      </a:lnTo>
                      <a:lnTo>
                        <a:pt x="324" y="132"/>
                      </a:lnTo>
                      <a:lnTo>
                        <a:pt x="325" y="129"/>
                      </a:lnTo>
                      <a:lnTo>
                        <a:pt x="327" y="126"/>
                      </a:lnTo>
                      <a:lnTo>
                        <a:pt x="329" y="124"/>
                      </a:lnTo>
                      <a:lnTo>
                        <a:pt x="331" y="121"/>
                      </a:lnTo>
                      <a:lnTo>
                        <a:pt x="332" y="118"/>
                      </a:lnTo>
                      <a:lnTo>
                        <a:pt x="334" y="115"/>
                      </a:lnTo>
                      <a:lnTo>
                        <a:pt x="335" y="112"/>
                      </a:lnTo>
                      <a:lnTo>
                        <a:pt x="336" y="110"/>
                      </a:lnTo>
                      <a:lnTo>
                        <a:pt x="337" y="107"/>
                      </a:lnTo>
                      <a:lnTo>
                        <a:pt x="339" y="104"/>
                      </a:lnTo>
                      <a:lnTo>
                        <a:pt x="340" y="101"/>
                      </a:lnTo>
                      <a:lnTo>
                        <a:pt x="340" y="98"/>
                      </a:lnTo>
                      <a:lnTo>
                        <a:pt x="341" y="95"/>
                      </a:lnTo>
                      <a:lnTo>
                        <a:pt x="342" y="92"/>
                      </a:lnTo>
                      <a:lnTo>
                        <a:pt x="343" y="89"/>
                      </a:lnTo>
                      <a:lnTo>
                        <a:pt x="343" y="86"/>
                      </a:lnTo>
                      <a:lnTo>
                        <a:pt x="344" y="84"/>
                      </a:lnTo>
                      <a:lnTo>
                        <a:pt x="344" y="81"/>
                      </a:lnTo>
                      <a:lnTo>
                        <a:pt x="345" y="78"/>
                      </a:lnTo>
                      <a:lnTo>
                        <a:pt x="345" y="75"/>
                      </a:lnTo>
                      <a:lnTo>
                        <a:pt x="345" y="72"/>
                      </a:lnTo>
                      <a:lnTo>
                        <a:pt x="345" y="69"/>
                      </a:lnTo>
                      <a:lnTo>
                        <a:pt x="345" y="0"/>
                      </a:lnTo>
                      <a:close/>
                    </a:path>
                  </a:pathLst>
                </a:custGeom>
                <a:solidFill>
                  <a:srgbClr val="003366"/>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45" name="Freeform 77"/>
                <p:cNvSpPr>
                  <a:spLocks/>
                </p:cNvSpPr>
                <p:nvPr/>
              </p:nvSpPr>
              <p:spPr bwMode="auto">
                <a:xfrm>
                  <a:off x="4132" y="1392"/>
                  <a:ext cx="447" cy="233"/>
                </a:xfrm>
                <a:custGeom>
                  <a:avLst/>
                  <a:gdLst>
                    <a:gd name="T0" fmla="*/ 16767 w 345"/>
                    <a:gd name="T1" fmla="*/ 132 h 184"/>
                    <a:gd name="T2" fmla="*/ 16783 w 345"/>
                    <a:gd name="T3" fmla="*/ 455 h 184"/>
                    <a:gd name="T4" fmla="*/ 16783 w 345"/>
                    <a:gd name="T5" fmla="*/ 700 h 184"/>
                    <a:gd name="T6" fmla="*/ 16783 w 345"/>
                    <a:gd name="T7" fmla="*/ 850 h 184"/>
                    <a:gd name="T8" fmla="*/ 16783 w 345"/>
                    <a:gd name="T9" fmla="*/ 1145 h 184"/>
                    <a:gd name="T10" fmla="*/ 16767 w 345"/>
                    <a:gd name="T11" fmla="*/ 1422 h 184"/>
                    <a:gd name="T12" fmla="*/ 16671 w 345"/>
                    <a:gd name="T13" fmla="*/ 1515 h 184"/>
                    <a:gd name="T14" fmla="*/ 16647 w 345"/>
                    <a:gd name="T15" fmla="*/ 1790 h 184"/>
                    <a:gd name="T16" fmla="*/ 16565 w 345"/>
                    <a:gd name="T17" fmla="*/ 2106 h 184"/>
                    <a:gd name="T18" fmla="*/ 16565 w 345"/>
                    <a:gd name="T19" fmla="*/ 2244 h 184"/>
                    <a:gd name="T20" fmla="*/ 16415 w 345"/>
                    <a:gd name="T21" fmla="*/ 2535 h 184"/>
                    <a:gd name="T22" fmla="*/ 16289 w 345"/>
                    <a:gd name="T23" fmla="*/ 2775 h 184"/>
                    <a:gd name="T24" fmla="*/ 16279 w 345"/>
                    <a:gd name="T25" fmla="*/ 2903 h 184"/>
                    <a:gd name="T26" fmla="*/ 16114 w 345"/>
                    <a:gd name="T27" fmla="*/ 3205 h 184"/>
                    <a:gd name="T28" fmla="*/ 15905 w 345"/>
                    <a:gd name="T29" fmla="*/ 3451 h 184"/>
                    <a:gd name="T30" fmla="*/ 15812 w 345"/>
                    <a:gd name="T31" fmla="*/ 3569 h 184"/>
                    <a:gd name="T32" fmla="*/ 15661 w 345"/>
                    <a:gd name="T33" fmla="*/ 3873 h 184"/>
                    <a:gd name="T34" fmla="*/ 15491 w 345"/>
                    <a:gd name="T35" fmla="*/ 4093 h 184"/>
                    <a:gd name="T36" fmla="*/ 15343 w 345"/>
                    <a:gd name="T37" fmla="*/ 4241 h 184"/>
                    <a:gd name="T38" fmla="*/ 15138 w 345"/>
                    <a:gd name="T39" fmla="*/ 4464 h 184"/>
                    <a:gd name="T40" fmla="*/ 14886 w 345"/>
                    <a:gd name="T41" fmla="*/ 4725 h 184"/>
                    <a:gd name="T42" fmla="*/ 14747 w 345"/>
                    <a:gd name="T43" fmla="*/ 4857 h 184"/>
                    <a:gd name="T44" fmla="*/ 14509 w 345"/>
                    <a:gd name="T45" fmla="*/ 5081 h 184"/>
                    <a:gd name="T46" fmla="*/ 14206 w 345"/>
                    <a:gd name="T47" fmla="*/ 5319 h 184"/>
                    <a:gd name="T48" fmla="*/ 14068 w 345"/>
                    <a:gd name="T49" fmla="*/ 5391 h 184"/>
                    <a:gd name="T50" fmla="*/ 13799 w 345"/>
                    <a:gd name="T51" fmla="*/ 5628 h 184"/>
                    <a:gd name="T52" fmla="*/ 13450 w 345"/>
                    <a:gd name="T53" fmla="*/ 5839 h 184"/>
                    <a:gd name="T54" fmla="*/ 13315 w 345"/>
                    <a:gd name="T55" fmla="*/ 5982 h 184"/>
                    <a:gd name="T56" fmla="*/ 12953 w 345"/>
                    <a:gd name="T57" fmla="*/ 6158 h 184"/>
                    <a:gd name="T58" fmla="*/ 12626 w 345"/>
                    <a:gd name="T59" fmla="*/ 6355 h 184"/>
                    <a:gd name="T60" fmla="*/ 12433 w 345"/>
                    <a:gd name="T61" fmla="*/ 6480 h 184"/>
                    <a:gd name="T62" fmla="*/ 12050 w 345"/>
                    <a:gd name="T63" fmla="*/ 6651 h 184"/>
                    <a:gd name="T64" fmla="*/ 11684 w 345"/>
                    <a:gd name="T65" fmla="*/ 6848 h 184"/>
                    <a:gd name="T66" fmla="*/ 11489 w 345"/>
                    <a:gd name="T67" fmla="*/ 6937 h 184"/>
                    <a:gd name="T68" fmla="*/ 11074 w 345"/>
                    <a:gd name="T69" fmla="*/ 7115 h 184"/>
                    <a:gd name="T70" fmla="*/ 10692 w 345"/>
                    <a:gd name="T71" fmla="*/ 7264 h 184"/>
                    <a:gd name="T72" fmla="*/ 10512 w 345"/>
                    <a:gd name="T73" fmla="*/ 7337 h 184"/>
                    <a:gd name="T74" fmla="*/ 10063 w 345"/>
                    <a:gd name="T75" fmla="*/ 7469 h 184"/>
                    <a:gd name="T76" fmla="*/ 9645 w 345"/>
                    <a:gd name="T77" fmla="*/ 7633 h 184"/>
                    <a:gd name="T78" fmla="*/ 9419 w 345"/>
                    <a:gd name="T79" fmla="*/ 7723 h 184"/>
                    <a:gd name="T80" fmla="*/ 9018 w 345"/>
                    <a:gd name="T81" fmla="*/ 7846 h 184"/>
                    <a:gd name="T82" fmla="*/ 8547 w 345"/>
                    <a:gd name="T83" fmla="*/ 7965 h 184"/>
                    <a:gd name="T84" fmla="*/ 8350 w 345"/>
                    <a:gd name="T85" fmla="*/ 8029 h 184"/>
                    <a:gd name="T86" fmla="*/ 7863 w 345"/>
                    <a:gd name="T87" fmla="*/ 8126 h 184"/>
                    <a:gd name="T88" fmla="*/ 7406 w 345"/>
                    <a:gd name="T89" fmla="*/ 8220 h 184"/>
                    <a:gd name="T90" fmla="*/ 7130 w 345"/>
                    <a:gd name="T91" fmla="*/ 8299 h 184"/>
                    <a:gd name="T92" fmla="*/ 6679 w 345"/>
                    <a:gd name="T93" fmla="*/ 8382 h 184"/>
                    <a:gd name="T94" fmla="*/ 6236 w 345"/>
                    <a:gd name="T95" fmla="*/ 8437 h 184"/>
                    <a:gd name="T96" fmla="*/ 5955 w 345"/>
                    <a:gd name="T97" fmla="*/ 8501 h 184"/>
                    <a:gd name="T98" fmla="*/ 5455 w 345"/>
                    <a:gd name="T99" fmla="*/ 8538 h 184"/>
                    <a:gd name="T100" fmla="*/ 4974 w 345"/>
                    <a:gd name="T101" fmla="*/ 8603 h 184"/>
                    <a:gd name="T102" fmla="*/ 4725 w 345"/>
                    <a:gd name="T103" fmla="*/ 8613 h 184"/>
                    <a:gd name="T104" fmla="*/ 4235 w 345"/>
                    <a:gd name="T105" fmla="*/ 8613 h 184"/>
                    <a:gd name="T106" fmla="*/ 3757 w 345"/>
                    <a:gd name="T107" fmla="*/ 8710 h 184"/>
                    <a:gd name="T108" fmla="*/ 3470 w 345"/>
                    <a:gd name="T109" fmla="*/ 8710 h 184"/>
                    <a:gd name="T110" fmla="*/ 3028 w 345"/>
                    <a:gd name="T111" fmla="*/ 8730 h 184"/>
                    <a:gd name="T112" fmla="*/ 2494 w 345"/>
                    <a:gd name="T113" fmla="*/ 8730 h 184"/>
                    <a:gd name="T114" fmla="*/ 2260 w 345"/>
                    <a:gd name="T115" fmla="*/ 8730 h 184"/>
                    <a:gd name="T116" fmla="*/ 1765 w 345"/>
                    <a:gd name="T117" fmla="*/ 8730 h 184"/>
                    <a:gd name="T118" fmla="*/ 1283 w 345"/>
                    <a:gd name="T119" fmla="*/ 8710 h 184"/>
                    <a:gd name="T120" fmla="*/ 999 w 345"/>
                    <a:gd name="T121" fmla="*/ 8710 h 184"/>
                    <a:gd name="T122" fmla="*/ 527 w 345"/>
                    <a:gd name="T123" fmla="*/ 8613 h 184"/>
                    <a:gd name="T124" fmla="*/ 0 w 345"/>
                    <a:gd name="T125" fmla="*/ 8603 h 18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5"/>
                    <a:gd name="T190" fmla="*/ 0 h 184"/>
                    <a:gd name="T191" fmla="*/ 345 w 345"/>
                    <a:gd name="T192" fmla="*/ 184 h 18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5" h="184">
                      <a:moveTo>
                        <a:pt x="344" y="0"/>
                      </a:moveTo>
                      <a:lnTo>
                        <a:pt x="344" y="0"/>
                      </a:lnTo>
                      <a:lnTo>
                        <a:pt x="344" y="3"/>
                      </a:lnTo>
                      <a:lnTo>
                        <a:pt x="345" y="6"/>
                      </a:lnTo>
                      <a:lnTo>
                        <a:pt x="345" y="9"/>
                      </a:lnTo>
                      <a:lnTo>
                        <a:pt x="345" y="12"/>
                      </a:lnTo>
                      <a:lnTo>
                        <a:pt x="345" y="15"/>
                      </a:lnTo>
                      <a:lnTo>
                        <a:pt x="345" y="18"/>
                      </a:lnTo>
                      <a:lnTo>
                        <a:pt x="345" y="21"/>
                      </a:lnTo>
                      <a:lnTo>
                        <a:pt x="345" y="24"/>
                      </a:lnTo>
                      <a:lnTo>
                        <a:pt x="344" y="27"/>
                      </a:lnTo>
                      <a:lnTo>
                        <a:pt x="344" y="30"/>
                      </a:lnTo>
                      <a:lnTo>
                        <a:pt x="343" y="32"/>
                      </a:lnTo>
                      <a:lnTo>
                        <a:pt x="343" y="36"/>
                      </a:lnTo>
                      <a:lnTo>
                        <a:pt x="342" y="38"/>
                      </a:lnTo>
                      <a:lnTo>
                        <a:pt x="341" y="41"/>
                      </a:lnTo>
                      <a:lnTo>
                        <a:pt x="340" y="44"/>
                      </a:lnTo>
                      <a:lnTo>
                        <a:pt x="340" y="47"/>
                      </a:lnTo>
                      <a:lnTo>
                        <a:pt x="339" y="50"/>
                      </a:lnTo>
                      <a:lnTo>
                        <a:pt x="337" y="53"/>
                      </a:lnTo>
                      <a:lnTo>
                        <a:pt x="336" y="56"/>
                      </a:lnTo>
                      <a:lnTo>
                        <a:pt x="335" y="59"/>
                      </a:lnTo>
                      <a:lnTo>
                        <a:pt x="334" y="61"/>
                      </a:lnTo>
                      <a:lnTo>
                        <a:pt x="332" y="64"/>
                      </a:lnTo>
                      <a:lnTo>
                        <a:pt x="331" y="67"/>
                      </a:lnTo>
                      <a:lnTo>
                        <a:pt x="329" y="70"/>
                      </a:lnTo>
                      <a:lnTo>
                        <a:pt x="327" y="73"/>
                      </a:lnTo>
                      <a:lnTo>
                        <a:pt x="325" y="75"/>
                      </a:lnTo>
                      <a:lnTo>
                        <a:pt x="324" y="78"/>
                      </a:lnTo>
                      <a:lnTo>
                        <a:pt x="322" y="81"/>
                      </a:lnTo>
                      <a:lnTo>
                        <a:pt x="320" y="83"/>
                      </a:lnTo>
                      <a:lnTo>
                        <a:pt x="318" y="86"/>
                      </a:lnTo>
                      <a:lnTo>
                        <a:pt x="315" y="89"/>
                      </a:lnTo>
                      <a:lnTo>
                        <a:pt x="313" y="92"/>
                      </a:lnTo>
                      <a:lnTo>
                        <a:pt x="311" y="94"/>
                      </a:lnTo>
                      <a:lnTo>
                        <a:pt x="308" y="97"/>
                      </a:lnTo>
                      <a:lnTo>
                        <a:pt x="306" y="99"/>
                      </a:lnTo>
                      <a:lnTo>
                        <a:pt x="303" y="102"/>
                      </a:lnTo>
                      <a:lnTo>
                        <a:pt x="301" y="104"/>
                      </a:lnTo>
                      <a:lnTo>
                        <a:pt x="298" y="107"/>
                      </a:lnTo>
                      <a:lnTo>
                        <a:pt x="295" y="109"/>
                      </a:lnTo>
                      <a:lnTo>
                        <a:pt x="292" y="112"/>
                      </a:lnTo>
                      <a:lnTo>
                        <a:pt x="289" y="114"/>
                      </a:lnTo>
                      <a:lnTo>
                        <a:pt x="286" y="117"/>
                      </a:lnTo>
                      <a:lnTo>
                        <a:pt x="283" y="119"/>
                      </a:lnTo>
                      <a:lnTo>
                        <a:pt x="280" y="121"/>
                      </a:lnTo>
                      <a:lnTo>
                        <a:pt x="276" y="123"/>
                      </a:lnTo>
                      <a:lnTo>
                        <a:pt x="273" y="126"/>
                      </a:lnTo>
                      <a:lnTo>
                        <a:pt x="270" y="128"/>
                      </a:lnTo>
                      <a:lnTo>
                        <a:pt x="266" y="130"/>
                      </a:lnTo>
                      <a:lnTo>
                        <a:pt x="263" y="132"/>
                      </a:lnTo>
                      <a:lnTo>
                        <a:pt x="259" y="134"/>
                      </a:lnTo>
                      <a:lnTo>
                        <a:pt x="255" y="136"/>
                      </a:lnTo>
                      <a:lnTo>
                        <a:pt x="252" y="138"/>
                      </a:lnTo>
                      <a:lnTo>
                        <a:pt x="248" y="140"/>
                      </a:lnTo>
                      <a:lnTo>
                        <a:pt x="244" y="142"/>
                      </a:lnTo>
                      <a:lnTo>
                        <a:pt x="240" y="144"/>
                      </a:lnTo>
                      <a:lnTo>
                        <a:pt x="236" y="146"/>
                      </a:lnTo>
                      <a:lnTo>
                        <a:pt x="232" y="148"/>
                      </a:lnTo>
                      <a:lnTo>
                        <a:pt x="228" y="150"/>
                      </a:lnTo>
                      <a:lnTo>
                        <a:pt x="224" y="152"/>
                      </a:lnTo>
                      <a:lnTo>
                        <a:pt x="220" y="153"/>
                      </a:lnTo>
                      <a:lnTo>
                        <a:pt x="216" y="155"/>
                      </a:lnTo>
                      <a:lnTo>
                        <a:pt x="211" y="156"/>
                      </a:lnTo>
                      <a:lnTo>
                        <a:pt x="207" y="158"/>
                      </a:lnTo>
                      <a:lnTo>
                        <a:pt x="203" y="160"/>
                      </a:lnTo>
                      <a:lnTo>
                        <a:pt x="198" y="161"/>
                      </a:lnTo>
                      <a:lnTo>
                        <a:pt x="194" y="162"/>
                      </a:lnTo>
                      <a:lnTo>
                        <a:pt x="189" y="164"/>
                      </a:lnTo>
                      <a:lnTo>
                        <a:pt x="185" y="165"/>
                      </a:lnTo>
                      <a:lnTo>
                        <a:pt x="180" y="167"/>
                      </a:lnTo>
                      <a:lnTo>
                        <a:pt x="176" y="168"/>
                      </a:lnTo>
                      <a:lnTo>
                        <a:pt x="171" y="169"/>
                      </a:lnTo>
                      <a:lnTo>
                        <a:pt x="166" y="170"/>
                      </a:lnTo>
                      <a:lnTo>
                        <a:pt x="161" y="171"/>
                      </a:lnTo>
                      <a:lnTo>
                        <a:pt x="157" y="173"/>
                      </a:lnTo>
                      <a:lnTo>
                        <a:pt x="152" y="173"/>
                      </a:lnTo>
                      <a:lnTo>
                        <a:pt x="147" y="175"/>
                      </a:lnTo>
                      <a:lnTo>
                        <a:pt x="142" y="175"/>
                      </a:lnTo>
                      <a:lnTo>
                        <a:pt x="137" y="176"/>
                      </a:lnTo>
                      <a:lnTo>
                        <a:pt x="132" y="177"/>
                      </a:lnTo>
                      <a:lnTo>
                        <a:pt x="128" y="178"/>
                      </a:lnTo>
                      <a:lnTo>
                        <a:pt x="122" y="179"/>
                      </a:lnTo>
                      <a:lnTo>
                        <a:pt x="117" y="179"/>
                      </a:lnTo>
                      <a:lnTo>
                        <a:pt x="112" y="180"/>
                      </a:lnTo>
                      <a:lnTo>
                        <a:pt x="107" y="181"/>
                      </a:lnTo>
                      <a:lnTo>
                        <a:pt x="102" y="181"/>
                      </a:lnTo>
                      <a:lnTo>
                        <a:pt x="97" y="182"/>
                      </a:lnTo>
                      <a:lnTo>
                        <a:pt x="92" y="182"/>
                      </a:lnTo>
                      <a:lnTo>
                        <a:pt x="87" y="182"/>
                      </a:lnTo>
                      <a:lnTo>
                        <a:pt x="82" y="183"/>
                      </a:lnTo>
                      <a:lnTo>
                        <a:pt x="77" y="183"/>
                      </a:lnTo>
                      <a:lnTo>
                        <a:pt x="72" y="183"/>
                      </a:lnTo>
                      <a:lnTo>
                        <a:pt x="67" y="184"/>
                      </a:lnTo>
                      <a:lnTo>
                        <a:pt x="62" y="184"/>
                      </a:lnTo>
                      <a:lnTo>
                        <a:pt x="57" y="184"/>
                      </a:lnTo>
                      <a:lnTo>
                        <a:pt x="51" y="184"/>
                      </a:lnTo>
                      <a:lnTo>
                        <a:pt x="46" y="184"/>
                      </a:lnTo>
                      <a:lnTo>
                        <a:pt x="41" y="184"/>
                      </a:lnTo>
                      <a:lnTo>
                        <a:pt x="36" y="184"/>
                      </a:lnTo>
                      <a:lnTo>
                        <a:pt x="31" y="183"/>
                      </a:lnTo>
                      <a:lnTo>
                        <a:pt x="26" y="183"/>
                      </a:lnTo>
                      <a:lnTo>
                        <a:pt x="21" y="183"/>
                      </a:lnTo>
                      <a:lnTo>
                        <a:pt x="16" y="182"/>
                      </a:lnTo>
                      <a:lnTo>
                        <a:pt x="11" y="182"/>
                      </a:lnTo>
                      <a:lnTo>
                        <a:pt x="5" y="182"/>
                      </a:lnTo>
                      <a:lnTo>
                        <a:pt x="0" y="181"/>
                      </a:lnTo>
                      <a:lnTo>
                        <a:pt x="51" y="15"/>
                      </a:lnTo>
                      <a:lnTo>
                        <a:pt x="344" y="0"/>
                      </a:lnTo>
                      <a:close/>
                    </a:path>
                  </a:pathLst>
                </a:custGeom>
                <a:solidFill>
                  <a:srgbClr val="0066CC"/>
                </a:solidFill>
                <a:ln w="3175">
                  <a:solidFill>
                    <a:srgbClr val="000000"/>
                  </a:solidFill>
                  <a:round/>
                  <a:headEnd/>
                  <a:tailEnd/>
                </a:ln>
              </p:spPr>
              <p:txBody>
                <a:bodyPr/>
                <a:lstStyle/>
                <a:p>
                  <a:pPr>
                    <a:defRPr/>
                  </a:pPr>
                  <a:endParaRPr lang="zh-TW" altLang="en-US">
                    <a:latin typeface="微软雅黑" panose="020B0503020204020204" pitchFamily="34" charset="-122"/>
                    <a:ea typeface="微软雅黑" panose="020B0503020204020204" pitchFamily="34" charset="-122"/>
                  </a:endParaRPr>
                </a:p>
              </p:txBody>
            </p:sp>
            <p:sp>
              <p:nvSpPr>
                <p:cNvPr id="46" name="Rectangle 78"/>
                <p:cNvSpPr>
                  <a:spLocks noChangeArrowheads="1"/>
                </p:cNvSpPr>
                <p:nvPr/>
              </p:nvSpPr>
              <p:spPr bwMode="auto">
                <a:xfrm>
                  <a:off x="4287" y="1466"/>
                  <a:ext cx="91"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600">
                      <a:solidFill>
                        <a:schemeClr val="bg1"/>
                      </a:solidFill>
                      <a:latin typeface="微软雅黑" panose="020B0503020204020204" pitchFamily="34" charset="-122"/>
                      <a:ea typeface="微软雅黑" panose="020B0503020204020204" pitchFamily="34" charset="-122"/>
                      <a:cs typeface="PMingLiU" charset="0"/>
                    </a:rPr>
                    <a:t>29%</a:t>
                  </a:r>
                  <a:endParaRPr lang="en-US" altLang="zh-TW" sz="3200">
                    <a:solidFill>
                      <a:schemeClr val="bg1"/>
                    </a:solidFill>
                    <a:latin typeface="微软雅黑" panose="020B0503020204020204" pitchFamily="34" charset="-122"/>
                    <a:ea typeface="微软雅黑" panose="020B0503020204020204" pitchFamily="34" charset="-122"/>
                    <a:cs typeface="PMingLiU" charset="0"/>
                  </a:endParaRPr>
                </a:p>
              </p:txBody>
            </p:sp>
            <p:sp>
              <p:nvSpPr>
                <p:cNvPr id="47" name="Rectangle 79"/>
                <p:cNvSpPr>
                  <a:spLocks noChangeArrowheads="1"/>
                </p:cNvSpPr>
                <p:nvPr/>
              </p:nvSpPr>
              <p:spPr bwMode="auto">
                <a:xfrm>
                  <a:off x="3990" y="1338"/>
                  <a:ext cx="106"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700">
                      <a:solidFill>
                        <a:schemeClr val="bg1"/>
                      </a:solidFill>
                      <a:latin typeface="微软雅黑" panose="020B0503020204020204" pitchFamily="34" charset="-122"/>
                      <a:ea typeface="微软雅黑" panose="020B0503020204020204" pitchFamily="34" charset="-122"/>
                      <a:cs typeface="PMingLiU" charset="0"/>
                    </a:rPr>
                    <a:t>48%</a:t>
                  </a:r>
                  <a:endParaRPr lang="en-US" altLang="zh-TW" sz="3600">
                    <a:solidFill>
                      <a:schemeClr val="bg1"/>
                    </a:solidFill>
                    <a:latin typeface="微软雅黑" panose="020B0503020204020204" pitchFamily="34" charset="-122"/>
                    <a:ea typeface="微软雅黑" panose="020B0503020204020204" pitchFamily="34" charset="-122"/>
                    <a:cs typeface="PMingLiU" charset="0"/>
                  </a:endParaRPr>
                </a:p>
              </p:txBody>
            </p:sp>
            <p:sp>
              <p:nvSpPr>
                <p:cNvPr id="48" name="Rectangle 80"/>
                <p:cNvSpPr>
                  <a:spLocks noChangeArrowheads="1"/>
                </p:cNvSpPr>
                <p:nvPr/>
              </p:nvSpPr>
              <p:spPr bwMode="auto">
                <a:xfrm>
                  <a:off x="4258" y="1232"/>
                  <a:ext cx="91"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600">
                      <a:solidFill>
                        <a:srgbClr val="000000"/>
                      </a:solidFill>
                      <a:latin typeface="微软雅黑" panose="020B0503020204020204" pitchFamily="34" charset="-122"/>
                      <a:ea typeface="微软雅黑" panose="020B0503020204020204" pitchFamily="34" charset="-122"/>
                      <a:cs typeface="PMingLiU" charset="0"/>
                    </a:rPr>
                    <a:t>13%</a:t>
                  </a:r>
                  <a:endParaRPr lang="en-US" altLang="zh-TW" sz="3200">
                    <a:latin typeface="微软雅黑" panose="020B0503020204020204" pitchFamily="34" charset="-122"/>
                    <a:ea typeface="微软雅黑" panose="020B0503020204020204" pitchFamily="34" charset="-122"/>
                    <a:cs typeface="PMingLiU" charset="0"/>
                  </a:endParaRPr>
                </a:p>
              </p:txBody>
            </p:sp>
          </p:grpSp>
        </p:grpSp>
        <p:sp>
          <p:nvSpPr>
            <p:cNvPr id="22" name="Text Box 81"/>
            <p:cNvSpPr txBox="1">
              <a:spLocks noChangeArrowheads="1"/>
            </p:cNvSpPr>
            <p:nvPr/>
          </p:nvSpPr>
          <p:spPr bwMode="auto">
            <a:xfrm>
              <a:off x="562" y="3030"/>
              <a:ext cx="6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1200">
                  <a:latin typeface="微软雅黑" panose="020B0503020204020204" pitchFamily="34" charset="-122"/>
                  <a:ea typeface="微软雅黑" panose="020B0503020204020204" pitchFamily="34" charset="-122"/>
                  <a:cs typeface="黑体" charset="0"/>
                </a:rPr>
                <a:t>整改计划报表</a:t>
              </a:r>
              <a:endParaRPr lang="zh-TW" altLang="en-US" sz="1200">
                <a:latin typeface="微软雅黑" panose="020B0503020204020204" pitchFamily="34" charset="-122"/>
                <a:ea typeface="微软雅黑" panose="020B0503020204020204" pitchFamily="34" charset="-122"/>
                <a:cs typeface="黑体" charset="0"/>
              </a:endParaRPr>
            </a:p>
          </p:txBody>
        </p:sp>
        <p:sp>
          <p:nvSpPr>
            <p:cNvPr id="23" name="Text Box 82"/>
            <p:cNvSpPr txBox="1">
              <a:spLocks noChangeArrowheads="1"/>
            </p:cNvSpPr>
            <p:nvPr/>
          </p:nvSpPr>
          <p:spPr bwMode="auto">
            <a:xfrm>
              <a:off x="589" y="956"/>
              <a:ext cx="77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1200">
                  <a:latin typeface="微软雅黑" panose="020B0503020204020204" pitchFamily="34" charset="-122"/>
                  <a:ea typeface="微软雅黑" panose="020B0503020204020204" pitchFamily="34" charset="-122"/>
                  <a:cs typeface="黑体" charset="0"/>
                </a:rPr>
                <a:t>风险管理状况表</a:t>
              </a:r>
              <a:endParaRPr lang="en-US" altLang="zh-TW" sz="1200">
                <a:latin typeface="微软雅黑" panose="020B0503020204020204" pitchFamily="34" charset="-122"/>
                <a:ea typeface="微软雅黑" panose="020B0503020204020204" pitchFamily="34" charset="-122"/>
                <a:cs typeface="黑体" charset="0"/>
              </a:endParaRPr>
            </a:p>
          </p:txBody>
        </p:sp>
        <p:sp>
          <p:nvSpPr>
            <p:cNvPr id="24" name="Line 83"/>
            <p:cNvSpPr>
              <a:spLocks noChangeShapeType="1"/>
            </p:cNvSpPr>
            <p:nvPr/>
          </p:nvSpPr>
          <p:spPr bwMode="auto">
            <a:xfrm>
              <a:off x="3489" y="2391"/>
              <a:ext cx="327" cy="0"/>
            </a:xfrm>
            <a:prstGeom prst="line">
              <a:avLst/>
            </a:prstGeom>
            <a:noFill/>
            <a:ln w="50800">
              <a:solidFill>
                <a:srgbClr val="A6A6A6"/>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微软雅黑" panose="020B0503020204020204" pitchFamily="34" charset="-122"/>
                <a:ea typeface="微软雅黑" panose="020B0503020204020204" pitchFamily="34" charset="-122"/>
              </a:endParaRPr>
            </a:p>
          </p:txBody>
        </p:sp>
        <p:sp>
          <p:nvSpPr>
            <p:cNvPr id="25" name="Text Box 84"/>
            <p:cNvSpPr txBox="1">
              <a:spLocks noChangeArrowheads="1"/>
            </p:cNvSpPr>
            <p:nvPr/>
          </p:nvSpPr>
          <p:spPr bwMode="auto">
            <a:xfrm>
              <a:off x="4112" y="1728"/>
              <a:ext cx="6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1200">
                  <a:latin typeface="微软雅黑" panose="020B0503020204020204" pitchFamily="34" charset="-122"/>
                  <a:ea typeface="微软雅黑" panose="020B0503020204020204" pitchFamily="34" charset="-122"/>
                  <a:cs typeface="黑体" charset="0"/>
                </a:rPr>
                <a:t>风险自评报表</a:t>
              </a:r>
              <a:endParaRPr lang="en-US" altLang="zh-TW" sz="1200">
                <a:latin typeface="微软雅黑" panose="020B0503020204020204" pitchFamily="34" charset="-122"/>
                <a:ea typeface="微软雅黑" panose="020B0503020204020204" pitchFamily="34" charset="-122"/>
                <a:cs typeface="黑体" charset="0"/>
              </a:endParaRPr>
            </a:p>
          </p:txBody>
        </p:sp>
        <p:sp>
          <p:nvSpPr>
            <p:cNvPr id="26" name="Text Box 85"/>
            <p:cNvSpPr txBox="1">
              <a:spLocks noChangeArrowheads="1"/>
            </p:cNvSpPr>
            <p:nvPr/>
          </p:nvSpPr>
          <p:spPr bwMode="auto">
            <a:xfrm>
              <a:off x="4117" y="2829"/>
              <a:ext cx="8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1200">
                  <a:latin typeface="微软雅黑" panose="020B0503020204020204" pitchFamily="34" charset="-122"/>
                  <a:ea typeface="微软雅黑" panose="020B0503020204020204" pitchFamily="34" charset="-122"/>
                  <a:cs typeface="黑体" charset="0"/>
                </a:rPr>
                <a:t>关键风险指标报告</a:t>
              </a:r>
              <a:endParaRPr lang="en-US" altLang="zh-TW" sz="1200">
                <a:latin typeface="微软雅黑" panose="020B0503020204020204" pitchFamily="34" charset="-122"/>
                <a:ea typeface="微软雅黑" panose="020B0503020204020204" pitchFamily="34" charset="-122"/>
                <a:cs typeface="黑体" charset="0"/>
              </a:endParaRPr>
            </a:p>
          </p:txBody>
        </p:sp>
        <p:sp>
          <p:nvSpPr>
            <p:cNvPr id="27" name="Text Box 86"/>
            <p:cNvSpPr txBox="1">
              <a:spLocks noChangeArrowheads="1"/>
            </p:cNvSpPr>
            <p:nvPr/>
          </p:nvSpPr>
          <p:spPr bwMode="auto">
            <a:xfrm>
              <a:off x="466" y="2115"/>
              <a:ext cx="49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eaLnBrk="1" hangingPunct="1"/>
              <a:r>
                <a:rPr lang="zh-CN" altLang="en-US" sz="1200">
                  <a:latin typeface="微软雅黑" panose="020B0503020204020204" pitchFamily="34" charset="-122"/>
                  <a:ea typeface="微软雅黑" panose="020B0503020204020204" pitchFamily="34" charset="-122"/>
                  <a:cs typeface="黑体" charset="0"/>
                </a:rPr>
                <a:t>合规报表</a:t>
              </a:r>
              <a:endParaRPr lang="zh-TW" altLang="en-US" sz="1200">
                <a:latin typeface="微软雅黑" panose="020B0503020204020204" pitchFamily="34" charset="-122"/>
                <a:ea typeface="微软雅黑" panose="020B0503020204020204" pitchFamily="34" charset="-122"/>
                <a:cs typeface="黑体" charset="0"/>
              </a:endParaRPr>
            </a:p>
            <a:p>
              <a:pPr eaLnBrk="1" hangingPunct="1"/>
              <a:endParaRPr lang="zh-TW" altLang="en-US" sz="1000">
                <a:latin typeface="微软雅黑" panose="020B0503020204020204" pitchFamily="34" charset="-122"/>
                <a:ea typeface="微软雅黑" panose="020B0503020204020204" pitchFamily="34" charset="-122"/>
                <a:cs typeface="黑体" charset="0"/>
              </a:endParaRPr>
            </a:p>
          </p:txBody>
        </p:sp>
        <p:pic>
          <p:nvPicPr>
            <p:cNvPr id="28" name="Picture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4" y="1020"/>
              <a:ext cx="1659" cy="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88">
              <a:hlinkClick r:id="" action="ppaction://noaction" highlightClick="1"/>
            </p:cNvPr>
            <p:cNvSpPr>
              <a:spLocks noChangeArrowheads="1"/>
            </p:cNvSpPr>
            <p:nvPr/>
          </p:nvSpPr>
          <p:spPr bwMode="auto">
            <a:xfrm>
              <a:off x="447" y="3205"/>
              <a:ext cx="1288" cy="753"/>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p>
              <a:pPr algn="ctr"/>
              <a:endParaRPr lang="zh-TW" altLang="en-US">
                <a:latin typeface="微软雅黑" panose="020B0503020204020204" pitchFamily="34" charset="-122"/>
                <a:ea typeface="微软雅黑" panose="020B0503020204020204" pitchFamily="34" charset="-122"/>
                <a:cs typeface="PMingLiU" charset="0"/>
              </a:endParaRPr>
            </a:p>
          </p:txBody>
        </p:sp>
        <p:sp>
          <p:nvSpPr>
            <p:cNvPr id="30" name="AutoShape 89">
              <a:hlinkClick r:id="" action="ppaction://noaction" highlightClick="1"/>
            </p:cNvPr>
            <p:cNvSpPr>
              <a:spLocks noChangeArrowheads="1"/>
            </p:cNvSpPr>
            <p:nvPr/>
          </p:nvSpPr>
          <p:spPr bwMode="auto">
            <a:xfrm>
              <a:off x="938" y="933"/>
              <a:ext cx="1369" cy="813"/>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p>
              <a:pPr algn="ctr"/>
              <a:endParaRPr lang="zh-TW" altLang="en-US">
                <a:latin typeface="微软雅黑" panose="020B0503020204020204" pitchFamily="34" charset="-122"/>
                <a:ea typeface="微软雅黑" panose="020B0503020204020204" pitchFamily="34" charset="-122"/>
                <a:cs typeface="PMingLiU" charset="0"/>
              </a:endParaRPr>
            </a:p>
          </p:txBody>
        </p:sp>
        <p:sp>
          <p:nvSpPr>
            <p:cNvPr id="31" name="AutoShape 90">
              <a:hlinkClick r:id="" action="ppaction://noaction" highlightClick="1"/>
            </p:cNvPr>
            <p:cNvSpPr>
              <a:spLocks noChangeArrowheads="1"/>
            </p:cNvSpPr>
            <p:nvPr/>
          </p:nvSpPr>
          <p:spPr bwMode="auto">
            <a:xfrm>
              <a:off x="1925" y="914"/>
              <a:ext cx="1725" cy="874"/>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p>
              <a:pPr algn="ctr"/>
              <a:endParaRPr lang="zh-TW" altLang="en-US">
                <a:latin typeface="微软雅黑" panose="020B0503020204020204" pitchFamily="34" charset="-122"/>
                <a:ea typeface="微软雅黑" panose="020B0503020204020204" pitchFamily="34" charset="-122"/>
                <a:cs typeface="PMingLiU" charset="0"/>
              </a:endParaRPr>
            </a:p>
          </p:txBody>
        </p:sp>
        <p:pic>
          <p:nvPicPr>
            <p:cNvPr id="32" name="Picture 92" descr="OR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 y="2556"/>
              <a:ext cx="397" cy="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3" name="Picture 93"/>
            <p:cNvPicPr>
              <a:picLocks noChangeAspect="1" noChangeArrowheads="1"/>
            </p:cNvPicPr>
            <p:nvPr/>
          </p:nvPicPr>
          <p:blipFill>
            <a:blip r:embed="rId10">
              <a:extLst>
                <a:ext uri="{28A0092B-C50C-407E-A947-70E740481C1C}">
                  <a14:useLocalDpi xmlns:a14="http://schemas.microsoft.com/office/drawing/2010/main" val="0"/>
                </a:ext>
              </a:extLst>
            </a:blip>
            <a:srcRect l="21094" t="54167" r="29688" b="22916"/>
            <a:stretch>
              <a:fillRect/>
            </a:stretch>
          </p:blipFill>
          <p:spPr bwMode="gray">
            <a:xfrm>
              <a:off x="329" y="2304"/>
              <a:ext cx="1379"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1404550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48587" y="217884"/>
            <a:ext cx="4608512" cy="490537"/>
          </a:xfrm>
        </p:spPr>
        <p:txBody>
          <a:bodyPr/>
          <a:lstStyle/>
          <a:p>
            <a:r>
              <a:rPr lang="en-US" altLang="zh-CN" b="1" dirty="0" smtClean="0"/>
              <a:t>GRC</a:t>
            </a:r>
            <a:r>
              <a:rPr lang="zh-CN" altLang="en-US" b="1" dirty="0" smtClean="0"/>
              <a:t>系统功能框架</a:t>
            </a:r>
            <a:endParaRPr lang="zh-CN" altLang="en-US" b="1" dirty="0"/>
          </a:p>
        </p:txBody>
      </p:sp>
      <p:sp>
        <p:nvSpPr>
          <p:cNvPr id="4"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14</a:t>
            </a:fld>
            <a:endParaRPr lang="en-US" altLang="zh-CN" dirty="0"/>
          </a:p>
        </p:txBody>
      </p:sp>
      <p:sp>
        <p:nvSpPr>
          <p:cNvPr id="5" name="圆角矩形 23"/>
          <p:cNvSpPr>
            <a:spLocks noChangeArrowheads="1"/>
          </p:cNvSpPr>
          <p:nvPr/>
        </p:nvSpPr>
        <p:spPr bwMode="auto">
          <a:xfrm>
            <a:off x="357217" y="6023570"/>
            <a:ext cx="8358187" cy="285750"/>
          </a:xfrm>
          <a:prstGeom prst="roundRect">
            <a:avLst>
              <a:gd name="adj" fmla="val 3889"/>
            </a:avLst>
          </a:prstGeom>
          <a:solidFill>
            <a:schemeClr val="accent3">
              <a:lumMod val="60000"/>
              <a:lumOff val="40000"/>
            </a:schemeClr>
          </a:solidFill>
          <a:ln>
            <a:headEnd/>
            <a:tailEnd/>
          </a:ln>
        </p:spPr>
        <p:style>
          <a:lnRef idx="0">
            <a:schemeClr val="accent1"/>
          </a:lnRef>
          <a:fillRef idx="3">
            <a:schemeClr val="accent1"/>
          </a:fillRef>
          <a:effectRef idx="3">
            <a:schemeClr val="accent1"/>
          </a:effectRef>
          <a:fontRef idx="minor">
            <a:schemeClr val="lt1"/>
          </a:fontRef>
        </p:style>
        <p:txBody>
          <a:bodyPr lIns="0" tIns="0" rIns="0" bIns="0"/>
          <a:lstStyle/>
          <a:p>
            <a:pPr algn="ctr">
              <a:spcBef>
                <a:spcPct val="50000"/>
              </a:spcBef>
              <a:defRPr/>
            </a:pPr>
            <a:r>
              <a:rPr lang="zh-CN" altLang="en-US" sz="1600" b="1" dirty="0">
                <a:solidFill>
                  <a:schemeClr val="tx1"/>
                </a:solidFill>
                <a:latin typeface="微软雅黑" pitchFamily="34" charset="-122"/>
                <a:ea typeface="微软雅黑" pitchFamily="34" charset="-122"/>
                <a:cs typeface="Arial Unicode MS" pitchFamily="34" charset="-122"/>
              </a:rPr>
              <a:t>风险数据集市</a:t>
            </a:r>
          </a:p>
        </p:txBody>
      </p:sp>
      <p:sp>
        <p:nvSpPr>
          <p:cNvPr id="6" name="圆角矩形 239"/>
          <p:cNvSpPr>
            <a:spLocks noChangeArrowheads="1"/>
          </p:cNvSpPr>
          <p:nvPr/>
        </p:nvSpPr>
        <p:spPr bwMode="auto">
          <a:xfrm>
            <a:off x="390525" y="5374953"/>
            <a:ext cx="8324850" cy="517525"/>
          </a:xfrm>
          <a:prstGeom prst="roundRect">
            <a:avLst>
              <a:gd name="adj" fmla="val 2236"/>
            </a:avLst>
          </a:prstGeom>
          <a:solidFill>
            <a:schemeClr val="bg1">
              <a:lumMod val="95000"/>
            </a:schemeClr>
          </a:solidFill>
          <a:ln w="19050" algn="ctr">
            <a:solidFill>
              <a:srgbClr val="969696"/>
            </a:solidFill>
            <a:round/>
            <a:headEnd/>
            <a:tailEnd/>
          </a:ln>
        </p:spPr>
        <p:txBody>
          <a:bodyPr lIns="0" tIns="0" rIns="0" bIns="0"/>
          <a:lstStyle/>
          <a:p>
            <a:pPr algn="ctr">
              <a:spcBef>
                <a:spcPct val="50000"/>
              </a:spcBef>
              <a:defRPr/>
            </a:pPr>
            <a:endParaRPr lang="zh-CN" altLang="en-US" sz="1600">
              <a:latin typeface="微软雅黑" pitchFamily="34" charset="-122"/>
              <a:ea typeface="微软雅黑" pitchFamily="34" charset="-122"/>
              <a:cs typeface="Arial Unicode MS" pitchFamily="34" charset="-122"/>
            </a:endParaRPr>
          </a:p>
        </p:txBody>
      </p:sp>
      <p:sp>
        <p:nvSpPr>
          <p:cNvPr id="7" name="圆角矩形 239"/>
          <p:cNvSpPr>
            <a:spLocks noChangeArrowheads="1"/>
          </p:cNvSpPr>
          <p:nvPr/>
        </p:nvSpPr>
        <p:spPr bwMode="auto">
          <a:xfrm>
            <a:off x="423863" y="1776090"/>
            <a:ext cx="1987550" cy="3240088"/>
          </a:xfrm>
          <a:prstGeom prst="roundRect">
            <a:avLst>
              <a:gd name="adj" fmla="val 2236"/>
            </a:avLst>
          </a:prstGeom>
          <a:solidFill>
            <a:schemeClr val="bg1">
              <a:lumMod val="95000"/>
            </a:schemeClr>
          </a:solidFill>
          <a:ln w="19050" algn="ctr">
            <a:solidFill>
              <a:srgbClr val="969696"/>
            </a:solidFill>
            <a:round/>
            <a:headEnd/>
            <a:tailEnd/>
          </a:ln>
        </p:spPr>
        <p:txBody>
          <a:bodyPr lIns="0" tIns="0" rIns="0" bIns="0"/>
          <a:lstStyle/>
          <a:p>
            <a:pPr algn="ctr">
              <a:spcBef>
                <a:spcPct val="50000"/>
              </a:spcBef>
              <a:defRPr/>
            </a:pPr>
            <a:endParaRPr lang="zh-CN" altLang="en-US" sz="1600">
              <a:latin typeface="微软雅黑" pitchFamily="34" charset="-122"/>
              <a:ea typeface="微软雅黑" pitchFamily="34" charset="-122"/>
              <a:cs typeface="Arial Unicode MS" pitchFamily="34" charset="-122"/>
            </a:endParaRPr>
          </a:p>
        </p:txBody>
      </p:sp>
      <p:sp>
        <p:nvSpPr>
          <p:cNvPr id="8" name="圆角矩形 7"/>
          <p:cNvSpPr>
            <a:spLocks noChangeArrowheads="1"/>
          </p:cNvSpPr>
          <p:nvPr/>
        </p:nvSpPr>
        <p:spPr bwMode="auto">
          <a:xfrm>
            <a:off x="390525" y="5142087"/>
            <a:ext cx="8324821" cy="258289"/>
          </a:xfrm>
          <a:prstGeom prst="roundRect">
            <a:avLst>
              <a:gd name="adj" fmla="val 3889"/>
            </a:avLst>
          </a:prstGeom>
          <a:solidFill>
            <a:schemeClr val="accent3">
              <a:lumMod val="60000"/>
              <a:lumOff val="40000"/>
            </a:schemeClr>
          </a:solidFill>
          <a:ln>
            <a:headEnd/>
            <a:tailEnd/>
          </a:ln>
        </p:spPr>
        <p:style>
          <a:lnRef idx="0">
            <a:schemeClr val="accent1"/>
          </a:lnRef>
          <a:fillRef idx="3">
            <a:schemeClr val="accent1"/>
          </a:fillRef>
          <a:effectRef idx="3">
            <a:schemeClr val="accent1"/>
          </a:effectRef>
          <a:fontRef idx="minor">
            <a:schemeClr val="lt1"/>
          </a:fontRef>
        </p:style>
        <p:txBody>
          <a:bodyPr lIns="0" tIns="0" rIns="0" bIns="0"/>
          <a:lstStyle/>
          <a:p>
            <a:pPr algn="ctr">
              <a:spcBef>
                <a:spcPct val="50000"/>
              </a:spcBef>
              <a:defRPr/>
            </a:pPr>
            <a:r>
              <a:rPr lang="zh-CN" altLang="en-US" sz="1600" b="1" dirty="0">
                <a:solidFill>
                  <a:schemeClr val="tx1"/>
                </a:solidFill>
                <a:latin typeface="微软雅黑" pitchFamily="34" charset="-122"/>
                <a:ea typeface="微软雅黑" pitchFamily="34" charset="-122"/>
                <a:cs typeface="Arial Unicode MS" pitchFamily="34" charset="-122"/>
              </a:rPr>
              <a:t>系统管理模块</a:t>
            </a:r>
          </a:p>
        </p:txBody>
      </p:sp>
      <p:sp>
        <p:nvSpPr>
          <p:cNvPr id="9" name="矩形 35"/>
          <p:cNvSpPr>
            <a:spLocks noChangeArrowheads="1"/>
          </p:cNvSpPr>
          <p:nvPr/>
        </p:nvSpPr>
        <p:spPr bwMode="auto">
          <a:xfrm>
            <a:off x="817439" y="5519861"/>
            <a:ext cx="1138437" cy="322860"/>
          </a:xfrm>
          <a:prstGeom prst="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机构管理</a:t>
            </a:r>
          </a:p>
        </p:txBody>
      </p:sp>
      <p:sp>
        <p:nvSpPr>
          <p:cNvPr id="10" name="矩形 36"/>
          <p:cNvSpPr>
            <a:spLocks noChangeArrowheads="1"/>
          </p:cNvSpPr>
          <p:nvPr/>
        </p:nvSpPr>
        <p:spPr bwMode="auto">
          <a:xfrm>
            <a:off x="2596246" y="5519861"/>
            <a:ext cx="996133" cy="322860"/>
          </a:xfrm>
          <a:prstGeom prst="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用户管理</a:t>
            </a:r>
          </a:p>
        </p:txBody>
      </p:sp>
      <p:sp>
        <p:nvSpPr>
          <p:cNvPr id="11" name="矩形 37"/>
          <p:cNvSpPr>
            <a:spLocks noChangeArrowheads="1"/>
          </p:cNvSpPr>
          <p:nvPr/>
        </p:nvSpPr>
        <p:spPr bwMode="auto">
          <a:xfrm>
            <a:off x="4019293" y="5519861"/>
            <a:ext cx="996133" cy="322860"/>
          </a:xfrm>
          <a:prstGeom prst="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角色</a:t>
            </a:r>
            <a:r>
              <a:rPr lang="zh-CN" altLang="en-US" sz="1200" dirty="0" smtClean="0">
                <a:solidFill>
                  <a:schemeClr val="tx1"/>
                </a:solidFill>
                <a:latin typeface="微软雅黑" pitchFamily="34" charset="-122"/>
                <a:ea typeface="微软雅黑" pitchFamily="34" charset="-122"/>
                <a:cs typeface="Arial Unicode MS" pitchFamily="34" charset="-122"/>
              </a:rPr>
              <a:t>管理</a:t>
            </a:r>
            <a:endParaRPr lang="en-US" altLang="zh-CN" sz="1200" dirty="0">
              <a:solidFill>
                <a:schemeClr val="tx1"/>
              </a:solidFill>
              <a:latin typeface="微软雅黑" pitchFamily="34" charset="-122"/>
              <a:ea typeface="微软雅黑" pitchFamily="34" charset="-122"/>
              <a:cs typeface="Arial Unicode MS" pitchFamily="34" charset="-122"/>
            </a:endParaRPr>
          </a:p>
        </p:txBody>
      </p:sp>
      <p:sp>
        <p:nvSpPr>
          <p:cNvPr id="12" name="矩形 38"/>
          <p:cNvSpPr>
            <a:spLocks noChangeArrowheads="1"/>
          </p:cNvSpPr>
          <p:nvPr/>
        </p:nvSpPr>
        <p:spPr bwMode="auto">
          <a:xfrm>
            <a:off x="5584644" y="5519861"/>
            <a:ext cx="996133" cy="322860"/>
          </a:xfrm>
          <a:prstGeom prst="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权限管理</a:t>
            </a:r>
            <a:endParaRPr lang="en-US" altLang="zh-CN" sz="1200" dirty="0">
              <a:solidFill>
                <a:schemeClr val="tx1"/>
              </a:solidFill>
              <a:latin typeface="微软雅黑" pitchFamily="34" charset="-122"/>
              <a:ea typeface="微软雅黑" pitchFamily="34" charset="-122"/>
              <a:cs typeface="Arial Unicode MS" pitchFamily="34" charset="-122"/>
            </a:endParaRPr>
          </a:p>
        </p:txBody>
      </p:sp>
      <p:sp>
        <p:nvSpPr>
          <p:cNvPr id="13" name="矩形 39"/>
          <p:cNvSpPr>
            <a:spLocks noChangeArrowheads="1"/>
          </p:cNvSpPr>
          <p:nvPr/>
        </p:nvSpPr>
        <p:spPr bwMode="auto">
          <a:xfrm>
            <a:off x="7149995" y="5519861"/>
            <a:ext cx="1209590" cy="322860"/>
          </a:xfrm>
          <a:prstGeom prst="rect">
            <a:avLst/>
          </a:prstGeom>
          <a:solidFill>
            <a:schemeClr val="bg1">
              <a:lumMod val="7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系统参数管理</a:t>
            </a:r>
            <a:endParaRPr lang="en-US" altLang="zh-CN" sz="1200" dirty="0">
              <a:solidFill>
                <a:schemeClr val="tx1"/>
              </a:solidFill>
              <a:latin typeface="微软雅黑" pitchFamily="34" charset="-122"/>
              <a:ea typeface="微软雅黑" pitchFamily="34" charset="-122"/>
              <a:cs typeface="Arial Unicode MS" pitchFamily="34" charset="-122"/>
            </a:endParaRPr>
          </a:p>
        </p:txBody>
      </p:sp>
      <p:sp>
        <p:nvSpPr>
          <p:cNvPr id="14" name="圆角矩形 239"/>
          <p:cNvSpPr>
            <a:spLocks noChangeArrowheads="1"/>
          </p:cNvSpPr>
          <p:nvPr/>
        </p:nvSpPr>
        <p:spPr bwMode="auto">
          <a:xfrm>
            <a:off x="423863" y="1187128"/>
            <a:ext cx="8258175" cy="515937"/>
          </a:xfrm>
          <a:prstGeom prst="roundRect">
            <a:avLst>
              <a:gd name="adj" fmla="val 2236"/>
            </a:avLst>
          </a:prstGeom>
          <a:solidFill>
            <a:schemeClr val="bg1">
              <a:lumMod val="95000"/>
            </a:schemeClr>
          </a:solidFill>
          <a:ln w="19050" algn="ctr">
            <a:solidFill>
              <a:srgbClr val="969696"/>
            </a:solidFill>
            <a:round/>
            <a:headEnd/>
            <a:tailEnd/>
          </a:ln>
        </p:spPr>
        <p:txBody>
          <a:bodyPr lIns="0" tIns="0" rIns="0" bIns="0"/>
          <a:lstStyle/>
          <a:p>
            <a:pPr algn="ctr">
              <a:spcBef>
                <a:spcPct val="50000"/>
              </a:spcBef>
              <a:defRPr/>
            </a:pPr>
            <a:endParaRPr lang="zh-CN" altLang="en-US" sz="1600">
              <a:latin typeface="微软雅黑" pitchFamily="34" charset="-122"/>
              <a:ea typeface="微软雅黑" pitchFamily="34" charset="-122"/>
              <a:cs typeface="Arial Unicode MS" pitchFamily="34" charset="-122"/>
            </a:endParaRPr>
          </a:p>
        </p:txBody>
      </p:sp>
      <p:sp>
        <p:nvSpPr>
          <p:cNvPr id="15" name="圆角矩形 23"/>
          <p:cNvSpPr>
            <a:spLocks noChangeArrowheads="1"/>
          </p:cNvSpPr>
          <p:nvPr/>
        </p:nvSpPr>
        <p:spPr bwMode="auto">
          <a:xfrm>
            <a:off x="423482" y="928489"/>
            <a:ext cx="8258339" cy="258289"/>
          </a:xfrm>
          <a:prstGeom prst="roundRect">
            <a:avLst>
              <a:gd name="adj" fmla="val 3889"/>
            </a:avLst>
          </a:prstGeom>
          <a:solidFill>
            <a:schemeClr val="accent3">
              <a:lumMod val="60000"/>
              <a:lumOff val="40000"/>
            </a:schemeClr>
          </a:solidFill>
          <a:ln>
            <a:headEnd/>
            <a:tailEnd/>
          </a:ln>
        </p:spPr>
        <p:style>
          <a:lnRef idx="0">
            <a:schemeClr val="accent1"/>
          </a:lnRef>
          <a:fillRef idx="3">
            <a:schemeClr val="accent1"/>
          </a:fillRef>
          <a:effectRef idx="3">
            <a:schemeClr val="accent1"/>
          </a:effectRef>
          <a:fontRef idx="minor">
            <a:schemeClr val="lt1"/>
          </a:fontRef>
        </p:style>
        <p:txBody>
          <a:bodyPr lIns="0" tIns="0" rIns="0" bIns="0"/>
          <a:lstStyle/>
          <a:p>
            <a:pPr algn="ctr">
              <a:spcBef>
                <a:spcPct val="50000"/>
              </a:spcBef>
              <a:defRPr/>
            </a:pPr>
            <a:r>
              <a:rPr lang="zh-CN" altLang="en-US" sz="1600" b="1" dirty="0">
                <a:solidFill>
                  <a:schemeClr val="tx1"/>
                </a:solidFill>
                <a:latin typeface="微软雅黑" pitchFamily="34" charset="-122"/>
                <a:ea typeface="微软雅黑" pitchFamily="34" charset="-122"/>
                <a:cs typeface="Arial Unicode MS" pitchFamily="34" charset="-122"/>
              </a:rPr>
              <a:t>公共管理模块</a:t>
            </a:r>
          </a:p>
        </p:txBody>
      </p:sp>
      <p:sp>
        <p:nvSpPr>
          <p:cNvPr id="16" name="矩形 35"/>
          <p:cNvSpPr>
            <a:spLocks noChangeArrowheads="1"/>
          </p:cNvSpPr>
          <p:nvPr/>
        </p:nvSpPr>
        <p:spPr bwMode="auto">
          <a:xfrm>
            <a:off x="783913" y="1251350"/>
            <a:ext cx="1138437" cy="322860"/>
          </a:xfrm>
          <a:prstGeom prst="rect">
            <a:avLst/>
          </a:prstGeom>
          <a:solidFill>
            <a:schemeClr val="accent4">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defRPr/>
            </a:pPr>
            <a:r>
              <a:rPr lang="zh-CN" altLang="en-US" sz="1200" dirty="0">
                <a:solidFill>
                  <a:schemeClr val="tx1"/>
                </a:solidFill>
                <a:latin typeface="微软雅黑" pitchFamily="34" charset="-122"/>
                <a:ea typeface="微软雅黑" pitchFamily="34" charset="-122"/>
                <a:cs typeface="Arial Unicode MS" pitchFamily="34" charset="-122"/>
              </a:rPr>
              <a:t>工作台</a:t>
            </a:r>
          </a:p>
        </p:txBody>
      </p:sp>
      <p:sp>
        <p:nvSpPr>
          <p:cNvPr id="17" name="矩形 36"/>
          <p:cNvSpPr>
            <a:spLocks noChangeArrowheads="1"/>
          </p:cNvSpPr>
          <p:nvPr/>
        </p:nvSpPr>
        <p:spPr bwMode="auto">
          <a:xfrm>
            <a:off x="2562721" y="1251350"/>
            <a:ext cx="996133" cy="322860"/>
          </a:xfrm>
          <a:prstGeom prst="rect">
            <a:avLst/>
          </a:prstGeom>
          <a:solidFill>
            <a:schemeClr val="accent4">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统计分析</a:t>
            </a:r>
          </a:p>
        </p:txBody>
      </p:sp>
      <p:sp>
        <p:nvSpPr>
          <p:cNvPr id="18" name="矩形 37"/>
          <p:cNvSpPr>
            <a:spLocks noChangeArrowheads="1"/>
          </p:cNvSpPr>
          <p:nvPr/>
        </p:nvSpPr>
        <p:spPr bwMode="auto">
          <a:xfrm>
            <a:off x="3985767" y="1251350"/>
            <a:ext cx="996133" cy="322860"/>
          </a:xfrm>
          <a:prstGeom prst="rect">
            <a:avLst/>
          </a:prstGeom>
          <a:solidFill>
            <a:schemeClr val="accent4">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综合报告</a:t>
            </a:r>
            <a:endParaRPr lang="en-US" altLang="zh-CN" sz="1200" dirty="0">
              <a:solidFill>
                <a:schemeClr val="tx1"/>
              </a:solidFill>
              <a:latin typeface="微软雅黑" pitchFamily="34" charset="-122"/>
              <a:ea typeface="微软雅黑" pitchFamily="34" charset="-122"/>
              <a:cs typeface="Arial Unicode MS" pitchFamily="34" charset="-122"/>
            </a:endParaRPr>
          </a:p>
        </p:txBody>
      </p:sp>
      <p:sp>
        <p:nvSpPr>
          <p:cNvPr id="19" name="矩形 38"/>
          <p:cNvSpPr>
            <a:spLocks noChangeArrowheads="1"/>
          </p:cNvSpPr>
          <p:nvPr/>
        </p:nvSpPr>
        <p:spPr bwMode="auto">
          <a:xfrm>
            <a:off x="5551118" y="1251350"/>
            <a:ext cx="996133" cy="322860"/>
          </a:xfrm>
          <a:prstGeom prst="rect">
            <a:avLst/>
          </a:prstGeom>
          <a:solidFill>
            <a:schemeClr val="accent4">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基础库管理</a:t>
            </a:r>
            <a:endParaRPr lang="en-US" altLang="zh-CN" sz="1200" dirty="0">
              <a:solidFill>
                <a:schemeClr val="tx1"/>
              </a:solidFill>
              <a:latin typeface="微软雅黑" pitchFamily="34" charset="-122"/>
              <a:ea typeface="微软雅黑" pitchFamily="34" charset="-122"/>
              <a:cs typeface="Arial Unicode MS" pitchFamily="34" charset="-122"/>
            </a:endParaRPr>
          </a:p>
        </p:txBody>
      </p:sp>
      <p:sp>
        <p:nvSpPr>
          <p:cNvPr id="20" name="矩形 39"/>
          <p:cNvSpPr>
            <a:spLocks noChangeArrowheads="1"/>
          </p:cNvSpPr>
          <p:nvPr/>
        </p:nvSpPr>
        <p:spPr bwMode="auto">
          <a:xfrm>
            <a:off x="7116469" y="1251350"/>
            <a:ext cx="1209590" cy="322860"/>
          </a:xfrm>
          <a:prstGeom prst="rect">
            <a:avLst/>
          </a:prstGeom>
          <a:solidFill>
            <a:schemeClr val="accent4">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知识库管理</a:t>
            </a:r>
            <a:endParaRPr lang="en-US" altLang="zh-CN" sz="1200" dirty="0">
              <a:solidFill>
                <a:schemeClr val="tx1"/>
              </a:solidFill>
              <a:latin typeface="微软雅黑" pitchFamily="34" charset="-122"/>
              <a:ea typeface="微软雅黑" pitchFamily="34" charset="-122"/>
              <a:cs typeface="Arial Unicode MS" pitchFamily="34" charset="-122"/>
            </a:endParaRPr>
          </a:p>
        </p:txBody>
      </p:sp>
      <p:sp>
        <p:nvSpPr>
          <p:cNvPr id="21" name="TextBox 20"/>
          <p:cNvSpPr txBox="1">
            <a:spLocks noChangeArrowheads="1"/>
          </p:cNvSpPr>
          <p:nvPr/>
        </p:nvSpPr>
        <p:spPr bwMode="auto">
          <a:xfrm>
            <a:off x="611188" y="1869753"/>
            <a:ext cx="1624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7375E"/>
              </a:buClr>
              <a:buFont typeface="Wingdings" panose="05000000000000000000" pitchFamily="2" charset="2"/>
              <a:buChar char="p"/>
              <a:defRPr sz="26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17375E"/>
              </a:buClr>
              <a:buFont typeface="Wingdings" panose="05000000000000000000" pitchFamily="2" charset="2"/>
              <a:buChar char="p"/>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r>
              <a:rPr lang="zh-CN" altLang="en-US" sz="1600" b="1">
                <a:latin typeface="微软雅黑" panose="020B0503020204020204" pitchFamily="34" charset="-122"/>
                <a:ea typeface="微软雅黑" panose="020B0503020204020204" pitchFamily="34" charset="-122"/>
              </a:rPr>
              <a:t>合规管理子系统</a:t>
            </a:r>
          </a:p>
        </p:txBody>
      </p:sp>
      <p:sp>
        <p:nvSpPr>
          <p:cNvPr id="22" name="圆角矩形 239"/>
          <p:cNvSpPr>
            <a:spLocks noChangeArrowheads="1"/>
          </p:cNvSpPr>
          <p:nvPr/>
        </p:nvSpPr>
        <p:spPr bwMode="auto">
          <a:xfrm>
            <a:off x="2487613" y="1779265"/>
            <a:ext cx="2065337" cy="3240088"/>
          </a:xfrm>
          <a:prstGeom prst="roundRect">
            <a:avLst>
              <a:gd name="adj" fmla="val 2236"/>
            </a:avLst>
          </a:prstGeom>
          <a:solidFill>
            <a:schemeClr val="bg1">
              <a:lumMod val="95000"/>
            </a:schemeClr>
          </a:solidFill>
          <a:ln w="19050" algn="ctr">
            <a:solidFill>
              <a:srgbClr val="969696"/>
            </a:solidFill>
            <a:round/>
            <a:headEnd/>
            <a:tailEnd/>
          </a:ln>
        </p:spPr>
        <p:txBody>
          <a:bodyPr lIns="0" tIns="0" rIns="0" bIns="0"/>
          <a:lstStyle/>
          <a:p>
            <a:pPr algn="ctr">
              <a:spcBef>
                <a:spcPct val="50000"/>
              </a:spcBef>
              <a:defRPr/>
            </a:pPr>
            <a:endParaRPr lang="zh-CN" altLang="en-US" sz="1600">
              <a:latin typeface="微软雅黑" pitchFamily="34" charset="-122"/>
              <a:ea typeface="微软雅黑" pitchFamily="34" charset="-122"/>
              <a:cs typeface="Arial Unicode MS" pitchFamily="34" charset="-122"/>
            </a:endParaRPr>
          </a:p>
        </p:txBody>
      </p:sp>
      <p:sp>
        <p:nvSpPr>
          <p:cNvPr id="23" name="圆角矩形 239"/>
          <p:cNvSpPr>
            <a:spLocks noChangeArrowheads="1"/>
          </p:cNvSpPr>
          <p:nvPr/>
        </p:nvSpPr>
        <p:spPr bwMode="auto">
          <a:xfrm>
            <a:off x="4643438" y="1776090"/>
            <a:ext cx="2016125" cy="3240088"/>
          </a:xfrm>
          <a:prstGeom prst="roundRect">
            <a:avLst>
              <a:gd name="adj" fmla="val 2236"/>
            </a:avLst>
          </a:prstGeom>
          <a:solidFill>
            <a:schemeClr val="bg1">
              <a:lumMod val="95000"/>
            </a:schemeClr>
          </a:solidFill>
          <a:ln w="19050" algn="ctr">
            <a:solidFill>
              <a:srgbClr val="969696"/>
            </a:solidFill>
            <a:round/>
            <a:headEnd/>
            <a:tailEnd/>
          </a:ln>
        </p:spPr>
        <p:txBody>
          <a:bodyPr lIns="0" tIns="0" rIns="0" bIns="0"/>
          <a:lstStyle/>
          <a:p>
            <a:pPr algn="ctr">
              <a:spcBef>
                <a:spcPct val="50000"/>
              </a:spcBef>
              <a:defRPr/>
            </a:pPr>
            <a:endParaRPr lang="zh-CN" altLang="en-US" sz="1600">
              <a:latin typeface="微软雅黑" pitchFamily="34" charset="-122"/>
              <a:ea typeface="微软雅黑" pitchFamily="34" charset="-122"/>
              <a:cs typeface="Arial Unicode MS" pitchFamily="34" charset="-122"/>
            </a:endParaRPr>
          </a:p>
        </p:txBody>
      </p:sp>
      <p:sp>
        <p:nvSpPr>
          <p:cNvPr id="24" name="矩形 5"/>
          <p:cNvSpPr>
            <a:spLocks noChangeArrowheads="1"/>
          </p:cNvSpPr>
          <p:nvPr/>
        </p:nvSpPr>
        <p:spPr bwMode="auto">
          <a:xfrm>
            <a:off x="684213" y="2350765"/>
            <a:ext cx="14795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defRPr/>
            </a:pPr>
            <a:r>
              <a:rPr lang="zh-CN" altLang="en-US" sz="1200" dirty="0">
                <a:solidFill>
                  <a:schemeClr val="tx1"/>
                </a:solidFill>
                <a:latin typeface="微软雅黑" pitchFamily="34" charset="-122"/>
                <a:ea typeface="微软雅黑" pitchFamily="34" charset="-122"/>
                <a:cs typeface="Arial Unicode MS" pitchFamily="34" charset="-122"/>
              </a:rPr>
              <a:t>制度管理</a:t>
            </a:r>
          </a:p>
        </p:txBody>
      </p:sp>
      <p:sp>
        <p:nvSpPr>
          <p:cNvPr id="25" name="矩形 5"/>
          <p:cNvSpPr>
            <a:spLocks noChangeArrowheads="1"/>
          </p:cNvSpPr>
          <p:nvPr/>
        </p:nvSpPr>
        <p:spPr bwMode="auto">
          <a:xfrm>
            <a:off x="684213" y="2784153"/>
            <a:ext cx="14795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合规审核管理</a:t>
            </a:r>
          </a:p>
        </p:txBody>
      </p:sp>
      <p:sp>
        <p:nvSpPr>
          <p:cNvPr id="26" name="矩形 5"/>
          <p:cNvSpPr>
            <a:spLocks noChangeArrowheads="1"/>
          </p:cNvSpPr>
          <p:nvPr/>
        </p:nvSpPr>
        <p:spPr bwMode="auto">
          <a:xfrm>
            <a:off x="684213" y="3201469"/>
            <a:ext cx="14795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积分问责</a:t>
            </a:r>
          </a:p>
        </p:txBody>
      </p:sp>
      <p:sp>
        <p:nvSpPr>
          <p:cNvPr id="27" name="矩形 5"/>
          <p:cNvSpPr>
            <a:spLocks noChangeArrowheads="1"/>
          </p:cNvSpPr>
          <p:nvPr/>
        </p:nvSpPr>
        <p:spPr bwMode="auto">
          <a:xfrm>
            <a:off x="684213" y="4043040"/>
            <a:ext cx="14795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合规机制管理</a:t>
            </a:r>
          </a:p>
        </p:txBody>
      </p:sp>
      <p:sp>
        <p:nvSpPr>
          <p:cNvPr id="28" name="矩形 5"/>
          <p:cNvSpPr>
            <a:spLocks noChangeArrowheads="1"/>
          </p:cNvSpPr>
          <p:nvPr/>
        </p:nvSpPr>
        <p:spPr bwMode="auto">
          <a:xfrm>
            <a:off x="684213" y="4439915"/>
            <a:ext cx="14795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案件防控管理</a:t>
            </a:r>
          </a:p>
        </p:txBody>
      </p:sp>
      <p:sp>
        <p:nvSpPr>
          <p:cNvPr id="29" name="矩形 5"/>
          <p:cNvSpPr>
            <a:spLocks noChangeArrowheads="1"/>
          </p:cNvSpPr>
          <p:nvPr/>
        </p:nvSpPr>
        <p:spPr bwMode="auto">
          <a:xfrm>
            <a:off x="2746375" y="2360290"/>
            <a:ext cx="1552575"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风险与控制自我评估</a:t>
            </a:r>
          </a:p>
        </p:txBody>
      </p:sp>
      <p:sp>
        <p:nvSpPr>
          <p:cNvPr id="30" name="TextBox 20"/>
          <p:cNvSpPr txBox="1">
            <a:spLocks noChangeArrowheads="1"/>
          </p:cNvSpPr>
          <p:nvPr/>
        </p:nvSpPr>
        <p:spPr bwMode="auto">
          <a:xfrm>
            <a:off x="2484438" y="1841178"/>
            <a:ext cx="21193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7375E"/>
              </a:buClr>
              <a:buFont typeface="Wingdings" panose="05000000000000000000" pitchFamily="2" charset="2"/>
              <a:buChar char="p"/>
              <a:defRPr sz="26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17375E"/>
              </a:buClr>
              <a:buFont typeface="Wingdings" panose="05000000000000000000" pitchFamily="2" charset="2"/>
              <a:buChar char="p"/>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r>
              <a:rPr lang="zh-CN" altLang="en-US" sz="1600" b="1">
                <a:latin typeface="微软雅黑" panose="020B0503020204020204" pitchFamily="34" charset="-122"/>
                <a:ea typeface="微软雅黑" panose="020B0503020204020204" pitchFamily="34" charset="-122"/>
              </a:rPr>
              <a:t>操作风险管理子系统</a:t>
            </a:r>
          </a:p>
        </p:txBody>
      </p:sp>
      <p:sp>
        <p:nvSpPr>
          <p:cNvPr id="31" name="矩形 5"/>
          <p:cNvSpPr>
            <a:spLocks noChangeArrowheads="1"/>
          </p:cNvSpPr>
          <p:nvPr/>
        </p:nvSpPr>
        <p:spPr bwMode="auto">
          <a:xfrm>
            <a:off x="2746375" y="2792090"/>
            <a:ext cx="1552575"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指标管理</a:t>
            </a:r>
          </a:p>
        </p:txBody>
      </p:sp>
      <p:sp>
        <p:nvSpPr>
          <p:cNvPr id="32" name="矩形 5"/>
          <p:cNvSpPr>
            <a:spLocks noChangeArrowheads="1"/>
          </p:cNvSpPr>
          <p:nvPr/>
        </p:nvSpPr>
        <p:spPr bwMode="auto">
          <a:xfrm>
            <a:off x="2746375" y="3633465"/>
            <a:ext cx="1552575"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改进建议</a:t>
            </a:r>
          </a:p>
        </p:txBody>
      </p:sp>
      <p:sp>
        <p:nvSpPr>
          <p:cNvPr id="33" name="矩形 5"/>
          <p:cNvSpPr>
            <a:spLocks noChangeArrowheads="1"/>
          </p:cNvSpPr>
          <p:nvPr/>
        </p:nvSpPr>
        <p:spPr bwMode="auto">
          <a:xfrm>
            <a:off x="2746375" y="3238178"/>
            <a:ext cx="1552575"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风险事件管理</a:t>
            </a:r>
          </a:p>
        </p:txBody>
      </p:sp>
      <p:sp>
        <p:nvSpPr>
          <p:cNvPr id="34" name="矩形 5"/>
          <p:cNvSpPr>
            <a:spLocks noChangeArrowheads="1"/>
          </p:cNvSpPr>
          <p:nvPr/>
        </p:nvSpPr>
        <p:spPr bwMode="auto">
          <a:xfrm>
            <a:off x="2746375" y="4052565"/>
            <a:ext cx="1552575"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基本指标法</a:t>
            </a:r>
            <a:r>
              <a:rPr lang="en-US" altLang="zh-CN" sz="1200" dirty="0">
                <a:solidFill>
                  <a:schemeClr val="tx1"/>
                </a:solidFill>
                <a:latin typeface="微软雅黑" pitchFamily="34" charset="-122"/>
                <a:ea typeface="微软雅黑" pitchFamily="34" charset="-122"/>
                <a:cs typeface="Arial Unicode MS" pitchFamily="34" charset="-122"/>
              </a:rPr>
              <a:t>/</a:t>
            </a:r>
            <a:r>
              <a:rPr lang="zh-CN" altLang="en-US" sz="1200" dirty="0">
                <a:solidFill>
                  <a:schemeClr val="tx1"/>
                </a:solidFill>
                <a:latin typeface="微软雅黑" pitchFamily="34" charset="-122"/>
                <a:ea typeface="微软雅黑" pitchFamily="34" charset="-122"/>
                <a:cs typeface="Arial Unicode MS" pitchFamily="34" charset="-122"/>
              </a:rPr>
              <a:t>标准法</a:t>
            </a:r>
          </a:p>
        </p:txBody>
      </p:sp>
      <p:sp>
        <p:nvSpPr>
          <p:cNvPr id="35" name="矩形 5"/>
          <p:cNvSpPr>
            <a:spLocks noChangeArrowheads="1"/>
          </p:cNvSpPr>
          <p:nvPr/>
        </p:nvSpPr>
        <p:spPr bwMode="auto">
          <a:xfrm>
            <a:off x="4914900" y="2387278"/>
            <a:ext cx="1519238"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流程管理</a:t>
            </a:r>
          </a:p>
        </p:txBody>
      </p:sp>
      <p:sp>
        <p:nvSpPr>
          <p:cNvPr id="36" name="TextBox 20"/>
          <p:cNvSpPr txBox="1">
            <a:spLocks noChangeArrowheads="1"/>
          </p:cNvSpPr>
          <p:nvPr/>
        </p:nvSpPr>
        <p:spPr bwMode="auto">
          <a:xfrm>
            <a:off x="4787900" y="1868165"/>
            <a:ext cx="1792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7375E"/>
              </a:buClr>
              <a:buFont typeface="Wingdings" panose="05000000000000000000" pitchFamily="2" charset="2"/>
              <a:buChar char="p"/>
              <a:defRPr sz="26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17375E"/>
              </a:buClr>
              <a:buFont typeface="Wingdings" panose="05000000000000000000" pitchFamily="2" charset="2"/>
              <a:buChar char="p"/>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r>
              <a:rPr lang="zh-CN" altLang="en-US" sz="1600" b="1">
                <a:latin typeface="微软雅黑" panose="020B0503020204020204" pitchFamily="34" charset="-122"/>
                <a:ea typeface="微软雅黑" panose="020B0503020204020204" pitchFamily="34" charset="-122"/>
              </a:rPr>
              <a:t>内控管理子系统</a:t>
            </a:r>
          </a:p>
        </p:txBody>
      </p:sp>
      <p:sp>
        <p:nvSpPr>
          <p:cNvPr id="37" name="矩形 5"/>
          <p:cNvSpPr>
            <a:spLocks noChangeArrowheads="1"/>
          </p:cNvSpPr>
          <p:nvPr/>
        </p:nvSpPr>
        <p:spPr bwMode="auto">
          <a:xfrm>
            <a:off x="4914900" y="2784153"/>
            <a:ext cx="1519238"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检查管理</a:t>
            </a:r>
          </a:p>
        </p:txBody>
      </p:sp>
      <p:sp>
        <p:nvSpPr>
          <p:cNvPr id="38" name="矩形 5"/>
          <p:cNvSpPr>
            <a:spLocks noChangeArrowheads="1"/>
          </p:cNvSpPr>
          <p:nvPr/>
        </p:nvSpPr>
        <p:spPr bwMode="auto">
          <a:xfrm>
            <a:off x="4914900" y="4043040"/>
            <a:ext cx="1519238"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内控评价</a:t>
            </a:r>
          </a:p>
        </p:txBody>
      </p:sp>
      <p:sp>
        <p:nvSpPr>
          <p:cNvPr id="39" name="矩形 5"/>
          <p:cNvSpPr>
            <a:spLocks noChangeArrowheads="1"/>
          </p:cNvSpPr>
          <p:nvPr/>
        </p:nvSpPr>
        <p:spPr bwMode="auto">
          <a:xfrm>
            <a:off x="4914900" y="3647753"/>
            <a:ext cx="1519238"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问题与缺陷</a:t>
            </a:r>
          </a:p>
        </p:txBody>
      </p:sp>
      <p:sp>
        <p:nvSpPr>
          <p:cNvPr id="40" name="矩形 5"/>
          <p:cNvSpPr>
            <a:spLocks noChangeArrowheads="1"/>
          </p:cNvSpPr>
          <p:nvPr/>
        </p:nvSpPr>
        <p:spPr bwMode="auto">
          <a:xfrm>
            <a:off x="4918075" y="3215953"/>
            <a:ext cx="1519238"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控制测试</a:t>
            </a:r>
          </a:p>
        </p:txBody>
      </p:sp>
      <p:sp>
        <p:nvSpPr>
          <p:cNvPr id="41" name="圆角矩形 239"/>
          <p:cNvSpPr>
            <a:spLocks noChangeArrowheads="1"/>
          </p:cNvSpPr>
          <p:nvPr/>
        </p:nvSpPr>
        <p:spPr bwMode="auto">
          <a:xfrm>
            <a:off x="6732588" y="1774503"/>
            <a:ext cx="1936750" cy="1920875"/>
          </a:xfrm>
          <a:prstGeom prst="roundRect">
            <a:avLst>
              <a:gd name="adj" fmla="val 2236"/>
            </a:avLst>
          </a:prstGeom>
          <a:solidFill>
            <a:schemeClr val="bg1">
              <a:lumMod val="95000"/>
            </a:schemeClr>
          </a:solidFill>
          <a:ln w="19050" algn="ctr">
            <a:solidFill>
              <a:srgbClr val="969696"/>
            </a:solidFill>
            <a:round/>
            <a:headEnd/>
            <a:tailEnd/>
          </a:ln>
        </p:spPr>
        <p:txBody>
          <a:bodyPr lIns="0" tIns="0" rIns="0" bIns="0"/>
          <a:lstStyle/>
          <a:p>
            <a:pPr algn="ctr">
              <a:spcBef>
                <a:spcPct val="50000"/>
              </a:spcBef>
              <a:defRPr/>
            </a:pPr>
            <a:endParaRPr lang="zh-CN" altLang="en-US" sz="1600">
              <a:latin typeface="微软雅黑" pitchFamily="34" charset="-122"/>
              <a:ea typeface="微软雅黑" pitchFamily="34" charset="-122"/>
              <a:cs typeface="Arial Unicode MS" pitchFamily="34" charset="-122"/>
            </a:endParaRPr>
          </a:p>
        </p:txBody>
      </p:sp>
      <p:sp>
        <p:nvSpPr>
          <p:cNvPr id="42" name="矩形 5"/>
          <p:cNvSpPr>
            <a:spLocks noChangeArrowheads="1"/>
          </p:cNvSpPr>
          <p:nvPr/>
        </p:nvSpPr>
        <p:spPr bwMode="auto">
          <a:xfrm>
            <a:off x="6948488" y="2387278"/>
            <a:ext cx="15176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预警处理</a:t>
            </a:r>
          </a:p>
        </p:txBody>
      </p:sp>
      <p:sp>
        <p:nvSpPr>
          <p:cNvPr id="43" name="TextBox 20"/>
          <p:cNvSpPr txBox="1">
            <a:spLocks noChangeArrowheads="1"/>
          </p:cNvSpPr>
          <p:nvPr/>
        </p:nvSpPr>
        <p:spPr bwMode="auto">
          <a:xfrm>
            <a:off x="6875463" y="1868165"/>
            <a:ext cx="1793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7375E"/>
              </a:buClr>
              <a:buFont typeface="Wingdings" panose="05000000000000000000" pitchFamily="2" charset="2"/>
              <a:buChar char="p"/>
              <a:defRPr sz="26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17375E"/>
              </a:buClr>
              <a:buFont typeface="Wingdings" panose="05000000000000000000" pitchFamily="2" charset="2"/>
              <a:buChar char="p"/>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r>
              <a:rPr lang="zh-CN" altLang="en-US" sz="1600" b="1">
                <a:latin typeface="微软雅黑" panose="020B0503020204020204" pitchFamily="34" charset="-122"/>
                <a:ea typeface="微软雅黑" panose="020B0503020204020204" pitchFamily="34" charset="-122"/>
              </a:rPr>
              <a:t>合规监测子系统</a:t>
            </a:r>
          </a:p>
        </p:txBody>
      </p:sp>
      <p:sp>
        <p:nvSpPr>
          <p:cNvPr id="44" name="矩形 5"/>
          <p:cNvSpPr>
            <a:spLocks noChangeArrowheads="1"/>
          </p:cNvSpPr>
          <p:nvPr/>
        </p:nvSpPr>
        <p:spPr bwMode="auto">
          <a:xfrm>
            <a:off x="6948488" y="3179440"/>
            <a:ext cx="15176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预警规则管理</a:t>
            </a:r>
          </a:p>
        </p:txBody>
      </p:sp>
      <p:sp>
        <p:nvSpPr>
          <p:cNvPr id="45" name="矩形 5"/>
          <p:cNvSpPr>
            <a:spLocks noChangeArrowheads="1"/>
          </p:cNvSpPr>
          <p:nvPr/>
        </p:nvSpPr>
        <p:spPr bwMode="auto">
          <a:xfrm>
            <a:off x="6951663" y="2782565"/>
            <a:ext cx="15176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预警分析</a:t>
            </a:r>
          </a:p>
        </p:txBody>
      </p:sp>
      <p:sp>
        <p:nvSpPr>
          <p:cNvPr id="46" name="圆角矩形 239"/>
          <p:cNvSpPr>
            <a:spLocks noChangeArrowheads="1"/>
          </p:cNvSpPr>
          <p:nvPr/>
        </p:nvSpPr>
        <p:spPr bwMode="auto">
          <a:xfrm>
            <a:off x="6732588" y="3790628"/>
            <a:ext cx="1936750" cy="1228725"/>
          </a:xfrm>
          <a:prstGeom prst="roundRect">
            <a:avLst>
              <a:gd name="adj" fmla="val 2236"/>
            </a:avLst>
          </a:prstGeom>
          <a:solidFill>
            <a:schemeClr val="bg1">
              <a:lumMod val="95000"/>
            </a:schemeClr>
          </a:solidFill>
          <a:ln w="19050" algn="ctr">
            <a:solidFill>
              <a:srgbClr val="969696"/>
            </a:solidFill>
            <a:round/>
            <a:headEnd/>
            <a:tailEnd/>
          </a:ln>
        </p:spPr>
        <p:txBody>
          <a:bodyPr lIns="0" tIns="0" rIns="0" bIns="0"/>
          <a:lstStyle/>
          <a:p>
            <a:pPr algn="ctr">
              <a:spcBef>
                <a:spcPct val="50000"/>
              </a:spcBef>
              <a:defRPr/>
            </a:pPr>
            <a:endParaRPr lang="zh-CN" altLang="en-US" sz="1600">
              <a:latin typeface="微软雅黑" pitchFamily="34" charset="-122"/>
              <a:ea typeface="微软雅黑" pitchFamily="34" charset="-122"/>
              <a:cs typeface="Arial Unicode MS" pitchFamily="34" charset="-122"/>
            </a:endParaRPr>
          </a:p>
        </p:txBody>
      </p:sp>
      <p:sp>
        <p:nvSpPr>
          <p:cNvPr id="47" name="TextBox 20"/>
          <p:cNvSpPr txBox="1">
            <a:spLocks noChangeArrowheads="1"/>
          </p:cNvSpPr>
          <p:nvPr/>
        </p:nvSpPr>
        <p:spPr bwMode="auto">
          <a:xfrm>
            <a:off x="6804025" y="3863653"/>
            <a:ext cx="1793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7375E"/>
              </a:buClr>
              <a:buFont typeface="Wingdings" panose="05000000000000000000" pitchFamily="2" charset="2"/>
              <a:buChar char="p"/>
              <a:defRPr sz="2600">
                <a:solidFill>
                  <a:schemeClr val="tx1"/>
                </a:solidFill>
                <a:latin typeface="Calibri" panose="020F0502020204030204" pitchFamily="34" charset="0"/>
                <a:ea typeface="宋体" panose="02010600030101010101" pitchFamily="2" charset="-122"/>
              </a:defRPr>
            </a:lvl1pPr>
            <a:lvl2pPr marL="742950" indent="-285750">
              <a:spcBef>
                <a:spcPct val="20000"/>
              </a:spcBef>
              <a:buClr>
                <a:srgbClr val="17375E"/>
              </a:buClr>
              <a:buFont typeface="Wingdings" panose="05000000000000000000" pitchFamily="2" charset="2"/>
              <a:buChar char="p"/>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Clr>
                <a:srgbClr val="17375E"/>
              </a:buClr>
              <a:buFont typeface="Wingdings" panose="05000000000000000000" pitchFamily="2" charset="2"/>
              <a:buChar char="p"/>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Clr>
                <a:srgbClr val="17375E"/>
              </a:buClr>
              <a:buFont typeface="Wingdings" panose="05000000000000000000" pitchFamily="2" charset="2"/>
              <a:buChar char="p"/>
              <a:defRPr sz="16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r>
              <a:rPr lang="zh-CN" altLang="en-US" sz="1600" b="1">
                <a:latin typeface="微软雅黑" panose="020B0503020204020204" pitchFamily="34" charset="-122"/>
                <a:ea typeface="微软雅黑" panose="020B0503020204020204" pitchFamily="34" charset="-122"/>
              </a:rPr>
              <a:t>法律工作子系统</a:t>
            </a:r>
          </a:p>
        </p:txBody>
      </p:sp>
      <p:sp>
        <p:nvSpPr>
          <p:cNvPr id="48" name="矩形 5"/>
          <p:cNvSpPr>
            <a:spLocks noChangeArrowheads="1"/>
          </p:cNvSpPr>
          <p:nvPr/>
        </p:nvSpPr>
        <p:spPr bwMode="auto">
          <a:xfrm>
            <a:off x="6967538" y="4258940"/>
            <a:ext cx="14795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合同管理</a:t>
            </a:r>
          </a:p>
        </p:txBody>
      </p:sp>
      <p:sp>
        <p:nvSpPr>
          <p:cNvPr id="49" name="矩形 48"/>
          <p:cNvSpPr>
            <a:spLocks noChangeArrowheads="1"/>
          </p:cNvSpPr>
          <p:nvPr/>
        </p:nvSpPr>
        <p:spPr bwMode="auto">
          <a:xfrm>
            <a:off x="6961188" y="4655815"/>
            <a:ext cx="14795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法律事务管理</a:t>
            </a:r>
          </a:p>
        </p:txBody>
      </p:sp>
      <p:sp>
        <p:nvSpPr>
          <p:cNvPr id="50" name="矩形 5"/>
          <p:cNvSpPr>
            <a:spLocks noChangeArrowheads="1"/>
          </p:cNvSpPr>
          <p:nvPr/>
        </p:nvSpPr>
        <p:spPr bwMode="auto">
          <a:xfrm>
            <a:off x="4924425" y="4474840"/>
            <a:ext cx="1519238"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a:solidFill>
                  <a:schemeClr val="tx1"/>
                </a:solidFill>
                <a:latin typeface="微软雅黑" pitchFamily="34" charset="-122"/>
                <a:ea typeface="微软雅黑" pitchFamily="34" charset="-122"/>
                <a:cs typeface="Arial Unicode MS" pitchFamily="34" charset="-122"/>
              </a:rPr>
              <a:t>整改与跟踪管理</a:t>
            </a:r>
          </a:p>
        </p:txBody>
      </p:sp>
      <p:sp>
        <p:nvSpPr>
          <p:cNvPr id="51" name="矩形 5"/>
          <p:cNvSpPr>
            <a:spLocks noChangeArrowheads="1"/>
          </p:cNvSpPr>
          <p:nvPr/>
        </p:nvSpPr>
        <p:spPr bwMode="auto">
          <a:xfrm>
            <a:off x="684213" y="3613536"/>
            <a:ext cx="1479550" cy="323850"/>
          </a:xfrm>
          <a:prstGeom prst="rect">
            <a:avLst/>
          </a:prstGeom>
          <a:solidFill>
            <a:schemeClr val="accent5">
              <a:lumMod val="60000"/>
              <a:lumOff val="40000"/>
            </a:schemeClr>
          </a:solidFill>
          <a:ln>
            <a:solidFill>
              <a:schemeClr val="bg1">
                <a:lumMod val="65000"/>
              </a:schemeClr>
            </a:solidFill>
            <a:headEnd/>
            <a:tailEnd/>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algn="ctr">
              <a:spcBef>
                <a:spcPct val="50000"/>
              </a:spcBef>
            </a:pPr>
            <a:r>
              <a:rPr lang="zh-CN" altLang="en-US" sz="1200" dirty="0" smtClean="0">
                <a:solidFill>
                  <a:schemeClr val="tx1"/>
                </a:solidFill>
                <a:latin typeface="微软雅黑" pitchFamily="34" charset="-122"/>
                <a:ea typeface="微软雅黑" pitchFamily="34" charset="-122"/>
                <a:cs typeface="Arial Unicode MS" pitchFamily="34" charset="-122"/>
              </a:rPr>
              <a:t>考核评价</a:t>
            </a:r>
            <a:endParaRPr lang="zh-CN" altLang="en-US" sz="1200" dirty="0">
              <a:solidFill>
                <a:schemeClr val="tx1"/>
              </a:soli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961838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17599" y="126995"/>
            <a:ext cx="4608512" cy="490537"/>
          </a:xfrm>
        </p:spPr>
        <p:txBody>
          <a:bodyPr/>
          <a:lstStyle/>
          <a:p>
            <a:r>
              <a:rPr kumimoji="1" lang="zh-CN" altLang="en-US" b="1" dirty="0" smtClean="0"/>
              <a:t>制度管理模块</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0029293F-40B1-4F03-B8F5-CD48B036C172}" type="slidenum">
              <a:rPr lang="en-US" altLang="zh-CN" smtClean="0"/>
              <a:pPr>
                <a:defRPr/>
              </a:pPr>
              <a:t>15</a:t>
            </a:fld>
            <a:endParaRPr lang="en-US" altLang="zh-CN" dirty="0"/>
          </a:p>
        </p:txBody>
      </p:sp>
      <p:sp>
        <p:nvSpPr>
          <p:cNvPr id="5" name="矩形 4"/>
          <p:cNvSpPr/>
          <p:nvPr/>
        </p:nvSpPr>
        <p:spPr>
          <a:xfrm>
            <a:off x="4077592" y="1637109"/>
            <a:ext cx="4800600" cy="275907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370780" y="1625997"/>
            <a:ext cx="3455987" cy="275907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灯片编号占位符 3"/>
          <p:cNvSpPr txBox="1">
            <a:spLocks/>
          </p:cNvSpPr>
          <p:nvPr/>
        </p:nvSpPr>
        <p:spPr bwMode="auto">
          <a:xfrm>
            <a:off x="6744592" y="6520259"/>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sz="2600" b="1" kern="1200">
                <a:solidFill>
                  <a:schemeClr val="tx1"/>
                </a:solidFill>
                <a:latin typeface="Calibri" charset="0"/>
                <a:ea typeface="宋体" charset="0"/>
                <a:cs typeface="宋体" charset="0"/>
              </a:defRPr>
            </a:lvl1pPr>
            <a:lvl2pPr marL="457200" algn="l" rtl="0" fontAlgn="base">
              <a:spcBef>
                <a:spcPct val="0"/>
              </a:spcBef>
              <a:spcAft>
                <a:spcPct val="0"/>
              </a:spcAft>
              <a:defRPr sz="2400" b="1" kern="1200">
                <a:solidFill>
                  <a:schemeClr val="tx1"/>
                </a:solidFill>
                <a:latin typeface="Calibri" charset="0"/>
                <a:ea typeface="宋体" charset="0"/>
                <a:cs typeface="+mn-cs"/>
              </a:defRPr>
            </a:lvl2pPr>
            <a:lvl3pPr marL="914400" algn="l" rtl="0" fontAlgn="base">
              <a:spcBef>
                <a:spcPct val="0"/>
              </a:spcBef>
              <a:spcAft>
                <a:spcPct val="0"/>
              </a:spcAft>
              <a:defRPr sz="2000" b="1" kern="1200">
                <a:solidFill>
                  <a:schemeClr val="tx1"/>
                </a:solidFill>
                <a:latin typeface="Calibri" charset="0"/>
                <a:ea typeface="宋体" charset="0"/>
                <a:cs typeface="+mn-cs"/>
              </a:defRPr>
            </a:lvl3pPr>
            <a:lvl4pPr marL="1371600" algn="l" rtl="0" fontAlgn="base">
              <a:spcBef>
                <a:spcPct val="0"/>
              </a:spcBef>
              <a:spcAft>
                <a:spcPct val="0"/>
              </a:spcAft>
              <a:defRPr sz="2000" b="1" kern="1200">
                <a:solidFill>
                  <a:schemeClr val="tx1"/>
                </a:solidFill>
                <a:latin typeface="Calibri" charset="0"/>
                <a:ea typeface="宋体" charset="0"/>
                <a:cs typeface="+mn-cs"/>
              </a:defRPr>
            </a:lvl4pPr>
            <a:lvl5pPr marL="1828800" algn="l" rtl="0" fontAlgn="base">
              <a:spcBef>
                <a:spcPct val="0"/>
              </a:spcBef>
              <a:spcAft>
                <a:spcPct val="0"/>
              </a:spcAft>
              <a:defRPr sz="1600" b="1" kern="1200">
                <a:solidFill>
                  <a:schemeClr val="tx1"/>
                </a:solidFill>
                <a:latin typeface="Calibri" charset="0"/>
                <a:ea typeface="宋体" charset="0"/>
                <a:cs typeface="+mn-cs"/>
              </a:defRPr>
            </a:lvl5pPr>
            <a:lvl6pPr marL="2286000" algn="l" defTabSz="914400" rtl="0" eaLnBrk="0" fontAlgn="base" latinLnBrk="0" hangingPunct="0">
              <a:spcAft>
                <a:spcPct val="0"/>
              </a:spcAft>
              <a:buClr>
                <a:srgbClr val="17375E"/>
              </a:buClr>
              <a:buFont typeface="Wingdings" charset="0"/>
              <a:buChar char="p"/>
              <a:defRPr sz="1600" b="1" kern="1200">
                <a:solidFill>
                  <a:schemeClr val="tx1"/>
                </a:solidFill>
                <a:latin typeface="Calibri" charset="0"/>
                <a:ea typeface="宋体" charset="0"/>
                <a:cs typeface="+mn-cs"/>
              </a:defRPr>
            </a:lvl6pPr>
            <a:lvl7pPr marL="2743200" algn="l" defTabSz="914400" rtl="0" eaLnBrk="0" fontAlgn="base" latinLnBrk="0" hangingPunct="0">
              <a:spcAft>
                <a:spcPct val="0"/>
              </a:spcAft>
              <a:buClr>
                <a:srgbClr val="17375E"/>
              </a:buClr>
              <a:buFont typeface="Wingdings" charset="0"/>
              <a:buChar char="p"/>
              <a:defRPr sz="1600" b="1" kern="1200">
                <a:solidFill>
                  <a:schemeClr val="tx1"/>
                </a:solidFill>
                <a:latin typeface="Calibri" charset="0"/>
                <a:ea typeface="宋体" charset="0"/>
                <a:cs typeface="+mn-cs"/>
              </a:defRPr>
            </a:lvl7pPr>
            <a:lvl8pPr marL="3200400" algn="l" defTabSz="914400" rtl="0" eaLnBrk="0" fontAlgn="base" latinLnBrk="0" hangingPunct="0">
              <a:spcAft>
                <a:spcPct val="0"/>
              </a:spcAft>
              <a:buClr>
                <a:srgbClr val="17375E"/>
              </a:buClr>
              <a:buFont typeface="Wingdings" charset="0"/>
              <a:buChar char="p"/>
              <a:defRPr sz="1600" b="1" kern="1200">
                <a:solidFill>
                  <a:schemeClr val="tx1"/>
                </a:solidFill>
                <a:latin typeface="Calibri" charset="0"/>
                <a:ea typeface="宋体" charset="0"/>
                <a:cs typeface="+mn-cs"/>
              </a:defRPr>
            </a:lvl8pPr>
            <a:lvl9pPr marL="3657600" algn="l" defTabSz="914400" rtl="0" eaLnBrk="0" fontAlgn="base" latinLnBrk="0" hangingPunct="0">
              <a:spcAft>
                <a:spcPct val="0"/>
              </a:spcAft>
              <a:buClr>
                <a:srgbClr val="17375E"/>
              </a:buClr>
              <a:buFont typeface="Wingdings" charset="0"/>
              <a:buChar char="p"/>
              <a:defRPr sz="1600" b="1" kern="1200">
                <a:solidFill>
                  <a:schemeClr val="tx1"/>
                </a:solidFill>
                <a:latin typeface="Calibri" charset="0"/>
                <a:ea typeface="宋体" charset="0"/>
                <a:cs typeface="+mn-cs"/>
              </a:defRPr>
            </a:lvl9pPr>
          </a:lstStyle>
          <a:p>
            <a:fld id="{2F400DF0-F800-0742-997D-BF65444D2C9C}" type="slidenum">
              <a:rPr lang="zh-CN" altLang="en-US" sz="1200" smtClean="0">
                <a:solidFill>
                  <a:srgbClr val="898989"/>
                </a:solidFill>
              </a:rPr>
              <a:pPr/>
              <a:t>15</a:t>
            </a:fld>
            <a:endParaRPr lang="zh-CN" altLang="en-US" sz="1200">
              <a:solidFill>
                <a:srgbClr val="898989"/>
              </a:solidFill>
            </a:endParaRPr>
          </a:p>
        </p:txBody>
      </p:sp>
      <p:sp>
        <p:nvSpPr>
          <p:cNvPr id="8" name="矩形 7"/>
          <p:cNvSpPr/>
          <p:nvPr/>
        </p:nvSpPr>
        <p:spPr>
          <a:xfrm>
            <a:off x="370780" y="784622"/>
            <a:ext cx="8507412" cy="720725"/>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9" name="文本框 5"/>
          <p:cNvSpPr txBox="1">
            <a:spLocks noChangeArrowheads="1"/>
          </p:cNvSpPr>
          <p:nvPr/>
        </p:nvSpPr>
        <p:spPr bwMode="auto">
          <a:xfrm>
            <a:off x="370780" y="856059"/>
            <a:ext cx="93622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600" b="1" dirty="0" smtClean="0">
                <a:latin typeface="微软雅黑" panose="020B0503020204020204" pitchFamily="34" charset="-122"/>
                <a:ea typeface="微软雅黑" panose="020B0503020204020204" pitchFamily="34" charset="-122"/>
                <a:cs typeface="微软雅黑" charset="0"/>
              </a:rPr>
              <a:t>外部</a:t>
            </a:r>
            <a:endParaRPr lang="en-US" altLang="zh-CN" sz="1600" b="1" dirty="0" smtClean="0">
              <a:latin typeface="微软雅黑" panose="020B0503020204020204" pitchFamily="34" charset="-122"/>
              <a:ea typeface="微软雅黑" panose="020B0503020204020204" pitchFamily="34" charset="-122"/>
              <a:cs typeface="微软雅黑" charset="0"/>
            </a:endParaRPr>
          </a:p>
          <a:p>
            <a:r>
              <a:rPr lang="zh-CN" altLang="en-US" sz="1600" b="1" dirty="0" smtClean="0">
                <a:latin typeface="微软雅黑" panose="020B0503020204020204" pitchFamily="34" charset="-122"/>
                <a:ea typeface="微软雅黑" panose="020B0503020204020204" pitchFamily="34" charset="-122"/>
                <a:cs typeface="微软雅黑" charset="0"/>
              </a:rPr>
              <a:t>规</a:t>
            </a:r>
            <a:r>
              <a:rPr lang="zh-CN" altLang="en-US" sz="1600" b="1" dirty="0">
                <a:latin typeface="微软雅黑" panose="020B0503020204020204" pitchFamily="34" charset="-122"/>
                <a:ea typeface="微软雅黑" panose="020B0503020204020204" pitchFamily="34" charset="-122"/>
                <a:cs typeface="微软雅黑" charset="0"/>
              </a:rPr>
              <a:t>章</a:t>
            </a:r>
          </a:p>
        </p:txBody>
      </p:sp>
      <p:sp>
        <p:nvSpPr>
          <p:cNvPr id="10" name="圆角矩形 9"/>
          <p:cNvSpPr/>
          <p:nvPr/>
        </p:nvSpPr>
        <p:spPr>
          <a:xfrm>
            <a:off x="1091505" y="856059"/>
            <a:ext cx="863600" cy="522288"/>
          </a:xfrm>
          <a:prstGeom prst="roundRect">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a:solidFill>
                  <a:schemeClr val="tx1"/>
                </a:solidFill>
                <a:latin typeface="微软雅黑" panose="020B0503020204020204" pitchFamily="34" charset="-122"/>
                <a:ea typeface="微软雅黑" panose="020B0503020204020204" pitchFamily="34" charset="-122"/>
                <a:cs typeface="宋体" charset="0"/>
              </a:rPr>
              <a:t>人民</a:t>
            </a:r>
            <a:endParaRPr lang="en-US" altLang="zh-CN" sz="1600">
              <a:solidFill>
                <a:schemeClr val="tx1"/>
              </a:solidFill>
              <a:latin typeface="微软雅黑" panose="020B0503020204020204" pitchFamily="34" charset="-122"/>
              <a:ea typeface="微软雅黑" panose="020B0503020204020204" pitchFamily="34" charset="-122"/>
              <a:cs typeface="宋体" charset="0"/>
            </a:endParaRPr>
          </a:p>
          <a:p>
            <a:pPr algn="ctr"/>
            <a:r>
              <a:rPr lang="zh-CN" altLang="en-US" sz="1600">
                <a:solidFill>
                  <a:schemeClr val="tx1"/>
                </a:solidFill>
                <a:latin typeface="微软雅黑" panose="020B0503020204020204" pitchFamily="34" charset="-122"/>
                <a:ea typeface="微软雅黑" panose="020B0503020204020204" pitchFamily="34" charset="-122"/>
                <a:cs typeface="宋体" charset="0"/>
              </a:rPr>
              <a:t>银行</a:t>
            </a:r>
          </a:p>
        </p:txBody>
      </p:sp>
      <p:sp>
        <p:nvSpPr>
          <p:cNvPr id="11" name="圆角矩形 10"/>
          <p:cNvSpPr/>
          <p:nvPr/>
        </p:nvSpPr>
        <p:spPr>
          <a:xfrm>
            <a:off x="2026542" y="854472"/>
            <a:ext cx="865188" cy="522287"/>
          </a:xfrm>
          <a:prstGeom prst="roundRect">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a:solidFill>
                  <a:schemeClr val="tx1"/>
                </a:solidFill>
                <a:latin typeface="微软雅黑" panose="020B0503020204020204" pitchFamily="34" charset="-122"/>
                <a:ea typeface="微软雅黑" panose="020B0503020204020204" pitchFamily="34" charset="-122"/>
                <a:cs typeface="宋体" charset="0"/>
              </a:rPr>
              <a:t>银监会</a:t>
            </a:r>
          </a:p>
        </p:txBody>
      </p:sp>
      <p:sp>
        <p:nvSpPr>
          <p:cNvPr id="12" name="圆角矩形 11"/>
          <p:cNvSpPr/>
          <p:nvPr/>
        </p:nvSpPr>
        <p:spPr>
          <a:xfrm>
            <a:off x="2963167" y="860822"/>
            <a:ext cx="863600" cy="520700"/>
          </a:xfrm>
          <a:prstGeom prst="roundRect">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a:solidFill>
                  <a:schemeClr val="tx1"/>
                </a:solidFill>
                <a:latin typeface="微软雅黑" panose="020B0503020204020204" pitchFamily="34" charset="-122"/>
                <a:ea typeface="微软雅黑" panose="020B0503020204020204" pitchFamily="34" charset="-122"/>
                <a:cs typeface="宋体" charset="0"/>
              </a:rPr>
              <a:t>证监会</a:t>
            </a:r>
          </a:p>
        </p:txBody>
      </p:sp>
      <p:sp>
        <p:nvSpPr>
          <p:cNvPr id="13" name="圆角矩形 12"/>
          <p:cNvSpPr/>
          <p:nvPr/>
        </p:nvSpPr>
        <p:spPr>
          <a:xfrm>
            <a:off x="3899792" y="863997"/>
            <a:ext cx="863600" cy="520700"/>
          </a:xfrm>
          <a:prstGeom prst="roundRect">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a:solidFill>
                  <a:schemeClr val="tx1"/>
                </a:solidFill>
                <a:latin typeface="微软雅黑" panose="020B0503020204020204" pitchFamily="34" charset="-122"/>
                <a:ea typeface="微软雅黑" panose="020B0503020204020204" pitchFamily="34" charset="-122"/>
                <a:cs typeface="宋体" charset="0"/>
              </a:rPr>
              <a:t>保监会</a:t>
            </a:r>
          </a:p>
        </p:txBody>
      </p:sp>
      <p:sp>
        <p:nvSpPr>
          <p:cNvPr id="14" name="圆角矩形 13"/>
          <p:cNvSpPr/>
          <p:nvPr/>
        </p:nvSpPr>
        <p:spPr>
          <a:xfrm>
            <a:off x="4834830" y="856059"/>
            <a:ext cx="865187" cy="522288"/>
          </a:xfrm>
          <a:prstGeom prst="roundRect">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rPr>
              <a:t>外管局</a:t>
            </a:r>
          </a:p>
        </p:txBody>
      </p:sp>
      <p:sp>
        <p:nvSpPr>
          <p:cNvPr id="15" name="圆角矩形 14"/>
          <p:cNvSpPr/>
          <p:nvPr/>
        </p:nvSpPr>
        <p:spPr>
          <a:xfrm>
            <a:off x="5771455" y="851297"/>
            <a:ext cx="863600" cy="522287"/>
          </a:xfrm>
          <a:prstGeom prst="roundRect">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a:solidFill>
                  <a:schemeClr val="tx1"/>
                </a:solidFill>
                <a:latin typeface="微软雅黑" panose="020B0503020204020204" pitchFamily="34" charset="-122"/>
                <a:ea typeface="微软雅黑" panose="020B0503020204020204" pitchFamily="34" charset="-122"/>
                <a:cs typeface="宋体" charset="0"/>
              </a:rPr>
              <a:t>司法</a:t>
            </a:r>
            <a:endParaRPr lang="en-US" altLang="zh-CN" sz="1600">
              <a:solidFill>
                <a:schemeClr val="tx1"/>
              </a:solidFill>
              <a:latin typeface="微软雅黑" panose="020B0503020204020204" pitchFamily="34" charset="-122"/>
              <a:ea typeface="微软雅黑" panose="020B0503020204020204" pitchFamily="34" charset="-122"/>
              <a:cs typeface="宋体" charset="0"/>
            </a:endParaRPr>
          </a:p>
          <a:p>
            <a:pPr algn="ctr"/>
            <a:r>
              <a:rPr lang="zh-CN" altLang="en-US" sz="1600">
                <a:solidFill>
                  <a:schemeClr val="tx1"/>
                </a:solidFill>
                <a:latin typeface="微软雅黑" panose="020B0503020204020204" pitchFamily="34" charset="-122"/>
                <a:ea typeface="微软雅黑" panose="020B0503020204020204" pitchFamily="34" charset="-122"/>
                <a:cs typeface="宋体" charset="0"/>
              </a:rPr>
              <a:t>机关</a:t>
            </a:r>
          </a:p>
        </p:txBody>
      </p:sp>
      <p:sp>
        <p:nvSpPr>
          <p:cNvPr id="16" name="圆角矩形 15"/>
          <p:cNvSpPr/>
          <p:nvPr/>
        </p:nvSpPr>
        <p:spPr>
          <a:xfrm>
            <a:off x="6706492" y="851297"/>
            <a:ext cx="863600" cy="522287"/>
          </a:xfrm>
          <a:prstGeom prst="roundRect">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rPr>
              <a:t>工商局</a:t>
            </a:r>
          </a:p>
        </p:txBody>
      </p:sp>
      <p:sp>
        <p:nvSpPr>
          <p:cNvPr id="17" name="圆角矩形 16"/>
          <p:cNvSpPr/>
          <p:nvPr/>
        </p:nvSpPr>
        <p:spPr>
          <a:xfrm>
            <a:off x="7643117" y="841772"/>
            <a:ext cx="863600" cy="522287"/>
          </a:xfrm>
          <a:prstGeom prst="roundRect">
            <a:avLst/>
          </a:prstGeom>
          <a:solidFill>
            <a:schemeClr val="accent3">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a:solidFill>
                  <a:schemeClr val="tx1"/>
                </a:solidFill>
                <a:latin typeface="微软雅黑" panose="020B0503020204020204" pitchFamily="34" charset="-122"/>
                <a:ea typeface="微软雅黑" panose="020B0503020204020204" pitchFamily="34" charset="-122"/>
                <a:cs typeface="宋体" charset="0"/>
              </a:rPr>
              <a:t>…….</a:t>
            </a:r>
            <a:endParaRPr lang="zh-CN" altLang="en-US" sz="1600">
              <a:solidFill>
                <a:schemeClr val="tx1"/>
              </a:solidFill>
              <a:latin typeface="微软雅黑" panose="020B0503020204020204" pitchFamily="34" charset="-122"/>
              <a:ea typeface="微软雅黑" panose="020B0503020204020204" pitchFamily="34" charset="-122"/>
              <a:cs typeface="宋体" charset="0"/>
            </a:endParaRPr>
          </a:p>
        </p:txBody>
      </p:sp>
      <p:sp>
        <p:nvSpPr>
          <p:cNvPr id="18" name="圆柱形 14"/>
          <p:cNvSpPr/>
          <p:nvPr/>
        </p:nvSpPr>
        <p:spPr>
          <a:xfrm>
            <a:off x="496192" y="2080022"/>
            <a:ext cx="1311275" cy="576262"/>
          </a:xfrm>
          <a:prstGeom prst="can">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1">
                <a:solidFill>
                  <a:schemeClr val="tx1"/>
                </a:solidFill>
                <a:latin typeface="微软雅黑" charset="0"/>
                <a:ea typeface="微软雅黑" charset="0"/>
                <a:cs typeface="微软雅黑" charset="0"/>
              </a:rPr>
              <a:t>外规库</a:t>
            </a:r>
          </a:p>
        </p:txBody>
      </p:sp>
      <p:cxnSp>
        <p:nvCxnSpPr>
          <p:cNvPr id="19" name="直接箭头连接符 16"/>
          <p:cNvCxnSpPr/>
          <p:nvPr/>
        </p:nvCxnSpPr>
        <p:spPr>
          <a:xfrm flipH="1">
            <a:off x="1213114" y="1432322"/>
            <a:ext cx="2216" cy="647700"/>
          </a:xfrm>
          <a:prstGeom prst="straightConnector1">
            <a:avLst/>
          </a:prstGeom>
          <a:ln w="444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21"/>
          <p:cNvSpPr txBox="1">
            <a:spLocks noChangeArrowheads="1"/>
          </p:cNvSpPr>
          <p:nvPr/>
        </p:nvSpPr>
        <p:spPr bwMode="auto">
          <a:xfrm>
            <a:off x="411128" y="1648222"/>
            <a:ext cx="882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200" dirty="0">
                <a:latin typeface="微软雅黑" charset="0"/>
                <a:ea typeface="微软雅黑" charset="0"/>
                <a:cs typeface="微软雅黑" charset="0"/>
              </a:rPr>
              <a:t>信息采集</a:t>
            </a:r>
          </a:p>
        </p:txBody>
      </p:sp>
      <p:sp>
        <p:nvSpPr>
          <p:cNvPr id="21" name="文本框 22"/>
          <p:cNvSpPr txBox="1">
            <a:spLocks noChangeArrowheads="1"/>
          </p:cNvSpPr>
          <p:nvPr/>
        </p:nvSpPr>
        <p:spPr bwMode="auto">
          <a:xfrm>
            <a:off x="4833242" y="1692672"/>
            <a:ext cx="11699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200">
                <a:latin typeface="微软雅黑" charset="0"/>
                <a:ea typeface="微软雅黑" charset="0"/>
                <a:cs typeface="微软雅黑" charset="0"/>
              </a:rPr>
              <a:t>外部法律法规、监管要求发生变化</a:t>
            </a:r>
          </a:p>
        </p:txBody>
      </p:sp>
      <p:sp>
        <p:nvSpPr>
          <p:cNvPr id="22" name="圆柱形 23"/>
          <p:cNvSpPr/>
          <p:nvPr/>
        </p:nvSpPr>
        <p:spPr>
          <a:xfrm>
            <a:off x="496192" y="3232547"/>
            <a:ext cx="1311275" cy="576262"/>
          </a:xfrm>
          <a:prstGeom prst="can">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1">
                <a:solidFill>
                  <a:schemeClr val="tx1"/>
                </a:solidFill>
                <a:latin typeface="微软雅黑" charset="0"/>
                <a:ea typeface="微软雅黑" charset="0"/>
                <a:cs typeface="微软雅黑" charset="0"/>
              </a:rPr>
              <a:t>内规库</a:t>
            </a:r>
          </a:p>
        </p:txBody>
      </p:sp>
      <p:cxnSp>
        <p:nvCxnSpPr>
          <p:cNvPr id="23" name="直接箭头连接符 24"/>
          <p:cNvCxnSpPr/>
          <p:nvPr/>
        </p:nvCxnSpPr>
        <p:spPr>
          <a:xfrm>
            <a:off x="1215330" y="2729309"/>
            <a:ext cx="0" cy="495300"/>
          </a:xfrm>
          <a:prstGeom prst="straightConnector1">
            <a:avLst/>
          </a:prstGeom>
          <a:ln w="444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5"/>
          <p:cNvCxnSpPr/>
          <p:nvPr/>
        </p:nvCxnSpPr>
        <p:spPr>
          <a:xfrm>
            <a:off x="4711005" y="2964259"/>
            <a:ext cx="0" cy="577850"/>
          </a:xfrm>
          <a:prstGeom prst="straightConnector1">
            <a:avLst/>
          </a:prstGeom>
          <a:ln w="444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6"/>
          <p:cNvSpPr txBox="1">
            <a:spLocks noChangeArrowheads="1"/>
          </p:cNvSpPr>
          <p:nvPr/>
        </p:nvSpPr>
        <p:spPr bwMode="auto">
          <a:xfrm>
            <a:off x="306982" y="2729309"/>
            <a:ext cx="1189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200">
                <a:latin typeface="微软雅黑" charset="0"/>
                <a:ea typeface="微软雅黑" charset="0"/>
                <a:cs typeface="微软雅黑" charset="0"/>
              </a:rPr>
              <a:t>内外规关联</a:t>
            </a:r>
          </a:p>
        </p:txBody>
      </p:sp>
      <p:sp>
        <p:nvSpPr>
          <p:cNvPr id="26" name="文本框 27"/>
          <p:cNvSpPr txBox="1">
            <a:spLocks noChangeArrowheads="1"/>
          </p:cNvSpPr>
          <p:nvPr/>
        </p:nvSpPr>
        <p:spPr bwMode="auto">
          <a:xfrm>
            <a:off x="4763392" y="3016647"/>
            <a:ext cx="1171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200" dirty="0">
                <a:latin typeface="微软雅黑" charset="0"/>
                <a:ea typeface="微软雅黑" charset="0"/>
                <a:cs typeface="微软雅黑" charset="0"/>
              </a:rPr>
              <a:t>已发生变化</a:t>
            </a:r>
            <a:endParaRPr lang="en-US" altLang="zh-CN" sz="1200" dirty="0">
              <a:latin typeface="微软雅黑" charset="0"/>
              <a:ea typeface="微软雅黑" charset="0"/>
              <a:cs typeface="微软雅黑" charset="0"/>
            </a:endParaRPr>
          </a:p>
          <a:p>
            <a:r>
              <a:rPr lang="zh-CN" altLang="en-US" sz="1200" dirty="0">
                <a:latin typeface="微软雅黑" charset="0"/>
                <a:ea typeface="微软雅黑" charset="0"/>
                <a:cs typeface="微软雅黑" charset="0"/>
              </a:rPr>
              <a:t>需要修改制度</a:t>
            </a:r>
          </a:p>
        </p:txBody>
      </p:sp>
      <p:sp>
        <p:nvSpPr>
          <p:cNvPr id="27" name="文本框 29"/>
          <p:cNvSpPr txBox="1">
            <a:spLocks noChangeArrowheads="1"/>
          </p:cNvSpPr>
          <p:nvPr/>
        </p:nvSpPr>
        <p:spPr bwMode="auto">
          <a:xfrm>
            <a:off x="4763392" y="5774134"/>
            <a:ext cx="3600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pPr>
              <a:buFont typeface="Wingdings" charset="0"/>
              <a:buChar char="n"/>
            </a:pPr>
            <a:r>
              <a:rPr lang="en-US" altLang="zh-CN" sz="1600">
                <a:latin typeface="微软雅黑" panose="020B0503020204020204" pitchFamily="34" charset="-122"/>
                <a:ea typeface="微软雅黑" panose="020B0503020204020204" pitchFamily="34" charset="-122"/>
                <a:cs typeface="微软雅黑" charset="0"/>
              </a:rPr>
              <a:t>1</a:t>
            </a:r>
            <a:endParaRPr lang="zh-CN" altLang="en-US" sz="1600">
              <a:latin typeface="微软雅黑" panose="020B0503020204020204" pitchFamily="34" charset="-122"/>
              <a:ea typeface="微软雅黑" panose="020B0503020204020204" pitchFamily="34" charset="-122"/>
              <a:cs typeface="微软雅黑" charset="0"/>
            </a:endParaRPr>
          </a:p>
        </p:txBody>
      </p:sp>
      <p:sp>
        <p:nvSpPr>
          <p:cNvPr id="28" name="矩形 27"/>
          <p:cNvSpPr/>
          <p:nvPr/>
        </p:nvSpPr>
        <p:spPr>
          <a:xfrm>
            <a:off x="370780" y="4385072"/>
            <a:ext cx="3455987" cy="36036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b="1">
                <a:solidFill>
                  <a:schemeClr val="tx1"/>
                </a:solidFill>
                <a:latin typeface="微软雅黑" charset="0"/>
                <a:ea typeface="微软雅黑" charset="0"/>
                <a:cs typeface="微软雅黑" charset="0"/>
              </a:rPr>
              <a:t>内外规信息库</a:t>
            </a:r>
          </a:p>
        </p:txBody>
      </p:sp>
      <p:sp>
        <p:nvSpPr>
          <p:cNvPr id="29" name="矩形 28"/>
          <p:cNvSpPr/>
          <p:nvPr/>
        </p:nvSpPr>
        <p:spPr>
          <a:xfrm>
            <a:off x="4077592" y="4396184"/>
            <a:ext cx="4800600" cy="35877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b="1">
                <a:solidFill>
                  <a:schemeClr val="tx1"/>
                </a:solidFill>
                <a:latin typeface="微软雅黑" charset="0"/>
                <a:ea typeface="微软雅黑" charset="0"/>
                <a:cs typeface="微软雅黑" charset="0"/>
              </a:rPr>
              <a:t>内外规互动</a:t>
            </a:r>
          </a:p>
        </p:txBody>
      </p:sp>
      <p:sp>
        <p:nvSpPr>
          <p:cNvPr id="30" name="折角形 29"/>
          <p:cNvSpPr/>
          <p:nvPr/>
        </p:nvSpPr>
        <p:spPr>
          <a:xfrm>
            <a:off x="4422080" y="2440384"/>
            <a:ext cx="989012"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tx1"/>
                </a:solidFill>
                <a:latin typeface="微软雅黑" charset="0"/>
                <a:ea typeface="微软雅黑" charset="0"/>
                <a:cs typeface="微软雅黑" charset="0"/>
              </a:rPr>
              <a:t>法律</a:t>
            </a:r>
            <a:r>
              <a:rPr lang="zh-CN" altLang="en-US" sz="1200" dirty="0" smtClean="0">
                <a:solidFill>
                  <a:schemeClr val="tx1"/>
                </a:solidFill>
                <a:latin typeface="微软雅黑" charset="0"/>
                <a:ea typeface="微软雅黑" charset="0"/>
                <a:cs typeface="微软雅黑" charset="0"/>
              </a:rPr>
              <a:t>法规</a:t>
            </a:r>
            <a:endParaRPr lang="en-US" altLang="zh-CN" sz="1200" dirty="0" smtClean="0">
              <a:solidFill>
                <a:schemeClr val="tx1"/>
              </a:solidFill>
              <a:latin typeface="微软雅黑" charset="0"/>
              <a:ea typeface="微软雅黑" charset="0"/>
              <a:cs typeface="微软雅黑" charset="0"/>
            </a:endParaRPr>
          </a:p>
          <a:p>
            <a:pPr algn="ctr"/>
            <a:r>
              <a:rPr lang="zh-CN" altLang="en-US" sz="1200" dirty="0" smtClean="0">
                <a:solidFill>
                  <a:schemeClr val="tx1"/>
                </a:solidFill>
                <a:latin typeface="微软雅黑" charset="0"/>
                <a:ea typeface="微软雅黑" charset="0"/>
                <a:cs typeface="微软雅黑" charset="0"/>
              </a:rPr>
              <a:t>管理</a:t>
            </a:r>
            <a:r>
              <a:rPr lang="zh-CN" altLang="en-US" sz="1200" dirty="0">
                <a:solidFill>
                  <a:schemeClr val="tx1"/>
                </a:solidFill>
                <a:latin typeface="微软雅黑" charset="0"/>
                <a:ea typeface="微软雅黑" charset="0"/>
                <a:cs typeface="微软雅黑" charset="0"/>
              </a:rPr>
              <a:t>流程</a:t>
            </a:r>
          </a:p>
        </p:txBody>
      </p:sp>
      <p:sp>
        <p:nvSpPr>
          <p:cNvPr id="31" name="矩形 30"/>
          <p:cNvSpPr/>
          <p:nvPr/>
        </p:nvSpPr>
        <p:spPr>
          <a:xfrm>
            <a:off x="4441130" y="3489722"/>
            <a:ext cx="969962" cy="576262"/>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tx1"/>
                </a:solidFill>
                <a:latin typeface="微软雅黑" charset="0"/>
                <a:ea typeface="微软雅黑" charset="0"/>
                <a:cs typeface="微软雅黑" charset="0"/>
              </a:rPr>
              <a:t>制定</a:t>
            </a:r>
            <a:r>
              <a:rPr lang="en-US" altLang="zh-CN" sz="1200" dirty="0">
                <a:solidFill>
                  <a:schemeClr val="tx1"/>
                </a:solidFill>
                <a:latin typeface="微软雅黑" charset="0"/>
                <a:ea typeface="微软雅黑" charset="0"/>
                <a:cs typeface="微软雅黑" charset="0"/>
              </a:rPr>
              <a:t>/</a:t>
            </a:r>
            <a:r>
              <a:rPr lang="zh-CN" altLang="en-US" sz="1200" dirty="0">
                <a:solidFill>
                  <a:schemeClr val="tx1"/>
                </a:solidFill>
                <a:latin typeface="微软雅黑" charset="0"/>
                <a:ea typeface="微软雅黑" charset="0"/>
                <a:cs typeface="微软雅黑" charset="0"/>
              </a:rPr>
              <a:t>修改</a:t>
            </a:r>
            <a:r>
              <a:rPr lang="en-US" altLang="zh-CN" sz="1200" dirty="0">
                <a:solidFill>
                  <a:schemeClr val="tx1"/>
                </a:solidFill>
                <a:latin typeface="微软雅黑" charset="0"/>
                <a:ea typeface="微软雅黑" charset="0"/>
                <a:cs typeface="微软雅黑" charset="0"/>
              </a:rPr>
              <a:t>/</a:t>
            </a:r>
            <a:r>
              <a:rPr lang="zh-CN" altLang="en-US" sz="1200" dirty="0">
                <a:solidFill>
                  <a:schemeClr val="tx1"/>
                </a:solidFill>
                <a:latin typeface="微软雅黑" charset="0"/>
                <a:ea typeface="微软雅黑" charset="0"/>
                <a:cs typeface="微软雅黑" charset="0"/>
              </a:rPr>
              <a:t>废止内规</a:t>
            </a:r>
          </a:p>
        </p:txBody>
      </p:sp>
      <p:sp>
        <p:nvSpPr>
          <p:cNvPr id="32" name="矩形 31"/>
          <p:cNvSpPr/>
          <p:nvPr/>
        </p:nvSpPr>
        <p:spPr>
          <a:xfrm>
            <a:off x="7431435" y="2615009"/>
            <a:ext cx="869950" cy="576263"/>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其他缓释措施</a:t>
            </a:r>
          </a:p>
        </p:txBody>
      </p:sp>
      <p:sp>
        <p:nvSpPr>
          <p:cNvPr id="33" name="矩形 32"/>
          <p:cNvSpPr/>
          <p:nvPr/>
        </p:nvSpPr>
        <p:spPr>
          <a:xfrm>
            <a:off x="356492" y="4940697"/>
            <a:ext cx="8535988" cy="140176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p:cNvSpPr/>
          <p:nvPr/>
        </p:nvSpPr>
        <p:spPr>
          <a:xfrm>
            <a:off x="361255" y="6361509"/>
            <a:ext cx="8516937" cy="3603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latin typeface="微软雅黑" panose="020B0503020204020204" pitchFamily="34" charset="-122"/>
                <a:ea typeface="微软雅黑" panose="020B0503020204020204" pitchFamily="34" charset="-122"/>
              </a:rPr>
              <a:t>制度管理流程</a:t>
            </a:r>
          </a:p>
        </p:txBody>
      </p:sp>
      <p:sp>
        <p:nvSpPr>
          <p:cNvPr id="35" name="矩形 34"/>
          <p:cNvSpPr/>
          <p:nvPr/>
        </p:nvSpPr>
        <p:spPr>
          <a:xfrm>
            <a:off x="7412385" y="1772047"/>
            <a:ext cx="868363" cy="576262"/>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tx1"/>
                </a:solidFill>
                <a:latin typeface="微软雅黑" charset="0"/>
                <a:ea typeface="微软雅黑" charset="0"/>
                <a:cs typeface="微软雅黑" charset="0"/>
              </a:rPr>
              <a:t>制定应对预案</a:t>
            </a:r>
          </a:p>
        </p:txBody>
      </p:sp>
      <p:cxnSp>
        <p:nvCxnSpPr>
          <p:cNvPr id="36" name="肘形连接符 35"/>
          <p:cNvCxnSpPr>
            <a:endCxn id="35" idx="1"/>
          </p:cNvCxnSpPr>
          <p:nvPr/>
        </p:nvCxnSpPr>
        <p:spPr>
          <a:xfrm flipV="1">
            <a:off x="5379193" y="2060178"/>
            <a:ext cx="2033192" cy="554832"/>
          </a:xfrm>
          <a:prstGeom prst="bentConnector3">
            <a:avLst/>
          </a:prstGeom>
          <a:ln w="444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a:off x="5411092" y="2729309"/>
            <a:ext cx="2001293" cy="215900"/>
          </a:xfrm>
          <a:prstGeom prst="bentConnector3">
            <a:avLst/>
          </a:prstGeom>
          <a:ln w="444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45"/>
          <p:cNvSpPr txBox="1">
            <a:spLocks noChangeArrowheads="1"/>
          </p:cNvSpPr>
          <p:nvPr/>
        </p:nvSpPr>
        <p:spPr bwMode="auto">
          <a:xfrm>
            <a:off x="6330255" y="2168922"/>
            <a:ext cx="1171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200">
                <a:latin typeface="微软雅黑" charset="0"/>
                <a:ea typeface="微软雅黑" charset="0"/>
                <a:cs typeface="微软雅黑" charset="0"/>
              </a:rPr>
              <a:t>尚未发生变化</a:t>
            </a:r>
          </a:p>
        </p:txBody>
      </p:sp>
      <p:sp>
        <p:nvSpPr>
          <p:cNvPr id="39" name="文本框 46"/>
          <p:cNvSpPr txBox="1">
            <a:spLocks noChangeArrowheads="1"/>
          </p:cNvSpPr>
          <p:nvPr/>
        </p:nvSpPr>
        <p:spPr bwMode="auto">
          <a:xfrm>
            <a:off x="6203255" y="2945209"/>
            <a:ext cx="117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200">
                <a:latin typeface="微软雅黑" charset="0"/>
                <a:ea typeface="微软雅黑" charset="0"/>
                <a:cs typeface="微软雅黑" charset="0"/>
              </a:rPr>
              <a:t>已发生变化，不需修改制度</a:t>
            </a:r>
          </a:p>
        </p:txBody>
      </p:sp>
      <p:sp>
        <p:nvSpPr>
          <p:cNvPr id="40" name="折角形 39"/>
          <p:cNvSpPr/>
          <p:nvPr/>
        </p:nvSpPr>
        <p:spPr>
          <a:xfrm>
            <a:off x="5771455" y="3550047"/>
            <a:ext cx="989012"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chemeClr val="tx1"/>
                </a:solidFill>
                <a:latin typeface="微软雅黑" panose="020B0503020204020204" pitchFamily="34" charset="-122"/>
                <a:ea typeface="微软雅黑" panose="020B0503020204020204" pitchFamily="34" charset="-122"/>
              </a:rPr>
              <a:t>制度管理</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defRPr/>
            </a:pPr>
            <a:r>
              <a:rPr lang="zh-CN" altLang="en-US" sz="1200" dirty="0">
                <a:solidFill>
                  <a:schemeClr val="tx1"/>
                </a:solidFill>
                <a:latin typeface="微软雅黑" panose="020B0503020204020204" pitchFamily="34" charset="-122"/>
                <a:ea typeface="微软雅黑" panose="020B0503020204020204" pitchFamily="34" charset="-122"/>
              </a:rPr>
              <a:t>流程</a:t>
            </a:r>
          </a:p>
        </p:txBody>
      </p:sp>
      <p:sp>
        <p:nvSpPr>
          <p:cNvPr id="41" name="折角形 40"/>
          <p:cNvSpPr/>
          <p:nvPr/>
        </p:nvSpPr>
        <p:spPr>
          <a:xfrm>
            <a:off x="7419280" y="3551634"/>
            <a:ext cx="1304925"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800">
                <a:solidFill>
                  <a:schemeClr val="tx1"/>
                </a:solidFill>
                <a:latin typeface="微软雅黑" charset="0"/>
                <a:ea typeface="微软雅黑" charset="0"/>
                <a:cs typeface="微软雅黑" charset="0"/>
              </a:rPr>
              <a:t>新产品新业务管理流程</a:t>
            </a:r>
            <a:endParaRPr lang="en-US" altLang="zh-CN" sz="800">
              <a:solidFill>
                <a:schemeClr val="tx1"/>
              </a:solidFill>
              <a:latin typeface="微软雅黑" charset="0"/>
              <a:ea typeface="微软雅黑" charset="0"/>
              <a:cs typeface="微软雅黑" charset="0"/>
            </a:endParaRPr>
          </a:p>
          <a:p>
            <a:pPr algn="ctr"/>
            <a:r>
              <a:rPr lang="zh-CN" altLang="en-US" sz="800">
                <a:solidFill>
                  <a:schemeClr val="tx1"/>
                </a:solidFill>
                <a:latin typeface="微软雅黑" charset="0"/>
                <a:ea typeface="微软雅黑" charset="0"/>
                <a:cs typeface="微软雅黑" charset="0"/>
              </a:rPr>
              <a:t>风险识别评估流程</a:t>
            </a:r>
            <a:endParaRPr lang="en-US" altLang="zh-CN" sz="800">
              <a:solidFill>
                <a:schemeClr val="tx1"/>
              </a:solidFill>
              <a:latin typeface="微软雅黑" charset="0"/>
              <a:ea typeface="微软雅黑" charset="0"/>
              <a:cs typeface="微软雅黑" charset="0"/>
            </a:endParaRPr>
          </a:p>
          <a:p>
            <a:pPr algn="ctr"/>
            <a:r>
              <a:rPr lang="en-US" altLang="zh-CN" sz="800">
                <a:solidFill>
                  <a:schemeClr val="tx1"/>
                </a:solidFill>
                <a:latin typeface="微软雅黑" charset="0"/>
                <a:ea typeface="微软雅黑" charset="0"/>
                <a:cs typeface="微软雅黑" charset="0"/>
              </a:rPr>
              <a:t>……</a:t>
            </a:r>
            <a:endParaRPr lang="zh-CN" altLang="en-US" sz="800">
              <a:solidFill>
                <a:schemeClr val="tx1"/>
              </a:solidFill>
              <a:latin typeface="微软雅黑" charset="0"/>
              <a:ea typeface="微软雅黑" charset="0"/>
              <a:cs typeface="微软雅黑" charset="0"/>
            </a:endParaRPr>
          </a:p>
        </p:txBody>
      </p:sp>
      <p:cxnSp>
        <p:nvCxnSpPr>
          <p:cNvPr id="42" name="直接箭头连接符 52"/>
          <p:cNvCxnSpPr/>
          <p:nvPr/>
        </p:nvCxnSpPr>
        <p:spPr>
          <a:xfrm>
            <a:off x="4682430" y="1432322"/>
            <a:ext cx="9525" cy="954087"/>
          </a:xfrm>
          <a:prstGeom prst="straightConnector1">
            <a:avLst/>
          </a:prstGeom>
          <a:ln w="444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56"/>
          <p:cNvCxnSpPr>
            <a:endCxn id="40" idx="1"/>
          </p:cNvCxnSpPr>
          <p:nvPr/>
        </p:nvCxnSpPr>
        <p:spPr>
          <a:xfrm flipV="1">
            <a:off x="5417442" y="3802459"/>
            <a:ext cx="354013" cy="4763"/>
          </a:xfrm>
          <a:prstGeom prst="straightConnector1">
            <a:avLst/>
          </a:prstGeom>
          <a:ln w="444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58"/>
          <p:cNvCxnSpPr>
            <a:stCxn id="40" idx="3"/>
            <a:endCxn id="41" idx="1"/>
          </p:cNvCxnSpPr>
          <p:nvPr/>
        </p:nvCxnSpPr>
        <p:spPr>
          <a:xfrm>
            <a:off x="6760467" y="3802459"/>
            <a:ext cx="658813" cy="1588"/>
          </a:xfrm>
          <a:prstGeom prst="straightConnector1">
            <a:avLst/>
          </a:prstGeom>
          <a:ln w="444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3"/>
          <p:cNvSpPr txBox="1"/>
          <p:nvPr/>
        </p:nvSpPr>
        <p:spPr>
          <a:xfrm>
            <a:off x="1767780" y="1648222"/>
            <a:ext cx="2073275" cy="2862262"/>
          </a:xfrm>
          <a:prstGeom prst="rect">
            <a:avLst/>
          </a:prstGeom>
          <a:noFill/>
        </p:spPr>
        <p:txBody>
          <a:bodyPr>
            <a:spAutoFit/>
          </a:bodyPr>
          <a:lstStyle>
            <a:lvl1pPr marL="234950" indent="-234950">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200" dirty="0">
                <a:solidFill>
                  <a:srgbClr val="595959"/>
                </a:solidFill>
                <a:latin typeface="微软雅黑" panose="020B0503020204020204" pitchFamily="34" charset="-122"/>
                <a:ea typeface="微软雅黑" panose="020B0503020204020204" pitchFamily="34" charset="-122"/>
              </a:rPr>
              <a:t>对总行及分支机构所有规章制度的分类查询和检索；</a:t>
            </a:r>
            <a:endParaRPr lang="en-US" altLang="zh-CN" sz="12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200" dirty="0">
                <a:solidFill>
                  <a:srgbClr val="595959"/>
                </a:solidFill>
                <a:latin typeface="微软雅黑" panose="020B0503020204020204" pitchFamily="34" charset="-122"/>
                <a:ea typeface="微软雅黑" panose="020B0503020204020204" pitchFamily="34" charset="-122"/>
              </a:rPr>
              <a:t>对外部法规的分类查询和检查；</a:t>
            </a:r>
            <a:endParaRPr lang="en-US" altLang="zh-CN" sz="12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200" dirty="0">
                <a:solidFill>
                  <a:srgbClr val="595959"/>
                </a:solidFill>
                <a:latin typeface="微软雅黑" panose="020B0503020204020204" pitchFamily="34" charset="-122"/>
                <a:ea typeface="微软雅黑" panose="020B0503020204020204" pitchFamily="34" charset="-122"/>
              </a:rPr>
              <a:t>作为获取新颁布的内部规章制度和新发布的外部法规的快速渠道；</a:t>
            </a:r>
            <a:endParaRPr lang="en-US" altLang="zh-CN" sz="12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200" dirty="0">
                <a:solidFill>
                  <a:srgbClr val="595959"/>
                </a:solidFill>
                <a:latin typeface="微软雅黑" panose="020B0503020204020204" pitchFamily="34" charset="-122"/>
                <a:ea typeface="微软雅黑" panose="020B0503020204020204" pitchFamily="34" charset="-122"/>
              </a:rPr>
              <a:t>规章制度的解释和沟通平台；</a:t>
            </a:r>
            <a:endParaRPr lang="en-US" altLang="zh-CN" sz="12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200" dirty="0">
                <a:solidFill>
                  <a:srgbClr val="595959"/>
                </a:solidFill>
                <a:latin typeface="微软雅黑" panose="020B0503020204020204" pitchFamily="34" charset="-122"/>
                <a:ea typeface="微软雅黑" panose="020B0503020204020204" pitchFamily="34" charset="-122"/>
              </a:rPr>
              <a:t>在线开展规章制度的定期评估；</a:t>
            </a:r>
            <a:endParaRPr lang="en-US" altLang="zh-CN" sz="12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200" dirty="0">
                <a:solidFill>
                  <a:srgbClr val="595959"/>
                </a:solidFill>
                <a:latin typeface="微软雅黑" panose="020B0503020204020204" pitchFamily="34" charset="-122"/>
                <a:ea typeface="微软雅黑" panose="020B0503020204020204" pitchFamily="34" charset="-122"/>
              </a:rPr>
              <a:t>监控规章制度的立改废情况；</a:t>
            </a:r>
            <a:endParaRPr lang="en-US" altLang="zh-CN" sz="1200" dirty="0">
              <a:solidFill>
                <a:srgbClr val="595959"/>
              </a:solidFill>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cs typeface="微软雅黑" charset="0"/>
            </a:endParaRPr>
          </a:p>
        </p:txBody>
      </p:sp>
      <p:sp>
        <p:nvSpPr>
          <p:cNvPr id="46" name="Pentagon 128"/>
          <p:cNvSpPr/>
          <p:nvPr/>
        </p:nvSpPr>
        <p:spPr>
          <a:xfrm>
            <a:off x="620017" y="5032772"/>
            <a:ext cx="1711325" cy="25717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制定</a:t>
            </a:r>
          </a:p>
        </p:txBody>
      </p:sp>
      <p:sp>
        <p:nvSpPr>
          <p:cNvPr id="47" name="Chevron 129"/>
          <p:cNvSpPr/>
          <p:nvPr/>
        </p:nvSpPr>
        <p:spPr>
          <a:xfrm>
            <a:off x="2340867" y="5045472"/>
            <a:ext cx="1557338" cy="244475"/>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b="1">
                <a:solidFill>
                  <a:srgbClr val="595959"/>
                </a:solidFill>
                <a:latin typeface="微软雅黑" panose="020B0503020204020204" pitchFamily="34" charset="-122"/>
                <a:ea typeface="微软雅黑" panose="020B0503020204020204" pitchFamily="34" charset="-122"/>
                <a:cs typeface="宋体" charset="0"/>
              </a:rPr>
              <a:t>执行</a:t>
            </a:r>
          </a:p>
        </p:txBody>
      </p:sp>
      <p:sp>
        <p:nvSpPr>
          <p:cNvPr id="48" name="Chevron 130"/>
          <p:cNvSpPr/>
          <p:nvPr/>
        </p:nvSpPr>
        <p:spPr>
          <a:xfrm>
            <a:off x="3898205" y="5045472"/>
            <a:ext cx="1624012" cy="238125"/>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b="1">
                <a:solidFill>
                  <a:srgbClr val="595959"/>
                </a:solidFill>
                <a:latin typeface="微软雅黑" panose="020B0503020204020204" pitchFamily="34" charset="-122"/>
                <a:ea typeface="微软雅黑" panose="020B0503020204020204" pitchFamily="34" charset="-122"/>
                <a:cs typeface="宋体" charset="0"/>
              </a:rPr>
              <a:t>制度建议</a:t>
            </a:r>
          </a:p>
        </p:txBody>
      </p:sp>
      <p:sp>
        <p:nvSpPr>
          <p:cNvPr id="49" name="Chevron 130"/>
          <p:cNvSpPr/>
          <p:nvPr/>
        </p:nvSpPr>
        <p:spPr>
          <a:xfrm>
            <a:off x="7058917" y="5032772"/>
            <a:ext cx="1595438" cy="268287"/>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制度完善</a:t>
            </a:r>
          </a:p>
        </p:txBody>
      </p:sp>
      <p:sp>
        <p:nvSpPr>
          <p:cNvPr id="50" name="Chevron 130"/>
          <p:cNvSpPr/>
          <p:nvPr/>
        </p:nvSpPr>
        <p:spPr>
          <a:xfrm>
            <a:off x="5533330" y="5045472"/>
            <a:ext cx="1465262" cy="255587"/>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b="1">
                <a:solidFill>
                  <a:srgbClr val="595959"/>
                </a:solidFill>
                <a:latin typeface="微软雅黑" panose="020B0503020204020204" pitchFamily="34" charset="-122"/>
                <a:ea typeface="微软雅黑" panose="020B0503020204020204" pitchFamily="34" charset="-122"/>
                <a:cs typeface="宋体" charset="0"/>
              </a:rPr>
              <a:t>制度后评估</a:t>
            </a:r>
          </a:p>
        </p:txBody>
      </p:sp>
      <p:sp>
        <p:nvSpPr>
          <p:cNvPr id="51" name="TextBox 133"/>
          <p:cNvSpPr txBox="1"/>
          <p:nvPr/>
        </p:nvSpPr>
        <p:spPr>
          <a:xfrm>
            <a:off x="616842" y="5264547"/>
            <a:ext cx="1663700" cy="938212"/>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规章制度的制定</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调研论证征求意见</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合规审查</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审批授权程序</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“试行”规定</a:t>
            </a:r>
          </a:p>
        </p:txBody>
      </p:sp>
      <p:sp>
        <p:nvSpPr>
          <p:cNvPr id="52" name="TextBox 133"/>
          <p:cNvSpPr txBox="1"/>
          <p:nvPr/>
        </p:nvSpPr>
        <p:spPr>
          <a:xfrm>
            <a:off x="2298005" y="5296297"/>
            <a:ext cx="1663700" cy="600075"/>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规章制度的报备</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规章制度解释</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培训</a:t>
            </a:r>
          </a:p>
        </p:txBody>
      </p:sp>
      <p:sp>
        <p:nvSpPr>
          <p:cNvPr id="53" name="TextBox 133"/>
          <p:cNvSpPr txBox="1"/>
          <p:nvPr/>
        </p:nvSpPr>
        <p:spPr>
          <a:xfrm>
            <a:off x="3898205" y="5296297"/>
            <a:ext cx="1663700" cy="769937"/>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制度的完善建议</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建议的调查论证</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审查审批</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FFC000"/>
              </a:buClr>
              <a:buSzPct val="80000"/>
              <a:buFont typeface="Arial" charset="0"/>
              <a:buChar char="►"/>
            </a:pPr>
            <a:endParaRPr lang="zh-CN" altLang="en-US" sz="1100" dirty="0">
              <a:solidFill>
                <a:srgbClr val="595959"/>
              </a:solidFill>
              <a:latin typeface="微软雅黑" panose="020B0503020204020204" pitchFamily="34" charset="-122"/>
              <a:ea typeface="微软雅黑" panose="020B0503020204020204" pitchFamily="34" charset="-122"/>
            </a:endParaRPr>
          </a:p>
        </p:txBody>
      </p:sp>
      <p:sp>
        <p:nvSpPr>
          <p:cNvPr id="54" name="TextBox 133"/>
          <p:cNvSpPr txBox="1"/>
          <p:nvPr/>
        </p:nvSpPr>
        <p:spPr>
          <a:xfrm>
            <a:off x="5547617" y="5339159"/>
            <a:ext cx="1663700" cy="769938"/>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年度定期评估</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临时性评估</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制度内容及执行情况检查</a:t>
            </a:r>
            <a:endParaRPr lang="en-US" altLang="zh-CN" sz="1100" dirty="0">
              <a:solidFill>
                <a:srgbClr val="595959"/>
              </a:solidFill>
              <a:latin typeface="微软雅黑" panose="020B0503020204020204" pitchFamily="34" charset="-122"/>
              <a:ea typeface="微软雅黑" panose="020B0503020204020204" pitchFamily="34" charset="-122"/>
            </a:endParaRPr>
          </a:p>
        </p:txBody>
      </p:sp>
      <p:sp>
        <p:nvSpPr>
          <p:cNvPr id="55" name="TextBox 133"/>
          <p:cNvSpPr txBox="1"/>
          <p:nvPr/>
        </p:nvSpPr>
        <p:spPr>
          <a:xfrm>
            <a:off x="7025580" y="5372497"/>
            <a:ext cx="1663700" cy="768350"/>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制度新建、修订或废止规定</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FFC000"/>
              </a:buClr>
              <a:buSzPct val="80000"/>
              <a:buFont typeface="Arial" charset="0"/>
              <a:buChar char="►"/>
            </a:pP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FFC000"/>
              </a:buClr>
              <a:buSzPct val="80000"/>
              <a:buFont typeface="Arial" charset="0"/>
              <a:buChar char="►"/>
            </a:pPr>
            <a:endParaRPr lang="zh-CN" altLang="en-US" sz="1100" dirty="0">
              <a:solidFill>
                <a:srgbClr val="595959"/>
              </a:solidFill>
              <a:latin typeface="微软雅黑" panose="020B0503020204020204" pitchFamily="34" charset="-122"/>
              <a:ea typeface="微软雅黑" panose="020B0503020204020204" pitchFamily="34" charset="-122"/>
            </a:endParaRPr>
          </a:p>
        </p:txBody>
      </p:sp>
      <p:sp>
        <p:nvSpPr>
          <p:cNvPr id="56" name="上箭头 55"/>
          <p:cNvSpPr/>
          <p:nvPr/>
        </p:nvSpPr>
        <p:spPr>
          <a:xfrm>
            <a:off x="5268217" y="4745434"/>
            <a:ext cx="431800" cy="195263"/>
          </a:xfrm>
          <a:prstGeom prst="upArrow">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上箭头 56"/>
          <p:cNvSpPr/>
          <p:nvPr/>
        </p:nvSpPr>
        <p:spPr>
          <a:xfrm>
            <a:off x="1842392" y="4721622"/>
            <a:ext cx="431800" cy="195262"/>
          </a:xfrm>
          <a:prstGeom prst="upArrow">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左箭头 57"/>
          <p:cNvSpPr/>
          <p:nvPr/>
        </p:nvSpPr>
        <p:spPr>
          <a:xfrm>
            <a:off x="3841055" y="2829322"/>
            <a:ext cx="222250" cy="439737"/>
          </a:xfrm>
          <a:prstGeom prst="leftArrow">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744715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56176" y="2852936"/>
            <a:ext cx="2736304" cy="3240038"/>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标题 1"/>
          <p:cNvSpPr>
            <a:spLocks noGrp="1"/>
          </p:cNvSpPr>
          <p:nvPr>
            <p:ph type="title"/>
          </p:nvPr>
        </p:nvSpPr>
        <p:spPr>
          <a:xfrm>
            <a:off x="342132" y="103245"/>
            <a:ext cx="4608512" cy="490537"/>
          </a:xfrm>
        </p:spPr>
        <p:txBody>
          <a:bodyPr/>
          <a:lstStyle/>
          <a:p>
            <a:r>
              <a:rPr kumimoji="1" lang="zh-CN" altLang="en-US" b="1" dirty="0" smtClean="0"/>
              <a:t>流程管理模块</a:t>
            </a:r>
            <a:endParaRPr kumimoji="1" lang="zh-CN" altLang="en-US" b="1" dirty="0"/>
          </a:p>
        </p:txBody>
      </p:sp>
      <p:sp>
        <p:nvSpPr>
          <p:cNvPr id="5"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16</a:t>
            </a:fld>
            <a:endParaRPr lang="en-US" altLang="zh-CN" dirty="0"/>
          </a:p>
        </p:txBody>
      </p:sp>
      <p:sp>
        <p:nvSpPr>
          <p:cNvPr id="6" name="文本框 29"/>
          <p:cNvSpPr txBox="1">
            <a:spLocks noChangeArrowheads="1"/>
          </p:cNvSpPr>
          <p:nvPr/>
        </p:nvSpPr>
        <p:spPr bwMode="auto">
          <a:xfrm>
            <a:off x="4730428" y="1958181"/>
            <a:ext cx="3600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pPr>
              <a:buFont typeface="Wingdings" charset="0"/>
              <a:buChar char="n"/>
            </a:pPr>
            <a:r>
              <a:rPr lang="en-US" altLang="zh-CN" sz="1600">
                <a:latin typeface="微软雅黑" panose="020B0503020204020204" pitchFamily="34" charset="-122"/>
                <a:ea typeface="微软雅黑" panose="020B0503020204020204" pitchFamily="34" charset="-122"/>
                <a:cs typeface="微软雅黑" charset="0"/>
              </a:rPr>
              <a:t>1</a:t>
            </a:r>
            <a:endParaRPr lang="zh-CN" altLang="en-US" sz="1600">
              <a:latin typeface="微软雅黑" panose="020B0503020204020204" pitchFamily="34" charset="-122"/>
              <a:ea typeface="微软雅黑" panose="020B0503020204020204" pitchFamily="34" charset="-122"/>
              <a:cs typeface="微软雅黑" charset="0"/>
            </a:endParaRPr>
          </a:p>
        </p:txBody>
      </p:sp>
      <p:sp>
        <p:nvSpPr>
          <p:cNvPr id="7" name="矩形 6"/>
          <p:cNvSpPr/>
          <p:nvPr/>
        </p:nvSpPr>
        <p:spPr>
          <a:xfrm>
            <a:off x="323528" y="1124744"/>
            <a:ext cx="8535988" cy="140176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323528" y="764704"/>
            <a:ext cx="8516937" cy="3603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smtClean="0">
                <a:solidFill>
                  <a:schemeClr val="tx1"/>
                </a:solidFill>
                <a:latin typeface="微软雅黑" panose="020B0503020204020204" pitchFamily="34" charset="-122"/>
                <a:ea typeface="微软雅黑" panose="020B0503020204020204" pitchFamily="34" charset="-122"/>
              </a:rPr>
              <a:t>流程管理</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9" name="Pentagon 128"/>
          <p:cNvSpPr/>
          <p:nvPr/>
        </p:nvSpPr>
        <p:spPr>
          <a:xfrm>
            <a:off x="587053" y="1216819"/>
            <a:ext cx="1711325" cy="25717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年度计划</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Chevron 129"/>
          <p:cNvSpPr/>
          <p:nvPr/>
        </p:nvSpPr>
        <p:spPr>
          <a:xfrm>
            <a:off x="2307903" y="1229519"/>
            <a:ext cx="1557338" cy="244475"/>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rgbClr val="595959"/>
                </a:solidFill>
                <a:latin typeface="微软雅黑" panose="020B0503020204020204" pitchFamily="34" charset="-122"/>
                <a:ea typeface="微软雅黑" panose="020B0503020204020204" pitchFamily="34" charset="-122"/>
                <a:cs typeface="宋体" charset="0"/>
              </a:rPr>
              <a:t>流程清单</a:t>
            </a:r>
            <a:endParaRPr lang="zh-CN" altLang="en-US" sz="1200" b="1" dirty="0">
              <a:solidFill>
                <a:srgbClr val="595959"/>
              </a:solidFill>
              <a:latin typeface="微软雅黑" panose="020B0503020204020204" pitchFamily="34" charset="-122"/>
              <a:ea typeface="微软雅黑" panose="020B0503020204020204" pitchFamily="34" charset="-122"/>
              <a:cs typeface="宋体" charset="0"/>
            </a:endParaRPr>
          </a:p>
        </p:txBody>
      </p:sp>
      <p:sp>
        <p:nvSpPr>
          <p:cNvPr id="11" name="Chevron 130"/>
          <p:cNvSpPr/>
          <p:nvPr/>
        </p:nvSpPr>
        <p:spPr>
          <a:xfrm>
            <a:off x="3865241" y="1229519"/>
            <a:ext cx="1624012" cy="238125"/>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rgbClr val="595959"/>
                </a:solidFill>
                <a:latin typeface="微软雅黑" panose="020B0503020204020204" pitchFamily="34" charset="-122"/>
                <a:ea typeface="微软雅黑" panose="020B0503020204020204" pitchFamily="34" charset="-122"/>
                <a:cs typeface="宋体" charset="0"/>
              </a:rPr>
              <a:t>流程梳理</a:t>
            </a:r>
            <a:endParaRPr lang="zh-CN" altLang="en-US" sz="1200" b="1" dirty="0">
              <a:solidFill>
                <a:srgbClr val="595959"/>
              </a:solidFill>
              <a:latin typeface="微软雅黑" panose="020B0503020204020204" pitchFamily="34" charset="-122"/>
              <a:ea typeface="微软雅黑" panose="020B0503020204020204" pitchFamily="34" charset="-122"/>
              <a:cs typeface="宋体" charset="0"/>
            </a:endParaRPr>
          </a:p>
        </p:txBody>
      </p:sp>
      <p:sp>
        <p:nvSpPr>
          <p:cNvPr id="12" name="Chevron 130"/>
          <p:cNvSpPr/>
          <p:nvPr/>
        </p:nvSpPr>
        <p:spPr>
          <a:xfrm>
            <a:off x="7025953" y="1216819"/>
            <a:ext cx="1595438" cy="268287"/>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流程完善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Chevron 130"/>
          <p:cNvSpPr/>
          <p:nvPr/>
        </p:nvSpPr>
        <p:spPr>
          <a:xfrm>
            <a:off x="5500366" y="1229519"/>
            <a:ext cx="1465262" cy="255587"/>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rgbClr val="595959"/>
                </a:solidFill>
                <a:latin typeface="微软雅黑" panose="020B0503020204020204" pitchFamily="34" charset="-122"/>
                <a:ea typeface="微软雅黑" panose="020B0503020204020204" pitchFamily="34" charset="-122"/>
                <a:cs typeface="宋体" charset="0"/>
              </a:rPr>
              <a:t>流程本地化</a:t>
            </a:r>
            <a:endParaRPr lang="zh-CN" altLang="en-US" sz="1200" b="1" dirty="0">
              <a:solidFill>
                <a:srgbClr val="595959"/>
              </a:solidFill>
              <a:latin typeface="微软雅黑" panose="020B0503020204020204" pitchFamily="34" charset="-122"/>
              <a:ea typeface="微软雅黑" panose="020B0503020204020204" pitchFamily="34" charset="-122"/>
              <a:cs typeface="宋体" charset="0"/>
            </a:endParaRPr>
          </a:p>
        </p:txBody>
      </p:sp>
      <p:sp>
        <p:nvSpPr>
          <p:cNvPr id="14" name="TextBox 133"/>
          <p:cNvSpPr txBox="1"/>
          <p:nvPr/>
        </p:nvSpPr>
        <p:spPr>
          <a:xfrm>
            <a:off x="583878" y="1448594"/>
            <a:ext cx="1663700" cy="938719"/>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流程制定、修改计划</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调研论证征求意见</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合规审查</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年度计划审批发布</a:t>
            </a:r>
            <a:endParaRPr lang="en-US" altLang="zh-CN" sz="1100" dirty="0">
              <a:solidFill>
                <a:srgbClr val="595959"/>
              </a:solidFill>
              <a:latin typeface="微软雅黑" panose="020B0503020204020204" pitchFamily="34" charset="-122"/>
              <a:ea typeface="微软雅黑" panose="020B0503020204020204" pitchFamily="34" charset="-122"/>
            </a:endParaRPr>
          </a:p>
          <a:p>
            <a:pPr marL="0" indent="0">
              <a:buClr>
                <a:srgbClr val="FFC000"/>
              </a:buClr>
              <a:buSzPct val="80000"/>
            </a:pPr>
            <a:endParaRPr lang="en-US" altLang="zh-CN" sz="1100" dirty="0">
              <a:solidFill>
                <a:srgbClr val="595959"/>
              </a:solidFill>
              <a:latin typeface="微软雅黑" panose="020B0503020204020204" pitchFamily="34" charset="-122"/>
              <a:ea typeface="微软雅黑" panose="020B0503020204020204" pitchFamily="34" charset="-122"/>
            </a:endParaRPr>
          </a:p>
        </p:txBody>
      </p:sp>
      <p:sp>
        <p:nvSpPr>
          <p:cNvPr id="15" name="TextBox 133"/>
          <p:cNvSpPr txBox="1"/>
          <p:nvPr/>
        </p:nvSpPr>
        <p:spPr>
          <a:xfrm>
            <a:off x="2265041" y="1480344"/>
            <a:ext cx="1663700" cy="769441"/>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流程名称</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流程归口管理部门</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流程分类</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流程清单审批发布</a:t>
            </a:r>
          </a:p>
        </p:txBody>
      </p:sp>
      <p:sp>
        <p:nvSpPr>
          <p:cNvPr id="16" name="TextBox 133"/>
          <p:cNvSpPr txBox="1"/>
          <p:nvPr/>
        </p:nvSpPr>
        <p:spPr>
          <a:xfrm>
            <a:off x="3865241" y="1480344"/>
            <a:ext cx="1663700" cy="938719"/>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流程图绘制</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流程分析</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流程关联关系建立</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流程审批发布</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FFC000"/>
              </a:buClr>
              <a:buSzPct val="80000"/>
              <a:buFont typeface="Arial" charset="0"/>
              <a:buChar char="►"/>
            </a:pPr>
            <a:endParaRPr lang="zh-CN" altLang="en-US" sz="1100" dirty="0">
              <a:solidFill>
                <a:srgbClr val="595959"/>
              </a:solidFill>
              <a:latin typeface="微软雅黑" panose="020B0503020204020204" pitchFamily="34" charset="-122"/>
              <a:ea typeface="微软雅黑" panose="020B0503020204020204" pitchFamily="34" charset="-122"/>
            </a:endParaRPr>
          </a:p>
        </p:txBody>
      </p:sp>
      <p:sp>
        <p:nvSpPr>
          <p:cNvPr id="17" name="TextBox 133"/>
          <p:cNvSpPr txBox="1"/>
          <p:nvPr/>
        </p:nvSpPr>
        <p:spPr>
          <a:xfrm>
            <a:off x="5514653" y="1523206"/>
            <a:ext cx="1663700" cy="600164"/>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流程承接</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流程修改</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流程审批发布</a:t>
            </a:r>
            <a:endParaRPr lang="en-US" altLang="zh-CN" sz="1100" dirty="0">
              <a:solidFill>
                <a:srgbClr val="595959"/>
              </a:solidFill>
              <a:latin typeface="微软雅黑" panose="020B0503020204020204" pitchFamily="34" charset="-122"/>
              <a:ea typeface="微软雅黑" panose="020B0503020204020204" pitchFamily="34" charset="-122"/>
            </a:endParaRPr>
          </a:p>
        </p:txBody>
      </p:sp>
      <p:sp>
        <p:nvSpPr>
          <p:cNvPr id="18" name="TextBox 133"/>
          <p:cNvSpPr txBox="1"/>
          <p:nvPr/>
        </p:nvSpPr>
        <p:spPr>
          <a:xfrm>
            <a:off x="6992616" y="1556544"/>
            <a:ext cx="1663700" cy="600164"/>
          </a:xfrm>
          <a:prstGeom prst="rect">
            <a:avLst/>
          </a:prstGeom>
          <a:noFill/>
        </p:spPr>
        <p:txBody>
          <a:bodyPr>
            <a:spAutoFit/>
          </a:bodyPr>
          <a:lstStyle>
            <a:lvl1pPr marL="166688" indent="-166688">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buClr>
                <a:srgbClr val="002060"/>
              </a:buClr>
              <a:buSzPct val="80000"/>
              <a:buFont typeface="Arial" charset="0"/>
              <a:buChar char="►"/>
            </a:pPr>
            <a:r>
              <a:rPr lang="zh-CN" altLang="en-US" sz="1100" dirty="0">
                <a:solidFill>
                  <a:srgbClr val="595959"/>
                </a:solidFill>
                <a:latin typeface="微软雅黑" panose="020B0503020204020204" pitchFamily="34" charset="-122"/>
                <a:ea typeface="微软雅黑" panose="020B0503020204020204" pitchFamily="34" charset="-122"/>
              </a:rPr>
              <a:t>流程改进优化机制</a:t>
            </a: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FFC000"/>
              </a:buClr>
              <a:buSzPct val="80000"/>
              <a:buFont typeface="Arial" charset="0"/>
              <a:buChar char="►"/>
            </a:pPr>
            <a:endParaRPr lang="en-US" altLang="zh-CN" sz="1100" dirty="0">
              <a:solidFill>
                <a:srgbClr val="595959"/>
              </a:solidFill>
              <a:latin typeface="微软雅黑" panose="020B0503020204020204" pitchFamily="34" charset="-122"/>
              <a:ea typeface="微软雅黑" panose="020B0503020204020204" pitchFamily="34" charset="-122"/>
            </a:endParaRPr>
          </a:p>
          <a:p>
            <a:pPr>
              <a:buClr>
                <a:srgbClr val="FFC000"/>
              </a:buClr>
              <a:buSzPct val="80000"/>
              <a:buFont typeface="Arial" charset="0"/>
              <a:buChar char="►"/>
            </a:pPr>
            <a:endParaRPr lang="zh-CN" altLang="en-US" sz="1100" dirty="0">
              <a:solidFill>
                <a:srgbClr val="595959"/>
              </a:solidFill>
              <a:latin typeface="微软雅黑" panose="020B0503020204020204" pitchFamily="34" charset="-122"/>
              <a:ea typeface="微软雅黑" panose="020B0503020204020204" pitchFamily="34" charset="-122"/>
            </a:endParaRPr>
          </a:p>
        </p:txBody>
      </p:sp>
      <p:sp>
        <p:nvSpPr>
          <p:cNvPr id="19" name="矩形 18"/>
          <p:cNvSpPr/>
          <p:nvPr/>
        </p:nvSpPr>
        <p:spPr>
          <a:xfrm>
            <a:off x="342132" y="2852937"/>
            <a:ext cx="5526012" cy="3240038"/>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342132" y="6092974"/>
            <a:ext cx="5526012" cy="36036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b="1" dirty="0" smtClean="0">
                <a:solidFill>
                  <a:schemeClr val="tx1"/>
                </a:solidFill>
                <a:latin typeface="微软雅黑" charset="0"/>
                <a:ea typeface="微软雅黑" charset="0"/>
                <a:cs typeface="微软雅黑" charset="0"/>
              </a:rPr>
              <a:t>流程关联关系</a:t>
            </a:r>
            <a:endParaRPr lang="zh-CN" altLang="en-US" sz="1600" b="1" dirty="0">
              <a:solidFill>
                <a:schemeClr val="tx1"/>
              </a:solidFill>
              <a:latin typeface="微软雅黑" charset="0"/>
              <a:ea typeface="微软雅黑" charset="0"/>
              <a:cs typeface="微软雅黑" charset="0"/>
            </a:endParaRPr>
          </a:p>
        </p:txBody>
      </p:sp>
      <p:sp>
        <p:nvSpPr>
          <p:cNvPr id="21" name="矩形 20"/>
          <p:cNvSpPr/>
          <p:nvPr/>
        </p:nvSpPr>
        <p:spPr>
          <a:xfrm>
            <a:off x="2771800" y="4509120"/>
            <a:ext cx="899626" cy="576262"/>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1" dirty="0" smtClean="0">
                <a:solidFill>
                  <a:schemeClr val="tx1"/>
                </a:solidFill>
                <a:latin typeface="微软雅黑" charset="0"/>
                <a:ea typeface="微软雅黑" charset="0"/>
                <a:cs typeface="微软雅黑" charset="0"/>
              </a:rPr>
              <a:t>流程梳理</a:t>
            </a:r>
            <a:endParaRPr lang="zh-CN" altLang="en-US" sz="1400" b="1" dirty="0">
              <a:solidFill>
                <a:schemeClr val="tx1"/>
              </a:solidFill>
              <a:latin typeface="微软雅黑" charset="0"/>
              <a:ea typeface="微软雅黑" charset="0"/>
              <a:cs typeface="微软雅黑" charset="0"/>
            </a:endParaRPr>
          </a:p>
        </p:txBody>
      </p:sp>
      <p:sp>
        <p:nvSpPr>
          <p:cNvPr id="22" name="折角形 21"/>
          <p:cNvSpPr/>
          <p:nvPr/>
        </p:nvSpPr>
        <p:spPr>
          <a:xfrm>
            <a:off x="539553" y="3068960"/>
            <a:ext cx="917294"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latin typeface="微软雅黑" panose="020B0503020204020204" pitchFamily="34" charset="-122"/>
                <a:ea typeface="微软雅黑" panose="020B0503020204020204" pitchFamily="34" charset="-122"/>
              </a:rPr>
              <a:t>外规信息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折角形 22"/>
          <p:cNvSpPr/>
          <p:nvPr/>
        </p:nvSpPr>
        <p:spPr>
          <a:xfrm>
            <a:off x="1835697" y="3068960"/>
            <a:ext cx="917294"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latin typeface="微软雅黑" panose="020B0503020204020204" pitchFamily="34" charset="-122"/>
                <a:ea typeface="微软雅黑" panose="020B0503020204020204" pitchFamily="34" charset="-122"/>
              </a:rPr>
              <a:t>内规信息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折角形 23"/>
          <p:cNvSpPr/>
          <p:nvPr/>
        </p:nvSpPr>
        <p:spPr>
          <a:xfrm>
            <a:off x="3347865" y="3068960"/>
            <a:ext cx="917294"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latin typeface="微软雅黑" panose="020B0503020204020204" pitchFamily="34" charset="-122"/>
                <a:ea typeface="微软雅黑" panose="020B0503020204020204" pitchFamily="34" charset="-122"/>
              </a:rPr>
              <a:t>岗责体系</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5" name="折角形 24"/>
          <p:cNvSpPr/>
          <p:nvPr/>
        </p:nvSpPr>
        <p:spPr>
          <a:xfrm>
            <a:off x="4860033" y="3068960"/>
            <a:ext cx="917294"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latin typeface="微软雅黑" panose="020B0503020204020204" pitchFamily="34" charset="-122"/>
                <a:ea typeface="微软雅黑" panose="020B0503020204020204" pitchFamily="34" charset="-122"/>
              </a:rPr>
              <a:t>产品库</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折角形 25"/>
          <p:cNvSpPr/>
          <p:nvPr/>
        </p:nvSpPr>
        <p:spPr>
          <a:xfrm>
            <a:off x="611561" y="4539002"/>
            <a:ext cx="917294"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latin typeface="微软雅黑" panose="020B0503020204020204" pitchFamily="34" charset="-122"/>
                <a:ea typeface="微软雅黑" panose="020B0503020204020204" pitchFamily="34" charset="-122"/>
              </a:rPr>
              <a:t>风险信息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7" name="折角形 26"/>
          <p:cNvSpPr/>
          <p:nvPr/>
        </p:nvSpPr>
        <p:spPr>
          <a:xfrm>
            <a:off x="611561" y="5445224"/>
            <a:ext cx="917294"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latin typeface="微软雅黑" panose="020B0503020204020204" pitchFamily="34" charset="-122"/>
                <a:ea typeface="微软雅黑" panose="020B0503020204020204" pitchFamily="34" charset="-122"/>
              </a:rPr>
              <a:t>控制信息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折角形 27"/>
          <p:cNvSpPr/>
          <p:nvPr/>
        </p:nvSpPr>
        <p:spPr>
          <a:xfrm>
            <a:off x="4788025" y="4539002"/>
            <a:ext cx="917294"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latin typeface="微软雅黑" panose="020B0503020204020204" pitchFamily="34" charset="-122"/>
                <a:ea typeface="微软雅黑" panose="020B0503020204020204" pitchFamily="34" charset="-122"/>
              </a:rPr>
              <a:t>检查点</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折角形 28"/>
          <p:cNvSpPr/>
          <p:nvPr/>
        </p:nvSpPr>
        <p:spPr>
          <a:xfrm>
            <a:off x="4788025" y="5445224"/>
            <a:ext cx="917294"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latin typeface="微软雅黑" panose="020B0503020204020204" pitchFamily="34" charset="-122"/>
                <a:ea typeface="微软雅黑" panose="020B0503020204020204" pitchFamily="34" charset="-122"/>
              </a:rPr>
              <a:t>评价点</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0" name="折角形 29"/>
          <p:cNvSpPr/>
          <p:nvPr/>
        </p:nvSpPr>
        <p:spPr>
          <a:xfrm>
            <a:off x="2771801" y="5445224"/>
            <a:ext cx="917294" cy="504825"/>
          </a:xfrm>
          <a:prstGeom prst="foldedCorner">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latin typeface="微软雅黑" panose="020B0503020204020204" pitchFamily="34" charset="-122"/>
                <a:ea typeface="微软雅黑" panose="020B0503020204020204" pitchFamily="34" charset="-122"/>
              </a:rPr>
              <a:t>积分条例</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1" name="肘形连接符 30"/>
          <p:cNvCxnSpPr>
            <a:stCxn id="23" idx="2"/>
            <a:endCxn id="21" idx="0"/>
          </p:cNvCxnSpPr>
          <p:nvPr/>
        </p:nvCxnSpPr>
        <p:spPr>
          <a:xfrm rot="16200000" flipH="1">
            <a:off x="2290311" y="3577817"/>
            <a:ext cx="935335" cy="927269"/>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2" idx="2"/>
            <a:endCxn id="21" idx="0"/>
          </p:cNvCxnSpPr>
          <p:nvPr/>
        </p:nvCxnSpPr>
        <p:spPr>
          <a:xfrm rot="16200000" flipH="1">
            <a:off x="1642239" y="2929745"/>
            <a:ext cx="935335" cy="2223413"/>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4" idx="2"/>
            <a:endCxn id="21" idx="0"/>
          </p:cNvCxnSpPr>
          <p:nvPr/>
        </p:nvCxnSpPr>
        <p:spPr>
          <a:xfrm rot="5400000">
            <a:off x="3046396" y="3749003"/>
            <a:ext cx="935335" cy="584899"/>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5" idx="2"/>
            <a:endCxn id="21" idx="0"/>
          </p:cNvCxnSpPr>
          <p:nvPr/>
        </p:nvCxnSpPr>
        <p:spPr>
          <a:xfrm rot="5400000">
            <a:off x="3802480" y="2992919"/>
            <a:ext cx="935335" cy="2097067"/>
          </a:xfrm>
          <a:prstGeom prst="bentConnector3">
            <a:avLst>
              <a:gd name="adj1" fmla="val 50000"/>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线箭头连接符 51"/>
          <p:cNvCxnSpPr>
            <a:stCxn id="26" idx="3"/>
            <a:endCxn id="21" idx="1"/>
          </p:cNvCxnSpPr>
          <p:nvPr/>
        </p:nvCxnSpPr>
        <p:spPr>
          <a:xfrm>
            <a:off x="1528855" y="4791415"/>
            <a:ext cx="1242945" cy="5836"/>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线箭头连接符 53"/>
          <p:cNvCxnSpPr>
            <a:stCxn id="28" idx="1"/>
            <a:endCxn id="21" idx="3"/>
          </p:cNvCxnSpPr>
          <p:nvPr/>
        </p:nvCxnSpPr>
        <p:spPr>
          <a:xfrm flipH="1">
            <a:off x="3671426" y="4791415"/>
            <a:ext cx="1116599" cy="5836"/>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线箭头连接符 55"/>
          <p:cNvCxnSpPr>
            <a:stCxn id="30" idx="0"/>
            <a:endCxn id="21" idx="2"/>
          </p:cNvCxnSpPr>
          <p:nvPr/>
        </p:nvCxnSpPr>
        <p:spPr>
          <a:xfrm flipH="1" flipV="1">
            <a:off x="3221613" y="5085382"/>
            <a:ext cx="8835" cy="359842"/>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27" idx="3"/>
            <a:endCxn id="21" idx="1"/>
          </p:cNvCxnSpPr>
          <p:nvPr/>
        </p:nvCxnSpPr>
        <p:spPr>
          <a:xfrm flipV="1">
            <a:off x="1528855" y="4797251"/>
            <a:ext cx="1242945" cy="900386"/>
          </a:xfrm>
          <a:prstGeom prst="bentConnector3">
            <a:avLst>
              <a:gd name="adj1" fmla="val 50000"/>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endCxn id="21" idx="3"/>
          </p:cNvCxnSpPr>
          <p:nvPr/>
        </p:nvCxnSpPr>
        <p:spPr>
          <a:xfrm rot="10800000">
            <a:off x="3671426" y="4797252"/>
            <a:ext cx="1044590" cy="864001"/>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40" name="上箭头 39"/>
          <p:cNvSpPr/>
          <p:nvPr/>
        </p:nvSpPr>
        <p:spPr>
          <a:xfrm rot="10800000">
            <a:off x="1691680" y="2564904"/>
            <a:ext cx="431800" cy="195262"/>
          </a:xfrm>
          <a:prstGeom prst="upArrow">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aphicFrame>
        <p:nvGraphicFramePr>
          <p:cNvPr id="41" name="Object 2"/>
          <p:cNvGraphicFramePr>
            <a:graphicFrameLocks noChangeAspect="1"/>
          </p:cNvGraphicFramePr>
          <p:nvPr>
            <p:extLst>
              <p:ext uri="{D42A27DB-BD31-4B8C-83A1-F6EECF244321}">
                <p14:modId xmlns:p14="http://schemas.microsoft.com/office/powerpoint/2010/main" val="2480734180"/>
              </p:ext>
            </p:extLst>
          </p:nvPr>
        </p:nvGraphicFramePr>
        <p:xfrm>
          <a:off x="6228184" y="2852936"/>
          <a:ext cx="2592289" cy="3136900"/>
        </p:xfrm>
        <a:graphic>
          <a:graphicData uri="http://schemas.openxmlformats.org/presentationml/2006/ole">
            <mc:AlternateContent xmlns:mc="http://schemas.openxmlformats.org/markup-compatibility/2006">
              <mc:Choice xmlns:v="urn:schemas-microsoft-com:vml" Requires="v">
                <p:oleObj spid="_x0000_s2091" name="Visio" r:id="rId3" imgW="14485382" imgH="10321719" progId="">
                  <p:embed/>
                </p:oleObj>
              </mc:Choice>
              <mc:Fallback>
                <p:oleObj name="Visio" r:id="rId3" imgW="14485382" imgH="1032171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852936"/>
                        <a:ext cx="2592289" cy="3136900"/>
                      </a:xfrm>
                      <a:prstGeom prst="rect">
                        <a:avLst/>
                      </a:prstGeom>
                      <a:noFill/>
                    </p:spPr>
                  </p:pic>
                </p:oleObj>
              </mc:Fallback>
            </mc:AlternateContent>
          </a:graphicData>
        </a:graphic>
      </p:graphicFrame>
      <p:sp>
        <p:nvSpPr>
          <p:cNvPr id="42" name="矩形 41"/>
          <p:cNvSpPr/>
          <p:nvPr/>
        </p:nvSpPr>
        <p:spPr>
          <a:xfrm>
            <a:off x="6156176" y="6092973"/>
            <a:ext cx="2736304" cy="36036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b="1" dirty="0" smtClean="0">
                <a:solidFill>
                  <a:schemeClr val="tx1"/>
                </a:solidFill>
                <a:latin typeface="微软雅黑" charset="0"/>
                <a:ea typeface="微软雅黑" charset="0"/>
                <a:cs typeface="微软雅黑" charset="0"/>
              </a:rPr>
              <a:t>流程图</a:t>
            </a:r>
            <a:endParaRPr lang="zh-CN" altLang="en-US" sz="1600" b="1" dirty="0">
              <a:solidFill>
                <a:schemeClr val="tx1"/>
              </a:solidFill>
              <a:latin typeface="微软雅黑" charset="0"/>
              <a:ea typeface="微软雅黑" charset="0"/>
              <a:cs typeface="微软雅黑" charset="0"/>
            </a:endParaRPr>
          </a:p>
        </p:txBody>
      </p:sp>
      <p:sp>
        <p:nvSpPr>
          <p:cNvPr id="43" name="上箭头 42"/>
          <p:cNvSpPr/>
          <p:nvPr/>
        </p:nvSpPr>
        <p:spPr>
          <a:xfrm rot="10800000">
            <a:off x="7308304" y="2564904"/>
            <a:ext cx="431800" cy="195262"/>
          </a:xfrm>
          <a:prstGeom prst="upArrow">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4" name="上箭头 43"/>
          <p:cNvSpPr/>
          <p:nvPr/>
        </p:nvSpPr>
        <p:spPr>
          <a:xfrm rot="16352598">
            <a:off x="5796136" y="4149080"/>
            <a:ext cx="431800" cy="195262"/>
          </a:xfrm>
          <a:prstGeom prst="upArrow">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extLst>
      <p:ext uri="{BB962C8B-B14F-4D97-AF65-F5344CB8AC3E}">
        <p14:creationId xmlns:p14="http://schemas.microsoft.com/office/powerpoint/2010/main" val="2988105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04007" y="103244"/>
            <a:ext cx="4608512" cy="490537"/>
          </a:xfrm>
        </p:spPr>
        <p:txBody>
          <a:bodyPr/>
          <a:lstStyle/>
          <a:p>
            <a:r>
              <a:rPr kumimoji="1" lang="zh-CN" altLang="en-US" b="1" dirty="0" smtClean="0"/>
              <a:t>评估与评价</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0029293F-40B1-4F03-B8F5-CD48B036C172}" type="slidenum">
              <a:rPr lang="en-US" altLang="zh-CN" smtClean="0"/>
              <a:pPr>
                <a:defRPr/>
              </a:pPr>
              <a:t>17</a:t>
            </a:fld>
            <a:endParaRPr lang="en-US" altLang="zh-CN" dirty="0"/>
          </a:p>
        </p:txBody>
      </p:sp>
      <p:sp>
        <p:nvSpPr>
          <p:cNvPr id="5" name="圆角矩形 4"/>
          <p:cNvSpPr/>
          <p:nvPr/>
        </p:nvSpPr>
        <p:spPr>
          <a:xfrm>
            <a:off x="1112838" y="4812959"/>
            <a:ext cx="7770812" cy="1928409"/>
          </a:xfrm>
          <a:prstGeom prst="roundRect">
            <a:avLst>
              <a:gd name="adj" fmla="val 9088"/>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圆角矩形 5"/>
          <p:cNvSpPr/>
          <p:nvPr/>
        </p:nvSpPr>
        <p:spPr>
          <a:xfrm>
            <a:off x="1085850" y="2719983"/>
            <a:ext cx="7797800" cy="1863232"/>
          </a:xfrm>
          <a:prstGeom prst="roundRect">
            <a:avLst>
              <a:gd name="adj" fmla="val 10127"/>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圆角矩形 6"/>
          <p:cNvSpPr/>
          <p:nvPr/>
        </p:nvSpPr>
        <p:spPr>
          <a:xfrm>
            <a:off x="1085850" y="764704"/>
            <a:ext cx="7797800" cy="1735710"/>
          </a:xfrm>
          <a:prstGeom prst="roundRect">
            <a:avLst>
              <a:gd name="adj" fmla="val 10352"/>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上箭头 7"/>
          <p:cNvSpPr/>
          <p:nvPr/>
        </p:nvSpPr>
        <p:spPr>
          <a:xfrm rot="10800000" flipV="1">
            <a:off x="1876423" y="3956177"/>
            <a:ext cx="341313" cy="997502"/>
          </a:xfrm>
          <a:prstGeom prst="upArrow">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上箭头 8"/>
          <p:cNvSpPr/>
          <p:nvPr/>
        </p:nvSpPr>
        <p:spPr>
          <a:xfrm rot="5400000">
            <a:off x="3397764" y="5147974"/>
            <a:ext cx="654609" cy="896938"/>
          </a:xfrm>
          <a:prstGeom prst="up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0" name="文本框 39"/>
          <p:cNvSpPr txBox="1">
            <a:spLocks noChangeArrowheads="1"/>
          </p:cNvSpPr>
          <p:nvPr/>
        </p:nvSpPr>
        <p:spPr bwMode="auto">
          <a:xfrm>
            <a:off x="3276600" y="5430664"/>
            <a:ext cx="1193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100">
                <a:latin typeface="微软雅黑" charset="0"/>
                <a:ea typeface="微软雅黑" charset="0"/>
                <a:cs typeface="微软雅黑" charset="0"/>
              </a:rPr>
              <a:t>自评计划</a:t>
            </a:r>
          </a:p>
        </p:txBody>
      </p:sp>
      <p:sp>
        <p:nvSpPr>
          <p:cNvPr id="11" name="圆角矩形 10"/>
          <p:cNvSpPr/>
          <p:nvPr/>
        </p:nvSpPr>
        <p:spPr>
          <a:xfrm>
            <a:off x="4200525" y="5019288"/>
            <a:ext cx="1009650" cy="34147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分支行控制落实自评</a:t>
            </a:r>
          </a:p>
        </p:txBody>
      </p:sp>
      <p:sp>
        <p:nvSpPr>
          <p:cNvPr id="12" name="圆角矩形 11"/>
          <p:cNvSpPr/>
          <p:nvPr/>
        </p:nvSpPr>
        <p:spPr>
          <a:xfrm>
            <a:off x="4200525" y="5760652"/>
            <a:ext cx="1009650" cy="341474"/>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总行控制有效性自评</a:t>
            </a:r>
          </a:p>
        </p:txBody>
      </p:sp>
      <p:sp>
        <p:nvSpPr>
          <p:cNvPr id="13" name="圆角矩形 12"/>
          <p:cNvSpPr/>
          <p:nvPr/>
        </p:nvSpPr>
        <p:spPr>
          <a:xfrm>
            <a:off x="5557838" y="5393938"/>
            <a:ext cx="936625" cy="34147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总行自评得分</a:t>
            </a:r>
          </a:p>
        </p:txBody>
      </p:sp>
      <p:sp>
        <p:nvSpPr>
          <p:cNvPr id="14" name="右大括号 13"/>
          <p:cNvSpPr/>
          <p:nvPr/>
        </p:nvSpPr>
        <p:spPr>
          <a:xfrm>
            <a:off x="5210175" y="5237914"/>
            <a:ext cx="347663" cy="680115"/>
          </a:xfrm>
          <a:prstGeom prst="rightBrac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圆角矩形 14"/>
          <p:cNvSpPr/>
          <p:nvPr/>
        </p:nvSpPr>
        <p:spPr>
          <a:xfrm>
            <a:off x="5589588" y="5825738"/>
            <a:ext cx="935037" cy="34147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总行加减调节</a:t>
            </a:r>
          </a:p>
        </p:txBody>
      </p:sp>
      <p:sp>
        <p:nvSpPr>
          <p:cNvPr id="16" name="圆角矩形 15"/>
          <p:cNvSpPr/>
          <p:nvPr/>
        </p:nvSpPr>
        <p:spPr>
          <a:xfrm>
            <a:off x="6851650" y="5593963"/>
            <a:ext cx="1536700" cy="34147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全行自评得分</a:t>
            </a:r>
          </a:p>
        </p:txBody>
      </p:sp>
      <p:sp>
        <p:nvSpPr>
          <p:cNvPr id="17" name="右大括号 16"/>
          <p:cNvSpPr/>
          <p:nvPr/>
        </p:nvSpPr>
        <p:spPr>
          <a:xfrm>
            <a:off x="6508750" y="5449052"/>
            <a:ext cx="347663" cy="680115"/>
          </a:xfrm>
          <a:prstGeom prst="rightBrac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8" name="矩形 17"/>
          <p:cNvSpPr/>
          <p:nvPr/>
        </p:nvSpPr>
        <p:spPr>
          <a:xfrm>
            <a:off x="2700338" y="4058260"/>
            <a:ext cx="2244725" cy="29613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内外部检查情况</a:t>
            </a:r>
          </a:p>
        </p:txBody>
      </p:sp>
      <p:sp>
        <p:nvSpPr>
          <p:cNvPr id="19" name="矩形 18"/>
          <p:cNvSpPr/>
          <p:nvPr/>
        </p:nvSpPr>
        <p:spPr>
          <a:xfrm>
            <a:off x="2700338" y="3624872"/>
            <a:ext cx="2244725" cy="29613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chemeClr val="tx1"/>
                </a:solidFill>
                <a:latin typeface="微软雅黑" panose="020B0503020204020204" pitchFamily="34" charset="-122"/>
                <a:ea typeface="微软雅黑" panose="020B0503020204020204" pitchFamily="34" charset="-122"/>
              </a:rPr>
              <a:t>整改情况</a:t>
            </a:r>
          </a:p>
        </p:txBody>
      </p:sp>
      <p:sp>
        <p:nvSpPr>
          <p:cNvPr id="20" name="矩形 19"/>
          <p:cNvSpPr/>
          <p:nvPr/>
        </p:nvSpPr>
        <p:spPr>
          <a:xfrm>
            <a:off x="2717800" y="3191485"/>
            <a:ext cx="2246313" cy="29613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重大风险事件</a:t>
            </a:r>
          </a:p>
        </p:txBody>
      </p:sp>
      <p:sp>
        <p:nvSpPr>
          <p:cNvPr id="21" name="矩形 20"/>
          <p:cNvSpPr/>
          <p:nvPr/>
        </p:nvSpPr>
        <p:spPr>
          <a:xfrm>
            <a:off x="2719388" y="2737460"/>
            <a:ext cx="2255837" cy="29613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问责情况</a:t>
            </a:r>
          </a:p>
        </p:txBody>
      </p:sp>
      <p:sp>
        <p:nvSpPr>
          <p:cNvPr id="22" name="圆角矩形 21"/>
          <p:cNvSpPr/>
          <p:nvPr/>
        </p:nvSpPr>
        <p:spPr>
          <a:xfrm>
            <a:off x="5611813" y="3457188"/>
            <a:ext cx="1697037" cy="34147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复评得分</a:t>
            </a:r>
          </a:p>
        </p:txBody>
      </p:sp>
      <p:sp>
        <p:nvSpPr>
          <p:cNvPr id="23" name="上箭头 22"/>
          <p:cNvSpPr/>
          <p:nvPr/>
        </p:nvSpPr>
        <p:spPr>
          <a:xfrm rot="5400000">
            <a:off x="1770575" y="3011196"/>
            <a:ext cx="654612" cy="1020763"/>
          </a:xfrm>
          <a:prstGeom prst="up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4" name="文本框 39"/>
          <p:cNvSpPr txBox="1">
            <a:spLocks noChangeArrowheads="1"/>
          </p:cNvSpPr>
          <p:nvPr/>
        </p:nvSpPr>
        <p:spPr bwMode="auto">
          <a:xfrm>
            <a:off x="1538288" y="3370089"/>
            <a:ext cx="8461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pPr algn="ctr"/>
            <a:r>
              <a:rPr lang="zh-CN" altLang="en-US" sz="1100">
                <a:latin typeface="微软雅黑" charset="0"/>
                <a:ea typeface="微软雅黑" charset="0"/>
                <a:cs typeface="微软雅黑" charset="0"/>
              </a:rPr>
              <a:t>复评计划</a:t>
            </a:r>
          </a:p>
        </p:txBody>
      </p:sp>
      <p:sp>
        <p:nvSpPr>
          <p:cNvPr id="25" name="右大括号 24"/>
          <p:cNvSpPr/>
          <p:nvPr/>
        </p:nvSpPr>
        <p:spPr>
          <a:xfrm>
            <a:off x="5087938" y="2998989"/>
            <a:ext cx="347662" cy="1246878"/>
          </a:xfrm>
          <a:prstGeom prst="rightBrac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6" name="上箭头 25"/>
          <p:cNvSpPr/>
          <p:nvPr/>
        </p:nvSpPr>
        <p:spPr>
          <a:xfrm rot="10800000" flipV="1">
            <a:off x="7451723" y="2380686"/>
            <a:ext cx="341313" cy="3015176"/>
          </a:xfrm>
          <a:prstGeom prst="upArrow">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上箭头 26"/>
          <p:cNvSpPr/>
          <p:nvPr/>
        </p:nvSpPr>
        <p:spPr>
          <a:xfrm rot="10800000" flipV="1">
            <a:off x="6383336" y="2226989"/>
            <a:ext cx="339725" cy="1164697"/>
          </a:xfrm>
          <a:prstGeom prst="upArrow">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28" name="圆角矩形 27"/>
          <p:cNvSpPr/>
          <p:nvPr/>
        </p:nvSpPr>
        <p:spPr>
          <a:xfrm>
            <a:off x="1225550" y="1782377"/>
            <a:ext cx="2244725" cy="341474"/>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业务层级指标</a:t>
            </a:r>
          </a:p>
        </p:txBody>
      </p:sp>
      <p:sp>
        <p:nvSpPr>
          <p:cNvPr id="29" name="圆角矩形 28"/>
          <p:cNvSpPr/>
          <p:nvPr/>
        </p:nvSpPr>
        <p:spPr>
          <a:xfrm>
            <a:off x="1263650" y="1079113"/>
            <a:ext cx="2222500" cy="34147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tx1"/>
                </a:solidFill>
                <a:latin typeface="微软雅黑" charset="0"/>
                <a:ea typeface="微软雅黑" charset="0"/>
                <a:cs typeface="微软雅黑" charset="0"/>
              </a:rPr>
              <a:t>公司层级指标</a:t>
            </a:r>
          </a:p>
        </p:txBody>
      </p:sp>
      <p:sp>
        <p:nvSpPr>
          <p:cNvPr id="30" name="上箭头 29"/>
          <p:cNvSpPr/>
          <p:nvPr/>
        </p:nvSpPr>
        <p:spPr>
          <a:xfrm rot="16200000" flipV="1">
            <a:off x="3818137" y="789280"/>
            <a:ext cx="332974" cy="911225"/>
          </a:xfrm>
          <a:prstGeom prst="up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1" name="圆角矩形 30"/>
          <p:cNvSpPr/>
          <p:nvPr/>
        </p:nvSpPr>
        <p:spPr>
          <a:xfrm>
            <a:off x="4492625" y="1068002"/>
            <a:ext cx="1231900" cy="341474"/>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公司层级独立测试得分</a:t>
            </a:r>
          </a:p>
        </p:txBody>
      </p:sp>
      <p:sp>
        <p:nvSpPr>
          <p:cNvPr id="32" name="上箭头 31"/>
          <p:cNvSpPr/>
          <p:nvPr/>
        </p:nvSpPr>
        <p:spPr>
          <a:xfrm rot="16200000" flipV="1">
            <a:off x="5769058" y="1768121"/>
            <a:ext cx="304635" cy="327025"/>
          </a:xfrm>
          <a:prstGeom prst="up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33" name="上箭头 32"/>
          <p:cNvSpPr/>
          <p:nvPr/>
        </p:nvSpPr>
        <p:spPr>
          <a:xfrm rot="16200000" flipV="1">
            <a:off x="3779331" y="1501307"/>
            <a:ext cx="334390" cy="911225"/>
          </a:xfrm>
          <a:prstGeom prst="up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4" name="圆角矩形 33"/>
          <p:cNvSpPr/>
          <p:nvPr/>
        </p:nvSpPr>
        <p:spPr>
          <a:xfrm>
            <a:off x="4492625" y="1764913"/>
            <a:ext cx="1231900" cy="34147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业务层级独立测试得分</a:t>
            </a:r>
          </a:p>
        </p:txBody>
      </p:sp>
      <p:sp>
        <p:nvSpPr>
          <p:cNvPr id="35" name="上箭头 34"/>
          <p:cNvSpPr/>
          <p:nvPr/>
        </p:nvSpPr>
        <p:spPr>
          <a:xfrm rot="10800000" flipV="1">
            <a:off x="1274763" y="2384946"/>
            <a:ext cx="341312" cy="2512174"/>
          </a:xfrm>
          <a:prstGeom prst="upArrow">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圆柱形 88"/>
          <p:cNvSpPr/>
          <p:nvPr/>
        </p:nvSpPr>
        <p:spPr>
          <a:xfrm>
            <a:off x="1201738" y="5200349"/>
            <a:ext cx="1728787" cy="743875"/>
          </a:xfrm>
          <a:prstGeom prst="can">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业务流程控制库</a:t>
            </a:r>
          </a:p>
        </p:txBody>
      </p:sp>
      <p:sp>
        <p:nvSpPr>
          <p:cNvPr id="37" name="圆角矩形 36"/>
          <p:cNvSpPr/>
          <p:nvPr/>
        </p:nvSpPr>
        <p:spPr>
          <a:xfrm>
            <a:off x="6259513" y="1741102"/>
            <a:ext cx="1665287" cy="341474"/>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业务层级评价得分</a:t>
            </a:r>
          </a:p>
        </p:txBody>
      </p:sp>
      <p:sp>
        <p:nvSpPr>
          <p:cNvPr id="38" name="圆角矩形 37"/>
          <p:cNvSpPr/>
          <p:nvPr/>
        </p:nvSpPr>
        <p:spPr>
          <a:xfrm>
            <a:off x="6262688" y="1087052"/>
            <a:ext cx="1662112" cy="341474"/>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a:solidFill>
                  <a:schemeClr val="tx1"/>
                </a:solidFill>
                <a:latin typeface="微软雅黑" charset="0"/>
                <a:ea typeface="微软雅黑" charset="0"/>
                <a:cs typeface="微软雅黑" charset="0"/>
              </a:rPr>
              <a:t>公司层级评价得分</a:t>
            </a:r>
          </a:p>
        </p:txBody>
      </p:sp>
      <p:sp>
        <p:nvSpPr>
          <p:cNvPr id="39" name="上箭头 38"/>
          <p:cNvSpPr/>
          <p:nvPr/>
        </p:nvSpPr>
        <p:spPr>
          <a:xfrm rot="16200000" flipV="1">
            <a:off x="5799220" y="1088671"/>
            <a:ext cx="304635" cy="327025"/>
          </a:xfrm>
          <a:prstGeom prst="up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40" name="圆角矩形 39"/>
          <p:cNvSpPr/>
          <p:nvPr/>
        </p:nvSpPr>
        <p:spPr>
          <a:xfrm>
            <a:off x="8172450" y="1183560"/>
            <a:ext cx="648022" cy="773359"/>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全行</a:t>
            </a:r>
            <a:endParaRPr lang="en-US" altLang="zh-CN" sz="1200" dirty="0" smtClean="0">
              <a:solidFill>
                <a:schemeClr val="tx1"/>
              </a:solidFill>
              <a:latin typeface="微软雅黑" charset="0"/>
              <a:ea typeface="微软雅黑" charset="0"/>
              <a:cs typeface="微软雅黑" charset="0"/>
            </a:endParaRPr>
          </a:p>
          <a:p>
            <a:pPr algn="ctr"/>
            <a:r>
              <a:rPr lang="zh-CN" altLang="en-US" sz="1200" dirty="0" smtClean="0">
                <a:solidFill>
                  <a:schemeClr val="tx1"/>
                </a:solidFill>
                <a:latin typeface="微软雅黑" charset="0"/>
                <a:ea typeface="微软雅黑" charset="0"/>
                <a:cs typeface="微软雅黑" charset="0"/>
              </a:rPr>
              <a:t>内控</a:t>
            </a:r>
            <a:endParaRPr lang="en-US" altLang="zh-CN" sz="1200" dirty="0" smtClean="0">
              <a:solidFill>
                <a:schemeClr val="tx1"/>
              </a:solidFill>
              <a:latin typeface="微软雅黑" charset="0"/>
              <a:ea typeface="微软雅黑" charset="0"/>
              <a:cs typeface="微软雅黑" charset="0"/>
            </a:endParaRPr>
          </a:p>
          <a:p>
            <a:pPr algn="ctr"/>
            <a:r>
              <a:rPr lang="zh-CN" altLang="en-US" sz="1200" dirty="0" smtClean="0">
                <a:solidFill>
                  <a:schemeClr val="tx1"/>
                </a:solidFill>
                <a:latin typeface="微软雅黑" charset="0"/>
                <a:ea typeface="微软雅黑" charset="0"/>
                <a:cs typeface="微软雅黑" charset="0"/>
              </a:rPr>
              <a:t>评价</a:t>
            </a:r>
            <a:endParaRPr lang="en-US" altLang="zh-CN" sz="1200" dirty="0" smtClean="0">
              <a:solidFill>
                <a:schemeClr val="tx1"/>
              </a:solidFill>
              <a:latin typeface="微软雅黑" charset="0"/>
              <a:ea typeface="微软雅黑" charset="0"/>
              <a:cs typeface="微软雅黑" charset="0"/>
            </a:endParaRPr>
          </a:p>
          <a:p>
            <a:pPr algn="ctr"/>
            <a:r>
              <a:rPr lang="zh-CN" altLang="en-US" sz="1200" dirty="0" smtClean="0">
                <a:solidFill>
                  <a:schemeClr val="tx1"/>
                </a:solidFill>
                <a:latin typeface="微软雅黑" charset="0"/>
                <a:ea typeface="微软雅黑" charset="0"/>
                <a:cs typeface="微软雅黑" charset="0"/>
              </a:rPr>
              <a:t>结果</a:t>
            </a:r>
            <a:endParaRPr lang="zh-CN" altLang="en-US" sz="1200" dirty="0">
              <a:solidFill>
                <a:schemeClr val="tx1"/>
              </a:solidFill>
              <a:latin typeface="微软雅黑" charset="0"/>
              <a:ea typeface="微软雅黑" charset="0"/>
              <a:cs typeface="微软雅黑" charset="0"/>
            </a:endParaRPr>
          </a:p>
        </p:txBody>
      </p:sp>
      <p:sp>
        <p:nvSpPr>
          <p:cNvPr id="41" name="右大括号 40"/>
          <p:cNvSpPr/>
          <p:nvPr/>
        </p:nvSpPr>
        <p:spPr>
          <a:xfrm>
            <a:off x="7956550" y="1227889"/>
            <a:ext cx="203200" cy="680115"/>
          </a:xfrm>
          <a:prstGeom prst="rightBrace">
            <a:avLst>
              <a:gd name="adj1" fmla="val 8333"/>
              <a:gd name="adj2" fmla="val 48209"/>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42" name="圆角矩形 41"/>
          <p:cNvSpPr/>
          <p:nvPr/>
        </p:nvSpPr>
        <p:spPr>
          <a:xfrm>
            <a:off x="423863" y="2719983"/>
            <a:ext cx="688975" cy="1863232"/>
          </a:xfrm>
          <a:prstGeom prst="round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b="1">
                <a:solidFill>
                  <a:schemeClr val="tx1"/>
                </a:solidFill>
                <a:latin typeface="微软雅黑" charset="0"/>
                <a:ea typeface="微软雅黑" charset="0"/>
                <a:cs typeface="微软雅黑" charset="0"/>
              </a:rPr>
              <a:t>二道防线</a:t>
            </a:r>
            <a:endParaRPr lang="en-US" altLang="zh-CN" sz="1200" b="1">
              <a:solidFill>
                <a:schemeClr val="tx1"/>
              </a:solidFill>
              <a:latin typeface="微软雅黑" charset="0"/>
              <a:ea typeface="微软雅黑" charset="0"/>
              <a:cs typeface="微软雅黑" charset="0"/>
            </a:endParaRPr>
          </a:p>
          <a:p>
            <a:pPr algn="ctr"/>
            <a:r>
              <a:rPr lang="zh-CN" altLang="en-US" sz="1200" b="1">
                <a:solidFill>
                  <a:schemeClr val="tx1"/>
                </a:solidFill>
                <a:latin typeface="微软雅黑" charset="0"/>
                <a:ea typeface="微软雅黑" charset="0"/>
                <a:cs typeface="微软雅黑" charset="0"/>
              </a:rPr>
              <a:t>复评</a:t>
            </a:r>
          </a:p>
        </p:txBody>
      </p:sp>
      <p:sp>
        <p:nvSpPr>
          <p:cNvPr id="43" name="圆角矩形 42"/>
          <p:cNvSpPr/>
          <p:nvPr/>
        </p:nvSpPr>
        <p:spPr>
          <a:xfrm>
            <a:off x="423863" y="4812959"/>
            <a:ext cx="688975" cy="1928409"/>
          </a:xfrm>
          <a:prstGeom prst="round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b="1">
                <a:solidFill>
                  <a:schemeClr val="tx1"/>
                </a:solidFill>
                <a:latin typeface="微软雅黑" charset="0"/>
                <a:ea typeface="微软雅黑" charset="0"/>
                <a:cs typeface="微软雅黑" charset="0"/>
              </a:rPr>
              <a:t>一道防线</a:t>
            </a:r>
            <a:endParaRPr lang="en-US" altLang="zh-CN" sz="1200" b="1">
              <a:solidFill>
                <a:schemeClr val="tx1"/>
              </a:solidFill>
              <a:latin typeface="微软雅黑" charset="0"/>
              <a:ea typeface="微软雅黑" charset="0"/>
              <a:cs typeface="微软雅黑" charset="0"/>
            </a:endParaRPr>
          </a:p>
          <a:p>
            <a:pPr algn="ctr"/>
            <a:r>
              <a:rPr lang="zh-CN" altLang="en-US" sz="1200" b="1">
                <a:solidFill>
                  <a:schemeClr val="tx1"/>
                </a:solidFill>
                <a:latin typeface="微软雅黑" charset="0"/>
                <a:ea typeface="微软雅黑" charset="0"/>
                <a:cs typeface="微软雅黑" charset="0"/>
              </a:rPr>
              <a:t>自我评估</a:t>
            </a:r>
          </a:p>
        </p:txBody>
      </p:sp>
      <p:sp>
        <p:nvSpPr>
          <p:cNvPr id="44" name="圆角矩形 43"/>
          <p:cNvSpPr/>
          <p:nvPr/>
        </p:nvSpPr>
        <p:spPr>
          <a:xfrm>
            <a:off x="395288" y="764704"/>
            <a:ext cx="690562" cy="1735710"/>
          </a:xfrm>
          <a:prstGeom prst="round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b="1">
                <a:solidFill>
                  <a:schemeClr val="tx1"/>
                </a:solidFill>
                <a:latin typeface="微软雅黑" charset="0"/>
                <a:ea typeface="微软雅黑" charset="0"/>
                <a:cs typeface="微软雅黑" charset="0"/>
              </a:rPr>
              <a:t>三道防线</a:t>
            </a:r>
            <a:endParaRPr lang="en-US" altLang="zh-CN" sz="1200" b="1">
              <a:solidFill>
                <a:schemeClr val="tx1"/>
              </a:solidFill>
              <a:latin typeface="微软雅黑" charset="0"/>
              <a:ea typeface="微软雅黑" charset="0"/>
              <a:cs typeface="微软雅黑" charset="0"/>
            </a:endParaRPr>
          </a:p>
          <a:p>
            <a:pPr algn="ctr"/>
            <a:r>
              <a:rPr lang="zh-CN" altLang="en-US" sz="1200" b="1">
                <a:solidFill>
                  <a:schemeClr val="tx1"/>
                </a:solidFill>
                <a:latin typeface="微软雅黑" charset="0"/>
                <a:ea typeface="微软雅黑" charset="0"/>
                <a:cs typeface="微软雅黑" charset="0"/>
              </a:rPr>
              <a:t>测试评价</a:t>
            </a:r>
          </a:p>
        </p:txBody>
      </p:sp>
      <p:sp>
        <p:nvSpPr>
          <p:cNvPr id="45" name="文本框 39"/>
          <p:cNvSpPr txBox="1">
            <a:spLocks noChangeArrowheads="1"/>
          </p:cNvSpPr>
          <p:nvPr/>
        </p:nvSpPr>
        <p:spPr bwMode="auto">
          <a:xfrm>
            <a:off x="3502025" y="1801639"/>
            <a:ext cx="1193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100">
                <a:latin typeface="微软雅黑" charset="0"/>
                <a:ea typeface="微软雅黑" charset="0"/>
                <a:cs typeface="微软雅黑" charset="0"/>
              </a:rPr>
              <a:t>测试计划</a:t>
            </a:r>
          </a:p>
        </p:txBody>
      </p:sp>
      <p:sp>
        <p:nvSpPr>
          <p:cNvPr id="46" name="文本框 39"/>
          <p:cNvSpPr txBox="1">
            <a:spLocks noChangeArrowheads="1"/>
          </p:cNvSpPr>
          <p:nvPr/>
        </p:nvSpPr>
        <p:spPr bwMode="auto">
          <a:xfrm>
            <a:off x="3492500" y="1093614"/>
            <a:ext cx="1193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100">
                <a:latin typeface="微软雅黑" charset="0"/>
                <a:ea typeface="微软雅黑" charset="0"/>
                <a:cs typeface="微软雅黑" charset="0"/>
              </a:rPr>
              <a:t>测试计划</a:t>
            </a:r>
          </a:p>
        </p:txBody>
      </p:sp>
      <p:sp>
        <p:nvSpPr>
          <p:cNvPr id="47" name="幻灯片编号占位符 2"/>
          <p:cNvSpPr txBox="1">
            <a:spLocks/>
          </p:cNvSpPr>
          <p:nvPr/>
        </p:nvSpPr>
        <p:spPr>
          <a:xfrm>
            <a:off x="6983288" y="65337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17</a:t>
            </a:fld>
            <a:endParaRPr lang="en-US" altLang="zh-CN" dirty="0"/>
          </a:p>
        </p:txBody>
      </p:sp>
    </p:spTree>
    <p:extLst>
      <p:ext uri="{BB962C8B-B14F-4D97-AF65-F5344CB8AC3E}">
        <p14:creationId xmlns:p14="http://schemas.microsoft.com/office/powerpoint/2010/main" val="2681835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9798" y="194149"/>
            <a:ext cx="4608512" cy="490537"/>
          </a:xfrm>
          <a:prstGeom prst="rect">
            <a:avLst/>
          </a:prstGeom>
        </p:spPr>
        <p:txBody>
          <a:bodyPr/>
          <a:lstStyle>
            <a:lvl1pPr algn="l" defTabSz="457200" rtl="0" eaLnBrk="1" latinLnBrk="0" hangingPunct="1">
              <a:spcBef>
                <a:spcPct val="0"/>
              </a:spcBef>
              <a:buNone/>
              <a:defRPr lang="zh-CN" altLang="en-US" sz="2400" b="0" kern="1200" dirty="0" smtClean="0">
                <a:solidFill>
                  <a:srgbClr val="FF6600"/>
                </a:solidFill>
                <a:latin typeface="微软雅黑" pitchFamily="34" charset="-122"/>
                <a:ea typeface="微软雅黑" pitchFamily="34" charset="-122"/>
                <a:cs typeface="+mn-cs"/>
              </a:defRPr>
            </a:lvl1pPr>
          </a:lstStyle>
          <a:p>
            <a:r>
              <a:rPr kumimoji="1" lang="zh-CN" altLang="en-US" b="1" dirty="0" smtClean="0"/>
              <a:t>风险与控制自我评估（</a:t>
            </a:r>
            <a:r>
              <a:rPr kumimoji="1" lang="en-US" altLang="zh-CN" b="1" dirty="0" smtClean="0"/>
              <a:t>RCSA</a:t>
            </a:r>
            <a:r>
              <a:rPr kumimoji="1" lang="zh-CN" altLang="en-US" b="1" dirty="0" smtClean="0"/>
              <a:t>）</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18</a:t>
            </a:fld>
            <a:endParaRPr lang="en-US" altLang="zh-CN" dirty="0"/>
          </a:p>
        </p:txBody>
      </p:sp>
      <p:sp>
        <p:nvSpPr>
          <p:cNvPr id="5" name="矩形 4"/>
          <p:cNvSpPr/>
          <p:nvPr/>
        </p:nvSpPr>
        <p:spPr>
          <a:xfrm>
            <a:off x="467544" y="980728"/>
            <a:ext cx="2736304" cy="5328592"/>
          </a:xfrm>
          <a:prstGeom prst="rect">
            <a:avLst/>
          </a:prstGeom>
          <a:noFill/>
          <a:ln>
            <a:solidFill>
              <a:schemeClr val="tx1">
                <a:lumMod val="65000"/>
                <a:lumOff val="3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200" b="0" dirty="0" smtClean="0">
              <a:solidFill>
                <a:schemeClr val="tx1"/>
              </a:solidFill>
              <a:latin typeface="方正姚体" pitchFamily="2" charset="-122"/>
              <a:ea typeface="方正姚体" pitchFamily="2" charset="-122"/>
            </a:endParaRPr>
          </a:p>
        </p:txBody>
      </p:sp>
      <p:sp>
        <p:nvSpPr>
          <p:cNvPr id="6" name="矩形 5"/>
          <p:cNvSpPr/>
          <p:nvPr/>
        </p:nvSpPr>
        <p:spPr>
          <a:xfrm>
            <a:off x="3563888" y="980728"/>
            <a:ext cx="4176464" cy="5328592"/>
          </a:xfrm>
          <a:prstGeom prst="rect">
            <a:avLst/>
          </a:prstGeom>
          <a:solidFill>
            <a:srgbClr val="FFFFFF"/>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200" b="0" dirty="0" smtClean="0">
              <a:solidFill>
                <a:schemeClr val="tx1"/>
              </a:solidFill>
              <a:latin typeface="方正姚体" pitchFamily="2" charset="-122"/>
              <a:ea typeface="方正姚体" pitchFamily="2" charset="-122"/>
            </a:endParaRPr>
          </a:p>
        </p:txBody>
      </p:sp>
      <p:sp>
        <p:nvSpPr>
          <p:cNvPr id="7" name="矩形 6"/>
          <p:cNvSpPr/>
          <p:nvPr/>
        </p:nvSpPr>
        <p:spPr>
          <a:xfrm>
            <a:off x="8172400" y="980728"/>
            <a:ext cx="656456" cy="5328592"/>
          </a:xfrm>
          <a:prstGeom prst="rect">
            <a:avLst/>
          </a:prstGeom>
          <a:solidFill>
            <a:schemeClr val="accent3">
              <a:lumMod val="60000"/>
              <a:lumOff val="40000"/>
            </a:schemeClr>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200" b="0" dirty="0" smtClean="0">
              <a:solidFill>
                <a:schemeClr val="tx1"/>
              </a:solidFill>
              <a:latin typeface="方正姚体" pitchFamily="2" charset="-122"/>
              <a:ea typeface="方正姚体" pitchFamily="2" charset="-122"/>
            </a:endParaRPr>
          </a:p>
        </p:txBody>
      </p:sp>
      <p:sp>
        <p:nvSpPr>
          <p:cNvPr id="8" name="右箭头 7"/>
          <p:cNvSpPr/>
          <p:nvPr/>
        </p:nvSpPr>
        <p:spPr>
          <a:xfrm>
            <a:off x="3275856" y="3140968"/>
            <a:ext cx="216024" cy="432048"/>
          </a:xfrm>
          <a:prstGeom prst="rightArrow">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endParaRPr>
          </a:p>
        </p:txBody>
      </p:sp>
      <p:sp>
        <p:nvSpPr>
          <p:cNvPr id="9" name="右箭头 8"/>
          <p:cNvSpPr/>
          <p:nvPr/>
        </p:nvSpPr>
        <p:spPr>
          <a:xfrm>
            <a:off x="7884368" y="3140968"/>
            <a:ext cx="216024" cy="432048"/>
          </a:xfrm>
          <a:prstGeom prst="rightArrow">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endParaRPr>
          </a:p>
        </p:txBody>
      </p:sp>
      <p:sp>
        <p:nvSpPr>
          <p:cNvPr id="10" name="文本框 8"/>
          <p:cNvSpPr txBox="1"/>
          <p:nvPr/>
        </p:nvSpPr>
        <p:spPr>
          <a:xfrm>
            <a:off x="971600" y="1196752"/>
            <a:ext cx="1656184" cy="338554"/>
          </a:xfrm>
          <a:prstGeom prst="rect">
            <a:avLst/>
          </a:prstGeom>
          <a:noFill/>
        </p:spPr>
        <p:txBody>
          <a:bodyPr wrap="square" rtlCol="0">
            <a:spAutoFit/>
          </a:bodyPr>
          <a:lstStyle/>
          <a:p>
            <a:r>
              <a:rPr kumimoji="1" lang="zh-CN" altLang="en-US" sz="1600" b="1" dirty="0" smtClean="0">
                <a:latin typeface="微软雅黑"/>
                <a:ea typeface="微软雅黑"/>
                <a:cs typeface="微软雅黑"/>
              </a:rPr>
              <a:t>风险与控制识别</a:t>
            </a:r>
          </a:p>
        </p:txBody>
      </p:sp>
      <p:sp>
        <p:nvSpPr>
          <p:cNvPr id="11" name="文本框 9"/>
          <p:cNvSpPr txBox="1"/>
          <p:nvPr/>
        </p:nvSpPr>
        <p:spPr>
          <a:xfrm>
            <a:off x="4644008" y="1124744"/>
            <a:ext cx="1656184" cy="338554"/>
          </a:xfrm>
          <a:prstGeom prst="rect">
            <a:avLst/>
          </a:prstGeom>
          <a:noFill/>
        </p:spPr>
        <p:txBody>
          <a:bodyPr wrap="square" rtlCol="0">
            <a:spAutoFit/>
          </a:bodyPr>
          <a:lstStyle/>
          <a:p>
            <a:r>
              <a:rPr kumimoji="1" lang="zh-CN" altLang="en-US" sz="1600" b="1" dirty="0" smtClean="0">
                <a:latin typeface="微软雅黑"/>
                <a:ea typeface="微软雅黑"/>
                <a:cs typeface="微软雅黑"/>
              </a:rPr>
              <a:t>风险与控制评估</a:t>
            </a:r>
          </a:p>
        </p:txBody>
      </p:sp>
      <p:sp>
        <p:nvSpPr>
          <p:cNvPr id="12" name="文本框 10"/>
          <p:cNvSpPr txBox="1"/>
          <p:nvPr/>
        </p:nvSpPr>
        <p:spPr>
          <a:xfrm>
            <a:off x="8316416" y="2780928"/>
            <a:ext cx="504056" cy="1323439"/>
          </a:xfrm>
          <a:prstGeom prst="rect">
            <a:avLst/>
          </a:prstGeom>
          <a:noFill/>
        </p:spPr>
        <p:txBody>
          <a:bodyPr wrap="square" rtlCol="0">
            <a:spAutoFit/>
          </a:bodyPr>
          <a:lstStyle/>
          <a:p>
            <a:r>
              <a:rPr kumimoji="1" lang="zh-CN" altLang="en-US" sz="1600" b="1" dirty="0" smtClean="0">
                <a:latin typeface="微软雅黑"/>
                <a:ea typeface="微软雅黑"/>
                <a:cs typeface="微软雅黑"/>
              </a:rPr>
              <a:t>改</a:t>
            </a:r>
            <a:endParaRPr kumimoji="1" lang="en-US" altLang="zh-CN" sz="1600" b="1" dirty="0" smtClean="0">
              <a:latin typeface="微软雅黑"/>
              <a:ea typeface="微软雅黑"/>
              <a:cs typeface="微软雅黑"/>
            </a:endParaRPr>
          </a:p>
          <a:p>
            <a:r>
              <a:rPr kumimoji="1" lang="zh-CN" altLang="en-US" sz="1600" b="1" dirty="0" smtClean="0">
                <a:latin typeface="微软雅黑"/>
                <a:ea typeface="微软雅黑"/>
                <a:cs typeface="微软雅黑"/>
              </a:rPr>
              <a:t>进</a:t>
            </a:r>
            <a:endParaRPr kumimoji="1" lang="en-US" altLang="zh-CN" sz="1600" b="1" dirty="0" smtClean="0">
              <a:latin typeface="微软雅黑"/>
              <a:ea typeface="微软雅黑"/>
              <a:cs typeface="微软雅黑"/>
            </a:endParaRPr>
          </a:p>
          <a:p>
            <a:r>
              <a:rPr kumimoji="1" lang="zh-CN" altLang="en-US" sz="1600" b="1" dirty="0" smtClean="0">
                <a:latin typeface="微软雅黑"/>
                <a:ea typeface="微软雅黑"/>
                <a:cs typeface="微软雅黑"/>
              </a:rPr>
              <a:t>与</a:t>
            </a:r>
            <a:endParaRPr kumimoji="1" lang="en-US" altLang="zh-CN" sz="1600" b="1" dirty="0" smtClean="0">
              <a:latin typeface="微软雅黑"/>
              <a:ea typeface="微软雅黑"/>
              <a:cs typeface="微软雅黑"/>
            </a:endParaRPr>
          </a:p>
          <a:p>
            <a:r>
              <a:rPr kumimoji="1" lang="zh-CN" altLang="en-US" sz="1600" b="1" dirty="0" smtClean="0">
                <a:latin typeface="微软雅黑"/>
                <a:ea typeface="微软雅黑"/>
                <a:cs typeface="微软雅黑"/>
              </a:rPr>
              <a:t>跟</a:t>
            </a:r>
            <a:endParaRPr kumimoji="1" lang="en-US" altLang="zh-CN" sz="1600" b="1" dirty="0" smtClean="0">
              <a:latin typeface="微软雅黑"/>
              <a:ea typeface="微软雅黑"/>
              <a:cs typeface="微软雅黑"/>
            </a:endParaRPr>
          </a:p>
          <a:p>
            <a:r>
              <a:rPr kumimoji="1" lang="zh-CN" altLang="en-US" sz="1600" b="1" dirty="0" smtClean="0">
                <a:latin typeface="微软雅黑"/>
                <a:ea typeface="微软雅黑"/>
                <a:cs typeface="微软雅黑"/>
              </a:rPr>
              <a:t>踪</a:t>
            </a:r>
          </a:p>
        </p:txBody>
      </p:sp>
      <p:sp>
        <p:nvSpPr>
          <p:cNvPr id="13" name="矩形 12"/>
          <p:cNvSpPr/>
          <p:nvPr/>
        </p:nvSpPr>
        <p:spPr>
          <a:xfrm>
            <a:off x="1043608" y="1772816"/>
            <a:ext cx="1584176" cy="432048"/>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流程梳理</a:t>
            </a:r>
            <a:endParaRPr lang="zh-CN" altLang="en-US" sz="1400" dirty="0">
              <a:solidFill>
                <a:srgbClr val="000000"/>
              </a:solidFill>
              <a:latin typeface="微软雅黑" charset="0"/>
              <a:ea typeface="微软雅黑" charset="0"/>
              <a:cs typeface="微软雅黑" charset="0"/>
            </a:endParaRPr>
          </a:p>
        </p:txBody>
      </p:sp>
      <p:sp>
        <p:nvSpPr>
          <p:cNvPr id="14" name="矩形 13"/>
          <p:cNvSpPr/>
          <p:nvPr/>
        </p:nvSpPr>
        <p:spPr>
          <a:xfrm>
            <a:off x="611560" y="2924944"/>
            <a:ext cx="936104" cy="504056"/>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风险</a:t>
            </a:r>
            <a:endParaRPr lang="zh-CN" altLang="en-US" sz="1400" dirty="0">
              <a:solidFill>
                <a:srgbClr val="000000"/>
              </a:solidFill>
              <a:latin typeface="微软雅黑" charset="0"/>
              <a:ea typeface="微软雅黑" charset="0"/>
              <a:cs typeface="微软雅黑" charset="0"/>
            </a:endParaRPr>
          </a:p>
        </p:txBody>
      </p:sp>
      <p:sp>
        <p:nvSpPr>
          <p:cNvPr id="15" name="矩形 14"/>
          <p:cNvSpPr/>
          <p:nvPr/>
        </p:nvSpPr>
        <p:spPr>
          <a:xfrm>
            <a:off x="1979712" y="2924944"/>
            <a:ext cx="936104" cy="504056"/>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控制</a:t>
            </a:r>
            <a:endParaRPr lang="en-US" altLang="zh-CN" sz="1400" dirty="0" smtClean="0">
              <a:solidFill>
                <a:srgbClr val="000000"/>
              </a:solidFill>
              <a:latin typeface="微软雅黑" charset="0"/>
              <a:ea typeface="微软雅黑" charset="0"/>
              <a:cs typeface="微软雅黑" charset="0"/>
            </a:endParaRPr>
          </a:p>
          <a:p>
            <a:pPr algn="ctr"/>
            <a:r>
              <a:rPr lang="zh-CN" altLang="en-US" sz="1400" dirty="0" smtClean="0">
                <a:solidFill>
                  <a:srgbClr val="000000"/>
                </a:solidFill>
                <a:latin typeface="微软雅黑" charset="0"/>
                <a:ea typeface="微软雅黑" charset="0"/>
                <a:cs typeface="微软雅黑" charset="0"/>
              </a:rPr>
              <a:t>措施</a:t>
            </a:r>
            <a:endParaRPr lang="zh-CN" altLang="en-US" sz="1400" dirty="0">
              <a:solidFill>
                <a:srgbClr val="000000"/>
              </a:solidFill>
              <a:latin typeface="微软雅黑" charset="0"/>
              <a:ea typeface="微软雅黑" charset="0"/>
              <a:cs typeface="微软雅黑" charset="0"/>
            </a:endParaRPr>
          </a:p>
        </p:txBody>
      </p:sp>
      <p:sp>
        <p:nvSpPr>
          <p:cNvPr id="16" name="矩形 15"/>
          <p:cNvSpPr/>
          <p:nvPr/>
        </p:nvSpPr>
        <p:spPr>
          <a:xfrm>
            <a:off x="611560" y="3573016"/>
            <a:ext cx="1224136" cy="1296144"/>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风险描述</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风险发生原因</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风险分类</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风险影响类型</a:t>
            </a:r>
          </a:p>
        </p:txBody>
      </p:sp>
      <p:sp>
        <p:nvSpPr>
          <p:cNvPr id="17" name="矩形 16"/>
          <p:cNvSpPr/>
          <p:nvPr/>
        </p:nvSpPr>
        <p:spPr>
          <a:xfrm>
            <a:off x="1934889" y="3573016"/>
            <a:ext cx="1224136" cy="1296144"/>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Clr>
                <a:srgbClr val="002060"/>
              </a:buClr>
              <a:buFont typeface="Wingdings" panose="05000000000000000000" pitchFamily="2" charset="2"/>
              <a:buChar char="Ø"/>
            </a:pPr>
            <a:r>
              <a:rPr lang="zh-CN" altLang="en-US" sz="1400" b="0" dirty="0">
                <a:solidFill>
                  <a:srgbClr val="000000"/>
                </a:solidFill>
                <a:latin typeface="微软雅黑" charset="0"/>
                <a:ea typeface="微软雅黑" charset="0"/>
                <a:cs typeface="微软雅黑" charset="0"/>
              </a:rPr>
              <a:t>控制措施描述</a:t>
            </a:r>
            <a:endParaRPr lang="en-US" altLang="zh-CN" sz="1400" b="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控制措施类型</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控制分类</a:t>
            </a:r>
          </a:p>
        </p:txBody>
      </p:sp>
      <p:cxnSp>
        <p:nvCxnSpPr>
          <p:cNvPr id="18" name="肘形连接符 17"/>
          <p:cNvCxnSpPr>
            <a:stCxn id="13" idx="2"/>
            <a:endCxn id="14" idx="0"/>
          </p:cNvCxnSpPr>
          <p:nvPr/>
        </p:nvCxnSpPr>
        <p:spPr>
          <a:xfrm rot="5400000">
            <a:off x="1097614" y="2186862"/>
            <a:ext cx="720080" cy="756084"/>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3" idx="2"/>
            <a:endCxn id="15" idx="0"/>
          </p:cNvCxnSpPr>
          <p:nvPr/>
        </p:nvCxnSpPr>
        <p:spPr>
          <a:xfrm rot="16200000" flipH="1">
            <a:off x="1781690" y="2258870"/>
            <a:ext cx="720080" cy="612068"/>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线箭头连接符 21"/>
          <p:cNvCxnSpPr>
            <a:stCxn id="14" idx="3"/>
            <a:endCxn id="15" idx="1"/>
          </p:cNvCxnSpPr>
          <p:nvPr/>
        </p:nvCxnSpPr>
        <p:spPr>
          <a:xfrm>
            <a:off x="1547664" y="3176972"/>
            <a:ext cx="432048" cy="0"/>
          </a:xfrm>
          <a:prstGeom prst="straightConnector1">
            <a:avLst/>
          </a:prstGeom>
          <a:ln w="38100">
            <a:solidFill>
              <a:srgbClr val="7F7F7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779912" y="1772816"/>
            <a:ext cx="1224136" cy="432048"/>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评估计划及方案</a:t>
            </a:r>
            <a:endParaRPr lang="zh-CN" altLang="en-US" sz="1400" dirty="0">
              <a:solidFill>
                <a:srgbClr val="000000"/>
              </a:solidFill>
              <a:latin typeface="微软雅黑" charset="0"/>
              <a:ea typeface="微软雅黑" charset="0"/>
              <a:cs typeface="微软雅黑" charset="0"/>
            </a:endParaRPr>
          </a:p>
        </p:txBody>
      </p:sp>
      <p:sp>
        <p:nvSpPr>
          <p:cNvPr id="22" name="矩形 21"/>
          <p:cNvSpPr/>
          <p:nvPr/>
        </p:nvSpPr>
        <p:spPr>
          <a:xfrm>
            <a:off x="3779912" y="3212976"/>
            <a:ext cx="1224136" cy="432048"/>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系统生成问卷并下发</a:t>
            </a:r>
            <a:endParaRPr lang="zh-CN" altLang="en-US" sz="1400" dirty="0">
              <a:solidFill>
                <a:srgbClr val="000000"/>
              </a:solidFill>
              <a:latin typeface="微软雅黑" charset="0"/>
              <a:ea typeface="微软雅黑" charset="0"/>
              <a:cs typeface="微软雅黑" charset="0"/>
            </a:endParaRPr>
          </a:p>
        </p:txBody>
      </p:sp>
      <p:cxnSp>
        <p:nvCxnSpPr>
          <p:cNvPr id="23" name="直线箭头连接符 25"/>
          <p:cNvCxnSpPr>
            <a:stCxn id="21" idx="2"/>
            <a:endCxn id="22" idx="0"/>
          </p:cNvCxnSpPr>
          <p:nvPr/>
        </p:nvCxnSpPr>
        <p:spPr>
          <a:xfrm>
            <a:off x="4391980" y="2204864"/>
            <a:ext cx="0" cy="1008112"/>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220072" y="1700808"/>
            <a:ext cx="2448272" cy="1080120"/>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年度计划及临时性计划</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评估机构及评估部门</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评估流程</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评估时间要求等</a:t>
            </a:r>
            <a:endParaRPr lang="en-US" altLang="zh-CN" sz="1400" dirty="0">
              <a:solidFill>
                <a:srgbClr val="000000"/>
              </a:solidFill>
              <a:latin typeface="微软雅黑" charset="0"/>
              <a:ea typeface="微软雅黑" charset="0"/>
              <a:cs typeface="微软雅黑" charset="0"/>
            </a:endParaRPr>
          </a:p>
        </p:txBody>
      </p:sp>
      <p:sp>
        <p:nvSpPr>
          <p:cNvPr id="25" name="矩形 24"/>
          <p:cNvSpPr/>
          <p:nvPr/>
        </p:nvSpPr>
        <p:spPr>
          <a:xfrm>
            <a:off x="3779912" y="4005064"/>
            <a:ext cx="1224136" cy="432048"/>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自我评估</a:t>
            </a:r>
            <a:endParaRPr lang="zh-CN" altLang="en-US" sz="1400" dirty="0">
              <a:solidFill>
                <a:srgbClr val="000000"/>
              </a:solidFill>
              <a:latin typeface="微软雅黑" charset="0"/>
              <a:ea typeface="微软雅黑" charset="0"/>
              <a:cs typeface="微软雅黑" charset="0"/>
            </a:endParaRPr>
          </a:p>
        </p:txBody>
      </p:sp>
      <p:cxnSp>
        <p:nvCxnSpPr>
          <p:cNvPr id="26" name="直线箭头连接符 32"/>
          <p:cNvCxnSpPr>
            <a:stCxn id="22" idx="2"/>
            <a:endCxn id="25" idx="0"/>
          </p:cNvCxnSpPr>
          <p:nvPr/>
        </p:nvCxnSpPr>
        <p:spPr>
          <a:xfrm>
            <a:off x="4391980" y="3645024"/>
            <a:ext cx="0" cy="360040"/>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364088" y="3501008"/>
            <a:ext cx="2160240" cy="1152128"/>
          </a:xfrm>
          <a:prstGeom prst="rect">
            <a:avLst/>
          </a:prstGeom>
          <a:solidFill>
            <a:schemeClr val="bg1"/>
          </a:solidFill>
          <a:ln>
            <a:solidFill>
              <a:srgbClr val="7F7F7F"/>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en-US" altLang="zh-CN" sz="1200" b="0" dirty="0" smtClean="0">
              <a:solidFill>
                <a:schemeClr val="tx1"/>
              </a:solidFill>
              <a:latin typeface="方正姚体" pitchFamily="2" charset="-122"/>
              <a:ea typeface="方正姚体" pitchFamily="2" charset="-122"/>
            </a:endParaRPr>
          </a:p>
          <a:p>
            <a:pPr algn="ctr"/>
            <a:endParaRPr kumimoji="1" lang="zh-CN" altLang="en-US" sz="1200" b="0" dirty="0" smtClean="0">
              <a:solidFill>
                <a:schemeClr val="tx1"/>
              </a:solidFill>
              <a:latin typeface="方正姚体" pitchFamily="2" charset="-122"/>
              <a:ea typeface="方正姚体" pitchFamily="2" charset="-122"/>
            </a:endParaRPr>
          </a:p>
        </p:txBody>
      </p:sp>
      <p:sp>
        <p:nvSpPr>
          <p:cNvPr id="28" name="矩形 27"/>
          <p:cNvSpPr/>
          <p:nvPr/>
        </p:nvSpPr>
        <p:spPr>
          <a:xfrm>
            <a:off x="5796136" y="3645024"/>
            <a:ext cx="1224136" cy="360040"/>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初评</a:t>
            </a:r>
            <a:endParaRPr lang="zh-CN" altLang="en-US" sz="1400" dirty="0">
              <a:solidFill>
                <a:srgbClr val="000000"/>
              </a:solidFill>
              <a:latin typeface="微软雅黑" charset="0"/>
              <a:ea typeface="微软雅黑" charset="0"/>
              <a:cs typeface="微软雅黑" charset="0"/>
            </a:endParaRPr>
          </a:p>
        </p:txBody>
      </p:sp>
      <p:sp>
        <p:nvSpPr>
          <p:cNvPr id="29" name="矩形 28"/>
          <p:cNvSpPr/>
          <p:nvPr/>
        </p:nvSpPr>
        <p:spPr>
          <a:xfrm>
            <a:off x="5796136" y="4149080"/>
            <a:ext cx="1224136" cy="360040"/>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复评</a:t>
            </a:r>
            <a:endParaRPr lang="zh-CN" altLang="en-US" sz="1400" dirty="0">
              <a:solidFill>
                <a:srgbClr val="000000"/>
              </a:solidFill>
              <a:latin typeface="微软雅黑" charset="0"/>
              <a:ea typeface="微软雅黑" charset="0"/>
              <a:cs typeface="微软雅黑" charset="0"/>
            </a:endParaRPr>
          </a:p>
        </p:txBody>
      </p:sp>
      <p:sp>
        <p:nvSpPr>
          <p:cNvPr id="30" name="矩形 29"/>
          <p:cNvSpPr/>
          <p:nvPr/>
        </p:nvSpPr>
        <p:spPr>
          <a:xfrm>
            <a:off x="3635896" y="4797152"/>
            <a:ext cx="3888432" cy="1368152"/>
          </a:xfrm>
          <a:prstGeom prst="rect">
            <a:avLst/>
          </a:prstGeom>
          <a:solidFill>
            <a:schemeClr val="bg1"/>
          </a:solidFill>
          <a:ln>
            <a:solidFill>
              <a:srgbClr val="7F7F7F"/>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en-US" altLang="zh-CN" sz="1200" b="0" dirty="0" smtClean="0">
              <a:solidFill>
                <a:schemeClr val="tx1"/>
              </a:solidFill>
              <a:latin typeface="方正姚体" pitchFamily="2" charset="-122"/>
              <a:ea typeface="方正姚体" pitchFamily="2" charset="-122"/>
            </a:endParaRPr>
          </a:p>
          <a:p>
            <a:pPr algn="ctr"/>
            <a:endParaRPr kumimoji="1" lang="zh-CN" altLang="en-US" sz="1200" b="0" dirty="0" smtClean="0">
              <a:solidFill>
                <a:schemeClr val="tx1"/>
              </a:solidFill>
              <a:latin typeface="方正姚体" pitchFamily="2" charset="-122"/>
              <a:ea typeface="方正姚体" pitchFamily="2" charset="-122"/>
            </a:endParaRPr>
          </a:p>
        </p:txBody>
      </p:sp>
      <p:sp>
        <p:nvSpPr>
          <p:cNvPr id="31" name="矩形 30"/>
          <p:cNvSpPr/>
          <p:nvPr/>
        </p:nvSpPr>
        <p:spPr>
          <a:xfrm>
            <a:off x="3779912" y="4941168"/>
            <a:ext cx="1080120" cy="432048"/>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固有风险</a:t>
            </a:r>
            <a:endParaRPr lang="en-US" altLang="zh-CN" sz="1400" dirty="0" smtClean="0">
              <a:solidFill>
                <a:srgbClr val="000000"/>
              </a:solidFill>
              <a:latin typeface="微软雅黑" charset="0"/>
              <a:ea typeface="微软雅黑" charset="0"/>
              <a:cs typeface="微软雅黑" charset="0"/>
            </a:endParaRPr>
          </a:p>
          <a:p>
            <a:pPr algn="ctr"/>
            <a:r>
              <a:rPr lang="zh-CN" altLang="en-US" sz="1400" dirty="0" smtClean="0">
                <a:solidFill>
                  <a:srgbClr val="000000"/>
                </a:solidFill>
                <a:latin typeface="微软雅黑" charset="0"/>
                <a:ea typeface="微软雅黑" charset="0"/>
                <a:cs typeface="微软雅黑" charset="0"/>
              </a:rPr>
              <a:t>评估</a:t>
            </a:r>
            <a:endParaRPr lang="en-US" altLang="zh-CN" sz="1400" dirty="0" smtClean="0">
              <a:solidFill>
                <a:srgbClr val="000000"/>
              </a:solidFill>
              <a:latin typeface="微软雅黑" charset="0"/>
              <a:ea typeface="微软雅黑" charset="0"/>
              <a:cs typeface="微软雅黑" charset="0"/>
            </a:endParaRPr>
          </a:p>
        </p:txBody>
      </p:sp>
      <p:sp>
        <p:nvSpPr>
          <p:cNvPr id="32" name="矩形 31"/>
          <p:cNvSpPr/>
          <p:nvPr/>
        </p:nvSpPr>
        <p:spPr>
          <a:xfrm>
            <a:off x="5004048" y="4941168"/>
            <a:ext cx="1080120" cy="432048"/>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控制措施</a:t>
            </a:r>
            <a:endParaRPr lang="en-US" altLang="zh-CN" sz="1400" dirty="0" smtClean="0">
              <a:solidFill>
                <a:srgbClr val="000000"/>
              </a:solidFill>
              <a:latin typeface="微软雅黑" charset="0"/>
              <a:ea typeface="微软雅黑" charset="0"/>
              <a:cs typeface="微软雅黑" charset="0"/>
            </a:endParaRPr>
          </a:p>
          <a:p>
            <a:pPr algn="ctr"/>
            <a:r>
              <a:rPr lang="zh-CN" altLang="en-US" sz="1400" dirty="0" smtClean="0">
                <a:solidFill>
                  <a:srgbClr val="000000"/>
                </a:solidFill>
                <a:latin typeface="微软雅黑" charset="0"/>
                <a:ea typeface="微软雅黑" charset="0"/>
                <a:cs typeface="微软雅黑" charset="0"/>
              </a:rPr>
              <a:t>评估</a:t>
            </a:r>
            <a:endParaRPr lang="en-US" altLang="zh-CN" sz="1400" dirty="0" smtClean="0">
              <a:solidFill>
                <a:srgbClr val="000000"/>
              </a:solidFill>
              <a:latin typeface="微软雅黑" charset="0"/>
              <a:ea typeface="微软雅黑" charset="0"/>
              <a:cs typeface="微软雅黑" charset="0"/>
            </a:endParaRPr>
          </a:p>
        </p:txBody>
      </p:sp>
      <p:sp>
        <p:nvSpPr>
          <p:cNvPr id="33" name="矩形 32"/>
          <p:cNvSpPr/>
          <p:nvPr/>
        </p:nvSpPr>
        <p:spPr>
          <a:xfrm>
            <a:off x="6300192" y="4941168"/>
            <a:ext cx="1080120" cy="432048"/>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rgbClr val="000000"/>
                </a:solidFill>
                <a:latin typeface="微软雅黑" charset="0"/>
                <a:ea typeface="微软雅黑" charset="0"/>
                <a:cs typeface="微软雅黑" charset="0"/>
              </a:rPr>
              <a:t>剩余风险</a:t>
            </a:r>
            <a:endParaRPr lang="en-US" altLang="zh-CN" sz="1400" dirty="0" smtClean="0">
              <a:solidFill>
                <a:srgbClr val="000000"/>
              </a:solidFill>
              <a:latin typeface="微软雅黑" charset="0"/>
              <a:ea typeface="微软雅黑" charset="0"/>
              <a:cs typeface="微软雅黑" charset="0"/>
            </a:endParaRPr>
          </a:p>
          <a:p>
            <a:pPr algn="ctr"/>
            <a:r>
              <a:rPr lang="zh-CN" altLang="en-US" sz="1400" dirty="0" smtClean="0">
                <a:solidFill>
                  <a:srgbClr val="000000"/>
                </a:solidFill>
                <a:latin typeface="微软雅黑" charset="0"/>
                <a:ea typeface="微软雅黑" charset="0"/>
                <a:cs typeface="微软雅黑" charset="0"/>
              </a:rPr>
              <a:t>评估</a:t>
            </a:r>
            <a:endParaRPr lang="en-US" altLang="zh-CN" sz="1400" dirty="0" smtClean="0">
              <a:solidFill>
                <a:srgbClr val="000000"/>
              </a:solidFill>
              <a:latin typeface="微软雅黑" charset="0"/>
              <a:ea typeface="微软雅黑" charset="0"/>
              <a:cs typeface="微软雅黑" charset="0"/>
            </a:endParaRPr>
          </a:p>
        </p:txBody>
      </p:sp>
      <p:sp>
        <p:nvSpPr>
          <p:cNvPr id="34" name="矩形 33"/>
          <p:cNvSpPr/>
          <p:nvPr/>
        </p:nvSpPr>
        <p:spPr>
          <a:xfrm>
            <a:off x="3779912" y="5445224"/>
            <a:ext cx="1152128" cy="72008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buClr>
                <a:srgbClr val="FFC706"/>
              </a:buClr>
            </a:pPr>
            <a:r>
              <a:rPr lang="zh-CN" altLang="en-US" sz="1400" b="0" dirty="0" smtClean="0">
                <a:solidFill>
                  <a:srgbClr val="000000"/>
                </a:solidFill>
                <a:latin typeface="微软雅黑" charset="0"/>
                <a:ea typeface="微软雅黑" charset="0"/>
                <a:cs typeface="微软雅黑" charset="0"/>
              </a:rPr>
              <a:t>发生概率、影响程度</a:t>
            </a:r>
            <a:endParaRPr lang="en-US" altLang="zh-CN" sz="1400" b="0" dirty="0" smtClean="0">
              <a:solidFill>
                <a:srgbClr val="000000"/>
              </a:solidFill>
              <a:latin typeface="微软雅黑" charset="0"/>
              <a:ea typeface="微软雅黑" charset="0"/>
              <a:cs typeface="微软雅黑" charset="0"/>
            </a:endParaRPr>
          </a:p>
          <a:p>
            <a:pPr>
              <a:buClr>
                <a:srgbClr val="FFC706"/>
              </a:buClr>
            </a:pPr>
            <a:r>
              <a:rPr lang="zh-CN" altLang="en-US" sz="1400" b="0" dirty="0" smtClean="0">
                <a:solidFill>
                  <a:srgbClr val="000000"/>
                </a:solidFill>
                <a:latin typeface="微软雅黑" charset="0"/>
                <a:ea typeface="微软雅黑" charset="0"/>
                <a:cs typeface="微软雅黑" charset="0"/>
              </a:rPr>
              <a:t>严重度</a:t>
            </a:r>
            <a:endParaRPr lang="en-US" altLang="zh-CN" sz="1400" b="0" dirty="0" smtClean="0">
              <a:solidFill>
                <a:srgbClr val="000000"/>
              </a:solidFill>
              <a:latin typeface="微软雅黑" charset="0"/>
              <a:ea typeface="微软雅黑" charset="0"/>
              <a:cs typeface="微软雅黑" charset="0"/>
            </a:endParaRPr>
          </a:p>
        </p:txBody>
      </p:sp>
      <p:sp>
        <p:nvSpPr>
          <p:cNvPr id="35" name="矩形 34"/>
          <p:cNvSpPr/>
          <p:nvPr/>
        </p:nvSpPr>
        <p:spPr>
          <a:xfrm>
            <a:off x="5076056" y="5445224"/>
            <a:ext cx="1008112" cy="72008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buClr>
                <a:srgbClr val="FFC706"/>
              </a:buClr>
            </a:pPr>
            <a:r>
              <a:rPr lang="zh-CN" altLang="en-US" sz="1400" b="0" dirty="0" smtClean="0">
                <a:solidFill>
                  <a:srgbClr val="000000"/>
                </a:solidFill>
                <a:latin typeface="微软雅黑" charset="0"/>
                <a:ea typeface="微软雅黑" charset="0"/>
                <a:cs typeface="微软雅黑" charset="0"/>
              </a:rPr>
              <a:t>控制设计</a:t>
            </a:r>
            <a:endParaRPr lang="en-US" altLang="zh-CN" sz="1400" b="0" dirty="0" smtClean="0">
              <a:solidFill>
                <a:srgbClr val="000000"/>
              </a:solidFill>
              <a:latin typeface="微软雅黑" charset="0"/>
              <a:ea typeface="微软雅黑" charset="0"/>
              <a:cs typeface="微软雅黑" charset="0"/>
            </a:endParaRPr>
          </a:p>
          <a:p>
            <a:pPr>
              <a:buClr>
                <a:srgbClr val="FFC706"/>
              </a:buClr>
            </a:pPr>
            <a:r>
              <a:rPr lang="zh-CN" altLang="en-US" sz="1400" b="0" dirty="0" smtClean="0">
                <a:solidFill>
                  <a:srgbClr val="000000"/>
                </a:solidFill>
                <a:latin typeface="微软雅黑" charset="0"/>
                <a:ea typeface="微软雅黑" charset="0"/>
                <a:cs typeface="微软雅黑" charset="0"/>
              </a:rPr>
              <a:t>控制运行</a:t>
            </a:r>
            <a:endParaRPr lang="en-US" altLang="zh-CN" sz="1400" b="0" dirty="0" smtClean="0">
              <a:solidFill>
                <a:srgbClr val="000000"/>
              </a:solidFill>
              <a:latin typeface="微软雅黑" charset="0"/>
              <a:ea typeface="微软雅黑" charset="0"/>
              <a:cs typeface="微软雅黑" charset="0"/>
            </a:endParaRPr>
          </a:p>
        </p:txBody>
      </p:sp>
      <p:sp>
        <p:nvSpPr>
          <p:cNvPr id="36" name="矩形 35"/>
          <p:cNvSpPr/>
          <p:nvPr/>
        </p:nvSpPr>
        <p:spPr>
          <a:xfrm>
            <a:off x="6300192" y="5445224"/>
            <a:ext cx="1152128" cy="72008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buClr>
                <a:srgbClr val="FFC706"/>
              </a:buClr>
            </a:pPr>
            <a:r>
              <a:rPr lang="zh-CN" altLang="en-US" sz="1400" b="0" dirty="0" smtClean="0">
                <a:solidFill>
                  <a:srgbClr val="000000"/>
                </a:solidFill>
                <a:latin typeface="微软雅黑" charset="0"/>
                <a:ea typeface="微软雅黑" charset="0"/>
                <a:cs typeface="微软雅黑" charset="0"/>
              </a:rPr>
              <a:t>发生概率、影响程度</a:t>
            </a:r>
            <a:endParaRPr lang="en-US" altLang="zh-CN" sz="1400" b="0" dirty="0" smtClean="0">
              <a:solidFill>
                <a:srgbClr val="000000"/>
              </a:solidFill>
              <a:latin typeface="微软雅黑" charset="0"/>
              <a:ea typeface="微软雅黑" charset="0"/>
              <a:cs typeface="微软雅黑" charset="0"/>
            </a:endParaRPr>
          </a:p>
          <a:p>
            <a:pPr>
              <a:buClr>
                <a:srgbClr val="FFC706"/>
              </a:buClr>
            </a:pPr>
            <a:r>
              <a:rPr lang="zh-CN" altLang="en-US" sz="1400" b="0" dirty="0" smtClean="0">
                <a:solidFill>
                  <a:srgbClr val="000000"/>
                </a:solidFill>
                <a:latin typeface="微软雅黑" charset="0"/>
                <a:ea typeface="微软雅黑" charset="0"/>
                <a:cs typeface="微软雅黑" charset="0"/>
              </a:rPr>
              <a:t>严重度</a:t>
            </a:r>
            <a:endParaRPr lang="en-US" altLang="zh-CN" sz="1400" b="0" dirty="0" smtClean="0">
              <a:solidFill>
                <a:srgbClr val="000000"/>
              </a:solidFill>
              <a:latin typeface="微软雅黑" charset="0"/>
              <a:ea typeface="微软雅黑" charset="0"/>
              <a:cs typeface="微软雅黑" charset="0"/>
            </a:endParaRPr>
          </a:p>
        </p:txBody>
      </p:sp>
      <p:cxnSp>
        <p:nvCxnSpPr>
          <p:cNvPr id="37" name="直线箭头连接符 47"/>
          <p:cNvCxnSpPr>
            <a:endCxn id="27" idx="1"/>
          </p:cNvCxnSpPr>
          <p:nvPr/>
        </p:nvCxnSpPr>
        <p:spPr>
          <a:xfrm>
            <a:off x="5004048" y="4077072"/>
            <a:ext cx="360040" cy="0"/>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线箭头连接符 49"/>
          <p:cNvCxnSpPr/>
          <p:nvPr/>
        </p:nvCxnSpPr>
        <p:spPr>
          <a:xfrm>
            <a:off x="4355976" y="4437112"/>
            <a:ext cx="0" cy="360040"/>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854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19</a:t>
            </a:fld>
            <a:endParaRPr lang="en-US" altLang="zh-CN" dirty="0"/>
          </a:p>
        </p:txBody>
      </p:sp>
      <p:sp>
        <p:nvSpPr>
          <p:cNvPr id="4" name="矩形 3"/>
          <p:cNvSpPr/>
          <p:nvPr/>
        </p:nvSpPr>
        <p:spPr>
          <a:xfrm>
            <a:off x="2521545" y="2132856"/>
            <a:ext cx="322263" cy="4248150"/>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solidFill>
                  <a:schemeClr val="tx1"/>
                </a:solidFill>
                <a:latin typeface="Calibri" charset="0"/>
                <a:ea typeface="宋体" charset="0"/>
                <a:cs typeface="宋体" charset="0"/>
              </a:rPr>
              <a:t>ODS</a:t>
            </a:r>
            <a:endParaRPr lang="zh-CN" altLang="en-US">
              <a:solidFill>
                <a:schemeClr val="tx1"/>
              </a:solidFill>
              <a:latin typeface="Calibri" charset="0"/>
              <a:ea typeface="宋体" charset="0"/>
              <a:cs typeface="宋体" charset="0"/>
            </a:endParaRPr>
          </a:p>
        </p:txBody>
      </p:sp>
      <p:grpSp>
        <p:nvGrpSpPr>
          <p:cNvPr id="5" name="组合 16"/>
          <p:cNvGrpSpPr>
            <a:grpSpLocks/>
          </p:cNvGrpSpPr>
          <p:nvPr/>
        </p:nvGrpSpPr>
        <p:grpSpPr bwMode="auto">
          <a:xfrm>
            <a:off x="468784" y="2132856"/>
            <a:ext cx="2049463" cy="4248150"/>
            <a:chOff x="290157" y="764704"/>
            <a:chExt cx="2050104" cy="3960440"/>
          </a:xfrm>
        </p:grpSpPr>
        <p:sp>
          <p:nvSpPr>
            <p:cNvPr id="6" name="矩形 5"/>
            <p:cNvSpPr>
              <a:spLocks noChangeArrowheads="1"/>
            </p:cNvSpPr>
            <p:nvPr/>
          </p:nvSpPr>
          <p:spPr bwMode="auto">
            <a:xfrm>
              <a:off x="344149" y="764704"/>
              <a:ext cx="1645164" cy="3960440"/>
            </a:xfrm>
            <a:prstGeom prst="rect">
              <a:avLst/>
            </a:prstGeom>
            <a:noFill/>
            <a:ln w="9525">
              <a:solidFill>
                <a:srgbClr val="A6A6A6"/>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400" dirty="0">
                <a:latin typeface="方正姚体" pitchFamily="2" charset="-122"/>
                <a:ea typeface="方正姚体" pitchFamily="2" charset="-122"/>
                <a:cs typeface="+mn-cs"/>
              </a:endParaRPr>
            </a:p>
          </p:txBody>
        </p:sp>
        <p:sp>
          <p:nvSpPr>
            <p:cNvPr id="7" name="文本框 6"/>
            <p:cNvSpPr txBox="1">
              <a:spLocks noChangeArrowheads="1"/>
            </p:cNvSpPr>
            <p:nvPr/>
          </p:nvSpPr>
          <p:spPr bwMode="auto">
            <a:xfrm>
              <a:off x="290157" y="845529"/>
              <a:ext cx="1864649" cy="28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pPr algn="ctr"/>
              <a:r>
                <a:rPr lang="zh-CN" altLang="en-US" sz="1400">
                  <a:latin typeface="微软雅黑" charset="0"/>
                  <a:ea typeface="微软雅黑" charset="0"/>
                  <a:cs typeface="微软雅黑" charset="0"/>
                </a:rPr>
                <a:t>业务系统</a:t>
              </a:r>
            </a:p>
          </p:txBody>
        </p:sp>
        <p:sp>
          <p:nvSpPr>
            <p:cNvPr id="8" name="矩形 7"/>
            <p:cNvSpPr>
              <a:spLocks noChangeArrowheads="1"/>
            </p:cNvSpPr>
            <p:nvPr/>
          </p:nvSpPr>
          <p:spPr bwMode="auto">
            <a:xfrm>
              <a:off x="441017" y="1236820"/>
              <a:ext cx="1424432" cy="4173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200" dirty="0">
                  <a:latin typeface="微软雅黑" charset="0"/>
                  <a:ea typeface="微软雅黑" charset="0"/>
                  <a:cs typeface="微软雅黑" charset="0"/>
                </a:rPr>
                <a:t>核心系统</a:t>
              </a:r>
            </a:p>
          </p:txBody>
        </p:sp>
        <p:sp>
          <p:nvSpPr>
            <p:cNvPr id="9" name="矩形 8"/>
            <p:cNvSpPr>
              <a:spLocks noChangeArrowheads="1"/>
            </p:cNvSpPr>
            <p:nvPr/>
          </p:nvSpPr>
          <p:spPr bwMode="auto">
            <a:xfrm>
              <a:off x="441017" y="1734095"/>
              <a:ext cx="1424432" cy="4173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200" dirty="0">
                  <a:latin typeface="微软雅黑" charset="0"/>
                  <a:ea typeface="微软雅黑" charset="0"/>
                  <a:cs typeface="微软雅黑" charset="0"/>
                </a:rPr>
                <a:t>资金</a:t>
              </a:r>
              <a:r>
                <a:rPr lang="zh-CN" altLang="en-US" sz="1200" dirty="0" smtClean="0">
                  <a:latin typeface="微软雅黑" charset="0"/>
                  <a:ea typeface="微软雅黑" charset="0"/>
                  <a:cs typeface="微软雅黑" charset="0"/>
                </a:rPr>
                <a:t>交易系统</a:t>
              </a:r>
              <a:endParaRPr lang="zh-CN" altLang="en-US" sz="1200" dirty="0">
                <a:latin typeface="微软雅黑" charset="0"/>
                <a:ea typeface="微软雅黑" charset="0"/>
                <a:cs typeface="微软雅黑" charset="0"/>
              </a:endParaRPr>
            </a:p>
          </p:txBody>
        </p:sp>
        <p:sp>
          <p:nvSpPr>
            <p:cNvPr id="10" name="矩形 9"/>
            <p:cNvSpPr>
              <a:spLocks noChangeArrowheads="1"/>
            </p:cNvSpPr>
            <p:nvPr/>
          </p:nvSpPr>
          <p:spPr bwMode="auto">
            <a:xfrm>
              <a:off x="447369" y="2250609"/>
              <a:ext cx="1424432" cy="41587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200" dirty="0">
                  <a:latin typeface="微软雅黑" charset="0"/>
                  <a:ea typeface="微软雅黑" charset="0"/>
                  <a:cs typeface="微软雅黑" charset="0"/>
                </a:rPr>
                <a:t>信用卡系统</a:t>
              </a:r>
            </a:p>
          </p:txBody>
        </p:sp>
        <p:sp>
          <p:nvSpPr>
            <p:cNvPr id="11" name="矩形 10"/>
            <p:cNvSpPr>
              <a:spLocks noChangeArrowheads="1"/>
            </p:cNvSpPr>
            <p:nvPr/>
          </p:nvSpPr>
          <p:spPr bwMode="auto">
            <a:xfrm>
              <a:off x="441017" y="2765644"/>
              <a:ext cx="1424432" cy="4173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200" dirty="0">
                  <a:latin typeface="微软雅黑" charset="0"/>
                  <a:ea typeface="微软雅黑" charset="0"/>
                  <a:cs typeface="微软雅黑" charset="0"/>
                </a:rPr>
                <a:t>国际</a:t>
              </a:r>
              <a:r>
                <a:rPr lang="zh-CN" altLang="en-US" sz="1200" dirty="0" smtClean="0">
                  <a:latin typeface="微软雅黑" charset="0"/>
                  <a:ea typeface="微软雅黑" charset="0"/>
                  <a:cs typeface="微软雅黑" charset="0"/>
                </a:rPr>
                <a:t>结算系统</a:t>
              </a:r>
              <a:endParaRPr lang="zh-CN" altLang="en-US" sz="1200" dirty="0">
                <a:latin typeface="微软雅黑" charset="0"/>
                <a:ea typeface="微软雅黑" charset="0"/>
                <a:cs typeface="微软雅黑" charset="0"/>
              </a:endParaRPr>
            </a:p>
          </p:txBody>
        </p:sp>
        <p:sp>
          <p:nvSpPr>
            <p:cNvPr id="12" name="矩形 11"/>
            <p:cNvSpPr>
              <a:spLocks noChangeArrowheads="1"/>
            </p:cNvSpPr>
            <p:nvPr/>
          </p:nvSpPr>
          <p:spPr bwMode="auto">
            <a:xfrm>
              <a:off x="461661" y="3283639"/>
              <a:ext cx="1426021" cy="4173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200">
                  <a:latin typeface="微软雅黑" charset="0"/>
                  <a:ea typeface="微软雅黑" charset="0"/>
                  <a:cs typeface="微软雅黑" charset="0"/>
                </a:rPr>
                <a:t>信贷管理系统</a:t>
              </a:r>
            </a:p>
          </p:txBody>
        </p:sp>
        <p:sp>
          <p:nvSpPr>
            <p:cNvPr id="13" name="矩形 12"/>
            <p:cNvSpPr>
              <a:spLocks noChangeArrowheads="1"/>
            </p:cNvSpPr>
            <p:nvPr/>
          </p:nvSpPr>
          <p:spPr bwMode="auto">
            <a:xfrm>
              <a:off x="482305" y="3798673"/>
              <a:ext cx="1381557" cy="41587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200" dirty="0">
                  <a:latin typeface="微软雅黑" charset="0"/>
                  <a:ea typeface="微软雅黑" charset="0"/>
                  <a:cs typeface="微软雅黑" charset="0"/>
                </a:rPr>
                <a:t>其他</a:t>
              </a:r>
              <a:r>
                <a:rPr lang="zh-CN" altLang="en-US" sz="1200" dirty="0" smtClean="0">
                  <a:latin typeface="微软雅黑" charset="0"/>
                  <a:ea typeface="微软雅黑" charset="0"/>
                  <a:cs typeface="微软雅黑" charset="0"/>
                </a:rPr>
                <a:t>交易系统</a:t>
              </a:r>
              <a:endParaRPr lang="zh-CN" altLang="en-US" sz="1200" dirty="0">
                <a:latin typeface="微软雅黑" charset="0"/>
                <a:ea typeface="微软雅黑" charset="0"/>
                <a:cs typeface="微软雅黑" charset="0"/>
              </a:endParaRPr>
            </a:p>
          </p:txBody>
        </p:sp>
        <p:sp>
          <p:nvSpPr>
            <p:cNvPr id="14" name="右箭头 13"/>
            <p:cNvSpPr>
              <a:spLocks noChangeArrowheads="1"/>
            </p:cNvSpPr>
            <p:nvPr/>
          </p:nvSpPr>
          <p:spPr bwMode="auto">
            <a:xfrm>
              <a:off x="2097297" y="846104"/>
              <a:ext cx="242964" cy="310797"/>
            </a:xfrm>
            <a:prstGeom prst="rightArrow">
              <a:avLst>
                <a:gd name="adj1" fmla="val 50000"/>
                <a:gd name="adj2" fmla="val 50000"/>
              </a:avLst>
            </a:pr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1200" dirty="0">
                <a:latin typeface="方正姚体" pitchFamily="2" charset="-122"/>
                <a:ea typeface="方正姚体" pitchFamily="2" charset="-122"/>
                <a:cs typeface="+mn-cs"/>
              </a:endParaRPr>
            </a:p>
          </p:txBody>
        </p:sp>
      </p:grpSp>
      <p:sp>
        <p:nvSpPr>
          <p:cNvPr id="15" name="矩形 14"/>
          <p:cNvSpPr/>
          <p:nvPr/>
        </p:nvSpPr>
        <p:spPr>
          <a:xfrm>
            <a:off x="2987824" y="1844824"/>
            <a:ext cx="5760640" cy="4536504"/>
          </a:xfrm>
          <a:prstGeom prst="rect">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200" b="0" dirty="0" smtClean="0">
              <a:solidFill>
                <a:schemeClr val="tx1"/>
              </a:solidFill>
              <a:latin typeface="方正姚体" pitchFamily="2" charset="-122"/>
              <a:ea typeface="方正姚体" pitchFamily="2" charset="-122"/>
            </a:endParaRPr>
          </a:p>
        </p:txBody>
      </p:sp>
      <p:sp>
        <p:nvSpPr>
          <p:cNvPr id="16" name="文本框 24"/>
          <p:cNvSpPr txBox="1">
            <a:spLocks noChangeArrowheads="1"/>
          </p:cNvSpPr>
          <p:nvPr/>
        </p:nvSpPr>
        <p:spPr bwMode="auto">
          <a:xfrm>
            <a:off x="2043584" y="1916956"/>
            <a:ext cx="83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a:latin typeface="微软雅黑" charset="0"/>
                <a:ea typeface="微软雅黑" charset="0"/>
                <a:cs typeface="微软雅黑" charset="0"/>
              </a:rPr>
              <a:t>业务信息</a:t>
            </a:r>
          </a:p>
        </p:txBody>
      </p:sp>
      <p:sp>
        <p:nvSpPr>
          <p:cNvPr id="17" name="右箭头 16"/>
          <p:cNvSpPr>
            <a:spLocks noChangeArrowheads="1"/>
          </p:cNvSpPr>
          <p:nvPr/>
        </p:nvSpPr>
        <p:spPr bwMode="auto">
          <a:xfrm>
            <a:off x="3008784" y="3005981"/>
            <a:ext cx="242888" cy="333375"/>
          </a:xfrm>
          <a:prstGeom prst="rightArrow">
            <a:avLst>
              <a:gd name="adj1" fmla="val 50000"/>
              <a:gd name="adj2" fmla="val 50000"/>
            </a:avLst>
          </a:pr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1200" dirty="0">
              <a:latin typeface="方正姚体" pitchFamily="2" charset="-122"/>
              <a:ea typeface="方正姚体" pitchFamily="2" charset="-122"/>
              <a:cs typeface="+mn-cs"/>
            </a:endParaRPr>
          </a:p>
        </p:txBody>
      </p:sp>
      <p:sp>
        <p:nvSpPr>
          <p:cNvPr id="18" name="文本框 26"/>
          <p:cNvSpPr txBox="1">
            <a:spLocks noChangeArrowheads="1"/>
          </p:cNvSpPr>
          <p:nvPr/>
        </p:nvSpPr>
        <p:spPr bwMode="auto">
          <a:xfrm>
            <a:off x="2753527" y="2667844"/>
            <a:ext cx="8413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000" dirty="0">
                <a:latin typeface="微软雅黑" charset="0"/>
                <a:ea typeface="微软雅黑" charset="0"/>
                <a:cs typeface="微软雅黑" charset="0"/>
              </a:rPr>
              <a:t>业务信息</a:t>
            </a:r>
          </a:p>
        </p:txBody>
      </p:sp>
      <p:sp>
        <p:nvSpPr>
          <p:cNvPr id="19" name="流程图: 磁盘 30"/>
          <p:cNvSpPr/>
          <p:nvPr/>
        </p:nvSpPr>
        <p:spPr>
          <a:xfrm>
            <a:off x="3277072" y="2794843"/>
            <a:ext cx="890017" cy="1209749"/>
          </a:xfrm>
          <a:prstGeom prst="flowChartMagneticDisk">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smtClean="0">
                <a:solidFill>
                  <a:schemeClr val="tx1"/>
                </a:solidFill>
                <a:latin typeface="微软雅黑" panose="020B0503020204020204" pitchFamily="34" charset="-122"/>
                <a:ea typeface="微软雅黑" panose="020B0503020204020204" pitchFamily="34" charset="-122"/>
              </a:rPr>
              <a:t>自动采集指标基础数据项</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20" name="流程图: 磁盘 30"/>
          <p:cNvSpPr/>
          <p:nvPr/>
        </p:nvSpPr>
        <p:spPr>
          <a:xfrm>
            <a:off x="3302993" y="4292625"/>
            <a:ext cx="890017" cy="1209749"/>
          </a:xfrm>
          <a:prstGeom prst="flowChartMagneticDisk">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smtClean="0">
                <a:solidFill>
                  <a:schemeClr val="tx1"/>
                </a:solidFill>
                <a:latin typeface="微软雅黑" panose="020B0503020204020204" pitchFamily="34" charset="-122"/>
                <a:ea typeface="微软雅黑" panose="020B0503020204020204" pitchFamily="34" charset="-122"/>
              </a:rPr>
              <a:t>手工录入指标基础数据项</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21" name="矩形 20"/>
          <p:cNvSpPr>
            <a:spLocks noChangeArrowheads="1"/>
          </p:cNvSpPr>
          <p:nvPr/>
        </p:nvSpPr>
        <p:spPr bwMode="auto">
          <a:xfrm>
            <a:off x="3059832" y="1916832"/>
            <a:ext cx="1584176" cy="447675"/>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a:ea typeface="微软雅黑"/>
                <a:cs typeface="微软雅黑"/>
              </a:rPr>
              <a:t>指标采集任务</a:t>
            </a:r>
          </a:p>
        </p:txBody>
      </p:sp>
      <p:sp>
        <p:nvSpPr>
          <p:cNvPr id="22" name="下箭头 21"/>
          <p:cNvSpPr/>
          <p:nvPr/>
        </p:nvSpPr>
        <p:spPr>
          <a:xfrm>
            <a:off x="3563888" y="2492896"/>
            <a:ext cx="288032" cy="288032"/>
          </a:xfrm>
          <a:prstGeom prst="down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sz="1200" dirty="0">
              <a:solidFill>
                <a:schemeClr val="tx1"/>
              </a:solidFill>
              <a:latin typeface="方正姚体" pitchFamily="2" charset="-122"/>
              <a:ea typeface="方正姚体" pitchFamily="2" charset="-122"/>
            </a:endParaRPr>
          </a:p>
        </p:txBody>
      </p:sp>
      <p:sp>
        <p:nvSpPr>
          <p:cNvPr id="23" name="标题 1"/>
          <p:cNvSpPr>
            <a:spLocks noGrp="1"/>
          </p:cNvSpPr>
          <p:nvPr>
            <p:ph type="title"/>
          </p:nvPr>
        </p:nvSpPr>
        <p:spPr>
          <a:xfrm>
            <a:off x="446001" y="126996"/>
            <a:ext cx="4608512" cy="490537"/>
          </a:xfrm>
        </p:spPr>
        <p:txBody>
          <a:bodyPr/>
          <a:lstStyle/>
          <a:p>
            <a:r>
              <a:rPr kumimoji="1" lang="zh-CN" altLang="en-US" b="1" dirty="0" smtClean="0"/>
              <a:t>关键风险指标管理（</a:t>
            </a:r>
            <a:r>
              <a:rPr kumimoji="1" lang="en-US" altLang="zh-CN" b="1" dirty="0" smtClean="0"/>
              <a:t>KRI</a:t>
            </a:r>
            <a:r>
              <a:rPr kumimoji="1" lang="zh-CN" altLang="en-US" b="1" dirty="0" smtClean="0"/>
              <a:t>）</a:t>
            </a:r>
            <a:endParaRPr kumimoji="1" lang="zh-CN" altLang="en-US" b="1" dirty="0"/>
          </a:p>
        </p:txBody>
      </p:sp>
      <p:sp>
        <p:nvSpPr>
          <p:cNvPr id="24" name="矩形 23"/>
          <p:cNvSpPr/>
          <p:nvPr/>
        </p:nvSpPr>
        <p:spPr>
          <a:xfrm>
            <a:off x="467544" y="836712"/>
            <a:ext cx="1512168" cy="79208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chemeClr val="tx1"/>
                </a:solidFill>
                <a:latin typeface="微软雅黑"/>
                <a:ea typeface="微软雅黑"/>
                <a:cs typeface="微软雅黑"/>
              </a:rPr>
              <a:t>指标定义</a:t>
            </a:r>
            <a:endParaRPr lang="en-US" altLang="zh-CN" sz="1400" dirty="0" smtClean="0">
              <a:solidFill>
                <a:schemeClr val="tx1"/>
              </a:solidFill>
              <a:latin typeface="微软雅黑"/>
              <a:ea typeface="微软雅黑"/>
              <a:cs typeface="微软雅黑"/>
            </a:endParaRPr>
          </a:p>
          <a:p>
            <a:pPr algn="ctr"/>
            <a:r>
              <a:rPr lang="zh-CN" altLang="en-US" sz="1400" dirty="0" smtClean="0">
                <a:solidFill>
                  <a:schemeClr val="tx1"/>
                </a:solidFill>
                <a:latin typeface="微软雅黑"/>
                <a:ea typeface="微软雅黑"/>
                <a:cs typeface="微软雅黑"/>
              </a:rPr>
              <a:t>指标管理</a:t>
            </a:r>
            <a:endParaRPr lang="zh-CN" altLang="en-US" sz="1400" dirty="0">
              <a:solidFill>
                <a:schemeClr val="tx1"/>
              </a:solidFill>
              <a:latin typeface="微软雅黑"/>
              <a:ea typeface="微软雅黑"/>
              <a:cs typeface="微软雅黑"/>
            </a:endParaRPr>
          </a:p>
        </p:txBody>
      </p:sp>
      <p:sp>
        <p:nvSpPr>
          <p:cNvPr id="25" name="矩形 24"/>
          <p:cNvSpPr/>
          <p:nvPr/>
        </p:nvSpPr>
        <p:spPr>
          <a:xfrm>
            <a:off x="2555776" y="836712"/>
            <a:ext cx="1656184" cy="79208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a:ea typeface="微软雅黑"/>
                <a:cs typeface="微软雅黑"/>
              </a:rPr>
              <a:t>指标数据采集</a:t>
            </a:r>
          </a:p>
        </p:txBody>
      </p:sp>
      <p:sp>
        <p:nvSpPr>
          <p:cNvPr id="26" name="矩形 25"/>
          <p:cNvSpPr/>
          <p:nvPr/>
        </p:nvSpPr>
        <p:spPr>
          <a:xfrm>
            <a:off x="4788024" y="836712"/>
            <a:ext cx="1584176" cy="79208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a:ea typeface="微软雅黑"/>
                <a:cs typeface="微软雅黑"/>
              </a:rPr>
              <a:t>指标监测预警</a:t>
            </a:r>
          </a:p>
        </p:txBody>
      </p:sp>
      <p:sp>
        <p:nvSpPr>
          <p:cNvPr id="27" name="矩形 26"/>
          <p:cNvSpPr/>
          <p:nvPr/>
        </p:nvSpPr>
        <p:spPr>
          <a:xfrm>
            <a:off x="7020272" y="836712"/>
            <a:ext cx="1584176" cy="79208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a:ea typeface="微软雅黑"/>
                <a:cs typeface="微软雅黑"/>
              </a:rPr>
              <a:t>改进建议</a:t>
            </a:r>
          </a:p>
        </p:txBody>
      </p:sp>
      <p:sp>
        <p:nvSpPr>
          <p:cNvPr id="28" name="右箭头 27"/>
          <p:cNvSpPr/>
          <p:nvPr/>
        </p:nvSpPr>
        <p:spPr>
          <a:xfrm>
            <a:off x="2051720" y="1052736"/>
            <a:ext cx="504056" cy="360040"/>
          </a:xfrm>
          <a:prstGeom prst="right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sz="1200" dirty="0">
              <a:solidFill>
                <a:schemeClr val="tx1"/>
              </a:solidFill>
              <a:latin typeface="方正姚体" pitchFamily="2" charset="-122"/>
              <a:ea typeface="方正姚体" pitchFamily="2" charset="-122"/>
            </a:endParaRPr>
          </a:p>
        </p:txBody>
      </p:sp>
      <p:sp>
        <p:nvSpPr>
          <p:cNvPr id="29" name="右箭头 28"/>
          <p:cNvSpPr/>
          <p:nvPr/>
        </p:nvSpPr>
        <p:spPr>
          <a:xfrm>
            <a:off x="4283968" y="1052736"/>
            <a:ext cx="504056" cy="360040"/>
          </a:xfrm>
          <a:prstGeom prst="right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sz="1200" dirty="0">
              <a:solidFill>
                <a:schemeClr val="tx1"/>
              </a:solidFill>
              <a:latin typeface="方正姚体" pitchFamily="2" charset="-122"/>
              <a:ea typeface="方正姚体" pitchFamily="2" charset="-122"/>
            </a:endParaRPr>
          </a:p>
        </p:txBody>
      </p:sp>
      <p:sp>
        <p:nvSpPr>
          <p:cNvPr id="30" name="右箭头 29"/>
          <p:cNvSpPr/>
          <p:nvPr/>
        </p:nvSpPr>
        <p:spPr>
          <a:xfrm>
            <a:off x="6444208" y="1052736"/>
            <a:ext cx="504056" cy="360040"/>
          </a:xfrm>
          <a:prstGeom prst="right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sz="1200" dirty="0">
              <a:solidFill>
                <a:schemeClr val="tx1"/>
              </a:solidFill>
              <a:latin typeface="方正姚体" pitchFamily="2" charset="-122"/>
              <a:ea typeface="方正姚体" pitchFamily="2" charset="-122"/>
            </a:endParaRPr>
          </a:p>
        </p:txBody>
      </p:sp>
      <p:sp>
        <p:nvSpPr>
          <p:cNvPr id="31" name="矩形 30"/>
          <p:cNvSpPr/>
          <p:nvPr/>
        </p:nvSpPr>
        <p:spPr>
          <a:xfrm>
            <a:off x="4756274" y="3140968"/>
            <a:ext cx="1512168"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tx1"/>
                </a:solidFill>
                <a:latin typeface="微软雅黑"/>
                <a:ea typeface="微软雅黑"/>
                <a:cs typeface="微软雅黑"/>
              </a:rPr>
              <a:t>指标计算</a:t>
            </a:r>
          </a:p>
        </p:txBody>
      </p:sp>
      <p:sp>
        <p:nvSpPr>
          <p:cNvPr id="32" name="菱形 31"/>
          <p:cNvSpPr/>
          <p:nvPr/>
        </p:nvSpPr>
        <p:spPr>
          <a:xfrm>
            <a:off x="4788024" y="3933056"/>
            <a:ext cx="1440160" cy="864096"/>
          </a:xfrm>
          <a:prstGeom prst="diamond">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tx1"/>
                </a:solidFill>
                <a:latin typeface="微软雅黑"/>
                <a:ea typeface="微软雅黑"/>
                <a:cs typeface="微软雅黑"/>
              </a:rPr>
              <a:t>是否超过阈值</a:t>
            </a:r>
          </a:p>
        </p:txBody>
      </p:sp>
      <p:sp>
        <p:nvSpPr>
          <p:cNvPr id="33" name="矩形 32"/>
          <p:cNvSpPr/>
          <p:nvPr/>
        </p:nvSpPr>
        <p:spPr>
          <a:xfrm>
            <a:off x="4716016" y="5197450"/>
            <a:ext cx="1512168"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tx1"/>
                </a:solidFill>
                <a:latin typeface="微软雅黑"/>
                <a:ea typeface="微软雅黑"/>
                <a:cs typeface="微软雅黑"/>
              </a:rPr>
              <a:t>查询</a:t>
            </a:r>
          </a:p>
        </p:txBody>
      </p:sp>
      <p:sp>
        <p:nvSpPr>
          <p:cNvPr id="34" name="矩形 33"/>
          <p:cNvSpPr/>
          <p:nvPr/>
        </p:nvSpPr>
        <p:spPr>
          <a:xfrm>
            <a:off x="6732240" y="3140968"/>
            <a:ext cx="1512168"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tx1"/>
                </a:solidFill>
                <a:latin typeface="微软雅黑"/>
                <a:ea typeface="微软雅黑"/>
                <a:cs typeface="微软雅黑"/>
              </a:rPr>
              <a:t>指标预警</a:t>
            </a:r>
          </a:p>
        </p:txBody>
      </p:sp>
      <p:sp>
        <p:nvSpPr>
          <p:cNvPr id="35" name="矩形 34"/>
          <p:cNvSpPr/>
          <p:nvPr/>
        </p:nvSpPr>
        <p:spPr>
          <a:xfrm>
            <a:off x="6732240" y="3933056"/>
            <a:ext cx="1512168"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tx1"/>
                </a:solidFill>
                <a:latin typeface="微软雅黑"/>
                <a:ea typeface="微软雅黑"/>
                <a:cs typeface="微软雅黑"/>
              </a:rPr>
              <a:t>预警后处理</a:t>
            </a:r>
          </a:p>
        </p:txBody>
      </p:sp>
      <p:sp>
        <p:nvSpPr>
          <p:cNvPr id="36" name="矩形 35"/>
          <p:cNvSpPr/>
          <p:nvPr/>
        </p:nvSpPr>
        <p:spPr>
          <a:xfrm>
            <a:off x="6732240" y="5085184"/>
            <a:ext cx="868363" cy="576262"/>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制定改进建议</a:t>
            </a:r>
            <a:endParaRPr lang="zh-CN" altLang="en-US" sz="1200" dirty="0">
              <a:solidFill>
                <a:schemeClr val="tx1"/>
              </a:solidFill>
              <a:latin typeface="微软雅黑" charset="0"/>
              <a:ea typeface="微软雅黑" charset="0"/>
              <a:cs typeface="微软雅黑" charset="0"/>
            </a:endParaRPr>
          </a:p>
        </p:txBody>
      </p:sp>
      <p:sp>
        <p:nvSpPr>
          <p:cNvPr id="37" name="矩形 36"/>
          <p:cNvSpPr/>
          <p:nvPr/>
        </p:nvSpPr>
        <p:spPr>
          <a:xfrm>
            <a:off x="7740352" y="5085184"/>
            <a:ext cx="868363" cy="576262"/>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整改跟踪</a:t>
            </a:r>
            <a:endParaRPr lang="zh-CN" altLang="en-US" sz="1200" dirty="0">
              <a:solidFill>
                <a:schemeClr val="tx1"/>
              </a:solidFill>
              <a:latin typeface="微软雅黑" charset="0"/>
              <a:ea typeface="微软雅黑" charset="0"/>
              <a:cs typeface="微软雅黑" charset="0"/>
            </a:endParaRPr>
          </a:p>
        </p:txBody>
      </p:sp>
      <p:sp>
        <p:nvSpPr>
          <p:cNvPr id="38" name="右大括号 48"/>
          <p:cNvSpPr/>
          <p:nvPr/>
        </p:nvSpPr>
        <p:spPr>
          <a:xfrm>
            <a:off x="4283968" y="3140968"/>
            <a:ext cx="472306" cy="1687056"/>
          </a:xfrm>
          <a:custGeom>
            <a:avLst/>
            <a:gdLst>
              <a:gd name="connsiteX0" fmla="*/ 0 w 288032"/>
              <a:gd name="connsiteY0" fmla="*/ 0 h 1687056"/>
              <a:gd name="connsiteX1" fmla="*/ 144016 w 288032"/>
              <a:gd name="connsiteY1" fmla="*/ 24002 h 1687056"/>
              <a:gd name="connsiteX2" fmla="*/ 144016 w 288032"/>
              <a:gd name="connsiteY2" fmla="*/ 819526 h 1687056"/>
              <a:gd name="connsiteX3" fmla="*/ 288032 w 288032"/>
              <a:gd name="connsiteY3" fmla="*/ 843528 h 1687056"/>
              <a:gd name="connsiteX4" fmla="*/ 144016 w 288032"/>
              <a:gd name="connsiteY4" fmla="*/ 867530 h 1687056"/>
              <a:gd name="connsiteX5" fmla="*/ 144016 w 288032"/>
              <a:gd name="connsiteY5" fmla="*/ 1663054 h 1687056"/>
              <a:gd name="connsiteX6" fmla="*/ 0 w 288032"/>
              <a:gd name="connsiteY6" fmla="*/ 1687056 h 1687056"/>
              <a:gd name="connsiteX7" fmla="*/ 0 w 288032"/>
              <a:gd name="connsiteY7" fmla="*/ 0 h 1687056"/>
              <a:gd name="connsiteX0" fmla="*/ 0 w 288032"/>
              <a:gd name="connsiteY0" fmla="*/ 0 h 1687056"/>
              <a:gd name="connsiteX1" fmla="*/ 144016 w 288032"/>
              <a:gd name="connsiteY1" fmla="*/ 24002 h 1687056"/>
              <a:gd name="connsiteX2" fmla="*/ 144016 w 288032"/>
              <a:gd name="connsiteY2" fmla="*/ 819526 h 1687056"/>
              <a:gd name="connsiteX3" fmla="*/ 288032 w 288032"/>
              <a:gd name="connsiteY3" fmla="*/ 843528 h 1687056"/>
              <a:gd name="connsiteX4" fmla="*/ 144016 w 288032"/>
              <a:gd name="connsiteY4" fmla="*/ 867530 h 1687056"/>
              <a:gd name="connsiteX5" fmla="*/ 144016 w 288032"/>
              <a:gd name="connsiteY5" fmla="*/ 1663054 h 1687056"/>
              <a:gd name="connsiteX6" fmla="*/ 0 w 288032"/>
              <a:gd name="connsiteY6" fmla="*/ 1687056 h 1687056"/>
              <a:gd name="connsiteX0" fmla="*/ 0 w 288032"/>
              <a:gd name="connsiteY0" fmla="*/ 0 h 1687056"/>
              <a:gd name="connsiteX1" fmla="*/ 144016 w 288032"/>
              <a:gd name="connsiteY1" fmla="*/ 24002 h 1687056"/>
              <a:gd name="connsiteX2" fmla="*/ 144016 w 288032"/>
              <a:gd name="connsiteY2" fmla="*/ 819526 h 1687056"/>
              <a:gd name="connsiteX3" fmla="*/ 288032 w 288032"/>
              <a:gd name="connsiteY3" fmla="*/ 843528 h 1687056"/>
              <a:gd name="connsiteX4" fmla="*/ 144016 w 288032"/>
              <a:gd name="connsiteY4" fmla="*/ 867530 h 1687056"/>
              <a:gd name="connsiteX5" fmla="*/ 144016 w 288032"/>
              <a:gd name="connsiteY5" fmla="*/ 1663054 h 1687056"/>
              <a:gd name="connsiteX6" fmla="*/ 0 w 288032"/>
              <a:gd name="connsiteY6" fmla="*/ 1687056 h 1687056"/>
              <a:gd name="connsiteX7" fmla="*/ 0 w 288032"/>
              <a:gd name="connsiteY7" fmla="*/ 0 h 1687056"/>
              <a:gd name="connsiteX0" fmla="*/ 0 w 288032"/>
              <a:gd name="connsiteY0" fmla="*/ 0 h 1687056"/>
              <a:gd name="connsiteX1" fmla="*/ 144016 w 288032"/>
              <a:gd name="connsiteY1" fmla="*/ 24002 h 1687056"/>
              <a:gd name="connsiteX2" fmla="*/ 144016 w 288032"/>
              <a:gd name="connsiteY2" fmla="*/ 819526 h 1687056"/>
              <a:gd name="connsiteX3" fmla="*/ 288032 w 288032"/>
              <a:gd name="connsiteY3" fmla="*/ 171175 h 1687056"/>
              <a:gd name="connsiteX4" fmla="*/ 144016 w 288032"/>
              <a:gd name="connsiteY4" fmla="*/ 867530 h 1687056"/>
              <a:gd name="connsiteX5" fmla="*/ 144016 w 288032"/>
              <a:gd name="connsiteY5" fmla="*/ 1663054 h 1687056"/>
              <a:gd name="connsiteX6" fmla="*/ 0 w 288032"/>
              <a:gd name="connsiteY6" fmla="*/ 1687056 h 168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2" h="1687056" stroke="0" extrusionOk="0">
                <a:moveTo>
                  <a:pt x="0" y="0"/>
                </a:moveTo>
                <a:cubicBezTo>
                  <a:pt x="79538" y="0"/>
                  <a:pt x="144016" y="10746"/>
                  <a:pt x="144016" y="24002"/>
                </a:cubicBezTo>
                <a:lnTo>
                  <a:pt x="144016" y="819526"/>
                </a:lnTo>
                <a:cubicBezTo>
                  <a:pt x="144016" y="832782"/>
                  <a:pt x="208494" y="843528"/>
                  <a:pt x="288032" y="843528"/>
                </a:cubicBezTo>
                <a:cubicBezTo>
                  <a:pt x="208494" y="843528"/>
                  <a:pt x="144016" y="854274"/>
                  <a:pt x="144016" y="867530"/>
                </a:cubicBezTo>
                <a:lnTo>
                  <a:pt x="144016" y="1663054"/>
                </a:lnTo>
                <a:cubicBezTo>
                  <a:pt x="144016" y="1676310"/>
                  <a:pt x="79538" y="1687056"/>
                  <a:pt x="0" y="1687056"/>
                </a:cubicBezTo>
                <a:lnTo>
                  <a:pt x="0" y="0"/>
                </a:lnTo>
                <a:close/>
              </a:path>
              <a:path w="288032" h="1687056" fill="none">
                <a:moveTo>
                  <a:pt x="0" y="0"/>
                </a:moveTo>
                <a:cubicBezTo>
                  <a:pt x="79538" y="0"/>
                  <a:pt x="144016" y="10746"/>
                  <a:pt x="144016" y="24002"/>
                </a:cubicBezTo>
                <a:lnTo>
                  <a:pt x="144016" y="819526"/>
                </a:lnTo>
                <a:cubicBezTo>
                  <a:pt x="144016" y="832782"/>
                  <a:pt x="208494" y="171175"/>
                  <a:pt x="288032" y="171175"/>
                </a:cubicBezTo>
                <a:cubicBezTo>
                  <a:pt x="208494" y="171175"/>
                  <a:pt x="144016" y="854274"/>
                  <a:pt x="144016" y="867530"/>
                </a:cubicBezTo>
                <a:lnTo>
                  <a:pt x="144016" y="1663054"/>
                </a:lnTo>
                <a:cubicBezTo>
                  <a:pt x="144016" y="1676310"/>
                  <a:pt x="79538" y="1687056"/>
                  <a:pt x="0" y="1687056"/>
                </a:cubicBezTo>
              </a:path>
            </a:pathLst>
          </a:cu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cxnSp>
        <p:nvCxnSpPr>
          <p:cNvPr id="39" name="直线连接符 52"/>
          <p:cNvCxnSpPr>
            <a:stCxn id="31" idx="2"/>
            <a:endCxn id="32" idx="0"/>
          </p:cNvCxnSpPr>
          <p:nvPr/>
        </p:nvCxnSpPr>
        <p:spPr>
          <a:xfrm flipH="1">
            <a:off x="5508104" y="3573016"/>
            <a:ext cx="4254" cy="360040"/>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直线连接符 53"/>
          <p:cNvCxnSpPr/>
          <p:nvPr/>
        </p:nvCxnSpPr>
        <p:spPr>
          <a:xfrm flipH="1">
            <a:off x="5508104" y="4797152"/>
            <a:ext cx="4254" cy="360040"/>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2" idx="3"/>
            <a:endCxn id="34" idx="1"/>
          </p:cNvCxnSpPr>
          <p:nvPr/>
        </p:nvCxnSpPr>
        <p:spPr>
          <a:xfrm flipV="1">
            <a:off x="6228184" y="3356992"/>
            <a:ext cx="504056" cy="1008112"/>
          </a:xfrm>
          <a:prstGeom prst="bentConnector3">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2" name="文本框 56"/>
          <p:cNvSpPr txBox="1"/>
          <p:nvPr/>
        </p:nvSpPr>
        <p:spPr>
          <a:xfrm>
            <a:off x="6059785" y="3790181"/>
            <a:ext cx="504056" cy="461665"/>
          </a:xfrm>
          <a:prstGeom prst="rect">
            <a:avLst/>
          </a:prstGeom>
          <a:noFill/>
        </p:spPr>
        <p:txBody>
          <a:bodyPr wrap="square" rtlCol="0">
            <a:spAutoFit/>
          </a:bodyPr>
          <a:lstStyle/>
          <a:p>
            <a:r>
              <a:rPr kumimoji="1" lang="zh-CN" altLang="en-US" sz="1200" dirty="0" smtClean="0">
                <a:latin typeface="微软雅黑"/>
                <a:ea typeface="微软雅黑"/>
                <a:cs typeface="微软雅黑"/>
              </a:rPr>
              <a:t>超过阈值</a:t>
            </a:r>
          </a:p>
        </p:txBody>
      </p:sp>
      <p:sp>
        <p:nvSpPr>
          <p:cNvPr id="43" name="文本框 58"/>
          <p:cNvSpPr txBox="1"/>
          <p:nvPr/>
        </p:nvSpPr>
        <p:spPr>
          <a:xfrm>
            <a:off x="5608934" y="4672831"/>
            <a:ext cx="619249" cy="646331"/>
          </a:xfrm>
          <a:prstGeom prst="rect">
            <a:avLst/>
          </a:prstGeom>
          <a:noFill/>
        </p:spPr>
        <p:txBody>
          <a:bodyPr wrap="square" rtlCol="0">
            <a:spAutoFit/>
          </a:bodyPr>
          <a:lstStyle/>
          <a:p>
            <a:r>
              <a:rPr kumimoji="1" lang="zh-CN" altLang="en-US" sz="1200" dirty="0" smtClean="0">
                <a:latin typeface="微软雅黑"/>
                <a:ea typeface="微软雅黑"/>
                <a:cs typeface="微软雅黑"/>
              </a:rPr>
              <a:t>未超过阈值</a:t>
            </a:r>
          </a:p>
        </p:txBody>
      </p:sp>
      <p:cxnSp>
        <p:nvCxnSpPr>
          <p:cNvPr id="44" name="直线连接符 59"/>
          <p:cNvCxnSpPr/>
          <p:nvPr/>
        </p:nvCxnSpPr>
        <p:spPr>
          <a:xfrm flipH="1">
            <a:off x="7524328" y="3573016"/>
            <a:ext cx="4254" cy="360040"/>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5" idx="2"/>
            <a:endCxn id="36" idx="0"/>
          </p:cNvCxnSpPr>
          <p:nvPr/>
        </p:nvCxnSpPr>
        <p:spPr>
          <a:xfrm rot="5400000">
            <a:off x="6967333" y="4564193"/>
            <a:ext cx="720080" cy="321902"/>
          </a:xfrm>
          <a:prstGeom prst="bentConnector3">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6" name="直线连接符 67"/>
          <p:cNvCxnSpPr>
            <a:stCxn id="36" idx="3"/>
            <a:endCxn id="37" idx="1"/>
          </p:cNvCxnSpPr>
          <p:nvPr/>
        </p:nvCxnSpPr>
        <p:spPr>
          <a:xfrm>
            <a:off x="7600603" y="5373315"/>
            <a:ext cx="139749" cy="0"/>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7" name="文本框 68"/>
          <p:cNvSpPr txBox="1"/>
          <p:nvPr/>
        </p:nvSpPr>
        <p:spPr>
          <a:xfrm>
            <a:off x="4932040" y="1988841"/>
            <a:ext cx="3672408" cy="954107"/>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指标定义包括指标基本信息、计算公式、阈值范围；</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指标关联流程、风险点及控制措施</a:t>
            </a:r>
            <a:endParaRPr lang="en-US" altLang="zh-CN" sz="1400" dirty="0">
              <a:solidFill>
                <a:srgbClr val="000000"/>
              </a:solidFill>
              <a:latin typeface="微软雅黑" charset="0"/>
              <a:ea typeface="微软雅黑" charset="0"/>
              <a:cs typeface="微软雅黑" charset="0"/>
            </a:endParaRPr>
          </a:p>
          <a:p>
            <a:endParaRPr kumimoji="1" lang="zh-CN" altLang="en-US" sz="1400" b="0" dirty="0" smtClean="0">
              <a:latin typeface="微软雅黑"/>
              <a:ea typeface="微软雅黑"/>
              <a:cs typeface="微软雅黑"/>
            </a:endParaRPr>
          </a:p>
        </p:txBody>
      </p:sp>
      <p:sp>
        <p:nvSpPr>
          <p:cNvPr id="48" name="文本框 27"/>
          <p:cNvSpPr txBox="1">
            <a:spLocks noChangeArrowheads="1"/>
          </p:cNvSpPr>
          <p:nvPr/>
        </p:nvSpPr>
        <p:spPr bwMode="auto">
          <a:xfrm>
            <a:off x="6660232" y="5733256"/>
            <a:ext cx="1171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Calibri" charset="0"/>
                <a:ea typeface="宋体" charset="0"/>
                <a:cs typeface="宋体" charset="0"/>
              </a:defRPr>
            </a:lvl1pPr>
            <a:lvl2pPr>
              <a:defRPr sz="2400">
                <a:solidFill>
                  <a:schemeClr val="tx1"/>
                </a:solidFill>
                <a:latin typeface="Calibri" charset="0"/>
                <a:ea typeface="宋体" charset="0"/>
              </a:defRPr>
            </a:lvl2pPr>
            <a:lvl3pPr>
              <a:defRPr sz="2000">
                <a:solidFill>
                  <a:schemeClr val="tx1"/>
                </a:solidFill>
                <a:latin typeface="Calibri" charset="0"/>
                <a:ea typeface="宋体" charset="0"/>
              </a:defRPr>
            </a:lvl3pPr>
            <a:lvl4pPr>
              <a:defRPr sz="2000">
                <a:solidFill>
                  <a:schemeClr val="tx1"/>
                </a:solidFill>
                <a:latin typeface="Calibri" charset="0"/>
                <a:ea typeface="宋体" charset="0"/>
              </a:defRPr>
            </a:lvl4pPr>
            <a:lvl5pPr>
              <a:defRPr sz="1600">
                <a:solidFill>
                  <a:schemeClr val="tx1"/>
                </a:solidFill>
                <a:latin typeface="Calibri" charset="0"/>
                <a:ea typeface="宋体" charset="0"/>
              </a:defRPr>
            </a:lvl5pPr>
            <a:lvl6pPr eaLnBrk="0" fontAlgn="base" hangingPunct="0">
              <a:spcAft>
                <a:spcPct val="0"/>
              </a:spcAft>
              <a:buClr>
                <a:srgbClr val="17375E"/>
              </a:buClr>
              <a:buFont typeface="Wingdings" charset="0"/>
              <a:buChar char="p"/>
              <a:defRPr sz="1600">
                <a:solidFill>
                  <a:schemeClr val="tx1"/>
                </a:solidFill>
                <a:latin typeface="Calibri" charset="0"/>
                <a:ea typeface="宋体" charset="0"/>
              </a:defRPr>
            </a:lvl6pPr>
            <a:lvl7pPr eaLnBrk="0" fontAlgn="base" hangingPunct="0">
              <a:spcAft>
                <a:spcPct val="0"/>
              </a:spcAft>
              <a:buClr>
                <a:srgbClr val="17375E"/>
              </a:buClr>
              <a:buFont typeface="Wingdings" charset="0"/>
              <a:buChar char="p"/>
              <a:defRPr sz="1600">
                <a:solidFill>
                  <a:schemeClr val="tx1"/>
                </a:solidFill>
                <a:latin typeface="Calibri" charset="0"/>
                <a:ea typeface="宋体" charset="0"/>
              </a:defRPr>
            </a:lvl7pPr>
            <a:lvl8pPr eaLnBrk="0" fontAlgn="base" hangingPunct="0">
              <a:spcAft>
                <a:spcPct val="0"/>
              </a:spcAft>
              <a:buClr>
                <a:srgbClr val="17375E"/>
              </a:buClr>
              <a:buFont typeface="Wingdings" charset="0"/>
              <a:buChar char="p"/>
              <a:defRPr sz="1600">
                <a:solidFill>
                  <a:schemeClr val="tx1"/>
                </a:solidFill>
                <a:latin typeface="Calibri" charset="0"/>
                <a:ea typeface="宋体" charset="0"/>
              </a:defRPr>
            </a:lvl8pPr>
            <a:lvl9pPr eaLnBrk="0" fontAlgn="base" hangingPunct="0">
              <a:spcAft>
                <a:spcPct val="0"/>
              </a:spcAft>
              <a:buClr>
                <a:srgbClr val="17375E"/>
              </a:buClr>
              <a:buFont typeface="Wingdings" charset="0"/>
              <a:buChar char="p"/>
              <a:defRPr sz="1600">
                <a:solidFill>
                  <a:schemeClr val="tx1"/>
                </a:solidFill>
                <a:latin typeface="Calibri" charset="0"/>
                <a:ea typeface="宋体" charset="0"/>
              </a:defRPr>
            </a:lvl9pPr>
          </a:lstStyle>
          <a:p>
            <a:r>
              <a:rPr lang="zh-CN" altLang="en-US" sz="1200" b="0" dirty="0" smtClean="0">
                <a:latin typeface="微软雅黑" charset="0"/>
                <a:ea typeface="微软雅黑" charset="0"/>
                <a:cs typeface="微软雅黑" charset="0"/>
              </a:rPr>
              <a:t>制度优化</a:t>
            </a:r>
            <a:endParaRPr lang="en-US" altLang="zh-CN" sz="1200" b="0" dirty="0" smtClean="0">
              <a:latin typeface="微软雅黑" charset="0"/>
              <a:ea typeface="微软雅黑" charset="0"/>
              <a:cs typeface="微软雅黑" charset="0"/>
            </a:endParaRPr>
          </a:p>
          <a:p>
            <a:r>
              <a:rPr lang="zh-CN" altLang="en-US" sz="1200" b="0" dirty="0" smtClean="0">
                <a:latin typeface="微软雅黑" charset="0"/>
                <a:ea typeface="微软雅黑" charset="0"/>
                <a:cs typeface="微软雅黑" charset="0"/>
              </a:rPr>
              <a:t>流程优化</a:t>
            </a:r>
            <a:endParaRPr lang="en-US" altLang="zh-CN" sz="1200" b="0" dirty="0" smtClean="0">
              <a:latin typeface="微软雅黑" charset="0"/>
              <a:ea typeface="微软雅黑" charset="0"/>
              <a:cs typeface="微软雅黑" charset="0"/>
            </a:endParaRPr>
          </a:p>
          <a:p>
            <a:r>
              <a:rPr lang="zh-CN" altLang="en-US" sz="1200" b="0" dirty="0" smtClean="0">
                <a:latin typeface="微软雅黑" charset="0"/>
                <a:ea typeface="微软雅黑" charset="0"/>
                <a:cs typeface="微软雅黑" charset="0"/>
              </a:rPr>
              <a:t>控制措施优化</a:t>
            </a:r>
            <a:endParaRPr lang="zh-CN" altLang="en-US" sz="1200" b="0" dirty="0">
              <a:latin typeface="微软雅黑" charset="0"/>
              <a:ea typeface="微软雅黑" charset="0"/>
              <a:cs typeface="微软雅黑" charset="0"/>
            </a:endParaRPr>
          </a:p>
        </p:txBody>
      </p:sp>
    </p:spTree>
    <p:extLst>
      <p:ext uri="{BB962C8B-B14F-4D97-AF65-F5344CB8AC3E}">
        <p14:creationId xmlns:p14="http://schemas.microsoft.com/office/powerpoint/2010/main" val="2395364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82247" y="274638"/>
            <a:ext cx="7420032" cy="458787"/>
          </a:xfrm>
        </p:spPr>
        <p:txBody>
          <a:bodyPr/>
          <a:lstStyle/>
          <a:p>
            <a:r>
              <a:rPr lang="zh-CN" altLang="en-US" b="1" dirty="0" smtClean="0"/>
              <a:t>商业银行内控 合规 操作风险 案防的相关法规</a:t>
            </a:r>
            <a:endParaRPr lang="zh-CN" altLang="en-US" dirty="0"/>
          </a:p>
        </p:txBody>
      </p:sp>
      <p:sp>
        <p:nvSpPr>
          <p:cNvPr id="4" name="Rectangle 4"/>
          <p:cNvSpPr>
            <a:spLocks noChangeArrowheads="1"/>
          </p:cNvSpPr>
          <p:nvPr/>
        </p:nvSpPr>
        <p:spPr bwMode="auto">
          <a:xfrm>
            <a:off x="385381" y="5655821"/>
            <a:ext cx="1350962" cy="1112838"/>
          </a:xfrm>
          <a:prstGeom prst="rect">
            <a:avLst/>
          </a:prstGeom>
          <a:solidFill>
            <a:schemeClr val="accent5">
              <a:lumMod val="60000"/>
              <a:lumOff val="40000"/>
            </a:schemeClr>
          </a:solidFill>
          <a:ln>
            <a:noFill/>
          </a:ln>
          <a:effectLst>
            <a:outerShdw dist="35921" dir="2700000" algn="ctr" rotWithShape="0">
              <a:schemeClr val="bg2"/>
            </a:outerShdw>
          </a:effectLst>
        </p:spPr>
        <p:txBody>
          <a:bodyPr lIns="0" tIns="0" rIns="0" bIns="0" anchor="ctr">
            <a:spAutoFit/>
          </a:bodyPr>
          <a:lstStyle>
            <a:lvl1pPr eaLnBrk="0" hangingPunct="0">
              <a:defRPr sz="1400">
                <a:solidFill>
                  <a:srgbClr val="FF3300"/>
                </a:solidFill>
                <a:latin typeface="宋体" pitchFamily="2" charset="-122"/>
                <a:ea typeface="宋体" pitchFamily="2" charset="-122"/>
              </a:defRPr>
            </a:lvl1pPr>
            <a:lvl2pPr marL="742950" indent="-285750" eaLnBrk="0" hangingPunct="0">
              <a:defRPr sz="1400">
                <a:solidFill>
                  <a:srgbClr val="FF3300"/>
                </a:solidFill>
                <a:latin typeface="宋体" pitchFamily="2" charset="-122"/>
                <a:ea typeface="宋体" pitchFamily="2" charset="-122"/>
              </a:defRPr>
            </a:lvl2pPr>
            <a:lvl3pPr marL="1143000" indent="-228600" eaLnBrk="0" hangingPunct="0">
              <a:defRPr sz="1400">
                <a:solidFill>
                  <a:srgbClr val="FF3300"/>
                </a:solidFill>
                <a:latin typeface="宋体" pitchFamily="2" charset="-122"/>
                <a:ea typeface="宋体" pitchFamily="2" charset="-122"/>
              </a:defRPr>
            </a:lvl3pPr>
            <a:lvl4pPr marL="1600200" indent="-228600" eaLnBrk="0" hangingPunct="0">
              <a:defRPr sz="1400">
                <a:solidFill>
                  <a:srgbClr val="FF3300"/>
                </a:solidFill>
                <a:latin typeface="宋体" pitchFamily="2" charset="-122"/>
                <a:ea typeface="宋体" pitchFamily="2" charset="-122"/>
              </a:defRPr>
            </a:lvl4pPr>
            <a:lvl5pPr marL="2057400" indent="-228600" eaLnBrk="0" hangingPunct="0">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eaLnBrk="1" hangingPunct="1"/>
            <a:endParaRPr lang="zh-CN" altLang="en-US"/>
          </a:p>
        </p:txBody>
      </p:sp>
      <p:grpSp>
        <p:nvGrpSpPr>
          <p:cNvPr id="5" name="组合 4"/>
          <p:cNvGrpSpPr/>
          <p:nvPr/>
        </p:nvGrpSpPr>
        <p:grpSpPr>
          <a:xfrm>
            <a:off x="385381" y="886177"/>
            <a:ext cx="8526462" cy="1355219"/>
            <a:chOff x="385381" y="2205037"/>
            <a:chExt cx="8526462" cy="1112838"/>
          </a:xfrm>
        </p:grpSpPr>
        <p:sp>
          <p:nvSpPr>
            <p:cNvPr id="6" name="Rectangle 2"/>
            <p:cNvSpPr>
              <a:spLocks noChangeArrowheads="1"/>
            </p:cNvSpPr>
            <p:nvPr/>
          </p:nvSpPr>
          <p:spPr bwMode="auto">
            <a:xfrm>
              <a:off x="385381" y="2205038"/>
              <a:ext cx="1350962" cy="1112837"/>
            </a:xfrm>
            <a:prstGeom prst="rect">
              <a:avLst/>
            </a:prstGeom>
            <a:solidFill>
              <a:schemeClr val="accent6">
                <a:lumMod val="60000"/>
                <a:lumOff val="40000"/>
              </a:schemeClr>
            </a:solidFill>
            <a:ln>
              <a:noFill/>
            </a:ln>
            <a:effectLst>
              <a:outerShdw dist="35921"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sz="1400">
                  <a:solidFill>
                    <a:srgbClr val="FF3300"/>
                  </a:solidFill>
                  <a:latin typeface="宋体" pitchFamily="2" charset="-122"/>
                  <a:ea typeface="宋体" pitchFamily="2" charset="-122"/>
                </a:defRPr>
              </a:lvl1pPr>
              <a:lvl2pPr marL="742950" indent="-285750" eaLnBrk="0" hangingPunct="0">
                <a:defRPr sz="1400">
                  <a:solidFill>
                    <a:srgbClr val="FF3300"/>
                  </a:solidFill>
                  <a:latin typeface="宋体" pitchFamily="2" charset="-122"/>
                  <a:ea typeface="宋体" pitchFamily="2" charset="-122"/>
                </a:defRPr>
              </a:lvl2pPr>
              <a:lvl3pPr marL="1143000" indent="-228600" eaLnBrk="0" hangingPunct="0">
                <a:defRPr sz="1400">
                  <a:solidFill>
                    <a:srgbClr val="FF3300"/>
                  </a:solidFill>
                  <a:latin typeface="宋体" pitchFamily="2" charset="-122"/>
                  <a:ea typeface="宋体" pitchFamily="2" charset="-122"/>
                </a:defRPr>
              </a:lvl3pPr>
              <a:lvl4pPr marL="1600200" indent="-228600" eaLnBrk="0" hangingPunct="0">
                <a:defRPr sz="1400">
                  <a:solidFill>
                    <a:srgbClr val="FF3300"/>
                  </a:solidFill>
                  <a:latin typeface="宋体" pitchFamily="2" charset="-122"/>
                  <a:ea typeface="宋体" pitchFamily="2" charset="-122"/>
                </a:defRPr>
              </a:lvl4pPr>
              <a:lvl5pPr marL="2057400" indent="-228600" eaLnBrk="0" hangingPunct="0">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eaLnBrk="1" hangingPunct="1"/>
              <a:endParaRPr lang="zh-CN" altLang="en-US"/>
            </a:p>
          </p:txBody>
        </p:sp>
        <p:sp>
          <p:nvSpPr>
            <p:cNvPr id="7" name="Rectangle 6"/>
            <p:cNvSpPr>
              <a:spLocks noChangeArrowheads="1"/>
            </p:cNvSpPr>
            <p:nvPr/>
          </p:nvSpPr>
          <p:spPr bwMode="auto">
            <a:xfrm>
              <a:off x="1858581" y="2205037"/>
              <a:ext cx="7053262" cy="111283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400">
                  <a:solidFill>
                    <a:srgbClr val="FF3300"/>
                  </a:solidFill>
                  <a:latin typeface="宋体" pitchFamily="2" charset="-122"/>
                  <a:ea typeface="宋体" pitchFamily="2" charset="-122"/>
                </a:defRPr>
              </a:lvl1pPr>
              <a:lvl2pPr marL="742950" indent="-285750" eaLnBrk="0" hangingPunct="0">
                <a:defRPr sz="1400">
                  <a:solidFill>
                    <a:srgbClr val="FF3300"/>
                  </a:solidFill>
                  <a:latin typeface="宋体" pitchFamily="2" charset="-122"/>
                  <a:ea typeface="宋体" pitchFamily="2" charset="-122"/>
                </a:defRPr>
              </a:lvl2pPr>
              <a:lvl3pPr marL="1143000" indent="-228600" eaLnBrk="0" hangingPunct="0">
                <a:defRPr sz="1400">
                  <a:solidFill>
                    <a:srgbClr val="FF3300"/>
                  </a:solidFill>
                  <a:latin typeface="宋体" pitchFamily="2" charset="-122"/>
                  <a:ea typeface="宋体" pitchFamily="2" charset="-122"/>
                </a:defRPr>
              </a:lvl3pPr>
              <a:lvl4pPr marL="1600200" indent="-228600" eaLnBrk="0" hangingPunct="0">
                <a:defRPr sz="1400">
                  <a:solidFill>
                    <a:srgbClr val="FF3300"/>
                  </a:solidFill>
                  <a:latin typeface="宋体" pitchFamily="2" charset="-122"/>
                  <a:ea typeface="宋体" pitchFamily="2" charset="-122"/>
                </a:defRPr>
              </a:lvl4pPr>
              <a:lvl5pPr marL="2057400" indent="-228600" eaLnBrk="0" hangingPunct="0">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eaLnBrk="1" hangingPunct="1"/>
              <a:endParaRPr lang="zh-CN" altLang="en-US"/>
            </a:p>
          </p:txBody>
        </p:sp>
        <p:sp>
          <p:nvSpPr>
            <p:cNvPr id="8" name="Text Box 7"/>
            <p:cNvSpPr txBox="1">
              <a:spLocks noChangeArrowheads="1"/>
            </p:cNvSpPr>
            <p:nvPr/>
          </p:nvSpPr>
          <p:spPr bwMode="auto">
            <a:xfrm>
              <a:off x="517143" y="2382360"/>
              <a:ext cx="982663" cy="75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sz="1400">
                  <a:solidFill>
                    <a:srgbClr val="FF3300"/>
                  </a:solidFill>
                  <a:latin typeface="宋体" pitchFamily="2" charset="-122"/>
                  <a:ea typeface="宋体" pitchFamily="2" charset="-122"/>
                </a:defRPr>
              </a:lvl1pPr>
              <a:lvl2pPr marL="742950" indent="-285750" eaLnBrk="0" hangingPunct="0">
                <a:defRPr sz="1400">
                  <a:solidFill>
                    <a:srgbClr val="FF3300"/>
                  </a:solidFill>
                  <a:latin typeface="宋体" pitchFamily="2" charset="-122"/>
                  <a:ea typeface="宋体" pitchFamily="2" charset="-122"/>
                </a:defRPr>
              </a:lvl2pPr>
              <a:lvl3pPr marL="1143000" indent="-228600" eaLnBrk="0" hangingPunct="0">
                <a:defRPr sz="1400">
                  <a:solidFill>
                    <a:srgbClr val="FF3300"/>
                  </a:solidFill>
                  <a:latin typeface="宋体" pitchFamily="2" charset="-122"/>
                  <a:ea typeface="宋体" pitchFamily="2" charset="-122"/>
                </a:defRPr>
              </a:lvl3pPr>
              <a:lvl4pPr marL="1600200" indent="-228600" eaLnBrk="0" hangingPunct="0">
                <a:defRPr sz="1400">
                  <a:solidFill>
                    <a:srgbClr val="FF3300"/>
                  </a:solidFill>
                  <a:latin typeface="宋体" pitchFamily="2" charset="-122"/>
                  <a:ea typeface="宋体" pitchFamily="2" charset="-122"/>
                </a:defRPr>
              </a:lvl4pPr>
              <a:lvl5pPr marL="2057400" indent="-228600" eaLnBrk="0" hangingPunct="0">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spcBef>
                  <a:spcPct val="0"/>
                </a:spcBef>
              </a:pPr>
              <a:r>
                <a:rPr lang="zh-CN" altLang="en-US" sz="1800" b="1" dirty="0">
                  <a:solidFill>
                    <a:schemeClr val="tx1"/>
                  </a:solidFill>
                  <a:latin typeface="微软雅黑" panose="020B0503020204020204" pitchFamily="34" charset="-122"/>
                  <a:ea typeface="微软雅黑" panose="020B0503020204020204" pitchFamily="34" charset="-122"/>
                </a:rPr>
                <a:t>巴塞尔委员会</a:t>
              </a:r>
            </a:p>
            <a:p>
              <a:pPr algn="l">
                <a:lnSpc>
                  <a:spcPct val="100000"/>
                </a:lnSpc>
                <a:spcBef>
                  <a:spcPct val="0"/>
                </a:spcBef>
                <a:buClrTx/>
                <a:buFontTx/>
                <a:buNone/>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1958593" y="2255997"/>
              <a:ext cx="6854825" cy="101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168275" indent="-168275" eaLnBrk="0" hangingPunct="0">
                <a:tabLst>
                  <a:tab pos="8521700" algn="r"/>
                </a:tabLst>
                <a:defRPr sz="1400">
                  <a:solidFill>
                    <a:srgbClr val="FF3300"/>
                  </a:solidFill>
                  <a:latin typeface="宋体" pitchFamily="2" charset="-122"/>
                  <a:ea typeface="宋体" pitchFamily="2" charset="-122"/>
                </a:defRPr>
              </a:lvl1pPr>
              <a:lvl2pPr marL="742950" indent="-285750" eaLnBrk="0" hangingPunct="0">
                <a:tabLst>
                  <a:tab pos="8521700" algn="r"/>
                </a:tabLst>
                <a:defRPr sz="1400">
                  <a:solidFill>
                    <a:srgbClr val="FF3300"/>
                  </a:solidFill>
                  <a:latin typeface="宋体" pitchFamily="2" charset="-122"/>
                  <a:ea typeface="宋体" pitchFamily="2" charset="-122"/>
                </a:defRPr>
              </a:lvl2pPr>
              <a:lvl3pPr marL="1143000" indent="-228600" eaLnBrk="0" hangingPunct="0">
                <a:tabLst>
                  <a:tab pos="8521700" algn="r"/>
                </a:tabLst>
                <a:defRPr sz="1400">
                  <a:solidFill>
                    <a:srgbClr val="FF3300"/>
                  </a:solidFill>
                  <a:latin typeface="宋体" pitchFamily="2" charset="-122"/>
                  <a:ea typeface="宋体" pitchFamily="2" charset="-122"/>
                </a:defRPr>
              </a:lvl3pPr>
              <a:lvl4pPr marL="1600200" indent="-228600" eaLnBrk="0" hangingPunct="0">
                <a:tabLst>
                  <a:tab pos="8521700" algn="r"/>
                </a:tabLst>
                <a:defRPr sz="1400">
                  <a:solidFill>
                    <a:srgbClr val="FF3300"/>
                  </a:solidFill>
                  <a:latin typeface="宋体" pitchFamily="2" charset="-122"/>
                  <a:ea typeface="宋体" pitchFamily="2" charset="-122"/>
                </a:defRPr>
              </a:lvl4pPr>
              <a:lvl5pPr marL="2057400" indent="-228600" eaLnBrk="0" hangingPunct="0">
                <a:tabLst>
                  <a:tab pos="8521700" algn="r"/>
                </a:tabLst>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9pPr>
            </a:lstStyle>
            <a:p>
              <a:pPr marL="0" lvl="1" eaLnBrk="1" hangingPunct="1">
                <a:buFont typeface="Wingdings" pitchFamily="2" charset="2"/>
                <a:buChar char="Ø"/>
              </a:pP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银行机构的内部控制体系框架</a:t>
              </a:r>
              <a:r>
                <a:rPr lang="en-US" altLang="zh-CN" sz="1600" dirty="0">
                  <a:solidFill>
                    <a:srgbClr val="000000"/>
                  </a:solidFill>
                  <a:latin typeface="微软雅黑" panose="020B0503020204020204" pitchFamily="34" charset="-122"/>
                  <a:ea typeface="微软雅黑" panose="020B0503020204020204" pitchFamily="34" charset="-122"/>
                </a:rPr>
                <a:t>》                    1998</a:t>
              </a:r>
              <a:r>
                <a:rPr lang="zh-CN" altLang="en-US" sz="1600" dirty="0">
                  <a:solidFill>
                    <a:srgbClr val="000000"/>
                  </a:solidFill>
                  <a:latin typeface="微软雅黑" panose="020B0503020204020204" pitchFamily="34" charset="-122"/>
                  <a:ea typeface="微软雅黑" panose="020B0503020204020204" pitchFamily="34" charset="-122"/>
                </a:rPr>
                <a:t>年</a:t>
              </a:r>
              <a:endParaRPr lang="en-US" altLang="zh-CN" sz="1600" dirty="0">
                <a:solidFill>
                  <a:srgbClr val="000000"/>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操作风险管理和监管的稳健做法</a:t>
              </a:r>
              <a:r>
                <a:rPr lang="en-US" altLang="zh-CN" sz="1600" dirty="0">
                  <a:solidFill>
                    <a:srgbClr val="000000"/>
                  </a:solidFill>
                  <a:latin typeface="微软雅黑" panose="020B0503020204020204" pitchFamily="34" charset="-122"/>
                  <a:ea typeface="微软雅黑" panose="020B0503020204020204" pitchFamily="34" charset="-122"/>
                </a:rPr>
                <a:t>》                  2003</a:t>
              </a:r>
              <a:r>
                <a:rPr lang="zh-CN" altLang="en-US" sz="1600" dirty="0">
                  <a:solidFill>
                    <a:srgbClr val="000000"/>
                  </a:solidFill>
                  <a:latin typeface="微软雅黑" panose="020B0503020204020204" pitchFamily="34" charset="-122"/>
                  <a:ea typeface="微软雅黑" panose="020B0503020204020204" pitchFamily="34" charset="-122"/>
                </a:rPr>
                <a:t>年</a:t>
              </a:r>
              <a:endParaRPr lang="en-US" altLang="zh-CN" sz="1600" dirty="0">
                <a:solidFill>
                  <a:srgbClr val="000000"/>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统一资本计量和资本标准的国际协议</a:t>
              </a:r>
              <a:r>
                <a:rPr lang="en-US" altLang="zh-CN" sz="1600" dirty="0" smtClean="0">
                  <a:solidFill>
                    <a:srgbClr val="000000"/>
                  </a:solidFill>
                  <a:latin typeface="微软雅黑" panose="020B0503020204020204" pitchFamily="34" charset="-122"/>
                  <a:ea typeface="微软雅黑" panose="020B0503020204020204" pitchFamily="34" charset="-122"/>
                </a:rPr>
                <a:t>》</a:t>
              </a:r>
              <a:r>
                <a:rPr lang="zh-CN" altLang="en-US" sz="1600" dirty="0" smtClean="0">
                  <a:solidFill>
                    <a:srgbClr val="000000"/>
                  </a:solidFill>
                  <a:latin typeface="微软雅黑" panose="020B0503020204020204" pitchFamily="34" charset="-122"/>
                  <a:ea typeface="微软雅黑" panose="020B0503020204020204" pitchFamily="34" charset="-122"/>
                </a:rPr>
                <a:t>（巴塞尔</a:t>
              </a:r>
              <a:r>
                <a:rPr lang="en-US" altLang="zh-CN" sz="1600" dirty="0" smtClean="0">
                  <a:solidFill>
                    <a:srgbClr val="000000"/>
                  </a:solidFill>
                  <a:latin typeface="微软雅黑" panose="020B0503020204020204" pitchFamily="34" charset="-122"/>
                  <a:ea typeface="微软雅黑" panose="020B0503020204020204" pitchFamily="34" charset="-122"/>
                </a:rPr>
                <a:t>II</a:t>
              </a: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smtClean="0">
                  <a:solidFill>
                    <a:srgbClr val="000000"/>
                  </a:solidFill>
                  <a:latin typeface="微软雅黑" panose="020B0503020204020204" pitchFamily="34" charset="-122"/>
                  <a:ea typeface="微软雅黑" panose="020B0503020204020204" pitchFamily="34" charset="-122"/>
                </a:rPr>
                <a:t>  </a:t>
              </a:r>
              <a:r>
                <a:rPr lang="en-US" altLang="zh-CN" sz="1600" dirty="0">
                  <a:solidFill>
                    <a:srgbClr val="000000"/>
                  </a:solidFill>
                  <a:latin typeface="微软雅黑" panose="020B0503020204020204" pitchFamily="34" charset="-122"/>
                  <a:ea typeface="微软雅黑" panose="020B0503020204020204" pitchFamily="34" charset="-122"/>
                </a:rPr>
                <a:t>2004</a:t>
              </a:r>
              <a:r>
                <a:rPr lang="zh-CN" altLang="en-US" sz="1600" dirty="0">
                  <a:solidFill>
                    <a:srgbClr val="000000"/>
                  </a:solidFill>
                  <a:latin typeface="微软雅黑" panose="020B0503020204020204" pitchFamily="34" charset="-122"/>
                  <a:ea typeface="微软雅黑" panose="020B0503020204020204" pitchFamily="34" charset="-122"/>
                </a:rPr>
                <a:t>年</a:t>
              </a:r>
              <a:endParaRPr lang="en-US" altLang="zh-CN" sz="1600" dirty="0">
                <a:solidFill>
                  <a:srgbClr val="000000"/>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合规与银行内部合规部门</a:t>
              </a:r>
              <a:r>
                <a:rPr lang="en-US" altLang="zh-CN" sz="1600" dirty="0">
                  <a:solidFill>
                    <a:srgbClr val="000000"/>
                  </a:solidFill>
                  <a:latin typeface="微软雅黑" panose="020B0503020204020204" pitchFamily="34" charset="-122"/>
                  <a:ea typeface="微软雅黑" panose="020B0503020204020204" pitchFamily="34" charset="-122"/>
                </a:rPr>
                <a:t>》                        2005</a:t>
              </a:r>
              <a:r>
                <a:rPr lang="zh-CN" altLang="en-US" sz="1600" dirty="0">
                  <a:solidFill>
                    <a:srgbClr val="000000"/>
                  </a:solidFill>
                  <a:latin typeface="微软雅黑" panose="020B0503020204020204" pitchFamily="34" charset="-122"/>
                  <a:ea typeface="微软雅黑" panose="020B0503020204020204" pitchFamily="34" charset="-122"/>
                </a:rPr>
                <a:t>年</a:t>
              </a:r>
              <a:endParaRPr lang="en-US" altLang="zh-CN" sz="1600" dirty="0">
                <a:solidFill>
                  <a:srgbClr val="000000"/>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操作风险高级计量法监管指引</a:t>
              </a:r>
              <a:r>
                <a:rPr lang="en-US" altLang="zh-CN" sz="1600" dirty="0">
                  <a:solidFill>
                    <a:srgbClr val="000000"/>
                  </a:solidFill>
                  <a:latin typeface="微软雅黑" panose="020B0503020204020204" pitchFamily="34" charset="-122"/>
                  <a:ea typeface="微软雅黑" panose="020B0503020204020204" pitchFamily="34" charset="-122"/>
                </a:rPr>
                <a:t>》                    2011</a:t>
              </a:r>
              <a:r>
                <a:rPr lang="zh-CN" altLang="en-US" sz="1600" dirty="0" smtClean="0">
                  <a:solidFill>
                    <a:srgbClr val="000000"/>
                  </a:solidFill>
                  <a:latin typeface="微软雅黑" panose="020B0503020204020204" pitchFamily="34" charset="-122"/>
                  <a:ea typeface="微软雅黑" panose="020B0503020204020204" pitchFamily="34" charset="-122"/>
                </a:rPr>
                <a:t>年</a:t>
              </a:r>
              <a:endParaRPr lang="zh-CN" altLang="de-DE" sz="1200" dirty="0">
                <a:solidFill>
                  <a:schemeClr val="tx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385381" y="2361358"/>
            <a:ext cx="8526462" cy="3225806"/>
            <a:chOff x="385381" y="3468688"/>
            <a:chExt cx="8526462" cy="1111250"/>
          </a:xfrm>
        </p:grpSpPr>
        <p:sp>
          <p:nvSpPr>
            <p:cNvPr id="11" name="Rectangle 3"/>
            <p:cNvSpPr>
              <a:spLocks noChangeArrowheads="1"/>
            </p:cNvSpPr>
            <p:nvPr/>
          </p:nvSpPr>
          <p:spPr bwMode="auto">
            <a:xfrm>
              <a:off x="385381" y="3468688"/>
              <a:ext cx="1350962" cy="1111250"/>
            </a:xfrm>
            <a:prstGeom prst="rect">
              <a:avLst/>
            </a:prstGeom>
            <a:solidFill>
              <a:schemeClr val="accent4">
                <a:lumMod val="60000"/>
                <a:lumOff val="40000"/>
              </a:schemeClr>
            </a:solidFill>
            <a:ln>
              <a:noFill/>
            </a:ln>
            <a:effectLst>
              <a:outerShdw dist="35921"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sz="1400">
                  <a:solidFill>
                    <a:srgbClr val="FF3300"/>
                  </a:solidFill>
                  <a:latin typeface="宋体" pitchFamily="2" charset="-122"/>
                  <a:ea typeface="宋体" pitchFamily="2" charset="-122"/>
                </a:defRPr>
              </a:lvl1pPr>
              <a:lvl2pPr marL="742950" indent="-285750" eaLnBrk="0" hangingPunct="0">
                <a:defRPr sz="1400">
                  <a:solidFill>
                    <a:srgbClr val="FF3300"/>
                  </a:solidFill>
                  <a:latin typeface="宋体" pitchFamily="2" charset="-122"/>
                  <a:ea typeface="宋体" pitchFamily="2" charset="-122"/>
                </a:defRPr>
              </a:lvl2pPr>
              <a:lvl3pPr marL="1143000" indent="-228600" eaLnBrk="0" hangingPunct="0">
                <a:defRPr sz="1400">
                  <a:solidFill>
                    <a:srgbClr val="FF3300"/>
                  </a:solidFill>
                  <a:latin typeface="宋体" pitchFamily="2" charset="-122"/>
                  <a:ea typeface="宋体" pitchFamily="2" charset="-122"/>
                </a:defRPr>
              </a:lvl3pPr>
              <a:lvl4pPr marL="1600200" indent="-228600" eaLnBrk="0" hangingPunct="0">
                <a:defRPr sz="1400">
                  <a:solidFill>
                    <a:srgbClr val="FF3300"/>
                  </a:solidFill>
                  <a:latin typeface="宋体" pitchFamily="2" charset="-122"/>
                  <a:ea typeface="宋体" pitchFamily="2" charset="-122"/>
                </a:defRPr>
              </a:lvl4pPr>
              <a:lvl5pPr marL="2057400" indent="-228600" eaLnBrk="0" hangingPunct="0">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eaLnBrk="1" hangingPunct="1"/>
              <a:endParaRPr lang="zh-CN" altLang="en-US"/>
            </a:p>
          </p:txBody>
        </p:sp>
        <p:sp>
          <p:nvSpPr>
            <p:cNvPr id="12" name="Rectangle 9"/>
            <p:cNvSpPr>
              <a:spLocks noChangeArrowheads="1"/>
            </p:cNvSpPr>
            <p:nvPr/>
          </p:nvSpPr>
          <p:spPr bwMode="auto">
            <a:xfrm>
              <a:off x="1858581" y="3468688"/>
              <a:ext cx="7053262" cy="11112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400">
                  <a:solidFill>
                    <a:srgbClr val="FF3300"/>
                  </a:solidFill>
                  <a:latin typeface="宋体" pitchFamily="2" charset="-122"/>
                  <a:ea typeface="宋体" pitchFamily="2" charset="-122"/>
                </a:defRPr>
              </a:lvl1pPr>
              <a:lvl2pPr marL="742950" indent="-285750" eaLnBrk="0" hangingPunct="0">
                <a:defRPr sz="1400">
                  <a:solidFill>
                    <a:srgbClr val="FF3300"/>
                  </a:solidFill>
                  <a:latin typeface="宋体" pitchFamily="2" charset="-122"/>
                  <a:ea typeface="宋体" pitchFamily="2" charset="-122"/>
                </a:defRPr>
              </a:lvl2pPr>
              <a:lvl3pPr marL="1143000" indent="-228600" eaLnBrk="0" hangingPunct="0">
                <a:defRPr sz="1400">
                  <a:solidFill>
                    <a:srgbClr val="FF3300"/>
                  </a:solidFill>
                  <a:latin typeface="宋体" pitchFamily="2" charset="-122"/>
                  <a:ea typeface="宋体" pitchFamily="2" charset="-122"/>
                </a:defRPr>
              </a:lvl3pPr>
              <a:lvl4pPr marL="1600200" indent="-228600" eaLnBrk="0" hangingPunct="0">
                <a:defRPr sz="1400">
                  <a:solidFill>
                    <a:srgbClr val="FF3300"/>
                  </a:solidFill>
                  <a:latin typeface="宋体" pitchFamily="2" charset="-122"/>
                  <a:ea typeface="宋体" pitchFamily="2" charset="-122"/>
                </a:defRPr>
              </a:lvl4pPr>
              <a:lvl5pPr marL="2057400" indent="-228600" eaLnBrk="0" hangingPunct="0">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eaLnBrk="1" hangingPunct="1"/>
              <a:endParaRPr lang="zh-CN" altLang="en-US"/>
            </a:p>
          </p:txBody>
        </p:sp>
        <p:sp>
          <p:nvSpPr>
            <p:cNvPr id="13" name="Text Box 10"/>
            <p:cNvSpPr txBox="1">
              <a:spLocks noChangeArrowheads="1"/>
            </p:cNvSpPr>
            <p:nvPr/>
          </p:nvSpPr>
          <p:spPr bwMode="auto">
            <a:xfrm>
              <a:off x="517143" y="3929683"/>
              <a:ext cx="982663" cy="19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sz="1400">
                  <a:solidFill>
                    <a:srgbClr val="FF3300"/>
                  </a:solidFill>
                  <a:latin typeface="宋体" pitchFamily="2" charset="-122"/>
                  <a:ea typeface="宋体" pitchFamily="2" charset="-122"/>
                </a:defRPr>
              </a:lvl1pPr>
              <a:lvl2pPr marL="742950" indent="-285750" eaLnBrk="0" hangingPunct="0">
                <a:defRPr sz="1400">
                  <a:solidFill>
                    <a:srgbClr val="FF3300"/>
                  </a:solidFill>
                  <a:latin typeface="宋体" pitchFamily="2" charset="-122"/>
                  <a:ea typeface="宋体" pitchFamily="2" charset="-122"/>
                </a:defRPr>
              </a:lvl2pPr>
              <a:lvl3pPr marL="1143000" indent="-228600" eaLnBrk="0" hangingPunct="0">
                <a:defRPr sz="1400">
                  <a:solidFill>
                    <a:srgbClr val="FF3300"/>
                  </a:solidFill>
                  <a:latin typeface="宋体" pitchFamily="2" charset="-122"/>
                  <a:ea typeface="宋体" pitchFamily="2" charset="-122"/>
                </a:defRPr>
              </a:lvl3pPr>
              <a:lvl4pPr marL="1600200" indent="-228600" eaLnBrk="0" hangingPunct="0">
                <a:defRPr sz="1400">
                  <a:solidFill>
                    <a:srgbClr val="FF3300"/>
                  </a:solidFill>
                  <a:latin typeface="宋体" pitchFamily="2" charset="-122"/>
                  <a:ea typeface="宋体" pitchFamily="2" charset="-122"/>
                </a:defRPr>
              </a:lvl4pPr>
              <a:lvl5pPr marL="2057400" indent="-228600" eaLnBrk="0" hangingPunct="0">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spcBef>
                  <a:spcPct val="0"/>
                </a:spcBef>
              </a:pPr>
              <a:r>
                <a:rPr lang="zh-CN" altLang="en-US" sz="1800" b="1" dirty="0">
                  <a:solidFill>
                    <a:schemeClr val="tx1"/>
                  </a:solidFill>
                  <a:latin typeface="微软雅黑" panose="020B0503020204020204" pitchFamily="34" charset="-122"/>
                  <a:ea typeface="微软雅黑" panose="020B0503020204020204" pitchFamily="34" charset="-122"/>
                </a:rPr>
                <a:t>中国银监</a:t>
              </a:r>
              <a:r>
                <a:rPr lang="zh-CN" altLang="en-US" sz="1800" b="1" dirty="0" smtClean="0">
                  <a:solidFill>
                    <a:schemeClr val="tx1"/>
                  </a:solidFill>
                  <a:latin typeface="微软雅黑" panose="020B0503020204020204" pitchFamily="34" charset="-122"/>
                  <a:ea typeface="微软雅黑" panose="020B0503020204020204" pitchFamily="34" charset="-122"/>
                </a:rPr>
                <a:t>会等</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1958593" y="3547994"/>
              <a:ext cx="6854825" cy="95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168275" indent="-168275" eaLnBrk="0" hangingPunct="0">
                <a:tabLst>
                  <a:tab pos="8521700" algn="r"/>
                </a:tabLst>
                <a:defRPr sz="1400">
                  <a:solidFill>
                    <a:srgbClr val="FF3300"/>
                  </a:solidFill>
                  <a:latin typeface="宋体" pitchFamily="2" charset="-122"/>
                  <a:ea typeface="宋体" pitchFamily="2" charset="-122"/>
                </a:defRPr>
              </a:lvl1pPr>
              <a:lvl2pPr marL="742950" indent="-285750" eaLnBrk="0" hangingPunct="0">
                <a:tabLst>
                  <a:tab pos="8521700" algn="r"/>
                </a:tabLst>
                <a:defRPr sz="1400">
                  <a:solidFill>
                    <a:srgbClr val="FF3300"/>
                  </a:solidFill>
                  <a:latin typeface="宋体" pitchFamily="2" charset="-122"/>
                  <a:ea typeface="宋体" pitchFamily="2" charset="-122"/>
                </a:defRPr>
              </a:lvl2pPr>
              <a:lvl3pPr marL="1143000" indent="-228600" eaLnBrk="0" hangingPunct="0">
                <a:tabLst>
                  <a:tab pos="8521700" algn="r"/>
                </a:tabLst>
                <a:defRPr sz="1400">
                  <a:solidFill>
                    <a:srgbClr val="FF3300"/>
                  </a:solidFill>
                  <a:latin typeface="宋体" pitchFamily="2" charset="-122"/>
                  <a:ea typeface="宋体" pitchFamily="2" charset="-122"/>
                </a:defRPr>
              </a:lvl3pPr>
              <a:lvl4pPr marL="1600200" indent="-228600" eaLnBrk="0" hangingPunct="0">
                <a:tabLst>
                  <a:tab pos="8521700" algn="r"/>
                </a:tabLst>
                <a:defRPr sz="1400">
                  <a:solidFill>
                    <a:srgbClr val="FF3300"/>
                  </a:solidFill>
                  <a:latin typeface="宋体" pitchFamily="2" charset="-122"/>
                  <a:ea typeface="宋体" pitchFamily="2" charset="-122"/>
                </a:defRPr>
              </a:lvl4pPr>
              <a:lvl5pPr marL="2057400" indent="-228600" eaLnBrk="0" hangingPunct="0">
                <a:tabLst>
                  <a:tab pos="8521700" algn="r"/>
                </a:tabLst>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9pPr>
            </a:lstStyle>
            <a:p>
              <a:pPr marL="0" lvl="1" eaLnBrk="1" hangingPunct="1">
                <a:buFont typeface="Wingdings" pitchFamily="2" charset="2"/>
                <a:buChar char="Ø"/>
              </a:pP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商业银行合规风险管理指引</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2006</a:t>
              </a:r>
              <a:r>
                <a:rPr lang="zh-CN" altLang="en-US" sz="1800" dirty="0">
                  <a:solidFill>
                    <a:schemeClr val="tx1"/>
                  </a:solidFill>
                  <a:latin typeface="微软雅黑" panose="020B0503020204020204" pitchFamily="34" charset="-122"/>
                  <a:ea typeface="微软雅黑" panose="020B0503020204020204" pitchFamily="34" charset="-122"/>
                </a:rPr>
                <a:t>年</a:t>
              </a:r>
              <a:endParaRPr lang="en-US" altLang="zh-CN" sz="1800" dirty="0">
                <a:solidFill>
                  <a:schemeClr val="tx1"/>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商业银行操作风险管理指引</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a:solidFill>
                    <a:schemeClr val="tx1"/>
                  </a:solidFill>
                  <a:latin typeface="微软雅黑" panose="020B0503020204020204" pitchFamily="34" charset="-122"/>
                  <a:ea typeface="微软雅黑" panose="020B0503020204020204" pitchFamily="34" charset="-122"/>
                </a:rPr>
                <a:t>2007</a:t>
              </a:r>
              <a:r>
                <a:rPr lang="zh-CN" altLang="en-US" sz="1800" dirty="0">
                  <a:solidFill>
                    <a:schemeClr val="tx1"/>
                  </a:solidFill>
                  <a:latin typeface="微软雅黑" panose="020B0503020204020204" pitchFamily="34" charset="-122"/>
                  <a:ea typeface="微软雅黑" panose="020B0503020204020204" pitchFamily="34" charset="-122"/>
                </a:rPr>
                <a:t>年</a:t>
              </a:r>
              <a:endParaRPr lang="en-US" altLang="zh-CN" sz="1800" dirty="0">
                <a:solidFill>
                  <a:schemeClr val="tx1"/>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企业内部控制基本规范</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                   2008</a:t>
              </a:r>
              <a:r>
                <a:rPr lang="zh-CN" altLang="en-US" sz="1800" dirty="0">
                  <a:solidFill>
                    <a:schemeClr val="tx1"/>
                  </a:solidFill>
                  <a:latin typeface="微软雅黑" panose="020B0503020204020204" pitchFamily="34" charset="-122"/>
                  <a:ea typeface="微软雅黑" panose="020B0503020204020204" pitchFamily="34" charset="-122"/>
                </a:rPr>
                <a:t>年</a:t>
              </a:r>
              <a:endParaRPr lang="en-US" altLang="zh-CN" sz="1800" dirty="0">
                <a:solidFill>
                  <a:schemeClr val="tx1"/>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商业银行信息科技风险管理</a:t>
              </a:r>
              <a:r>
                <a:rPr lang="zh-CN" altLang="en-US" sz="1800" dirty="0" smtClean="0">
                  <a:solidFill>
                    <a:schemeClr val="tx1"/>
                  </a:solidFill>
                  <a:latin typeface="微软雅黑" panose="020B0503020204020204" pitchFamily="34" charset="-122"/>
                  <a:ea typeface="微软雅黑" panose="020B0503020204020204" pitchFamily="34" charset="-122"/>
                </a:rPr>
                <a:t>指引</a:t>
              </a:r>
              <a:r>
                <a:rPr lang="en-US" altLang="zh-CN" sz="1800" dirty="0" smtClean="0">
                  <a:solidFill>
                    <a:schemeClr val="tx1"/>
                  </a:solidFill>
                  <a:latin typeface="微软雅黑" panose="020B0503020204020204" pitchFamily="34" charset="-122"/>
                  <a:ea typeface="微软雅黑" panose="020B0503020204020204" pitchFamily="34" charset="-122"/>
                </a:rPr>
                <a:t>》                             2009</a:t>
              </a:r>
              <a:r>
                <a:rPr lang="zh-CN" altLang="en-US" sz="1800" dirty="0" smtClean="0">
                  <a:solidFill>
                    <a:schemeClr val="tx1"/>
                  </a:solidFill>
                  <a:latin typeface="微软雅黑" panose="020B0503020204020204" pitchFamily="34" charset="-122"/>
                  <a:ea typeface="微软雅黑" panose="020B0503020204020204" pitchFamily="34" charset="-122"/>
                </a:rPr>
                <a:t>年</a:t>
              </a:r>
              <a:endParaRPr lang="zh-CN" altLang="zh-CN" sz="1800" dirty="0">
                <a:solidFill>
                  <a:schemeClr val="tx1"/>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企业内部控制应用、评价和审计指引</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2010</a:t>
              </a:r>
              <a:r>
                <a:rPr lang="zh-CN" altLang="en-US" sz="1800" dirty="0" smtClean="0">
                  <a:solidFill>
                    <a:schemeClr val="tx1"/>
                  </a:solidFill>
                  <a:latin typeface="微软雅黑" panose="020B0503020204020204" pitchFamily="34" charset="-122"/>
                  <a:ea typeface="微软雅黑" panose="020B0503020204020204" pitchFamily="34" charset="-122"/>
                </a:rPr>
                <a:t>年</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商业银行</a:t>
              </a:r>
              <a:r>
                <a:rPr lang="zh-CN" altLang="en-US" sz="1800" dirty="0">
                  <a:solidFill>
                    <a:schemeClr val="tx1"/>
                  </a:solidFill>
                  <a:latin typeface="微软雅黑" panose="020B0503020204020204" pitchFamily="34" charset="-122"/>
                  <a:ea typeface="微软雅黑" panose="020B0503020204020204" pitchFamily="34" charset="-122"/>
                </a:rPr>
                <a:t>业务连续性监管</a:t>
              </a:r>
              <a:r>
                <a:rPr lang="zh-CN" altLang="en-US" sz="1800" dirty="0" smtClean="0">
                  <a:solidFill>
                    <a:schemeClr val="tx1"/>
                  </a:solidFill>
                  <a:latin typeface="微软雅黑" panose="020B0503020204020204" pitchFamily="34" charset="-122"/>
                  <a:ea typeface="微软雅黑" panose="020B0503020204020204" pitchFamily="34" charset="-122"/>
                </a:rPr>
                <a:t>指引</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2011</a:t>
              </a:r>
              <a:r>
                <a:rPr lang="zh-CN" altLang="en-US" sz="1800" dirty="0" smtClean="0">
                  <a:solidFill>
                    <a:schemeClr val="tx1"/>
                  </a:solidFill>
                  <a:latin typeface="微软雅黑" panose="020B0503020204020204" pitchFamily="34" charset="-122"/>
                  <a:ea typeface="微软雅黑" panose="020B0503020204020204" pitchFamily="34" charset="-122"/>
                </a:rPr>
                <a:t>年          </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商业银行资本管理办法</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及附件</a:t>
              </a:r>
              <a:r>
                <a:rPr lang="en-US" altLang="zh-CN" sz="1800" dirty="0" smtClean="0">
                  <a:solidFill>
                    <a:schemeClr val="tx1"/>
                  </a:solidFill>
                  <a:latin typeface="微软雅黑" panose="020B0503020204020204" pitchFamily="34" charset="-122"/>
                  <a:ea typeface="微软雅黑" panose="020B0503020204020204" pitchFamily="34" charset="-122"/>
                </a:rPr>
                <a:t>12</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13</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16</a:t>
              </a:r>
              <a:r>
                <a:rPr lang="zh-CN" altLang="en-US" sz="1800" dirty="0" smtClean="0">
                  <a:solidFill>
                    <a:schemeClr val="tx1"/>
                  </a:solidFill>
                  <a:latin typeface="微软雅黑" panose="020B0503020204020204" pitchFamily="34" charset="-122"/>
                  <a:ea typeface="微软雅黑" panose="020B0503020204020204" pitchFamily="34" charset="-122"/>
                </a:rPr>
                <a:t>等</a:t>
              </a:r>
              <a:r>
                <a:rPr lang="en-US" altLang="zh-CN" sz="1800" dirty="0" smtClean="0">
                  <a:solidFill>
                    <a:schemeClr val="tx1"/>
                  </a:solidFill>
                  <a:latin typeface="微软雅黑" panose="020B0503020204020204" pitchFamily="34" charset="-122"/>
                  <a:ea typeface="微软雅黑" panose="020B0503020204020204" pitchFamily="34" charset="-122"/>
                </a:rPr>
                <a:t>          2012</a:t>
              </a:r>
              <a:r>
                <a:rPr lang="zh-CN" altLang="en-US" sz="1800" dirty="0" smtClean="0">
                  <a:solidFill>
                    <a:schemeClr val="tx1"/>
                  </a:solidFill>
                  <a:latin typeface="微软雅黑" panose="020B0503020204020204" pitchFamily="34" charset="-122"/>
                  <a:ea typeface="微软雅黑" panose="020B0503020204020204" pitchFamily="34" charset="-122"/>
                </a:rPr>
                <a:t>年</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银行业商业银行案</a:t>
              </a:r>
              <a:r>
                <a:rPr lang="zh-CN" altLang="en-US" sz="1800" dirty="0">
                  <a:solidFill>
                    <a:schemeClr val="tx1"/>
                  </a:solidFill>
                  <a:latin typeface="微软雅黑" panose="020B0503020204020204" pitchFamily="34" charset="-122"/>
                  <a:ea typeface="微软雅黑" panose="020B0503020204020204" pitchFamily="34" charset="-122"/>
                </a:rPr>
                <a:t>防工作办法</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2013</a:t>
              </a:r>
              <a:r>
                <a:rPr lang="zh-CN" altLang="en-US" sz="1800" dirty="0" smtClean="0">
                  <a:solidFill>
                    <a:schemeClr val="tx1"/>
                  </a:solidFill>
                  <a:latin typeface="微软雅黑" panose="020B0503020204020204" pitchFamily="34" charset="-122"/>
                  <a:ea typeface="微软雅黑" panose="020B0503020204020204" pitchFamily="34" charset="-122"/>
                </a:rPr>
                <a:t>年</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银行业商业银行案</a:t>
              </a:r>
              <a:r>
                <a:rPr lang="zh-CN" altLang="en-US" sz="1800" dirty="0">
                  <a:solidFill>
                    <a:schemeClr val="tx1"/>
                  </a:solidFill>
                  <a:latin typeface="微软雅黑" panose="020B0503020204020204" pitchFamily="34" charset="-122"/>
                  <a:ea typeface="微软雅黑" panose="020B0503020204020204" pitchFamily="34" charset="-122"/>
                </a:rPr>
                <a:t>防工作评估办法</a:t>
              </a:r>
              <a:r>
                <a:rPr lang="en-US" altLang="zh-CN" sz="1800" dirty="0" smtClean="0">
                  <a:solidFill>
                    <a:schemeClr val="tx1"/>
                  </a:solidFill>
                  <a:latin typeface="微软雅黑" panose="020B0503020204020204" pitchFamily="34" charset="-122"/>
                  <a:ea typeface="微软雅黑" panose="020B0503020204020204" pitchFamily="34" charset="-122"/>
                </a:rPr>
                <a:t>》                         2013</a:t>
              </a:r>
              <a:r>
                <a:rPr lang="zh-CN" altLang="en-US" sz="1800" dirty="0" smtClean="0">
                  <a:solidFill>
                    <a:schemeClr val="tx1"/>
                  </a:solidFill>
                  <a:latin typeface="微软雅黑" panose="020B0503020204020204" pitchFamily="34" charset="-122"/>
                  <a:ea typeface="微软雅黑" panose="020B0503020204020204" pitchFamily="34" charset="-122"/>
                </a:rPr>
                <a:t>年</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商业银行内部控制指引</a:t>
              </a:r>
              <a:r>
                <a:rPr lang="en-US" altLang="zh-CN" sz="1800" dirty="0" smtClean="0">
                  <a:solidFill>
                    <a:schemeClr val="tx1"/>
                  </a:solidFill>
                  <a:latin typeface="微软雅黑" panose="020B0503020204020204" pitchFamily="34" charset="-122"/>
                  <a:ea typeface="微软雅黑" panose="020B0503020204020204" pitchFamily="34" charset="-122"/>
                </a:rPr>
                <a:t>》                                          2014</a:t>
              </a:r>
              <a:r>
                <a:rPr lang="zh-CN" altLang="en-US" sz="1800" dirty="0" smtClean="0">
                  <a:solidFill>
                    <a:schemeClr val="tx1"/>
                  </a:solidFill>
                  <a:latin typeface="微软雅黑" panose="020B0503020204020204" pitchFamily="34" charset="-122"/>
                  <a:ea typeface="微软雅黑" panose="020B0503020204020204" pitchFamily="34" charset="-122"/>
                </a:rPr>
                <a:t>年</a:t>
              </a:r>
              <a:endParaRPr lang="zh-CN" altLang="de-DE" sz="1800" dirty="0">
                <a:solidFill>
                  <a:schemeClr val="tx1"/>
                </a:solidFill>
                <a:latin typeface="微软雅黑" panose="020B0503020204020204" pitchFamily="34" charset="-122"/>
                <a:ea typeface="微软雅黑" panose="020B0503020204020204" pitchFamily="34" charset="-122"/>
              </a:endParaRPr>
            </a:p>
          </p:txBody>
        </p:sp>
      </p:grpSp>
      <p:sp>
        <p:nvSpPr>
          <p:cNvPr id="15" name="Rectangle 12"/>
          <p:cNvSpPr>
            <a:spLocks noChangeArrowheads="1"/>
          </p:cNvSpPr>
          <p:nvPr/>
        </p:nvSpPr>
        <p:spPr bwMode="auto">
          <a:xfrm>
            <a:off x="1858581" y="5655821"/>
            <a:ext cx="7053262" cy="11128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400">
                <a:solidFill>
                  <a:srgbClr val="FF3300"/>
                </a:solidFill>
                <a:latin typeface="宋体" pitchFamily="2" charset="-122"/>
                <a:ea typeface="宋体" pitchFamily="2" charset="-122"/>
              </a:defRPr>
            </a:lvl1pPr>
            <a:lvl2pPr marL="742950" indent="-285750" eaLnBrk="0" hangingPunct="0">
              <a:defRPr sz="1400">
                <a:solidFill>
                  <a:srgbClr val="FF3300"/>
                </a:solidFill>
                <a:latin typeface="宋体" pitchFamily="2" charset="-122"/>
                <a:ea typeface="宋体" pitchFamily="2" charset="-122"/>
              </a:defRPr>
            </a:lvl2pPr>
            <a:lvl3pPr marL="1143000" indent="-228600" eaLnBrk="0" hangingPunct="0">
              <a:defRPr sz="1400">
                <a:solidFill>
                  <a:srgbClr val="FF3300"/>
                </a:solidFill>
                <a:latin typeface="宋体" pitchFamily="2" charset="-122"/>
                <a:ea typeface="宋体" pitchFamily="2" charset="-122"/>
              </a:defRPr>
            </a:lvl3pPr>
            <a:lvl4pPr marL="1600200" indent="-228600" eaLnBrk="0" hangingPunct="0">
              <a:defRPr sz="1400">
                <a:solidFill>
                  <a:srgbClr val="FF3300"/>
                </a:solidFill>
                <a:latin typeface="宋体" pitchFamily="2" charset="-122"/>
                <a:ea typeface="宋体" pitchFamily="2" charset="-122"/>
              </a:defRPr>
            </a:lvl4pPr>
            <a:lvl5pPr marL="2057400" indent="-228600" eaLnBrk="0" hangingPunct="0">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eaLnBrk="1" hangingPunct="1"/>
            <a:endParaRPr lang="zh-CN" altLang="en-US"/>
          </a:p>
        </p:txBody>
      </p:sp>
      <p:sp>
        <p:nvSpPr>
          <p:cNvPr id="16" name="Text Box 13"/>
          <p:cNvSpPr txBox="1">
            <a:spLocks noChangeArrowheads="1"/>
          </p:cNvSpPr>
          <p:nvPr/>
        </p:nvSpPr>
        <p:spPr bwMode="auto">
          <a:xfrm>
            <a:off x="453345" y="5658242"/>
            <a:ext cx="12192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eaLnBrk="0" hangingPunct="0">
              <a:defRPr sz="1400">
                <a:solidFill>
                  <a:srgbClr val="FF3300"/>
                </a:solidFill>
                <a:latin typeface="宋体" pitchFamily="2" charset="-122"/>
                <a:ea typeface="宋体" pitchFamily="2" charset="-122"/>
              </a:defRPr>
            </a:lvl1pPr>
            <a:lvl2pPr marL="742950" indent="-285750" eaLnBrk="0" hangingPunct="0">
              <a:defRPr sz="1400">
                <a:solidFill>
                  <a:srgbClr val="FF3300"/>
                </a:solidFill>
                <a:latin typeface="宋体" pitchFamily="2" charset="-122"/>
                <a:ea typeface="宋体" pitchFamily="2" charset="-122"/>
              </a:defRPr>
            </a:lvl2pPr>
            <a:lvl3pPr marL="1143000" indent="-228600" eaLnBrk="0" hangingPunct="0">
              <a:defRPr sz="1400">
                <a:solidFill>
                  <a:srgbClr val="FF3300"/>
                </a:solidFill>
                <a:latin typeface="宋体" pitchFamily="2" charset="-122"/>
                <a:ea typeface="宋体" pitchFamily="2" charset="-122"/>
              </a:defRPr>
            </a:lvl3pPr>
            <a:lvl4pPr marL="1600200" indent="-228600" eaLnBrk="0" hangingPunct="0">
              <a:defRPr sz="1400">
                <a:solidFill>
                  <a:srgbClr val="FF3300"/>
                </a:solidFill>
                <a:latin typeface="宋体" pitchFamily="2" charset="-122"/>
                <a:ea typeface="宋体" pitchFamily="2" charset="-122"/>
              </a:defRPr>
            </a:lvl4pPr>
            <a:lvl5pPr marL="2057400" indent="-228600" eaLnBrk="0" hangingPunct="0">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spcBef>
                <a:spcPct val="0"/>
              </a:spcBef>
            </a:pPr>
            <a:r>
              <a:rPr lang="zh-CN" altLang="en-US" sz="1800" b="1" dirty="0" smtClean="0">
                <a:solidFill>
                  <a:schemeClr val="tx1"/>
                </a:solidFill>
                <a:latin typeface="微软雅黑" panose="020B0503020204020204" pitchFamily="34" charset="-122"/>
                <a:ea typeface="微软雅黑" panose="020B0503020204020204" pitchFamily="34" charset="-122"/>
              </a:rPr>
              <a:t>科索</a:t>
            </a:r>
            <a:r>
              <a:rPr lang="en-US" altLang="zh-CN" sz="1800" b="1" dirty="0" smtClean="0">
                <a:solidFill>
                  <a:schemeClr val="tx1"/>
                </a:solidFill>
                <a:latin typeface="微软雅黑" panose="020B0503020204020204" pitchFamily="34" charset="-122"/>
                <a:ea typeface="微软雅黑" panose="020B0503020204020204" pitchFamily="34" charset="-122"/>
              </a:rPr>
              <a:t>(COSO)</a:t>
            </a:r>
            <a:r>
              <a:rPr lang="zh-CN" altLang="en-US" sz="1800" b="1" dirty="0" smtClean="0">
                <a:solidFill>
                  <a:schemeClr val="tx1"/>
                </a:solidFill>
                <a:latin typeface="微软雅黑" panose="020B0503020204020204" pitchFamily="34" charset="-122"/>
                <a:ea typeface="微软雅黑" panose="020B0503020204020204" pitchFamily="34" charset="-122"/>
              </a:rPr>
              <a:t>委员会</a:t>
            </a:r>
            <a:endParaRPr lang="zh-CN" altLang="en-US" sz="1800" b="1" dirty="0">
              <a:solidFill>
                <a:schemeClr val="tx1"/>
              </a:solidFill>
              <a:latin typeface="微软雅黑" panose="020B0503020204020204" pitchFamily="34" charset="-122"/>
              <a:ea typeface="微软雅黑" panose="020B0503020204020204" pitchFamily="34" charset="-122"/>
            </a:endParaRPr>
          </a:p>
          <a:p>
            <a:pPr algn="l">
              <a:lnSpc>
                <a:spcPct val="100000"/>
              </a:lnSpc>
              <a:spcBef>
                <a:spcPct val="0"/>
              </a:spcBef>
              <a:buClrTx/>
              <a:buFontTx/>
              <a:buNone/>
            </a:pP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1958593" y="5750575"/>
            <a:ext cx="6854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168275" indent="-168275" eaLnBrk="0" hangingPunct="0">
              <a:tabLst>
                <a:tab pos="8521700" algn="r"/>
              </a:tabLst>
              <a:defRPr sz="1400">
                <a:solidFill>
                  <a:srgbClr val="FF3300"/>
                </a:solidFill>
                <a:latin typeface="宋体" pitchFamily="2" charset="-122"/>
                <a:ea typeface="宋体" pitchFamily="2" charset="-122"/>
              </a:defRPr>
            </a:lvl1pPr>
            <a:lvl2pPr marL="742950" indent="-285750" eaLnBrk="0" hangingPunct="0">
              <a:tabLst>
                <a:tab pos="8521700" algn="r"/>
              </a:tabLst>
              <a:defRPr sz="1400">
                <a:solidFill>
                  <a:srgbClr val="FF3300"/>
                </a:solidFill>
                <a:latin typeface="宋体" pitchFamily="2" charset="-122"/>
                <a:ea typeface="宋体" pitchFamily="2" charset="-122"/>
              </a:defRPr>
            </a:lvl2pPr>
            <a:lvl3pPr marL="1143000" indent="-228600" eaLnBrk="0" hangingPunct="0">
              <a:tabLst>
                <a:tab pos="8521700" algn="r"/>
              </a:tabLst>
              <a:defRPr sz="1400">
                <a:solidFill>
                  <a:srgbClr val="FF3300"/>
                </a:solidFill>
                <a:latin typeface="宋体" pitchFamily="2" charset="-122"/>
                <a:ea typeface="宋体" pitchFamily="2" charset="-122"/>
              </a:defRPr>
            </a:lvl3pPr>
            <a:lvl4pPr marL="1600200" indent="-228600" eaLnBrk="0" hangingPunct="0">
              <a:tabLst>
                <a:tab pos="8521700" algn="r"/>
              </a:tabLst>
              <a:defRPr sz="1400">
                <a:solidFill>
                  <a:srgbClr val="FF3300"/>
                </a:solidFill>
                <a:latin typeface="宋体" pitchFamily="2" charset="-122"/>
                <a:ea typeface="宋体" pitchFamily="2" charset="-122"/>
              </a:defRPr>
            </a:lvl4pPr>
            <a:lvl5pPr marL="2057400" indent="-228600" eaLnBrk="0" hangingPunct="0">
              <a:tabLst>
                <a:tab pos="8521700" algn="r"/>
              </a:tabLst>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tabLst>
                <a:tab pos="8521700" algn="r"/>
              </a:tabLst>
              <a:defRPr sz="1400">
                <a:solidFill>
                  <a:srgbClr val="FF3300"/>
                </a:solidFill>
                <a:latin typeface="宋体" pitchFamily="2" charset="-122"/>
                <a:ea typeface="宋体" pitchFamily="2" charset="-122"/>
              </a:defRPr>
            </a:lvl9pPr>
          </a:lstStyle>
          <a:p>
            <a:pPr marL="0" lvl="1" eaLnBrk="1" hangingPunct="1">
              <a:buFont typeface="Wingdings" pitchFamily="2" charset="2"/>
              <a:buChar char="Ø"/>
            </a:pPr>
            <a:r>
              <a:rPr lang="en-US" altLang="zh-CN" sz="1600" dirty="0" smtClean="0">
                <a:solidFill>
                  <a:srgbClr val="000000"/>
                </a:solidFill>
                <a:latin typeface="微软雅黑" panose="020B0503020204020204" pitchFamily="34" charset="-122"/>
                <a:ea typeface="微软雅黑" panose="020B0503020204020204" pitchFamily="34" charset="-122"/>
              </a:rPr>
              <a:t>《</a:t>
            </a:r>
            <a:r>
              <a:rPr lang="zh-CN" altLang="en-US" sz="1600" dirty="0" smtClean="0">
                <a:solidFill>
                  <a:srgbClr val="000000"/>
                </a:solidFill>
                <a:latin typeface="微软雅黑" panose="020B0503020204020204" pitchFamily="34" charset="-122"/>
                <a:ea typeface="微软雅黑" panose="020B0503020204020204" pitchFamily="34" charset="-122"/>
              </a:rPr>
              <a:t>企业内部</a:t>
            </a:r>
            <a:r>
              <a:rPr lang="zh-CN" altLang="en-US" sz="1600" dirty="0">
                <a:solidFill>
                  <a:srgbClr val="000000"/>
                </a:solidFill>
                <a:latin typeface="微软雅黑" panose="020B0503020204020204" pitchFamily="34" charset="-122"/>
                <a:ea typeface="微软雅黑" panose="020B0503020204020204" pitchFamily="34" charset="-122"/>
              </a:rPr>
              <a:t>控制</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整合框架</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IC</a:t>
            </a:r>
            <a:r>
              <a:rPr lang="zh-CN" altLang="en-US" sz="1600" dirty="0">
                <a:solidFill>
                  <a:srgbClr val="000000"/>
                </a:solidFill>
                <a:latin typeface="微软雅黑" panose="020B0503020204020204" pitchFamily="34" charset="-122"/>
                <a:ea typeface="微软雅黑" panose="020B0503020204020204" pitchFamily="34" charset="-122"/>
              </a:rPr>
              <a:t>） </a:t>
            </a:r>
            <a:r>
              <a:rPr lang="en-US" altLang="zh-CN" sz="1600" dirty="0">
                <a:solidFill>
                  <a:srgbClr val="000000"/>
                </a:solidFill>
                <a:latin typeface="微软雅黑" panose="020B0503020204020204" pitchFamily="34" charset="-122"/>
                <a:ea typeface="微软雅黑" panose="020B0503020204020204" pitchFamily="34" charset="-122"/>
              </a:rPr>
              <a:t>                 </a:t>
            </a:r>
            <a:r>
              <a:rPr lang="en-US" altLang="zh-CN" sz="1600" dirty="0" smtClean="0">
                <a:solidFill>
                  <a:srgbClr val="000000"/>
                </a:solidFill>
                <a:latin typeface="微软雅黑" panose="020B0503020204020204" pitchFamily="34" charset="-122"/>
                <a:ea typeface="微软雅黑" panose="020B0503020204020204" pitchFamily="34" charset="-122"/>
              </a:rPr>
              <a:t>1992</a:t>
            </a:r>
            <a:r>
              <a:rPr lang="zh-CN" altLang="en-US" sz="1600" dirty="0">
                <a:solidFill>
                  <a:srgbClr val="000000"/>
                </a:solidFill>
                <a:latin typeface="微软雅黑" panose="020B0503020204020204" pitchFamily="34" charset="-122"/>
                <a:ea typeface="微软雅黑" panose="020B0503020204020204" pitchFamily="34" charset="-122"/>
              </a:rPr>
              <a:t>年</a:t>
            </a:r>
            <a:endParaRPr lang="en-US" altLang="zh-CN" sz="1600" dirty="0">
              <a:solidFill>
                <a:srgbClr val="000000"/>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企业风险</a:t>
            </a:r>
            <a:r>
              <a:rPr lang="zh-CN" altLang="en-US" sz="1600" dirty="0" smtClean="0">
                <a:solidFill>
                  <a:srgbClr val="000000"/>
                </a:solidFill>
                <a:latin typeface="微软雅黑" panose="020B0503020204020204" pitchFamily="34" charset="-122"/>
                <a:ea typeface="微软雅黑" panose="020B0503020204020204" pitchFamily="34" charset="-122"/>
              </a:rPr>
              <a:t>管理</a:t>
            </a:r>
            <a:r>
              <a:rPr lang="en-US" altLang="zh-CN" sz="1600" dirty="0" smtClean="0">
                <a:solidFill>
                  <a:srgbClr val="000000"/>
                </a:solidFill>
                <a:latin typeface="微软雅黑" panose="020B0503020204020204" pitchFamily="34" charset="-122"/>
                <a:ea typeface="微软雅黑" panose="020B0503020204020204" pitchFamily="34" charset="-122"/>
              </a:rPr>
              <a:t>—</a:t>
            </a:r>
            <a:r>
              <a:rPr lang="zh-CN" altLang="en-US" sz="1600" dirty="0" smtClean="0">
                <a:solidFill>
                  <a:srgbClr val="000000"/>
                </a:solidFill>
                <a:latin typeface="微软雅黑" panose="020B0503020204020204" pitchFamily="34" charset="-122"/>
                <a:ea typeface="微软雅黑" panose="020B0503020204020204" pitchFamily="34" charset="-122"/>
              </a:rPr>
              <a:t>整合</a:t>
            </a:r>
            <a:r>
              <a:rPr lang="zh-CN" altLang="en-US" sz="1600" dirty="0">
                <a:solidFill>
                  <a:srgbClr val="000000"/>
                </a:solidFill>
                <a:latin typeface="微软雅黑" panose="020B0503020204020204" pitchFamily="34" charset="-122"/>
                <a:ea typeface="微软雅黑" panose="020B0503020204020204" pitchFamily="34" charset="-122"/>
              </a:rPr>
              <a:t>框架</a:t>
            </a:r>
            <a:r>
              <a:rPr lang="en-US" altLang="zh-CN" sz="1600" dirty="0">
                <a:solidFill>
                  <a:srgbClr val="000000"/>
                </a:solidFill>
                <a:latin typeface="微软雅黑" panose="020B0503020204020204" pitchFamily="34" charset="-122"/>
                <a:ea typeface="微软雅黑" panose="020B0503020204020204" pitchFamily="34" charset="-122"/>
              </a:rPr>
              <a:t>》(ERM)                   </a:t>
            </a:r>
            <a:r>
              <a:rPr lang="en-US" altLang="zh-CN" sz="1600" dirty="0" smtClean="0">
                <a:solidFill>
                  <a:srgbClr val="000000"/>
                </a:solidFill>
                <a:latin typeface="微软雅黑" panose="020B0503020204020204" pitchFamily="34" charset="-122"/>
                <a:ea typeface="微软雅黑" panose="020B0503020204020204" pitchFamily="34" charset="-122"/>
              </a:rPr>
              <a:t>2004</a:t>
            </a:r>
            <a:r>
              <a:rPr lang="zh-CN" altLang="en-US" sz="1600" dirty="0" smtClean="0">
                <a:solidFill>
                  <a:srgbClr val="000000"/>
                </a:solidFill>
                <a:latin typeface="微软雅黑" panose="020B0503020204020204" pitchFamily="34" charset="-122"/>
                <a:ea typeface="微软雅黑" panose="020B0503020204020204" pitchFamily="34" charset="-122"/>
              </a:rPr>
              <a:t>年</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marL="0" lvl="1" eaLnBrk="1" hangingPunct="1">
              <a:buFont typeface="Wingdings" pitchFamily="2" charset="2"/>
              <a:buChar char="Ø"/>
            </a:pPr>
            <a:r>
              <a:rPr lang="en-US" altLang="zh-CN" sz="1600" dirty="0" smtClean="0">
                <a:solidFill>
                  <a:srgbClr val="000000"/>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000000"/>
                </a:solidFill>
                <a:latin typeface="微软雅黑" panose="020B0503020204020204" pitchFamily="34" charset="-122"/>
                <a:ea typeface="微软雅黑" panose="020B0503020204020204" pitchFamily="34" charset="-122"/>
              </a:rPr>
              <a:t>2013</a:t>
            </a:r>
            <a:r>
              <a:rPr lang="zh-CN" altLang="zh-CN" sz="1600" dirty="0">
                <a:solidFill>
                  <a:srgbClr val="000000"/>
                </a:solidFill>
                <a:latin typeface="微软雅黑" panose="020B0503020204020204" pitchFamily="34" charset="-122"/>
                <a:ea typeface="微软雅黑" panose="020B0503020204020204" pitchFamily="34" charset="-122"/>
              </a:rPr>
              <a:t>年</a:t>
            </a:r>
            <a:r>
              <a:rPr lang="zh-CN" altLang="en-US" sz="1600" dirty="0">
                <a:solidFill>
                  <a:srgbClr val="000000"/>
                </a:solidFill>
                <a:latin typeface="微软雅黑" panose="020B0503020204020204" pitchFamily="34" charset="-122"/>
                <a:ea typeface="微软雅黑" panose="020B0503020204020204" pitchFamily="34" charset="-122"/>
              </a:rPr>
              <a:t>企业内部控制</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整合框架</a:t>
            </a:r>
            <a:r>
              <a:rPr lang="en-US" altLang="zh-CN" sz="1600" dirty="0" smtClean="0">
                <a:solidFill>
                  <a:srgbClr val="000000"/>
                </a:solidFill>
                <a:latin typeface="微软雅黑" panose="020B0503020204020204" pitchFamily="34" charset="-122"/>
                <a:ea typeface="微软雅黑" panose="020B0503020204020204" pitchFamily="34" charset="-122"/>
              </a:rPr>
              <a:t>》                  2013</a:t>
            </a:r>
            <a:r>
              <a:rPr lang="zh-CN" altLang="en-US" sz="1600" dirty="0" smtClean="0">
                <a:solidFill>
                  <a:srgbClr val="000000"/>
                </a:solidFill>
                <a:latin typeface="微软雅黑" panose="020B0503020204020204" pitchFamily="34" charset="-122"/>
                <a:ea typeface="微软雅黑" panose="020B0503020204020204" pitchFamily="34" charset="-122"/>
              </a:rPr>
              <a:t>年</a:t>
            </a:r>
            <a:endParaRPr lang="en-US" altLang="zh-CN" sz="1600" dirty="0">
              <a:solidFill>
                <a:srgbClr val="000000"/>
              </a:solidFill>
              <a:latin typeface="微软雅黑" panose="020B0503020204020204" pitchFamily="34" charset="-122"/>
              <a:ea typeface="微软雅黑" panose="020B0503020204020204" pitchFamily="34" charset="-122"/>
            </a:endParaRPr>
          </a:p>
          <a:p>
            <a:pPr algn="just">
              <a:lnSpc>
                <a:spcPct val="100000"/>
              </a:lnSpc>
              <a:spcBef>
                <a:spcPct val="0"/>
              </a:spcBef>
              <a:buFont typeface="Wingdings 2" pitchFamily="18" charset="2"/>
              <a:buChar char="¾"/>
            </a:pPr>
            <a:endParaRPr lang="zh-CN" altLang="de-DE" sz="1200" dirty="0">
              <a:solidFill>
                <a:schemeClr val="tx1"/>
              </a:solidFill>
              <a:latin typeface="微软雅黑" panose="020B0503020204020204" pitchFamily="34" charset="-122"/>
              <a:ea typeface="微软雅黑" panose="020B0503020204020204" pitchFamily="34" charset="-122"/>
            </a:endParaRPr>
          </a:p>
        </p:txBody>
      </p:sp>
      <p:sp>
        <p:nvSpPr>
          <p:cNvPr id="18"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a:t>
            </a:fld>
            <a:endParaRPr lang="en-US" altLang="zh-CN" dirty="0"/>
          </a:p>
        </p:txBody>
      </p:sp>
    </p:spTree>
    <p:extLst>
      <p:ext uri="{BB962C8B-B14F-4D97-AF65-F5344CB8AC3E}">
        <p14:creationId xmlns:p14="http://schemas.microsoft.com/office/powerpoint/2010/main" val="2701419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9512" y="908720"/>
            <a:ext cx="8856984" cy="5256584"/>
          </a:xfrm>
          <a:prstGeom prst="rect">
            <a:avLst/>
          </a:prstGeom>
          <a:solidFill>
            <a:schemeClr val="bg1">
              <a:lumMod val="95000"/>
            </a:schemeClr>
          </a:solidFill>
          <a:ln w="12700">
            <a:solidFill>
              <a:schemeClr val="tx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200" b="0" dirty="0" smtClean="0">
              <a:ln>
                <a:solidFill>
                  <a:schemeClr val="bg1">
                    <a:lumMod val="65000"/>
                  </a:schemeClr>
                </a:solidFill>
              </a:ln>
              <a:solidFill>
                <a:schemeClr val="bg1">
                  <a:lumMod val="95000"/>
                </a:schemeClr>
              </a:solidFill>
              <a:latin typeface="方正姚体" pitchFamily="2" charset="-122"/>
              <a:ea typeface="方正姚体" pitchFamily="2" charset="-122"/>
            </a:endParaRPr>
          </a:p>
        </p:txBody>
      </p:sp>
      <p:sp>
        <p:nvSpPr>
          <p:cNvPr id="9" name="标题 1"/>
          <p:cNvSpPr>
            <a:spLocks noGrp="1"/>
          </p:cNvSpPr>
          <p:nvPr>
            <p:ph type="title"/>
          </p:nvPr>
        </p:nvSpPr>
        <p:spPr>
          <a:xfrm>
            <a:off x="166346" y="217884"/>
            <a:ext cx="4608512" cy="490537"/>
          </a:xfrm>
        </p:spPr>
        <p:txBody>
          <a:bodyPr/>
          <a:lstStyle/>
          <a:p>
            <a:r>
              <a:rPr kumimoji="1" lang="zh-CN" altLang="en-US" b="1" dirty="0" smtClean="0"/>
              <a:t>风险损失事件管理（</a:t>
            </a:r>
            <a:r>
              <a:rPr kumimoji="1" lang="en-US" altLang="zh-CN" b="1" dirty="0" smtClean="0"/>
              <a:t>LDC</a:t>
            </a:r>
            <a:r>
              <a:rPr kumimoji="1" lang="zh-CN" altLang="en-US" b="1" dirty="0" smtClean="0"/>
              <a:t>）</a:t>
            </a:r>
            <a:endParaRPr kumimoji="1" lang="zh-CN" altLang="en-US" b="1" dirty="0"/>
          </a:p>
        </p:txBody>
      </p:sp>
      <p:sp>
        <p:nvSpPr>
          <p:cNvPr id="10"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20</a:t>
            </a:fld>
            <a:endParaRPr lang="en-US" altLang="zh-CN" dirty="0"/>
          </a:p>
        </p:txBody>
      </p:sp>
      <p:sp>
        <p:nvSpPr>
          <p:cNvPr id="11" name="圆角矩形 10"/>
          <p:cNvSpPr/>
          <p:nvPr/>
        </p:nvSpPr>
        <p:spPr>
          <a:xfrm>
            <a:off x="395536" y="1412776"/>
            <a:ext cx="688975" cy="1863232"/>
          </a:xfrm>
          <a:prstGeom prst="round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chemeClr val="tx1"/>
                </a:solidFill>
                <a:latin typeface="微软雅黑" charset="0"/>
                <a:ea typeface="微软雅黑" charset="0"/>
                <a:cs typeface="微软雅黑" charset="0"/>
              </a:rPr>
              <a:t>主</a:t>
            </a:r>
            <a:endParaRPr lang="en-US" altLang="zh-CN" sz="1400" dirty="0" smtClean="0">
              <a:solidFill>
                <a:schemeClr val="tx1"/>
              </a:solidFill>
              <a:latin typeface="微软雅黑" charset="0"/>
              <a:ea typeface="微软雅黑" charset="0"/>
              <a:cs typeface="微软雅黑" charset="0"/>
            </a:endParaRPr>
          </a:p>
          <a:p>
            <a:pPr algn="ctr"/>
            <a:r>
              <a:rPr lang="zh-CN" altLang="en-US" sz="1400" dirty="0" smtClean="0">
                <a:solidFill>
                  <a:schemeClr val="tx1"/>
                </a:solidFill>
                <a:latin typeface="微软雅黑" charset="0"/>
                <a:ea typeface="微软雅黑" charset="0"/>
                <a:cs typeface="微软雅黑" charset="0"/>
              </a:rPr>
              <a:t>动</a:t>
            </a:r>
            <a:endParaRPr lang="en-US" altLang="zh-CN" sz="1400" dirty="0" smtClean="0">
              <a:solidFill>
                <a:schemeClr val="tx1"/>
              </a:solidFill>
              <a:latin typeface="微软雅黑" charset="0"/>
              <a:ea typeface="微软雅黑" charset="0"/>
              <a:cs typeface="微软雅黑" charset="0"/>
            </a:endParaRPr>
          </a:p>
          <a:p>
            <a:pPr algn="ctr"/>
            <a:r>
              <a:rPr lang="zh-CN" altLang="en-US" sz="1400" dirty="0" smtClean="0">
                <a:solidFill>
                  <a:schemeClr val="tx1"/>
                </a:solidFill>
                <a:latin typeface="微软雅黑" charset="0"/>
                <a:ea typeface="微软雅黑" charset="0"/>
                <a:cs typeface="微软雅黑" charset="0"/>
              </a:rPr>
              <a:t>填</a:t>
            </a:r>
            <a:endParaRPr lang="en-US" altLang="zh-CN" sz="1400" dirty="0" smtClean="0">
              <a:solidFill>
                <a:schemeClr val="tx1"/>
              </a:solidFill>
              <a:latin typeface="微软雅黑" charset="0"/>
              <a:ea typeface="微软雅黑" charset="0"/>
              <a:cs typeface="微软雅黑" charset="0"/>
            </a:endParaRPr>
          </a:p>
          <a:p>
            <a:pPr algn="ctr"/>
            <a:r>
              <a:rPr lang="zh-CN" altLang="en-US" sz="1400" dirty="0" smtClean="0">
                <a:solidFill>
                  <a:schemeClr val="tx1"/>
                </a:solidFill>
                <a:latin typeface="微软雅黑" charset="0"/>
                <a:ea typeface="微软雅黑" charset="0"/>
                <a:cs typeface="微软雅黑" charset="0"/>
              </a:rPr>
              <a:t>报</a:t>
            </a:r>
            <a:endParaRPr lang="zh-CN" altLang="en-US" sz="1400" dirty="0">
              <a:solidFill>
                <a:schemeClr val="tx1"/>
              </a:solidFill>
              <a:latin typeface="微软雅黑" charset="0"/>
              <a:ea typeface="微软雅黑" charset="0"/>
              <a:cs typeface="微软雅黑" charset="0"/>
            </a:endParaRPr>
          </a:p>
        </p:txBody>
      </p:sp>
      <p:sp>
        <p:nvSpPr>
          <p:cNvPr id="12" name="圆角矩形 11"/>
          <p:cNvSpPr/>
          <p:nvPr/>
        </p:nvSpPr>
        <p:spPr>
          <a:xfrm>
            <a:off x="395536" y="3505752"/>
            <a:ext cx="688975" cy="2227504"/>
          </a:xfrm>
          <a:prstGeom prst="round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chemeClr val="tx1"/>
                </a:solidFill>
                <a:latin typeface="微软雅黑" charset="0"/>
                <a:ea typeface="微软雅黑" charset="0"/>
                <a:cs typeface="微软雅黑" charset="0"/>
              </a:rPr>
              <a:t>被</a:t>
            </a:r>
            <a:endParaRPr lang="en-US" altLang="zh-CN" sz="1400" dirty="0" smtClean="0">
              <a:solidFill>
                <a:schemeClr val="tx1"/>
              </a:solidFill>
              <a:latin typeface="微软雅黑" charset="0"/>
              <a:ea typeface="微软雅黑" charset="0"/>
              <a:cs typeface="微软雅黑" charset="0"/>
            </a:endParaRPr>
          </a:p>
          <a:p>
            <a:pPr algn="ctr"/>
            <a:r>
              <a:rPr lang="zh-CN" altLang="en-US" sz="1400" dirty="0" smtClean="0">
                <a:solidFill>
                  <a:schemeClr val="tx1"/>
                </a:solidFill>
                <a:latin typeface="微软雅黑" charset="0"/>
                <a:ea typeface="微软雅黑" charset="0"/>
                <a:cs typeface="微软雅黑" charset="0"/>
              </a:rPr>
              <a:t>动</a:t>
            </a:r>
            <a:endParaRPr lang="en-US" altLang="zh-CN" sz="1400" dirty="0" smtClean="0">
              <a:solidFill>
                <a:schemeClr val="tx1"/>
              </a:solidFill>
              <a:latin typeface="微软雅黑" charset="0"/>
              <a:ea typeface="微软雅黑" charset="0"/>
              <a:cs typeface="微软雅黑" charset="0"/>
            </a:endParaRPr>
          </a:p>
          <a:p>
            <a:pPr algn="ctr"/>
            <a:r>
              <a:rPr lang="zh-CN" altLang="en-US" sz="1400" dirty="0" smtClean="0">
                <a:solidFill>
                  <a:schemeClr val="tx1"/>
                </a:solidFill>
                <a:latin typeface="微软雅黑" charset="0"/>
                <a:ea typeface="微软雅黑" charset="0"/>
                <a:cs typeface="微软雅黑" charset="0"/>
              </a:rPr>
              <a:t>填</a:t>
            </a:r>
            <a:endParaRPr lang="en-US" altLang="zh-CN" sz="1400" dirty="0" smtClean="0">
              <a:solidFill>
                <a:schemeClr val="tx1"/>
              </a:solidFill>
              <a:latin typeface="微软雅黑" charset="0"/>
              <a:ea typeface="微软雅黑" charset="0"/>
              <a:cs typeface="微软雅黑" charset="0"/>
            </a:endParaRPr>
          </a:p>
          <a:p>
            <a:pPr algn="ctr"/>
            <a:r>
              <a:rPr lang="zh-CN" altLang="en-US" sz="1400" dirty="0" smtClean="0">
                <a:solidFill>
                  <a:schemeClr val="tx1"/>
                </a:solidFill>
                <a:latin typeface="微软雅黑" charset="0"/>
                <a:ea typeface="微软雅黑" charset="0"/>
                <a:cs typeface="微软雅黑" charset="0"/>
              </a:rPr>
              <a:t>报</a:t>
            </a:r>
            <a:endParaRPr lang="zh-CN" altLang="en-US" sz="1400" dirty="0">
              <a:solidFill>
                <a:schemeClr val="tx1"/>
              </a:solidFill>
              <a:latin typeface="微软雅黑" charset="0"/>
              <a:ea typeface="微软雅黑" charset="0"/>
              <a:cs typeface="微软雅黑" charset="0"/>
            </a:endParaRPr>
          </a:p>
        </p:txBody>
      </p:sp>
      <p:sp>
        <p:nvSpPr>
          <p:cNvPr id="13" name="矩形 12"/>
          <p:cNvSpPr/>
          <p:nvPr/>
        </p:nvSpPr>
        <p:spPr>
          <a:xfrm>
            <a:off x="1475656" y="1484784"/>
            <a:ext cx="1728192" cy="576064"/>
          </a:xfrm>
          <a:prstGeom prst="rect">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chemeClr val="tx1"/>
                </a:solidFill>
                <a:latin typeface="微软雅黑"/>
                <a:ea typeface="微软雅黑"/>
                <a:cs typeface="微软雅黑"/>
              </a:rPr>
              <a:t>主动识别</a:t>
            </a:r>
            <a:endParaRPr lang="en-US" altLang="zh-CN" sz="1400" dirty="0" smtClean="0">
              <a:solidFill>
                <a:schemeClr val="tx1"/>
              </a:solidFill>
              <a:latin typeface="微软雅黑"/>
              <a:ea typeface="微软雅黑"/>
              <a:cs typeface="微软雅黑"/>
            </a:endParaRPr>
          </a:p>
          <a:p>
            <a:pPr algn="ctr"/>
            <a:r>
              <a:rPr lang="zh-CN" altLang="en-US" sz="1400" dirty="0" smtClean="0">
                <a:solidFill>
                  <a:schemeClr val="tx1"/>
                </a:solidFill>
                <a:latin typeface="微软雅黑"/>
                <a:ea typeface="微软雅黑"/>
                <a:cs typeface="微软雅黑"/>
              </a:rPr>
              <a:t>损失事件</a:t>
            </a:r>
            <a:endParaRPr lang="zh-CN" altLang="en-US" sz="1400" dirty="0">
              <a:solidFill>
                <a:schemeClr val="tx1"/>
              </a:solidFill>
              <a:latin typeface="微软雅黑"/>
              <a:ea typeface="微软雅黑"/>
              <a:cs typeface="微软雅黑"/>
            </a:endParaRPr>
          </a:p>
        </p:txBody>
      </p:sp>
      <p:sp>
        <p:nvSpPr>
          <p:cNvPr id="14" name="矩形 13"/>
          <p:cNvSpPr/>
          <p:nvPr/>
        </p:nvSpPr>
        <p:spPr>
          <a:xfrm>
            <a:off x="1475656" y="2492896"/>
            <a:ext cx="1728192" cy="576064"/>
          </a:xfrm>
          <a:prstGeom prst="rect">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a:ea typeface="微软雅黑"/>
                <a:cs typeface="微软雅黑"/>
              </a:rPr>
              <a:t>检查发现</a:t>
            </a:r>
            <a:endParaRPr lang="en-US" altLang="zh-CN" sz="1400" dirty="0">
              <a:solidFill>
                <a:schemeClr val="tx1"/>
              </a:solidFill>
              <a:latin typeface="微软雅黑"/>
              <a:ea typeface="微软雅黑"/>
              <a:cs typeface="微软雅黑"/>
            </a:endParaRPr>
          </a:p>
          <a:p>
            <a:pPr algn="ctr"/>
            <a:r>
              <a:rPr lang="zh-CN" altLang="en-US" sz="1400" dirty="0">
                <a:solidFill>
                  <a:schemeClr val="tx1"/>
                </a:solidFill>
                <a:latin typeface="微软雅黑"/>
                <a:ea typeface="微软雅黑"/>
                <a:cs typeface="微软雅黑"/>
              </a:rPr>
              <a:t>损失事件</a:t>
            </a:r>
          </a:p>
        </p:txBody>
      </p:sp>
      <p:sp>
        <p:nvSpPr>
          <p:cNvPr id="15" name="矩形 14"/>
          <p:cNvSpPr/>
          <p:nvPr/>
        </p:nvSpPr>
        <p:spPr>
          <a:xfrm>
            <a:off x="3779912" y="1484784"/>
            <a:ext cx="1728192" cy="576064"/>
          </a:xfrm>
          <a:prstGeom prst="rect">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a:ea typeface="微软雅黑"/>
                <a:cs typeface="微软雅黑"/>
              </a:rPr>
              <a:t>填报事件信息</a:t>
            </a:r>
          </a:p>
        </p:txBody>
      </p:sp>
      <p:sp>
        <p:nvSpPr>
          <p:cNvPr id="16" name="文本框 8"/>
          <p:cNvSpPr txBox="1"/>
          <p:nvPr/>
        </p:nvSpPr>
        <p:spPr>
          <a:xfrm>
            <a:off x="3460922" y="2138643"/>
            <a:ext cx="3672408" cy="1169551"/>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事件基本信息、财务信息</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事件分类</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事件关联流程、制度、风险</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en-US" altLang="zh-CN" sz="1400" dirty="0">
                <a:solidFill>
                  <a:srgbClr val="000000"/>
                </a:solidFill>
                <a:latin typeface="微软雅黑" charset="0"/>
                <a:ea typeface="微软雅黑" charset="0"/>
                <a:cs typeface="微软雅黑" charset="0"/>
              </a:rPr>
              <a:t>     </a:t>
            </a:r>
            <a:r>
              <a:rPr lang="zh-CN" altLang="en-US" sz="1400" dirty="0">
                <a:solidFill>
                  <a:srgbClr val="000000"/>
                </a:solidFill>
                <a:latin typeface="微软雅黑" charset="0"/>
                <a:ea typeface="微软雅黑" charset="0"/>
                <a:cs typeface="微软雅黑" charset="0"/>
              </a:rPr>
              <a:t>点等</a:t>
            </a:r>
            <a:endParaRPr lang="en-US" altLang="zh-CN" sz="1400" dirty="0">
              <a:solidFill>
                <a:srgbClr val="000000"/>
              </a:solidFill>
              <a:latin typeface="微软雅黑" charset="0"/>
              <a:ea typeface="微软雅黑" charset="0"/>
              <a:cs typeface="微软雅黑" charset="0"/>
            </a:endParaRPr>
          </a:p>
          <a:p>
            <a:endParaRPr kumimoji="1" lang="zh-CN" altLang="en-US" sz="1400" b="0" dirty="0" smtClean="0">
              <a:latin typeface="微软雅黑"/>
              <a:ea typeface="微软雅黑"/>
              <a:cs typeface="微软雅黑"/>
            </a:endParaRPr>
          </a:p>
        </p:txBody>
      </p:sp>
      <p:sp>
        <p:nvSpPr>
          <p:cNvPr id="17" name="矩形 16"/>
          <p:cNvSpPr/>
          <p:nvPr/>
        </p:nvSpPr>
        <p:spPr>
          <a:xfrm>
            <a:off x="1475656" y="3560137"/>
            <a:ext cx="1728192" cy="576064"/>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chemeClr val="tx1"/>
                </a:solidFill>
                <a:latin typeface="微软雅黑"/>
                <a:ea typeface="微软雅黑"/>
                <a:cs typeface="微软雅黑"/>
              </a:rPr>
              <a:t>获取财务信息</a:t>
            </a:r>
            <a:endParaRPr lang="zh-CN" altLang="en-US" sz="1400" dirty="0">
              <a:solidFill>
                <a:schemeClr val="tx1"/>
              </a:solidFill>
              <a:latin typeface="微软雅黑"/>
              <a:ea typeface="微软雅黑"/>
              <a:cs typeface="微软雅黑"/>
            </a:endParaRPr>
          </a:p>
        </p:txBody>
      </p:sp>
      <p:sp>
        <p:nvSpPr>
          <p:cNvPr id="18" name="文本框 11"/>
          <p:cNvSpPr txBox="1"/>
          <p:nvPr/>
        </p:nvSpPr>
        <p:spPr>
          <a:xfrm>
            <a:off x="1331640" y="4293096"/>
            <a:ext cx="3672408" cy="954107"/>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确定损益类会计科目中相关的科目信息</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获取不良信贷资产信息</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获取非信贷资产减值准备计提及变动明细</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获取诉讼费用等信息</a:t>
            </a:r>
          </a:p>
        </p:txBody>
      </p:sp>
      <p:sp>
        <p:nvSpPr>
          <p:cNvPr id="19" name="矩形 18"/>
          <p:cNvSpPr/>
          <p:nvPr/>
        </p:nvSpPr>
        <p:spPr>
          <a:xfrm>
            <a:off x="3851920" y="3557898"/>
            <a:ext cx="1728192" cy="576064"/>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a:ea typeface="微软雅黑"/>
                <a:cs typeface="微软雅黑"/>
              </a:rPr>
              <a:t>分配业务部门填报</a:t>
            </a:r>
          </a:p>
        </p:txBody>
      </p:sp>
      <p:sp>
        <p:nvSpPr>
          <p:cNvPr id="20" name="矩形 19"/>
          <p:cNvSpPr/>
          <p:nvPr/>
        </p:nvSpPr>
        <p:spPr>
          <a:xfrm>
            <a:off x="6732240" y="1484784"/>
            <a:ext cx="504056" cy="40324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a:ea typeface="微软雅黑"/>
                <a:cs typeface="微软雅黑"/>
              </a:rPr>
              <a:t>损失事件审核与验证</a:t>
            </a:r>
          </a:p>
        </p:txBody>
      </p:sp>
      <p:sp>
        <p:nvSpPr>
          <p:cNvPr id="21" name="矩形 20"/>
          <p:cNvSpPr/>
          <p:nvPr/>
        </p:nvSpPr>
        <p:spPr>
          <a:xfrm>
            <a:off x="7596336" y="1484784"/>
            <a:ext cx="504056" cy="40324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a:ea typeface="微软雅黑"/>
                <a:cs typeface="微软雅黑"/>
              </a:rPr>
              <a:t>损失事件报告</a:t>
            </a:r>
          </a:p>
        </p:txBody>
      </p:sp>
      <p:sp>
        <p:nvSpPr>
          <p:cNvPr id="22" name="矩形 21"/>
          <p:cNvSpPr/>
          <p:nvPr/>
        </p:nvSpPr>
        <p:spPr>
          <a:xfrm>
            <a:off x="8388424" y="1484784"/>
            <a:ext cx="504056" cy="4032448"/>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a:solidFill>
                  <a:schemeClr val="tx1"/>
                </a:solidFill>
                <a:latin typeface="微软雅黑" charset="0"/>
                <a:ea typeface="微软雅黑" charset="0"/>
                <a:cs typeface="微软雅黑" charset="0"/>
              </a:rPr>
              <a:t>改进建议及跟踪</a:t>
            </a:r>
          </a:p>
        </p:txBody>
      </p:sp>
      <p:cxnSp>
        <p:nvCxnSpPr>
          <p:cNvPr id="23" name="直线箭头连接符 18"/>
          <p:cNvCxnSpPr>
            <a:stCxn id="13" idx="3"/>
            <a:endCxn id="15" idx="1"/>
          </p:cNvCxnSpPr>
          <p:nvPr/>
        </p:nvCxnSpPr>
        <p:spPr>
          <a:xfrm>
            <a:off x="3203848" y="1772816"/>
            <a:ext cx="576064" cy="0"/>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4" idx="3"/>
            <a:endCxn id="15" idx="1"/>
          </p:cNvCxnSpPr>
          <p:nvPr/>
        </p:nvCxnSpPr>
        <p:spPr>
          <a:xfrm flipV="1">
            <a:off x="3203848" y="1772816"/>
            <a:ext cx="576064" cy="1008112"/>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7" idx="3"/>
            <a:endCxn id="19" idx="1"/>
          </p:cNvCxnSpPr>
          <p:nvPr/>
        </p:nvCxnSpPr>
        <p:spPr>
          <a:xfrm flipV="1">
            <a:off x="3203848" y="3845930"/>
            <a:ext cx="648072" cy="2239"/>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5" idx="3"/>
            <a:endCxn id="20" idx="1"/>
          </p:cNvCxnSpPr>
          <p:nvPr/>
        </p:nvCxnSpPr>
        <p:spPr>
          <a:xfrm>
            <a:off x="5508104" y="1772816"/>
            <a:ext cx="1224136" cy="1728192"/>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9" idx="3"/>
            <a:endCxn id="20" idx="1"/>
          </p:cNvCxnSpPr>
          <p:nvPr/>
        </p:nvCxnSpPr>
        <p:spPr>
          <a:xfrm flipV="1">
            <a:off x="5580112" y="3501008"/>
            <a:ext cx="1152128" cy="344922"/>
          </a:xfrm>
          <a:prstGeom prst="bentConnector3">
            <a:avLst>
              <a:gd name="adj1" fmla="val 50000"/>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0" idx="3"/>
            <a:endCxn id="21" idx="1"/>
          </p:cNvCxnSpPr>
          <p:nvPr/>
        </p:nvCxnSpPr>
        <p:spPr>
          <a:xfrm>
            <a:off x="7236296" y="3501008"/>
            <a:ext cx="360040" cy="12700"/>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475656" y="5275450"/>
            <a:ext cx="1728192"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chemeClr val="tx1"/>
                </a:solidFill>
                <a:latin typeface="微软雅黑"/>
                <a:ea typeface="微软雅黑"/>
                <a:cs typeface="微软雅黑"/>
              </a:rPr>
              <a:t>匿名举报</a:t>
            </a:r>
            <a:endParaRPr lang="zh-CN" altLang="en-US" sz="1400" dirty="0">
              <a:solidFill>
                <a:schemeClr val="tx1"/>
              </a:solidFill>
              <a:latin typeface="微软雅黑"/>
              <a:ea typeface="微软雅黑"/>
              <a:cs typeface="微软雅黑"/>
            </a:endParaRPr>
          </a:p>
        </p:txBody>
      </p:sp>
      <p:sp>
        <p:nvSpPr>
          <p:cNvPr id="30" name="矩形 29"/>
          <p:cNvSpPr/>
          <p:nvPr/>
        </p:nvSpPr>
        <p:spPr>
          <a:xfrm>
            <a:off x="3833058" y="5274205"/>
            <a:ext cx="1728192"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chemeClr val="tx1"/>
                </a:solidFill>
                <a:latin typeface="微软雅黑"/>
                <a:ea typeface="微软雅黑"/>
                <a:cs typeface="微软雅黑"/>
              </a:rPr>
              <a:t>处理与反馈</a:t>
            </a:r>
            <a:endParaRPr lang="zh-CN" altLang="en-US" sz="1400" dirty="0">
              <a:solidFill>
                <a:schemeClr val="tx1"/>
              </a:solidFill>
              <a:latin typeface="微软雅黑"/>
              <a:ea typeface="微软雅黑"/>
              <a:cs typeface="微软雅黑"/>
            </a:endParaRPr>
          </a:p>
        </p:txBody>
      </p:sp>
      <p:cxnSp>
        <p:nvCxnSpPr>
          <p:cNvPr id="31" name="直接箭头连接符 30"/>
          <p:cNvCxnSpPr>
            <a:stCxn id="29" idx="3"/>
            <a:endCxn id="30" idx="1"/>
          </p:cNvCxnSpPr>
          <p:nvPr/>
        </p:nvCxnSpPr>
        <p:spPr>
          <a:xfrm flipV="1">
            <a:off x="3203848" y="5490229"/>
            <a:ext cx="629210" cy="1245"/>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30" idx="3"/>
            <a:endCxn id="20" idx="1"/>
          </p:cNvCxnSpPr>
          <p:nvPr/>
        </p:nvCxnSpPr>
        <p:spPr>
          <a:xfrm flipV="1">
            <a:off x="5561250" y="3501008"/>
            <a:ext cx="1170990" cy="1989221"/>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65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t>操作风险资本计量</a:t>
            </a:r>
            <a:br>
              <a:rPr kumimoji="1" lang="zh-CN" altLang="en-US" b="1" dirty="0"/>
            </a:br>
            <a:endParaRPr lang="zh-CN" altLang="en-US" b="1" dirty="0"/>
          </a:p>
        </p:txBody>
      </p:sp>
      <p:sp>
        <p:nvSpPr>
          <p:cNvPr id="3" name="标题 1"/>
          <p:cNvSpPr txBox="1">
            <a:spLocks/>
          </p:cNvSpPr>
          <p:nvPr/>
        </p:nvSpPr>
        <p:spPr>
          <a:xfrm>
            <a:off x="4427538" y="-27384"/>
            <a:ext cx="4608512" cy="490537"/>
          </a:xfrm>
          <a:prstGeom prst="rect">
            <a:avLst/>
          </a:prstGeom>
        </p:spPr>
        <p:txBody>
          <a:bodyPr/>
          <a:lstStyle>
            <a:lvl1pPr algn="l" defTabSz="457200" rtl="0" eaLnBrk="1" latinLnBrk="0" hangingPunct="1">
              <a:spcBef>
                <a:spcPct val="0"/>
              </a:spcBef>
              <a:buNone/>
              <a:defRPr lang="zh-CN" altLang="en-US" sz="2400" b="0" kern="1200" dirty="0" smtClean="0">
                <a:solidFill>
                  <a:srgbClr val="FF6600"/>
                </a:solidFill>
                <a:latin typeface="微软雅黑" pitchFamily="34" charset="-122"/>
                <a:ea typeface="微软雅黑" pitchFamily="34" charset="-122"/>
                <a:cs typeface="+mn-cs"/>
              </a:defRPr>
            </a:lvl1pPr>
          </a:lstStyle>
          <a:p>
            <a:endParaRPr kumimoji="1" lang="zh-CN" altLang="en-US"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21</a:t>
            </a:fld>
            <a:endParaRPr lang="en-US" altLang="zh-CN" dirty="0"/>
          </a:p>
        </p:txBody>
      </p:sp>
      <p:sp>
        <p:nvSpPr>
          <p:cNvPr id="5" name="矩形 4"/>
          <p:cNvSpPr/>
          <p:nvPr/>
        </p:nvSpPr>
        <p:spPr>
          <a:xfrm>
            <a:off x="467544" y="1627859"/>
            <a:ext cx="1800200" cy="72040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solidFill>
                  <a:schemeClr val="tx1"/>
                </a:solidFill>
                <a:latin typeface="微软雅黑" charset="0"/>
                <a:ea typeface="微软雅黑" charset="0"/>
                <a:cs typeface="微软雅黑" charset="0"/>
              </a:rPr>
              <a:t>定义</a:t>
            </a:r>
            <a:endParaRPr lang="zh-CN" altLang="en-US" dirty="0">
              <a:solidFill>
                <a:schemeClr val="tx1"/>
              </a:solidFill>
              <a:latin typeface="微软雅黑" charset="0"/>
              <a:ea typeface="微软雅黑" charset="0"/>
              <a:cs typeface="微软雅黑" charset="0"/>
            </a:endParaRPr>
          </a:p>
        </p:txBody>
      </p:sp>
      <p:sp>
        <p:nvSpPr>
          <p:cNvPr id="6" name="矩形 5"/>
          <p:cNvSpPr/>
          <p:nvPr/>
        </p:nvSpPr>
        <p:spPr>
          <a:xfrm>
            <a:off x="2699792" y="1627859"/>
            <a:ext cx="1800200" cy="72040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solidFill>
                  <a:schemeClr val="tx1"/>
                </a:solidFill>
                <a:latin typeface="微软雅黑" charset="0"/>
                <a:ea typeface="微软雅黑" charset="0"/>
                <a:cs typeface="微软雅黑" charset="0"/>
              </a:rPr>
              <a:t>导入</a:t>
            </a:r>
            <a:endParaRPr lang="zh-CN" altLang="en-US" dirty="0">
              <a:solidFill>
                <a:schemeClr val="tx1"/>
              </a:solidFill>
              <a:latin typeface="微软雅黑" charset="0"/>
              <a:ea typeface="微软雅黑" charset="0"/>
              <a:cs typeface="微软雅黑" charset="0"/>
            </a:endParaRPr>
          </a:p>
        </p:txBody>
      </p:sp>
      <p:sp>
        <p:nvSpPr>
          <p:cNvPr id="7" name="矩形 6"/>
          <p:cNvSpPr/>
          <p:nvPr/>
        </p:nvSpPr>
        <p:spPr>
          <a:xfrm>
            <a:off x="4860032" y="1627859"/>
            <a:ext cx="1800200" cy="72040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solidFill>
                  <a:schemeClr val="tx1"/>
                </a:solidFill>
                <a:latin typeface="微软雅黑" charset="0"/>
                <a:ea typeface="微软雅黑" charset="0"/>
                <a:cs typeface="微软雅黑" charset="0"/>
              </a:rPr>
              <a:t>计算</a:t>
            </a:r>
            <a:endParaRPr lang="zh-CN" altLang="en-US" dirty="0">
              <a:solidFill>
                <a:schemeClr val="tx1"/>
              </a:solidFill>
              <a:latin typeface="微软雅黑" charset="0"/>
              <a:ea typeface="微软雅黑" charset="0"/>
              <a:cs typeface="微软雅黑" charset="0"/>
            </a:endParaRPr>
          </a:p>
        </p:txBody>
      </p:sp>
      <p:sp>
        <p:nvSpPr>
          <p:cNvPr id="8" name="矩形 7"/>
          <p:cNvSpPr/>
          <p:nvPr/>
        </p:nvSpPr>
        <p:spPr>
          <a:xfrm>
            <a:off x="7092280" y="1627859"/>
            <a:ext cx="1800200" cy="72040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solidFill>
                  <a:schemeClr val="tx1"/>
                </a:solidFill>
                <a:latin typeface="微软雅黑" charset="0"/>
                <a:ea typeface="微软雅黑" charset="0"/>
                <a:cs typeface="微软雅黑" charset="0"/>
              </a:rPr>
              <a:t>结果展示</a:t>
            </a:r>
            <a:endParaRPr lang="zh-CN" altLang="en-US" dirty="0">
              <a:solidFill>
                <a:schemeClr val="tx1"/>
              </a:solidFill>
              <a:latin typeface="微软雅黑" charset="0"/>
              <a:ea typeface="微软雅黑" charset="0"/>
              <a:cs typeface="微软雅黑" charset="0"/>
            </a:endParaRPr>
          </a:p>
        </p:txBody>
      </p:sp>
      <p:sp>
        <p:nvSpPr>
          <p:cNvPr id="9" name="右箭头 8"/>
          <p:cNvSpPr/>
          <p:nvPr/>
        </p:nvSpPr>
        <p:spPr>
          <a:xfrm>
            <a:off x="2267744" y="1843883"/>
            <a:ext cx="360040" cy="360040"/>
          </a:xfrm>
          <a:prstGeom prst="right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dirty="0">
              <a:solidFill>
                <a:schemeClr val="tx1"/>
              </a:solidFill>
              <a:latin typeface="方正姚体" pitchFamily="2" charset="-122"/>
              <a:ea typeface="方正姚体" pitchFamily="2" charset="-122"/>
            </a:endParaRPr>
          </a:p>
        </p:txBody>
      </p:sp>
      <p:sp>
        <p:nvSpPr>
          <p:cNvPr id="10" name="右箭头 9"/>
          <p:cNvSpPr/>
          <p:nvPr/>
        </p:nvSpPr>
        <p:spPr>
          <a:xfrm>
            <a:off x="4499992" y="1843883"/>
            <a:ext cx="360040" cy="360040"/>
          </a:xfrm>
          <a:prstGeom prst="right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dirty="0">
              <a:solidFill>
                <a:schemeClr val="tx1"/>
              </a:solidFill>
              <a:latin typeface="方正姚体" pitchFamily="2" charset="-122"/>
              <a:ea typeface="方正姚体" pitchFamily="2" charset="-122"/>
            </a:endParaRPr>
          </a:p>
        </p:txBody>
      </p:sp>
      <p:sp>
        <p:nvSpPr>
          <p:cNvPr id="11" name="右箭头 10"/>
          <p:cNvSpPr/>
          <p:nvPr/>
        </p:nvSpPr>
        <p:spPr>
          <a:xfrm>
            <a:off x="6660232" y="1771875"/>
            <a:ext cx="360040" cy="360040"/>
          </a:xfrm>
          <a:prstGeom prst="right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dirty="0">
              <a:solidFill>
                <a:schemeClr val="tx1"/>
              </a:solidFill>
              <a:latin typeface="方正姚体" pitchFamily="2" charset="-122"/>
              <a:ea typeface="方正姚体" pitchFamily="2" charset="-122"/>
            </a:endParaRPr>
          </a:p>
        </p:txBody>
      </p:sp>
      <p:sp>
        <p:nvSpPr>
          <p:cNvPr id="12" name="矩形 11"/>
          <p:cNvSpPr/>
          <p:nvPr/>
        </p:nvSpPr>
        <p:spPr>
          <a:xfrm>
            <a:off x="467544" y="2851995"/>
            <a:ext cx="1800200" cy="57606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0" dirty="0" smtClean="0">
                <a:solidFill>
                  <a:schemeClr val="tx1"/>
                </a:solidFill>
                <a:latin typeface="微软雅黑" panose="020B0503020204020204" pitchFamily="34" charset="-122"/>
                <a:ea typeface="微软雅黑" panose="020B0503020204020204" pitchFamily="34" charset="-122"/>
                <a:cs typeface="宋体" charset="0"/>
              </a:rPr>
              <a:t>符合操作风险总收入计算的会计核算码</a:t>
            </a:r>
            <a:endParaRPr lang="zh-CN" altLang="en-US" sz="1400" b="0" dirty="0">
              <a:solidFill>
                <a:schemeClr val="tx1"/>
              </a:solidFill>
              <a:latin typeface="微软雅黑" panose="020B0503020204020204" pitchFamily="34" charset="-122"/>
              <a:ea typeface="微软雅黑" panose="020B0503020204020204" pitchFamily="34" charset="-122"/>
              <a:cs typeface="宋体" charset="0"/>
            </a:endParaRPr>
          </a:p>
        </p:txBody>
      </p:sp>
      <p:sp>
        <p:nvSpPr>
          <p:cNvPr id="13" name="矩形 12"/>
          <p:cNvSpPr/>
          <p:nvPr/>
        </p:nvSpPr>
        <p:spPr>
          <a:xfrm>
            <a:off x="467544" y="3644083"/>
            <a:ext cx="1800200" cy="57606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0" dirty="0">
                <a:solidFill>
                  <a:schemeClr val="tx1"/>
                </a:solidFill>
                <a:latin typeface="微软雅黑" panose="020B0503020204020204" pitchFamily="34" charset="-122"/>
                <a:ea typeface="微软雅黑" panose="020B0503020204020204" pitchFamily="34" charset="-122"/>
                <a:cs typeface="宋体" charset="0"/>
              </a:rPr>
              <a:t>会计核算码与操作风险业务条线分类映射</a:t>
            </a:r>
          </a:p>
        </p:txBody>
      </p:sp>
      <p:sp>
        <p:nvSpPr>
          <p:cNvPr id="14" name="矩形 13"/>
          <p:cNvSpPr/>
          <p:nvPr/>
        </p:nvSpPr>
        <p:spPr>
          <a:xfrm>
            <a:off x="467544" y="4364163"/>
            <a:ext cx="1800200" cy="57606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0" dirty="0">
                <a:solidFill>
                  <a:schemeClr val="tx1"/>
                </a:solidFill>
                <a:latin typeface="微软雅黑" panose="020B0503020204020204" pitchFamily="34" charset="-122"/>
                <a:ea typeface="微软雅黑" panose="020B0503020204020204" pitchFamily="34" charset="-122"/>
                <a:cs typeface="宋体" charset="0"/>
              </a:rPr>
              <a:t>利息支出分摊方法</a:t>
            </a:r>
          </a:p>
        </p:txBody>
      </p:sp>
      <p:sp>
        <p:nvSpPr>
          <p:cNvPr id="15" name="矩形 14"/>
          <p:cNvSpPr/>
          <p:nvPr/>
        </p:nvSpPr>
        <p:spPr>
          <a:xfrm>
            <a:off x="467544" y="5084243"/>
            <a:ext cx="1800200" cy="57606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0" dirty="0">
                <a:solidFill>
                  <a:schemeClr val="tx1"/>
                </a:solidFill>
                <a:latin typeface="微软雅黑" panose="020B0503020204020204" pitchFamily="34" charset="-122"/>
                <a:ea typeface="微软雅黑" panose="020B0503020204020204" pitchFamily="34" charset="-122"/>
                <a:cs typeface="宋体" charset="0"/>
              </a:rPr>
              <a:t>参数配置</a:t>
            </a:r>
          </a:p>
        </p:txBody>
      </p:sp>
      <p:sp>
        <p:nvSpPr>
          <p:cNvPr id="16" name="矩形 15"/>
          <p:cNvSpPr/>
          <p:nvPr/>
        </p:nvSpPr>
        <p:spPr>
          <a:xfrm>
            <a:off x="2699792" y="2851995"/>
            <a:ext cx="1800200" cy="280831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400" b="0" dirty="0">
                <a:solidFill>
                  <a:schemeClr val="tx1"/>
                </a:solidFill>
                <a:latin typeface="微软雅黑" panose="020B0503020204020204" pitchFamily="34" charset="-122"/>
                <a:ea typeface="微软雅黑" panose="020B0503020204020204" pitchFamily="34" charset="-122"/>
                <a:cs typeface="宋体" charset="0"/>
              </a:rPr>
              <a:t>根据系统设定的模版导入数据</a:t>
            </a:r>
            <a:endParaRPr lang="en-US" altLang="zh-CN" sz="1400" b="0" dirty="0">
              <a:solidFill>
                <a:schemeClr val="tx1"/>
              </a:solidFill>
              <a:latin typeface="微软雅黑" panose="020B0503020204020204" pitchFamily="34" charset="-122"/>
              <a:ea typeface="微软雅黑" panose="020B0503020204020204" pitchFamily="34" charset="-122"/>
              <a:cs typeface="宋体" charset="0"/>
            </a:endParaRPr>
          </a:p>
          <a:p>
            <a:r>
              <a:rPr lang="zh-CN" altLang="en-US" sz="1400" b="0" dirty="0">
                <a:solidFill>
                  <a:schemeClr val="tx1"/>
                </a:solidFill>
                <a:latin typeface="微软雅黑" panose="020B0503020204020204" pitchFamily="34" charset="-122"/>
                <a:ea typeface="微软雅黑" panose="020B0503020204020204" pitchFamily="34" charset="-122"/>
                <a:cs typeface="宋体" charset="0"/>
              </a:rPr>
              <a:t>提供两种方式：</a:t>
            </a:r>
            <a:r>
              <a:rPr lang="en-US" altLang="zh-CN" sz="1400" b="0" dirty="0">
                <a:solidFill>
                  <a:schemeClr val="tx1"/>
                </a:solidFill>
                <a:latin typeface="微软雅黑" panose="020B0503020204020204" pitchFamily="34" charset="-122"/>
                <a:ea typeface="微软雅黑" panose="020B0503020204020204" pitchFamily="34" charset="-122"/>
                <a:cs typeface="宋体" charset="0"/>
              </a:rPr>
              <a:t>excel</a:t>
            </a:r>
            <a:r>
              <a:rPr lang="zh-CN" altLang="en-US" sz="1400" b="0" dirty="0">
                <a:solidFill>
                  <a:schemeClr val="tx1"/>
                </a:solidFill>
                <a:latin typeface="微软雅黑" panose="020B0503020204020204" pitchFamily="34" charset="-122"/>
                <a:ea typeface="微软雅黑" panose="020B0503020204020204" pitchFamily="34" charset="-122"/>
                <a:cs typeface="宋体" charset="0"/>
              </a:rPr>
              <a:t>表导入或者与财务系统对接</a:t>
            </a:r>
          </a:p>
        </p:txBody>
      </p:sp>
      <p:sp>
        <p:nvSpPr>
          <p:cNvPr id="17" name="矩形 16"/>
          <p:cNvSpPr/>
          <p:nvPr/>
        </p:nvSpPr>
        <p:spPr>
          <a:xfrm>
            <a:off x="4932040" y="2851995"/>
            <a:ext cx="1728192" cy="280831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400" b="0" dirty="0">
                <a:solidFill>
                  <a:schemeClr val="tx1"/>
                </a:solidFill>
                <a:latin typeface="微软雅黑" panose="020B0503020204020204" pitchFamily="34" charset="-122"/>
                <a:ea typeface="微软雅黑" panose="020B0503020204020204" pitchFamily="34" charset="-122"/>
                <a:cs typeface="宋体" charset="0"/>
              </a:rPr>
              <a:t>系统后台进行自动计算</a:t>
            </a:r>
            <a:endParaRPr lang="en-US" altLang="zh-CN" sz="1400" b="0" dirty="0">
              <a:solidFill>
                <a:schemeClr val="tx1"/>
              </a:solidFill>
              <a:latin typeface="微软雅黑" panose="020B0503020204020204" pitchFamily="34" charset="-122"/>
              <a:ea typeface="微软雅黑" panose="020B0503020204020204" pitchFamily="34" charset="-122"/>
              <a:cs typeface="宋体" charset="0"/>
            </a:endParaRPr>
          </a:p>
          <a:p>
            <a:endParaRPr lang="en-US" altLang="zh-CN" sz="1400" b="0" dirty="0">
              <a:solidFill>
                <a:schemeClr val="tx1"/>
              </a:solidFill>
              <a:latin typeface="微软雅黑" panose="020B0503020204020204" pitchFamily="34" charset="-122"/>
              <a:ea typeface="微软雅黑" panose="020B0503020204020204" pitchFamily="34" charset="-122"/>
              <a:cs typeface="宋体" charset="0"/>
            </a:endParaRPr>
          </a:p>
          <a:p>
            <a:r>
              <a:rPr lang="en-US" altLang="zh-CN" sz="1400" b="0" dirty="0">
                <a:solidFill>
                  <a:schemeClr val="tx1"/>
                </a:solidFill>
                <a:latin typeface="微软雅黑" panose="020B0503020204020204" pitchFamily="34" charset="-122"/>
                <a:ea typeface="微软雅黑" panose="020B0503020204020204" pitchFamily="34" charset="-122"/>
                <a:cs typeface="宋体" charset="0"/>
              </a:rPr>
              <a:t>KTSA={</a:t>
            </a:r>
            <a:r>
              <a:rPr lang="en-US" altLang="zh-CN" sz="1400" b="0" dirty="0">
                <a:solidFill>
                  <a:schemeClr val="tx1"/>
                </a:solidFill>
                <a:latin typeface="微软雅黑" panose="020B0503020204020204" pitchFamily="34" charset="-122"/>
                <a:ea typeface="微软雅黑" panose="020B0503020204020204" pitchFamily="34" charset="-122"/>
                <a:cs typeface="宋体" charset="0"/>
                <a:sym typeface="Symbol"/>
              </a:rPr>
              <a:t></a:t>
            </a:r>
            <a:r>
              <a:rPr lang="en-US" altLang="zh-CN" sz="1400" b="0" dirty="0">
                <a:solidFill>
                  <a:schemeClr val="tx1"/>
                </a:solidFill>
                <a:latin typeface="微软雅黑" panose="020B0503020204020204" pitchFamily="34" charset="-122"/>
                <a:ea typeface="微软雅黑" panose="020B0503020204020204" pitchFamily="34" charset="-122"/>
                <a:cs typeface="宋体" charset="0"/>
              </a:rPr>
              <a:t> 1-3</a:t>
            </a:r>
            <a:r>
              <a:rPr lang="zh-CN" altLang="zh-CN" sz="1400" b="0" dirty="0">
                <a:solidFill>
                  <a:schemeClr val="tx1"/>
                </a:solidFill>
                <a:latin typeface="微软雅黑" panose="020B0503020204020204" pitchFamily="34" charset="-122"/>
                <a:ea typeface="微软雅黑" panose="020B0503020204020204" pitchFamily="34" charset="-122"/>
                <a:cs typeface="宋体" charset="0"/>
              </a:rPr>
              <a:t>年</a:t>
            </a:r>
            <a:r>
              <a:rPr lang="en-US" altLang="zh-CN" sz="1400" b="0" dirty="0">
                <a:solidFill>
                  <a:schemeClr val="tx1"/>
                </a:solidFill>
                <a:latin typeface="微软雅黑" panose="020B0503020204020204" pitchFamily="34" charset="-122"/>
                <a:ea typeface="微软雅黑" panose="020B0503020204020204" pitchFamily="34" charset="-122"/>
                <a:cs typeface="宋体" charset="0"/>
                <a:sym typeface="Symbol"/>
              </a:rPr>
              <a:t></a:t>
            </a:r>
            <a:r>
              <a:rPr lang="en-US" altLang="zh-CN" sz="1400" b="0" dirty="0">
                <a:solidFill>
                  <a:schemeClr val="tx1"/>
                </a:solidFill>
                <a:latin typeface="微软雅黑" panose="020B0503020204020204" pitchFamily="34" charset="-122"/>
                <a:ea typeface="微软雅黑" panose="020B0503020204020204" pitchFamily="34" charset="-122"/>
                <a:cs typeface="宋体" charset="0"/>
              </a:rPr>
              <a:t>max[(GI1-9</a:t>
            </a:r>
            <a:r>
              <a:rPr lang="zh-CN" altLang="zh-CN" sz="1400" b="0" dirty="0">
                <a:solidFill>
                  <a:schemeClr val="tx1"/>
                </a:solidFill>
                <a:latin typeface="微软雅黑" panose="020B0503020204020204" pitchFamily="34" charset="-122"/>
                <a:ea typeface="微软雅黑" panose="020B0503020204020204" pitchFamily="34" charset="-122"/>
                <a:cs typeface="宋体" charset="0"/>
              </a:rPr>
              <a:t>×</a:t>
            </a:r>
            <a:r>
              <a:rPr lang="en-US" altLang="zh-CN" sz="1400" b="0" dirty="0">
                <a:solidFill>
                  <a:schemeClr val="tx1"/>
                </a:solidFill>
                <a:latin typeface="微软雅黑" panose="020B0503020204020204" pitchFamily="34" charset="-122"/>
                <a:ea typeface="微软雅黑" panose="020B0503020204020204" pitchFamily="34" charset="-122"/>
                <a:cs typeface="宋体" charset="0"/>
                <a:sym typeface="Symbol"/>
              </a:rPr>
              <a:t></a:t>
            </a:r>
            <a:r>
              <a:rPr lang="en-US" altLang="zh-CN" sz="1400" b="0" dirty="0">
                <a:solidFill>
                  <a:schemeClr val="tx1"/>
                </a:solidFill>
                <a:latin typeface="微软雅黑" panose="020B0503020204020204" pitchFamily="34" charset="-122"/>
                <a:ea typeface="微软雅黑" panose="020B0503020204020204" pitchFamily="34" charset="-122"/>
                <a:cs typeface="宋体" charset="0"/>
              </a:rPr>
              <a:t>1-9),0]}/3</a:t>
            </a:r>
            <a:endParaRPr lang="zh-CN" altLang="zh-CN" sz="1400" b="0" dirty="0">
              <a:solidFill>
                <a:schemeClr val="tx1"/>
              </a:solidFill>
              <a:latin typeface="微软雅黑" panose="020B0503020204020204" pitchFamily="34" charset="-122"/>
              <a:ea typeface="微软雅黑" panose="020B0503020204020204" pitchFamily="34" charset="-122"/>
              <a:cs typeface="宋体" charset="0"/>
            </a:endParaRPr>
          </a:p>
          <a:p>
            <a:endParaRPr lang="zh-CN" altLang="en-US" sz="1400" b="0" dirty="0">
              <a:solidFill>
                <a:schemeClr val="tx1"/>
              </a:solidFill>
              <a:latin typeface="微软雅黑" panose="020B0503020204020204" pitchFamily="34" charset="-122"/>
              <a:ea typeface="微软雅黑" panose="020B0503020204020204" pitchFamily="34" charset="-122"/>
              <a:cs typeface="宋体" charset="0"/>
            </a:endParaRPr>
          </a:p>
        </p:txBody>
      </p:sp>
      <p:sp>
        <p:nvSpPr>
          <p:cNvPr id="18" name="矩形 17"/>
          <p:cNvSpPr/>
          <p:nvPr/>
        </p:nvSpPr>
        <p:spPr>
          <a:xfrm>
            <a:off x="7164288" y="2851995"/>
            <a:ext cx="1728192" cy="280831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b="0" dirty="0">
                <a:solidFill>
                  <a:schemeClr val="tx1"/>
                </a:solidFill>
                <a:latin typeface="微软雅黑" panose="020B0503020204020204" pitchFamily="34" charset="-122"/>
                <a:ea typeface="微软雅黑" panose="020B0503020204020204" pitchFamily="34" charset="-122"/>
                <a:cs typeface="宋体" charset="0"/>
              </a:rPr>
              <a:t>1.</a:t>
            </a:r>
            <a:r>
              <a:rPr lang="zh-CN" altLang="en-US" sz="1400" b="0" dirty="0">
                <a:solidFill>
                  <a:schemeClr val="tx1"/>
                </a:solidFill>
                <a:latin typeface="微软雅黑" panose="020B0503020204020204" pitchFamily="34" charset="-122"/>
                <a:ea typeface="微软雅黑" panose="020B0503020204020204" pitchFamily="34" charset="-122"/>
                <a:cs typeface="宋体" charset="0"/>
              </a:rPr>
              <a:t>根据银监会要求的格式进行展示</a:t>
            </a:r>
            <a:endParaRPr lang="en-US" altLang="zh-CN" sz="1400" b="0" dirty="0">
              <a:solidFill>
                <a:schemeClr val="tx1"/>
              </a:solidFill>
              <a:latin typeface="微软雅黑" panose="020B0503020204020204" pitchFamily="34" charset="-122"/>
              <a:ea typeface="微软雅黑" panose="020B0503020204020204" pitchFamily="34" charset="-122"/>
              <a:cs typeface="宋体" charset="0"/>
            </a:endParaRPr>
          </a:p>
          <a:p>
            <a:r>
              <a:rPr lang="zh-CN" altLang="zh-CN" sz="1400" b="0" dirty="0">
                <a:solidFill>
                  <a:schemeClr val="tx1"/>
                </a:solidFill>
                <a:latin typeface="微软雅黑" panose="020B0503020204020204" pitchFamily="34" charset="-122"/>
                <a:ea typeface="微软雅黑" panose="020B0503020204020204" pitchFamily="34" charset="-122"/>
                <a:cs typeface="宋体" charset="0"/>
              </a:rPr>
              <a:t>2</a:t>
            </a:r>
            <a:r>
              <a:rPr lang="en-US" altLang="zh-CN" sz="1400" b="0" dirty="0">
                <a:solidFill>
                  <a:schemeClr val="tx1"/>
                </a:solidFill>
                <a:latin typeface="微软雅黑" panose="020B0503020204020204" pitchFamily="34" charset="-122"/>
                <a:ea typeface="微软雅黑" panose="020B0503020204020204" pitchFamily="34" charset="-122"/>
                <a:cs typeface="宋体" charset="0"/>
              </a:rPr>
              <a:t>.</a:t>
            </a:r>
            <a:r>
              <a:rPr lang="zh-CN" altLang="en-US" sz="1400" b="0" dirty="0">
                <a:solidFill>
                  <a:schemeClr val="tx1"/>
                </a:solidFill>
                <a:latin typeface="微软雅黑" panose="020B0503020204020204" pitchFamily="34" charset="-122"/>
                <a:ea typeface="微软雅黑" panose="020B0503020204020204" pitchFamily="34" charset="-122"/>
                <a:cs typeface="宋体" charset="0"/>
              </a:rPr>
              <a:t>支持导出</a:t>
            </a:r>
          </a:p>
        </p:txBody>
      </p:sp>
      <p:sp>
        <p:nvSpPr>
          <p:cNvPr id="19" name="右大括号 18"/>
          <p:cNvSpPr/>
          <p:nvPr/>
        </p:nvSpPr>
        <p:spPr>
          <a:xfrm>
            <a:off x="2267744" y="3068019"/>
            <a:ext cx="432048" cy="2448272"/>
          </a:xfrm>
          <a:prstGeom prst="rightBrace">
            <a:avLst/>
          </a:prstGeom>
          <a:solidFill>
            <a:schemeClr val="bg1"/>
          </a:solidFill>
          <a:ln>
            <a:solidFill>
              <a:srgbClr val="7F7F7F"/>
            </a:solidFill>
            <a:headEnd type="none"/>
            <a:tailEnd type="none"/>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zh-CN" altLang="en-US"/>
          </a:p>
        </p:txBody>
      </p:sp>
      <p:cxnSp>
        <p:nvCxnSpPr>
          <p:cNvPr id="20" name="直线箭头连接符 19"/>
          <p:cNvCxnSpPr>
            <a:stCxn id="16" idx="3"/>
            <a:endCxn id="17" idx="1"/>
          </p:cNvCxnSpPr>
          <p:nvPr/>
        </p:nvCxnSpPr>
        <p:spPr>
          <a:xfrm>
            <a:off x="4499992" y="4256151"/>
            <a:ext cx="432048" cy="0"/>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线箭头连接符 22"/>
          <p:cNvCxnSpPr/>
          <p:nvPr/>
        </p:nvCxnSpPr>
        <p:spPr>
          <a:xfrm>
            <a:off x="6660232" y="4292155"/>
            <a:ext cx="432048" cy="0"/>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007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22882" y="166548"/>
            <a:ext cx="4608512" cy="490537"/>
          </a:xfrm>
        </p:spPr>
        <p:txBody>
          <a:bodyPr/>
          <a:lstStyle/>
          <a:p>
            <a:r>
              <a:rPr kumimoji="1" lang="zh-CN" altLang="en-US" b="1" dirty="0" smtClean="0"/>
              <a:t>检查管理</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22</a:t>
            </a:fld>
            <a:endParaRPr lang="en-US" altLang="zh-CN" dirty="0"/>
          </a:p>
        </p:txBody>
      </p:sp>
      <p:sp>
        <p:nvSpPr>
          <p:cNvPr id="5" name="矩形 4"/>
          <p:cNvSpPr/>
          <p:nvPr/>
        </p:nvSpPr>
        <p:spPr>
          <a:xfrm>
            <a:off x="467544" y="1124744"/>
            <a:ext cx="2592288" cy="237626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 name="文本框 20"/>
          <p:cNvSpPr txBox="1">
            <a:spLocks noChangeArrowheads="1"/>
          </p:cNvSpPr>
          <p:nvPr/>
        </p:nvSpPr>
        <p:spPr bwMode="auto">
          <a:xfrm>
            <a:off x="1188270" y="1202532"/>
            <a:ext cx="12325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charset="0"/>
                <a:ea typeface="宋体" charset="0"/>
                <a:cs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eaLnBrk="0" fontAlgn="base" hangingPunct="0">
              <a:spcBef>
                <a:spcPct val="0"/>
              </a:spcBef>
              <a:spcAft>
                <a:spcPct val="0"/>
              </a:spcAft>
              <a:defRPr kumimoji="1" sz="2400">
                <a:solidFill>
                  <a:schemeClr val="tx1"/>
                </a:solidFill>
                <a:latin typeface="Calibri" charset="0"/>
                <a:ea typeface="宋体" charset="0"/>
              </a:defRPr>
            </a:lvl6pPr>
            <a:lvl7pPr marL="2971800" indent="-228600" eaLnBrk="0" fontAlgn="base" hangingPunct="0">
              <a:spcBef>
                <a:spcPct val="0"/>
              </a:spcBef>
              <a:spcAft>
                <a:spcPct val="0"/>
              </a:spcAft>
              <a:defRPr kumimoji="1" sz="2400">
                <a:solidFill>
                  <a:schemeClr val="tx1"/>
                </a:solidFill>
                <a:latin typeface="Calibri" charset="0"/>
                <a:ea typeface="宋体" charset="0"/>
              </a:defRPr>
            </a:lvl7pPr>
            <a:lvl8pPr marL="3429000" indent="-228600" eaLnBrk="0" fontAlgn="base" hangingPunct="0">
              <a:spcBef>
                <a:spcPct val="0"/>
              </a:spcBef>
              <a:spcAft>
                <a:spcPct val="0"/>
              </a:spcAft>
              <a:defRPr kumimoji="1" sz="2400">
                <a:solidFill>
                  <a:schemeClr val="tx1"/>
                </a:solidFill>
                <a:latin typeface="Calibri" charset="0"/>
                <a:ea typeface="宋体" charset="0"/>
              </a:defRPr>
            </a:lvl8pPr>
            <a:lvl9pPr marL="3886200" indent="-228600" eaLnBrk="0" fontAlgn="base" hangingPunct="0">
              <a:spcBef>
                <a:spcPct val="0"/>
              </a:spcBef>
              <a:spcAft>
                <a:spcPct val="0"/>
              </a:spcAft>
              <a:defRPr kumimoji="1" sz="2400">
                <a:solidFill>
                  <a:schemeClr val="tx1"/>
                </a:solidFill>
                <a:latin typeface="Calibri" charset="0"/>
                <a:ea typeface="宋体" charset="0"/>
              </a:defRPr>
            </a:lvl9pPr>
          </a:lstStyle>
          <a:p>
            <a:pPr algn="ctr"/>
            <a:r>
              <a:rPr kumimoji="0" lang="zh-CN" altLang="en-US" sz="1600" dirty="0" smtClean="0">
                <a:latin typeface="微软雅黑" charset="0"/>
                <a:ea typeface="微软雅黑" charset="0"/>
                <a:cs typeface="微软雅黑" charset="0"/>
              </a:rPr>
              <a:t>检查及方案</a:t>
            </a:r>
            <a:endParaRPr kumimoji="0" lang="zh-CN" altLang="en-US" sz="1600" b="1" dirty="0">
              <a:latin typeface="微软雅黑" charset="0"/>
              <a:ea typeface="微软雅黑" charset="0"/>
              <a:cs typeface="微软雅黑" charset="0"/>
            </a:endParaRPr>
          </a:p>
        </p:txBody>
      </p:sp>
      <p:sp>
        <p:nvSpPr>
          <p:cNvPr id="7" name="矩形 6"/>
          <p:cNvSpPr/>
          <p:nvPr/>
        </p:nvSpPr>
        <p:spPr>
          <a:xfrm>
            <a:off x="662807" y="1607344"/>
            <a:ext cx="2259136" cy="36036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a:solidFill>
                  <a:schemeClr val="tx1"/>
                </a:solidFill>
                <a:latin typeface="微软雅黑" charset="0"/>
                <a:ea typeface="微软雅黑" charset="0"/>
                <a:cs typeface="微软雅黑" charset="0"/>
              </a:rPr>
              <a:t>检查计划管理</a:t>
            </a:r>
          </a:p>
        </p:txBody>
      </p:sp>
      <p:sp>
        <p:nvSpPr>
          <p:cNvPr id="8" name="矩形 7"/>
          <p:cNvSpPr/>
          <p:nvPr/>
        </p:nvSpPr>
        <p:spPr>
          <a:xfrm>
            <a:off x="683568" y="2348880"/>
            <a:ext cx="2259136" cy="36036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检查方案管理</a:t>
            </a:r>
            <a:endParaRPr lang="zh-CN" altLang="en-US" sz="1400" dirty="0">
              <a:solidFill>
                <a:schemeClr val="tx1"/>
              </a:solidFill>
              <a:latin typeface="微软雅黑" charset="0"/>
              <a:ea typeface="微软雅黑" charset="0"/>
              <a:cs typeface="微软雅黑" charset="0"/>
            </a:endParaRPr>
          </a:p>
        </p:txBody>
      </p:sp>
      <p:sp>
        <p:nvSpPr>
          <p:cNvPr id="9" name="文本框 40"/>
          <p:cNvSpPr txBox="1">
            <a:spLocks noChangeArrowheads="1"/>
          </p:cNvSpPr>
          <p:nvPr/>
        </p:nvSpPr>
        <p:spPr bwMode="auto">
          <a:xfrm>
            <a:off x="827584" y="2060848"/>
            <a:ext cx="19442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charset="0"/>
                <a:ea typeface="宋体" charset="0"/>
                <a:cs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eaLnBrk="0" fontAlgn="base" hangingPunct="0">
              <a:spcBef>
                <a:spcPct val="0"/>
              </a:spcBef>
              <a:spcAft>
                <a:spcPct val="0"/>
              </a:spcAft>
              <a:defRPr kumimoji="1" sz="2400">
                <a:solidFill>
                  <a:schemeClr val="tx1"/>
                </a:solidFill>
                <a:latin typeface="Calibri" charset="0"/>
                <a:ea typeface="宋体" charset="0"/>
              </a:defRPr>
            </a:lvl6pPr>
            <a:lvl7pPr marL="2971800" indent="-228600" eaLnBrk="0" fontAlgn="base" hangingPunct="0">
              <a:spcBef>
                <a:spcPct val="0"/>
              </a:spcBef>
              <a:spcAft>
                <a:spcPct val="0"/>
              </a:spcAft>
              <a:defRPr kumimoji="1" sz="2400">
                <a:solidFill>
                  <a:schemeClr val="tx1"/>
                </a:solidFill>
                <a:latin typeface="Calibri" charset="0"/>
                <a:ea typeface="宋体" charset="0"/>
              </a:defRPr>
            </a:lvl7pPr>
            <a:lvl8pPr marL="3429000" indent="-228600" eaLnBrk="0" fontAlgn="base" hangingPunct="0">
              <a:spcBef>
                <a:spcPct val="0"/>
              </a:spcBef>
              <a:spcAft>
                <a:spcPct val="0"/>
              </a:spcAft>
              <a:defRPr kumimoji="1" sz="2400">
                <a:solidFill>
                  <a:schemeClr val="tx1"/>
                </a:solidFill>
                <a:latin typeface="Calibri" charset="0"/>
                <a:ea typeface="宋体" charset="0"/>
              </a:defRPr>
            </a:lvl8pPr>
            <a:lvl9pPr marL="3886200" indent="-228600" eaLnBrk="0" fontAlgn="base" hangingPunct="0">
              <a:spcBef>
                <a:spcPct val="0"/>
              </a:spcBef>
              <a:spcAft>
                <a:spcPct val="0"/>
              </a:spcAft>
              <a:defRPr kumimoji="1" sz="2400">
                <a:solidFill>
                  <a:schemeClr val="tx1"/>
                </a:solidFill>
                <a:latin typeface="Calibri" charset="0"/>
                <a:ea typeface="宋体" charset="0"/>
              </a:defRPr>
            </a:lvl9pPr>
          </a:lstStyle>
          <a:p>
            <a:pPr marL="171450" indent="-171450">
              <a:buClr>
                <a:schemeClr val="tx1"/>
              </a:buClr>
              <a:buFont typeface="Wingdings" charset="2"/>
              <a:buChar char=""/>
            </a:pPr>
            <a:r>
              <a:rPr kumimoji="0" lang="zh-CN" altLang="en-US" sz="1000" dirty="0" smtClean="0">
                <a:latin typeface="微软雅黑" charset="0"/>
                <a:ea typeface="微软雅黑" charset="0"/>
                <a:cs typeface="微软雅黑" charset="0"/>
              </a:rPr>
              <a:t>时间、机构、检查类型</a:t>
            </a:r>
            <a:endParaRPr kumimoji="0" lang="zh-CN" altLang="en-US" sz="1000" dirty="0">
              <a:latin typeface="微软雅黑" charset="0"/>
              <a:ea typeface="微软雅黑" charset="0"/>
              <a:cs typeface="微软雅黑" charset="0"/>
            </a:endParaRPr>
          </a:p>
        </p:txBody>
      </p:sp>
      <p:sp>
        <p:nvSpPr>
          <p:cNvPr id="10" name="文本框 40"/>
          <p:cNvSpPr txBox="1">
            <a:spLocks noChangeArrowheads="1"/>
          </p:cNvSpPr>
          <p:nvPr/>
        </p:nvSpPr>
        <p:spPr bwMode="auto">
          <a:xfrm>
            <a:off x="899592" y="2780928"/>
            <a:ext cx="19442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charset="0"/>
                <a:ea typeface="宋体" charset="0"/>
                <a:cs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eaLnBrk="0" fontAlgn="base" hangingPunct="0">
              <a:spcBef>
                <a:spcPct val="0"/>
              </a:spcBef>
              <a:spcAft>
                <a:spcPct val="0"/>
              </a:spcAft>
              <a:defRPr kumimoji="1" sz="2400">
                <a:solidFill>
                  <a:schemeClr val="tx1"/>
                </a:solidFill>
                <a:latin typeface="Calibri" charset="0"/>
                <a:ea typeface="宋体" charset="0"/>
              </a:defRPr>
            </a:lvl6pPr>
            <a:lvl7pPr marL="2971800" indent="-228600" eaLnBrk="0" fontAlgn="base" hangingPunct="0">
              <a:spcBef>
                <a:spcPct val="0"/>
              </a:spcBef>
              <a:spcAft>
                <a:spcPct val="0"/>
              </a:spcAft>
              <a:defRPr kumimoji="1" sz="2400">
                <a:solidFill>
                  <a:schemeClr val="tx1"/>
                </a:solidFill>
                <a:latin typeface="Calibri" charset="0"/>
                <a:ea typeface="宋体" charset="0"/>
              </a:defRPr>
            </a:lvl7pPr>
            <a:lvl8pPr marL="3429000" indent="-228600" eaLnBrk="0" fontAlgn="base" hangingPunct="0">
              <a:spcBef>
                <a:spcPct val="0"/>
              </a:spcBef>
              <a:spcAft>
                <a:spcPct val="0"/>
              </a:spcAft>
              <a:defRPr kumimoji="1" sz="2400">
                <a:solidFill>
                  <a:schemeClr val="tx1"/>
                </a:solidFill>
                <a:latin typeface="Calibri" charset="0"/>
                <a:ea typeface="宋体" charset="0"/>
              </a:defRPr>
            </a:lvl8pPr>
            <a:lvl9pPr marL="3886200" indent="-228600" eaLnBrk="0" fontAlgn="base" hangingPunct="0">
              <a:spcBef>
                <a:spcPct val="0"/>
              </a:spcBef>
              <a:spcAft>
                <a:spcPct val="0"/>
              </a:spcAft>
              <a:defRPr kumimoji="1" sz="2400">
                <a:solidFill>
                  <a:schemeClr val="tx1"/>
                </a:solidFill>
                <a:latin typeface="Calibri" charset="0"/>
                <a:ea typeface="宋体" charset="0"/>
              </a:defRPr>
            </a:lvl9pPr>
          </a:lstStyle>
          <a:p>
            <a:pPr marL="171450" indent="-171450">
              <a:buClr>
                <a:schemeClr val="tx1"/>
              </a:buClr>
              <a:buFont typeface="Wingdings" charset="2"/>
              <a:buChar char=""/>
            </a:pPr>
            <a:r>
              <a:rPr kumimoji="0" lang="zh-CN" altLang="en-US" sz="1000" dirty="0" smtClean="0">
                <a:latin typeface="微软雅黑" charset="0"/>
                <a:ea typeface="微软雅黑" charset="0"/>
                <a:cs typeface="微软雅黑" charset="0"/>
              </a:rPr>
              <a:t>具体时间</a:t>
            </a:r>
            <a:endParaRPr kumimoji="0" lang="en-US" altLang="zh-CN" sz="1000" dirty="0" smtClean="0">
              <a:latin typeface="微软雅黑" charset="0"/>
              <a:ea typeface="微软雅黑" charset="0"/>
              <a:cs typeface="微软雅黑" charset="0"/>
            </a:endParaRPr>
          </a:p>
          <a:p>
            <a:pPr marL="171450" indent="-171450">
              <a:buClr>
                <a:schemeClr val="tx1"/>
              </a:buClr>
              <a:buFont typeface="Wingdings" charset="2"/>
              <a:buChar char=""/>
            </a:pPr>
            <a:r>
              <a:rPr kumimoji="0" lang="zh-CN" altLang="en-US" sz="1000" dirty="0" smtClean="0">
                <a:latin typeface="微软雅黑" charset="0"/>
                <a:ea typeface="微软雅黑" charset="0"/>
                <a:cs typeface="微软雅黑" charset="0"/>
              </a:rPr>
              <a:t>参与机构、检查内容</a:t>
            </a:r>
            <a:endParaRPr kumimoji="0" lang="en-US" altLang="zh-CN" sz="1000" dirty="0" smtClean="0">
              <a:latin typeface="微软雅黑" charset="0"/>
              <a:ea typeface="微软雅黑" charset="0"/>
              <a:cs typeface="微软雅黑" charset="0"/>
            </a:endParaRPr>
          </a:p>
          <a:p>
            <a:pPr marL="171450" indent="-171450">
              <a:buClr>
                <a:schemeClr val="tx1"/>
              </a:buClr>
              <a:buFont typeface="Wingdings" charset="2"/>
              <a:buChar char=""/>
            </a:pPr>
            <a:r>
              <a:rPr kumimoji="0" lang="zh-CN" altLang="en-US" sz="1000" dirty="0" smtClean="0">
                <a:latin typeface="微软雅黑" charset="0"/>
                <a:ea typeface="微软雅黑" charset="0"/>
                <a:cs typeface="微软雅黑" charset="0"/>
              </a:rPr>
              <a:t>检查流程</a:t>
            </a:r>
            <a:endParaRPr kumimoji="0" lang="zh-CN" altLang="en-US" sz="1000" dirty="0">
              <a:latin typeface="微软雅黑" charset="0"/>
              <a:ea typeface="微软雅黑" charset="0"/>
              <a:cs typeface="微软雅黑" charset="0"/>
            </a:endParaRPr>
          </a:p>
        </p:txBody>
      </p:sp>
      <p:sp>
        <p:nvSpPr>
          <p:cNvPr id="11" name="文本框 40"/>
          <p:cNvSpPr txBox="1">
            <a:spLocks noChangeArrowheads="1"/>
          </p:cNvSpPr>
          <p:nvPr/>
        </p:nvSpPr>
        <p:spPr bwMode="auto">
          <a:xfrm>
            <a:off x="2411760" y="3645024"/>
            <a:ext cx="1008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charset="0"/>
                <a:ea typeface="宋体" charset="0"/>
                <a:cs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eaLnBrk="0" fontAlgn="base" hangingPunct="0">
              <a:spcBef>
                <a:spcPct val="0"/>
              </a:spcBef>
              <a:spcAft>
                <a:spcPct val="0"/>
              </a:spcAft>
              <a:defRPr kumimoji="1" sz="2400">
                <a:solidFill>
                  <a:schemeClr val="tx1"/>
                </a:solidFill>
                <a:latin typeface="Calibri" charset="0"/>
                <a:ea typeface="宋体" charset="0"/>
              </a:defRPr>
            </a:lvl6pPr>
            <a:lvl7pPr marL="2971800" indent="-228600" eaLnBrk="0" fontAlgn="base" hangingPunct="0">
              <a:spcBef>
                <a:spcPct val="0"/>
              </a:spcBef>
              <a:spcAft>
                <a:spcPct val="0"/>
              </a:spcAft>
              <a:defRPr kumimoji="1" sz="2400">
                <a:solidFill>
                  <a:schemeClr val="tx1"/>
                </a:solidFill>
                <a:latin typeface="Calibri" charset="0"/>
                <a:ea typeface="宋体" charset="0"/>
              </a:defRPr>
            </a:lvl7pPr>
            <a:lvl8pPr marL="3429000" indent="-228600" eaLnBrk="0" fontAlgn="base" hangingPunct="0">
              <a:spcBef>
                <a:spcPct val="0"/>
              </a:spcBef>
              <a:spcAft>
                <a:spcPct val="0"/>
              </a:spcAft>
              <a:defRPr kumimoji="1" sz="2400">
                <a:solidFill>
                  <a:schemeClr val="tx1"/>
                </a:solidFill>
                <a:latin typeface="Calibri" charset="0"/>
                <a:ea typeface="宋体" charset="0"/>
              </a:defRPr>
            </a:lvl8pPr>
            <a:lvl9pPr marL="3886200" indent="-228600" eaLnBrk="0" fontAlgn="base" hangingPunct="0">
              <a:spcBef>
                <a:spcPct val="0"/>
              </a:spcBef>
              <a:spcAft>
                <a:spcPct val="0"/>
              </a:spcAft>
              <a:defRPr kumimoji="1" sz="2400">
                <a:solidFill>
                  <a:schemeClr val="tx1"/>
                </a:solidFill>
                <a:latin typeface="Calibri" charset="0"/>
                <a:ea typeface="宋体" charset="0"/>
              </a:defRPr>
            </a:lvl9pPr>
          </a:lstStyle>
          <a:p>
            <a:pPr>
              <a:buClr>
                <a:schemeClr val="tx1"/>
              </a:buClr>
            </a:pPr>
            <a:r>
              <a:rPr kumimoji="0" lang="zh-CN" altLang="en-US" sz="1000" dirty="0" smtClean="0">
                <a:latin typeface="微软雅黑" charset="0"/>
                <a:ea typeface="微软雅黑" charset="0"/>
                <a:cs typeface="微软雅黑" charset="0"/>
              </a:rPr>
              <a:t>系统自动生成</a:t>
            </a:r>
            <a:endParaRPr kumimoji="0" lang="zh-CN" altLang="en-US" sz="1000" dirty="0">
              <a:latin typeface="微软雅黑" charset="0"/>
              <a:ea typeface="微软雅黑" charset="0"/>
              <a:cs typeface="微软雅黑" charset="0"/>
            </a:endParaRPr>
          </a:p>
        </p:txBody>
      </p:sp>
      <p:sp>
        <p:nvSpPr>
          <p:cNvPr id="12" name="矩形 11"/>
          <p:cNvSpPr/>
          <p:nvPr/>
        </p:nvSpPr>
        <p:spPr>
          <a:xfrm>
            <a:off x="467544" y="3933056"/>
            <a:ext cx="2592288" cy="25202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文本框 20"/>
          <p:cNvSpPr txBox="1">
            <a:spLocks noChangeArrowheads="1"/>
          </p:cNvSpPr>
          <p:nvPr/>
        </p:nvSpPr>
        <p:spPr bwMode="auto">
          <a:xfrm>
            <a:off x="899592" y="4005064"/>
            <a:ext cx="17275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charset="0"/>
                <a:ea typeface="宋体" charset="0"/>
                <a:cs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eaLnBrk="0" fontAlgn="base" hangingPunct="0">
              <a:spcBef>
                <a:spcPct val="0"/>
              </a:spcBef>
              <a:spcAft>
                <a:spcPct val="0"/>
              </a:spcAft>
              <a:defRPr kumimoji="1" sz="2400">
                <a:solidFill>
                  <a:schemeClr val="tx1"/>
                </a:solidFill>
                <a:latin typeface="Calibri" charset="0"/>
                <a:ea typeface="宋体" charset="0"/>
              </a:defRPr>
            </a:lvl6pPr>
            <a:lvl7pPr marL="2971800" indent="-228600" eaLnBrk="0" fontAlgn="base" hangingPunct="0">
              <a:spcBef>
                <a:spcPct val="0"/>
              </a:spcBef>
              <a:spcAft>
                <a:spcPct val="0"/>
              </a:spcAft>
              <a:defRPr kumimoji="1" sz="2400">
                <a:solidFill>
                  <a:schemeClr val="tx1"/>
                </a:solidFill>
                <a:latin typeface="Calibri" charset="0"/>
                <a:ea typeface="宋体" charset="0"/>
              </a:defRPr>
            </a:lvl7pPr>
            <a:lvl8pPr marL="3429000" indent="-228600" eaLnBrk="0" fontAlgn="base" hangingPunct="0">
              <a:spcBef>
                <a:spcPct val="0"/>
              </a:spcBef>
              <a:spcAft>
                <a:spcPct val="0"/>
              </a:spcAft>
              <a:defRPr kumimoji="1" sz="2400">
                <a:solidFill>
                  <a:schemeClr val="tx1"/>
                </a:solidFill>
                <a:latin typeface="Calibri" charset="0"/>
                <a:ea typeface="宋体" charset="0"/>
              </a:defRPr>
            </a:lvl8pPr>
            <a:lvl9pPr marL="3886200" indent="-228600" eaLnBrk="0" fontAlgn="base" hangingPunct="0">
              <a:spcBef>
                <a:spcPct val="0"/>
              </a:spcBef>
              <a:spcAft>
                <a:spcPct val="0"/>
              </a:spcAft>
              <a:defRPr kumimoji="1" sz="2400">
                <a:solidFill>
                  <a:schemeClr val="tx1"/>
                </a:solidFill>
                <a:latin typeface="Calibri" charset="0"/>
                <a:ea typeface="宋体" charset="0"/>
              </a:defRPr>
            </a:lvl9pPr>
          </a:lstStyle>
          <a:p>
            <a:pPr algn="ctr"/>
            <a:r>
              <a:rPr kumimoji="0" lang="zh-CN" altLang="en-US" sz="1600" dirty="0" smtClean="0">
                <a:latin typeface="微软雅黑" charset="0"/>
                <a:ea typeface="微软雅黑" charset="0"/>
                <a:cs typeface="微软雅黑" charset="0"/>
              </a:rPr>
              <a:t>系统抽取信息</a:t>
            </a:r>
            <a:endParaRPr kumimoji="0" lang="zh-CN" altLang="en-US" sz="1600" b="1" dirty="0">
              <a:latin typeface="微软雅黑" charset="0"/>
              <a:ea typeface="微软雅黑" charset="0"/>
              <a:cs typeface="微软雅黑" charset="0"/>
            </a:endParaRPr>
          </a:p>
        </p:txBody>
      </p:sp>
      <p:sp>
        <p:nvSpPr>
          <p:cNvPr id="14" name="矩形 13"/>
          <p:cNvSpPr/>
          <p:nvPr/>
        </p:nvSpPr>
        <p:spPr>
          <a:xfrm>
            <a:off x="683568" y="4509120"/>
            <a:ext cx="2259136" cy="36036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流程名称、流程环节等</a:t>
            </a:r>
            <a:endParaRPr lang="zh-CN" altLang="en-US" sz="1400" dirty="0">
              <a:solidFill>
                <a:schemeClr val="tx1"/>
              </a:solidFill>
              <a:latin typeface="微软雅黑" charset="0"/>
              <a:ea typeface="微软雅黑" charset="0"/>
              <a:cs typeface="微软雅黑" charset="0"/>
            </a:endParaRPr>
          </a:p>
        </p:txBody>
      </p:sp>
      <p:sp>
        <p:nvSpPr>
          <p:cNvPr id="15" name="矩形 14"/>
          <p:cNvSpPr/>
          <p:nvPr/>
        </p:nvSpPr>
        <p:spPr>
          <a:xfrm>
            <a:off x="683568" y="4941168"/>
            <a:ext cx="2259136" cy="36036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检查点信息</a:t>
            </a:r>
            <a:endParaRPr lang="zh-CN" altLang="en-US" sz="1400" dirty="0">
              <a:solidFill>
                <a:schemeClr val="tx1"/>
              </a:solidFill>
              <a:latin typeface="微软雅黑" charset="0"/>
              <a:ea typeface="微软雅黑" charset="0"/>
              <a:cs typeface="微软雅黑" charset="0"/>
            </a:endParaRPr>
          </a:p>
        </p:txBody>
      </p:sp>
      <p:sp>
        <p:nvSpPr>
          <p:cNvPr id="16" name="下箭头 15"/>
          <p:cNvSpPr/>
          <p:nvPr/>
        </p:nvSpPr>
        <p:spPr>
          <a:xfrm rot="10800000" flipV="1">
            <a:off x="1403648" y="3513252"/>
            <a:ext cx="576064" cy="450050"/>
          </a:xfrm>
          <a:prstGeom prst="down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sz="1200" dirty="0">
              <a:solidFill>
                <a:schemeClr val="tx1"/>
              </a:solidFill>
              <a:latin typeface="方正姚体" pitchFamily="2" charset="-122"/>
              <a:ea typeface="方正姚体" pitchFamily="2" charset="-122"/>
            </a:endParaRPr>
          </a:p>
        </p:txBody>
      </p:sp>
      <p:sp>
        <p:nvSpPr>
          <p:cNvPr id="17" name="矩形 16"/>
          <p:cNvSpPr/>
          <p:nvPr/>
        </p:nvSpPr>
        <p:spPr>
          <a:xfrm>
            <a:off x="683568" y="5445224"/>
            <a:ext cx="2259136" cy="36036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风险与控制信息</a:t>
            </a:r>
            <a:endParaRPr lang="zh-CN" altLang="en-US" sz="1400" dirty="0">
              <a:solidFill>
                <a:schemeClr val="tx1"/>
              </a:solidFill>
              <a:latin typeface="微软雅黑" charset="0"/>
              <a:ea typeface="微软雅黑" charset="0"/>
              <a:cs typeface="微软雅黑" charset="0"/>
            </a:endParaRPr>
          </a:p>
        </p:txBody>
      </p:sp>
      <p:sp>
        <p:nvSpPr>
          <p:cNvPr id="18" name="矩形 17"/>
          <p:cNvSpPr/>
          <p:nvPr/>
        </p:nvSpPr>
        <p:spPr>
          <a:xfrm>
            <a:off x="683568" y="5877272"/>
            <a:ext cx="2259136" cy="36036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内外规信息</a:t>
            </a:r>
            <a:endParaRPr lang="zh-CN" altLang="en-US" sz="1400" dirty="0">
              <a:solidFill>
                <a:schemeClr val="tx1"/>
              </a:solidFill>
              <a:latin typeface="微软雅黑" charset="0"/>
              <a:ea typeface="微软雅黑" charset="0"/>
              <a:cs typeface="微软雅黑" charset="0"/>
            </a:endParaRPr>
          </a:p>
        </p:txBody>
      </p:sp>
      <p:sp>
        <p:nvSpPr>
          <p:cNvPr id="19" name="右大括号 18"/>
          <p:cNvSpPr/>
          <p:nvPr/>
        </p:nvSpPr>
        <p:spPr>
          <a:xfrm>
            <a:off x="3275856" y="1772816"/>
            <a:ext cx="360040" cy="3888432"/>
          </a:xfrm>
          <a:prstGeom prst="rightBrace">
            <a:avLst/>
          </a:prstGeom>
          <a:ln>
            <a:solidFill>
              <a:srgbClr val="7F7F7F"/>
            </a:solidFill>
            <a:headEnd type="none"/>
            <a:tailEnd type="none"/>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zh-CN" altLang="en-US"/>
          </a:p>
        </p:txBody>
      </p:sp>
      <p:sp>
        <p:nvSpPr>
          <p:cNvPr id="20" name="多文档 39"/>
          <p:cNvSpPr/>
          <p:nvPr/>
        </p:nvSpPr>
        <p:spPr>
          <a:xfrm>
            <a:off x="3707904" y="2132856"/>
            <a:ext cx="1728192" cy="2952328"/>
          </a:xfrm>
          <a:prstGeom prst="flowChartMultidocument">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dirty="0" smtClean="0">
                <a:solidFill>
                  <a:schemeClr val="tx1"/>
                </a:solidFill>
                <a:latin typeface="微软雅黑"/>
                <a:ea typeface="微软雅黑"/>
                <a:cs typeface="微软雅黑"/>
              </a:rPr>
              <a:t>检查底稿</a:t>
            </a:r>
            <a:endParaRPr lang="en-US" altLang="zh-CN" sz="1600" dirty="0" smtClean="0">
              <a:solidFill>
                <a:schemeClr val="tx1"/>
              </a:solidFill>
              <a:latin typeface="微软雅黑"/>
              <a:ea typeface="微软雅黑"/>
              <a:cs typeface="微软雅黑"/>
            </a:endParaRPr>
          </a:p>
          <a:p>
            <a:pPr algn="ctr"/>
            <a:endParaRPr lang="en-US" altLang="zh-CN" sz="1600" dirty="0">
              <a:solidFill>
                <a:schemeClr val="tx1"/>
              </a:solidFill>
              <a:latin typeface="微软雅黑"/>
              <a:ea typeface="微软雅黑"/>
              <a:cs typeface="微软雅黑"/>
            </a:endParaRPr>
          </a:p>
          <a:p>
            <a:r>
              <a:rPr lang="en-US" altLang="zh-CN" sz="1400" b="0" dirty="0" smtClean="0">
                <a:solidFill>
                  <a:schemeClr val="tx1"/>
                </a:solidFill>
                <a:latin typeface="微软雅黑"/>
                <a:ea typeface="微软雅黑"/>
                <a:cs typeface="微软雅黑"/>
              </a:rPr>
              <a:t>1.</a:t>
            </a:r>
            <a:r>
              <a:rPr lang="zh-CN" altLang="en-US" sz="1400" b="0" dirty="0" smtClean="0">
                <a:solidFill>
                  <a:schemeClr val="tx1"/>
                </a:solidFill>
                <a:latin typeface="微软雅黑"/>
                <a:ea typeface="微软雅黑"/>
                <a:cs typeface="微软雅黑"/>
              </a:rPr>
              <a:t>检查基本信息</a:t>
            </a:r>
            <a:endParaRPr lang="en-US" altLang="zh-CN" sz="1400" b="0" dirty="0" smtClean="0">
              <a:solidFill>
                <a:schemeClr val="tx1"/>
              </a:solidFill>
              <a:latin typeface="微软雅黑"/>
              <a:ea typeface="微软雅黑"/>
              <a:cs typeface="微软雅黑"/>
            </a:endParaRPr>
          </a:p>
          <a:p>
            <a:r>
              <a:rPr lang="en-US" altLang="zh-CN" sz="1400" b="0" dirty="0" smtClean="0">
                <a:solidFill>
                  <a:schemeClr val="tx1"/>
                </a:solidFill>
                <a:latin typeface="微软雅黑"/>
                <a:ea typeface="微软雅黑"/>
                <a:cs typeface="微软雅黑"/>
              </a:rPr>
              <a:t>2.</a:t>
            </a:r>
            <a:r>
              <a:rPr lang="zh-CN" altLang="en-US" sz="1400" b="0" dirty="0" smtClean="0">
                <a:solidFill>
                  <a:schemeClr val="tx1"/>
                </a:solidFill>
                <a:latin typeface="微软雅黑"/>
                <a:ea typeface="微软雅黑"/>
                <a:cs typeface="微软雅黑"/>
              </a:rPr>
              <a:t>检查要点</a:t>
            </a:r>
            <a:endParaRPr lang="en-US" altLang="zh-CN" sz="1400" b="0" dirty="0" smtClean="0">
              <a:solidFill>
                <a:schemeClr val="tx1"/>
              </a:solidFill>
              <a:latin typeface="微软雅黑"/>
              <a:ea typeface="微软雅黑"/>
              <a:cs typeface="微软雅黑"/>
            </a:endParaRPr>
          </a:p>
          <a:p>
            <a:r>
              <a:rPr lang="zh-CN" altLang="zh-CN" sz="1400" b="0" dirty="0" smtClean="0">
                <a:solidFill>
                  <a:schemeClr val="tx1"/>
                </a:solidFill>
                <a:latin typeface="微软雅黑"/>
                <a:ea typeface="微软雅黑"/>
                <a:cs typeface="微软雅黑"/>
              </a:rPr>
              <a:t>3</a:t>
            </a:r>
            <a:r>
              <a:rPr lang="en-US" altLang="zh-CN" sz="1400" b="0" dirty="0" smtClean="0">
                <a:solidFill>
                  <a:schemeClr val="tx1"/>
                </a:solidFill>
                <a:latin typeface="微软雅黑"/>
                <a:ea typeface="微软雅黑"/>
                <a:cs typeface="微软雅黑"/>
              </a:rPr>
              <a:t>.</a:t>
            </a:r>
            <a:r>
              <a:rPr lang="zh-CN" altLang="en-US" sz="1400" b="0" dirty="0" smtClean="0">
                <a:solidFill>
                  <a:schemeClr val="tx1"/>
                </a:solidFill>
                <a:latin typeface="微软雅黑"/>
                <a:ea typeface="微软雅黑"/>
                <a:cs typeface="微软雅黑"/>
              </a:rPr>
              <a:t>检查依据等</a:t>
            </a:r>
            <a:endParaRPr lang="en-US" altLang="zh-CN" sz="1400" b="0" dirty="0" smtClean="0">
              <a:solidFill>
                <a:schemeClr val="tx1"/>
              </a:solidFill>
              <a:latin typeface="微软雅黑"/>
              <a:ea typeface="微软雅黑"/>
              <a:cs typeface="微软雅黑"/>
            </a:endParaRPr>
          </a:p>
          <a:p>
            <a:pPr algn="ctr"/>
            <a:endParaRPr lang="zh-CN" altLang="en-US" sz="1400" b="0" dirty="0">
              <a:solidFill>
                <a:schemeClr val="tx1"/>
              </a:solidFill>
              <a:latin typeface="微软雅黑"/>
              <a:ea typeface="微软雅黑"/>
              <a:cs typeface="微软雅黑"/>
            </a:endParaRPr>
          </a:p>
        </p:txBody>
      </p:sp>
      <p:sp>
        <p:nvSpPr>
          <p:cNvPr id="21" name="矩形 20"/>
          <p:cNvSpPr/>
          <p:nvPr/>
        </p:nvSpPr>
        <p:spPr>
          <a:xfrm>
            <a:off x="6345312" y="1340768"/>
            <a:ext cx="2259136" cy="72040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检查底稿录入</a:t>
            </a:r>
            <a:r>
              <a:rPr lang="en-US" altLang="zh-CN" sz="1400" dirty="0" smtClean="0">
                <a:solidFill>
                  <a:schemeClr val="tx1"/>
                </a:solidFill>
                <a:latin typeface="微软雅黑" charset="0"/>
                <a:ea typeface="微软雅黑" charset="0"/>
                <a:cs typeface="微软雅黑" charset="0"/>
              </a:rPr>
              <a:t>/</a:t>
            </a:r>
            <a:r>
              <a:rPr lang="zh-CN" altLang="en-US" sz="1400" dirty="0" smtClean="0">
                <a:solidFill>
                  <a:schemeClr val="tx1"/>
                </a:solidFill>
                <a:latin typeface="微软雅黑" charset="0"/>
                <a:ea typeface="微软雅黑" charset="0"/>
                <a:cs typeface="微软雅黑" charset="0"/>
              </a:rPr>
              <a:t>事实确认书</a:t>
            </a:r>
            <a:endParaRPr lang="zh-CN" altLang="en-US" sz="1400" dirty="0">
              <a:solidFill>
                <a:schemeClr val="tx1"/>
              </a:solidFill>
              <a:latin typeface="微软雅黑" charset="0"/>
              <a:ea typeface="微软雅黑" charset="0"/>
              <a:cs typeface="微软雅黑" charset="0"/>
            </a:endParaRPr>
          </a:p>
        </p:txBody>
      </p:sp>
      <p:sp>
        <p:nvSpPr>
          <p:cNvPr id="22" name="罐形 46"/>
          <p:cNvSpPr/>
          <p:nvPr/>
        </p:nvSpPr>
        <p:spPr>
          <a:xfrm>
            <a:off x="6300192" y="2420888"/>
            <a:ext cx="2376264" cy="792088"/>
          </a:xfrm>
          <a:prstGeom prst="can">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dirty="0" smtClean="0">
                <a:solidFill>
                  <a:schemeClr val="tx1"/>
                </a:solidFill>
                <a:latin typeface="微软雅黑" charset="0"/>
                <a:ea typeface="微软雅黑" charset="0"/>
                <a:cs typeface="微软雅黑" charset="0"/>
              </a:rPr>
              <a:t>问题库</a:t>
            </a:r>
            <a:endParaRPr lang="zh-CN" altLang="en-US" sz="1400" dirty="0">
              <a:solidFill>
                <a:schemeClr val="tx1"/>
              </a:solidFill>
              <a:latin typeface="微软雅黑" charset="0"/>
              <a:ea typeface="微软雅黑" charset="0"/>
              <a:cs typeface="微软雅黑" charset="0"/>
            </a:endParaRPr>
          </a:p>
        </p:txBody>
      </p:sp>
      <p:sp>
        <p:nvSpPr>
          <p:cNvPr id="23" name="矩形 22"/>
          <p:cNvSpPr/>
          <p:nvPr/>
        </p:nvSpPr>
        <p:spPr>
          <a:xfrm>
            <a:off x="6372200" y="3789040"/>
            <a:ext cx="2259136" cy="720403"/>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整改跟踪</a:t>
            </a:r>
            <a:endParaRPr lang="zh-CN" altLang="en-US" sz="1400" dirty="0">
              <a:solidFill>
                <a:schemeClr val="tx1"/>
              </a:solidFill>
              <a:latin typeface="微软雅黑" charset="0"/>
              <a:ea typeface="微软雅黑" charset="0"/>
              <a:cs typeface="微软雅黑" charset="0"/>
            </a:endParaRPr>
          </a:p>
        </p:txBody>
      </p:sp>
      <p:sp>
        <p:nvSpPr>
          <p:cNvPr id="24" name="矩形 23"/>
          <p:cNvSpPr/>
          <p:nvPr/>
        </p:nvSpPr>
        <p:spPr>
          <a:xfrm>
            <a:off x="6372200" y="5013176"/>
            <a:ext cx="2259136" cy="1296144"/>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返回系统信息</a:t>
            </a:r>
            <a:endParaRPr lang="en-US" altLang="zh-CN" sz="1400" dirty="0" smtClean="0">
              <a:solidFill>
                <a:schemeClr val="tx1"/>
              </a:solidFill>
              <a:latin typeface="微软雅黑" charset="0"/>
              <a:ea typeface="微软雅黑" charset="0"/>
              <a:cs typeface="微软雅黑" charset="0"/>
            </a:endParaRPr>
          </a:p>
          <a:p>
            <a:pPr>
              <a:defRPr/>
            </a:pPr>
            <a:r>
              <a:rPr lang="zh-CN" altLang="zh-CN" sz="1400" dirty="0" smtClean="0">
                <a:solidFill>
                  <a:schemeClr val="tx1"/>
                </a:solidFill>
                <a:latin typeface="微软雅黑" charset="0"/>
                <a:ea typeface="微软雅黑" charset="0"/>
                <a:cs typeface="微软雅黑" charset="0"/>
              </a:rPr>
              <a:t>1</a:t>
            </a:r>
            <a:r>
              <a:rPr lang="en-US" altLang="zh-CN" sz="1400" dirty="0" smtClean="0">
                <a:solidFill>
                  <a:schemeClr val="tx1"/>
                </a:solidFill>
                <a:latin typeface="微软雅黑" charset="0"/>
                <a:ea typeface="微软雅黑" charset="0"/>
                <a:cs typeface="微软雅黑" charset="0"/>
              </a:rPr>
              <a:t>.RCSA</a:t>
            </a:r>
            <a:r>
              <a:rPr lang="zh-CN" altLang="en-US" sz="1400" dirty="0" smtClean="0">
                <a:solidFill>
                  <a:schemeClr val="tx1"/>
                </a:solidFill>
                <a:latin typeface="微软雅黑" charset="0"/>
                <a:ea typeface="微软雅黑" charset="0"/>
                <a:cs typeface="微软雅黑" charset="0"/>
              </a:rPr>
              <a:t>评估参考</a:t>
            </a:r>
            <a:endParaRPr lang="en-US" altLang="zh-CN" sz="1400" dirty="0" smtClean="0">
              <a:solidFill>
                <a:schemeClr val="tx1"/>
              </a:solidFill>
              <a:latin typeface="微软雅黑" charset="0"/>
              <a:ea typeface="微软雅黑" charset="0"/>
              <a:cs typeface="微软雅黑" charset="0"/>
            </a:endParaRPr>
          </a:p>
          <a:p>
            <a:pPr>
              <a:defRPr/>
            </a:pPr>
            <a:r>
              <a:rPr lang="zh-CN" altLang="zh-CN" sz="1400" dirty="0" smtClean="0">
                <a:solidFill>
                  <a:schemeClr val="tx1"/>
                </a:solidFill>
                <a:latin typeface="微软雅黑" charset="0"/>
                <a:ea typeface="微软雅黑" charset="0"/>
                <a:cs typeface="微软雅黑" charset="0"/>
              </a:rPr>
              <a:t>2</a:t>
            </a:r>
            <a:r>
              <a:rPr lang="en-US" altLang="zh-CN" sz="1400" dirty="0" smtClean="0">
                <a:solidFill>
                  <a:schemeClr val="tx1"/>
                </a:solidFill>
                <a:latin typeface="微软雅黑" charset="0"/>
                <a:ea typeface="微软雅黑" charset="0"/>
                <a:cs typeface="微软雅黑" charset="0"/>
              </a:rPr>
              <a:t>. </a:t>
            </a:r>
            <a:r>
              <a:rPr lang="zh-CN" altLang="en-US" sz="1400" dirty="0" smtClean="0">
                <a:solidFill>
                  <a:schemeClr val="tx1"/>
                </a:solidFill>
                <a:latin typeface="微软雅黑" charset="0"/>
                <a:ea typeface="微软雅黑" charset="0"/>
                <a:cs typeface="微软雅黑" charset="0"/>
              </a:rPr>
              <a:t>内控评价参考</a:t>
            </a:r>
            <a:endParaRPr lang="en-US" altLang="zh-CN" sz="1400" dirty="0" smtClean="0">
              <a:solidFill>
                <a:schemeClr val="tx1"/>
              </a:solidFill>
              <a:latin typeface="微软雅黑" charset="0"/>
              <a:ea typeface="微软雅黑" charset="0"/>
              <a:cs typeface="微软雅黑" charset="0"/>
            </a:endParaRPr>
          </a:p>
          <a:p>
            <a:pPr>
              <a:defRPr/>
            </a:pPr>
            <a:r>
              <a:rPr lang="zh-CN" altLang="zh-CN" sz="1400" dirty="0" smtClean="0">
                <a:solidFill>
                  <a:schemeClr val="tx1"/>
                </a:solidFill>
                <a:latin typeface="微软雅黑" charset="0"/>
                <a:ea typeface="微软雅黑" charset="0"/>
                <a:cs typeface="微软雅黑" charset="0"/>
              </a:rPr>
              <a:t>3</a:t>
            </a:r>
            <a:r>
              <a:rPr lang="en-US" altLang="zh-CN" sz="1400" dirty="0" smtClean="0">
                <a:solidFill>
                  <a:schemeClr val="tx1"/>
                </a:solidFill>
                <a:latin typeface="微软雅黑" charset="0"/>
                <a:ea typeface="微软雅黑" charset="0"/>
                <a:cs typeface="微软雅黑" charset="0"/>
              </a:rPr>
              <a:t>. </a:t>
            </a:r>
            <a:r>
              <a:rPr lang="zh-CN" altLang="en-US" sz="1400" dirty="0" smtClean="0">
                <a:solidFill>
                  <a:schemeClr val="tx1"/>
                </a:solidFill>
                <a:latin typeface="微软雅黑" charset="0"/>
                <a:ea typeface="微软雅黑" charset="0"/>
                <a:cs typeface="微软雅黑" charset="0"/>
              </a:rPr>
              <a:t>控制测试参考</a:t>
            </a:r>
            <a:endParaRPr lang="en-US" altLang="zh-CN" sz="1400" dirty="0" smtClean="0">
              <a:solidFill>
                <a:schemeClr val="tx1"/>
              </a:solidFill>
              <a:latin typeface="微软雅黑" charset="0"/>
              <a:ea typeface="微软雅黑" charset="0"/>
              <a:cs typeface="微软雅黑" charset="0"/>
            </a:endParaRPr>
          </a:p>
          <a:p>
            <a:pPr>
              <a:defRPr/>
            </a:pPr>
            <a:r>
              <a:rPr lang="en-US" altLang="zh-CN" sz="1400" dirty="0" smtClean="0">
                <a:solidFill>
                  <a:schemeClr val="tx1"/>
                </a:solidFill>
                <a:latin typeface="微软雅黑" charset="0"/>
                <a:ea typeface="微软雅黑" charset="0"/>
                <a:cs typeface="微软雅黑" charset="0"/>
              </a:rPr>
              <a:t>4. </a:t>
            </a:r>
            <a:r>
              <a:rPr lang="zh-CN" altLang="en-US" sz="1400" dirty="0" smtClean="0">
                <a:solidFill>
                  <a:schemeClr val="tx1"/>
                </a:solidFill>
                <a:latin typeface="微软雅黑" charset="0"/>
                <a:ea typeface="微软雅黑" charset="0"/>
                <a:cs typeface="微软雅黑" charset="0"/>
              </a:rPr>
              <a:t>制度优化</a:t>
            </a:r>
            <a:endParaRPr lang="en-US" altLang="zh-CN" sz="1400" dirty="0" smtClean="0">
              <a:solidFill>
                <a:schemeClr val="tx1"/>
              </a:solidFill>
              <a:latin typeface="微软雅黑" charset="0"/>
              <a:ea typeface="微软雅黑" charset="0"/>
              <a:cs typeface="微软雅黑" charset="0"/>
            </a:endParaRPr>
          </a:p>
          <a:p>
            <a:pPr>
              <a:defRPr/>
            </a:pPr>
            <a:endParaRPr lang="zh-CN" altLang="en-US" sz="1400" dirty="0">
              <a:solidFill>
                <a:schemeClr val="tx1"/>
              </a:solidFill>
              <a:latin typeface="微软雅黑" charset="0"/>
              <a:ea typeface="微软雅黑" charset="0"/>
              <a:cs typeface="微软雅黑" charset="0"/>
            </a:endParaRPr>
          </a:p>
        </p:txBody>
      </p:sp>
      <p:cxnSp>
        <p:nvCxnSpPr>
          <p:cNvPr id="25" name="肘形连接符 24"/>
          <p:cNvCxnSpPr>
            <a:stCxn id="20" idx="3"/>
            <a:endCxn id="21" idx="1"/>
          </p:cNvCxnSpPr>
          <p:nvPr/>
        </p:nvCxnSpPr>
        <p:spPr>
          <a:xfrm flipV="1">
            <a:off x="5436096" y="1700970"/>
            <a:ext cx="909216" cy="1908050"/>
          </a:xfrm>
          <a:prstGeom prst="bentConnector3">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线箭头连接符 52"/>
          <p:cNvCxnSpPr>
            <a:stCxn id="21" idx="2"/>
            <a:endCxn id="22" idx="1"/>
          </p:cNvCxnSpPr>
          <p:nvPr/>
        </p:nvCxnSpPr>
        <p:spPr>
          <a:xfrm>
            <a:off x="7474880" y="2061171"/>
            <a:ext cx="13444" cy="359717"/>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线箭头连接符 54"/>
          <p:cNvCxnSpPr>
            <a:stCxn id="22" idx="3"/>
            <a:endCxn id="23" idx="0"/>
          </p:cNvCxnSpPr>
          <p:nvPr/>
        </p:nvCxnSpPr>
        <p:spPr>
          <a:xfrm>
            <a:off x="7488324" y="3212976"/>
            <a:ext cx="13444" cy="576064"/>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线箭头连接符 56"/>
          <p:cNvCxnSpPr>
            <a:stCxn id="23" idx="2"/>
            <a:endCxn id="24" idx="0"/>
          </p:cNvCxnSpPr>
          <p:nvPr/>
        </p:nvCxnSpPr>
        <p:spPr>
          <a:xfrm>
            <a:off x="7501768" y="4509443"/>
            <a:ext cx="0" cy="503733"/>
          </a:xfrm>
          <a:prstGeom prst="straightConnector1">
            <a:avLst/>
          </a:prstGeom>
          <a:ln w="381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131840" y="692696"/>
            <a:ext cx="3672408" cy="1600438"/>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涵盖年度检查、临时性检查、外部检查、条线自查等</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检查内容与评估、测试、评价一致</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检查结果与评估、测试、评价结果</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互相参考</a:t>
            </a:r>
            <a:endParaRPr lang="en-US" altLang="zh-CN" sz="1400" dirty="0">
              <a:solidFill>
                <a:srgbClr val="000000"/>
              </a:solidFill>
              <a:latin typeface="微软雅黑" charset="0"/>
              <a:ea typeface="微软雅黑" charset="0"/>
              <a:cs typeface="微软雅黑" charset="0"/>
            </a:endParaRPr>
          </a:p>
          <a:p>
            <a:pPr marL="285750" indent="-285750">
              <a:buClr>
                <a:srgbClr val="FFD505"/>
              </a:buClr>
              <a:buFont typeface="Wingdings" charset="2"/>
              <a:buChar char=""/>
            </a:pPr>
            <a:endParaRPr kumimoji="1" lang="en-US" altLang="zh-CN" sz="1400" b="0" dirty="0" smtClean="0">
              <a:latin typeface="微软雅黑"/>
              <a:ea typeface="微软雅黑"/>
              <a:cs typeface="微软雅黑"/>
            </a:endParaRPr>
          </a:p>
          <a:p>
            <a:endParaRPr kumimoji="1" lang="zh-CN" altLang="en-US" sz="1400" b="0" dirty="0" smtClean="0">
              <a:latin typeface="微软雅黑"/>
              <a:ea typeface="微软雅黑"/>
              <a:cs typeface="微软雅黑"/>
            </a:endParaRPr>
          </a:p>
        </p:txBody>
      </p:sp>
    </p:spTree>
    <p:extLst>
      <p:ext uri="{BB962C8B-B14F-4D97-AF65-F5344CB8AC3E}">
        <p14:creationId xmlns:p14="http://schemas.microsoft.com/office/powerpoint/2010/main" val="976048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79512" y="217884"/>
            <a:ext cx="4608512" cy="490537"/>
          </a:xfrm>
        </p:spPr>
        <p:txBody>
          <a:bodyPr/>
          <a:lstStyle/>
          <a:p>
            <a:r>
              <a:rPr kumimoji="1" lang="zh-CN" altLang="en-US" b="1" dirty="0" smtClean="0"/>
              <a:t>问题与整改</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23</a:t>
            </a:fld>
            <a:endParaRPr lang="en-US" altLang="zh-CN" dirty="0"/>
          </a:p>
        </p:txBody>
      </p:sp>
      <p:sp>
        <p:nvSpPr>
          <p:cNvPr id="5" name="圆角矩形 4"/>
          <p:cNvSpPr/>
          <p:nvPr/>
        </p:nvSpPr>
        <p:spPr>
          <a:xfrm>
            <a:off x="323528" y="980728"/>
            <a:ext cx="688975" cy="1656184"/>
          </a:xfrm>
          <a:prstGeom prst="round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tx1"/>
                </a:solidFill>
                <a:latin typeface="微软雅黑" charset="0"/>
                <a:ea typeface="微软雅黑" charset="0"/>
                <a:cs typeface="微软雅黑" charset="0"/>
              </a:rPr>
              <a:t>问题来源</a:t>
            </a:r>
          </a:p>
        </p:txBody>
      </p:sp>
      <p:sp>
        <p:nvSpPr>
          <p:cNvPr id="6" name="圆角矩形 5"/>
          <p:cNvSpPr/>
          <p:nvPr/>
        </p:nvSpPr>
        <p:spPr>
          <a:xfrm>
            <a:off x="323528" y="2780928"/>
            <a:ext cx="688975" cy="1728192"/>
          </a:xfrm>
          <a:prstGeom prst="round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smtClean="0">
                <a:solidFill>
                  <a:schemeClr val="tx1"/>
                </a:solidFill>
                <a:latin typeface="微软雅黑" charset="0"/>
                <a:ea typeface="微软雅黑" charset="0"/>
                <a:cs typeface="微软雅黑" charset="0"/>
              </a:rPr>
              <a:t>问题库</a:t>
            </a:r>
            <a:endParaRPr lang="zh-CN" altLang="en-US" b="1" dirty="0">
              <a:solidFill>
                <a:schemeClr val="tx1"/>
              </a:solidFill>
              <a:latin typeface="微软雅黑" charset="0"/>
              <a:ea typeface="微软雅黑" charset="0"/>
              <a:cs typeface="微软雅黑" charset="0"/>
            </a:endParaRPr>
          </a:p>
        </p:txBody>
      </p:sp>
      <p:sp>
        <p:nvSpPr>
          <p:cNvPr id="7" name="圆角矩形 6"/>
          <p:cNvSpPr/>
          <p:nvPr/>
        </p:nvSpPr>
        <p:spPr>
          <a:xfrm>
            <a:off x="323528" y="4653136"/>
            <a:ext cx="688975" cy="1728192"/>
          </a:xfrm>
          <a:prstGeom prst="round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tx1"/>
                </a:solidFill>
                <a:latin typeface="微软雅黑" charset="0"/>
                <a:ea typeface="微软雅黑" charset="0"/>
                <a:cs typeface="微软雅黑" charset="0"/>
              </a:rPr>
              <a:t>整改跟踪</a:t>
            </a:r>
          </a:p>
        </p:txBody>
      </p:sp>
      <p:sp>
        <p:nvSpPr>
          <p:cNvPr id="8" name="矩形 7"/>
          <p:cNvSpPr/>
          <p:nvPr/>
        </p:nvSpPr>
        <p:spPr>
          <a:xfrm>
            <a:off x="1331640" y="1052736"/>
            <a:ext cx="1584176" cy="432048"/>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a:solidFill>
                  <a:schemeClr val="tx1"/>
                </a:solidFill>
                <a:latin typeface="微软雅黑" charset="0"/>
                <a:ea typeface="微软雅黑" charset="0"/>
                <a:cs typeface="微软雅黑" charset="0"/>
              </a:rPr>
              <a:t>RCSA</a:t>
            </a:r>
            <a:endParaRPr lang="zh-CN" altLang="en-US" sz="1400" dirty="0">
              <a:solidFill>
                <a:schemeClr val="tx1"/>
              </a:solidFill>
              <a:latin typeface="微软雅黑" charset="0"/>
              <a:ea typeface="微软雅黑" charset="0"/>
              <a:cs typeface="微软雅黑" charset="0"/>
            </a:endParaRPr>
          </a:p>
        </p:txBody>
      </p:sp>
      <p:sp>
        <p:nvSpPr>
          <p:cNvPr id="9" name="矩形 8"/>
          <p:cNvSpPr/>
          <p:nvPr/>
        </p:nvSpPr>
        <p:spPr>
          <a:xfrm>
            <a:off x="1331640" y="1556792"/>
            <a:ext cx="1584176" cy="432048"/>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a:solidFill>
                  <a:schemeClr val="tx1"/>
                </a:solidFill>
                <a:latin typeface="微软雅黑" charset="0"/>
                <a:ea typeface="微软雅黑" charset="0"/>
                <a:cs typeface="微软雅黑" charset="0"/>
              </a:rPr>
              <a:t>LDC</a:t>
            </a:r>
            <a:endParaRPr lang="zh-CN" altLang="en-US" sz="1400" dirty="0">
              <a:solidFill>
                <a:schemeClr val="tx1"/>
              </a:solidFill>
              <a:latin typeface="微软雅黑" charset="0"/>
              <a:ea typeface="微软雅黑" charset="0"/>
              <a:cs typeface="微软雅黑" charset="0"/>
            </a:endParaRPr>
          </a:p>
        </p:txBody>
      </p:sp>
      <p:sp>
        <p:nvSpPr>
          <p:cNvPr id="10" name="矩形 9"/>
          <p:cNvSpPr/>
          <p:nvPr/>
        </p:nvSpPr>
        <p:spPr>
          <a:xfrm>
            <a:off x="1331640" y="2060848"/>
            <a:ext cx="1584176" cy="432048"/>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a:solidFill>
                  <a:schemeClr val="tx1"/>
                </a:solidFill>
                <a:latin typeface="微软雅黑" charset="0"/>
                <a:ea typeface="微软雅黑" charset="0"/>
                <a:cs typeface="微软雅黑" charset="0"/>
              </a:rPr>
              <a:t>KRI</a:t>
            </a:r>
            <a:endParaRPr lang="zh-CN" altLang="en-US" sz="1400" dirty="0">
              <a:solidFill>
                <a:schemeClr val="tx1"/>
              </a:solidFill>
              <a:latin typeface="微软雅黑" charset="0"/>
              <a:ea typeface="微软雅黑" charset="0"/>
              <a:cs typeface="微软雅黑" charset="0"/>
            </a:endParaRPr>
          </a:p>
        </p:txBody>
      </p:sp>
      <p:sp>
        <p:nvSpPr>
          <p:cNvPr id="11" name="矩形 10"/>
          <p:cNvSpPr/>
          <p:nvPr/>
        </p:nvSpPr>
        <p:spPr>
          <a:xfrm>
            <a:off x="3275856" y="1556792"/>
            <a:ext cx="1584176" cy="432048"/>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1" dirty="0">
                <a:solidFill>
                  <a:schemeClr val="tx1"/>
                </a:solidFill>
                <a:latin typeface="微软雅黑" charset="0"/>
                <a:ea typeface="微软雅黑" charset="0"/>
                <a:cs typeface="微软雅黑" charset="0"/>
              </a:rPr>
              <a:t>改进建议</a:t>
            </a:r>
          </a:p>
        </p:txBody>
      </p:sp>
      <p:sp>
        <p:nvSpPr>
          <p:cNvPr id="12" name="矩形 11"/>
          <p:cNvSpPr/>
          <p:nvPr/>
        </p:nvSpPr>
        <p:spPr>
          <a:xfrm>
            <a:off x="5220072" y="1556792"/>
            <a:ext cx="1584176" cy="432048"/>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1" dirty="0">
                <a:solidFill>
                  <a:schemeClr val="tx1"/>
                </a:solidFill>
                <a:latin typeface="微软雅黑" charset="0"/>
                <a:ea typeface="微软雅黑" charset="0"/>
                <a:cs typeface="微软雅黑" charset="0"/>
              </a:rPr>
              <a:t>检查</a:t>
            </a:r>
          </a:p>
        </p:txBody>
      </p:sp>
      <p:sp>
        <p:nvSpPr>
          <p:cNvPr id="13" name="矩形 12"/>
          <p:cNvSpPr/>
          <p:nvPr/>
        </p:nvSpPr>
        <p:spPr>
          <a:xfrm>
            <a:off x="7164288" y="1556792"/>
            <a:ext cx="1584176" cy="432048"/>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1" dirty="0">
                <a:solidFill>
                  <a:schemeClr val="tx1"/>
                </a:solidFill>
                <a:latin typeface="微软雅黑" charset="0"/>
                <a:ea typeface="微软雅黑" charset="0"/>
                <a:cs typeface="微软雅黑" charset="0"/>
              </a:rPr>
              <a:t>测试</a:t>
            </a:r>
          </a:p>
        </p:txBody>
      </p:sp>
      <p:sp>
        <p:nvSpPr>
          <p:cNvPr id="14" name="罐形 18"/>
          <p:cNvSpPr/>
          <p:nvPr/>
        </p:nvSpPr>
        <p:spPr>
          <a:xfrm>
            <a:off x="1691680" y="2996952"/>
            <a:ext cx="6912768" cy="792088"/>
          </a:xfrm>
          <a:prstGeom prst="can">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b="1" dirty="0">
                <a:solidFill>
                  <a:schemeClr val="tx1"/>
                </a:solidFill>
                <a:latin typeface="微软雅黑" charset="0"/>
                <a:ea typeface="微软雅黑" charset="0"/>
                <a:cs typeface="微软雅黑" charset="0"/>
              </a:rPr>
              <a:t>问题与缺陷库</a:t>
            </a:r>
          </a:p>
        </p:txBody>
      </p:sp>
      <p:sp>
        <p:nvSpPr>
          <p:cNvPr id="15" name="矩形 14"/>
          <p:cNvSpPr/>
          <p:nvPr/>
        </p:nvSpPr>
        <p:spPr>
          <a:xfrm>
            <a:off x="1331640" y="4797152"/>
            <a:ext cx="1584176"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整改计划</a:t>
            </a:r>
            <a:endParaRPr lang="zh-CN" altLang="en-US" sz="1400" dirty="0">
              <a:solidFill>
                <a:schemeClr val="tx1"/>
              </a:solidFill>
              <a:latin typeface="微软雅黑" charset="0"/>
              <a:ea typeface="微软雅黑" charset="0"/>
              <a:cs typeface="微软雅黑" charset="0"/>
            </a:endParaRPr>
          </a:p>
        </p:txBody>
      </p:sp>
      <p:sp>
        <p:nvSpPr>
          <p:cNvPr id="16" name="矩形 15"/>
          <p:cNvSpPr/>
          <p:nvPr/>
        </p:nvSpPr>
        <p:spPr>
          <a:xfrm>
            <a:off x="3275856" y="4797152"/>
            <a:ext cx="1584176"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整改执行</a:t>
            </a:r>
            <a:endParaRPr lang="zh-CN" altLang="en-US" sz="1400" dirty="0">
              <a:solidFill>
                <a:schemeClr val="tx1"/>
              </a:solidFill>
              <a:latin typeface="微软雅黑" charset="0"/>
              <a:ea typeface="微软雅黑" charset="0"/>
              <a:cs typeface="微软雅黑" charset="0"/>
            </a:endParaRPr>
          </a:p>
        </p:txBody>
      </p:sp>
      <p:sp>
        <p:nvSpPr>
          <p:cNvPr id="17" name="矩形 16"/>
          <p:cNvSpPr/>
          <p:nvPr/>
        </p:nvSpPr>
        <p:spPr>
          <a:xfrm>
            <a:off x="5220072" y="4797152"/>
            <a:ext cx="1584176"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整改跟踪</a:t>
            </a:r>
            <a:endParaRPr lang="zh-CN" altLang="en-US" sz="1400" dirty="0">
              <a:solidFill>
                <a:schemeClr val="tx1"/>
              </a:solidFill>
              <a:latin typeface="微软雅黑" charset="0"/>
              <a:ea typeface="微软雅黑" charset="0"/>
              <a:cs typeface="微软雅黑" charset="0"/>
            </a:endParaRPr>
          </a:p>
        </p:txBody>
      </p:sp>
      <p:sp>
        <p:nvSpPr>
          <p:cNvPr id="18" name="矩形 17"/>
          <p:cNvSpPr/>
          <p:nvPr/>
        </p:nvSpPr>
        <p:spPr>
          <a:xfrm>
            <a:off x="7092280" y="4797152"/>
            <a:ext cx="1584176" cy="43204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chemeClr val="tx1"/>
                </a:solidFill>
                <a:latin typeface="微软雅黑" charset="0"/>
                <a:ea typeface="微软雅黑" charset="0"/>
                <a:cs typeface="微软雅黑" charset="0"/>
              </a:rPr>
              <a:t>整改验证</a:t>
            </a:r>
            <a:endParaRPr lang="zh-CN" altLang="en-US" sz="1400" dirty="0">
              <a:solidFill>
                <a:schemeClr val="tx1"/>
              </a:solidFill>
              <a:latin typeface="微软雅黑" charset="0"/>
              <a:ea typeface="微软雅黑" charset="0"/>
              <a:cs typeface="微软雅黑" charset="0"/>
            </a:endParaRPr>
          </a:p>
        </p:txBody>
      </p:sp>
      <p:sp>
        <p:nvSpPr>
          <p:cNvPr id="19" name="右大括号 18"/>
          <p:cNvSpPr/>
          <p:nvPr/>
        </p:nvSpPr>
        <p:spPr>
          <a:xfrm>
            <a:off x="2915816" y="1196752"/>
            <a:ext cx="360040" cy="1008112"/>
          </a:xfrm>
          <a:prstGeom prst="rightBrace">
            <a:avLst/>
          </a:prstGeom>
          <a:ln>
            <a:solidFill>
              <a:srgbClr val="7F7F7F"/>
            </a:solidFill>
            <a:headEnd type="none"/>
            <a:tailEnd type="none"/>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zh-CN" altLang="en-US"/>
          </a:p>
        </p:txBody>
      </p:sp>
      <p:cxnSp>
        <p:nvCxnSpPr>
          <p:cNvPr id="20" name="直线箭头连接符 28"/>
          <p:cNvCxnSpPr>
            <a:stCxn id="11" idx="2"/>
          </p:cNvCxnSpPr>
          <p:nvPr/>
        </p:nvCxnSpPr>
        <p:spPr>
          <a:xfrm>
            <a:off x="4067944" y="1988840"/>
            <a:ext cx="0" cy="936104"/>
          </a:xfrm>
          <a:prstGeom prst="straightConnector1">
            <a:avLst/>
          </a:prstGeom>
          <a:ln>
            <a:solidFill>
              <a:srgbClr val="7F7F7F"/>
            </a:solidFill>
            <a:headEnd type="none"/>
            <a:tailEnd type="arrow"/>
          </a:ln>
        </p:spPr>
        <p:style>
          <a:lnRef idx="2">
            <a:schemeClr val="accent6"/>
          </a:lnRef>
          <a:fillRef idx="0">
            <a:schemeClr val="accent6"/>
          </a:fillRef>
          <a:effectRef idx="1">
            <a:schemeClr val="accent6"/>
          </a:effectRef>
          <a:fontRef idx="minor">
            <a:schemeClr val="tx1"/>
          </a:fontRef>
        </p:style>
      </p:cxnSp>
      <p:cxnSp>
        <p:nvCxnSpPr>
          <p:cNvPr id="21" name="直线箭头连接符 29"/>
          <p:cNvCxnSpPr/>
          <p:nvPr/>
        </p:nvCxnSpPr>
        <p:spPr>
          <a:xfrm>
            <a:off x="6084168" y="1988840"/>
            <a:ext cx="0" cy="936104"/>
          </a:xfrm>
          <a:prstGeom prst="straightConnector1">
            <a:avLst/>
          </a:prstGeom>
          <a:ln>
            <a:solidFill>
              <a:srgbClr val="7F7F7F"/>
            </a:solidFill>
            <a:headEnd type="none"/>
            <a:tailEnd type="arrow"/>
          </a:ln>
        </p:spPr>
        <p:style>
          <a:lnRef idx="2">
            <a:schemeClr val="accent6"/>
          </a:lnRef>
          <a:fillRef idx="0">
            <a:schemeClr val="accent6"/>
          </a:fillRef>
          <a:effectRef idx="1">
            <a:schemeClr val="accent6"/>
          </a:effectRef>
          <a:fontRef idx="minor">
            <a:schemeClr val="tx1"/>
          </a:fontRef>
        </p:style>
      </p:cxnSp>
      <p:cxnSp>
        <p:nvCxnSpPr>
          <p:cNvPr id="22" name="直线箭头连接符 30"/>
          <p:cNvCxnSpPr/>
          <p:nvPr/>
        </p:nvCxnSpPr>
        <p:spPr>
          <a:xfrm>
            <a:off x="7884368" y="1988840"/>
            <a:ext cx="0" cy="936104"/>
          </a:xfrm>
          <a:prstGeom prst="straightConnector1">
            <a:avLst/>
          </a:prstGeom>
          <a:ln>
            <a:solidFill>
              <a:srgbClr val="7F7F7F"/>
            </a:solidFill>
            <a:headEnd type="none"/>
            <a:tailEnd type="arrow"/>
          </a:ln>
        </p:spPr>
        <p:style>
          <a:lnRef idx="2">
            <a:schemeClr val="accent6"/>
          </a:lnRef>
          <a:fillRef idx="0">
            <a:schemeClr val="accent6"/>
          </a:fillRef>
          <a:effectRef idx="1">
            <a:schemeClr val="accent6"/>
          </a:effectRef>
          <a:fontRef idx="minor">
            <a:schemeClr val="tx1"/>
          </a:fontRef>
        </p:style>
      </p:cxnSp>
      <p:sp>
        <p:nvSpPr>
          <p:cNvPr id="23" name="文本框 31"/>
          <p:cNvSpPr txBox="1"/>
          <p:nvPr/>
        </p:nvSpPr>
        <p:spPr>
          <a:xfrm>
            <a:off x="3059832" y="2276872"/>
            <a:ext cx="1152128" cy="523220"/>
          </a:xfrm>
          <a:prstGeom prst="rect">
            <a:avLst/>
          </a:prstGeom>
          <a:noFill/>
        </p:spPr>
        <p:txBody>
          <a:bodyPr wrap="square" rtlCol="0">
            <a:spAutoFit/>
          </a:bodyPr>
          <a:lstStyle/>
          <a:p>
            <a:r>
              <a:rPr kumimoji="1" lang="zh-CN" altLang="en-US" sz="1400" b="0" dirty="0" smtClean="0">
                <a:latin typeface="微软雅黑"/>
                <a:ea typeface="微软雅黑"/>
                <a:cs typeface="微软雅黑"/>
              </a:rPr>
              <a:t>反馈同意后的改进建议</a:t>
            </a:r>
          </a:p>
        </p:txBody>
      </p:sp>
      <p:sp>
        <p:nvSpPr>
          <p:cNvPr id="24" name="文本框 32"/>
          <p:cNvSpPr txBox="1"/>
          <p:nvPr/>
        </p:nvSpPr>
        <p:spPr>
          <a:xfrm>
            <a:off x="4788024" y="2276872"/>
            <a:ext cx="1296144" cy="307777"/>
          </a:xfrm>
          <a:prstGeom prst="rect">
            <a:avLst/>
          </a:prstGeom>
          <a:noFill/>
        </p:spPr>
        <p:txBody>
          <a:bodyPr wrap="square" rtlCol="0">
            <a:spAutoFit/>
          </a:bodyPr>
          <a:lstStyle/>
          <a:p>
            <a:r>
              <a:rPr kumimoji="1" lang="zh-CN" altLang="en-US" sz="1400" b="0" dirty="0" smtClean="0">
                <a:latin typeface="微软雅黑"/>
                <a:ea typeface="微软雅黑"/>
                <a:cs typeface="微软雅黑"/>
              </a:rPr>
              <a:t>检查发现问题</a:t>
            </a:r>
          </a:p>
        </p:txBody>
      </p:sp>
      <p:sp>
        <p:nvSpPr>
          <p:cNvPr id="25" name="文本框 33"/>
          <p:cNvSpPr txBox="1"/>
          <p:nvPr/>
        </p:nvSpPr>
        <p:spPr>
          <a:xfrm>
            <a:off x="6804248" y="2204864"/>
            <a:ext cx="1152128" cy="523220"/>
          </a:xfrm>
          <a:prstGeom prst="rect">
            <a:avLst/>
          </a:prstGeom>
          <a:noFill/>
        </p:spPr>
        <p:txBody>
          <a:bodyPr wrap="square" rtlCol="0">
            <a:spAutoFit/>
          </a:bodyPr>
          <a:lstStyle/>
          <a:p>
            <a:r>
              <a:rPr kumimoji="1" lang="zh-CN" altLang="en-US" sz="1400" b="0" dirty="0" smtClean="0">
                <a:latin typeface="微软雅黑"/>
                <a:ea typeface="微软雅黑"/>
                <a:cs typeface="微软雅黑"/>
              </a:rPr>
              <a:t>测试发现的缺陷</a:t>
            </a:r>
          </a:p>
        </p:txBody>
      </p:sp>
      <p:sp>
        <p:nvSpPr>
          <p:cNvPr id="26" name="文本框 34"/>
          <p:cNvSpPr txBox="1"/>
          <p:nvPr/>
        </p:nvSpPr>
        <p:spPr>
          <a:xfrm>
            <a:off x="1835696" y="3933056"/>
            <a:ext cx="2952328" cy="523220"/>
          </a:xfrm>
          <a:prstGeom prst="rect">
            <a:avLst/>
          </a:prstGeom>
          <a:noFill/>
        </p:spPr>
        <p:txBody>
          <a:bodyPr wrap="square" rtlCol="0">
            <a:spAutoFit/>
          </a:bodyPr>
          <a:lstStyle/>
          <a:p>
            <a:r>
              <a:rPr kumimoji="1" lang="zh-CN" altLang="en-US" sz="1400" b="0" dirty="0" smtClean="0">
                <a:latin typeface="微软雅黑"/>
                <a:ea typeface="微软雅黑"/>
                <a:cs typeface="微软雅黑"/>
              </a:rPr>
              <a:t>包括问题基本信息、关联的流程信息、风险信息、控制信息等</a:t>
            </a:r>
          </a:p>
        </p:txBody>
      </p:sp>
      <p:sp>
        <p:nvSpPr>
          <p:cNvPr id="27" name="矩形 26"/>
          <p:cNvSpPr/>
          <p:nvPr/>
        </p:nvSpPr>
        <p:spPr>
          <a:xfrm>
            <a:off x="1187624" y="4653136"/>
            <a:ext cx="7776864" cy="1656184"/>
          </a:xfrm>
          <a:prstGeom prst="rect">
            <a:avLst/>
          </a:prstGeom>
          <a:noFill/>
          <a:ln w="12700">
            <a:solidFill>
              <a:schemeClr val="tx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200" b="0" dirty="0" smtClean="0">
              <a:solidFill>
                <a:schemeClr val="tx1"/>
              </a:solidFill>
              <a:latin typeface="方正姚体" pitchFamily="2" charset="-122"/>
              <a:ea typeface="方正姚体" pitchFamily="2" charset="-122"/>
            </a:endParaRPr>
          </a:p>
        </p:txBody>
      </p:sp>
      <p:sp>
        <p:nvSpPr>
          <p:cNvPr id="28" name="文本框 36"/>
          <p:cNvSpPr txBox="1"/>
          <p:nvPr/>
        </p:nvSpPr>
        <p:spPr>
          <a:xfrm>
            <a:off x="1331640" y="5445224"/>
            <a:ext cx="7632848" cy="954107"/>
          </a:xfrm>
          <a:prstGeom prst="rect">
            <a:avLst/>
          </a:prstGeom>
          <a:noFill/>
        </p:spPr>
        <p:txBody>
          <a:bodyPr wrap="square" rtlCol="0">
            <a:spAutoFit/>
          </a:bodyPr>
          <a:lstStyle/>
          <a:p>
            <a:r>
              <a:rPr kumimoji="1" lang="zh-CN" altLang="en-US" sz="1400" b="0" dirty="0" smtClean="0">
                <a:latin typeface="微软雅黑"/>
                <a:ea typeface="微软雅黑"/>
                <a:cs typeface="微软雅黑"/>
              </a:rPr>
              <a:t>包括制度优化、流程优化、控制措施完善</a:t>
            </a:r>
            <a:endParaRPr kumimoji="1" lang="en-US" altLang="zh-CN" sz="1400" b="0" dirty="0" smtClean="0">
              <a:latin typeface="微软雅黑"/>
              <a:ea typeface="微软雅黑"/>
              <a:cs typeface="微软雅黑"/>
            </a:endParaRPr>
          </a:p>
          <a:p>
            <a:r>
              <a:rPr kumimoji="1" lang="zh-CN" altLang="en-US" sz="1400" b="0" dirty="0" smtClean="0">
                <a:latin typeface="微软雅黑"/>
                <a:ea typeface="微软雅黑"/>
                <a:cs typeface="微软雅黑"/>
              </a:rPr>
              <a:t>内控评价参考</a:t>
            </a:r>
            <a:endParaRPr kumimoji="1" lang="en-US" altLang="zh-CN" sz="1400" b="0" dirty="0" smtClean="0">
              <a:latin typeface="微软雅黑"/>
              <a:ea typeface="微软雅黑"/>
              <a:cs typeface="微软雅黑"/>
            </a:endParaRPr>
          </a:p>
          <a:p>
            <a:r>
              <a:rPr kumimoji="1" lang="zh-CN" altLang="en-US" sz="1400" b="0" dirty="0" smtClean="0">
                <a:latin typeface="微软雅黑"/>
                <a:ea typeface="微软雅黑"/>
                <a:cs typeface="微软雅黑"/>
              </a:rPr>
              <a:t>积分考核参考</a:t>
            </a:r>
            <a:endParaRPr kumimoji="1" lang="en-US" altLang="zh-CN" sz="1400" b="0" dirty="0" smtClean="0">
              <a:latin typeface="微软雅黑"/>
              <a:ea typeface="微软雅黑"/>
              <a:cs typeface="微软雅黑"/>
            </a:endParaRPr>
          </a:p>
          <a:p>
            <a:endParaRPr kumimoji="1" lang="zh-CN" altLang="en-US" sz="1400" b="0" dirty="0" smtClean="0">
              <a:latin typeface="微软雅黑"/>
              <a:ea typeface="微软雅黑"/>
              <a:cs typeface="微软雅黑"/>
            </a:endParaRPr>
          </a:p>
        </p:txBody>
      </p:sp>
      <p:cxnSp>
        <p:nvCxnSpPr>
          <p:cNvPr id="29" name="直线箭头连接符 37"/>
          <p:cNvCxnSpPr/>
          <p:nvPr/>
        </p:nvCxnSpPr>
        <p:spPr>
          <a:xfrm>
            <a:off x="5076056" y="3789040"/>
            <a:ext cx="0" cy="936104"/>
          </a:xfrm>
          <a:prstGeom prst="straightConnector1">
            <a:avLst/>
          </a:prstGeom>
          <a:ln>
            <a:solidFill>
              <a:srgbClr val="7F7F7F"/>
            </a:solidFill>
            <a:headEnd type="none"/>
            <a:tailEnd type="arrow"/>
          </a:ln>
        </p:spPr>
        <p:style>
          <a:lnRef idx="2">
            <a:schemeClr val="accent6"/>
          </a:lnRef>
          <a:fillRef idx="0">
            <a:schemeClr val="accent6"/>
          </a:fillRef>
          <a:effectRef idx="1">
            <a:schemeClr val="accent6"/>
          </a:effectRef>
          <a:fontRef idx="minor">
            <a:schemeClr val="tx1"/>
          </a:fontRef>
        </p:style>
      </p:cxnSp>
      <p:cxnSp>
        <p:nvCxnSpPr>
          <p:cNvPr id="30" name="直线箭头连接符 5"/>
          <p:cNvCxnSpPr>
            <a:stCxn id="15" idx="3"/>
            <a:endCxn id="16" idx="1"/>
          </p:cNvCxnSpPr>
          <p:nvPr/>
        </p:nvCxnSpPr>
        <p:spPr>
          <a:xfrm>
            <a:off x="2915816" y="5013176"/>
            <a:ext cx="360040" cy="0"/>
          </a:xfrm>
          <a:prstGeom prst="straightConnector1">
            <a:avLst/>
          </a:prstGeom>
          <a:ln>
            <a:solidFill>
              <a:srgbClr val="7F7F7F"/>
            </a:solidFill>
            <a:headEnd type="none"/>
            <a:tailEnd type="arrow"/>
          </a:ln>
        </p:spPr>
        <p:style>
          <a:lnRef idx="2">
            <a:schemeClr val="accent6"/>
          </a:lnRef>
          <a:fillRef idx="0">
            <a:schemeClr val="accent6"/>
          </a:fillRef>
          <a:effectRef idx="1">
            <a:schemeClr val="accent6"/>
          </a:effectRef>
          <a:fontRef idx="minor">
            <a:schemeClr val="tx1"/>
          </a:fontRef>
        </p:style>
      </p:cxnSp>
      <p:cxnSp>
        <p:nvCxnSpPr>
          <p:cNvPr id="31" name="直线箭头连接符 7"/>
          <p:cNvCxnSpPr>
            <a:stCxn id="16" idx="3"/>
            <a:endCxn id="17" idx="1"/>
          </p:cNvCxnSpPr>
          <p:nvPr/>
        </p:nvCxnSpPr>
        <p:spPr>
          <a:xfrm>
            <a:off x="4860032" y="5013176"/>
            <a:ext cx="360040" cy="0"/>
          </a:xfrm>
          <a:prstGeom prst="straightConnector1">
            <a:avLst/>
          </a:prstGeom>
          <a:ln>
            <a:solidFill>
              <a:srgbClr val="7F7F7F"/>
            </a:solidFill>
            <a:headEnd type="none"/>
            <a:tailEnd type="arrow"/>
          </a:ln>
        </p:spPr>
        <p:style>
          <a:lnRef idx="2">
            <a:schemeClr val="accent6"/>
          </a:lnRef>
          <a:fillRef idx="0">
            <a:schemeClr val="accent6"/>
          </a:fillRef>
          <a:effectRef idx="1">
            <a:schemeClr val="accent6"/>
          </a:effectRef>
          <a:fontRef idx="minor">
            <a:schemeClr val="tx1"/>
          </a:fontRef>
        </p:style>
      </p:cxnSp>
      <p:cxnSp>
        <p:nvCxnSpPr>
          <p:cNvPr id="32" name="直线箭头连接符 14"/>
          <p:cNvCxnSpPr>
            <a:stCxn id="17" idx="3"/>
            <a:endCxn id="18" idx="1"/>
          </p:cNvCxnSpPr>
          <p:nvPr/>
        </p:nvCxnSpPr>
        <p:spPr>
          <a:xfrm>
            <a:off x="6804248" y="5013176"/>
            <a:ext cx="288032" cy="0"/>
          </a:xfrm>
          <a:prstGeom prst="straightConnector1">
            <a:avLst/>
          </a:prstGeom>
          <a:ln>
            <a:solidFill>
              <a:srgbClr val="7F7F7F"/>
            </a:solidFill>
            <a:headEnd type="none"/>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68921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67544" y="115120"/>
            <a:ext cx="4608512" cy="490537"/>
          </a:xfrm>
          <a:prstGeom prst="rect">
            <a:avLst/>
          </a:prstGeom>
        </p:spPr>
        <p:txBody>
          <a:bodyPr/>
          <a:lstStyle>
            <a:lvl1pPr algn="l" defTabSz="457200" rtl="0" eaLnBrk="1" latinLnBrk="0" hangingPunct="1">
              <a:spcBef>
                <a:spcPct val="0"/>
              </a:spcBef>
              <a:buNone/>
              <a:defRPr lang="zh-CN" altLang="en-US" sz="2400" b="0" kern="1200" dirty="0" smtClean="0">
                <a:solidFill>
                  <a:srgbClr val="FF6600"/>
                </a:solidFill>
                <a:latin typeface="微软雅黑" pitchFamily="34" charset="-122"/>
                <a:ea typeface="微软雅黑" pitchFamily="34" charset="-122"/>
                <a:cs typeface="+mn-cs"/>
              </a:defRPr>
            </a:lvl1pPr>
          </a:lstStyle>
          <a:p>
            <a:r>
              <a:rPr kumimoji="1" lang="zh-CN" altLang="en-US" b="1" dirty="0" smtClean="0"/>
              <a:t>违规积分管理</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24</a:t>
            </a:fld>
            <a:endParaRPr lang="en-US" altLang="zh-CN" dirty="0"/>
          </a:p>
        </p:txBody>
      </p:sp>
      <p:sp>
        <p:nvSpPr>
          <p:cNvPr id="5" name="矩形 4"/>
          <p:cNvSpPr/>
          <p:nvPr/>
        </p:nvSpPr>
        <p:spPr>
          <a:xfrm>
            <a:off x="467544" y="836712"/>
            <a:ext cx="1512168" cy="79208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cs typeface="微软雅黑"/>
              </a:rPr>
              <a:t>积分标准</a:t>
            </a:r>
            <a:endParaRPr lang="zh-CN" altLang="en-US" sz="1600" b="1" dirty="0">
              <a:solidFill>
                <a:schemeClr val="tx1"/>
              </a:solidFill>
              <a:latin typeface="微软雅黑" panose="020B0503020204020204" pitchFamily="34" charset="-122"/>
              <a:ea typeface="微软雅黑" panose="020B0503020204020204" pitchFamily="34" charset="-122"/>
              <a:cs typeface="微软雅黑"/>
            </a:endParaRPr>
          </a:p>
        </p:txBody>
      </p:sp>
      <p:sp>
        <p:nvSpPr>
          <p:cNvPr id="6" name="矩形 5"/>
          <p:cNvSpPr/>
          <p:nvPr/>
        </p:nvSpPr>
        <p:spPr>
          <a:xfrm>
            <a:off x="2555776" y="836712"/>
            <a:ext cx="1656184" cy="79208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cs typeface="微软雅黑"/>
              </a:rPr>
              <a:t>积分采集</a:t>
            </a:r>
          </a:p>
        </p:txBody>
      </p:sp>
      <p:sp>
        <p:nvSpPr>
          <p:cNvPr id="7" name="矩形 6"/>
          <p:cNvSpPr/>
          <p:nvPr/>
        </p:nvSpPr>
        <p:spPr>
          <a:xfrm>
            <a:off x="4788024" y="836712"/>
            <a:ext cx="1584176" cy="79208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cs typeface="微软雅黑"/>
              </a:rPr>
              <a:t>积分管理</a:t>
            </a:r>
          </a:p>
        </p:txBody>
      </p:sp>
      <p:sp>
        <p:nvSpPr>
          <p:cNvPr id="8" name="矩形 7"/>
          <p:cNvSpPr/>
          <p:nvPr/>
        </p:nvSpPr>
        <p:spPr>
          <a:xfrm>
            <a:off x="7020272" y="836712"/>
            <a:ext cx="1584176" cy="792088"/>
          </a:xfrm>
          <a:prstGeom prst="rect">
            <a:avLst/>
          </a:prstGeom>
          <a:solidFill>
            <a:schemeClr val="accent5">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cs typeface="微软雅黑"/>
              </a:rPr>
              <a:t>绩效考核</a:t>
            </a:r>
          </a:p>
        </p:txBody>
      </p:sp>
      <p:sp>
        <p:nvSpPr>
          <p:cNvPr id="9" name="右箭头 8"/>
          <p:cNvSpPr/>
          <p:nvPr/>
        </p:nvSpPr>
        <p:spPr>
          <a:xfrm>
            <a:off x="2051720" y="1052736"/>
            <a:ext cx="504056" cy="360040"/>
          </a:xfrm>
          <a:prstGeom prst="right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0" name="右箭头 9"/>
          <p:cNvSpPr/>
          <p:nvPr/>
        </p:nvSpPr>
        <p:spPr>
          <a:xfrm>
            <a:off x="4283968" y="1052736"/>
            <a:ext cx="504056" cy="360040"/>
          </a:xfrm>
          <a:prstGeom prst="right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1" name="右箭头 10"/>
          <p:cNvSpPr/>
          <p:nvPr/>
        </p:nvSpPr>
        <p:spPr>
          <a:xfrm>
            <a:off x="6444208" y="1052736"/>
            <a:ext cx="504056" cy="360040"/>
          </a:xfrm>
          <a:prstGeom prst="rightArrow">
            <a:avLst/>
          </a:prstGeom>
          <a:solidFill>
            <a:srgbClr val="A6A6A6"/>
          </a:solidFill>
          <a:ln>
            <a:noFill/>
          </a:ln>
          <a:effectLst>
            <a:outerShdw blurRad="40000" dist="20000" dir="5400000" rotWithShape="0">
              <a:srgbClr val="000000">
                <a:alpha val="37999"/>
              </a:srgbClr>
            </a:outerShdw>
          </a:effectLst>
        </p:spPr>
        <p:txBody>
          <a:bodyPr anchor="ctr"/>
          <a:lstStyle/>
          <a:p>
            <a:pPr algn="ct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395536" y="1916832"/>
            <a:ext cx="1644650" cy="4248150"/>
          </a:xfrm>
          <a:prstGeom prst="rect">
            <a:avLst/>
          </a:prstGeom>
          <a:noFill/>
          <a:ln w="9525">
            <a:solidFill>
              <a:srgbClr val="A6A6A6"/>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400" dirty="0">
              <a:latin typeface="方正姚体" pitchFamily="2" charset="-122"/>
              <a:ea typeface="方正姚体" pitchFamily="2" charset="-122"/>
              <a:cs typeface="+mn-cs"/>
            </a:endParaRPr>
          </a:p>
        </p:txBody>
      </p:sp>
      <p:sp>
        <p:nvSpPr>
          <p:cNvPr id="13" name="矩形 12"/>
          <p:cNvSpPr>
            <a:spLocks noChangeArrowheads="1"/>
          </p:cNvSpPr>
          <p:nvPr/>
        </p:nvSpPr>
        <p:spPr bwMode="auto">
          <a:xfrm>
            <a:off x="467544" y="2276872"/>
            <a:ext cx="1423987" cy="447675"/>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积分条例</a:t>
            </a:r>
            <a:endParaRPr lang="zh-CN" altLang="en-US" sz="1400" dirty="0">
              <a:latin typeface="微软雅黑" charset="0"/>
              <a:ea typeface="微软雅黑" charset="0"/>
              <a:cs typeface="微软雅黑" charset="0"/>
            </a:endParaRPr>
          </a:p>
        </p:txBody>
      </p:sp>
      <p:sp>
        <p:nvSpPr>
          <p:cNvPr id="14" name="矩形 13"/>
          <p:cNvSpPr>
            <a:spLocks noChangeArrowheads="1"/>
          </p:cNvSpPr>
          <p:nvPr/>
        </p:nvSpPr>
        <p:spPr bwMode="auto">
          <a:xfrm>
            <a:off x="467544" y="3356992"/>
            <a:ext cx="1423987" cy="447675"/>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积分奖罚标准</a:t>
            </a:r>
            <a:endParaRPr lang="zh-CN" altLang="en-US" sz="1400" dirty="0">
              <a:latin typeface="微软雅黑" charset="0"/>
              <a:ea typeface="微软雅黑" charset="0"/>
              <a:cs typeface="微软雅黑" charset="0"/>
            </a:endParaRPr>
          </a:p>
        </p:txBody>
      </p:sp>
      <p:sp>
        <p:nvSpPr>
          <p:cNvPr id="15" name="矩形 14"/>
          <p:cNvSpPr>
            <a:spLocks noChangeArrowheads="1"/>
          </p:cNvSpPr>
          <p:nvPr/>
        </p:nvSpPr>
        <p:spPr bwMode="auto">
          <a:xfrm>
            <a:off x="467544" y="4509120"/>
            <a:ext cx="1423987" cy="446088"/>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a:ea typeface="微软雅黑"/>
                <a:cs typeface="微软雅黑"/>
              </a:rPr>
              <a:t>积分</a:t>
            </a:r>
            <a:r>
              <a:rPr lang="zh-CN" altLang="en-US" sz="1400" dirty="0">
                <a:latin typeface="微软雅黑"/>
                <a:ea typeface="微软雅黑"/>
                <a:cs typeface="微软雅黑"/>
              </a:rPr>
              <a:t>阈值</a:t>
            </a:r>
            <a:r>
              <a:rPr lang="zh-CN" altLang="en-US" sz="1400" dirty="0" smtClean="0">
                <a:latin typeface="微软雅黑"/>
                <a:ea typeface="微软雅黑"/>
                <a:cs typeface="微软雅黑"/>
              </a:rPr>
              <a:t>预警</a:t>
            </a:r>
            <a:endParaRPr lang="zh-CN" altLang="en-US" sz="1400" dirty="0">
              <a:latin typeface="微软雅黑"/>
              <a:ea typeface="微软雅黑"/>
              <a:cs typeface="微软雅黑"/>
            </a:endParaRPr>
          </a:p>
        </p:txBody>
      </p:sp>
      <p:sp>
        <p:nvSpPr>
          <p:cNvPr id="16" name="右箭头 15"/>
          <p:cNvSpPr>
            <a:spLocks noChangeArrowheads="1"/>
          </p:cNvSpPr>
          <p:nvPr/>
        </p:nvSpPr>
        <p:spPr bwMode="auto">
          <a:xfrm>
            <a:off x="2051720" y="3068960"/>
            <a:ext cx="360040" cy="360040"/>
          </a:xfrm>
          <a:prstGeom prst="rightArrow">
            <a:avLst>
              <a:gd name="adj1" fmla="val 50000"/>
              <a:gd name="adj2" fmla="val 50000"/>
            </a:avLst>
          </a:pr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1200" dirty="0">
              <a:latin typeface="方正姚体" pitchFamily="2" charset="-122"/>
              <a:ea typeface="方正姚体" pitchFamily="2" charset="-122"/>
              <a:cs typeface="+mn-cs"/>
            </a:endParaRPr>
          </a:p>
        </p:txBody>
      </p:sp>
      <p:sp>
        <p:nvSpPr>
          <p:cNvPr id="17" name="矩形 16"/>
          <p:cNvSpPr>
            <a:spLocks noChangeArrowheads="1"/>
          </p:cNvSpPr>
          <p:nvPr/>
        </p:nvSpPr>
        <p:spPr bwMode="auto">
          <a:xfrm>
            <a:off x="2483768" y="1916832"/>
            <a:ext cx="1872208" cy="4248150"/>
          </a:xfrm>
          <a:prstGeom prst="rect">
            <a:avLst/>
          </a:prstGeom>
          <a:noFill/>
          <a:ln w="9525">
            <a:solidFill>
              <a:srgbClr val="A6A6A6"/>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400" dirty="0">
              <a:latin typeface="方正姚体" pitchFamily="2" charset="-122"/>
              <a:ea typeface="方正姚体" pitchFamily="2" charset="-122"/>
              <a:cs typeface="+mn-cs"/>
            </a:endParaRPr>
          </a:p>
        </p:txBody>
      </p:sp>
      <p:sp>
        <p:nvSpPr>
          <p:cNvPr id="18" name="矩形 17"/>
          <p:cNvSpPr>
            <a:spLocks noChangeArrowheads="1"/>
          </p:cNvSpPr>
          <p:nvPr/>
        </p:nvSpPr>
        <p:spPr bwMode="auto">
          <a:xfrm>
            <a:off x="2699792" y="2276872"/>
            <a:ext cx="1423987" cy="447675"/>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机构积分录入</a:t>
            </a:r>
            <a:endParaRPr lang="zh-CN" altLang="en-US" sz="1400" dirty="0">
              <a:latin typeface="微软雅黑" charset="0"/>
              <a:ea typeface="微软雅黑" charset="0"/>
              <a:cs typeface="微软雅黑" charset="0"/>
            </a:endParaRPr>
          </a:p>
        </p:txBody>
      </p:sp>
      <p:sp>
        <p:nvSpPr>
          <p:cNvPr id="19" name="矩形 18"/>
          <p:cNvSpPr>
            <a:spLocks noChangeArrowheads="1"/>
          </p:cNvSpPr>
          <p:nvPr/>
        </p:nvSpPr>
        <p:spPr bwMode="auto">
          <a:xfrm>
            <a:off x="2699792" y="2924944"/>
            <a:ext cx="1423987" cy="447675"/>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员工积分录入</a:t>
            </a:r>
            <a:endParaRPr lang="zh-CN" altLang="en-US" sz="1400" dirty="0">
              <a:latin typeface="微软雅黑" charset="0"/>
              <a:ea typeface="微软雅黑" charset="0"/>
              <a:cs typeface="微软雅黑" charset="0"/>
            </a:endParaRPr>
          </a:p>
        </p:txBody>
      </p:sp>
      <p:sp>
        <p:nvSpPr>
          <p:cNvPr id="20" name="文本框 27"/>
          <p:cNvSpPr txBox="1"/>
          <p:nvPr/>
        </p:nvSpPr>
        <p:spPr>
          <a:xfrm>
            <a:off x="2627784" y="3717032"/>
            <a:ext cx="1656184" cy="1384995"/>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积分录入与检查底稿关联</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根据总分行不同机构条线的权限设置录入权限</a:t>
            </a:r>
            <a:endParaRPr lang="en-US" altLang="zh-CN" sz="1400" dirty="0">
              <a:solidFill>
                <a:srgbClr val="000000"/>
              </a:solidFill>
              <a:latin typeface="微软雅黑" charset="0"/>
              <a:ea typeface="微软雅黑" charset="0"/>
              <a:cs typeface="微软雅黑" charset="0"/>
            </a:endParaRPr>
          </a:p>
        </p:txBody>
      </p:sp>
      <p:sp>
        <p:nvSpPr>
          <p:cNvPr id="21" name="文本框 29"/>
          <p:cNvSpPr txBox="1"/>
          <p:nvPr/>
        </p:nvSpPr>
        <p:spPr>
          <a:xfrm>
            <a:off x="467544" y="2780928"/>
            <a:ext cx="1512168" cy="307777"/>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与控制关联</a:t>
            </a:r>
            <a:endParaRPr lang="en-US" altLang="zh-CN" sz="1400" dirty="0">
              <a:solidFill>
                <a:srgbClr val="000000"/>
              </a:solidFill>
              <a:latin typeface="微软雅黑" charset="0"/>
              <a:ea typeface="微软雅黑" charset="0"/>
              <a:cs typeface="微软雅黑" charset="0"/>
            </a:endParaRPr>
          </a:p>
        </p:txBody>
      </p:sp>
      <p:sp>
        <p:nvSpPr>
          <p:cNvPr id="22" name="文本框 30"/>
          <p:cNvSpPr txBox="1"/>
          <p:nvPr/>
        </p:nvSpPr>
        <p:spPr>
          <a:xfrm>
            <a:off x="467544" y="3861048"/>
            <a:ext cx="1512168" cy="523220"/>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与绩效奖金关联</a:t>
            </a:r>
            <a:endParaRPr lang="en-US" altLang="zh-CN" sz="1400" dirty="0">
              <a:solidFill>
                <a:srgbClr val="000000"/>
              </a:solidFill>
              <a:latin typeface="微软雅黑" charset="0"/>
              <a:ea typeface="微软雅黑" charset="0"/>
              <a:cs typeface="微软雅黑" charset="0"/>
            </a:endParaRPr>
          </a:p>
        </p:txBody>
      </p:sp>
      <p:sp>
        <p:nvSpPr>
          <p:cNvPr id="23" name="文本框 31"/>
          <p:cNvSpPr txBox="1"/>
          <p:nvPr/>
        </p:nvSpPr>
        <p:spPr>
          <a:xfrm>
            <a:off x="467544" y="5085184"/>
            <a:ext cx="1584176" cy="307777"/>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员工预警阀值</a:t>
            </a:r>
            <a:endParaRPr lang="en-US" altLang="zh-CN" sz="1400" dirty="0">
              <a:solidFill>
                <a:srgbClr val="000000"/>
              </a:solidFill>
              <a:latin typeface="微软雅黑" charset="0"/>
              <a:ea typeface="微软雅黑" charset="0"/>
              <a:cs typeface="微软雅黑" charset="0"/>
            </a:endParaRPr>
          </a:p>
        </p:txBody>
      </p:sp>
      <p:sp>
        <p:nvSpPr>
          <p:cNvPr id="24" name="矩形 23"/>
          <p:cNvSpPr>
            <a:spLocks noChangeArrowheads="1"/>
          </p:cNvSpPr>
          <p:nvPr/>
        </p:nvSpPr>
        <p:spPr bwMode="auto">
          <a:xfrm>
            <a:off x="4788024" y="1916832"/>
            <a:ext cx="1872208" cy="4248150"/>
          </a:xfrm>
          <a:prstGeom prst="rect">
            <a:avLst/>
          </a:prstGeom>
          <a:noFill/>
          <a:ln w="9525">
            <a:solidFill>
              <a:srgbClr val="A6A6A6"/>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400" dirty="0">
              <a:latin typeface="方正姚体" pitchFamily="2" charset="-122"/>
              <a:ea typeface="方正姚体" pitchFamily="2" charset="-122"/>
              <a:cs typeface="+mn-cs"/>
            </a:endParaRPr>
          </a:p>
        </p:txBody>
      </p:sp>
      <p:sp>
        <p:nvSpPr>
          <p:cNvPr id="25" name="右箭头 24"/>
          <p:cNvSpPr>
            <a:spLocks noChangeArrowheads="1"/>
          </p:cNvSpPr>
          <p:nvPr/>
        </p:nvSpPr>
        <p:spPr bwMode="auto">
          <a:xfrm>
            <a:off x="4427984" y="3068960"/>
            <a:ext cx="360040" cy="360040"/>
          </a:xfrm>
          <a:prstGeom prst="rightArrow">
            <a:avLst>
              <a:gd name="adj1" fmla="val 50000"/>
              <a:gd name="adj2" fmla="val 50000"/>
            </a:avLst>
          </a:pr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1200" dirty="0">
              <a:latin typeface="方正姚体" pitchFamily="2" charset="-122"/>
              <a:ea typeface="方正姚体" pitchFamily="2" charset="-122"/>
              <a:cs typeface="+mn-cs"/>
            </a:endParaRPr>
          </a:p>
        </p:txBody>
      </p:sp>
      <p:sp>
        <p:nvSpPr>
          <p:cNvPr id="26" name="矩形 25"/>
          <p:cNvSpPr>
            <a:spLocks noChangeArrowheads="1"/>
          </p:cNvSpPr>
          <p:nvPr/>
        </p:nvSpPr>
        <p:spPr bwMode="auto">
          <a:xfrm>
            <a:off x="5076056" y="2276872"/>
            <a:ext cx="1423987" cy="447675"/>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积分复议</a:t>
            </a:r>
            <a:endParaRPr lang="zh-CN" altLang="en-US" sz="1400" dirty="0">
              <a:latin typeface="微软雅黑" charset="0"/>
              <a:ea typeface="微软雅黑" charset="0"/>
              <a:cs typeface="微软雅黑" charset="0"/>
            </a:endParaRPr>
          </a:p>
        </p:txBody>
      </p:sp>
      <p:sp>
        <p:nvSpPr>
          <p:cNvPr id="27" name="矩形 26"/>
          <p:cNvSpPr>
            <a:spLocks noChangeArrowheads="1"/>
          </p:cNvSpPr>
          <p:nvPr/>
        </p:nvSpPr>
        <p:spPr bwMode="auto">
          <a:xfrm>
            <a:off x="5076056" y="4005064"/>
            <a:ext cx="1423987" cy="447675"/>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积分台账</a:t>
            </a:r>
            <a:endParaRPr lang="zh-CN" altLang="en-US" sz="1400" dirty="0">
              <a:latin typeface="微软雅黑" charset="0"/>
              <a:ea typeface="微软雅黑" charset="0"/>
              <a:cs typeface="微软雅黑" charset="0"/>
            </a:endParaRPr>
          </a:p>
        </p:txBody>
      </p:sp>
      <p:sp>
        <p:nvSpPr>
          <p:cNvPr id="28" name="矩形 27"/>
          <p:cNvSpPr>
            <a:spLocks noChangeArrowheads="1"/>
          </p:cNvSpPr>
          <p:nvPr/>
        </p:nvSpPr>
        <p:spPr bwMode="auto">
          <a:xfrm>
            <a:off x="5076056" y="4581128"/>
            <a:ext cx="1423987" cy="447675"/>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积分预警</a:t>
            </a:r>
            <a:endParaRPr lang="zh-CN" altLang="en-US" sz="1400" dirty="0">
              <a:latin typeface="微软雅黑" charset="0"/>
              <a:ea typeface="微软雅黑" charset="0"/>
              <a:cs typeface="微软雅黑" charset="0"/>
            </a:endParaRPr>
          </a:p>
        </p:txBody>
      </p:sp>
      <p:sp>
        <p:nvSpPr>
          <p:cNvPr id="29" name="文本框 41"/>
          <p:cNvSpPr txBox="1"/>
          <p:nvPr/>
        </p:nvSpPr>
        <p:spPr>
          <a:xfrm>
            <a:off x="5004048" y="5013176"/>
            <a:ext cx="1584176" cy="954107"/>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一年内累计达到预警阀值时，系统自动发生预警信息</a:t>
            </a:r>
            <a:endParaRPr lang="en-US" altLang="zh-CN" sz="1400" dirty="0">
              <a:solidFill>
                <a:srgbClr val="000000"/>
              </a:solidFill>
              <a:latin typeface="微软雅黑" charset="0"/>
              <a:ea typeface="微软雅黑" charset="0"/>
              <a:cs typeface="微软雅黑" charset="0"/>
            </a:endParaRPr>
          </a:p>
        </p:txBody>
      </p:sp>
      <p:sp>
        <p:nvSpPr>
          <p:cNvPr id="30" name="文本框 42"/>
          <p:cNvSpPr txBox="1"/>
          <p:nvPr/>
        </p:nvSpPr>
        <p:spPr>
          <a:xfrm>
            <a:off x="4932040" y="2852936"/>
            <a:ext cx="1584176" cy="523220"/>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机构积分复议</a:t>
            </a:r>
            <a:endParaRPr lang="en-US" altLang="zh-CN" sz="14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员工积分复议</a:t>
            </a:r>
            <a:endParaRPr lang="en-US" altLang="zh-CN" sz="1400" dirty="0">
              <a:solidFill>
                <a:srgbClr val="000000"/>
              </a:solidFill>
              <a:latin typeface="微软雅黑" charset="0"/>
              <a:ea typeface="微软雅黑" charset="0"/>
              <a:cs typeface="微软雅黑" charset="0"/>
            </a:endParaRPr>
          </a:p>
        </p:txBody>
      </p:sp>
      <p:sp>
        <p:nvSpPr>
          <p:cNvPr id="31" name="矩形 30"/>
          <p:cNvSpPr>
            <a:spLocks noChangeArrowheads="1"/>
          </p:cNvSpPr>
          <p:nvPr/>
        </p:nvSpPr>
        <p:spPr bwMode="auto">
          <a:xfrm>
            <a:off x="7020272" y="1916832"/>
            <a:ext cx="1728192" cy="4248150"/>
          </a:xfrm>
          <a:prstGeom prst="rect">
            <a:avLst/>
          </a:prstGeom>
          <a:noFill/>
          <a:ln w="9525">
            <a:solidFill>
              <a:srgbClr val="A6A6A6"/>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400" dirty="0">
              <a:latin typeface="方正姚体" pitchFamily="2" charset="-122"/>
              <a:ea typeface="方正姚体" pitchFamily="2" charset="-122"/>
              <a:cs typeface="+mn-cs"/>
            </a:endParaRPr>
          </a:p>
        </p:txBody>
      </p:sp>
      <p:sp>
        <p:nvSpPr>
          <p:cNvPr id="32" name="右箭头 31"/>
          <p:cNvSpPr>
            <a:spLocks noChangeArrowheads="1"/>
          </p:cNvSpPr>
          <p:nvPr/>
        </p:nvSpPr>
        <p:spPr bwMode="auto">
          <a:xfrm>
            <a:off x="6660232" y="2996952"/>
            <a:ext cx="360040" cy="360040"/>
          </a:xfrm>
          <a:prstGeom prst="rightArrow">
            <a:avLst>
              <a:gd name="adj1" fmla="val 50000"/>
              <a:gd name="adj2" fmla="val 50000"/>
            </a:avLst>
          </a:pr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1200" dirty="0">
              <a:latin typeface="方正姚体" pitchFamily="2" charset="-122"/>
              <a:ea typeface="方正姚体" pitchFamily="2" charset="-122"/>
              <a:cs typeface="+mn-cs"/>
            </a:endParaRPr>
          </a:p>
        </p:txBody>
      </p:sp>
      <p:sp>
        <p:nvSpPr>
          <p:cNvPr id="33" name="文本框 46"/>
          <p:cNvSpPr txBox="1"/>
          <p:nvPr/>
        </p:nvSpPr>
        <p:spPr>
          <a:xfrm>
            <a:off x="7092280" y="2780928"/>
            <a:ext cx="1584176" cy="954107"/>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根据积分奖罚标准记录</a:t>
            </a:r>
          </a:p>
          <a:p>
            <a:pPr marL="285750" indent="-285750">
              <a:buClr>
                <a:srgbClr val="002060"/>
              </a:buClr>
              <a:buFont typeface="Wingdings" panose="05000000000000000000" pitchFamily="2" charset="2"/>
              <a:buChar char="Ø"/>
            </a:pPr>
            <a:r>
              <a:rPr lang="zh-CN" altLang="en-US" sz="1400" dirty="0">
                <a:solidFill>
                  <a:srgbClr val="000000"/>
                </a:solidFill>
                <a:latin typeface="微软雅黑" charset="0"/>
                <a:ea typeface="微软雅黑" charset="0"/>
                <a:cs typeface="微软雅黑" charset="0"/>
              </a:rPr>
              <a:t>输出到人力资源系统</a:t>
            </a:r>
            <a:endParaRPr lang="en-US" altLang="zh-CN" sz="1400" dirty="0">
              <a:solidFill>
                <a:srgbClr val="000000"/>
              </a:solidFill>
              <a:latin typeface="微软雅黑" charset="0"/>
              <a:ea typeface="微软雅黑" charset="0"/>
              <a:cs typeface="微软雅黑" charset="0"/>
            </a:endParaRPr>
          </a:p>
        </p:txBody>
      </p:sp>
      <p:sp>
        <p:nvSpPr>
          <p:cNvPr id="34" name="矩形 33"/>
          <p:cNvSpPr>
            <a:spLocks noChangeArrowheads="1"/>
          </p:cNvSpPr>
          <p:nvPr/>
        </p:nvSpPr>
        <p:spPr bwMode="auto">
          <a:xfrm>
            <a:off x="5076056" y="3429000"/>
            <a:ext cx="1423987" cy="447675"/>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积分减免</a:t>
            </a:r>
            <a:endParaRPr lang="zh-CN" altLang="en-US" sz="1400" dirty="0">
              <a:latin typeface="微软雅黑" charset="0"/>
              <a:ea typeface="微软雅黑" charset="0"/>
              <a:cs typeface="微软雅黑" charset="0"/>
            </a:endParaRPr>
          </a:p>
        </p:txBody>
      </p:sp>
    </p:spTree>
    <p:extLst>
      <p:ext uri="{BB962C8B-B14F-4D97-AF65-F5344CB8AC3E}">
        <p14:creationId xmlns:p14="http://schemas.microsoft.com/office/powerpoint/2010/main" val="2959574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15517" y="217884"/>
            <a:ext cx="4608512" cy="490537"/>
          </a:xfrm>
        </p:spPr>
        <p:txBody>
          <a:bodyPr/>
          <a:lstStyle/>
          <a:p>
            <a:r>
              <a:rPr kumimoji="1" lang="zh-CN" altLang="en-US" dirty="0" smtClean="0"/>
              <a:t>法律事务管理</a:t>
            </a:r>
            <a:endParaRPr kumimoji="1" lang="zh-CN" altLang="en-US"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553616474"/>
              </p:ext>
            </p:extLst>
          </p:nvPr>
        </p:nvGraphicFramePr>
        <p:xfrm>
          <a:off x="539552" y="836712"/>
          <a:ext cx="8208912" cy="5328592"/>
        </p:xfrm>
        <a:graphic>
          <a:graphicData uri="http://schemas.openxmlformats.org/drawingml/2006/table">
            <a:tbl>
              <a:tblPr firstRow="1" bandRow="1">
                <a:tableStyleId>{5C22544A-7EE6-4342-B048-85BDC9FD1C3A}</a:tableStyleId>
              </a:tblPr>
              <a:tblGrid>
                <a:gridCol w="2736304"/>
                <a:gridCol w="2736304"/>
                <a:gridCol w="2736304"/>
              </a:tblGrid>
              <a:tr h="492559">
                <a:tc>
                  <a:txBody>
                    <a:bodyPr/>
                    <a:lstStyle/>
                    <a:p>
                      <a:pPr algn="ctr"/>
                      <a:r>
                        <a:rPr lang="zh-CN" altLang="en-US" sz="1600" dirty="0" smtClean="0">
                          <a:solidFill>
                            <a:schemeClr val="tx1"/>
                          </a:solidFill>
                          <a:latin typeface="微软雅黑"/>
                          <a:ea typeface="微软雅黑"/>
                          <a:cs typeface="微软雅黑"/>
                        </a:rPr>
                        <a:t>合同管理</a:t>
                      </a:r>
                      <a:endParaRPr lang="zh-CN" altLang="en-US" sz="1600" dirty="0">
                        <a:solidFill>
                          <a:schemeClr val="tx1"/>
                        </a:solidFill>
                        <a:latin typeface="微软雅黑"/>
                        <a:ea typeface="微软雅黑"/>
                        <a:cs typeface="微软雅黑"/>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5">
                        <a:lumMod val="60000"/>
                        <a:lumOff val="40000"/>
                      </a:schemeClr>
                    </a:solidFill>
                  </a:tcPr>
                </a:tc>
                <a:tc>
                  <a:txBody>
                    <a:bodyPr/>
                    <a:lstStyle/>
                    <a:p>
                      <a:pPr algn="ctr"/>
                      <a:r>
                        <a:rPr lang="zh-CN" altLang="en-US" sz="1600" dirty="0" smtClean="0">
                          <a:solidFill>
                            <a:srgbClr val="000000"/>
                          </a:solidFill>
                          <a:latin typeface="微软雅黑"/>
                          <a:ea typeface="微软雅黑"/>
                          <a:cs typeface="微软雅黑"/>
                        </a:rPr>
                        <a:t>知识产权管理</a:t>
                      </a:r>
                      <a:endParaRPr lang="zh-CN" altLang="en-US" sz="1600" dirty="0">
                        <a:solidFill>
                          <a:srgbClr val="000000"/>
                        </a:solidFill>
                        <a:latin typeface="微软雅黑"/>
                        <a:ea typeface="微软雅黑"/>
                        <a:cs typeface="微软雅黑"/>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5">
                        <a:lumMod val="60000"/>
                        <a:lumOff val="40000"/>
                      </a:schemeClr>
                    </a:solidFill>
                  </a:tcPr>
                </a:tc>
                <a:tc>
                  <a:txBody>
                    <a:bodyPr/>
                    <a:lstStyle/>
                    <a:p>
                      <a:pPr algn="ctr"/>
                      <a:r>
                        <a:rPr lang="zh-CN" altLang="en-US" sz="1600" dirty="0" smtClean="0">
                          <a:solidFill>
                            <a:srgbClr val="000000"/>
                          </a:solidFill>
                          <a:latin typeface="微软雅黑"/>
                          <a:ea typeface="微软雅黑"/>
                          <a:cs typeface="微软雅黑"/>
                        </a:rPr>
                        <a:t>法律咨询</a:t>
                      </a:r>
                      <a:endParaRPr lang="zh-CN" altLang="en-US" sz="1600" dirty="0">
                        <a:solidFill>
                          <a:srgbClr val="000000"/>
                        </a:solidFill>
                        <a:latin typeface="微软雅黑"/>
                        <a:ea typeface="微软雅黑"/>
                        <a:cs typeface="微软雅黑"/>
                      </a:endParaRPr>
                    </a:p>
                  </a:txBody>
                  <a:tcPr anchor="ctr">
                    <a:lnL w="12700" cap="flat" cmpd="sng" algn="ctr">
                      <a:solidFill>
                        <a:srgbClr val="80808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5">
                        <a:lumMod val="60000"/>
                        <a:lumOff val="40000"/>
                      </a:schemeClr>
                    </a:solidFill>
                  </a:tcPr>
                </a:tc>
              </a:tr>
              <a:tr h="4836033">
                <a:tc>
                  <a:txBody>
                    <a:bodyPr/>
                    <a:lstStyle/>
                    <a:p>
                      <a:endParaRPr lang="zh-CN" altLang="en-US" dirty="0">
                        <a:latin typeface="微软雅黑"/>
                        <a:ea typeface="微软雅黑"/>
                        <a:cs typeface="微软雅黑"/>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lumMod val="95000"/>
                      </a:schemeClr>
                    </a:solidFill>
                  </a:tcPr>
                </a:tc>
                <a:tc>
                  <a:txBody>
                    <a:bodyPr/>
                    <a:lstStyle/>
                    <a:p>
                      <a:endParaRPr lang="zh-CN" altLang="en-US" dirty="0">
                        <a:latin typeface="微软雅黑"/>
                        <a:ea typeface="微软雅黑"/>
                        <a:cs typeface="微软雅黑"/>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lumMod val="95000"/>
                      </a:schemeClr>
                    </a:solidFill>
                  </a:tcPr>
                </a:tc>
                <a:tc>
                  <a:txBody>
                    <a:bodyPr/>
                    <a:lstStyle/>
                    <a:p>
                      <a:endParaRPr lang="zh-CN" altLang="en-US" dirty="0">
                        <a:latin typeface="微软雅黑"/>
                        <a:ea typeface="微软雅黑"/>
                        <a:cs typeface="微软雅黑"/>
                      </a:endParaRPr>
                    </a:p>
                  </a:txBody>
                  <a:tcPr anchor="ctr">
                    <a:lnL w="12700" cap="flat" cmpd="sng" algn="ctr">
                      <a:solidFill>
                        <a:srgbClr val="80808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lumMod val="95000"/>
                      </a:schemeClr>
                    </a:solidFill>
                  </a:tcPr>
                </a:tc>
              </a:tr>
            </a:tbl>
          </a:graphicData>
        </a:graphic>
      </p:graphicFrame>
      <p:sp>
        <p:nvSpPr>
          <p:cNvPr id="6" name="矩形 5"/>
          <p:cNvSpPr>
            <a:spLocks noChangeArrowheads="1"/>
          </p:cNvSpPr>
          <p:nvPr/>
        </p:nvSpPr>
        <p:spPr bwMode="auto">
          <a:xfrm>
            <a:off x="683569" y="1916832"/>
            <a:ext cx="1080120" cy="720080"/>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标准合同</a:t>
            </a:r>
            <a:endParaRPr lang="en-US" altLang="zh-CN" sz="1400" dirty="0" smtClean="0">
              <a:latin typeface="微软雅黑" charset="0"/>
              <a:ea typeface="微软雅黑" charset="0"/>
              <a:cs typeface="微软雅黑" charset="0"/>
            </a:endParaRPr>
          </a:p>
          <a:p>
            <a:pPr algn="ctr"/>
            <a:r>
              <a:rPr lang="zh-CN" altLang="en-US" sz="1400" dirty="0" smtClean="0">
                <a:latin typeface="微软雅黑" charset="0"/>
                <a:ea typeface="微软雅黑" charset="0"/>
                <a:cs typeface="微软雅黑" charset="0"/>
              </a:rPr>
              <a:t>管理</a:t>
            </a:r>
            <a:endParaRPr lang="zh-CN" altLang="en-US" sz="1400" dirty="0">
              <a:latin typeface="微软雅黑" charset="0"/>
              <a:ea typeface="微软雅黑" charset="0"/>
              <a:cs typeface="微软雅黑" charset="0"/>
            </a:endParaRPr>
          </a:p>
        </p:txBody>
      </p:sp>
      <p:sp>
        <p:nvSpPr>
          <p:cNvPr id="7" name="文本框 5"/>
          <p:cNvSpPr txBox="1"/>
          <p:nvPr/>
        </p:nvSpPr>
        <p:spPr>
          <a:xfrm>
            <a:off x="755577" y="1484784"/>
            <a:ext cx="1080120" cy="338554"/>
          </a:xfrm>
          <a:prstGeom prst="rect">
            <a:avLst/>
          </a:prstGeom>
          <a:noFill/>
        </p:spPr>
        <p:txBody>
          <a:bodyPr wrap="square" rtlCol="0">
            <a:spAutoFit/>
          </a:bodyPr>
          <a:lstStyle/>
          <a:p>
            <a:pPr>
              <a:buClr>
                <a:srgbClr val="FFD505"/>
              </a:buClr>
            </a:pPr>
            <a:r>
              <a:rPr kumimoji="1" lang="zh-CN" altLang="en-US" sz="1600" dirty="0" smtClean="0">
                <a:latin typeface="微软雅黑"/>
                <a:ea typeface="微软雅黑"/>
                <a:cs typeface="微软雅黑"/>
              </a:rPr>
              <a:t>标准合同</a:t>
            </a:r>
            <a:endParaRPr kumimoji="1" lang="en-US" altLang="zh-CN" sz="1600" dirty="0" smtClean="0">
              <a:latin typeface="微软雅黑"/>
              <a:ea typeface="微软雅黑"/>
              <a:cs typeface="微软雅黑"/>
            </a:endParaRPr>
          </a:p>
        </p:txBody>
      </p:sp>
      <p:sp>
        <p:nvSpPr>
          <p:cNvPr id="8" name="文本框 6"/>
          <p:cNvSpPr txBox="1"/>
          <p:nvPr/>
        </p:nvSpPr>
        <p:spPr>
          <a:xfrm>
            <a:off x="1907705" y="1484784"/>
            <a:ext cx="1224136" cy="338554"/>
          </a:xfrm>
          <a:prstGeom prst="rect">
            <a:avLst/>
          </a:prstGeom>
          <a:noFill/>
        </p:spPr>
        <p:txBody>
          <a:bodyPr wrap="square" rtlCol="0">
            <a:spAutoFit/>
          </a:bodyPr>
          <a:lstStyle/>
          <a:p>
            <a:pPr>
              <a:buClr>
                <a:srgbClr val="FFD505"/>
              </a:buClr>
            </a:pPr>
            <a:r>
              <a:rPr kumimoji="1" lang="zh-CN" altLang="en-US" sz="1600" dirty="0" smtClean="0">
                <a:latin typeface="微软雅黑"/>
                <a:ea typeface="微软雅黑"/>
                <a:cs typeface="微软雅黑"/>
              </a:rPr>
              <a:t>非标准合同</a:t>
            </a:r>
            <a:endParaRPr kumimoji="1" lang="en-US" altLang="zh-CN" sz="1600" dirty="0" smtClean="0">
              <a:latin typeface="微软雅黑"/>
              <a:ea typeface="微软雅黑"/>
              <a:cs typeface="微软雅黑"/>
            </a:endParaRPr>
          </a:p>
        </p:txBody>
      </p:sp>
      <p:sp>
        <p:nvSpPr>
          <p:cNvPr id="9" name="文本框 7"/>
          <p:cNvSpPr txBox="1"/>
          <p:nvPr/>
        </p:nvSpPr>
        <p:spPr>
          <a:xfrm>
            <a:off x="611561" y="2708920"/>
            <a:ext cx="1224136" cy="738664"/>
          </a:xfrm>
          <a:prstGeom prst="rect">
            <a:avLst/>
          </a:prstGeom>
          <a:noFill/>
        </p:spPr>
        <p:txBody>
          <a:bodyPr wrap="square" rtlCol="0">
            <a:spAutoFit/>
          </a:bodyPr>
          <a:lstStyle/>
          <a:p>
            <a:pPr>
              <a:buClr>
                <a:srgbClr val="FFD505"/>
              </a:buClr>
            </a:pPr>
            <a:r>
              <a:rPr kumimoji="1" lang="zh-CN" altLang="en-US" sz="1400" b="0" dirty="0" smtClean="0">
                <a:latin typeface="微软雅黑"/>
                <a:ea typeface="微软雅黑"/>
                <a:cs typeface="微软雅黑"/>
              </a:rPr>
              <a:t>新建、修改</a:t>
            </a:r>
            <a:endParaRPr kumimoji="1" lang="en-US" altLang="zh-CN" sz="1400" b="0" dirty="0" smtClean="0">
              <a:latin typeface="微软雅黑"/>
              <a:ea typeface="微软雅黑"/>
              <a:cs typeface="微软雅黑"/>
            </a:endParaRPr>
          </a:p>
          <a:p>
            <a:pPr>
              <a:buClr>
                <a:srgbClr val="FFD505"/>
              </a:buClr>
            </a:pPr>
            <a:r>
              <a:rPr kumimoji="1" lang="zh-CN" altLang="en-US" sz="1400" b="0" dirty="0" smtClean="0">
                <a:latin typeface="微软雅黑"/>
                <a:ea typeface="微软雅黑"/>
                <a:cs typeface="微软雅黑"/>
              </a:rPr>
              <a:t>删除、下载废止等功能</a:t>
            </a:r>
            <a:endParaRPr kumimoji="1" lang="en-US" altLang="zh-CN" sz="1400" b="0" dirty="0" smtClean="0">
              <a:latin typeface="微软雅黑"/>
              <a:ea typeface="微软雅黑"/>
              <a:cs typeface="微软雅黑"/>
            </a:endParaRPr>
          </a:p>
        </p:txBody>
      </p:sp>
      <p:sp>
        <p:nvSpPr>
          <p:cNvPr id="10" name="矩形 9"/>
          <p:cNvSpPr>
            <a:spLocks noChangeArrowheads="1"/>
          </p:cNvSpPr>
          <p:nvPr/>
        </p:nvSpPr>
        <p:spPr bwMode="auto">
          <a:xfrm>
            <a:off x="1979713" y="1916832"/>
            <a:ext cx="1080120" cy="720080"/>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非标准合同</a:t>
            </a:r>
            <a:endParaRPr lang="en-US" altLang="zh-CN" sz="1400" dirty="0" smtClean="0">
              <a:latin typeface="微软雅黑" charset="0"/>
              <a:ea typeface="微软雅黑" charset="0"/>
              <a:cs typeface="微软雅黑" charset="0"/>
            </a:endParaRPr>
          </a:p>
          <a:p>
            <a:pPr algn="ctr"/>
            <a:r>
              <a:rPr lang="zh-CN" altLang="en-US" sz="1400" dirty="0" smtClean="0">
                <a:latin typeface="微软雅黑" charset="0"/>
                <a:ea typeface="微软雅黑" charset="0"/>
                <a:cs typeface="微软雅黑" charset="0"/>
              </a:rPr>
              <a:t>管理</a:t>
            </a:r>
            <a:endParaRPr lang="zh-CN" altLang="en-US" sz="1400" dirty="0">
              <a:latin typeface="微软雅黑" charset="0"/>
              <a:ea typeface="微软雅黑" charset="0"/>
              <a:cs typeface="微软雅黑" charset="0"/>
            </a:endParaRPr>
          </a:p>
        </p:txBody>
      </p:sp>
      <p:sp>
        <p:nvSpPr>
          <p:cNvPr id="11" name="文本框 9"/>
          <p:cNvSpPr txBox="1"/>
          <p:nvPr/>
        </p:nvSpPr>
        <p:spPr>
          <a:xfrm>
            <a:off x="1907705" y="2708920"/>
            <a:ext cx="1224136" cy="954107"/>
          </a:xfrm>
          <a:prstGeom prst="rect">
            <a:avLst/>
          </a:prstGeom>
          <a:noFill/>
        </p:spPr>
        <p:txBody>
          <a:bodyPr wrap="square" rtlCol="0">
            <a:spAutoFit/>
          </a:bodyPr>
          <a:lstStyle/>
          <a:p>
            <a:pPr>
              <a:buClr>
                <a:srgbClr val="FFD505"/>
              </a:buClr>
            </a:pPr>
            <a:r>
              <a:rPr kumimoji="1" lang="zh-CN" altLang="en-US" sz="1400" b="0" dirty="0" smtClean="0">
                <a:latin typeface="微软雅黑"/>
                <a:ea typeface="微软雅黑"/>
                <a:cs typeface="微软雅黑"/>
              </a:rPr>
              <a:t>新建、修改</a:t>
            </a:r>
            <a:endParaRPr kumimoji="1" lang="en-US" altLang="zh-CN" sz="1400" b="0" dirty="0" smtClean="0">
              <a:latin typeface="微软雅黑"/>
              <a:ea typeface="微软雅黑"/>
              <a:cs typeface="微软雅黑"/>
            </a:endParaRPr>
          </a:p>
          <a:p>
            <a:pPr>
              <a:buClr>
                <a:srgbClr val="FFD505"/>
              </a:buClr>
            </a:pPr>
            <a:r>
              <a:rPr kumimoji="1" lang="zh-CN" altLang="en-US" sz="1400" b="0" dirty="0" smtClean="0">
                <a:latin typeface="微软雅黑"/>
                <a:ea typeface="微软雅黑"/>
                <a:cs typeface="微软雅黑"/>
              </a:rPr>
              <a:t>删除、废止等功能</a:t>
            </a:r>
            <a:endParaRPr kumimoji="1" lang="en-US" altLang="zh-CN" sz="1400" b="0" dirty="0" smtClean="0">
              <a:latin typeface="微软雅黑"/>
              <a:ea typeface="微软雅黑"/>
              <a:cs typeface="微软雅黑"/>
            </a:endParaRPr>
          </a:p>
          <a:p>
            <a:pPr>
              <a:buClr>
                <a:srgbClr val="FFD505"/>
              </a:buClr>
            </a:pPr>
            <a:r>
              <a:rPr kumimoji="1" lang="zh-CN" altLang="en-US" sz="1400" b="0" dirty="0" smtClean="0">
                <a:latin typeface="微软雅黑"/>
                <a:ea typeface="微软雅黑"/>
                <a:cs typeface="微软雅黑"/>
              </a:rPr>
              <a:t>提交、审核</a:t>
            </a:r>
            <a:endParaRPr kumimoji="1" lang="en-US" altLang="zh-CN" sz="1400" b="0" dirty="0" smtClean="0">
              <a:latin typeface="微软雅黑"/>
              <a:ea typeface="微软雅黑"/>
              <a:cs typeface="微软雅黑"/>
            </a:endParaRPr>
          </a:p>
        </p:txBody>
      </p:sp>
      <p:sp>
        <p:nvSpPr>
          <p:cNvPr id="12" name="矩形 11"/>
          <p:cNvSpPr>
            <a:spLocks noChangeArrowheads="1"/>
          </p:cNvSpPr>
          <p:nvPr/>
        </p:nvSpPr>
        <p:spPr bwMode="auto">
          <a:xfrm>
            <a:off x="683569" y="3789040"/>
            <a:ext cx="2376264" cy="720080"/>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合同管理权限分配</a:t>
            </a:r>
            <a:endParaRPr lang="zh-CN" altLang="en-US" sz="1400" dirty="0">
              <a:latin typeface="微软雅黑" charset="0"/>
              <a:ea typeface="微软雅黑" charset="0"/>
              <a:cs typeface="微软雅黑" charset="0"/>
            </a:endParaRPr>
          </a:p>
        </p:txBody>
      </p:sp>
      <p:sp>
        <p:nvSpPr>
          <p:cNvPr id="13" name="矩形 12"/>
          <p:cNvSpPr>
            <a:spLocks noChangeArrowheads="1"/>
          </p:cNvSpPr>
          <p:nvPr/>
        </p:nvSpPr>
        <p:spPr bwMode="auto">
          <a:xfrm>
            <a:off x="683569" y="4941168"/>
            <a:ext cx="1080120" cy="720080"/>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标准合同</a:t>
            </a:r>
            <a:endParaRPr lang="en-US" altLang="zh-CN" sz="1400" dirty="0" smtClean="0">
              <a:latin typeface="微软雅黑" charset="0"/>
              <a:ea typeface="微软雅黑" charset="0"/>
              <a:cs typeface="微软雅黑" charset="0"/>
            </a:endParaRPr>
          </a:p>
          <a:p>
            <a:pPr algn="ctr"/>
            <a:r>
              <a:rPr lang="zh-CN" altLang="en-US" sz="1400" dirty="0" smtClean="0">
                <a:latin typeface="微软雅黑" charset="0"/>
                <a:ea typeface="微软雅黑" charset="0"/>
                <a:cs typeface="微软雅黑" charset="0"/>
              </a:rPr>
              <a:t>查询</a:t>
            </a:r>
            <a:endParaRPr lang="zh-CN" altLang="en-US" sz="1400" dirty="0">
              <a:latin typeface="微软雅黑" charset="0"/>
              <a:ea typeface="微软雅黑" charset="0"/>
              <a:cs typeface="微软雅黑" charset="0"/>
            </a:endParaRPr>
          </a:p>
        </p:txBody>
      </p:sp>
      <p:sp>
        <p:nvSpPr>
          <p:cNvPr id="14" name="矩形 13"/>
          <p:cNvSpPr>
            <a:spLocks noChangeArrowheads="1"/>
          </p:cNvSpPr>
          <p:nvPr/>
        </p:nvSpPr>
        <p:spPr bwMode="auto">
          <a:xfrm>
            <a:off x="1979713" y="4941168"/>
            <a:ext cx="1080120" cy="720080"/>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非标准合同</a:t>
            </a:r>
            <a:endParaRPr lang="en-US" altLang="zh-CN" sz="1400" dirty="0" smtClean="0">
              <a:latin typeface="微软雅黑" charset="0"/>
              <a:ea typeface="微软雅黑" charset="0"/>
              <a:cs typeface="微软雅黑" charset="0"/>
            </a:endParaRPr>
          </a:p>
          <a:p>
            <a:pPr algn="ctr"/>
            <a:r>
              <a:rPr lang="zh-CN" altLang="en-US" sz="1400" dirty="0" smtClean="0">
                <a:latin typeface="微软雅黑" charset="0"/>
                <a:ea typeface="微软雅黑" charset="0"/>
                <a:cs typeface="微软雅黑" charset="0"/>
              </a:rPr>
              <a:t>查询</a:t>
            </a:r>
            <a:endParaRPr lang="zh-CN" altLang="en-US" sz="1400" dirty="0">
              <a:latin typeface="微软雅黑" charset="0"/>
              <a:ea typeface="微软雅黑" charset="0"/>
              <a:cs typeface="微软雅黑" charset="0"/>
            </a:endParaRPr>
          </a:p>
        </p:txBody>
      </p:sp>
      <p:cxnSp>
        <p:nvCxnSpPr>
          <p:cNvPr id="15" name="直线箭头连接符 15"/>
          <p:cNvCxnSpPr/>
          <p:nvPr/>
        </p:nvCxnSpPr>
        <p:spPr>
          <a:xfrm>
            <a:off x="1187625" y="4581128"/>
            <a:ext cx="0" cy="36004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线箭头连接符 16"/>
          <p:cNvCxnSpPr/>
          <p:nvPr/>
        </p:nvCxnSpPr>
        <p:spPr>
          <a:xfrm>
            <a:off x="2627785" y="4581128"/>
            <a:ext cx="0" cy="36004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a:spLocks noChangeArrowheads="1"/>
          </p:cNvSpPr>
          <p:nvPr/>
        </p:nvSpPr>
        <p:spPr bwMode="auto">
          <a:xfrm>
            <a:off x="3635897" y="1916832"/>
            <a:ext cx="1872208" cy="5040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创建知识产权信息</a:t>
            </a:r>
            <a:endParaRPr lang="zh-CN" altLang="en-US" sz="1400" dirty="0">
              <a:latin typeface="微软雅黑" charset="0"/>
              <a:ea typeface="微软雅黑" charset="0"/>
              <a:cs typeface="微软雅黑" charset="0"/>
            </a:endParaRPr>
          </a:p>
        </p:txBody>
      </p:sp>
      <p:sp>
        <p:nvSpPr>
          <p:cNvPr id="18" name="矩形 17"/>
          <p:cNvSpPr>
            <a:spLocks noChangeArrowheads="1"/>
          </p:cNvSpPr>
          <p:nvPr/>
        </p:nvSpPr>
        <p:spPr bwMode="auto">
          <a:xfrm>
            <a:off x="3635897" y="3284984"/>
            <a:ext cx="1872208" cy="5040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知识产权信息审核</a:t>
            </a:r>
            <a:endParaRPr lang="zh-CN" altLang="en-US" sz="1400" dirty="0">
              <a:latin typeface="微软雅黑" charset="0"/>
              <a:ea typeface="微软雅黑" charset="0"/>
              <a:cs typeface="微软雅黑" charset="0"/>
            </a:endParaRPr>
          </a:p>
        </p:txBody>
      </p:sp>
      <p:cxnSp>
        <p:nvCxnSpPr>
          <p:cNvPr id="22" name="直线箭头连接符 23"/>
          <p:cNvCxnSpPr>
            <a:stCxn id="17" idx="2"/>
            <a:endCxn id="18" idx="0"/>
          </p:cNvCxnSpPr>
          <p:nvPr/>
        </p:nvCxnSpPr>
        <p:spPr>
          <a:xfrm>
            <a:off x="4572001" y="2420888"/>
            <a:ext cx="0" cy="86409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a:spLocks noChangeArrowheads="1"/>
          </p:cNvSpPr>
          <p:nvPr/>
        </p:nvSpPr>
        <p:spPr bwMode="auto">
          <a:xfrm>
            <a:off x="3635897" y="4149080"/>
            <a:ext cx="1872208" cy="5040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知识产权信息发布</a:t>
            </a:r>
            <a:endParaRPr lang="zh-CN" altLang="en-US" sz="1400" dirty="0">
              <a:latin typeface="微软雅黑" charset="0"/>
              <a:ea typeface="微软雅黑" charset="0"/>
              <a:cs typeface="微软雅黑" charset="0"/>
            </a:endParaRPr>
          </a:p>
        </p:txBody>
      </p:sp>
      <p:sp>
        <p:nvSpPr>
          <p:cNvPr id="21" name="矩形 20"/>
          <p:cNvSpPr>
            <a:spLocks noChangeArrowheads="1"/>
          </p:cNvSpPr>
          <p:nvPr/>
        </p:nvSpPr>
        <p:spPr bwMode="auto">
          <a:xfrm>
            <a:off x="3635897" y="5013176"/>
            <a:ext cx="1872208" cy="5040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知识产权台账查询</a:t>
            </a:r>
            <a:endParaRPr lang="zh-CN" altLang="en-US" sz="1400" dirty="0">
              <a:latin typeface="微软雅黑" charset="0"/>
              <a:ea typeface="微软雅黑" charset="0"/>
              <a:cs typeface="微软雅黑" charset="0"/>
            </a:endParaRPr>
          </a:p>
        </p:txBody>
      </p:sp>
      <p:cxnSp>
        <p:nvCxnSpPr>
          <p:cNvPr id="23" name="直线箭头连接符 25"/>
          <p:cNvCxnSpPr>
            <a:stCxn id="18" idx="2"/>
            <a:endCxn id="20" idx="0"/>
          </p:cNvCxnSpPr>
          <p:nvPr/>
        </p:nvCxnSpPr>
        <p:spPr>
          <a:xfrm>
            <a:off x="4572001" y="3789040"/>
            <a:ext cx="0" cy="36004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线箭头连接符 27"/>
          <p:cNvCxnSpPr>
            <a:endCxn id="21" idx="0"/>
          </p:cNvCxnSpPr>
          <p:nvPr/>
        </p:nvCxnSpPr>
        <p:spPr>
          <a:xfrm>
            <a:off x="4572001" y="4653136"/>
            <a:ext cx="0" cy="36004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a:spLocks noChangeArrowheads="1"/>
          </p:cNvSpPr>
          <p:nvPr/>
        </p:nvSpPr>
        <p:spPr bwMode="auto">
          <a:xfrm>
            <a:off x="6300193" y="1916832"/>
            <a:ext cx="936104" cy="5040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提出咨询申请</a:t>
            </a:r>
            <a:endParaRPr lang="zh-CN" altLang="en-US" sz="1400" dirty="0">
              <a:latin typeface="微软雅黑" charset="0"/>
              <a:ea typeface="微软雅黑" charset="0"/>
              <a:cs typeface="微软雅黑" charset="0"/>
            </a:endParaRPr>
          </a:p>
        </p:txBody>
      </p:sp>
      <p:sp>
        <p:nvSpPr>
          <p:cNvPr id="26" name="矩形 25"/>
          <p:cNvSpPr>
            <a:spLocks noChangeArrowheads="1"/>
          </p:cNvSpPr>
          <p:nvPr/>
        </p:nvSpPr>
        <p:spPr bwMode="auto">
          <a:xfrm>
            <a:off x="6300193" y="2852936"/>
            <a:ext cx="1008112" cy="5040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咨询回复</a:t>
            </a:r>
            <a:endParaRPr lang="zh-CN" altLang="en-US" sz="1400" dirty="0">
              <a:latin typeface="微软雅黑" charset="0"/>
              <a:ea typeface="微软雅黑" charset="0"/>
              <a:cs typeface="微软雅黑" charset="0"/>
            </a:endParaRPr>
          </a:p>
        </p:txBody>
      </p:sp>
      <p:sp>
        <p:nvSpPr>
          <p:cNvPr id="27" name="矩形 26"/>
          <p:cNvSpPr>
            <a:spLocks noChangeArrowheads="1"/>
          </p:cNvSpPr>
          <p:nvPr/>
        </p:nvSpPr>
        <p:spPr bwMode="auto">
          <a:xfrm>
            <a:off x="6444209" y="3789040"/>
            <a:ext cx="1872208" cy="5040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咨询统计</a:t>
            </a:r>
            <a:endParaRPr lang="zh-CN" altLang="en-US" sz="1400" dirty="0">
              <a:latin typeface="微软雅黑" charset="0"/>
              <a:ea typeface="微软雅黑" charset="0"/>
              <a:cs typeface="微软雅黑" charset="0"/>
            </a:endParaRPr>
          </a:p>
        </p:txBody>
      </p:sp>
      <p:sp>
        <p:nvSpPr>
          <p:cNvPr id="28" name="矩形 27"/>
          <p:cNvSpPr>
            <a:spLocks noChangeArrowheads="1"/>
          </p:cNvSpPr>
          <p:nvPr/>
        </p:nvSpPr>
        <p:spPr bwMode="auto">
          <a:xfrm>
            <a:off x="6444209" y="4581128"/>
            <a:ext cx="1872208" cy="5040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常见咨询问题维护</a:t>
            </a:r>
            <a:endParaRPr lang="zh-CN" altLang="en-US" sz="1400" dirty="0">
              <a:latin typeface="微软雅黑" charset="0"/>
              <a:ea typeface="微软雅黑" charset="0"/>
              <a:cs typeface="微软雅黑" charset="0"/>
            </a:endParaRPr>
          </a:p>
        </p:txBody>
      </p:sp>
      <p:sp>
        <p:nvSpPr>
          <p:cNvPr id="29" name="矩形 28"/>
          <p:cNvSpPr>
            <a:spLocks noChangeArrowheads="1"/>
          </p:cNvSpPr>
          <p:nvPr/>
        </p:nvSpPr>
        <p:spPr bwMode="auto">
          <a:xfrm>
            <a:off x="6444209" y="5229200"/>
            <a:ext cx="1872208" cy="504056"/>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常见咨询问题查询</a:t>
            </a:r>
            <a:endParaRPr lang="zh-CN" altLang="en-US" sz="1400" dirty="0">
              <a:latin typeface="微软雅黑" charset="0"/>
              <a:ea typeface="微软雅黑" charset="0"/>
              <a:cs typeface="微软雅黑" charset="0"/>
            </a:endParaRPr>
          </a:p>
        </p:txBody>
      </p:sp>
      <p:sp>
        <p:nvSpPr>
          <p:cNvPr id="30" name="文本框 34"/>
          <p:cNvSpPr txBox="1"/>
          <p:nvPr/>
        </p:nvSpPr>
        <p:spPr>
          <a:xfrm>
            <a:off x="7380313" y="1700808"/>
            <a:ext cx="1224136" cy="954107"/>
          </a:xfrm>
          <a:prstGeom prst="rect">
            <a:avLst/>
          </a:prstGeom>
          <a:noFill/>
        </p:spPr>
        <p:txBody>
          <a:bodyPr wrap="square" rtlCol="0">
            <a:spAutoFit/>
          </a:bodyPr>
          <a:lstStyle/>
          <a:p>
            <a:pPr>
              <a:buClr>
                <a:srgbClr val="FFD505"/>
              </a:buClr>
            </a:pPr>
            <a:r>
              <a:rPr kumimoji="1" lang="zh-CN" altLang="en-US" sz="1400" b="0" dirty="0" smtClean="0">
                <a:latin typeface="微软雅黑"/>
                <a:ea typeface="微软雅黑"/>
                <a:cs typeface="微软雅黑"/>
              </a:rPr>
              <a:t>咨询目的</a:t>
            </a:r>
            <a:endParaRPr kumimoji="1" lang="en-US" altLang="zh-CN" sz="1400" b="0" dirty="0" smtClean="0">
              <a:latin typeface="微软雅黑"/>
              <a:ea typeface="微软雅黑"/>
              <a:cs typeface="微软雅黑"/>
            </a:endParaRPr>
          </a:p>
          <a:p>
            <a:pPr>
              <a:buClr>
                <a:srgbClr val="FFD505"/>
              </a:buClr>
            </a:pPr>
            <a:r>
              <a:rPr kumimoji="1" lang="zh-CN" altLang="en-US" sz="1400" b="0" dirty="0" smtClean="0">
                <a:latin typeface="微软雅黑"/>
                <a:ea typeface="微软雅黑"/>
                <a:cs typeface="微软雅黑"/>
              </a:rPr>
              <a:t>咨询标题</a:t>
            </a:r>
            <a:endParaRPr kumimoji="1" lang="en-US" altLang="zh-CN" sz="1400" b="0" dirty="0" smtClean="0">
              <a:latin typeface="微软雅黑"/>
              <a:ea typeface="微软雅黑"/>
              <a:cs typeface="微软雅黑"/>
            </a:endParaRPr>
          </a:p>
          <a:p>
            <a:pPr>
              <a:buClr>
                <a:srgbClr val="FFD505"/>
              </a:buClr>
            </a:pPr>
            <a:r>
              <a:rPr kumimoji="1" lang="zh-CN" altLang="en-US" sz="1400" b="0" dirty="0" smtClean="0">
                <a:latin typeface="微软雅黑"/>
                <a:ea typeface="微软雅黑"/>
                <a:cs typeface="微软雅黑"/>
              </a:rPr>
              <a:t>问题描述</a:t>
            </a:r>
            <a:endParaRPr kumimoji="1" lang="en-US" altLang="zh-CN" sz="1400" b="0" dirty="0" smtClean="0">
              <a:latin typeface="微软雅黑"/>
              <a:ea typeface="微软雅黑"/>
              <a:cs typeface="微软雅黑"/>
            </a:endParaRPr>
          </a:p>
          <a:p>
            <a:pPr>
              <a:buClr>
                <a:srgbClr val="FFD505"/>
              </a:buClr>
            </a:pPr>
            <a:r>
              <a:rPr kumimoji="1" lang="zh-CN" altLang="en-US" sz="1400" b="0" dirty="0" smtClean="0">
                <a:latin typeface="微软雅黑"/>
                <a:ea typeface="微软雅黑"/>
                <a:cs typeface="微软雅黑"/>
              </a:rPr>
              <a:t>咨询人等</a:t>
            </a:r>
            <a:endParaRPr kumimoji="1" lang="en-US" altLang="zh-CN" sz="1400" b="0" dirty="0" smtClean="0">
              <a:latin typeface="微软雅黑"/>
              <a:ea typeface="微软雅黑"/>
              <a:cs typeface="微软雅黑"/>
            </a:endParaRPr>
          </a:p>
        </p:txBody>
      </p:sp>
      <p:sp>
        <p:nvSpPr>
          <p:cNvPr id="31" name="文本框 35"/>
          <p:cNvSpPr txBox="1"/>
          <p:nvPr/>
        </p:nvSpPr>
        <p:spPr>
          <a:xfrm>
            <a:off x="7380313" y="2852936"/>
            <a:ext cx="1224136" cy="523220"/>
          </a:xfrm>
          <a:prstGeom prst="rect">
            <a:avLst/>
          </a:prstGeom>
          <a:noFill/>
        </p:spPr>
        <p:txBody>
          <a:bodyPr wrap="square" rtlCol="0">
            <a:spAutoFit/>
          </a:bodyPr>
          <a:lstStyle/>
          <a:p>
            <a:pPr>
              <a:buClr>
                <a:srgbClr val="FFD505"/>
              </a:buClr>
            </a:pPr>
            <a:r>
              <a:rPr kumimoji="1" lang="zh-CN" altLang="en-US" sz="1400" b="0" dirty="0" smtClean="0">
                <a:latin typeface="微软雅黑"/>
                <a:ea typeface="微软雅黑"/>
                <a:cs typeface="微软雅黑"/>
              </a:rPr>
              <a:t>咨询回复</a:t>
            </a:r>
            <a:endParaRPr kumimoji="1" lang="en-US" altLang="zh-CN" sz="1400" b="0" dirty="0" smtClean="0">
              <a:latin typeface="微软雅黑"/>
              <a:ea typeface="微软雅黑"/>
              <a:cs typeface="微软雅黑"/>
            </a:endParaRPr>
          </a:p>
          <a:p>
            <a:pPr>
              <a:buClr>
                <a:srgbClr val="FFD505"/>
              </a:buClr>
            </a:pPr>
            <a:r>
              <a:rPr kumimoji="1" lang="zh-CN" altLang="en-US" sz="1400" b="0" dirty="0" smtClean="0">
                <a:latin typeface="微软雅黑"/>
                <a:ea typeface="微软雅黑"/>
                <a:cs typeface="微软雅黑"/>
              </a:rPr>
              <a:t>咨询退回</a:t>
            </a:r>
            <a:endParaRPr kumimoji="1" lang="en-US" altLang="zh-CN" sz="1400" b="0" dirty="0" smtClean="0">
              <a:latin typeface="微软雅黑"/>
              <a:ea typeface="微软雅黑"/>
              <a:cs typeface="微软雅黑"/>
            </a:endParaRPr>
          </a:p>
        </p:txBody>
      </p:sp>
      <p:cxnSp>
        <p:nvCxnSpPr>
          <p:cNvPr id="32" name="直线箭头连接符 36"/>
          <p:cNvCxnSpPr/>
          <p:nvPr/>
        </p:nvCxnSpPr>
        <p:spPr>
          <a:xfrm>
            <a:off x="6732241" y="2492896"/>
            <a:ext cx="0" cy="36004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9"/>
          <p:cNvSpPr txBox="1"/>
          <p:nvPr/>
        </p:nvSpPr>
        <p:spPr>
          <a:xfrm>
            <a:off x="3635897" y="2479840"/>
            <a:ext cx="1944216" cy="738664"/>
          </a:xfrm>
          <a:prstGeom prst="rect">
            <a:avLst/>
          </a:prstGeom>
          <a:noFill/>
        </p:spPr>
        <p:txBody>
          <a:bodyPr wrap="square" rtlCol="0">
            <a:spAutoFit/>
          </a:bodyPr>
          <a:lstStyle/>
          <a:p>
            <a:pPr>
              <a:buClr>
                <a:srgbClr val="FFD505"/>
              </a:buClr>
            </a:pPr>
            <a:r>
              <a:rPr kumimoji="1" lang="zh-CN" altLang="en-US" sz="1400" b="0" dirty="0" smtClean="0">
                <a:latin typeface="微软雅黑"/>
                <a:ea typeface="微软雅黑"/>
                <a:cs typeface="微软雅黑"/>
              </a:rPr>
              <a:t>包括名称、涉及业务、类型、内容、所属机构部门等信息</a:t>
            </a:r>
            <a:endParaRPr kumimoji="1" lang="en-US" altLang="zh-CN" sz="1400" b="0" dirty="0" smtClean="0">
              <a:latin typeface="微软雅黑"/>
              <a:ea typeface="微软雅黑"/>
              <a:cs typeface="微软雅黑"/>
            </a:endParaRPr>
          </a:p>
        </p:txBody>
      </p:sp>
      <p:cxnSp>
        <p:nvCxnSpPr>
          <p:cNvPr id="33" name="直线箭头连接符 37"/>
          <p:cNvCxnSpPr/>
          <p:nvPr/>
        </p:nvCxnSpPr>
        <p:spPr>
          <a:xfrm>
            <a:off x="6732241" y="3429000"/>
            <a:ext cx="0" cy="36004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24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31540" y="217884"/>
            <a:ext cx="4608512" cy="490537"/>
          </a:xfrm>
          <a:prstGeom prst="rect">
            <a:avLst/>
          </a:prstGeom>
        </p:spPr>
        <p:txBody>
          <a:bodyPr/>
          <a:lstStyle>
            <a:lvl1pPr algn="l" defTabSz="457200" rtl="0" eaLnBrk="1" latinLnBrk="0" hangingPunct="1">
              <a:spcBef>
                <a:spcPct val="0"/>
              </a:spcBef>
              <a:buNone/>
              <a:defRPr lang="zh-CN" altLang="en-US" sz="2400" b="0" kern="1200" dirty="0" smtClean="0">
                <a:solidFill>
                  <a:srgbClr val="FF6600"/>
                </a:solidFill>
                <a:latin typeface="微软雅黑" pitchFamily="34" charset="-122"/>
                <a:ea typeface="微软雅黑" pitchFamily="34" charset="-122"/>
                <a:cs typeface="+mn-cs"/>
              </a:defRPr>
            </a:lvl1pPr>
          </a:lstStyle>
          <a:p>
            <a:r>
              <a:rPr kumimoji="1" lang="zh-CN" altLang="en-US" b="1" dirty="0" smtClean="0"/>
              <a:t>诉讼管理</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26</a:t>
            </a:fld>
            <a:endParaRPr lang="en-US" altLang="zh-CN" dirty="0"/>
          </a:p>
        </p:txBody>
      </p:sp>
      <p:sp>
        <p:nvSpPr>
          <p:cNvPr id="5" name="矩形 4"/>
          <p:cNvSpPr/>
          <p:nvPr/>
        </p:nvSpPr>
        <p:spPr>
          <a:xfrm>
            <a:off x="395536" y="836712"/>
            <a:ext cx="8496944" cy="1728192"/>
          </a:xfrm>
          <a:prstGeom prst="rect">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200" b="0" dirty="0" smtClean="0">
              <a:solidFill>
                <a:srgbClr val="000000"/>
              </a:solidFill>
              <a:latin typeface="方正姚体" pitchFamily="2" charset="-122"/>
              <a:ea typeface="方正姚体" pitchFamily="2" charset="-122"/>
            </a:endParaRPr>
          </a:p>
        </p:txBody>
      </p:sp>
      <p:sp>
        <p:nvSpPr>
          <p:cNvPr id="6" name="矩形 5"/>
          <p:cNvSpPr/>
          <p:nvPr/>
        </p:nvSpPr>
        <p:spPr>
          <a:xfrm>
            <a:off x="395536" y="2708920"/>
            <a:ext cx="8496944" cy="1728192"/>
          </a:xfrm>
          <a:prstGeom prst="rect">
            <a:avLst/>
          </a:prstGeom>
          <a:solidFill>
            <a:srgbClr val="FFFFFF"/>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200" b="0" dirty="0" smtClean="0">
              <a:solidFill>
                <a:schemeClr val="tx1"/>
              </a:solidFill>
              <a:latin typeface="方正姚体" pitchFamily="2" charset="-122"/>
              <a:ea typeface="方正姚体" pitchFamily="2" charset="-122"/>
            </a:endParaRPr>
          </a:p>
        </p:txBody>
      </p:sp>
      <p:sp>
        <p:nvSpPr>
          <p:cNvPr id="7" name="矩形 6"/>
          <p:cNvSpPr/>
          <p:nvPr/>
        </p:nvSpPr>
        <p:spPr>
          <a:xfrm>
            <a:off x="395536" y="4581128"/>
            <a:ext cx="8496944" cy="1728192"/>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tx1"/>
              </a:solidFill>
              <a:latin typeface="Calibri" charset="0"/>
              <a:ea typeface="宋体" charset="0"/>
              <a:cs typeface="宋体" charset="0"/>
            </a:endParaRPr>
          </a:p>
        </p:txBody>
      </p:sp>
      <p:sp>
        <p:nvSpPr>
          <p:cNvPr id="8" name="矩形 7"/>
          <p:cNvSpPr>
            <a:spLocks noChangeArrowheads="1"/>
          </p:cNvSpPr>
          <p:nvPr/>
        </p:nvSpPr>
        <p:spPr bwMode="auto">
          <a:xfrm>
            <a:off x="611561" y="2924944"/>
            <a:ext cx="504056" cy="1368152"/>
          </a:xfrm>
          <a:prstGeom prst="rect">
            <a:avLst/>
          </a:prstGeom>
          <a:solidFill>
            <a:schemeClr val="accent4">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被诉管理</a:t>
            </a:r>
            <a:endParaRPr lang="zh-CN" altLang="en-US" sz="1400" dirty="0">
              <a:latin typeface="微软雅黑" charset="0"/>
              <a:ea typeface="微软雅黑" charset="0"/>
              <a:cs typeface="微软雅黑" charset="0"/>
            </a:endParaRPr>
          </a:p>
        </p:txBody>
      </p:sp>
      <p:sp>
        <p:nvSpPr>
          <p:cNvPr id="9" name="矩形 8"/>
          <p:cNvSpPr>
            <a:spLocks noChangeArrowheads="1"/>
          </p:cNvSpPr>
          <p:nvPr/>
        </p:nvSpPr>
        <p:spPr bwMode="auto">
          <a:xfrm>
            <a:off x="611560" y="4725144"/>
            <a:ext cx="504056" cy="1368152"/>
          </a:xfrm>
          <a:prstGeom prst="rect">
            <a:avLst/>
          </a:prstGeom>
          <a:solidFill>
            <a:schemeClr val="accent5">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第三人管理</a:t>
            </a:r>
            <a:endParaRPr lang="zh-CN" altLang="en-US" sz="1400" dirty="0">
              <a:latin typeface="微软雅黑" charset="0"/>
              <a:ea typeface="微软雅黑" charset="0"/>
              <a:cs typeface="微软雅黑" charset="0"/>
            </a:endParaRPr>
          </a:p>
        </p:txBody>
      </p:sp>
      <p:sp>
        <p:nvSpPr>
          <p:cNvPr id="10" name="矩形 9"/>
          <p:cNvSpPr>
            <a:spLocks noChangeArrowheads="1"/>
          </p:cNvSpPr>
          <p:nvPr/>
        </p:nvSpPr>
        <p:spPr bwMode="auto">
          <a:xfrm>
            <a:off x="611560" y="980728"/>
            <a:ext cx="504056" cy="1368152"/>
          </a:xfrm>
          <a:prstGeom prst="rect">
            <a:avLst/>
          </a:prstGeom>
          <a:solidFill>
            <a:schemeClr val="accent3">
              <a:lumMod val="60000"/>
              <a:lumOff val="40000"/>
            </a:schemeClr>
          </a:solidFill>
          <a:ln>
            <a:noFill/>
          </a:ln>
          <a:effectLst>
            <a:outerShdw blurRad="40000" dist="20000" dir="5400000" rotWithShape="0">
              <a:srgbClr val="000000">
                <a:alpha val="37999"/>
              </a:srgbClr>
            </a:outerShdw>
          </a:effectLst>
          <a:extLst/>
        </p:spPr>
        <p:txBody>
          <a:bodyPr anchor="ctr"/>
          <a:lstStyle/>
          <a:p>
            <a:pPr algn="ctr"/>
            <a:r>
              <a:rPr lang="zh-CN" altLang="en-US" sz="1400" dirty="0" smtClean="0">
                <a:latin typeface="微软雅黑" charset="0"/>
                <a:ea typeface="微软雅黑" charset="0"/>
                <a:cs typeface="微软雅黑" charset="0"/>
              </a:rPr>
              <a:t>起诉管理</a:t>
            </a:r>
            <a:endParaRPr lang="zh-CN" altLang="en-US" sz="1400" dirty="0">
              <a:latin typeface="微软雅黑" charset="0"/>
              <a:ea typeface="微软雅黑" charset="0"/>
              <a:cs typeface="微软雅黑" charset="0"/>
            </a:endParaRPr>
          </a:p>
        </p:txBody>
      </p:sp>
      <p:sp>
        <p:nvSpPr>
          <p:cNvPr id="11" name="圆角矩形 10"/>
          <p:cNvSpPr/>
          <p:nvPr/>
        </p:nvSpPr>
        <p:spPr>
          <a:xfrm>
            <a:off x="1263650" y="1079113"/>
            <a:ext cx="2222500" cy="341475"/>
          </a:xfrm>
          <a:prstGeom prst="round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rgbClr val="000000"/>
                </a:solidFill>
                <a:latin typeface="微软雅黑" charset="0"/>
                <a:ea typeface="微软雅黑" charset="0"/>
                <a:cs typeface="微软雅黑" charset="0"/>
              </a:rPr>
              <a:t>起诉申报</a:t>
            </a:r>
            <a:endParaRPr lang="zh-CN" altLang="en-US" sz="1200" dirty="0">
              <a:solidFill>
                <a:srgbClr val="000000"/>
              </a:solidFill>
              <a:latin typeface="微软雅黑" charset="0"/>
              <a:ea typeface="微软雅黑" charset="0"/>
              <a:cs typeface="微软雅黑" charset="0"/>
            </a:endParaRPr>
          </a:p>
        </p:txBody>
      </p:sp>
      <p:sp>
        <p:nvSpPr>
          <p:cNvPr id="12" name="上箭头 11"/>
          <p:cNvSpPr/>
          <p:nvPr/>
        </p:nvSpPr>
        <p:spPr>
          <a:xfrm rot="5400000">
            <a:off x="3743908" y="1016732"/>
            <a:ext cx="288032" cy="504056"/>
          </a:xfrm>
          <a:prstGeom prst="up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0000"/>
              </a:solidFill>
            </a:endParaRPr>
          </a:p>
        </p:txBody>
      </p:sp>
      <p:sp>
        <p:nvSpPr>
          <p:cNvPr id="13" name="圆角矩形 12"/>
          <p:cNvSpPr/>
          <p:nvPr/>
        </p:nvSpPr>
        <p:spPr>
          <a:xfrm>
            <a:off x="4239145" y="1109803"/>
            <a:ext cx="2222500" cy="341475"/>
          </a:xfrm>
          <a:prstGeom prst="round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rgbClr val="000000"/>
                </a:solidFill>
                <a:latin typeface="微软雅黑" charset="0"/>
                <a:ea typeface="微软雅黑" charset="0"/>
                <a:cs typeface="微软雅黑" charset="0"/>
              </a:rPr>
              <a:t>案件跟踪</a:t>
            </a:r>
            <a:endParaRPr lang="zh-CN" altLang="en-US" sz="1200" dirty="0">
              <a:solidFill>
                <a:srgbClr val="000000"/>
              </a:solidFill>
              <a:latin typeface="微软雅黑" charset="0"/>
              <a:ea typeface="微软雅黑" charset="0"/>
              <a:cs typeface="微软雅黑" charset="0"/>
            </a:endParaRPr>
          </a:p>
        </p:txBody>
      </p:sp>
      <p:sp>
        <p:nvSpPr>
          <p:cNvPr id="14" name="圆角矩形 13"/>
          <p:cNvSpPr/>
          <p:nvPr/>
        </p:nvSpPr>
        <p:spPr>
          <a:xfrm>
            <a:off x="7092280" y="1109803"/>
            <a:ext cx="1544328" cy="360039"/>
          </a:xfrm>
          <a:prstGeom prst="round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rgbClr val="000000"/>
                </a:solidFill>
                <a:latin typeface="微软雅黑" charset="0"/>
                <a:ea typeface="微软雅黑" charset="0"/>
                <a:cs typeface="微软雅黑" charset="0"/>
              </a:rPr>
              <a:t>查询</a:t>
            </a:r>
            <a:endParaRPr lang="zh-CN" altLang="en-US" sz="1200" dirty="0">
              <a:solidFill>
                <a:srgbClr val="000000"/>
              </a:solidFill>
              <a:latin typeface="微软雅黑" charset="0"/>
              <a:ea typeface="微软雅黑" charset="0"/>
              <a:cs typeface="微软雅黑" charset="0"/>
            </a:endParaRPr>
          </a:p>
        </p:txBody>
      </p:sp>
      <p:sp>
        <p:nvSpPr>
          <p:cNvPr id="15" name="上箭头 14"/>
          <p:cNvSpPr/>
          <p:nvPr/>
        </p:nvSpPr>
        <p:spPr>
          <a:xfrm rot="5400000">
            <a:off x="6653704" y="1016732"/>
            <a:ext cx="288032" cy="504056"/>
          </a:xfrm>
          <a:prstGeom prst="up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0000"/>
              </a:solidFill>
            </a:endParaRPr>
          </a:p>
        </p:txBody>
      </p:sp>
      <p:sp>
        <p:nvSpPr>
          <p:cNvPr id="16" name="文本框 16"/>
          <p:cNvSpPr txBox="1"/>
          <p:nvPr/>
        </p:nvSpPr>
        <p:spPr>
          <a:xfrm>
            <a:off x="1331640" y="1526910"/>
            <a:ext cx="2088232" cy="1015663"/>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案件基本信息</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被告人信息</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案件描述</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涉案金额</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相关建议</a:t>
            </a:r>
            <a:endParaRPr lang="en-US" altLang="zh-CN" sz="1200" dirty="0">
              <a:solidFill>
                <a:srgbClr val="000000"/>
              </a:solidFill>
              <a:latin typeface="微软雅黑" charset="0"/>
              <a:ea typeface="微软雅黑" charset="0"/>
              <a:cs typeface="微软雅黑" charset="0"/>
            </a:endParaRPr>
          </a:p>
        </p:txBody>
      </p:sp>
      <p:sp>
        <p:nvSpPr>
          <p:cNvPr id="17" name="文本框 17"/>
          <p:cNvSpPr txBox="1"/>
          <p:nvPr/>
        </p:nvSpPr>
        <p:spPr>
          <a:xfrm>
            <a:off x="4355976" y="1526910"/>
            <a:ext cx="2088232" cy="1015663"/>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立案信息</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开庭审理信息</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司法裁判信息</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司法执行信息</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结案报告</a:t>
            </a:r>
            <a:endParaRPr lang="en-US" altLang="zh-CN" sz="1200" dirty="0">
              <a:solidFill>
                <a:srgbClr val="000000"/>
              </a:solidFill>
              <a:latin typeface="微软雅黑" charset="0"/>
              <a:ea typeface="微软雅黑" charset="0"/>
              <a:cs typeface="微软雅黑" charset="0"/>
            </a:endParaRPr>
          </a:p>
        </p:txBody>
      </p:sp>
      <p:sp>
        <p:nvSpPr>
          <p:cNvPr id="18" name="圆角矩形 17"/>
          <p:cNvSpPr/>
          <p:nvPr/>
        </p:nvSpPr>
        <p:spPr>
          <a:xfrm>
            <a:off x="1331640" y="2996952"/>
            <a:ext cx="1152128" cy="360040"/>
          </a:xfrm>
          <a:prstGeom prst="round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收到传票</a:t>
            </a:r>
            <a:endParaRPr lang="zh-CN" altLang="en-US" sz="1200" dirty="0">
              <a:solidFill>
                <a:schemeClr val="tx1"/>
              </a:solidFill>
              <a:latin typeface="微软雅黑" charset="0"/>
              <a:ea typeface="微软雅黑" charset="0"/>
              <a:cs typeface="微软雅黑" charset="0"/>
            </a:endParaRPr>
          </a:p>
        </p:txBody>
      </p:sp>
      <p:sp>
        <p:nvSpPr>
          <p:cNvPr id="19" name="上箭头 18"/>
          <p:cNvSpPr/>
          <p:nvPr/>
        </p:nvSpPr>
        <p:spPr>
          <a:xfrm rot="5400000">
            <a:off x="2591780" y="2960948"/>
            <a:ext cx="288032" cy="504056"/>
          </a:xfrm>
          <a:prstGeom prst="up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0" name="圆角矩形 19"/>
          <p:cNvSpPr/>
          <p:nvPr/>
        </p:nvSpPr>
        <p:spPr>
          <a:xfrm>
            <a:off x="2987824" y="2996952"/>
            <a:ext cx="1872208" cy="360040"/>
          </a:xfrm>
          <a:prstGeom prst="round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管理被诉信息</a:t>
            </a:r>
            <a:endParaRPr lang="zh-CN" altLang="en-US" sz="1200" dirty="0">
              <a:solidFill>
                <a:schemeClr val="tx1"/>
              </a:solidFill>
              <a:latin typeface="微软雅黑" charset="0"/>
              <a:ea typeface="微软雅黑" charset="0"/>
              <a:cs typeface="微软雅黑" charset="0"/>
            </a:endParaRPr>
          </a:p>
        </p:txBody>
      </p:sp>
      <p:sp>
        <p:nvSpPr>
          <p:cNvPr id="21" name="圆角矩形 20"/>
          <p:cNvSpPr/>
          <p:nvPr/>
        </p:nvSpPr>
        <p:spPr>
          <a:xfrm>
            <a:off x="7164288" y="2996952"/>
            <a:ext cx="1544328" cy="360039"/>
          </a:xfrm>
          <a:prstGeom prst="round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查询</a:t>
            </a:r>
            <a:endParaRPr lang="zh-CN" altLang="en-US" sz="1200" dirty="0">
              <a:solidFill>
                <a:schemeClr val="tx1"/>
              </a:solidFill>
              <a:latin typeface="微软雅黑" charset="0"/>
              <a:ea typeface="微软雅黑" charset="0"/>
              <a:cs typeface="微软雅黑" charset="0"/>
            </a:endParaRPr>
          </a:p>
        </p:txBody>
      </p:sp>
      <p:sp>
        <p:nvSpPr>
          <p:cNvPr id="22" name="上箭头 21"/>
          <p:cNvSpPr/>
          <p:nvPr/>
        </p:nvSpPr>
        <p:spPr>
          <a:xfrm rot="5400000">
            <a:off x="4968044" y="2960948"/>
            <a:ext cx="288032" cy="504056"/>
          </a:xfrm>
          <a:prstGeom prst="up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3" name="圆角矩形 22"/>
          <p:cNvSpPr/>
          <p:nvPr/>
        </p:nvSpPr>
        <p:spPr>
          <a:xfrm>
            <a:off x="5364088" y="2996952"/>
            <a:ext cx="1296144" cy="360040"/>
          </a:xfrm>
          <a:prstGeom prst="round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发布</a:t>
            </a:r>
            <a:endParaRPr lang="zh-CN" altLang="en-US" sz="1200" dirty="0">
              <a:solidFill>
                <a:schemeClr val="tx1"/>
              </a:solidFill>
              <a:latin typeface="微软雅黑" charset="0"/>
              <a:ea typeface="微软雅黑" charset="0"/>
              <a:cs typeface="微软雅黑" charset="0"/>
            </a:endParaRPr>
          </a:p>
        </p:txBody>
      </p:sp>
      <p:sp>
        <p:nvSpPr>
          <p:cNvPr id="24" name="上箭头 23"/>
          <p:cNvSpPr/>
          <p:nvPr/>
        </p:nvSpPr>
        <p:spPr>
          <a:xfrm rot="5400000">
            <a:off x="6768244" y="2960948"/>
            <a:ext cx="288032" cy="504056"/>
          </a:xfrm>
          <a:prstGeom prst="up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5" name="文本框 26"/>
          <p:cNvSpPr txBox="1"/>
          <p:nvPr/>
        </p:nvSpPr>
        <p:spPr>
          <a:xfrm>
            <a:off x="3059832" y="3429000"/>
            <a:ext cx="2088232" cy="1015663"/>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收到传票时间、原告信息</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案件类型</a:t>
            </a: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开庭时间</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判决或调解时间</a:t>
            </a:r>
            <a:endParaRPr lang="en-US" altLang="zh-CN" sz="1200" dirty="0">
              <a:solidFill>
                <a:srgbClr val="000000"/>
              </a:solidFill>
              <a:latin typeface="微软雅黑" charset="0"/>
              <a:ea typeface="微软雅黑" charset="0"/>
              <a:cs typeface="微软雅黑" charset="0"/>
            </a:endParaRPr>
          </a:p>
        </p:txBody>
      </p:sp>
      <p:sp>
        <p:nvSpPr>
          <p:cNvPr id="26" name="圆角矩形 25"/>
          <p:cNvSpPr/>
          <p:nvPr/>
        </p:nvSpPr>
        <p:spPr>
          <a:xfrm>
            <a:off x="1331640" y="4797152"/>
            <a:ext cx="1152128" cy="432048"/>
          </a:xfrm>
          <a:prstGeom prst="round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收到追加第三人通知书</a:t>
            </a:r>
            <a:endParaRPr lang="zh-CN" altLang="en-US" sz="1200" dirty="0">
              <a:solidFill>
                <a:schemeClr val="tx1"/>
              </a:solidFill>
              <a:latin typeface="微软雅黑" charset="0"/>
              <a:ea typeface="微软雅黑" charset="0"/>
              <a:cs typeface="微软雅黑" charset="0"/>
            </a:endParaRPr>
          </a:p>
        </p:txBody>
      </p:sp>
      <p:sp>
        <p:nvSpPr>
          <p:cNvPr id="27" name="上箭头 26"/>
          <p:cNvSpPr/>
          <p:nvPr/>
        </p:nvSpPr>
        <p:spPr>
          <a:xfrm rot="5400000">
            <a:off x="2591780" y="4761148"/>
            <a:ext cx="288032" cy="504056"/>
          </a:xfrm>
          <a:prstGeom prst="up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8" name="圆角矩形 27"/>
          <p:cNvSpPr/>
          <p:nvPr/>
        </p:nvSpPr>
        <p:spPr>
          <a:xfrm>
            <a:off x="3059832" y="4797152"/>
            <a:ext cx="1800200" cy="360040"/>
          </a:xfrm>
          <a:prstGeom prst="round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管理第三人信息</a:t>
            </a:r>
            <a:endParaRPr lang="zh-CN" altLang="en-US" sz="1200" dirty="0">
              <a:solidFill>
                <a:schemeClr val="tx1"/>
              </a:solidFill>
              <a:latin typeface="微软雅黑" charset="0"/>
              <a:ea typeface="微软雅黑" charset="0"/>
              <a:cs typeface="微软雅黑" charset="0"/>
            </a:endParaRPr>
          </a:p>
        </p:txBody>
      </p:sp>
      <p:sp>
        <p:nvSpPr>
          <p:cNvPr id="29" name="圆角矩形 28"/>
          <p:cNvSpPr/>
          <p:nvPr/>
        </p:nvSpPr>
        <p:spPr>
          <a:xfrm>
            <a:off x="7164288" y="4797152"/>
            <a:ext cx="1544328" cy="360039"/>
          </a:xfrm>
          <a:prstGeom prst="round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查询</a:t>
            </a:r>
            <a:endParaRPr lang="zh-CN" altLang="en-US" sz="1200" dirty="0">
              <a:solidFill>
                <a:schemeClr val="tx1"/>
              </a:solidFill>
              <a:latin typeface="微软雅黑" charset="0"/>
              <a:ea typeface="微软雅黑" charset="0"/>
              <a:cs typeface="微软雅黑" charset="0"/>
            </a:endParaRPr>
          </a:p>
        </p:txBody>
      </p:sp>
      <p:sp>
        <p:nvSpPr>
          <p:cNvPr id="30" name="上箭头 29"/>
          <p:cNvSpPr/>
          <p:nvPr/>
        </p:nvSpPr>
        <p:spPr>
          <a:xfrm rot="5400000">
            <a:off x="4968044" y="4761148"/>
            <a:ext cx="288032" cy="504056"/>
          </a:xfrm>
          <a:prstGeom prst="up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1" name="圆角矩形 30"/>
          <p:cNvSpPr/>
          <p:nvPr/>
        </p:nvSpPr>
        <p:spPr>
          <a:xfrm>
            <a:off x="5364088" y="4797152"/>
            <a:ext cx="1296144" cy="360040"/>
          </a:xfrm>
          <a:prstGeom prst="round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smtClean="0">
                <a:solidFill>
                  <a:schemeClr val="tx1"/>
                </a:solidFill>
                <a:latin typeface="微软雅黑" charset="0"/>
                <a:ea typeface="微软雅黑" charset="0"/>
                <a:cs typeface="微软雅黑" charset="0"/>
              </a:rPr>
              <a:t>发布</a:t>
            </a:r>
            <a:endParaRPr lang="zh-CN" altLang="en-US" sz="1200" dirty="0">
              <a:solidFill>
                <a:schemeClr val="tx1"/>
              </a:solidFill>
              <a:latin typeface="微软雅黑" charset="0"/>
              <a:ea typeface="微软雅黑" charset="0"/>
              <a:cs typeface="微软雅黑" charset="0"/>
            </a:endParaRPr>
          </a:p>
        </p:txBody>
      </p:sp>
      <p:sp>
        <p:nvSpPr>
          <p:cNvPr id="32" name="上箭头 31"/>
          <p:cNvSpPr/>
          <p:nvPr/>
        </p:nvSpPr>
        <p:spPr>
          <a:xfrm rot="5400000">
            <a:off x="6768244" y="4761148"/>
            <a:ext cx="288032" cy="504056"/>
          </a:xfrm>
          <a:prstGeom prst="up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3" name="文本框 35"/>
          <p:cNvSpPr txBox="1"/>
          <p:nvPr/>
        </p:nvSpPr>
        <p:spPr>
          <a:xfrm>
            <a:off x="3059832" y="5229200"/>
            <a:ext cx="2088232" cy="1015663"/>
          </a:xfrm>
          <a:prstGeom prst="rect">
            <a:avLst/>
          </a:prstGeom>
          <a:solidFill>
            <a:srgbClr val="FFFFFF"/>
          </a:solidFill>
        </p:spPr>
        <p:txBody>
          <a:bodyPr wrap="square" rtlCol="0">
            <a:spAutoFit/>
          </a:bodyPr>
          <a:lstStyle/>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收到通知书时间、原告信息</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案件类型</a:t>
            </a: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开庭时间</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判决或调解时间</a:t>
            </a:r>
            <a:endParaRPr lang="en-US" altLang="zh-CN" sz="1200" dirty="0">
              <a:solidFill>
                <a:srgbClr val="000000"/>
              </a:solidFill>
              <a:latin typeface="微软雅黑" charset="0"/>
              <a:ea typeface="微软雅黑" charset="0"/>
              <a:cs typeface="微软雅黑" charset="0"/>
            </a:endParaRPr>
          </a:p>
        </p:txBody>
      </p:sp>
      <p:sp>
        <p:nvSpPr>
          <p:cNvPr id="34" name="文本框 36"/>
          <p:cNvSpPr txBox="1"/>
          <p:nvPr/>
        </p:nvSpPr>
        <p:spPr>
          <a:xfrm>
            <a:off x="7055768" y="1484784"/>
            <a:ext cx="1836712" cy="461665"/>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可以查询及导出</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设定查询权限</a:t>
            </a:r>
            <a:endParaRPr lang="en-US" altLang="zh-CN" sz="1200" dirty="0">
              <a:solidFill>
                <a:srgbClr val="000000"/>
              </a:solidFill>
              <a:latin typeface="微软雅黑" charset="0"/>
              <a:ea typeface="微软雅黑" charset="0"/>
              <a:cs typeface="微软雅黑" charset="0"/>
            </a:endParaRPr>
          </a:p>
        </p:txBody>
      </p:sp>
      <p:sp>
        <p:nvSpPr>
          <p:cNvPr id="35" name="文本框 37"/>
          <p:cNvSpPr txBox="1"/>
          <p:nvPr/>
        </p:nvSpPr>
        <p:spPr>
          <a:xfrm>
            <a:off x="7164288" y="3501008"/>
            <a:ext cx="1836712" cy="461665"/>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可以查询及导出</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设定查询权限</a:t>
            </a:r>
            <a:endParaRPr lang="en-US" altLang="zh-CN" sz="1200" dirty="0">
              <a:solidFill>
                <a:srgbClr val="000000"/>
              </a:solidFill>
              <a:latin typeface="微软雅黑" charset="0"/>
              <a:ea typeface="微软雅黑" charset="0"/>
              <a:cs typeface="微软雅黑" charset="0"/>
            </a:endParaRPr>
          </a:p>
        </p:txBody>
      </p:sp>
      <p:sp>
        <p:nvSpPr>
          <p:cNvPr id="36" name="文本框 38"/>
          <p:cNvSpPr txBox="1"/>
          <p:nvPr/>
        </p:nvSpPr>
        <p:spPr>
          <a:xfrm>
            <a:off x="7164288" y="5301208"/>
            <a:ext cx="1544328" cy="461665"/>
          </a:xfrm>
          <a:prstGeom prst="rect">
            <a:avLst/>
          </a:prstGeom>
          <a:solidFill>
            <a:srgbClr val="FFFFFF"/>
          </a:solidFill>
        </p:spPr>
        <p:txBody>
          <a:bodyPr wrap="square" rtlCol="0">
            <a:spAutoFit/>
          </a:bodyPr>
          <a:lstStyle/>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可以查询及导出</a:t>
            </a:r>
            <a:endParaRPr lang="en-US" altLang="zh-CN" sz="1200" dirty="0">
              <a:solidFill>
                <a:srgbClr val="000000"/>
              </a:solidFill>
              <a:latin typeface="微软雅黑" charset="0"/>
              <a:ea typeface="微软雅黑" charset="0"/>
              <a:cs typeface="微软雅黑" charset="0"/>
            </a:endParaRPr>
          </a:p>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设定查询权限</a:t>
            </a:r>
            <a:endParaRPr lang="en-US" altLang="zh-CN" sz="1200" dirty="0">
              <a:solidFill>
                <a:srgbClr val="000000"/>
              </a:solidFill>
              <a:latin typeface="微软雅黑" charset="0"/>
              <a:ea typeface="微软雅黑" charset="0"/>
              <a:cs typeface="微软雅黑" charset="0"/>
            </a:endParaRPr>
          </a:p>
        </p:txBody>
      </p:sp>
      <p:sp>
        <p:nvSpPr>
          <p:cNvPr id="37" name="文本框 39"/>
          <p:cNvSpPr txBox="1"/>
          <p:nvPr/>
        </p:nvSpPr>
        <p:spPr>
          <a:xfrm>
            <a:off x="5364088" y="3501008"/>
            <a:ext cx="1836712" cy="461665"/>
          </a:xfrm>
          <a:prstGeom prst="rect">
            <a:avLst/>
          </a:prstGeom>
          <a:noFill/>
        </p:spPr>
        <p:txBody>
          <a:bodyPr wrap="square" rtlCol="0">
            <a:spAutoFit/>
          </a:bodyPr>
          <a:lstStyle/>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发布后的被诉信息可以查询及导出</a:t>
            </a:r>
            <a:endParaRPr lang="en-US" altLang="zh-CN" sz="1200" dirty="0">
              <a:solidFill>
                <a:srgbClr val="000000"/>
              </a:solidFill>
              <a:latin typeface="微软雅黑" charset="0"/>
              <a:ea typeface="微软雅黑" charset="0"/>
              <a:cs typeface="微软雅黑" charset="0"/>
            </a:endParaRPr>
          </a:p>
        </p:txBody>
      </p:sp>
      <p:sp>
        <p:nvSpPr>
          <p:cNvPr id="38" name="文本框 40"/>
          <p:cNvSpPr txBox="1"/>
          <p:nvPr/>
        </p:nvSpPr>
        <p:spPr>
          <a:xfrm>
            <a:off x="5364088" y="5301208"/>
            <a:ext cx="1836712" cy="461665"/>
          </a:xfrm>
          <a:prstGeom prst="rect">
            <a:avLst/>
          </a:prstGeom>
          <a:solidFill>
            <a:srgbClr val="FFFFFF"/>
          </a:solidFill>
        </p:spPr>
        <p:txBody>
          <a:bodyPr wrap="square" rtlCol="0">
            <a:spAutoFit/>
          </a:bodyPr>
          <a:lstStyle/>
          <a:p>
            <a:pPr marL="285750" indent="-285750">
              <a:buClr>
                <a:srgbClr val="002060"/>
              </a:buClr>
              <a:buFont typeface="Wingdings" panose="05000000000000000000" pitchFamily="2" charset="2"/>
              <a:buChar char="Ø"/>
            </a:pPr>
            <a:r>
              <a:rPr lang="zh-CN" altLang="en-US" sz="1200" dirty="0">
                <a:solidFill>
                  <a:srgbClr val="000000"/>
                </a:solidFill>
                <a:latin typeface="微软雅黑" charset="0"/>
                <a:ea typeface="微软雅黑" charset="0"/>
                <a:cs typeface="微软雅黑" charset="0"/>
              </a:rPr>
              <a:t>发布后的第三人信息可以查询及导出</a:t>
            </a:r>
            <a:endParaRPr lang="en-US" altLang="zh-CN" sz="1200" dirty="0">
              <a:solidFill>
                <a:srgbClr val="000000"/>
              </a:solidFill>
              <a:latin typeface="微软雅黑" charset="0"/>
              <a:ea typeface="微软雅黑" charset="0"/>
              <a:cs typeface="微软雅黑" charset="0"/>
            </a:endParaRPr>
          </a:p>
        </p:txBody>
      </p:sp>
    </p:spTree>
    <p:extLst>
      <p:ext uri="{BB962C8B-B14F-4D97-AF65-F5344CB8AC3E}">
        <p14:creationId xmlns:p14="http://schemas.microsoft.com/office/powerpoint/2010/main" val="453101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 1"/>
          <p:cNvSpPr>
            <a:spLocks noGrp="1"/>
          </p:cNvSpPr>
          <p:nvPr>
            <p:ph type="title"/>
          </p:nvPr>
        </p:nvSpPr>
        <p:spPr>
          <a:xfrm>
            <a:off x="287747" y="81909"/>
            <a:ext cx="6624290" cy="490537"/>
          </a:xfrm>
        </p:spPr>
        <p:txBody>
          <a:bodyPr/>
          <a:lstStyle/>
          <a:p>
            <a:r>
              <a:rPr lang="en-US" altLang="zh-CN" b="1" dirty="0" smtClean="0"/>
              <a:t>GRC</a:t>
            </a:r>
            <a:r>
              <a:rPr lang="zh-CN" altLang="en-US" b="1" dirty="0" smtClean="0"/>
              <a:t>产品在商业银行整体系统中的关系</a:t>
            </a:r>
            <a:endParaRPr lang="zh-CN" altLang="en-US" b="1" dirty="0"/>
          </a:p>
        </p:txBody>
      </p:sp>
      <p:sp>
        <p:nvSpPr>
          <p:cNvPr id="36" name="灯片编号占位符 2"/>
          <p:cNvSpPr txBox="1">
            <a:spLocks/>
          </p:cNvSpPr>
          <p:nvPr/>
        </p:nvSpPr>
        <p:spPr>
          <a:xfrm>
            <a:off x="6947851"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27</a:t>
            </a:fld>
            <a:endParaRPr lang="en-US" altLang="zh-CN" dirty="0"/>
          </a:p>
        </p:txBody>
      </p:sp>
      <p:sp>
        <p:nvSpPr>
          <p:cNvPr id="37" name="矩形 36"/>
          <p:cNvSpPr/>
          <p:nvPr/>
        </p:nvSpPr>
        <p:spPr>
          <a:xfrm>
            <a:off x="1403648" y="764704"/>
            <a:ext cx="216024" cy="5760640"/>
          </a:xfrm>
          <a:prstGeom prst="rect">
            <a:avLst/>
          </a:prstGeom>
          <a:solidFill>
            <a:srgbClr val="FFC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smtClean="0">
                <a:solidFill>
                  <a:schemeClr val="tx1"/>
                </a:solidFill>
                <a:latin typeface="微软雅黑" panose="020B0503020204020204" pitchFamily="34" charset="-122"/>
                <a:ea typeface="微软雅黑" panose="020B0503020204020204" pitchFamily="34" charset="-122"/>
              </a:rPr>
              <a:t>ODS</a:t>
            </a:r>
            <a:endParaRPr lang="zh-CN" altLang="en-US" sz="1200" b="0" dirty="0" smtClean="0">
              <a:solidFill>
                <a:schemeClr val="tx1"/>
              </a:solidFill>
              <a:latin typeface="微软雅黑" panose="020B0503020204020204" pitchFamily="34" charset="-122"/>
              <a:ea typeface="微软雅黑" panose="020B0503020204020204" pitchFamily="34" charset="-122"/>
            </a:endParaRPr>
          </a:p>
        </p:txBody>
      </p:sp>
      <p:sp>
        <p:nvSpPr>
          <p:cNvPr id="38" name="矩形 37"/>
          <p:cNvSpPr/>
          <p:nvPr/>
        </p:nvSpPr>
        <p:spPr>
          <a:xfrm>
            <a:off x="107504" y="764704"/>
            <a:ext cx="1080120" cy="3312368"/>
          </a:xfrm>
          <a:prstGeom prst="rect">
            <a:avLst/>
          </a:prstGeom>
          <a:no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smtClean="0">
              <a:solidFill>
                <a:schemeClr val="tx1"/>
              </a:solidFill>
              <a:latin typeface="方正姚体" pitchFamily="2" charset="-122"/>
              <a:ea typeface="方正姚体" pitchFamily="2" charset="-122"/>
            </a:endParaRPr>
          </a:p>
        </p:txBody>
      </p:sp>
      <p:sp>
        <p:nvSpPr>
          <p:cNvPr id="39" name="文本框 5"/>
          <p:cNvSpPr txBox="1"/>
          <p:nvPr/>
        </p:nvSpPr>
        <p:spPr>
          <a:xfrm>
            <a:off x="74133" y="836712"/>
            <a:ext cx="1224136" cy="276999"/>
          </a:xfrm>
          <a:prstGeom prst="rect">
            <a:avLst/>
          </a:prstGeom>
          <a:noFill/>
        </p:spPr>
        <p:txBody>
          <a:bodyPr wrap="square" rtlCol="0">
            <a:spAutoFit/>
          </a:bodyPr>
          <a:lstStyle/>
          <a:p>
            <a:r>
              <a:rPr lang="zh-CN" altLang="en-US" sz="1200" b="0" dirty="0" smtClean="0">
                <a:latin typeface="微软雅黑" panose="020B0503020204020204" pitchFamily="34" charset="-122"/>
                <a:ea typeface="微软雅黑" panose="020B0503020204020204" pitchFamily="34" charset="-122"/>
              </a:rPr>
              <a:t>前台业务系统</a:t>
            </a:r>
          </a:p>
        </p:txBody>
      </p:sp>
      <p:sp>
        <p:nvSpPr>
          <p:cNvPr id="40" name="矩形 39"/>
          <p:cNvSpPr/>
          <p:nvPr/>
        </p:nvSpPr>
        <p:spPr>
          <a:xfrm>
            <a:off x="166633" y="1185719"/>
            <a:ext cx="936104" cy="371073"/>
          </a:xfrm>
          <a:prstGeom prst="rect">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b="0" dirty="0" smtClean="0">
                <a:solidFill>
                  <a:schemeClr val="tx1"/>
                </a:solidFill>
                <a:latin typeface="微软雅黑" panose="020B0503020204020204" pitchFamily="34" charset="-122"/>
                <a:ea typeface="微软雅黑" panose="020B0503020204020204" pitchFamily="34" charset="-122"/>
              </a:rPr>
              <a:t>核心系统</a:t>
            </a:r>
          </a:p>
        </p:txBody>
      </p:sp>
      <p:sp>
        <p:nvSpPr>
          <p:cNvPr id="41" name="矩形 40"/>
          <p:cNvSpPr/>
          <p:nvPr/>
        </p:nvSpPr>
        <p:spPr>
          <a:xfrm>
            <a:off x="166633" y="1628800"/>
            <a:ext cx="936104" cy="371073"/>
          </a:xfrm>
          <a:prstGeom prst="rect">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b="0" dirty="0" smtClean="0">
                <a:solidFill>
                  <a:schemeClr val="tx1"/>
                </a:solidFill>
                <a:latin typeface="微软雅黑" panose="020B0503020204020204" pitchFamily="34" charset="-122"/>
                <a:ea typeface="微软雅黑" panose="020B0503020204020204" pitchFamily="34" charset="-122"/>
              </a:rPr>
              <a:t>资金交易</a:t>
            </a:r>
            <a:endParaRPr lang="en-US" altLang="zh-CN" sz="1100" b="0" dirty="0" smtClean="0">
              <a:solidFill>
                <a:schemeClr val="tx1"/>
              </a:solidFill>
              <a:latin typeface="微软雅黑" panose="020B0503020204020204" pitchFamily="34" charset="-122"/>
              <a:ea typeface="微软雅黑" panose="020B0503020204020204" pitchFamily="34" charset="-122"/>
            </a:endParaRPr>
          </a:p>
          <a:p>
            <a:pPr algn="ctr"/>
            <a:r>
              <a:rPr lang="zh-CN" altLang="en-US" sz="1100" b="0" dirty="0" smtClean="0">
                <a:solidFill>
                  <a:schemeClr val="tx1"/>
                </a:solidFill>
                <a:latin typeface="微软雅黑" panose="020B0503020204020204" pitchFamily="34" charset="-122"/>
                <a:ea typeface="微软雅黑" panose="020B0503020204020204" pitchFamily="34" charset="-122"/>
              </a:rPr>
              <a:t>系统</a:t>
            </a:r>
          </a:p>
        </p:txBody>
      </p:sp>
      <p:sp>
        <p:nvSpPr>
          <p:cNvPr id="42" name="矩形 41"/>
          <p:cNvSpPr/>
          <p:nvPr/>
        </p:nvSpPr>
        <p:spPr>
          <a:xfrm>
            <a:off x="170537" y="2088408"/>
            <a:ext cx="936104" cy="371073"/>
          </a:xfrm>
          <a:prstGeom prst="rect">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b="0" dirty="0" smtClean="0">
                <a:solidFill>
                  <a:schemeClr val="tx1"/>
                </a:solidFill>
                <a:latin typeface="微软雅黑" panose="020B0503020204020204" pitchFamily="34" charset="-122"/>
                <a:ea typeface="微软雅黑" panose="020B0503020204020204" pitchFamily="34" charset="-122"/>
              </a:rPr>
              <a:t>信用卡系统</a:t>
            </a:r>
          </a:p>
        </p:txBody>
      </p:sp>
      <p:sp>
        <p:nvSpPr>
          <p:cNvPr id="43" name="矩形 42"/>
          <p:cNvSpPr/>
          <p:nvPr/>
        </p:nvSpPr>
        <p:spPr>
          <a:xfrm>
            <a:off x="166633" y="2548016"/>
            <a:ext cx="936104" cy="371073"/>
          </a:xfrm>
          <a:prstGeom prst="rect">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b="0" dirty="0" smtClean="0">
                <a:solidFill>
                  <a:schemeClr val="tx1"/>
                </a:solidFill>
                <a:latin typeface="微软雅黑" panose="020B0503020204020204" pitchFamily="34" charset="-122"/>
                <a:ea typeface="微软雅黑" panose="020B0503020204020204" pitchFamily="34" charset="-122"/>
              </a:rPr>
              <a:t>国际结算</a:t>
            </a:r>
            <a:endParaRPr lang="en-US" altLang="zh-CN" sz="1100" b="0" dirty="0" smtClean="0">
              <a:solidFill>
                <a:schemeClr val="tx1"/>
              </a:solidFill>
              <a:latin typeface="微软雅黑" panose="020B0503020204020204" pitchFamily="34" charset="-122"/>
              <a:ea typeface="微软雅黑" panose="020B0503020204020204" pitchFamily="34" charset="-122"/>
            </a:endParaRPr>
          </a:p>
          <a:p>
            <a:pPr algn="ctr"/>
            <a:r>
              <a:rPr lang="zh-CN" altLang="en-US" sz="1100" b="0" dirty="0" smtClean="0">
                <a:solidFill>
                  <a:schemeClr val="tx1"/>
                </a:solidFill>
                <a:latin typeface="微软雅黑" panose="020B0503020204020204" pitchFamily="34" charset="-122"/>
                <a:ea typeface="微软雅黑" panose="020B0503020204020204" pitchFamily="34" charset="-122"/>
              </a:rPr>
              <a:t>系统</a:t>
            </a:r>
          </a:p>
        </p:txBody>
      </p:sp>
      <p:sp>
        <p:nvSpPr>
          <p:cNvPr id="44" name="矩形 43"/>
          <p:cNvSpPr/>
          <p:nvPr/>
        </p:nvSpPr>
        <p:spPr>
          <a:xfrm>
            <a:off x="179512" y="3009238"/>
            <a:ext cx="936104" cy="371073"/>
          </a:xfrm>
          <a:prstGeom prst="rect">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b="0" dirty="0" smtClean="0">
                <a:solidFill>
                  <a:schemeClr val="tx1"/>
                </a:solidFill>
                <a:latin typeface="微软雅黑" panose="020B0503020204020204" pitchFamily="34" charset="-122"/>
                <a:ea typeface="微软雅黑" panose="020B0503020204020204" pitchFamily="34" charset="-122"/>
              </a:rPr>
              <a:t>路透</a:t>
            </a:r>
            <a:r>
              <a:rPr lang="en-US" altLang="zh-CN" sz="1100" b="0" dirty="0" smtClean="0">
                <a:solidFill>
                  <a:schemeClr val="tx1"/>
                </a:solidFill>
                <a:latin typeface="微软雅黑" panose="020B0503020204020204" pitchFamily="34" charset="-122"/>
                <a:ea typeface="微软雅黑" panose="020B0503020204020204" pitchFamily="34" charset="-122"/>
              </a:rPr>
              <a:t>/</a:t>
            </a:r>
            <a:r>
              <a:rPr lang="zh-CN" altLang="en-US" sz="1100" b="0" dirty="0" smtClean="0">
                <a:solidFill>
                  <a:schemeClr val="tx1"/>
                </a:solidFill>
                <a:latin typeface="微软雅黑" panose="020B0503020204020204" pitchFamily="34" charset="-122"/>
                <a:ea typeface="微软雅黑" panose="020B0503020204020204" pitchFamily="34" charset="-122"/>
              </a:rPr>
              <a:t>彭博等交易系统</a:t>
            </a:r>
          </a:p>
        </p:txBody>
      </p:sp>
      <p:sp>
        <p:nvSpPr>
          <p:cNvPr id="45" name="矩形 44"/>
          <p:cNvSpPr/>
          <p:nvPr/>
        </p:nvSpPr>
        <p:spPr>
          <a:xfrm>
            <a:off x="192391" y="3467232"/>
            <a:ext cx="907408" cy="371073"/>
          </a:xfrm>
          <a:prstGeom prst="rect">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b="0" dirty="0" smtClean="0">
                <a:solidFill>
                  <a:schemeClr val="tx1"/>
                </a:solidFill>
                <a:latin typeface="微软雅黑" panose="020B0503020204020204" pitchFamily="34" charset="-122"/>
                <a:ea typeface="微软雅黑" panose="020B0503020204020204" pitchFamily="34" charset="-122"/>
              </a:rPr>
              <a:t>其他交易</a:t>
            </a:r>
            <a:endParaRPr lang="en-US" altLang="zh-CN" sz="1100" b="0" dirty="0" smtClean="0">
              <a:solidFill>
                <a:schemeClr val="tx1"/>
              </a:solidFill>
              <a:latin typeface="微软雅黑" panose="020B0503020204020204" pitchFamily="34" charset="-122"/>
              <a:ea typeface="微软雅黑" panose="020B0503020204020204" pitchFamily="34" charset="-122"/>
            </a:endParaRPr>
          </a:p>
          <a:p>
            <a:pPr algn="ctr"/>
            <a:r>
              <a:rPr lang="zh-CN" altLang="en-US" sz="1100" b="0" dirty="0" smtClean="0">
                <a:solidFill>
                  <a:schemeClr val="tx1"/>
                </a:solidFill>
                <a:latin typeface="微软雅黑" panose="020B0503020204020204" pitchFamily="34" charset="-122"/>
                <a:ea typeface="微软雅黑" panose="020B0503020204020204" pitchFamily="34" charset="-122"/>
              </a:rPr>
              <a:t>系统</a:t>
            </a:r>
          </a:p>
        </p:txBody>
      </p:sp>
      <p:sp>
        <p:nvSpPr>
          <p:cNvPr id="46" name="右箭头 45"/>
          <p:cNvSpPr/>
          <p:nvPr/>
        </p:nvSpPr>
        <p:spPr>
          <a:xfrm>
            <a:off x="1187624" y="836712"/>
            <a:ext cx="216024" cy="276999"/>
          </a:xfrm>
          <a:prstGeom prst="rightArrow">
            <a:avLst/>
          </a:prstGeom>
          <a:solidFill>
            <a:schemeClr val="bg1">
              <a:lumMod val="6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smtClean="0">
              <a:solidFill>
                <a:schemeClr val="tx1"/>
              </a:solidFill>
              <a:latin typeface="方正姚体" pitchFamily="2" charset="-122"/>
              <a:ea typeface="方正姚体" pitchFamily="2" charset="-122"/>
            </a:endParaRPr>
          </a:p>
        </p:txBody>
      </p:sp>
      <p:sp>
        <p:nvSpPr>
          <p:cNvPr id="47" name="文本框 13"/>
          <p:cNvSpPr txBox="1"/>
          <p:nvPr/>
        </p:nvSpPr>
        <p:spPr>
          <a:xfrm>
            <a:off x="1835696" y="803341"/>
            <a:ext cx="3096344" cy="2702528"/>
          </a:xfrm>
          <a:prstGeom prst="rect">
            <a:avLst/>
          </a:prstGeom>
          <a:noFill/>
          <a:ln w="19050">
            <a:solidFill>
              <a:schemeClr val="bg1">
                <a:lumMod val="65000"/>
              </a:schemeClr>
            </a:solidFill>
            <a:prstDash val="dash"/>
          </a:ln>
        </p:spPr>
        <p:txBody>
          <a:bodyPr wrap="square" rtlCol="0">
            <a:spAutoFit/>
          </a:bodyPr>
          <a:lstStyle/>
          <a:p>
            <a:endParaRPr lang="zh-CN" altLang="en-US" sz="2000" dirty="0" smtClean="0"/>
          </a:p>
        </p:txBody>
      </p:sp>
      <p:sp>
        <p:nvSpPr>
          <p:cNvPr id="48" name="文本框 14"/>
          <p:cNvSpPr txBox="1"/>
          <p:nvPr/>
        </p:nvSpPr>
        <p:spPr>
          <a:xfrm>
            <a:off x="2123728" y="836712"/>
            <a:ext cx="2376264"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风险监测类系统</a:t>
            </a:r>
          </a:p>
        </p:txBody>
      </p:sp>
      <p:sp>
        <p:nvSpPr>
          <p:cNvPr id="49" name="矩形 48"/>
          <p:cNvSpPr/>
          <p:nvPr/>
        </p:nvSpPr>
        <p:spPr>
          <a:xfrm>
            <a:off x="2051720" y="1185719"/>
            <a:ext cx="2664296" cy="299065"/>
          </a:xfrm>
          <a:prstGeom prst="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反洗钱监测系统</a:t>
            </a:r>
          </a:p>
        </p:txBody>
      </p:sp>
      <p:sp>
        <p:nvSpPr>
          <p:cNvPr id="50" name="矩形 49"/>
          <p:cNvSpPr/>
          <p:nvPr/>
        </p:nvSpPr>
        <p:spPr>
          <a:xfrm>
            <a:off x="2051720" y="1556792"/>
            <a:ext cx="2664296" cy="299065"/>
          </a:xfrm>
          <a:prstGeom prst="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a:solidFill>
                  <a:schemeClr val="tx1"/>
                </a:solidFill>
                <a:latin typeface="微软雅黑" panose="020B0503020204020204" pitchFamily="34" charset="-122"/>
                <a:ea typeface="微软雅黑" panose="020B0503020204020204" pitchFamily="34" charset="-122"/>
              </a:rPr>
              <a:t>IT</a:t>
            </a:r>
            <a:r>
              <a:rPr lang="zh-CN" altLang="en-US" sz="1200" b="0" dirty="0">
                <a:solidFill>
                  <a:schemeClr val="tx1"/>
                </a:solidFill>
                <a:latin typeface="微软雅黑" panose="020B0503020204020204" pitchFamily="34" charset="-122"/>
                <a:ea typeface="微软雅黑" panose="020B0503020204020204" pitchFamily="34" charset="-122"/>
              </a:rPr>
              <a:t>监测系统</a:t>
            </a:r>
          </a:p>
        </p:txBody>
      </p:sp>
      <p:sp>
        <p:nvSpPr>
          <p:cNvPr id="51" name="矩形 50"/>
          <p:cNvSpPr/>
          <p:nvPr/>
        </p:nvSpPr>
        <p:spPr>
          <a:xfrm>
            <a:off x="2051720" y="1916832"/>
            <a:ext cx="2664296" cy="299065"/>
          </a:xfrm>
          <a:prstGeom prst="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运营监控系统</a:t>
            </a:r>
          </a:p>
        </p:txBody>
      </p:sp>
      <p:sp>
        <p:nvSpPr>
          <p:cNvPr id="52" name="矩形 51"/>
          <p:cNvSpPr/>
          <p:nvPr/>
        </p:nvSpPr>
        <p:spPr>
          <a:xfrm>
            <a:off x="2049865" y="2276872"/>
            <a:ext cx="2664296" cy="299065"/>
          </a:xfrm>
          <a:prstGeom prst="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信用风险系统</a:t>
            </a:r>
          </a:p>
        </p:txBody>
      </p:sp>
      <p:sp>
        <p:nvSpPr>
          <p:cNvPr id="53" name="矩形 52"/>
          <p:cNvSpPr/>
          <p:nvPr/>
        </p:nvSpPr>
        <p:spPr>
          <a:xfrm>
            <a:off x="2049865" y="2685957"/>
            <a:ext cx="2664296" cy="299065"/>
          </a:xfrm>
          <a:prstGeom prst="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信用卡案件</a:t>
            </a:r>
            <a:r>
              <a:rPr lang="zh-CN" altLang="en-US" sz="1200" b="0" dirty="0">
                <a:solidFill>
                  <a:schemeClr val="tx1"/>
                </a:solidFill>
                <a:latin typeface="微软雅黑" panose="020B0503020204020204" pitchFamily="34" charset="-122"/>
                <a:ea typeface="微软雅黑" panose="020B0503020204020204" pitchFamily="34" charset="-122"/>
              </a:rPr>
              <a:t>处理系统</a:t>
            </a:r>
          </a:p>
        </p:txBody>
      </p:sp>
      <p:sp>
        <p:nvSpPr>
          <p:cNvPr id="54" name="矩形 53"/>
          <p:cNvSpPr/>
          <p:nvPr/>
        </p:nvSpPr>
        <p:spPr>
          <a:xfrm>
            <a:off x="2063963" y="3123175"/>
            <a:ext cx="2664296" cy="299065"/>
          </a:xfrm>
          <a:prstGeom prst="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纪检监测管理系统</a:t>
            </a:r>
          </a:p>
        </p:txBody>
      </p:sp>
      <p:sp>
        <p:nvSpPr>
          <p:cNvPr id="55" name="矩形 54"/>
          <p:cNvSpPr/>
          <p:nvPr/>
        </p:nvSpPr>
        <p:spPr>
          <a:xfrm>
            <a:off x="2063963" y="3789040"/>
            <a:ext cx="2664296" cy="299065"/>
          </a:xfrm>
          <a:prstGeom prst="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smtClean="0">
                <a:solidFill>
                  <a:schemeClr val="tx1"/>
                </a:solidFill>
                <a:latin typeface="微软雅黑" panose="020B0503020204020204" pitchFamily="34" charset="-122"/>
                <a:ea typeface="微软雅黑" panose="020B0503020204020204" pitchFamily="34" charset="-122"/>
              </a:rPr>
              <a:t>OA</a:t>
            </a:r>
            <a:r>
              <a:rPr lang="zh-CN" altLang="en-US" sz="1200" b="0" dirty="0" smtClean="0">
                <a:solidFill>
                  <a:schemeClr val="tx1"/>
                </a:solidFill>
                <a:latin typeface="微软雅黑" panose="020B0503020204020204" pitchFamily="34" charset="-122"/>
                <a:ea typeface="微软雅黑" panose="020B0503020204020204" pitchFamily="34" charset="-122"/>
              </a:rPr>
              <a:t>系统</a:t>
            </a:r>
          </a:p>
        </p:txBody>
      </p:sp>
      <p:sp>
        <p:nvSpPr>
          <p:cNvPr id="56" name="矩形 55"/>
          <p:cNvSpPr/>
          <p:nvPr/>
        </p:nvSpPr>
        <p:spPr>
          <a:xfrm>
            <a:off x="2049865" y="4149080"/>
            <a:ext cx="2664296" cy="299065"/>
          </a:xfrm>
          <a:prstGeom prst="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人力资源系统</a:t>
            </a:r>
          </a:p>
        </p:txBody>
      </p:sp>
      <p:sp>
        <p:nvSpPr>
          <p:cNvPr id="57" name="矩形 56"/>
          <p:cNvSpPr/>
          <p:nvPr/>
        </p:nvSpPr>
        <p:spPr>
          <a:xfrm>
            <a:off x="2049865" y="4858127"/>
            <a:ext cx="2664296" cy="299065"/>
          </a:xfrm>
          <a:prstGeom prst="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审计管理系统</a:t>
            </a:r>
          </a:p>
        </p:txBody>
      </p:sp>
      <p:sp>
        <p:nvSpPr>
          <p:cNvPr id="58" name="矩形 57"/>
          <p:cNvSpPr/>
          <p:nvPr/>
        </p:nvSpPr>
        <p:spPr>
          <a:xfrm>
            <a:off x="2063963" y="5218167"/>
            <a:ext cx="2664296" cy="299065"/>
          </a:xfrm>
          <a:prstGeom prst="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0" dirty="0">
                <a:solidFill>
                  <a:schemeClr val="tx1"/>
                </a:solidFill>
                <a:latin typeface="微软雅黑" panose="020B0503020204020204" pitchFamily="34" charset="-122"/>
                <a:ea typeface="微软雅黑" panose="020B0503020204020204" pitchFamily="34" charset="-122"/>
              </a:rPr>
              <a:t>管理会计系统</a:t>
            </a:r>
          </a:p>
        </p:txBody>
      </p:sp>
      <p:sp>
        <p:nvSpPr>
          <p:cNvPr id="59" name="文本框 25"/>
          <p:cNvSpPr txBox="1"/>
          <p:nvPr/>
        </p:nvSpPr>
        <p:spPr>
          <a:xfrm>
            <a:off x="1835696" y="5575001"/>
            <a:ext cx="3168352" cy="878335"/>
          </a:xfrm>
          <a:prstGeom prst="rect">
            <a:avLst/>
          </a:prstGeom>
          <a:solidFill>
            <a:schemeClr val="bg1">
              <a:lumMod val="75000"/>
            </a:schemeClr>
          </a:solidFill>
          <a:ln w="19050">
            <a:noFill/>
            <a:prstDash val="dash"/>
          </a:ln>
        </p:spPr>
        <p:txBody>
          <a:bodyPr wrap="square" rtlCol="0">
            <a:spAutoFit/>
          </a:bodyPr>
          <a:lstStyle/>
          <a:p>
            <a:endParaRPr lang="zh-CN" altLang="en-US" sz="2000" dirty="0" smtClean="0"/>
          </a:p>
        </p:txBody>
      </p:sp>
      <p:sp>
        <p:nvSpPr>
          <p:cNvPr id="60" name="圆柱形 59"/>
          <p:cNvSpPr/>
          <p:nvPr/>
        </p:nvSpPr>
        <p:spPr>
          <a:xfrm>
            <a:off x="2195736" y="5805264"/>
            <a:ext cx="2518425" cy="432048"/>
          </a:xfrm>
          <a:prstGeom prst="can">
            <a:avLst/>
          </a:prstGeom>
          <a:solidFill>
            <a:schemeClr val="accent5">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风险数据集市</a:t>
            </a:r>
          </a:p>
        </p:txBody>
      </p:sp>
      <p:sp>
        <p:nvSpPr>
          <p:cNvPr id="61" name="文本框 30"/>
          <p:cNvSpPr txBox="1"/>
          <p:nvPr/>
        </p:nvSpPr>
        <p:spPr>
          <a:xfrm>
            <a:off x="5603364" y="4496511"/>
            <a:ext cx="3149226" cy="2308324"/>
          </a:xfrm>
          <a:prstGeom prst="rect">
            <a:avLst/>
          </a:prstGeom>
          <a:noFill/>
          <a:ln>
            <a:solidFill>
              <a:schemeClr val="bg1">
                <a:lumMod val="65000"/>
              </a:schemeClr>
            </a:solidFill>
          </a:ln>
        </p:spPr>
        <p:txBody>
          <a:bodyPr wrap="square" rtlCol="0">
            <a:spAutoFit/>
          </a:bodyPr>
          <a:lstStyle/>
          <a:p>
            <a:r>
              <a:rPr lang="zh-CN" altLang="en-US" sz="1200" b="0" dirty="0" smtClean="0">
                <a:latin typeface="微软雅黑" panose="020B0503020204020204" pitchFamily="34" charset="-122"/>
                <a:ea typeface="微软雅黑" panose="020B0503020204020204" pitchFamily="34" charset="-122"/>
              </a:rPr>
              <a:t>数据流说明：</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为</a:t>
            </a:r>
            <a:r>
              <a:rPr lang="en-US" altLang="zh-CN" sz="1200" b="0" dirty="0" smtClean="0">
                <a:latin typeface="微软雅黑" panose="020B0503020204020204" pitchFamily="34" charset="-122"/>
                <a:ea typeface="微软雅黑" panose="020B0503020204020204" pitchFamily="34" charset="-122"/>
              </a:rPr>
              <a:t>GRC</a:t>
            </a:r>
            <a:r>
              <a:rPr lang="zh-CN" altLang="en-US" sz="1200" b="0" dirty="0" smtClean="0">
                <a:latin typeface="微软雅黑" panose="020B0503020204020204" pitchFamily="34" charset="-122"/>
                <a:ea typeface="微软雅黑" panose="020B0503020204020204" pitchFamily="34" charset="-122"/>
              </a:rPr>
              <a:t>系统提供财务数据</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2.</a:t>
            </a:r>
            <a:r>
              <a:rPr lang="zh-CN" altLang="en-US" sz="1200" b="0" dirty="0" smtClean="0">
                <a:latin typeface="微软雅黑" panose="020B0503020204020204" pitchFamily="34" charset="-122"/>
                <a:ea typeface="微软雅黑" panose="020B0503020204020204" pitchFamily="34" charset="-122"/>
              </a:rPr>
              <a:t>获取指标数据信息</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3.</a:t>
            </a:r>
            <a:r>
              <a:rPr lang="zh-CN" altLang="en-US" sz="1200" b="0" dirty="0" smtClean="0">
                <a:latin typeface="微软雅黑" panose="020B0503020204020204" pitchFamily="34" charset="-122"/>
                <a:ea typeface="微软雅黑" panose="020B0503020204020204" pitchFamily="34" charset="-122"/>
              </a:rPr>
              <a:t>向</a:t>
            </a:r>
            <a:r>
              <a:rPr lang="en-US" altLang="zh-CN" sz="1200" b="0" dirty="0" smtClean="0">
                <a:latin typeface="微软雅黑" panose="020B0503020204020204" pitchFamily="34" charset="-122"/>
                <a:ea typeface="微软雅黑" panose="020B0503020204020204" pitchFamily="34" charset="-122"/>
              </a:rPr>
              <a:t>DW</a:t>
            </a:r>
            <a:r>
              <a:rPr lang="zh-CN" altLang="en-US" sz="1200" b="0" dirty="0" smtClean="0">
                <a:latin typeface="微软雅黑" panose="020B0503020204020204" pitchFamily="34" charset="-122"/>
                <a:ea typeface="微软雅黑" panose="020B0503020204020204" pitchFamily="34" charset="-122"/>
              </a:rPr>
              <a:t>提供风险数据，获取指标监测及财务数据</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4. </a:t>
            </a:r>
            <a:r>
              <a:rPr lang="zh-CN" altLang="en-US" sz="1200" b="0" dirty="0" smtClean="0">
                <a:latin typeface="微软雅黑" panose="020B0503020204020204" pitchFamily="34" charset="-122"/>
                <a:ea typeface="微软雅黑" panose="020B0503020204020204" pitchFamily="34" charset="-122"/>
              </a:rPr>
              <a:t>用户登录认证信息</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5.</a:t>
            </a:r>
            <a:r>
              <a:rPr lang="zh-CN" altLang="en-US" sz="1200" b="0" dirty="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GRC</a:t>
            </a:r>
            <a:r>
              <a:rPr lang="zh-CN" altLang="en-US" sz="1200" b="0" dirty="0" smtClean="0">
                <a:latin typeface="微软雅黑" panose="020B0503020204020204" pitchFamily="34" charset="-122"/>
                <a:ea typeface="微软雅黑" panose="020B0503020204020204" pitchFamily="34" charset="-122"/>
              </a:rPr>
              <a:t>系统发送短信或邮件等信息</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6. </a:t>
            </a:r>
            <a:r>
              <a:rPr lang="zh-CN" altLang="en-US" sz="1200" b="0" dirty="0" smtClean="0">
                <a:latin typeface="微软雅黑" panose="020B0503020204020204" pitchFamily="34" charset="-122"/>
                <a:ea typeface="微软雅黑" panose="020B0503020204020204" pitchFamily="34" charset="-122"/>
              </a:rPr>
              <a:t>提供风险信息</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7. </a:t>
            </a:r>
            <a:r>
              <a:rPr lang="zh-CN" altLang="en-US" sz="1200" b="0" dirty="0" smtClean="0">
                <a:latin typeface="微软雅黑" panose="020B0503020204020204" pitchFamily="34" charset="-122"/>
                <a:ea typeface="微软雅黑" panose="020B0503020204020204" pitchFamily="34" charset="-122"/>
              </a:rPr>
              <a:t>批量获取指标预警信息</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8. GRC</a:t>
            </a:r>
            <a:r>
              <a:rPr lang="zh-CN" altLang="en-US" sz="1200" b="0" dirty="0" smtClean="0">
                <a:latin typeface="微软雅黑" panose="020B0503020204020204" pitchFamily="34" charset="-122"/>
                <a:ea typeface="微软雅黑" panose="020B0503020204020204" pitchFamily="34" charset="-122"/>
              </a:rPr>
              <a:t>系统提供信息给其他系统</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9. </a:t>
            </a:r>
            <a:r>
              <a:rPr lang="zh-CN" altLang="en-US" sz="1200" b="0" dirty="0" smtClean="0">
                <a:latin typeface="微软雅黑" panose="020B0503020204020204" pitchFamily="34" charset="-122"/>
                <a:ea typeface="微软雅黑" panose="020B0503020204020204" pitchFamily="34" charset="-122"/>
              </a:rPr>
              <a:t>提供财务报表信息</a:t>
            </a:r>
            <a:endParaRPr lang="en-US" altLang="zh-CN" sz="1200" b="0" dirty="0" smtClean="0">
              <a:latin typeface="微软雅黑" panose="020B0503020204020204" pitchFamily="34" charset="-122"/>
              <a:ea typeface="微软雅黑" panose="020B0503020204020204" pitchFamily="34" charset="-122"/>
            </a:endParaRPr>
          </a:p>
          <a:p>
            <a:r>
              <a:rPr lang="en-US" altLang="zh-CN" sz="1200" b="0" dirty="0" smtClean="0">
                <a:latin typeface="微软雅黑" panose="020B0503020204020204" pitchFamily="34" charset="-122"/>
                <a:ea typeface="微软雅黑" panose="020B0503020204020204" pitchFamily="34" charset="-122"/>
              </a:rPr>
              <a:t>10.</a:t>
            </a:r>
            <a:r>
              <a:rPr lang="zh-CN" altLang="en-US" sz="1200" b="0" dirty="0" smtClean="0">
                <a:latin typeface="微软雅黑" panose="020B0503020204020204" pitchFamily="34" charset="-122"/>
                <a:ea typeface="微软雅黑" panose="020B0503020204020204" pitchFamily="34" charset="-122"/>
              </a:rPr>
              <a:t>提供数据给风险数据集市</a:t>
            </a:r>
          </a:p>
        </p:txBody>
      </p:sp>
      <p:sp>
        <p:nvSpPr>
          <p:cNvPr id="62" name="左右箭头 61"/>
          <p:cNvSpPr/>
          <p:nvPr/>
        </p:nvSpPr>
        <p:spPr>
          <a:xfrm>
            <a:off x="1619672" y="3573016"/>
            <a:ext cx="3960441" cy="193281"/>
          </a:xfrm>
          <a:prstGeom prst="leftRightArrow">
            <a:avLst/>
          </a:prstGeom>
          <a:solidFill>
            <a:schemeClr val="bg1">
              <a:lumMod val="6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a:solidFill>
                <a:schemeClr val="tx1"/>
              </a:solidFill>
              <a:latin typeface="方正姚体" pitchFamily="2" charset="-122"/>
              <a:ea typeface="方正姚体" pitchFamily="2" charset="-122"/>
            </a:endParaRPr>
          </a:p>
        </p:txBody>
      </p:sp>
      <p:sp>
        <p:nvSpPr>
          <p:cNvPr id="63" name="左箭头 62"/>
          <p:cNvSpPr/>
          <p:nvPr/>
        </p:nvSpPr>
        <p:spPr>
          <a:xfrm>
            <a:off x="1619672" y="1268760"/>
            <a:ext cx="216024" cy="216024"/>
          </a:xfrm>
          <a:prstGeom prst="leftArrow">
            <a:avLst/>
          </a:prstGeom>
          <a:solidFill>
            <a:schemeClr val="bg1">
              <a:lumMod val="6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a:solidFill>
                <a:schemeClr val="tx1"/>
              </a:solidFill>
              <a:latin typeface="方正姚体" pitchFamily="2" charset="-122"/>
              <a:ea typeface="方正姚体" pitchFamily="2" charset="-122"/>
            </a:endParaRPr>
          </a:p>
        </p:txBody>
      </p:sp>
      <p:sp>
        <p:nvSpPr>
          <p:cNvPr id="64" name="右箭头 63"/>
          <p:cNvSpPr/>
          <p:nvPr/>
        </p:nvSpPr>
        <p:spPr>
          <a:xfrm>
            <a:off x="5004048" y="1268760"/>
            <a:ext cx="576065" cy="216024"/>
          </a:xfrm>
          <a:prstGeom prst="rightArrow">
            <a:avLst/>
          </a:prstGeom>
          <a:solidFill>
            <a:schemeClr val="bg1">
              <a:lumMod val="6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a:solidFill>
                <a:schemeClr val="tx1"/>
              </a:solidFill>
              <a:latin typeface="方正姚体" pitchFamily="2" charset="-122"/>
              <a:ea typeface="方正姚体" pitchFamily="2" charset="-122"/>
            </a:endParaRPr>
          </a:p>
        </p:txBody>
      </p:sp>
      <p:sp>
        <p:nvSpPr>
          <p:cNvPr id="65" name="矩形 64"/>
          <p:cNvSpPr/>
          <p:nvPr/>
        </p:nvSpPr>
        <p:spPr>
          <a:xfrm>
            <a:off x="2063963" y="4509120"/>
            <a:ext cx="2664296" cy="299065"/>
          </a:xfrm>
          <a:prstGeom prst="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邮件系统</a:t>
            </a:r>
            <a:r>
              <a:rPr lang="en-US" altLang="zh-CN" sz="1200" b="0" dirty="0" smtClean="0">
                <a:solidFill>
                  <a:schemeClr val="tx1"/>
                </a:solidFill>
                <a:latin typeface="微软雅黑" panose="020B0503020204020204" pitchFamily="34" charset="-122"/>
                <a:ea typeface="微软雅黑" panose="020B0503020204020204" pitchFamily="34" charset="-122"/>
              </a:rPr>
              <a:t>/</a:t>
            </a:r>
            <a:r>
              <a:rPr lang="zh-CN" altLang="en-US" sz="1200" b="0" dirty="0" smtClean="0">
                <a:solidFill>
                  <a:schemeClr val="tx1"/>
                </a:solidFill>
                <a:latin typeface="微软雅黑" panose="020B0503020204020204" pitchFamily="34" charset="-122"/>
                <a:ea typeface="微软雅黑" panose="020B0503020204020204" pitchFamily="34" charset="-122"/>
              </a:rPr>
              <a:t>短信平台</a:t>
            </a:r>
            <a:endParaRPr lang="zh-CN" altLang="en-US" sz="1200" b="0" dirty="0">
              <a:solidFill>
                <a:schemeClr val="tx1"/>
              </a:solidFill>
              <a:latin typeface="微软雅黑" panose="020B0503020204020204" pitchFamily="34" charset="-122"/>
              <a:ea typeface="微软雅黑" panose="020B0503020204020204" pitchFamily="34" charset="-122"/>
            </a:endParaRPr>
          </a:p>
        </p:txBody>
      </p:sp>
      <p:sp>
        <p:nvSpPr>
          <p:cNvPr id="67" name="右箭头 66"/>
          <p:cNvSpPr/>
          <p:nvPr/>
        </p:nvSpPr>
        <p:spPr>
          <a:xfrm>
            <a:off x="1619672" y="5949280"/>
            <a:ext cx="216024" cy="288032"/>
          </a:xfrm>
          <a:prstGeom prst="rightArrow">
            <a:avLst/>
          </a:prstGeom>
          <a:solidFill>
            <a:schemeClr val="bg1">
              <a:lumMod val="6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a:solidFill>
                <a:schemeClr val="tx1"/>
              </a:solidFill>
              <a:latin typeface="方正姚体" pitchFamily="2" charset="-122"/>
              <a:ea typeface="方正姚体" pitchFamily="2" charset="-122"/>
            </a:endParaRPr>
          </a:p>
        </p:txBody>
      </p:sp>
      <p:sp>
        <p:nvSpPr>
          <p:cNvPr id="68" name="右箭头 67"/>
          <p:cNvSpPr/>
          <p:nvPr/>
        </p:nvSpPr>
        <p:spPr>
          <a:xfrm>
            <a:off x="4968044" y="3919280"/>
            <a:ext cx="576065" cy="216024"/>
          </a:xfrm>
          <a:prstGeom prst="rightArrow">
            <a:avLst/>
          </a:prstGeom>
          <a:solidFill>
            <a:schemeClr val="bg1">
              <a:lumMod val="6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a:solidFill>
                <a:schemeClr val="tx1"/>
              </a:solidFill>
              <a:latin typeface="方正姚体" pitchFamily="2" charset="-122"/>
              <a:ea typeface="方正姚体" pitchFamily="2" charset="-122"/>
            </a:endParaRPr>
          </a:p>
        </p:txBody>
      </p:sp>
      <p:cxnSp>
        <p:nvCxnSpPr>
          <p:cNvPr id="69" name="肘形连接符 68"/>
          <p:cNvCxnSpPr>
            <a:endCxn id="65" idx="3"/>
          </p:cNvCxnSpPr>
          <p:nvPr/>
        </p:nvCxnSpPr>
        <p:spPr>
          <a:xfrm rot="10800000" flipV="1">
            <a:off x="4728259" y="4149079"/>
            <a:ext cx="815850" cy="509573"/>
          </a:xfrm>
          <a:prstGeom prst="bentConnector3">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1619672" y="4906034"/>
            <a:ext cx="430193" cy="251158"/>
          </a:xfrm>
          <a:prstGeom prst="rightArrow">
            <a:avLst/>
          </a:prstGeom>
          <a:solidFill>
            <a:schemeClr val="bg1">
              <a:lumMod val="6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a:solidFill>
                <a:schemeClr val="tx1"/>
              </a:solidFill>
              <a:latin typeface="方正姚体" pitchFamily="2" charset="-122"/>
              <a:ea typeface="方正姚体" pitchFamily="2" charset="-122"/>
            </a:endParaRPr>
          </a:p>
        </p:txBody>
      </p:sp>
      <p:cxnSp>
        <p:nvCxnSpPr>
          <p:cNvPr id="71" name="肘形连接符 70"/>
          <p:cNvCxnSpPr/>
          <p:nvPr/>
        </p:nvCxnSpPr>
        <p:spPr>
          <a:xfrm rot="10800000" flipV="1">
            <a:off x="4692257" y="4270027"/>
            <a:ext cx="873759" cy="724141"/>
          </a:xfrm>
          <a:prstGeom prst="bentConnector3">
            <a:avLst>
              <a:gd name="adj1" fmla="val 32964"/>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8" idx="1"/>
          </p:cNvCxnSpPr>
          <p:nvPr/>
        </p:nvCxnSpPr>
        <p:spPr>
          <a:xfrm flipH="1" flipV="1">
            <a:off x="1655674" y="5367699"/>
            <a:ext cx="408289" cy="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1115616" y="548680"/>
            <a:ext cx="288032" cy="209209"/>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smtClean="0">
                <a:solidFill>
                  <a:schemeClr val="tx1"/>
                </a:solidFill>
                <a:latin typeface="华文细黑" panose="02010600040101010101" pitchFamily="2" charset="-122"/>
                <a:ea typeface="华文细黑" panose="02010600040101010101" pitchFamily="2" charset="-122"/>
              </a:rPr>
              <a:t>1</a:t>
            </a:r>
            <a:endParaRPr lang="zh-CN" altLang="en-US" sz="1200" b="0" dirty="0" smtClean="0">
              <a:solidFill>
                <a:schemeClr val="tx1"/>
              </a:solidFill>
              <a:latin typeface="华文细黑" panose="02010600040101010101" pitchFamily="2" charset="-122"/>
              <a:ea typeface="华文细黑" panose="02010600040101010101" pitchFamily="2" charset="-122"/>
            </a:endParaRPr>
          </a:p>
        </p:txBody>
      </p:sp>
      <p:sp>
        <p:nvSpPr>
          <p:cNvPr id="74" name="椭圆 73"/>
          <p:cNvSpPr/>
          <p:nvPr/>
        </p:nvSpPr>
        <p:spPr>
          <a:xfrm>
            <a:off x="5019410" y="1010635"/>
            <a:ext cx="288032" cy="209209"/>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a:solidFill>
                  <a:schemeClr val="tx1"/>
                </a:solidFill>
                <a:latin typeface="方正姚体" pitchFamily="2" charset="-122"/>
                <a:ea typeface="方正姚体" pitchFamily="2" charset="-122"/>
              </a:rPr>
              <a:t>2</a:t>
            </a:r>
            <a:endParaRPr lang="zh-CN" altLang="en-US" sz="1200" b="0" dirty="0">
              <a:solidFill>
                <a:schemeClr val="tx1"/>
              </a:solidFill>
              <a:latin typeface="方正姚体" pitchFamily="2" charset="-122"/>
              <a:ea typeface="方正姚体" pitchFamily="2" charset="-122"/>
            </a:endParaRPr>
          </a:p>
        </p:txBody>
      </p:sp>
      <p:sp>
        <p:nvSpPr>
          <p:cNvPr id="75" name="椭圆 74"/>
          <p:cNvSpPr/>
          <p:nvPr/>
        </p:nvSpPr>
        <p:spPr>
          <a:xfrm>
            <a:off x="5060240" y="3354172"/>
            <a:ext cx="288032" cy="209209"/>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a:solidFill>
                  <a:schemeClr val="tx1"/>
                </a:solidFill>
                <a:latin typeface="方正姚体" pitchFamily="2" charset="-122"/>
                <a:ea typeface="方正姚体" pitchFamily="2" charset="-122"/>
              </a:rPr>
              <a:t>3</a:t>
            </a:r>
            <a:endParaRPr lang="zh-CN" altLang="en-US" sz="1200" b="0" dirty="0">
              <a:solidFill>
                <a:schemeClr val="tx1"/>
              </a:solidFill>
              <a:latin typeface="方正姚体" pitchFamily="2" charset="-122"/>
              <a:ea typeface="方正姚体" pitchFamily="2" charset="-122"/>
            </a:endParaRPr>
          </a:p>
        </p:txBody>
      </p:sp>
      <p:sp>
        <p:nvSpPr>
          <p:cNvPr id="76" name="椭圆 75"/>
          <p:cNvSpPr/>
          <p:nvPr/>
        </p:nvSpPr>
        <p:spPr>
          <a:xfrm>
            <a:off x="5019410" y="3747526"/>
            <a:ext cx="288032" cy="209209"/>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a:solidFill>
                  <a:schemeClr val="tx1"/>
                </a:solidFill>
                <a:latin typeface="方正姚体" pitchFamily="2" charset="-122"/>
                <a:ea typeface="方正姚体" pitchFamily="2" charset="-122"/>
              </a:rPr>
              <a:t>4</a:t>
            </a:r>
            <a:endParaRPr lang="zh-CN" altLang="en-US" sz="1200" b="0" dirty="0">
              <a:solidFill>
                <a:schemeClr val="tx1"/>
              </a:solidFill>
              <a:latin typeface="方正姚体" pitchFamily="2" charset="-122"/>
              <a:ea typeface="方正姚体" pitchFamily="2" charset="-122"/>
            </a:endParaRPr>
          </a:p>
        </p:txBody>
      </p:sp>
      <p:sp>
        <p:nvSpPr>
          <p:cNvPr id="77" name="椭圆 76"/>
          <p:cNvSpPr/>
          <p:nvPr/>
        </p:nvSpPr>
        <p:spPr>
          <a:xfrm>
            <a:off x="4762527" y="4353075"/>
            <a:ext cx="288032" cy="209209"/>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a:solidFill>
                  <a:schemeClr val="tx1"/>
                </a:solidFill>
                <a:latin typeface="方正姚体" pitchFamily="2" charset="-122"/>
                <a:ea typeface="方正姚体" pitchFamily="2" charset="-122"/>
              </a:rPr>
              <a:t>5</a:t>
            </a:r>
            <a:endParaRPr lang="zh-CN" altLang="en-US" sz="1200" b="0" dirty="0">
              <a:solidFill>
                <a:schemeClr val="tx1"/>
              </a:solidFill>
              <a:latin typeface="方正姚体" pitchFamily="2" charset="-122"/>
              <a:ea typeface="方正姚体" pitchFamily="2" charset="-122"/>
            </a:endParaRPr>
          </a:p>
        </p:txBody>
      </p:sp>
      <p:sp>
        <p:nvSpPr>
          <p:cNvPr id="78" name="椭圆 77"/>
          <p:cNvSpPr/>
          <p:nvPr/>
        </p:nvSpPr>
        <p:spPr>
          <a:xfrm>
            <a:off x="4824028" y="5039587"/>
            <a:ext cx="288032" cy="209209"/>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a:solidFill>
                  <a:schemeClr val="tx1"/>
                </a:solidFill>
                <a:latin typeface="方正姚体" pitchFamily="2" charset="-122"/>
                <a:ea typeface="方正姚体" pitchFamily="2" charset="-122"/>
              </a:rPr>
              <a:t>6</a:t>
            </a:r>
            <a:endParaRPr lang="zh-CN" altLang="en-US" sz="1200" b="0" dirty="0">
              <a:solidFill>
                <a:schemeClr val="tx1"/>
              </a:solidFill>
              <a:latin typeface="方正姚体" pitchFamily="2" charset="-122"/>
              <a:ea typeface="方正姚体" pitchFamily="2" charset="-122"/>
            </a:endParaRPr>
          </a:p>
        </p:txBody>
      </p:sp>
      <p:sp>
        <p:nvSpPr>
          <p:cNvPr id="79" name="椭圆 78"/>
          <p:cNvSpPr/>
          <p:nvPr/>
        </p:nvSpPr>
        <p:spPr>
          <a:xfrm>
            <a:off x="1601670" y="1060505"/>
            <a:ext cx="288032" cy="209209"/>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a:solidFill>
                  <a:schemeClr val="tx1"/>
                </a:solidFill>
                <a:latin typeface="方正姚体" pitchFamily="2" charset="-122"/>
                <a:ea typeface="方正姚体" pitchFamily="2" charset="-122"/>
              </a:rPr>
              <a:t>7</a:t>
            </a:r>
            <a:endParaRPr lang="zh-CN" altLang="en-US" sz="1200" b="0" dirty="0">
              <a:solidFill>
                <a:schemeClr val="tx1"/>
              </a:solidFill>
              <a:latin typeface="方正姚体" pitchFamily="2" charset="-122"/>
              <a:ea typeface="方正姚体" pitchFamily="2" charset="-122"/>
            </a:endParaRPr>
          </a:p>
        </p:txBody>
      </p:sp>
      <p:sp>
        <p:nvSpPr>
          <p:cNvPr id="80" name="椭圆 79"/>
          <p:cNvSpPr/>
          <p:nvPr/>
        </p:nvSpPr>
        <p:spPr>
          <a:xfrm>
            <a:off x="1624585" y="4696855"/>
            <a:ext cx="288032" cy="209209"/>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a:solidFill>
                  <a:schemeClr val="tx1"/>
                </a:solidFill>
                <a:latin typeface="方正姚体" pitchFamily="2" charset="-122"/>
                <a:ea typeface="方正姚体" pitchFamily="2" charset="-122"/>
              </a:rPr>
              <a:t>8</a:t>
            </a:r>
            <a:endParaRPr lang="zh-CN" altLang="en-US" sz="1200" b="0" dirty="0">
              <a:solidFill>
                <a:schemeClr val="tx1"/>
              </a:solidFill>
              <a:latin typeface="方正姚体" pitchFamily="2" charset="-122"/>
              <a:ea typeface="方正姚体" pitchFamily="2" charset="-122"/>
            </a:endParaRPr>
          </a:p>
        </p:txBody>
      </p:sp>
      <p:sp>
        <p:nvSpPr>
          <p:cNvPr id="81" name="椭圆 80"/>
          <p:cNvSpPr/>
          <p:nvPr/>
        </p:nvSpPr>
        <p:spPr>
          <a:xfrm>
            <a:off x="1715802" y="5405967"/>
            <a:ext cx="288032" cy="209209"/>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0" dirty="0">
                <a:solidFill>
                  <a:schemeClr val="tx1"/>
                </a:solidFill>
                <a:latin typeface="方正姚体" pitchFamily="2" charset="-122"/>
                <a:ea typeface="方正姚体" pitchFamily="2" charset="-122"/>
              </a:rPr>
              <a:t>9</a:t>
            </a:r>
            <a:endParaRPr lang="zh-CN" altLang="en-US" sz="1200" b="0" dirty="0">
              <a:solidFill>
                <a:schemeClr val="tx1"/>
              </a:solidFill>
              <a:latin typeface="方正姚体" pitchFamily="2" charset="-122"/>
              <a:ea typeface="方正姚体" pitchFamily="2" charset="-122"/>
            </a:endParaRPr>
          </a:p>
        </p:txBody>
      </p:sp>
      <p:sp>
        <p:nvSpPr>
          <p:cNvPr id="82" name="椭圆 81"/>
          <p:cNvSpPr/>
          <p:nvPr/>
        </p:nvSpPr>
        <p:spPr>
          <a:xfrm>
            <a:off x="1595550" y="6250942"/>
            <a:ext cx="408284" cy="260163"/>
          </a:xfrm>
          <a:prstGeom prst="ellipse">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b="0" dirty="0">
                <a:solidFill>
                  <a:schemeClr val="tx1"/>
                </a:solidFill>
                <a:latin typeface="方正姚体" pitchFamily="2" charset="-122"/>
                <a:ea typeface="方正姚体" pitchFamily="2" charset="-122"/>
              </a:rPr>
              <a:t>10</a:t>
            </a:r>
            <a:endParaRPr lang="zh-CN" altLang="en-US" sz="800" b="0" dirty="0">
              <a:solidFill>
                <a:schemeClr val="tx1"/>
              </a:solidFill>
              <a:latin typeface="方正姚体" pitchFamily="2" charset="-122"/>
              <a:ea typeface="方正姚体" pitchFamily="2" charset="-122"/>
            </a:endParaRPr>
          </a:p>
        </p:txBody>
      </p:sp>
      <p:pic>
        <p:nvPicPr>
          <p:cNvPr id="83" name="图片 82"/>
          <p:cNvPicPr>
            <a:picLocks noChangeAspect="1"/>
          </p:cNvPicPr>
          <p:nvPr/>
        </p:nvPicPr>
        <p:blipFill>
          <a:blip r:embed="rId2"/>
          <a:stretch>
            <a:fillRect/>
          </a:stretch>
        </p:blipFill>
        <p:spPr>
          <a:xfrm>
            <a:off x="5638023" y="746014"/>
            <a:ext cx="3177363" cy="3690256"/>
          </a:xfrm>
          <a:prstGeom prst="rect">
            <a:avLst/>
          </a:prstGeom>
          <a:ln>
            <a:solidFill>
              <a:srgbClr val="C00000"/>
            </a:solidFill>
          </a:ln>
        </p:spPr>
      </p:pic>
    </p:spTree>
    <p:extLst>
      <p:ext uri="{BB962C8B-B14F-4D97-AF65-F5344CB8AC3E}">
        <p14:creationId xmlns:p14="http://schemas.microsoft.com/office/powerpoint/2010/main" val="2273486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59299" y="217884"/>
            <a:ext cx="4608512" cy="490537"/>
          </a:xfrm>
        </p:spPr>
        <p:txBody>
          <a:bodyPr/>
          <a:lstStyle/>
          <a:p>
            <a:r>
              <a:rPr lang="en-US" altLang="zh-CN" b="1" dirty="0" smtClean="0"/>
              <a:t>GRC</a:t>
            </a:r>
            <a:r>
              <a:rPr lang="zh-CN" altLang="en-US" b="1" dirty="0" smtClean="0"/>
              <a:t>产品优点</a:t>
            </a:r>
            <a:endParaRPr lang="zh-CN" altLang="en-US" b="1" dirty="0"/>
          </a:p>
        </p:txBody>
      </p:sp>
      <p:sp>
        <p:nvSpPr>
          <p:cNvPr id="4"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28</a:t>
            </a:fld>
            <a:endParaRPr lang="en-US" altLang="zh-CN" dirty="0"/>
          </a:p>
        </p:txBody>
      </p:sp>
      <p:sp>
        <p:nvSpPr>
          <p:cNvPr id="5" name="文本框 4"/>
          <p:cNvSpPr txBox="1"/>
          <p:nvPr/>
        </p:nvSpPr>
        <p:spPr>
          <a:xfrm>
            <a:off x="827584" y="980728"/>
            <a:ext cx="7416824" cy="2169825"/>
          </a:xfrm>
          <a:prstGeom prst="rect">
            <a:avLst/>
          </a:prstGeom>
          <a:solidFill>
            <a:schemeClr val="accent3">
              <a:lumMod val="60000"/>
              <a:lumOff val="40000"/>
            </a:schemeClr>
          </a:solidFill>
        </p:spPr>
        <p:txBody>
          <a:bodyPr wrap="square" rtlCol="0">
            <a:spAutoFit/>
          </a:bodyPr>
          <a:lstStyle/>
          <a:p>
            <a:pPr>
              <a:lnSpc>
                <a:spcPct val="150000"/>
              </a:lnSpc>
            </a:pPr>
            <a:r>
              <a:rPr lang="zh-CN" altLang="en-US" b="0" dirty="0" smtClean="0">
                <a:latin typeface="微软雅黑" panose="020B0503020204020204" pitchFamily="34" charset="-122"/>
                <a:ea typeface="微软雅黑" panose="020B0503020204020204" pitchFamily="34" charset="-122"/>
              </a:rPr>
              <a:t>针对市场上</a:t>
            </a:r>
            <a:r>
              <a:rPr lang="en-US" altLang="zh-CN" b="0" dirty="0" smtClean="0">
                <a:latin typeface="微软雅黑" panose="020B0503020204020204" pitchFamily="34" charset="-122"/>
                <a:ea typeface="微软雅黑" panose="020B0503020204020204" pitchFamily="34" charset="-122"/>
              </a:rPr>
              <a:t>GRC</a:t>
            </a:r>
            <a:r>
              <a:rPr lang="zh-CN" altLang="en-US" b="0" dirty="0" smtClean="0">
                <a:latin typeface="微软雅黑" panose="020B0503020204020204" pitchFamily="34" charset="-122"/>
                <a:ea typeface="微软雅黑" panose="020B0503020204020204" pitchFamily="34" charset="-122"/>
              </a:rPr>
              <a:t>系统中“重功能，轻数据，重技术，轻管理”的情况，</a:t>
            </a:r>
            <a:endParaRPr lang="en-US" altLang="zh-CN" b="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b="0" dirty="0" smtClean="0">
                <a:latin typeface="微软雅黑" panose="020B0503020204020204" pitchFamily="34" charset="-122"/>
                <a:ea typeface="微软雅黑" panose="020B0503020204020204" pitchFamily="34" charset="-122"/>
              </a:rPr>
              <a:t>的</a:t>
            </a:r>
            <a:r>
              <a:rPr lang="en-US" altLang="zh-CN" b="0" dirty="0" smtClean="0">
                <a:latin typeface="微软雅黑" panose="020B0503020204020204" pitchFamily="34" charset="-122"/>
                <a:ea typeface="微软雅黑" panose="020B0503020204020204" pitchFamily="34" charset="-122"/>
              </a:rPr>
              <a:t>GRC</a:t>
            </a:r>
            <a:r>
              <a:rPr lang="zh-CN" altLang="en-US" b="0" dirty="0" smtClean="0">
                <a:latin typeface="微软雅黑" panose="020B0503020204020204" pitchFamily="34" charset="-122"/>
                <a:ea typeface="微软雅黑" panose="020B0503020204020204" pitchFamily="34" charset="-122"/>
              </a:rPr>
              <a:t>平台中配置了知识库，包括外规库、流程库、风险点库、控制措施库、指标库、检查点库等各种知识库，而不只是单独的功能。</a:t>
            </a:r>
            <a:endParaRPr lang="en-US" altLang="zh-CN" b="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GRC</a:t>
            </a:r>
            <a:r>
              <a:rPr lang="zh-CN" altLang="en-US" dirty="0">
                <a:latin typeface="微软雅黑" panose="020B0503020204020204" pitchFamily="34" charset="-122"/>
                <a:ea typeface="微软雅黑" panose="020B0503020204020204" pitchFamily="34" charset="-122"/>
              </a:rPr>
              <a:t>平台配备及支持实现相应的管理机制，帮助商业银行有效实现</a:t>
            </a:r>
            <a:r>
              <a:rPr lang="en-US" altLang="zh-CN" dirty="0">
                <a:latin typeface="微软雅黑" panose="020B0503020204020204" pitchFamily="34" charset="-122"/>
                <a:ea typeface="微软雅黑" panose="020B0503020204020204" pitchFamily="34" charset="-122"/>
              </a:rPr>
              <a:t>GRC</a:t>
            </a:r>
            <a:r>
              <a:rPr lang="zh-CN" altLang="en-US" dirty="0">
                <a:latin typeface="微软雅黑" panose="020B0503020204020204" pitchFamily="34" charset="-122"/>
                <a:ea typeface="微软雅黑" panose="020B0503020204020204" pitchFamily="34" charset="-122"/>
              </a:rPr>
              <a:t>平台的功能。</a:t>
            </a:r>
          </a:p>
        </p:txBody>
      </p:sp>
      <p:sp>
        <p:nvSpPr>
          <p:cNvPr id="6" name="文本框 5"/>
          <p:cNvSpPr txBox="1"/>
          <p:nvPr/>
        </p:nvSpPr>
        <p:spPr>
          <a:xfrm>
            <a:off x="827584" y="3284984"/>
            <a:ext cx="7416824" cy="1338828"/>
          </a:xfrm>
          <a:prstGeom prst="rect">
            <a:avLst/>
          </a:prstGeom>
          <a:solidFill>
            <a:schemeClr val="accent4">
              <a:lumMod val="60000"/>
              <a:lumOff val="40000"/>
            </a:schemeClr>
          </a:solidFill>
        </p:spPr>
        <p:txBody>
          <a:bodyPr wrap="square" rtlCol="0">
            <a:spAutoFit/>
          </a:bodyPr>
          <a:lstStyle/>
          <a:p>
            <a:pPr>
              <a:lnSpc>
                <a:spcPct val="150000"/>
              </a:lnSpc>
            </a:pPr>
            <a:r>
              <a:rPr lang="zh-CN" altLang="en-US" b="0" dirty="0" smtClean="0">
                <a:latin typeface="微软雅黑" panose="020B0503020204020204" pitchFamily="34" charset="-122"/>
                <a:ea typeface="微软雅黑" panose="020B0503020204020204" pitchFamily="34" charset="-122"/>
              </a:rPr>
              <a:t>强大的</a:t>
            </a:r>
            <a:r>
              <a:rPr lang="en-US" altLang="zh-CN" b="0" dirty="0" smtClean="0">
                <a:latin typeface="微软雅黑" panose="020B0503020204020204" pitchFamily="34" charset="-122"/>
                <a:ea typeface="微软雅黑" panose="020B0503020204020204" pitchFamily="34" charset="-122"/>
              </a:rPr>
              <a:t>GRC</a:t>
            </a:r>
            <a:r>
              <a:rPr lang="zh-CN" altLang="en-US" b="0" dirty="0" smtClean="0">
                <a:latin typeface="微软雅黑" panose="020B0503020204020204" pitchFamily="34" charset="-122"/>
                <a:ea typeface="微软雅黑" panose="020B0503020204020204" pitchFamily="34" charset="-122"/>
              </a:rPr>
              <a:t>产品的整合功能</a:t>
            </a:r>
            <a:endParaRPr lang="en-US" altLang="zh-CN" b="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子系统之间的整合</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数据之间的整合</a:t>
            </a:r>
          </a:p>
        </p:txBody>
      </p:sp>
      <p:sp>
        <p:nvSpPr>
          <p:cNvPr id="7" name="文本框 6"/>
          <p:cNvSpPr txBox="1"/>
          <p:nvPr/>
        </p:nvSpPr>
        <p:spPr>
          <a:xfrm>
            <a:off x="827584" y="4797152"/>
            <a:ext cx="7416824" cy="1338828"/>
          </a:xfrm>
          <a:prstGeom prst="rect">
            <a:avLst/>
          </a:prstGeom>
          <a:solidFill>
            <a:schemeClr val="accent5">
              <a:lumMod val="60000"/>
              <a:lumOff val="40000"/>
            </a:schemeClr>
          </a:solidFill>
        </p:spPr>
        <p:txBody>
          <a:bodyPr wrap="square" rtlCol="0">
            <a:spAutoFit/>
          </a:bodyPr>
          <a:lstStyle/>
          <a:p>
            <a:pPr>
              <a:lnSpc>
                <a:spcPct val="150000"/>
              </a:lnSpc>
            </a:pPr>
            <a:r>
              <a:rPr lang="zh-CN" altLang="en-US" b="0" dirty="0" smtClean="0">
                <a:latin typeface="微软雅黑" panose="020B0503020204020204" pitchFamily="34" charset="-122"/>
                <a:ea typeface="微软雅黑" panose="020B0503020204020204" pitchFamily="34" charset="-122"/>
              </a:rPr>
              <a:t>实时的风险预警功能</a:t>
            </a:r>
            <a:endParaRPr lang="en-US" altLang="zh-CN" b="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指标预警</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预警</a:t>
            </a:r>
            <a:r>
              <a:rPr lang="zh-CN" altLang="en-US" dirty="0">
                <a:latin typeface="微软雅黑" panose="020B0503020204020204" pitchFamily="34" charset="-122"/>
                <a:ea typeface="微软雅黑" panose="020B0503020204020204" pitchFamily="34" charset="-122"/>
              </a:rPr>
              <a:t>数据跟踪分析</a:t>
            </a:r>
          </a:p>
        </p:txBody>
      </p:sp>
    </p:spTree>
    <p:extLst>
      <p:ext uri="{BB962C8B-B14F-4D97-AF65-F5344CB8AC3E}">
        <p14:creationId xmlns:p14="http://schemas.microsoft.com/office/powerpoint/2010/main" val="367854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8"/>
          <p:cNvSpPr txBox="1">
            <a:spLocks/>
          </p:cNvSpPr>
          <p:nvPr/>
        </p:nvSpPr>
        <p:spPr>
          <a:xfrm>
            <a:off x="342373" y="241613"/>
            <a:ext cx="6456036" cy="458787"/>
          </a:xfrm>
          <a:prstGeom prst="rect">
            <a:avLst/>
          </a:prstGeom>
        </p:spPr>
        <p:txBody>
          <a:bodyPr/>
          <a:lstStyle>
            <a:lvl1pPr algn="l" defTabSz="457200" rtl="0" eaLnBrk="1" latinLnBrk="0" hangingPunct="1">
              <a:spcBef>
                <a:spcPct val="0"/>
              </a:spcBef>
              <a:buNone/>
              <a:defRPr lang="zh-CN" altLang="en-US" sz="2400" b="0" kern="1200" dirty="0" smtClean="0">
                <a:solidFill>
                  <a:srgbClr val="FF6600"/>
                </a:solidFill>
                <a:latin typeface="微软雅黑" pitchFamily="34" charset="-122"/>
                <a:ea typeface="微软雅黑" pitchFamily="34" charset="-122"/>
                <a:cs typeface="+mn-cs"/>
              </a:defRPr>
            </a:lvl1pPr>
          </a:lstStyle>
          <a:p>
            <a:r>
              <a:rPr lang="zh-CN" altLang="en-US" b="1" dirty="0" smtClean="0"/>
              <a:t>项目实施</a:t>
            </a:r>
            <a:r>
              <a:rPr lang="zh-CN" altLang="en-US" b="1" dirty="0"/>
              <a:t>方案</a:t>
            </a:r>
          </a:p>
        </p:txBody>
      </p:sp>
      <p:sp>
        <p:nvSpPr>
          <p:cNvPr id="6"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29</a:t>
            </a:fld>
            <a:endParaRPr lang="en-US" altLang="zh-CN" dirty="0"/>
          </a:p>
        </p:txBody>
      </p:sp>
      <p:sp>
        <p:nvSpPr>
          <p:cNvPr id="7" name="文本框 3"/>
          <p:cNvSpPr txBox="1"/>
          <p:nvPr/>
        </p:nvSpPr>
        <p:spPr>
          <a:xfrm>
            <a:off x="323528" y="836712"/>
            <a:ext cx="8496944" cy="830997"/>
          </a:xfrm>
          <a:prstGeom prst="rect">
            <a:avLst/>
          </a:prstGeom>
          <a:noFill/>
        </p:spPr>
        <p:txBody>
          <a:bodyPr wrap="square" rtlCol="0">
            <a:spAutoFit/>
          </a:bodyPr>
          <a:lstStyle/>
          <a:p>
            <a:r>
              <a:rPr lang="zh-CN" altLang="en-US" sz="1600" b="0" dirty="0" smtClean="0">
                <a:latin typeface="微软雅黑" panose="020B0503020204020204" pitchFamily="34" charset="-122"/>
                <a:ea typeface="微软雅黑" panose="020B0503020204020204" pitchFamily="34" charset="-122"/>
              </a:rPr>
              <a:t>我们基于</a:t>
            </a:r>
            <a:r>
              <a:rPr lang="zh-CN" altLang="en-US" sz="1600" dirty="0">
                <a:latin typeface="微软雅黑" panose="020B0503020204020204" pitchFamily="34" charset="-122"/>
                <a:ea typeface="微软雅黑" panose="020B0503020204020204" pitchFamily="34" charset="-122"/>
              </a:rPr>
              <a:t>商业银行</a:t>
            </a:r>
            <a:r>
              <a:rPr lang="zh-CN" altLang="en-US" sz="1600" b="0" dirty="0" smtClean="0">
                <a:latin typeface="微软雅黑" panose="020B0503020204020204" pitchFamily="34" charset="-122"/>
                <a:ea typeface="微软雅黑" panose="020B0503020204020204" pitchFamily="34" charset="-122"/>
              </a:rPr>
              <a:t>内部相关的管理规范及标准，监管机构的监管要求，参考国际先进标准和实践，结合我们在</a:t>
            </a:r>
            <a:r>
              <a:rPr lang="en-US" altLang="zh-CN" sz="1600" b="0" dirty="0" smtClean="0">
                <a:latin typeface="微软雅黑" panose="020B0503020204020204" pitchFamily="34" charset="-122"/>
                <a:ea typeface="微软雅黑" panose="020B0503020204020204" pitchFamily="34" charset="-122"/>
              </a:rPr>
              <a:t>GRC</a:t>
            </a:r>
            <a:r>
              <a:rPr lang="zh-CN" altLang="en-US" sz="1600" b="0" dirty="0" smtClean="0">
                <a:latin typeface="微软雅黑" panose="020B0503020204020204" pitchFamily="34" charset="-122"/>
                <a:ea typeface="微软雅黑" panose="020B0503020204020204" pitchFamily="34" charset="-122"/>
              </a:rPr>
              <a:t>产品实施方面的经验及知识库，来为商业银行提供适合其要求及现状的</a:t>
            </a:r>
            <a:r>
              <a:rPr lang="en-US" altLang="zh-CN" sz="1600" b="0" dirty="0" smtClean="0">
                <a:latin typeface="微软雅黑" panose="020B0503020204020204" pitchFamily="34" charset="-122"/>
                <a:ea typeface="微软雅黑" panose="020B0503020204020204" pitchFamily="34" charset="-122"/>
              </a:rPr>
              <a:t>GRC</a:t>
            </a:r>
            <a:r>
              <a:rPr lang="zh-CN" altLang="en-US" sz="1600" b="0" dirty="0" smtClean="0">
                <a:latin typeface="微软雅黑" panose="020B0503020204020204" pitchFamily="34" charset="-122"/>
                <a:ea typeface="微软雅黑" panose="020B0503020204020204" pitchFamily="34" charset="-122"/>
              </a:rPr>
              <a:t>平台。</a:t>
            </a:r>
          </a:p>
        </p:txBody>
      </p:sp>
      <p:sp>
        <p:nvSpPr>
          <p:cNvPr id="8" name="矩形 7"/>
          <p:cNvSpPr/>
          <p:nvPr/>
        </p:nvSpPr>
        <p:spPr>
          <a:xfrm>
            <a:off x="3347864" y="1811725"/>
            <a:ext cx="5040560" cy="825187"/>
          </a:xfrm>
          <a:prstGeom prst="rect">
            <a:avLst/>
          </a:prstGeom>
          <a:solidFill>
            <a:schemeClr val="bg1"/>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smtClean="0">
              <a:solidFill>
                <a:schemeClr val="tx1"/>
              </a:solidFill>
              <a:latin typeface="方正姚体" pitchFamily="2" charset="-122"/>
              <a:ea typeface="方正姚体" pitchFamily="2" charset="-122"/>
            </a:endParaRPr>
          </a:p>
        </p:txBody>
      </p:sp>
      <p:sp>
        <p:nvSpPr>
          <p:cNvPr id="9" name="文本框 5"/>
          <p:cNvSpPr txBox="1"/>
          <p:nvPr/>
        </p:nvSpPr>
        <p:spPr>
          <a:xfrm>
            <a:off x="323528" y="1844824"/>
            <a:ext cx="2664296" cy="4850174"/>
          </a:xfrm>
          <a:prstGeom prst="rect">
            <a:avLst/>
          </a:prstGeom>
          <a:noFill/>
        </p:spPr>
        <p:txBody>
          <a:bodyPr wrap="square" rtlCol="0">
            <a:spAutoFit/>
          </a:bodyPr>
          <a:lstStyle/>
          <a:p>
            <a:pPr marL="342900" indent="-342900">
              <a:lnSpc>
                <a:spcPct val="150000"/>
              </a:lnSpc>
              <a:buClr>
                <a:srgbClr val="FFC000"/>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咨询解决方案</a:t>
            </a:r>
            <a:endParaRPr lang="en-US" altLang="zh-CN" sz="1600" dirty="0" smtClean="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smtClean="0">
                <a:latin typeface="微软雅黑" panose="020B0503020204020204" pitchFamily="34" charset="-122"/>
                <a:ea typeface="微软雅黑" panose="020B0503020204020204" pitchFamily="34" charset="-122"/>
              </a:rPr>
              <a:t>     √ </a:t>
            </a:r>
            <a:r>
              <a:rPr lang="zh-CN" altLang="en-US" sz="1600" b="0" dirty="0" smtClean="0">
                <a:latin typeface="微软雅黑" panose="020B0503020204020204" pitchFamily="34" charset="-122"/>
                <a:ea typeface="微软雅黑" panose="020B0503020204020204" pitchFamily="34" charset="-122"/>
              </a:rPr>
              <a:t>体系框架设计</a:t>
            </a:r>
            <a:endParaRPr lang="en-US" altLang="zh-CN" sz="1600" b="0" dirty="0" smtClean="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a:latin typeface="微软雅黑" panose="020B0503020204020204" pitchFamily="34" charset="-122"/>
                <a:ea typeface="微软雅黑" panose="020B0503020204020204" pitchFamily="34" charset="-122"/>
              </a:rPr>
              <a:t> </a:t>
            </a:r>
            <a:r>
              <a:rPr lang="en-US" altLang="zh-CN" sz="1600" b="0" dirty="0" smtClean="0">
                <a:latin typeface="微软雅黑" panose="020B0503020204020204" pitchFamily="34" charset="-122"/>
                <a:ea typeface="微软雅黑" panose="020B0503020204020204" pitchFamily="34" charset="-122"/>
              </a:rPr>
              <a:t>    √ </a:t>
            </a:r>
            <a:r>
              <a:rPr lang="zh-CN" altLang="en-US" sz="1600" b="0" dirty="0" smtClean="0">
                <a:latin typeface="微软雅黑" panose="020B0503020204020204" pitchFamily="34" charset="-122"/>
                <a:ea typeface="微软雅黑" panose="020B0503020204020204" pitchFamily="34" charset="-122"/>
              </a:rPr>
              <a:t>管理工具设计</a:t>
            </a:r>
            <a:endParaRPr lang="en-US" altLang="zh-CN" sz="1600" b="0" dirty="0" smtClean="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a:latin typeface="微软雅黑" panose="020B0503020204020204" pitchFamily="34" charset="-122"/>
                <a:ea typeface="微软雅黑" panose="020B0503020204020204" pitchFamily="34" charset="-122"/>
              </a:rPr>
              <a:t> </a:t>
            </a:r>
            <a:r>
              <a:rPr lang="en-US" altLang="zh-CN" sz="1600" b="0" dirty="0" smtClean="0">
                <a:latin typeface="微软雅黑" panose="020B0503020204020204" pitchFamily="34" charset="-122"/>
                <a:ea typeface="微软雅黑" panose="020B0503020204020204" pitchFamily="34" charset="-122"/>
              </a:rPr>
              <a:t>    √ </a:t>
            </a:r>
            <a:r>
              <a:rPr lang="zh-CN" altLang="en-US" sz="1600" b="0" dirty="0" smtClean="0">
                <a:latin typeface="微软雅黑" panose="020B0503020204020204" pitchFamily="34" charset="-122"/>
                <a:ea typeface="微软雅黑" panose="020B0503020204020204" pitchFamily="34" charset="-122"/>
              </a:rPr>
              <a:t>流程梳理</a:t>
            </a:r>
            <a:endParaRPr lang="en-US" altLang="zh-CN" sz="1600" b="0" dirty="0" smtClean="0">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系统解决方案</a:t>
            </a:r>
            <a:endParaRPr lang="en-US" altLang="zh-CN" sz="1600" dirty="0" smtClean="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smtClean="0">
                <a:latin typeface="微软雅黑" panose="020B0503020204020204" pitchFamily="34" charset="-122"/>
                <a:ea typeface="微软雅黑" panose="020B0503020204020204" pitchFamily="34" charset="-122"/>
              </a:rPr>
              <a:t>     </a:t>
            </a:r>
            <a:r>
              <a:rPr lang="en-US" altLang="zh-CN" sz="1600" b="0" dirty="0">
                <a:latin typeface="微软雅黑" panose="020B0503020204020204" pitchFamily="34" charset="-122"/>
                <a:ea typeface="微软雅黑" panose="020B0503020204020204" pitchFamily="34" charset="-122"/>
              </a:rPr>
              <a:t>√ </a:t>
            </a:r>
            <a:r>
              <a:rPr lang="zh-CN" altLang="en-US" sz="1600" b="0" dirty="0" smtClean="0">
                <a:latin typeface="微软雅黑" panose="020B0503020204020204" pitchFamily="34" charset="-122"/>
                <a:ea typeface="微软雅黑" panose="020B0503020204020204" pitchFamily="34" charset="-122"/>
              </a:rPr>
              <a:t>产品配置</a:t>
            </a:r>
            <a:endParaRPr lang="en-US" altLang="zh-CN" sz="1600" b="0" dirty="0" smtClean="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smtClean="0">
                <a:latin typeface="微软雅黑" panose="020B0503020204020204" pitchFamily="34" charset="-122"/>
                <a:ea typeface="微软雅黑" panose="020B0503020204020204" pitchFamily="34" charset="-122"/>
              </a:rPr>
              <a:t>     √ </a:t>
            </a:r>
            <a:r>
              <a:rPr lang="zh-CN" altLang="en-US" sz="1600" b="0" dirty="0" smtClean="0">
                <a:latin typeface="微软雅黑" panose="020B0503020204020204" pitchFamily="34" charset="-122"/>
                <a:ea typeface="微软雅黑" panose="020B0503020204020204" pitchFamily="34" charset="-122"/>
              </a:rPr>
              <a:t>个性化开发</a:t>
            </a:r>
            <a:endParaRPr lang="en-US" altLang="zh-CN" sz="1600" b="0" dirty="0" smtClean="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a:latin typeface="微软雅黑" panose="020B0503020204020204" pitchFamily="34" charset="-122"/>
                <a:ea typeface="微软雅黑" panose="020B0503020204020204" pitchFamily="34" charset="-122"/>
              </a:rPr>
              <a:t> </a:t>
            </a:r>
            <a:r>
              <a:rPr lang="en-US" altLang="zh-CN" sz="1600" b="0" dirty="0" smtClean="0">
                <a:latin typeface="微软雅黑" panose="020B0503020204020204" pitchFamily="34" charset="-122"/>
                <a:ea typeface="微软雅黑" panose="020B0503020204020204" pitchFamily="34" charset="-122"/>
              </a:rPr>
              <a:t>    √ </a:t>
            </a:r>
            <a:r>
              <a:rPr lang="zh-CN" altLang="en-US" sz="1600" b="0" dirty="0" smtClean="0">
                <a:latin typeface="微软雅黑" panose="020B0503020204020204" pitchFamily="34" charset="-122"/>
                <a:ea typeface="微软雅黑" panose="020B0503020204020204" pitchFamily="34" charset="-122"/>
              </a:rPr>
              <a:t>功能整合</a:t>
            </a:r>
            <a:endParaRPr lang="en-US" altLang="zh-CN" sz="1600" b="0" dirty="0" smtClean="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smtClean="0">
                <a:latin typeface="微软雅黑" panose="020B0503020204020204" pitchFamily="34" charset="-122"/>
                <a:ea typeface="微软雅黑" panose="020B0503020204020204" pitchFamily="34" charset="-122"/>
              </a:rPr>
              <a:t>     √ </a:t>
            </a:r>
            <a:r>
              <a:rPr lang="zh-CN" altLang="en-US" sz="1600" b="0" dirty="0" smtClean="0">
                <a:latin typeface="微软雅黑" panose="020B0503020204020204" pitchFamily="34" charset="-122"/>
                <a:ea typeface="微软雅黑" panose="020B0503020204020204" pitchFamily="34" charset="-122"/>
              </a:rPr>
              <a:t>数据整合</a:t>
            </a:r>
            <a:endParaRPr lang="en-US" altLang="zh-CN" sz="1600" b="0" dirty="0" smtClean="0">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后续服务</a:t>
            </a:r>
            <a:endParaRPr lang="en-US" altLang="zh-CN" sz="1600" dirty="0" smtClean="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smtClean="0">
                <a:latin typeface="微软雅黑" panose="020B0503020204020204" pitchFamily="34" charset="-122"/>
                <a:ea typeface="微软雅黑" panose="020B0503020204020204" pitchFamily="34" charset="-122"/>
              </a:rPr>
              <a:t>     √ </a:t>
            </a:r>
            <a:r>
              <a:rPr lang="zh-CN" altLang="en-US" sz="1600" b="0" dirty="0" smtClean="0">
                <a:latin typeface="微软雅黑" panose="020B0503020204020204" pitchFamily="34" charset="-122"/>
                <a:ea typeface="微软雅黑" panose="020B0503020204020204" pitchFamily="34" charset="-122"/>
              </a:rPr>
              <a:t>运维服务</a:t>
            </a:r>
            <a:endParaRPr lang="en-US" altLang="zh-CN" sz="1600" b="0" dirty="0" smtClean="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a:latin typeface="微软雅黑" panose="020B0503020204020204" pitchFamily="34" charset="-122"/>
                <a:ea typeface="微软雅黑" panose="020B0503020204020204" pitchFamily="34" charset="-122"/>
              </a:rPr>
              <a:t> </a:t>
            </a:r>
            <a:r>
              <a:rPr lang="en-US" altLang="zh-CN" sz="1600" b="0" dirty="0" smtClean="0">
                <a:latin typeface="微软雅黑" panose="020B0503020204020204" pitchFamily="34" charset="-122"/>
                <a:ea typeface="微软雅黑" panose="020B0503020204020204" pitchFamily="34" charset="-122"/>
              </a:rPr>
              <a:t>   </a:t>
            </a:r>
            <a:r>
              <a:rPr lang="en-US" altLang="zh-CN" sz="1600" b="0" dirty="0">
                <a:latin typeface="微软雅黑" panose="020B0503020204020204" pitchFamily="34" charset="-122"/>
                <a:ea typeface="微软雅黑" panose="020B0503020204020204" pitchFamily="34" charset="-122"/>
              </a:rPr>
              <a:t> √ </a:t>
            </a:r>
            <a:r>
              <a:rPr lang="zh-CN" altLang="en-US" sz="1600" b="0" dirty="0" smtClean="0">
                <a:latin typeface="微软雅黑" panose="020B0503020204020204" pitchFamily="34" charset="-122"/>
                <a:ea typeface="微软雅黑" panose="020B0503020204020204" pitchFamily="34" charset="-122"/>
              </a:rPr>
              <a:t>功能优化升级</a:t>
            </a:r>
            <a:r>
              <a:rPr lang="en-US" altLang="zh-CN" sz="1600" b="0" dirty="0" smtClean="0">
                <a:latin typeface="微软雅黑" panose="020B0503020204020204" pitchFamily="34" charset="-122"/>
                <a:ea typeface="微软雅黑" panose="020B0503020204020204" pitchFamily="34" charset="-122"/>
              </a:rPr>
              <a:t> </a:t>
            </a:r>
            <a:endParaRPr lang="en-US" altLang="zh-CN" sz="1600" b="0" dirty="0">
              <a:latin typeface="微软雅黑" panose="020B0503020204020204" pitchFamily="34" charset="-122"/>
              <a:ea typeface="微软雅黑" panose="020B0503020204020204" pitchFamily="34" charset="-122"/>
            </a:endParaRPr>
          </a:p>
          <a:p>
            <a:pPr>
              <a:lnSpc>
                <a:spcPct val="150000"/>
              </a:lnSpc>
              <a:buClr>
                <a:srgbClr val="FFC000"/>
              </a:buClr>
            </a:pPr>
            <a:r>
              <a:rPr lang="en-US" altLang="zh-CN" sz="1600" b="0" dirty="0" smtClean="0">
                <a:latin typeface="微软雅黑" panose="020B0503020204020204" pitchFamily="34" charset="-122"/>
                <a:ea typeface="微软雅黑" panose="020B0503020204020204" pitchFamily="34" charset="-122"/>
              </a:rPr>
              <a:t> </a:t>
            </a:r>
            <a:endParaRPr lang="zh-CN" altLang="en-US" sz="1600" b="0" dirty="0" smtClean="0">
              <a:latin typeface="微软雅黑" panose="020B0503020204020204" pitchFamily="34" charset="-122"/>
              <a:ea typeface="微软雅黑" panose="020B0503020204020204" pitchFamily="34" charset="-122"/>
            </a:endParaRPr>
          </a:p>
        </p:txBody>
      </p:sp>
      <p:sp>
        <p:nvSpPr>
          <p:cNvPr id="10" name="圆角矩形 9"/>
          <p:cNvSpPr/>
          <p:nvPr/>
        </p:nvSpPr>
        <p:spPr>
          <a:xfrm>
            <a:off x="3563888" y="1988840"/>
            <a:ext cx="1080120" cy="432048"/>
          </a:xfrm>
          <a:prstGeom prst="round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监管要求</a:t>
            </a:r>
          </a:p>
        </p:txBody>
      </p:sp>
      <p:sp>
        <p:nvSpPr>
          <p:cNvPr id="11" name="圆角矩形 10"/>
          <p:cNvSpPr/>
          <p:nvPr/>
        </p:nvSpPr>
        <p:spPr>
          <a:xfrm>
            <a:off x="4860032" y="1988840"/>
            <a:ext cx="1080120" cy="432048"/>
          </a:xfrm>
          <a:prstGeom prst="round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管理制度及规范</a:t>
            </a:r>
          </a:p>
        </p:txBody>
      </p:sp>
      <p:sp>
        <p:nvSpPr>
          <p:cNvPr id="12" name="圆角矩形 11"/>
          <p:cNvSpPr/>
          <p:nvPr/>
        </p:nvSpPr>
        <p:spPr>
          <a:xfrm>
            <a:off x="6156176" y="1988840"/>
            <a:ext cx="936104" cy="432048"/>
          </a:xfrm>
          <a:prstGeom prst="round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国际标准</a:t>
            </a:r>
          </a:p>
        </p:txBody>
      </p:sp>
      <p:sp>
        <p:nvSpPr>
          <p:cNvPr id="13" name="圆角矩形 12"/>
          <p:cNvSpPr/>
          <p:nvPr/>
        </p:nvSpPr>
        <p:spPr>
          <a:xfrm>
            <a:off x="7256295" y="1986151"/>
            <a:ext cx="936104" cy="432048"/>
          </a:xfrm>
          <a:prstGeom prst="roundRect">
            <a:avLst/>
          </a:prstGeom>
          <a:solidFill>
            <a:schemeClr val="accent4">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最佳实践</a:t>
            </a:r>
          </a:p>
        </p:txBody>
      </p:sp>
      <p:sp>
        <p:nvSpPr>
          <p:cNvPr id="14" name="矩形 13"/>
          <p:cNvSpPr/>
          <p:nvPr/>
        </p:nvSpPr>
        <p:spPr>
          <a:xfrm>
            <a:off x="3347864" y="2924944"/>
            <a:ext cx="5040560" cy="412468"/>
          </a:xfrm>
          <a:prstGeom prst="rect">
            <a:avLst/>
          </a:prstGeom>
          <a:solidFill>
            <a:schemeClr val="accent3">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咨询实施</a:t>
            </a:r>
          </a:p>
        </p:txBody>
      </p:sp>
      <p:sp>
        <p:nvSpPr>
          <p:cNvPr id="15" name="矩形 14"/>
          <p:cNvSpPr/>
          <p:nvPr/>
        </p:nvSpPr>
        <p:spPr>
          <a:xfrm>
            <a:off x="3347864" y="3717032"/>
            <a:ext cx="5040560" cy="1224136"/>
          </a:xfrm>
          <a:prstGeom prst="rect">
            <a:avLst/>
          </a:prstGeom>
          <a:solidFill>
            <a:schemeClr val="bg1"/>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smtClean="0">
              <a:solidFill>
                <a:schemeClr val="tx1"/>
              </a:solidFill>
              <a:latin typeface="方正姚体" pitchFamily="2" charset="-122"/>
              <a:ea typeface="方正姚体" pitchFamily="2" charset="-122"/>
            </a:endParaRPr>
          </a:p>
        </p:txBody>
      </p:sp>
      <p:sp>
        <p:nvSpPr>
          <p:cNvPr id="16" name="下箭头 15"/>
          <p:cNvSpPr/>
          <p:nvPr/>
        </p:nvSpPr>
        <p:spPr>
          <a:xfrm>
            <a:off x="5580112" y="2636912"/>
            <a:ext cx="360040" cy="288032"/>
          </a:xfrm>
          <a:prstGeom prst="downArrow">
            <a:avLst/>
          </a:prstGeom>
          <a:solidFill>
            <a:schemeClr val="bg1">
              <a:lumMod val="5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smtClean="0">
              <a:solidFill>
                <a:schemeClr val="tx1"/>
              </a:solidFill>
              <a:latin typeface="方正姚体" pitchFamily="2" charset="-122"/>
              <a:ea typeface="方正姚体" pitchFamily="2" charset="-122"/>
            </a:endParaRPr>
          </a:p>
        </p:txBody>
      </p:sp>
      <p:sp>
        <p:nvSpPr>
          <p:cNvPr id="17" name="下箭头 16"/>
          <p:cNvSpPr/>
          <p:nvPr/>
        </p:nvSpPr>
        <p:spPr>
          <a:xfrm>
            <a:off x="5580112" y="3356992"/>
            <a:ext cx="360040" cy="288032"/>
          </a:xfrm>
          <a:prstGeom prst="downArrow">
            <a:avLst/>
          </a:prstGeom>
          <a:solidFill>
            <a:schemeClr val="bg1">
              <a:lumMod val="5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a:solidFill>
                <a:schemeClr val="tx1"/>
              </a:solidFill>
              <a:latin typeface="方正姚体" pitchFamily="2" charset="-122"/>
              <a:ea typeface="方正姚体" pitchFamily="2" charset="-122"/>
            </a:endParaRPr>
          </a:p>
        </p:txBody>
      </p:sp>
      <p:sp>
        <p:nvSpPr>
          <p:cNvPr id="18" name="文本框 18"/>
          <p:cNvSpPr txBox="1"/>
          <p:nvPr/>
        </p:nvSpPr>
        <p:spPr>
          <a:xfrm>
            <a:off x="5148064" y="3789040"/>
            <a:ext cx="1224136" cy="338554"/>
          </a:xfrm>
          <a:prstGeom prst="rect">
            <a:avLst/>
          </a:prstGeom>
          <a:noFill/>
        </p:spPr>
        <p:txBody>
          <a:bodyPr wrap="square" rtlCol="0">
            <a:spAutoFit/>
          </a:bodyPr>
          <a:lstStyle/>
          <a:p>
            <a:pPr algn="ctr"/>
            <a:r>
              <a:rPr lang="zh-CN" altLang="en-US" sz="1600" b="0" dirty="0" smtClean="0">
                <a:latin typeface="微软雅黑" panose="020B0503020204020204" pitchFamily="34" charset="-122"/>
                <a:ea typeface="微软雅黑" panose="020B0503020204020204" pitchFamily="34" charset="-122"/>
              </a:rPr>
              <a:t>系统实施</a:t>
            </a:r>
          </a:p>
        </p:txBody>
      </p:sp>
      <p:sp>
        <p:nvSpPr>
          <p:cNvPr id="19" name="圆角矩形 18"/>
          <p:cNvSpPr/>
          <p:nvPr/>
        </p:nvSpPr>
        <p:spPr>
          <a:xfrm>
            <a:off x="3539267" y="4259268"/>
            <a:ext cx="888271"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咨询成果</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b="0" dirty="0" smtClean="0">
                <a:solidFill>
                  <a:schemeClr val="tx1"/>
                </a:solidFill>
                <a:latin typeface="微软雅黑" panose="020B0503020204020204" pitchFamily="34" charset="-122"/>
                <a:ea typeface="微软雅黑" panose="020B0503020204020204" pitchFamily="34" charset="-122"/>
              </a:rPr>
              <a:t>导入</a:t>
            </a:r>
          </a:p>
        </p:txBody>
      </p:sp>
      <p:sp>
        <p:nvSpPr>
          <p:cNvPr id="20" name="圆角矩形 19"/>
          <p:cNvSpPr/>
          <p:nvPr/>
        </p:nvSpPr>
        <p:spPr>
          <a:xfrm>
            <a:off x="4499992" y="4254459"/>
            <a:ext cx="862959"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需求分析</a:t>
            </a:r>
          </a:p>
        </p:txBody>
      </p:sp>
      <p:sp>
        <p:nvSpPr>
          <p:cNvPr id="21" name="圆角矩形 20"/>
          <p:cNvSpPr/>
          <p:nvPr/>
        </p:nvSpPr>
        <p:spPr>
          <a:xfrm>
            <a:off x="5436664" y="4247082"/>
            <a:ext cx="862959"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产品配置</a:t>
            </a:r>
          </a:p>
        </p:txBody>
      </p:sp>
      <p:sp>
        <p:nvSpPr>
          <p:cNvPr id="22" name="圆角矩形 21"/>
          <p:cNvSpPr/>
          <p:nvPr/>
        </p:nvSpPr>
        <p:spPr>
          <a:xfrm>
            <a:off x="6428487" y="4254459"/>
            <a:ext cx="862959"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系统设计与开发</a:t>
            </a:r>
            <a:endParaRPr lang="zh-CN" altLang="en-US" sz="1200" b="0" dirty="0" smtClean="0">
              <a:solidFill>
                <a:schemeClr val="tx1"/>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7408455" y="4247082"/>
            <a:ext cx="862959"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测试及</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algn="ctr"/>
            <a:r>
              <a:rPr lang="zh-CN" altLang="en-US" sz="1200" b="0" dirty="0" smtClean="0">
                <a:solidFill>
                  <a:schemeClr val="tx1"/>
                </a:solidFill>
                <a:latin typeface="微软雅黑" panose="020B0503020204020204" pitchFamily="34" charset="-122"/>
                <a:ea typeface="微软雅黑" panose="020B0503020204020204" pitchFamily="34" charset="-122"/>
              </a:rPr>
              <a:t>上线</a:t>
            </a:r>
          </a:p>
        </p:txBody>
      </p:sp>
      <p:sp>
        <p:nvSpPr>
          <p:cNvPr id="24" name="矩形 23"/>
          <p:cNvSpPr/>
          <p:nvPr/>
        </p:nvSpPr>
        <p:spPr>
          <a:xfrm>
            <a:off x="3366008" y="5229200"/>
            <a:ext cx="5040560" cy="1224136"/>
          </a:xfrm>
          <a:prstGeom prst="rect">
            <a:avLst/>
          </a:prstGeom>
          <a:solidFill>
            <a:schemeClr val="bg1"/>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smtClean="0">
              <a:solidFill>
                <a:schemeClr val="tx1"/>
              </a:solidFill>
              <a:latin typeface="方正姚体" pitchFamily="2" charset="-122"/>
              <a:ea typeface="方正姚体" pitchFamily="2" charset="-122"/>
            </a:endParaRPr>
          </a:p>
        </p:txBody>
      </p:sp>
      <p:sp>
        <p:nvSpPr>
          <p:cNvPr id="25" name="下箭头 24"/>
          <p:cNvSpPr/>
          <p:nvPr/>
        </p:nvSpPr>
        <p:spPr>
          <a:xfrm>
            <a:off x="5554997" y="4941471"/>
            <a:ext cx="360040" cy="288032"/>
          </a:xfrm>
          <a:prstGeom prst="downArrow">
            <a:avLst/>
          </a:prstGeom>
          <a:solidFill>
            <a:schemeClr val="bg1">
              <a:lumMod val="5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a:solidFill>
                <a:schemeClr val="tx1"/>
              </a:solidFill>
              <a:latin typeface="方正姚体" pitchFamily="2" charset="-122"/>
              <a:ea typeface="方正姚体" pitchFamily="2" charset="-122"/>
            </a:endParaRPr>
          </a:p>
        </p:txBody>
      </p:sp>
      <p:sp>
        <p:nvSpPr>
          <p:cNvPr id="26" name="文本框 26"/>
          <p:cNvSpPr txBox="1"/>
          <p:nvPr/>
        </p:nvSpPr>
        <p:spPr>
          <a:xfrm>
            <a:off x="5148064" y="5322694"/>
            <a:ext cx="1224136" cy="338554"/>
          </a:xfrm>
          <a:prstGeom prst="rect">
            <a:avLst/>
          </a:prstGeom>
          <a:noFill/>
        </p:spPr>
        <p:txBody>
          <a:bodyPr wrap="square" rtlCol="0">
            <a:spAutoFit/>
          </a:bodyPr>
          <a:lstStyle/>
          <a:p>
            <a:pPr algn="ctr"/>
            <a:r>
              <a:rPr lang="zh-CN" altLang="en-US" sz="1600" b="0" dirty="0" smtClean="0">
                <a:latin typeface="微软雅黑" panose="020B0503020204020204" pitchFamily="34" charset="-122"/>
                <a:ea typeface="微软雅黑" panose="020B0503020204020204" pitchFamily="34" charset="-122"/>
              </a:rPr>
              <a:t>后续服务</a:t>
            </a:r>
          </a:p>
        </p:txBody>
      </p:sp>
      <p:sp>
        <p:nvSpPr>
          <p:cNvPr id="27" name="圆角矩形 26"/>
          <p:cNvSpPr/>
          <p:nvPr/>
        </p:nvSpPr>
        <p:spPr>
          <a:xfrm>
            <a:off x="3491880" y="5766355"/>
            <a:ext cx="888271"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现场服务</a:t>
            </a:r>
          </a:p>
        </p:txBody>
      </p:sp>
      <p:sp>
        <p:nvSpPr>
          <p:cNvPr id="28" name="圆角矩形 27"/>
          <p:cNvSpPr/>
          <p:nvPr/>
        </p:nvSpPr>
        <p:spPr>
          <a:xfrm>
            <a:off x="4499992" y="5766355"/>
            <a:ext cx="1023895"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非现场服务</a:t>
            </a:r>
          </a:p>
        </p:txBody>
      </p:sp>
      <p:sp>
        <p:nvSpPr>
          <p:cNvPr id="29" name="圆角矩形 28"/>
          <p:cNvSpPr/>
          <p:nvPr/>
        </p:nvSpPr>
        <p:spPr>
          <a:xfrm>
            <a:off x="5580112" y="5754439"/>
            <a:ext cx="888271"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客户回访</a:t>
            </a:r>
          </a:p>
        </p:txBody>
      </p:sp>
      <p:sp>
        <p:nvSpPr>
          <p:cNvPr id="30" name="圆角矩形 29"/>
          <p:cNvSpPr/>
          <p:nvPr/>
        </p:nvSpPr>
        <p:spPr>
          <a:xfrm>
            <a:off x="6516216" y="5766355"/>
            <a:ext cx="888271"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系统升级</a:t>
            </a:r>
          </a:p>
        </p:txBody>
      </p:sp>
      <p:sp>
        <p:nvSpPr>
          <p:cNvPr id="31" name="圆角矩形 30"/>
          <p:cNvSpPr/>
          <p:nvPr/>
        </p:nvSpPr>
        <p:spPr>
          <a:xfrm>
            <a:off x="7431098" y="5766355"/>
            <a:ext cx="888271" cy="432048"/>
          </a:xfrm>
          <a:prstGeom prst="round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功能扩展</a:t>
            </a:r>
          </a:p>
        </p:txBody>
      </p:sp>
    </p:spTree>
    <p:extLst>
      <p:ext uri="{BB962C8B-B14F-4D97-AF65-F5344CB8AC3E}">
        <p14:creationId xmlns:p14="http://schemas.microsoft.com/office/powerpoint/2010/main" val="279841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融和友信公司内控合规操作风险</a:t>
            </a:r>
            <a:r>
              <a:rPr lang="en-US" altLang="zh-CN" b="1" dirty="0" smtClean="0"/>
              <a:t>GRC</a:t>
            </a:r>
            <a:r>
              <a:rPr lang="zh-CN" altLang="en-US" b="1" dirty="0" smtClean="0"/>
              <a:t>系统介绍</a:t>
            </a:r>
            <a:endParaRPr lang="zh-CN" altLang="en-US" b="1" dirty="0"/>
          </a:p>
        </p:txBody>
      </p:sp>
      <p:sp>
        <p:nvSpPr>
          <p:cNvPr id="3" name="矩形 2"/>
          <p:cNvSpPr/>
          <p:nvPr/>
        </p:nvSpPr>
        <p:spPr>
          <a:xfrm>
            <a:off x="251520" y="908720"/>
            <a:ext cx="8496944" cy="504056"/>
          </a:xfrm>
          <a:prstGeom prst="rect">
            <a:avLst/>
          </a:prstGeom>
          <a:solidFill>
            <a:schemeClr val="accent5">
              <a:lumMod val="60000"/>
              <a:lumOff val="40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GRC</a:t>
            </a:r>
            <a:r>
              <a:rPr lang="zh-CN" altLang="en-US" b="1" dirty="0" smtClean="0">
                <a:solidFill>
                  <a:schemeClr val="tx1"/>
                </a:solidFill>
                <a:latin typeface="微软雅黑" panose="020B0503020204020204" pitchFamily="34" charset="-122"/>
                <a:ea typeface="微软雅黑" panose="020B0503020204020204" pitchFamily="34" charset="-122"/>
              </a:rPr>
              <a:t>背景分析</a:t>
            </a:r>
          </a:p>
        </p:txBody>
      </p:sp>
      <p:sp>
        <p:nvSpPr>
          <p:cNvPr id="4" name="矩形 3"/>
          <p:cNvSpPr/>
          <p:nvPr/>
        </p:nvSpPr>
        <p:spPr>
          <a:xfrm>
            <a:off x="251520" y="1484784"/>
            <a:ext cx="8496944" cy="4896544"/>
          </a:xfrm>
          <a:prstGeom prst="rect">
            <a:avLst/>
          </a:prstGeom>
          <a:solidFill>
            <a:schemeClr val="bg1"/>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marL="285750" indent="-285750">
              <a:lnSpc>
                <a:spcPct val="150000"/>
              </a:lnSpc>
              <a:buClr>
                <a:srgbClr val="FFC000"/>
              </a:buClr>
              <a:buFont typeface="Wingdings" panose="05000000000000000000" pitchFamily="2" charset="2"/>
              <a:buChar char="n"/>
            </a:pPr>
            <a:r>
              <a:rPr lang="zh-CN" altLang="en-US" b="0" dirty="0" smtClean="0">
                <a:solidFill>
                  <a:schemeClr val="tx1"/>
                </a:solidFill>
                <a:latin typeface="微软雅黑" panose="020B0503020204020204" pitchFamily="34" charset="-122"/>
                <a:ea typeface="微软雅黑" panose="020B0503020204020204" pitchFamily="34" charset="-122"/>
              </a:rPr>
              <a:t>商业银行面临的业务环境越来越复杂。</a:t>
            </a:r>
            <a:r>
              <a:rPr lang="zh-CN" altLang="zh-CN" b="0" dirty="0">
                <a:solidFill>
                  <a:schemeClr val="tx1"/>
                </a:solidFill>
                <a:latin typeface="微软雅黑" panose="020B0503020204020204" pitchFamily="34" charset="-122"/>
                <a:ea typeface="微软雅黑" panose="020B0503020204020204" pitchFamily="34" charset="-122"/>
              </a:rPr>
              <a:t>如何保证</a:t>
            </a:r>
            <a:r>
              <a:rPr lang="zh-CN" altLang="zh-CN" b="0" dirty="0" smtClean="0">
                <a:solidFill>
                  <a:schemeClr val="tx1"/>
                </a:solidFill>
                <a:latin typeface="微软雅黑" panose="020B0503020204020204" pitchFamily="34" charset="-122"/>
                <a:ea typeface="微软雅黑" panose="020B0503020204020204" pitchFamily="34" charset="-122"/>
              </a:rPr>
              <a:t>通过</a:t>
            </a:r>
            <a:r>
              <a:rPr lang="zh-CN" altLang="en-US" b="0" dirty="0">
                <a:solidFill>
                  <a:schemeClr val="tx1"/>
                </a:solidFill>
                <a:latin typeface="微软雅黑" panose="020B0503020204020204" pitchFamily="34" charset="-122"/>
                <a:ea typeface="微软雅黑" panose="020B0503020204020204" pitchFamily="34" charset="-122"/>
              </a:rPr>
              <a:t>统一</a:t>
            </a:r>
            <a:r>
              <a:rPr lang="zh-CN" altLang="zh-CN" b="0" dirty="0" smtClean="0">
                <a:solidFill>
                  <a:schemeClr val="tx1"/>
                </a:solidFill>
                <a:latin typeface="微软雅黑" panose="020B0503020204020204" pitchFamily="34" charset="-122"/>
                <a:ea typeface="微软雅黑" panose="020B0503020204020204" pitchFamily="34" charset="-122"/>
              </a:rPr>
              <a:t>的</a:t>
            </a:r>
            <a:r>
              <a:rPr lang="zh-CN" altLang="zh-CN" b="0" dirty="0">
                <a:solidFill>
                  <a:schemeClr val="tx1"/>
                </a:solidFill>
                <a:latin typeface="微软雅黑" panose="020B0503020204020204" pitchFamily="34" charset="-122"/>
                <a:ea typeface="微软雅黑" panose="020B0503020204020204" pitchFamily="34" charset="-122"/>
              </a:rPr>
              <a:t>方式来发展有效的治理、风险管理并优化绩效管理，同时</a:t>
            </a:r>
            <a:r>
              <a:rPr lang="zh-CN" altLang="zh-CN" b="0" dirty="0" smtClean="0">
                <a:solidFill>
                  <a:schemeClr val="tx1"/>
                </a:solidFill>
                <a:latin typeface="微软雅黑" panose="020B0503020204020204" pitchFamily="34" charset="-122"/>
                <a:ea typeface="微软雅黑" panose="020B0503020204020204" pitchFamily="34" charset="-122"/>
              </a:rPr>
              <a:t>满足</a:t>
            </a:r>
            <a:r>
              <a:rPr lang="zh-CN" altLang="en-US" b="0" dirty="0" smtClean="0">
                <a:solidFill>
                  <a:schemeClr val="tx1"/>
                </a:solidFill>
                <a:latin typeface="微软雅黑" panose="020B0503020204020204" pitchFamily="34" charset="-122"/>
                <a:ea typeface="微软雅黑" panose="020B0503020204020204" pitchFamily="34" charset="-122"/>
              </a:rPr>
              <a:t>商业银行</a:t>
            </a:r>
            <a:r>
              <a:rPr lang="zh-CN" altLang="zh-CN" b="0" dirty="0" smtClean="0">
                <a:solidFill>
                  <a:schemeClr val="tx1"/>
                </a:solidFill>
                <a:latin typeface="微软雅黑" panose="020B0503020204020204" pitchFamily="34" charset="-122"/>
                <a:ea typeface="微软雅黑" panose="020B0503020204020204" pitchFamily="34" charset="-122"/>
              </a:rPr>
              <a:t>合</a:t>
            </a:r>
            <a:r>
              <a:rPr lang="zh-CN" altLang="zh-CN" b="0" dirty="0">
                <a:solidFill>
                  <a:schemeClr val="tx1"/>
                </a:solidFill>
                <a:latin typeface="微软雅黑" panose="020B0503020204020204" pitchFamily="34" charset="-122"/>
                <a:ea typeface="微软雅黑" panose="020B0503020204020204" pitchFamily="34" charset="-122"/>
              </a:rPr>
              <a:t>规的义务，</a:t>
            </a:r>
            <a:r>
              <a:rPr lang="zh-CN" altLang="zh-CN" b="0" dirty="0" smtClean="0">
                <a:solidFill>
                  <a:schemeClr val="tx1"/>
                </a:solidFill>
                <a:latin typeface="微软雅黑" panose="020B0503020204020204" pitchFamily="34" charset="-122"/>
                <a:ea typeface="微软雅黑" panose="020B0503020204020204" pitchFamily="34" charset="-122"/>
              </a:rPr>
              <a:t>是</a:t>
            </a:r>
            <a:r>
              <a:rPr lang="zh-CN" altLang="en-US" b="0" dirty="0" smtClean="0">
                <a:solidFill>
                  <a:schemeClr val="tx1"/>
                </a:solidFill>
                <a:latin typeface="微软雅黑" panose="020B0503020204020204" pitchFamily="34" charset="-122"/>
                <a:ea typeface="微软雅黑" panose="020B0503020204020204" pitchFamily="34" charset="-122"/>
              </a:rPr>
              <a:t>商业银行</a:t>
            </a:r>
            <a:r>
              <a:rPr lang="zh-CN" altLang="zh-CN" b="0" dirty="0" smtClean="0">
                <a:solidFill>
                  <a:schemeClr val="tx1"/>
                </a:solidFill>
                <a:latin typeface="微软雅黑" panose="020B0503020204020204" pitchFamily="34" charset="-122"/>
                <a:ea typeface="微软雅黑" panose="020B0503020204020204" pitchFamily="34" charset="-122"/>
              </a:rPr>
              <a:t>面临</a:t>
            </a:r>
            <a:r>
              <a:rPr lang="zh-CN" altLang="zh-CN" b="0" dirty="0">
                <a:solidFill>
                  <a:schemeClr val="tx1"/>
                </a:solidFill>
                <a:latin typeface="微软雅黑" panose="020B0503020204020204" pitchFamily="34" charset="-122"/>
                <a:ea typeface="微软雅黑" panose="020B0503020204020204" pitchFamily="34" charset="-122"/>
              </a:rPr>
              <a:t>的重要挑战。</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n"/>
            </a:pPr>
            <a:r>
              <a:rPr lang="zh-CN" altLang="en-US" b="0" dirty="0" smtClean="0">
                <a:solidFill>
                  <a:schemeClr val="tx1"/>
                </a:solidFill>
                <a:latin typeface="微软雅黑" panose="020B0503020204020204" pitchFamily="34" charset="-122"/>
                <a:ea typeface="微软雅黑" panose="020B0503020204020204" pitchFamily="34" charset="-122"/>
              </a:rPr>
              <a:t>商业银行内部的治理、风险管理、合规、绩效管理、审计分散在各个部门，管理活动有很多重复及交叉的部分。</a:t>
            </a:r>
            <a:endParaRPr lang="en-US" altLang="zh-CN" b="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n"/>
            </a:pPr>
            <a:r>
              <a:rPr lang="zh-CN" altLang="en-US" b="0" dirty="0" smtClean="0">
                <a:solidFill>
                  <a:schemeClr val="tx1"/>
                </a:solidFill>
                <a:latin typeface="微软雅黑" panose="020B0503020204020204" pitchFamily="34" charset="-122"/>
                <a:ea typeface="微软雅黑" panose="020B0503020204020204" pitchFamily="34" charset="-122"/>
              </a:rPr>
              <a:t>搭建的风险管理体系难以落地实施，很多完成</a:t>
            </a:r>
            <a:r>
              <a:rPr lang="zh-CN" altLang="en-US" b="0" dirty="0">
                <a:solidFill>
                  <a:schemeClr val="tx1"/>
                </a:solidFill>
                <a:latin typeface="微软雅黑" panose="020B0503020204020204" pitchFamily="34" charset="-122"/>
                <a:ea typeface="微软雅黑" panose="020B0503020204020204" pitchFamily="34" charset="-122"/>
              </a:rPr>
              <a:t>内控与风险管理体系构建</a:t>
            </a:r>
            <a:r>
              <a:rPr lang="zh-CN" altLang="en-US" b="0" dirty="0" smtClean="0">
                <a:solidFill>
                  <a:schemeClr val="tx1"/>
                </a:solidFill>
                <a:latin typeface="微软雅黑" panose="020B0503020204020204" pitchFamily="34" charset="-122"/>
                <a:ea typeface="微软雅黑" panose="020B0503020204020204" pitchFamily="34" charset="-122"/>
              </a:rPr>
              <a:t>的商业银行仍</a:t>
            </a:r>
            <a:r>
              <a:rPr lang="zh-CN" altLang="en-US" b="0" dirty="0">
                <a:solidFill>
                  <a:schemeClr val="tx1"/>
                </a:solidFill>
                <a:latin typeface="微软雅黑" panose="020B0503020204020204" pitchFamily="34" charset="-122"/>
                <a:ea typeface="微软雅黑" panose="020B0503020204020204" pitchFamily="34" charset="-122"/>
              </a:rPr>
              <a:t>停留在手工作业阶段，缺乏有效的信息化手段支撑，</a:t>
            </a:r>
            <a:r>
              <a:rPr lang="zh-CN" altLang="en-US" b="0" dirty="0" smtClean="0">
                <a:solidFill>
                  <a:schemeClr val="tx1"/>
                </a:solidFill>
                <a:latin typeface="微软雅黑" panose="020B0503020204020204" pitchFamily="34" charset="-122"/>
                <a:ea typeface="微软雅黑" panose="020B0503020204020204" pitchFamily="34" charset="-122"/>
              </a:rPr>
              <a:t>导致内控及风险管理体系的</a:t>
            </a:r>
            <a:r>
              <a:rPr lang="zh-CN" altLang="en-US" b="0" dirty="0">
                <a:solidFill>
                  <a:schemeClr val="tx1"/>
                </a:solidFill>
                <a:latin typeface="微软雅黑" panose="020B0503020204020204" pitchFamily="34" charset="-122"/>
                <a:ea typeface="微软雅黑" panose="020B0503020204020204" pitchFamily="34" charset="-122"/>
              </a:rPr>
              <a:t>实施得不到业务部门的积极</a:t>
            </a:r>
            <a:r>
              <a:rPr lang="zh-CN" altLang="en-US" b="0" dirty="0" smtClean="0">
                <a:solidFill>
                  <a:schemeClr val="tx1"/>
                </a:solidFill>
                <a:latin typeface="微软雅黑" panose="020B0503020204020204" pitchFamily="34" charset="-122"/>
                <a:ea typeface="微软雅黑" panose="020B0503020204020204" pitchFamily="34" charset="-122"/>
              </a:rPr>
              <a:t>响应。</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n"/>
            </a:pPr>
            <a:r>
              <a:rPr lang="zh-CN" altLang="en-US" b="0" dirty="0" smtClean="0">
                <a:solidFill>
                  <a:schemeClr val="tx1"/>
                </a:solidFill>
                <a:latin typeface="微软雅黑" panose="020B0503020204020204" pitchFamily="34" charset="-122"/>
                <a:ea typeface="微软雅黑" panose="020B0503020204020204" pitchFamily="34" charset="-122"/>
              </a:rPr>
              <a:t>管理层难以及时风险现状。</a:t>
            </a:r>
            <a:r>
              <a:rPr lang="zh-CN" altLang="en-US" b="0" dirty="0">
                <a:solidFill>
                  <a:schemeClr val="tx1"/>
                </a:solidFill>
                <a:latin typeface="微软雅黑" panose="020B0503020204020204" pitchFamily="34" charset="-122"/>
                <a:ea typeface="微软雅黑" panose="020B0503020204020204" pitchFamily="34" charset="-122"/>
              </a:rPr>
              <a:t>因缺乏系统的风险管理沟通与联动机制，将导致管理层难以及时、准确地把握企业风险管理</a:t>
            </a:r>
            <a:r>
              <a:rPr lang="zh-CN" altLang="en-US" b="0" dirty="0" smtClean="0">
                <a:solidFill>
                  <a:schemeClr val="tx1"/>
                </a:solidFill>
                <a:latin typeface="微软雅黑" panose="020B0503020204020204" pitchFamily="34" charset="-122"/>
                <a:ea typeface="微软雅黑" panose="020B0503020204020204" pitchFamily="34" charset="-122"/>
              </a:rPr>
              <a:t>现状。</a:t>
            </a:r>
            <a:endParaRPr lang="en-US" altLang="zh-CN" b="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Clr>
                <a:srgbClr val="92D050"/>
              </a:buClr>
              <a:buFont typeface="Wingdings" panose="05000000000000000000" pitchFamily="2" charset="2"/>
              <a:buChar char="n"/>
            </a:pPr>
            <a:endParaRPr lang="en-US" altLang="en-US" b="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Clr>
                <a:srgbClr val="92D050"/>
              </a:buClr>
              <a:buFont typeface="Wingdings" panose="05000000000000000000" pitchFamily="2" charset="2"/>
              <a:buChar char="n"/>
            </a:pPr>
            <a:endParaRPr lang="zh-CN" altLang="en-US" b="0" dirty="0" smtClean="0">
              <a:solidFill>
                <a:schemeClr val="tx1"/>
              </a:solidFill>
              <a:latin typeface="微软雅黑" panose="020B0503020204020204" pitchFamily="34" charset="-122"/>
              <a:ea typeface="微软雅黑" panose="020B0503020204020204" pitchFamily="34" charset="-122"/>
            </a:endParaRPr>
          </a:p>
        </p:txBody>
      </p:sp>
      <p:sp>
        <p:nvSpPr>
          <p:cNvPr id="5"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3</a:t>
            </a:fld>
            <a:endParaRPr lang="en-US" altLang="zh-CN" dirty="0"/>
          </a:p>
        </p:txBody>
      </p:sp>
    </p:spTree>
    <p:extLst>
      <p:ext uri="{BB962C8B-B14F-4D97-AF65-F5344CB8AC3E}">
        <p14:creationId xmlns:p14="http://schemas.microsoft.com/office/powerpoint/2010/main" val="2681065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10567" y="217884"/>
            <a:ext cx="4608512" cy="490537"/>
          </a:xfrm>
        </p:spPr>
        <p:txBody>
          <a:bodyPr/>
          <a:lstStyle/>
          <a:p>
            <a:r>
              <a:rPr lang="zh-CN" altLang="en-US" b="1" dirty="0" smtClean="0"/>
              <a:t>项目组织</a:t>
            </a:r>
            <a:endParaRPr lang="zh-CN" altLang="en-US" b="1" dirty="0"/>
          </a:p>
        </p:txBody>
      </p:sp>
      <p:sp>
        <p:nvSpPr>
          <p:cNvPr id="4"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30</a:t>
            </a:fld>
            <a:endParaRPr lang="en-US" altLang="zh-CN" dirty="0"/>
          </a:p>
        </p:txBody>
      </p:sp>
      <p:sp>
        <p:nvSpPr>
          <p:cNvPr id="5" name="矩形 4"/>
          <p:cNvSpPr/>
          <p:nvPr/>
        </p:nvSpPr>
        <p:spPr>
          <a:xfrm>
            <a:off x="3500430" y="1500174"/>
            <a:ext cx="1928826" cy="571504"/>
          </a:xfrm>
          <a:prstGeom prst="rect">
            <a:avLst/>
          </a:prstGeom>
          <a:solidFill>
            <a:schemeClr val="accent4">
              <a:lumMod val="60000"/>
              <a:lumOff val="40000"/>
            </a:schemeClr>
          </a:solidFill>
          <a:ln>
            <a:solidFill>
              <a:schemeClr val="tx2">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项目领导小组</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3500430" y="2285992"/>
            <a:ext cx="1928826" cy="571504"/>
          </a:xfrm>
          <a:prstGeom prst="rect">
            <a:avLst/>
          </a:prstGeom>
          <a:solidFill>
            <a:schemeClr val="accent3">
              <a:lumMod val="60000"/>
              <a:lumOff val="40000"/>
            </a:schemeClr>
          </a:solidFill>
          <a:ln>
            <a:solidFill>
              <a:schemeClr val="tx2">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项目管理办公室</a:t>
            </a:r>
          </a:p>
        </p:txBody>
      </p:sp>
      <p:sp>
        <p:nvSpPr>
          <p:cNvPr id="7" name="矩形 6"/>
          <p:cNvSpPr/>
          <p:nvPr/>
        </p:nvSpPr>
        <p:spPr>
          <a:xfrm>
            <a:off x="3500430" y="3143248"/>
            <a:ext cx="1928826" cy="571504"/>
          </a:xfrm>
          <a:prstGeom prst="rect">
            <a:avLst/>
          </a:prstGeom>
          <a:solidFill>
            <a:schemeClr val="accent5">
              <a:lumMod val="60000"/>
              <a:lumOff val="40000"/>
            </a:schemeClr>
          </a:solidFill>
          <a:ln>
            <a:solidFill>
              <a:schemeClr val="tx2">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项目经理</a:t>
            </a:r>
          </a:p>
        </p:txBody>
      </p:sp>
      <p:sp>
        <p:nvSpPr>
          <p:cNvPr id="8" name="矩形 7"/>
          <p:cNvSpPr/>
          <p:nvPr/>
        </p:nvSpPr>
        <p:spPr>
          <a:xfrm>
            <a:off x="1071538" y="2285992"/>
            <a:ext cx="1928826" cy="571504"/>
          </a:xfrm>
          <a:prstGeom prst="rect">
            <a:avLst/>
          </a:prstGeom>
          <a:solidFill>
            <a:schemeClr val="accent3">
              <a:lumMod val="60000"/>
              <a:lumOff val="40000"/>
            </a:schemeClr>
          </a:solidFill>
          <a:ln>
            <a:solidFill>
              <a:schemeClr val="tx2">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项目专家委员会</a:t>
            </a:r>
          </a:p>
        </p:txBody>
      </p:sp>
      <p:sp>
        <p:nvSpPr>
          <p:cNvPr id="9" name="矩形 8"/>
          <p:cNvSpPr/>
          <p:nvPr/>
        </p:nvSpPr>
        <p:spPr>
          <a:xfrm>
            <a:off x="6000760" y="2285992"/>
            <a:ext cx="1928826" cy="571504"/>
          </a:xfrm>
          <a:prstGeom prst="rect">
            <a:avLst/>
          </a:prstGeom>
          <a:solidFill>
            <a:schemeClr val="accent3">
              <a:lumMod val="60000"/>
              <a:lumOff val="40000"/>
            </a:schemeClr>
          </a:solidFill>
          <a:ln>
            <a:solidFill>
              <a:schemeClr val="tx2">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项目变更控制</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r>
              <a:rPr lang="zh-CN" altLang="en-US" dirty="0" smtClean="0">
                <a:solidFill>
                  <a:schemeClr val="tx1"/>
                </a:solidFill>
                <a:latin typeface="微软雅黑" panose="020B0503020204020204" pitchFamily="34" charset="-122"/>
                <a:ea typeface="微软雅黑" panose="020B0503020204020204" pitchFamily="34" charset="-122"/>
              </a:rPr>
              <a:t>委员会</a:t>
            </a:r>
          </a:p>
        </p:txBody>
      </p:sp>
      <p:sp>
        <p:nvSpPr>
          <p:cNvPr id="10" name="矩形 9"/>
          <p:cNvSpPr/>
          <p:nvPr/>
        </p:nvSpPr>
        <p:spPr>
          <a:xfrm>
            <a:off x="571472" y="4286256"/>
            <a:ext cx="1214446" cy="1500198"/>
          </a:xfrm>
          <a:prstGeom prst="rect">
            <a:avLst/>
          </a:prstGeom>
          <a:solidFill>
            <a:schemeClr val="accent5">
              <a:lumMod val="60000"/>
              <a:lumOff val="40000"/>
            </a:schemeClr>
          </a:solidFill>
          <a:ln w="254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咨询组</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gn="ctr"/>
            <a:r>
              <a:rPr lang="en-US" altLang="zh-CN" sz="1600" b="1" dirty="0" smtClean="0">
                <a:solidFill>
                  <a:schemeClr val="tx1"/>
                </a:solidFill>
                <a:latin typeface="微软雅黑" panose="020B0503020204020204" pitchFamily="34" charset="-122"/>
                <a:ea typeface="微软雅黑" panose="020B0503020204020204" pitchFamily="34" charset="-122"/>
              </a:rPr>
              <a:t> </a:t>
            </a:r>
          </a:p>
          <a:p>
            <a:pPr algn="ctr"/>
            <a:r>
              <a:rPr lang="zh-CN" altLang="en-US" sz="1600" dirty="0" smtClean="0">
                <a:solidFill>
                  <a:schemeClr val="tx1"/>
                </a:solidFill>
                <a:latin typeface="微软雅黑" panose="020B0503020204020204" pitchFamily="34" charset="-122"/>
                <a:ea typeface="微软雅黑" panose="020B0503020204020204" pitchFamily="34" charset="-122"/>
              </a:rPr>
              <a:t>组长</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600" dirty="0" smtClean="0">
                <a:solidFill>
                  <a:schemeClr val="tx1"/>
                </a:solidFill>
                <a:latin typeface="微软雅黑" panose="020B0503020204020204" pitchFamily="34" charset="-122"/>
                <a:ea typeface="微软雅黑" panose="020B0503020204020204" pitchFamily="34" charset="-122"/>
              </a:rPr>
              <a:t>咨询师</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857356" y="4286256"/>
            <a:ext cx="1214446" cy="1500198"/>
          </a:xfrm>
          <a:prstGeom prst="rect">
            <a:avLst/>
          </a:prstGeom>
          <a:solidFill>
            <a:schemeClr val="accent5">
              <a:lumMod val="60000"/>
              <a:lumOff val="40000"/>
            </a:schemeClr>
          </a:solidFill>
          <a:ln w="254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需求分析组</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16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600" dirty="0" smtClean="0">
                <a:solidFill>
                  <a:schemeClr val="tx1"/>
                </a:solidFill>
                <a:latin typeface="微软雅黑" panose="020B0503020204020204" pitchFamily="34" charset="-122"/>
                <a:ea typeface="微软雅黑" panose="020B0503020204020204" pitchFamily="34" charset="-122"/>
              </a:rPr>
              <a:t>组长</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600" dirty="0" smtClean="0">
                <a:solidFill>
                  <a:schemeClr val="tx1"/>
                </a:solidFill>
                <a:latin typeface="微软雅黑" panose="020B0503020204020204" pitchFamily="34" charset="-122"/>
                <a:ea typeface="微软雅黑" panose="020B0503020204020204" pitchFamily="34" charset="-122"/>
              </a:rPr>
              <a:t>需求分析师</a:t>
            </a:r>
          </a:p>
        </p:txBody>
      </p:sp>
      <p:sp>
        <p:nvSpPr>
          <p:cNvPr id="12" name="矩形 11"/>
          <p:cNvSpPr/>
          <p:nvPr/>
        </p:nvSpPr>
        <p:spPr>
          <a:xfrm>
            <a:off x="3143240" y="4286256"/>
            <a:ext cx="1214446" cy="1500198"/>
          </a:xfrm>
          <a:prstGeom prst="rect">
            <a:avLst/>
          </a:prstGeom>
          <a:solidFill>
            <a:schemeClr val="accent5">
              <a:lumMod val="60000"/>
              <a:lumOff val="40000"/>
            </a:schemeClr>
          </a:solidFill>
          <a:ln w="254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架构设计组</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架构师</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4429124" y="4286256"/>
            <a:ext cx="1214446" cy="1500198"/>
          </a:xfrm>
          <a:prstGeom prst="rect">
            <a:avLst/>
          </a:prstGeom>
          <a:solidFill>
            <a:schemeClr val="accent5">
              <a:lumMod val="60000"/>
              <a:lumOff val="40000"/>
            </a:schemeClr>
          </a:solidFill>
          <a:ln w="254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系统实现组</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组长</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开发工程师</a:t>
            </a:r>
          </a:p>
        </p:txBody>
      </p:sp>
      <p:sp>
        <p:nvSpPr>
          <p:cNvPr id="14" name="矩形 13"/>
          <p:cNvSpPr/>
          <p:nvPr/>
        </p:nvSpPr>
        <p:spPr>
          <a:xfrm>
            <a:off x="5715008" y="4286256"/>
            <a:ext cx="1214446" cy="1500198"/>
          </a:xfrm>
          <a:prstGeom prst="rect">
            <a:avLst/>
          </a:prstGeom>
          <a:solidFill>
            <a:schemeClr val="accent5">
              <a:lumMod val="60000"/>
              <a:lumOff val="40000"/>
            </a:schemeClr>
          </a:solidFill>
          <a:ln w="254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质量控制组</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质量控制</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人员</a:t>
            </a:r>
          </a:p>
        </p:txBody>
      </p:sp>
      <p:sp>
        <p:nvSpPr>
          <p:cNvPr id="15" name="矩形 14"/>
          <p:cNvSpPr/>
          <p:nvPr/>
        </p:nvSpPr>
        <p:spPr>
          <a:xfrm>
            <a:off x="7000892" y="4286256"/>
            <a:ext cx="1214446" cy="1500198"/>
          </a:xfrm>
          <a:prstGeom prst="rect">
            <a:avLst/>
          </a:prstGeom>
          <a:solidFill>
            <a:schemeClr val="accent5">
              <a:lumMod val="60000"/>
              <a:lumOff val="40000"/>
            </a:schemeClr>
          </a:solidFill>
          <a:ln w="254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测试组</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组长</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测试人员</a:t>
            </a:r>
          </a:p>
        </p:txBody>
      </p:sp>
      <p:cxnSp>
        <p:nvCxnSpPr>
          <p:cNvPr id="16" name="直接箭头连接符 15"/>
          <p:cNvCxnSpPr>
            <a:stCxn id="5" idx="2"/>
            <a:endCxn id="6" idx="0"/>
          </p:cNvCxnSpPr>
          <p:nvPr/>
        </p:nvCxnSpPr>
        <p:spPr>
          <a:xfrm rot="5400000">
            <a:off x="4357686" y="2178835"/>
            <a:ext cx="214314" cy="1588"/>
          </a:xfrm>
          <a:prstGeom prst="straightConnector1">
            <a:avLst/>
          </a:prstGeom>
          <a:ln w="22225">
            <a:tailEnd type="none"/>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a:stCxn id="6" idx="2"/>
            <a:endCxn id="7" idx="0"/>
          </p:cNvCxnSpPr>
          <p:nvPr/>
        </p:nvCxnSpPr>
        <p:spPr>
          <a:xfrm rot="5400000">
            <a:off x="4321967" y="3000372"/>
            <a:ext cx="285752" cy="1588"/>
          </a:xfrm>
          <a:prstGeom prst="straightConnector1">
            <a:avLst/>
          </a:prstGeom>
          <a:ln w="22225">
            <a:tailEnd type="none"/>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stCxn id="8" idx="3"/>
            <a:endCxn id="6" idx="1"/>
          </p:cNvCxnSpPr>
          <p:nvPr/>
        </p:nvCxnSpPr>
        <p:spPr>
          <a:xfrm>
            <a:off x="3000364" y="2571744"/>
            <a:ext cx="500066" cy="1588"/>
          </a:xfrm>
          <a:prstGeom prst="straightConnector1">
            <a:avLst/>
          </a:prstGeom>
          <a:ln w="22225">
            <a:tailEnd type="none"/>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a:stCxn id="9" idx="1"/>
            <a:endCxn id="6" idx="3"/>
          </p:cNvCxnSpPr>
          <p:nvPr/>
        </p:nvCxnSpPr>
        <p:spPr>
          <a:xfrm rot="10800000">
            <a:off x="5429256" y="2571744"/>
            <a:ext cx="571504" cy="1588"/>
          </a:xfrm>
          <a:prstGeom prst="straightConnector1">
            <a:avLst/>
          </a:prstGeom>
          <a:ln w="22225">
            <a:tailEnd type="none"/>
          </a:ln>
        </p:spPr>
        <p:style>
          <a:lnRef idx="2">
            <a:schemeClr val="accent1"/>
          </a:lnRef>
          <a:fillRef idx="0">
            <a:schemeClr val="accent1"/>
          </a:fillRef>
          <a:effectRef idx="1">
            <a:schemeClr val="accent1"/>
          </a:effectRef>
          <a:fontRef idx="minor">
            <a:schemeClr val="tx1"/>
          </a:fontRef>
        </p:style>
      </p:cxnSp>
      <p:cxnSp>
        <p:nvCxnSpPr>
          <p:cNvPr id="20" name="肘形连接符 19"/>
          <p:cNvCxnSpPr>
            <a:stCxn id="7" idx="2"/>
            <a:endCxn id="10" idx="0"/>
          </p:cNvCxnSpPr>
          <p:nvPr/>
        </p:nvCxnSpPr>
        <p:spPr>
          <a:xfrm rot="5400000">
            <a:off x="2536017" y="2357430"/>
            <a:ext cx="571504" cy="3286148"/>
          </a:xfrm>
          <a:prstGeom prst="bentConnector3">
            <a:avLst>
              <a:gd name="adj1" fmla="val 50000"/>
            </a:avLst>
          </a:prstGeom>
          <a:ln w="22225">
            <a:tailEnd type="none"/>
          </a:ln>
        </p:spPr>
        <p:style>
          <a:lnRef idx="2">
            <a:schemeClr val="accent1"/>
          </a:lnRef>
          <a:fillRef idx="0">
            <a:schemeClr val="accent1"/>
          </a:fillRef>
          <a:effectRef idx="1">
            <a:schemeClr val="accent1"/>
          </a:effectRef>
          <a:fontRef idx="minor">
            <a:schemeClr val="tx1"/>
          </a:fontRef>
        </p:style>
      </p:cxnSp>
      <p:cxnSp>
        <p:nvCxnSpPr>
          <p:cNvPr id="21" name="肘形连接符 20"/>
          <p:cNvCxnSpPr>
            <a:stCxn id="7" idx="2"/>
            <a:endCxn id="11" idx="0"/>
          </p:cNvCxnSpPr>
          <p:nvPr/>
        </p:nvCxnSpPr>
        <p:spPr>
          <a:xfrm rot="5400000">
            <a:off x="3178959" y="3000372"/>
            <a:ext cx="571504" cy="2000264"/>
          </a:xfrm>
          <a:prstGeom prst="bentConnector3">
            <a:avLst>
              <a:gd name="adj1" fmla="val 50000"/>
            </a:avLst>
          </a:prstGeom>
          <a:ln w="22225">
            <a:tailEnd type="none"/>
          </a:ln>
        </p:spPr>
        <p:style>
          <a:lnRef idx="2">
            <a:schemeClr val="accent1"/>
          </a:lnRef>
          <a:fillRef idx="0">
            <a:schemeClr val="accent1"/>
          </a:fillRef>
          <a:effectRef idx="1">
            <a:schemeClr val="accent1"/>
          </a:effectRef>
          <a:fontRef idx="minor">
            <a:schemeClr val="tx1"/>
          </a:fontRef>
        </p:style>
      </p:cxnSp>
      <p:cxnSp>
        <p:nvCxnSpPr>
          <p:cNvPr id="22" name="肘形连接符 21"/>
          <p:cNvCxnSpPr>
            <a:stCxn id="7" idx="2"/>
            <a:endCxn id="12" idx="0"/>
          </p:cNvCxnSpPr>
          <p:nvPr/>
        </p:nvCxnSpPr>
        <p:spPr>
          <a:xfrm rot="5400000">
            <a:off x="3821901" y="3643314"/>
            <a:ext cx="571504" cy="714380"/>
          </a:xfrm>
          <a:prstGeom prst="bentConnector3">
            <a:avLst>
              <a:gd name="adj1" fmla="val 50000"/>
            </a:avLst>
          </a:prstGeom>
          <a:ln w="22225">
            <a:tailEnd type="none"/>
          </a:ln>
        </p:spPr>
        <p:style>
          <a:lnRef idx="2">
            <a:schemeClr val="accent1"/>
          </a:lnRef>
          <a:fillRef idx="0">
            <a:schemeClr val="accent1"/>
          </a:fillRef>
          <a:effectRef idx="1">
            <a:schemeClr val="accent1"/>
          </a:effectRef>
          <a:fontRef idx="minor">
            <a:schemeClr val="tx1"/>
          </a:fontRef>
        </p:style>
      </p:cxnSp>
      <p:cxnSp>
        <p:nvCxnSpPr>
          <p:cNvPr id="23" name="肘形连接符 22"/>
          <p:cNvCxnSpPr>
            <a:stCxn id="7" idx="2"/>
            <a:endCxn id="13" idx="0"/>
          </p:cNvCxnSpPr>
          <p:nvPr/>
        </p:nvCxnSpPr>
        <p:spPr>
          <a:xfrm rot="16200000" flipH="1">
            <a:off x="4464843" y="3714752"/>
            <a:ext cx="571504" cy="571504"/>
          </a:xfrm>
          <a:prstGeom prst="bentConnector3">
            <a:avLst>
              <a:gd name="adj1" fmla="val 50000"/>
            </a:avLst>
          </a:prstGeom>
          <a:ln w="22225">
            <a:tailEnd type="none"/>
          </a:ln>
        </p:spPr>
        <p:style>
          <a:lnRef idx="2">
            <a:schemeClr val="accent1"/>
          </a:lnRef>
          <a:fillRef idx="0">
            <a:schemeClr val="accent1"/>
          </a:fillRef>
          <a:effectRef idx="1">
            <a:schemeClr val="accent1"/>
          </a:effectRef>
          <a:fontRef idx="minor">
            <a:schemeClr val="tx1"/>
          </a:fontRef>
        </p:style>
      </p:cxnSp>
      <p:cxnSp>
        <p:nvCxnSpPr>
          <p:cNvPr id="24" name="肘形连接符 23"/>
          <p:cNvCxnSpPr>
            <a:stCxn id="7" idx="2"/>
            <a:endCxn id="14" idx="0"/>
          </p:cNvCxnSpPr>
          <p:nvPr/>
        </p:nvCxnSpPr>
        <p:spPr>
          <a:xfrm rot="16200000" flipH="1">
            <a:off x="5107785" y="3071810"/>
            <a:ext cx="571504" cy="1857388"/>
          </a:xfrm>
          <a:prstGeom prst="bentConnector3">
            <a:avLst>
              <a:gd name="adj1" fmla="val 50000"/>
            </a:avLst>
          </a:prstGeom>
          <a:ln w="22225">
            <a:tailEnd type="non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7" idx="2"/>
            <a:endCxn id="15" idx="0"/>
          </p:cNvCxnSpPr>
          <p:nvPr/>
        </p:nvCxnSpPr>
        <p:spPr>
          <a:xfrm rot="16200000" flipH="1">
            <a:off x="5750727" y="2428868"/>
            <a:ext cx="571504" cy="3143272"/>
          </a:xfrm>
          <a:prstGeom prst="bentConnector3">
            <a:avLst>
              <a:gd name="adj1" fmla="val 50000"/>
            </a:avLst>
          </a:prstGeom>
          <a:ln w="22225">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011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475013" y="1807965"/>
            <a:ext cx="8182099" cy="676279"/>
          </a:xfrm>
        </p:spPr>
        <p:txBody>
          <a:bodyPr/>
          <a:lstStyle/>
          <a:p>
            <a:r>
              <a:rPr lang="zh-CN" altLang="en-US" sz="2800" dirty="0">
                <a:solidFill>
                  <a:srgbClr val="002060"/>
                </a:solidFill>
              </a:rPr>
              <a:t>中国领先的金融企业管理平台与互联网服务提供商</a:t>
            </a:r>
            <a:r>
              <a:rPr lang="zh-CN" altLang="en-US" sz="3200" dirty="0">
                <a:solidFill>
                  <a:srgbClr val="002060"/>
                </a:solidFill>
              </a:rPr>
              <a:t/>
            </a:r>
            <a:br>
              <a:rPr lang="zh-CN" altLang="en-US" sz="3200" dirty="0">
                <a:solidFill>
                  <a:srgbClr val="002060"/>
                </a:solidFill>
              </a:rPr>
            </a:br>
            <a:endParaRPr lang="zh-CN" altLang="en-US" sz="3200" dirty="0">
              <a:solidFill>
                <a:srgbClr val="002060"/>
              </a:solidFill>
            </a:endParaRPr>
          </a:p>
        </p:txBody>
      </p:sp>
      <p:sp>
        <p:nvSpPr>
          <p:cNvPr id="5" name="副标题 2"/>
          <p:cNvSpPr>
            <a:spLocks noGrp="1"/>
          </p:cNvSpPr>
          <p:nvPr>
            <p:ph type="subTitle" idx="1"/>
          </p:nvPr>
        </p:nvSpPr>
        <p:spPr>
          <a:xfrm>
            <a:off x="475013" y="2641044"/>
            <a:ext cx="8443356" cy="359331"/>
          </a:xfrm>
        </p:spPr>
        <p:txBody>
          <a:bodyPr/>
          <a:lstStyle/>
          <a:p>
            <a:r>
              <a:rPr lang="en-US" altLang="zh-CN" sz="2000" dirty="0" smtClean="0">
                <a:solidFill>
                  <a:srgbClr val="002060"/>
                </a:solidFill>
              </a:rPr>
              <a:t>ALeadingBankingManagementPlatformAndInternetServiceProvide</a:t>
            </a:r>
            <a:r>
              <a:rPr lang="en-US" altLang="zh-CN" dirty="0" smtClean="0">
                <a:solidFill>
                  <a:srgbClr val="002060"/>
                </a:solidFill>
              </a:rPr>
              <a:t>r</a:t>
            </a:r>
            <a:endParaRPr lang="zh-CN" altLang="en-US" dirty="0"/>
          </a:p>
        </p:txBody>
      </p:sp>
    </p:spTree>
    <p:extLst>
      <p:ext uri="{BB962C8B-B14F-4D97-AF65-F5344CB8AC3E}">
        <p14:creationId xmlns:p14="http://schemas.microsoft.com/office/powerpoint/2010/main" val="3009798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539552" y="217884"/>
            <a:ext cx="4608512" cy="490537"/>
          </a:xfrm>
        </p:spPr>
        <p:txBody>
          <a:bodyPr/>
          <a:lstStyle/>
          <a:p>
            <a:r>
              <a:rPr lang="en-US" altLang="zh-CN" b="1" dirty="0" smtClean="0"/>
              <a:t>GRC</a:t>
            </a:r>
            <a:r>
              <a:rPr lang="zh-CN" altLang="en-US" b="1" dirty="0" smtClean="0"/>
              <a:t>产品设计依据</a:t>
            </a:r>
            <a:endParaRPr lang="zh-CN" altLang="en-US" b="1" dirty="0"/>
          </a:p>
        </p:txBody>
      </p:sp>
      <p:sp>
        <p:nvSpPr>
          <p:cNvPr id="4"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4</a:t>
            </a:fld>
            <a:endParaRPr lang="en-US" altLang="zh-CN" dirty="0"/>
          </a:p>
        </p:txBody>
      </p:sp>
      <p:sp>
        <p:nvSpPr>
          <p:cNvPr id="5" name="文本框 3"/>
          <p:cNvSpPr txBox="1"/>
          <p:nvPr/>
        </p:nvSpPr>
        <p:spPr>
          <a:xfrm>
            <a:off x="323528" y="836712"/>
            <a:ext cx="8640960" cy="720080"/>
          </a:xfrm>
          <a:prstGeom prst="rect">
            <a:avLst/>
          </a:prstGeom>
          <a:noFill/>
        </p:spPr>
        <p:txBody>
          <a:bodyPr wrap="square" rtlCol="0">
            <a:spAutoFit/>
          </a:bodyPr>
          <a:lstStyle/>
          <a:p>
            <a:endParaRPr lang="zh-CN" altLang="en-US" sz="2000" dirty="0" smtClean="0"/>
          </a:p>
        </p:txBody>
      </p:sp>
      <p:sp>
        <p:nvSpPr>
          <p:cNvPr id="6" name="文本框 4"/>
          <p:cNvSpPr txBox="1"/>
          <p:nvPr/>
        </p:nvSpPr>
        <p:spPr>
          <a:xfrm>
            <a:off x="323528" y="836712"/>
            <a:ext cx="8496944" cy="584775"/>
          </a:xfrm>
          <a:prstGeom prst="rect">
            <a:avLst/>
          </a:prstGeom>
          <a:noFill/>
        </p:spPr>
        <p:txBody>
          <a:bodyPr wrap="square" rtlCol="0">
            <a:spAutoFit/>
          </a:bodyPr>
          <a:lstStyle/>
          <a:p>
            <a:pPr marL="342900" indent="-342900">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rPr>
              <a:t>融和友信</a:t>
            </a:r>
            <a:r>
              <a:rPr lang="zh-CN" altLang="en-US" sz="1600" b="0" dirty="0" smtClean="0">
                <a:latin typeface="微软雅黑" panose="020B0503020204020204" pitchFamily="34" charset="-122"/>
                <a:ea typeface="微软雅黑" panose="020B0503020204020204" pitchFamily="34" charset="-122"/>
              </a:rPr>
              <a:t>的</a:t>
            </a:r>
            <a:r>
              <a:rPr lang="en-US" altLang="zh-CN" sz="1600" b="0" dirty="0" smtClean="0">
                <a:latin typeface="微软雅黑" panose="020B0503020204020204" pitchFamily="34" charset="-122"/>
                <a:ea typeface="微软雅黑" panose="020B0503020204020204" pitchFamily="34" charset="-122"/>
              </a:rPr>
              <a:t>GRC</a:t>
            </a:r>
            <a:r>
              <a:rPr lang="zh-CN" altLang="en-US" sz="1600" b="0" dirty="0" smtClean="0">
                <a:latin typeface="微软雅黑" panose="020B0503020204020204" pitchFamily="34" charset="-122"/>
                <a:ea typeface="微软雅黑" panose="020B0503020204020204" pitchFamily="34" charset="-122"/>
              </a:rPr>
              <a:t>产品是根据</a:t>
            </a:r>
            <a:r>
              <a:rPr lang="en-US" altLang="zh-CN" sz="1600" b="0" dirty="0" smtClean="0">
                <a:latin typeface="微软雅黑" panose="020B0503020204020204" pitchFamily="34" charset="-122"/>
                <a:ea typeface="微软雅黑" panose="020B0503020204020204" pitchFamily="34" charset="-122"/>
              </a:rPr>
              <a:t>OCEG</a:t>
            </a:r>
            <a:r>
              <a:rPr lang="zh-CN" altLang="en-US" sz="1600" b="0" dirty="0" smtClean="0">
                <a:latin typeface="微软雅黑" panose="020B0503020204020204" pitchFamily="34" charset="-122"/>
                <a:ea typeface="微软雅黑" panose="020B0503020204020204" pitchFamily="34" charset="-122"/>
              </a:rPr>
              <a:t>的</a:t>
            </a:r>
            <a:r>
              <a:rPr lang="en-US" altLang="zh-CN" sz="1600" b="0" dirty="0" smtClean="0">
                <a:latin typeface="微软雅黑" panose="020B0503020204020204" pitchFamily="34" charset="-122"/>
                <a:ea typeface="微软雅黑" panose="020B0503020204020204" pitchFamily="34" charset="-122"/>
              </a:rPr>
              <a:t>GRC</a:t>
            </a:r>
            <a:r>
              <a:rPr lang="zh-CN" altLang="en-US" sz="1600" b="0" dirty="0" smtClean="0">
                <a:latin typeface="微软雅黑" panose="020B0503020204020204" pitchFamily="34" charset="-122"/>
                <a:ea typeface="微软雅黑" panose="020B0503020204020204" pitchFamily="34" charset="-122"/>
              </a:rPr>
              <a:t>能力模块来设计的</a:t>
            </a:r>
            <a:endParaRPr lang="en-US" altLang="zh-CN" sz="1600" b="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1600" b="0" dirty="0">
                <a:latin typeface="微软雅黑" pitchFamily="34" charset="-122"/>
                <a:ea typeface="微软雅黑" pitchFamily="34" charset="-122"/>
              </a:rPr>
              <a:t>通常根据不同类型</a:t>
            </a:r>
            <a:r>
              <a:rPr lang="zh-CN" altLang="en-US" sz="1600" b="0" dirty="0" smtClean="0">
                <a:latin typeface="微软雅黑" pitchFamily="34" charset="-122"/>
                <a:ea typeface="微软雅黑" pitchFamily="34" charset="-122"/>
              </a:rPr>
              <a:t>的</a:t>
            </a:r>
            <a:r>
              <a:rPr lang="zh-CN" altLang="en-US" sz="1600" b="0" dirty="0">
                <a:latin typeface="微软雅黑" pitchFamily="34" charset="-122"/>
                <a:ea typeface="微软雅黑" pitchFamily="34" charset="-122"/>
              </a:rPr>
              <a:t>促进</a:t>
            </a:r>
            <a:r>
              <a:rPr lang="zh-CN" altLang="en-US" sz="1600" b="0" dirty="0" smtClean="0">
                <a:latin typeface="微软雅黑" pitchFamily="34" charset="-122"/>
                <a:ea typeface="微软雅黑" pitchFamily="34" charset="-122"/>
              </a:rPr>
              <a:t>因素</a:t>
            </a:r>
            <a:r>
              <a:rPr lang="zh-CN" altLang="en-US" sz="1600" b="0" dirty="0">
                <a:latin typeface="微软雅黑" pitchFamily="34" charset="-122"/>
                <a:ea typeface="微软雅黑" pitchFamily="34" charset="-122"/>
              </a:rPr>
              <a:t>来实现（例如：原则，政策，模型，框架，组织架构等）</a:t>
            </a:r>
            <a:r>
              <a:rPr lang="zh-CN" altLang="en-US" sz="1600" b="0" dirty="0" smtClean="0">
                <a:latin typeface="微软雅黑" pitchFamily="34" charset="-122"/>
                <a:ea typeface="微软雅黑" pitchFamily="34" charset="-122"/>
              </a:rPr>
              <a:t>。</a:t>
            </a:r>
            <a:endParaRPr lang="zh-CN" altLang="en-US" sz="1600" dirty="0" smtClean="0"/>
          </a:p>
        </p:txBody>
      </p:sp>
      <p:sp>
        <p:nvSpPr>
          <p:cNvPr id="7" name="TextBox 3"/>
          <p:cNvSpPr txBox="1"/>
          <p:nvPr/>
        </p:nvSpPr>
        <p:spPr>
          <a:xfrm>
            <a:off x="323528" y="1824838"/>
            <a:ext cx="8208912" cy="415498"/>
          </a:xfrm>
          <a:prstGeom prst="rect">
            <a:avLst/>
          </a:prstGeom>
          <a:solidFill>
            <a:schemeClr val="bg1">
              <a:lumMod val="85000"/>
            </a:schemeClr>
          </a:solidFill>
        </p:spPr>
        <p:txBody>
          <a:bodyPr wrap="square" rtlCol="0">
            <a:spAutoFit/>
          </a:bodyPr>
          <a:lstStyle/>
          <a:p>
            <a:pPr>
              <a:lnSpc>
                <a:spcPct val="150000"/>
              </a:lnSpc>
            </a:pPr>
            <a:r>
              <a:rPr lang="en-US" altLang="zh-CN" sz="1400" dirty="0" smtClean="0">
                <a:latin typeface="微软雅黑" pitchFamily="34" charset="-122"/>
                <a:ea typeface="微软雅黑" pitchFamily="34" charset="-122"/>
              </a:rPr>
              <a:t>OCEG</a:t>
            </a:r>
            <a:r>
              <a:rPr lang="zh-CN" altLang="en-US" sz="1400" dirty="0" smtClean="0">
                <a:latin typeface="微软雅黑" pitchFamily="34" charset="-122"/>
                <a:ea typeface="微软雅黑" pitchFamily="34" charset="-122"/>
              </a:rPr>
              <a:t>红皮书中的</a:t>
            </a:r>
            <a:r>
              <a:rPr lang="en-US" altLang="zh-CN" sz="1400" dirty="0" smtClean="0">
                <a:latin typeface="微软雅黑" pitchFamily="34" charset="-122"/>
                <a:ea typeface="微软雅黑" pitchFamily="34" charset="-122"/>
              </a:rPr>
              <a:t>GRC</a:t>
            </a:r>
            <a:r>
              <a:rPr lang="zh-CN" altLang="en-US" sz="1400" dirty="0" smtClean="0">
                <a:latin typeface="微软雅黑" pitchFamily="34" charset="-122"/>
                <a:ea typeface="微软雅黑" pitchFamily="34" charset="-122"/>
              </a:rPr>
              <a:t>能力模型</a:t>
            </a:r>
            <a:r>
              <a:rPr lang="en-US" altLang="zh-CN" sz="1400" dirty="0" smtClean="0">
                <a:latin typeface="微软雅黑" pitchFamily="34" charset="-122"/>
                <a:ea typeface="微软雅黑" pitchFamily="34" charset="-122"/>
              </a:rPr>
              <a:t>2.1</a:t>
            </a:r>
            <a:r>
              <a:rPr lang="zh-CN" altLang="en-US" sz="1400" dirty="0" smtClean="0">
                <a:latin typeface="微软雅黑" pitchFamily="34" charset="-122"/>
                <a:ea typeface="微软雅黑" pitchFamily="34" charset="-122"/>
              </a:rPr>
              <a:t>版</a:t>
            </a:r>
          </a:p>
        </p:txBody>
      </p:sp>
      <p:pic>
        <p:nvPicPr>
          <p:cNvPr id="8" name="Picture 2"/>
          <p:cNvPicPr>
            <a:picLocks noChangeAspect="1" noChangeArrowheads="1"/>
          </p:cNvPicPr>
          <p:nvPr/>
        </p:nvPicPr>
        <p:blipFill>
          <a:blip r:embed="rId2" cstate="print"/>
          <a:srcRect l="17000" t="20465" r="16162" b="13734"/>
          <a:stretch>
            <a:fillRect/>
          </a:stretch>
        </p:blipFill>
        <p:spPr bwMode="auto">
          <a:xfrm>
            <a:off x="323528" y="2381398"/>
            <a:ext cx="7696200" cy="4071938"/>
          </a:xfrm>
          <a:prstGeom prst="rect">
            <a:avLst/>
          </a:prstGeom>
          <a:noFill/>
          <a:ln w="9525">
            <a:noFill/>
            <a:miter lim="800000"/>
            <a:headEnd/>
            <a:tailEnd/>
          </a:ln>
        </p:spPr>
      </p:pic>
      <p:sp>
        <p:nvSpPr>
          <p:cNvPr id="9" name="TextBox 5"/>
          <p:cNvSpPr txBox="1"/>
          <p:nvPr/>
        </p:nvSpPr>
        <p:spPr>
          <a:xfrm>
            <a:off x="1835696" y="3088761"/>
            <a:ext cx="792088" cy="261610"/>
          </a:xfrm>
          <a:prstGeom prst="rect">
            <a:avLst/>
          </a:prstGeom>
          <a:solidFill>
            <a:schemeClr val="accent3">
              <a:lumMod val="60000"/>
              <a:lumOff val="40000"/>
            </a:schemeClr>
          </a:solidFill>
        </p:spPr>
        <p:txBody>
          <a:bodyPr wrap="square" rtlCol="0">
            <a:spAutoFit/>
          </a:bodyPr>
          <a:lstStyle/>
          <a:p>
            <a:pPr algn="ctr"/>
            <a:r>
              <a:rPr lang="zh-CN" altLang="en-US" sz="1100" b="1" dirty="0" smtClean="0">
                <a:latin typeface="微软雅黑" pitchFamily="34" charset="-122"/>
                <a:ea typeface="微软雅黑" pitchFamily="34" charset="-122"/>
              </a:rPr>
              <a:t>环境</a:t>
            </a:r>
            <a:endParaRPr lang="zh-CN" altLang="en-US" sz="1100" b="1" dirty="0">
              <a:latin typeface="微软雅黑" pitchFamily="34" charset="-122"/>
              <a:ea typeface="微软雅黑" pitchFamily="34" charset="-122"/>
            </a:endParaRPr>
          </a:p>
        </p:txBody>
      </p:sp>
      <p:sp>
        <p:nvSpPr>
          <p:cNvPr id="10" name="TextBox 6"/>
          <p:cNvSpPr txBox="1"/>
          <p:nvPr/>
        </p:nvSpPr>
        <p:spPr>
          <a:xfrm>
            <a:off x="1907704" y="4469630"/>
            <a:ext cx="792088" cy="261610"/>
          </a:xfrm>
          <a:prstGeom prst="rect">
            <a:avLst/>
          </a:prstGeom>
          <a:solidFill>
            <a:srgbClr val="DEAAA6"/>
          </a:solidFill>
        </p:spPr>
        <p:txBody>
          <a:bodyPr wrap="square" rtlCol="0">
            <a:spAutoFit/>
          </a:bodyPr>
          <a:lstStyle/>
          <a:p>
            <a:pPr algn="ctr"/>
            <a:r>
              <a:rPr lang="zh-CN" altLang="en-US" sz="1100" b="1" dirty="0" smtClean="0">
                <a:latin typeface="微软雅黑" pitchFamily="34" charset="-122"/>
                <a:ea typeface="微软雅黑" pitchFamily="34" charset="-122"/>
              </a:rPr>
              <a:t>互相作用</a:t>
            </a:r>
            <a:endParaRPr lang="zh-CN" altLang="en-US" sz="1100" b="1" dirty="0">
              <a:latin typeface="微软雅黑" pitchFamily="34" charset="-122"/>
              <a:ea typeface="微软雅黑" pitchFamily="34" charset="-122"/>
            </a:endParaRPr>
          </a:p>
        </p:txBody>
      </p:sp>
      <p:sp>
        <p:nvSpPr>
          <p:cNvPr id="11" name="圆角矩形 10"/>
          <p:cNvSpPr/>
          <p:nvPr/>
        </p:nvSpPr>
        <p:spPr>
          <a:xfrm>
            <a:off x="1691680" y="3389510"/>
            <a:ext cx="1152128" cy="504056"/>
          </a:xfrm>
          <a:prstGeom prst="round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组织</a:t>
            </a:r>
            <a:endParaRPr lang="zh-CN" altLang="en-US" sz="1200" b="1" dirty="0">
              <a:solidFill>
                <a:schemeClr val="tx1"/>
              </a:solidFill>
              <a:latin typeface="微软雅黑" pitchFamily="34" charset="-122"/>
              <a:ea typeface="微软雅黑" pitchFamily="34" charset="-122"/>
            </a:endParaRPr>
          </a:p>
        </p:txBody>
      </p:sp>
      <p:sp>
        <p:nvSpPr>
          <p:cNvPr id="12" name="圆角矩形 11"/>
          <p:cNvSpPr/>
          <p:nvPr/>
        </p:nvSpPr>
        <p:spPr>
          <a:xfrm>
            <a:off x="2834283" y="4018532"/>
            <a:ext cx="1152128" cy="504056"/>
          </a:xfrm>
          <a:prstGeom prst="round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评估</a:t>
            </a:r>
            <a:endParaRPr lang="zh-CN" altLang="en-US" sz="1200" b="1" dirty="0">
              <a:solidFill>
                <a:schemeClr val="tx1"/>
              </a:solidFill>
              <a:latin typeface="微软雅黑" pitchFamily="34" charset="-122"/>
              <a:ea typeface="微软雅黑" pitchFamily="34" charset="-122"/>
            </a:endParaRPr>
          </a:p>
        </p:txBody>
      </p:sp>
      <p:sp>
        <p:nvSpPr>
          <p:cNvPr id="13" name="圆角矩形 12"/>
          <p:cNvSpPr/>
          <p:nvPr/>
        </p:nvSpPr>
        <p:spPr>
          <a:xfrm>
            <a:off x="2815233" y="4657079"/>
            <a:ext cx="1152128" cy="504056"/>
          </a:xfrm>
          <a:prstGeom prst="round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主动控制</a:t>
            </a:r>
            <a:endParaRPr lang="zh-CN" altLang="en-US" sz="1200" b="1" dirty="0">
              <a:solidFill>
                <a:schemeClr val="tx1"/>
              </a:solidFill>
              <a:latin typeface="微软雅黑" pitchFamily="34" charset="-122"/>
              <a:ea typeface="微软雅黑" pitchFamily="34" charset="-122"/>
            </a:endParaRPr>
          </a:p>
        </p:txBody>
      </p:sp>
      <p:sp>
        <p:nvSpPr>
          <p:cNvPr id="14" name="圆角矩形 13"/>
          <p:cNvSpPr/>
          <p:nvPr/>
        </p:nvSpPr>
        <p:spPr>
          <a:xfrm>
            <a:off x="1691680" y="5261718"/>
            <a:ext cx="1152128" cy="504056"/>
          </a:xfrm>
          <a:prstGeom prst="round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监控</a:t>
            </a:r>
            <a:endParaRPr lang="zh-CN" altLang="en-US" sz="1200" b="1" dirty="0">
              <a:solidFill>
                <a:schemeClr val="tx1"/>
              </a:solidFill>
              <a:latin typeface="微软雅黑" pitchFamily="34" charset="-122"/>
              <a:ea typeface="微软雅黑" pitchFamily="34" charset="-122"/>
            </a:endParaRPr>
          </a:p>
        </p:txBody>
      </p:sp>
      <p:sp>
        <p:nvSpPr>
          <p:cNvPr id="15" name="圆角矩形 14"/>
          <p:cNvSpPr/>
          <p:nvPr/>
        </p:nvSpPr>
        <p:spPr>
          <a:xfrm>
            <a:off x="539552" y="4613646"/>
            <a:ext cx="1152128" cy="504056"/>
          </a:xfrm>
          <a:prstGeom prst="round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响应</a:t>
            </a:r>
            <a:endParaRPr lang="zh-CN" altLang="en-US" sz="1200" b="1" dirty="0">
              <a:solidFill>
                <a:schemeClr val="tx1"/>
              </a:solidFill>
              <a:latin typeface="微软雅黑" pitchFamily="34" charset="-122"/>
              <a:ea typeface="微软雅黑" pitchFamily="34" charset="-122"/>
            </a:endParaRPr>
          </a:p>
        </p:txBody>
      </p:sp>
      <p:sp>
        <p:nvSpPr>
          <p:cNvPr id="16" name="圆角矩形 15"/>
          <p:cNvSpPr/>
          <p:nvPr/>
        </p:nvSpPr>
        <p:spPr>
          <a:xfrm>
            <a:off x="539552" y="3991332"/>
            <a:ext cx="1152128" cy="504056"/>
          </a:xfrm>
          <a:prstGeom prst="round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测量</a:t>
            </a:r>
            <a:endParaRPr lang="zh-CN" altLang="en-US" sz="1200" b="1" dirty="0">
              <a:solidFill>
                <a:schemeClr val="tx1"/>
              </a:solidFill>
              <a:latin typeface="微软雅黑" pitchFamily="34" charset="-122"/>
              <a:ea typeface="微软雅黑" pitchFamily="34" charset="-122"/>
            </a:endParaRPr>
          </a:p>
        </p:txBody>
      </p:sp>
      <p:sp>
        <p:nvSpPr>
          <p:cNvPr id="17" name="TextBox 13"/>
          <p:cNvSpPr txBox="1"/>
          <p:nvPr/>
        </p:nvSpPr>
        <p:spPr>
          <a:xfrm>
            <a:off x="755576" y="2453406"/>
            <a:ext cx="2952328" cy="307777"/>
          </a:xfrm>
          <a:prstGeom prst="rect">
            <a:avLst/>
          </a:prstGeom>
          <a:solidFill>
            <a:schemeClr val="bg1"/>
          </a:solidFill>
        </p:spPr>
        <p:txBody>
          <a:bodyPr wrap="square" rtlCol="0">
            <a:spAutoFit/>
          </a:bodyPr>
          <a:lstStyle/>
          <a:p>
            <a:pPr algn="ctr"/>
            <a:r>
              <a:rPr lang="en-US" altLang="zh-CN" sz="1400" dirty="0" smtClean="0">
                <a:latin typeface="微软雅黑" pitchFamily="34" charset="-122"/>
                <a:ea typeface="微软雅黑" pitchFamily="34" charset="-122"/>
              </a:rPr>
              <a:t>8</a:t>
            </a:r>
            <a:r>
              <a:rPr lang="zh-CN" altLang="en-US" sz="1400" dirty="0" smtClean="0">
                <a:latin typeface="微软雅黑" pitchFamily="34" charset="-122"/>
                <a:ea typeface="微软雅黑" pitchFamily="34" charset="-122"/>
              </a:rPr>
              <a:t>个整合的组成要素</a:t>
            </a:r>
            <a:endParaRPr lang="zh-CN" altLang="en-US" sz="1400" dirty="0">
              <a:latin typeface="微软雅黑" pitchFamily="34" charset="-122"/>
              <a:ea typeface="微软雅黑" pitchFamily="34" charset="-122"/>
            </a:endParaRPr>
          </a:p>
        </p:txBody>
      </p:sp>
      <p:sp>
        <p:nvSpPr>
          <p:cNvPr id="18" name="TextBox 14"/>
          <p:cNvSpPr txBox="1"/>
          <p:nvPr/>
        </p:nvSpPr>
        <p:spPr>
          <a:xfrm>
            <a:off x="4860032" y="2525414"/>
            <a:ext cx="2952328" cy="307777"/>
          </a:xfrm>
          <a:prstGeom prst="rect">
            <a:avLst/>
          </a:prstGeom>
          <a:solidFill>
            <a:schemeClr val="bg1"/>
          </a:solidFill>
        </p:spPr>
        <p:txBody>
          <a:bodyPr wrap="square" rtlCol="0">
            <a:spAutoFit/>
          </a:bodyPr>
          <a:lstStyle/>
          <a:p>
            <a:pPr algn="ctr"/>
            <a:r>
              <a:rPr lang="en-US" altLang="zh-CN" sz="1400" dirty="0" smtClean="0">
                <a:latin typeface="微软雅黑" pitchFamily="34" charset="-122"/>
                <a:ea typeface="微软雅黑" pitchFamily="34" charset="-122"/>
              </a:rPr>
              <a:t>8</a:t>
            </a:r>
            <a:r>
              <a:rPr lang="zh-CN" altLang="en-US" sz="1400" dirty="0" smtClean="0">
                <a:latin typeface="微软雅黑" pitchFamily="34" charset="-122"/>
                <a:ea typeface="微软雅黑" pitchFamily="34" charset="-122"/>
              </a:rPr>
              <a:t>个通用输出</a:t>
            </a:r>
            <a:endParaRPr lang="zh-CN" altLang="en-US" sz="1400" dirty="0">
              <a:latin typeface="微软雅黑" pitchFamily="34" charset="-122"/>
              <a:ea typeface="微软雅黑" pitchFamily="34" charset="-122"/>
            </a:endParaRPr>
          </a:p>
        </p:txBody>
      </p:sp>
      <p:sp>
        <p:nvSpPr>
          <p:cNvPr id="19" name="TextBox 15"/>
          <p:cNvSpPr txBox="1"/>
          <p:nvPr/>
        </p:nvSpPr>
        <p:spPr>
          <a:xfrm>
            <a:off x="4932040" y="3081733"/>
            <a:ext cx="2952328" cy="276999"/>
          </a:xfrm>
          <a:prstGeom prst="rect">
            <a:avLst/>
          </a:prstGeom>
          <a:solidFill>
            <a:schemeClr val="bg1"/>
          </a:solidFill>
        </p:spPr>
        <p:txBody>
          <a:bodyPr wrap="square" rtlCol="0">
            <a:spAutoFit/>
          </a:bodyPr>
          <a:lstStyle/>
          <a:p>
            <a:r>
              <a:rPr lang="zh-CN" altLang="en-US" sz="1200" dirty="0" smtClean="0">
                <a:latin typeface="微软雅黑" pitchFamily="34" charset="-122"/>
                <a:ea typeface="微软雅黑" pitchFamily="34" charset="-122"/>
              </a:rPr>
              <a:t>完成业务目标</a:t>
            </a:r>
            <a:endParaRPr lang="zh-CN" altLang="en-US" sz="1200" dirty="0">
              <a:latin typeface="微软雅黑" pitchFamily="34" charset="-122"/>
              <a:ea typeface="微软雅黑" pitchFamily="34" charset="-122"/>
            </a:endParaRPr>
          </a:p>
        </p:txBody>
      </p:sp>
      <p:sp>
        <p:nvSpPr>
          <p:cNvPr id="20" name="TextBox 16"/>
          <p:cNvSpPr txBox="1"/>
          <p:nvPr/>
        </p:nvSpPr>
        <p:spPr>
          <a:xfrm>
            <a:off x="4932040" y="3472551"/>
            <a:ext cx="2952328" cy="276999"/>
          </a:xfrm>
          <a:prstGeom prst="rect">
            <a:avLst/>
          </a:prstGeom>
          <a:solidFill>
            <a:schemeClr val="bg1"/>
          </a:solidFill>
        </p:spPr>
        <p:txBody>
          <a:bodyPr wrap="square" rtlCol="0">
            <a:spAutoFit/>
          </a:bodyPr>
          <a:lstStyle/>
          <a:p>
            <a:r>
              <a:rPr lang="zh-CN" altLang="en-US" sz="1200" dirty="0" smtClean="0">
                <a:latin typeface="微软雅黑" pitchFamily="34" charset="-122"/>
                <a:ea typeface="微软雅黑" pitchFamily="34" charset="-122"/>
              </a:rPr>
              <a:t>加强企业文化</a:t>
            </a:r>
            <a:endParaRPr lang="zh-CN" altLang="en-US" sz="1200" dirty="0">
              <a:latin typeface="微软雅黑" pitchFamily="34" charset="-122"/>
              <a:ea typeface="微软雅黑" pitchFamily="34" charset="-122"/>
            </a:endParaRPr>
          </a:p>
        </p:txBody>
      </p:sp>
      <p:sp>
        <p:nvSpPr>
          <p:cNvPr id="21" name="TextBox 17"/>
          <p:cNvSpPr txBox="1"/>
          <p:nvPr/>
        </p:nvSpPr>
        <p:spPr>
          <a:xfrm>
            <a:off x="4932040" y="3904599"/>
            <a:ext cx="2952328" cy="276999"/>
          </a:xfrm>
          <a:prstGeom prst="rect">
            <a:avLst/>
          </a:prstGeom>
          <a:solidFill>
            <a:schemeClr val="bg1"/>
          </a:solidFill>
        </p:spPr>
        <p:txBody>
          <a:bodyPr wrap="square" rtlCol="0">
            <a:spAutoFit/>
          </a:bodyPr>
          <a:lstStyle/>
          <a:p>
            <a:r>
              <a:rPr lang="zh-CN" altLang="en-US" sz="1200" dirty="0" smtClean="0">
                <a:latin typeface="微软雅黑" pitchFamily="34" charset="-122"/>
                <a:ea typeface="微软雅黑" pitchFamily="34" charset="-122"/>
              </a:rPr>
              <a:t>增强利益相关者信心</a:t>
            </a:r>
            <a:endParaRPr lang="zh-CN" altLang="en-US" sz="1200" dirty="0">
              <a:latin typeface="微软雅黑" pitchFamily="34" charset="-122"/>
              <a:ea typeface="微软雅黑" pitchFamily="34" charset="-122"/>
            </a:endParaRPr>
          </a:p>
        </p:txBody>
      </p:sp>
      <p:sp>
        <p:nvSpPr>
          <p:cNvPr id="22" name="TextBox 18"/>
          <p:cNvSpPr txBox="1"/>
          <p:nvPr/>
        </p:nvSpPr>
        <p:spPr>
          <a:xfrm>
            <a:off x="4932040" y="4264639"/>
            <a:ext cx="2952328" cy="276999"/>
          </a:xfrm>
          <a:prstGeom prst="rect">
            <a:avLst/>
          </a:prstGeom>
          <a:solidFill>
            <a:schemeClr val="bg1"/>
          </a:solidFill>
        </p:spPr>
        <p:txBody>
          <a:bodyPr wrap="square" rtlCol="0">
            <a:spAutoFit/>
          </a:bodyPr>
          <a:lstStyle/>
          <a:p>
            <a:r>
              <a:rPr lang="zh-CN" altLang="en-US" sz="1200" dirty="0" smtClean="0">
                <a:latin typeface="微软雅黑" pitchFamily="34" charset="-122"/>
                <a:ea typeface="微软雅黑" pitchFamily="34" charset="-122"/>
              </a:rPr>
              <a:t>筹备和保护组织</a:t>
            </a:r>
            <a:endParaRPr lang="zh-CN" altLang="en-US" sz="1200" dirty="0">
              <a:latin typeface="微软雅黑" pitchFamily="34" charset="-122"/>
              <a:ea typeface="微软雅黑" pitchFamily="34" charset="-122"/>
            </a:endParaRPr>
          </a:p>
        </p:txBody>
      </p:sp>
      <p:sp>
        <p:nvSpPr>
          <p:cNvPr id="23" name="TextBox 19"/>
          <p:cNvSpPr txBox="1"/>
          <p:nvPr/>
        </p:nvSpPr>
        <p:spPr>
          <a:xfrm>
            <a:off x="4932040" y="4696687"/>
            <a:ext cx="2952328" cy="276999"/>
          </a:xfrm>
          <a:prstGeom prst="rect">
            <a:avLst/>
          </a:prstGeom>
          <a:solidFill>
            <a:schemeClr val="bg1"/>
          </a:solidFill>
        </p:spPr>
        <p:txBody>
          <a:bodyPr wrap="square" rtlCol="0">
            <a:spAutoFit/>
          </a:bodyPr>
          <a:lstStyle/>
          <a:p>
            <a:r>
              <a:rPr lang="zh-CN" altLang="en-US" sz="1200" dirty="0" smtClean="0">
                <a:latin typeface="微软雅黑" pitchFamily="34" charset="-122"/>
                <a:ea typeface="微软雅黑" pitchFamily="34" charset="-122"/>
              </a:rPr>
              <a:t>预防、发现和减少灾难</a:t>
            </a:r>
            <a:endParaRPr lang="zh-CN" altLang="en-US" sz="1200" dirty="0">
              <a:latin typeface="微软雅黑" pitchFamily="34" charset="-122"/>
              <a:ea typeface="微软雅黑" pitchFamily="34" charset="-122"/>
            </a:endParaRPr>
          </a:p>
        </p:txBody>
      </p:sp>
      <p:sp>
        <p:nvSpPr>
          <p:cNvPr id="24" name="TextBox 20"/>
          <p:cNvSpPr txBox="1"/>
          <p:nvPr/>
        </p:nvSpPr>
        <p:spPr>
          <a:xfrm>
            <a:off x="4932040" y="5045694"/>
            <a:ext cx="2952328" cy="276999"/>
          </a:xfrm>
          <a:prstGeom prst="rect">
            <a:avLst/>
          </a:prstGeom>
          <a:solidFill>
            <a:schemeClr val="bg1"/>
          </a:solidFill>
        </p:spPr>
        <p:txBody>
          <a:bodyPr wrap="square" rtlCol="0">
            <a:spAutoFit/>
          </a:bodyPr>
          <a:lstStyle/>
          <a:p>
            <a:r>
              <a:rPr lang="zh-CN" altLang="en-US" sz="1200" dirty="0" smtClean="0">
                <a:latin typeface="微软雅黑" pitchFamily="34" charset="-122"/>
                <a:ea typeface="微软雅黑" pitchFamily="34" charset="-122"/>
              </a:rPr>
              <a:t>激励和鼓舞期望的行为</a:t>
            </a:r>
            <a:endParaRPr lang="zh-CN" altLang="en-US" sz="1200" dirty="0">
              <a:latin typeface="微软雅黑" pitchFamily="34" charset="-122"/>
              <a:ea typeface="微软雅黑" pitchFamily="34" charset="-122"/>
            </a:endParaRPr>
          </a:p>
        </p:txBody>
      </p:sp>
      <p:sp>
        <p:nvSpPr>
          <p:cNvPr id="25" name="TextBox 21"/>
          <p:cNvSpPr txBox="1"/>
          <p:nvPr/>
        </p:nvSpPr>
        <p:spPr>
          <a:xfrm>
            <a:off x="4932040" y="5477742"/>
            <a:ext cx="3096344" cy="276999"/>
          </a:xfrm>
          <a:prstGeom prst="rect">
            <a:avLst/>
          </a:prstGeom>
          <a:solidFill>
            <a:schemeClr val="bg1"/>
          </a:solidFill>
        </p:spPr>
        <p:txBody>
          <a:bodyPr wrap="square" rtlCol="0">
            <a:spAutoFit/>
          </a:bodyPr>
          <a:lstStyle/>
          <a:p>
            <a:r>
              <a:rPr lang="zh-CN" altLang="en-US" sz="1200" dirty="0" smtClean="0">
                <a:latin typeface="微软雅黑" pitchFamily="34" charset="-122"/>
                <a:ea typeface="微软雅黑" pitchFamily="34" charset="-122"/>
              </a:rPr>
              <a:t>提高响应能力和效率</a:t>
            </a:r>
            <a:endParaRPr lang="zh-CN" altLang="en-US" sz="1200" dirty="0">
              <a:latin typeface="微软雅黑" pitchFamily="34" charset="-122"/>
              <a:ea typeface="微软雅黑" pitchFamily="34" charset="-122"/>
            </a:endParaRPr>
          </a:p>
        </p:txBody>
      </p:sp>
      <p:sp>
        <p:nvSpPr>
          <p:cNvPr id="26" name="TextBox 22"/>
          <p:cNvSpPr txBox="1"/>
          <p:nvPr/>
        </p:nvSpPr>
        <p:spPr>
          <a:xfrm>
            <a:off x="4932040" y="5837782"/>
            <a:ext cx="2952328" cy="276999"/>
          </a:xfrm>
          <a:prstGeom prst="rect">
            <a:avLst/>
          </a:prstGeom>
          <a:solidFill>
            <a:schemeClr val="bg1"/>
          </a:solidFill>
        </p:spPr>
        <p:txBody>
          <a:bodyPr wrap="square" rtlCol="0">
            <a:spAutoFit/>
          </a:bodyPr>
          <a:lstStyle/>
          <a:p>
            <a:r>
              <a:rPr lang="zh-CN" altLang="en-US" sz="1200" dirty="0" smtClean="0">
                <a:latin typeface="微软雅黑" pitchFamily="34" charset="-122"/>
                <a:ea typeface="微软雅黑" pitchFamily="34" charset="-122"/>
              </a:rPr>
              <a:t>优化经济和社会价值</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2724707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578604" y="217884"/>
            <a:ext cx="4608512" cy="490537"/>
          </a:xfrm>
        </p:spPr>
        <p:txBody>
          <a:bodyPr/>
          <a:lstStyle/>
          <a:p>
            <a:r>
              <a:rPr lang="en-US" altLang="zh-CN" b="1" dirty="0" smtClean="0"/>
              <a:t>GRC</a:t>
            </a:r>
            <a:r>
              <a:rPr lang="zh-CN" altLang="en-US" b="1" dirty="0" smtClean="0"/>
              <a:t>产品魔方块</a:t>
            </a:r>
            <a:endParaRPr lang="zh-CN" altLang="en-US" b="1" dirty="0"/>
          </a:p>
        </p:txBody>
      </p:sp>
      <p:sp>
        <p:nvSpPr>
          <p:cNvPr id="4"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5</a:t>
            </a:fld>
            <a:endParaRPr lang="en-US" altLang="zh-CN" dirty="0"/>
          </a:p>
        </p:txBody>
      </p:sp>
      <p:grpSp>
        <p:nvGrpSpPr>
          <p:cNvPr id="25" name="组合 24"/>
          <p:cNvGrpSpPr/>
          <p:nvPr/>
        </p:nvGrpSpPr>
        <p:grpSpPr>
          <a:xfrm>
            <a:off x="1331640" y="1092530"/>
            <a:ext cx="5841056" cy="5288801"/>
            <a:chOff x="1331640" y="1628800"/>
            <a:chExt cx="5499249" cy="4752531"/>
          </a:xfrm>
        </p:grpSpPr>
        <p:sp>
          <p:nvSpPr>
            <p:cNvPr id="6" name="平行四边形 5"/>
            <p:cNvSpPr/>
            <p:nvPr/>
          </p:nvSpPr>
          <p:spPr>
            <a:xfrm rot="5400000" flipV="1">
              <a:off x="3793235" y="3343676"/>
              <a:ext cx="4752528" cy="1322781"/>
            </a:xfrm>
            <a:prstGeom prst="parallelogram">
              <a:avLst>
                <a:gd name="adj" fmla="val 109259"/>
              </a:avLst>
            </a:prstGeom>
            <a:solidFill>
              <a:schemeClr val="bg1">
                <a:lumMod val="85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smtClean="0">
                <a:solidFill>
                  <a:schemeClr val="tx1"/>
                </a:solidFill>
                <a:latin typeface="方正姚体" pitchFamily="2" charset="-122"/>
                <a:ea typeface="方正姚体" pitchFamily="2" charset="-122"/>
              </a:endParaRPr>
            </a:p>
          </p:txBody>
        </p:sp>
        <p:sp>
          <p:nvSpPr>
            <p:cNvPr id="7" name="矩形 6"/>
            <p:cNvSpPr/>
            <p:nvPr/>
          </p:nvSpPr>
          <p:spPr>
            <a:xfrm>
              <a:off x="1331640" y="3068960"/>
              <a:ext cx="4176464" cy="3312368"/>
            </a:xfrm>
            <a:prstGeom prst="rect">
              <a:avLst/>
            </a:prstGeom>
            <a:solidFill>
              <a:schemeClr val="bg1">
                <a:lumMod val="85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smtClean="0">
                <a:solidFill>
                  <a:schemeClr val="tx1"/>
                </a:solidFill>
                <a:latin typeface="方正姚体" pitchFamily="2" charset="-122"/>
                <a:ea typeface="方正姚体" pitchFamily="2" charset="-122"/>
              </a:endParaRPr>
            </a:p>
          </p:txBody>
        </p:sp>
        <p:sp>
          <p:nvSpPr>
            <p:cNvPr id="15" name="矩形 14"/>
            <p:cNvSpPr/>
            <p:nvPr/>
          </p:nvSpPr>
          <p:spPr>
            <a:xfrm>
              <a:off x="1763688" y="5711770"/>
              <a:ext cx="3168352" cy="408942"/>
            </a:xfrm>
            <a:prstGeom prst="rect">
              <a:avLst/>
            </a:prstGeom>
            <a:solidFill>
              <a:schemeClr val="accent4">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风险预警</a:t>
              </a:r>
              <a:endParaRPr lang="zh-CN" altLang="en-US" sz="1200" b="0" dirty="0">
                <a:solidFill>
                  <a:schemeClr val="tx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335618" y="1628800"/>
              <a:ext cx="5495269" cy="4158957"/>
              <a:chOff x="1335618" y="1628800"/>
              <a:chExt cx="5495269" cy="4158957"/>
            </a:xfrm>
          </p:grpSpPr>
          <p:sp>
            <p:nvSpPr>
              <p:cNvPr id="5" name="平行四边形 4"/>
              <p:cNvSpPr/>
              <p:nvPr/>
            </p:nvSpPr>
            <p:spPr>
              <a:xfrm>
                <a:off x="1335618" y="1628800"/>
                <a:ext cx="5495269" cy="1440160"/>
              </a:xfrm>
              <a:prstGeom prst="parallelogram">
                <a:avLst>
                  <a:gd name="adj" fmla="val 89586"/>
                </a:avLst>
              </a:prstGeom>
              <a:solidFill>
                <a:schemeClr val="bg1">
                  <a:lumMod val="85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0" dirty="0" smtClean="0">
                  <a:solidFill>
                    <a:schemeClr val="tx1"/>
                  </a:solidFill>
                  <a:latin typeface="方正姚体" pitchFamily="2" charset="-122"/>
                  <a:ea typeface="方正姚体" pitchFamily="2" charset="-122"/>
                </a:endParaRPr>
              </a:p>
            </p:txBody>
          </p:sp>
          <p:sp>
            <p:nvSpPr>
              <p:cNvPr id="8" name="文本框 8"/>
              <p:cNvSpPr txBox="1"/>
              <p:nvPr/>
            </p:nvSpPr>
            <p:spPr>
              <a:xfrm rot="2440487">
                <a:off x="2215262" y="1799984"/>
                <a:ext cx="360040" cy="1077218"/>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促成因素</a:t>
                </a:r>
              </a:p>
            </p:txBody>
          </p:sp>
          <p:sp>
            <p:nvSpPr>
              <p:cNvPr id="9" name="文本框 9"/>
              <p:cNvSpPr txBox="1"/>
              <p:nvPr/>
            </p:nvSpPr>
            <p:spPr>
              <a:xfrm>
                <a:off x="2267744" y="3234462"/>
                <a:ext cx="2088232" cy="338554"/>
              </a:xfrm>
              <a:prstGeom prst="rect">
                <a:avLst/>
              </a:prstGeom>
              <a:noFill/>
            </p:spPr>
            <p:txBody>
              <a:bodyPr wrap="square" rtlCol="0">
                <a:spAutoFit/>
              </a:bodyPr>
              <a:lstStyle/>
              <a:p>
                <a:pPr algn="ctr"/>
                <a:r>
                  <a:rPr lang="zh-CN" altLang="en-US" sz="1600" b="1" dirty="0" smtClean="0">
                    <a:latin typeface="微软雅黑" panose="020B0503020204020204" pitchFamily="34" charset="-122"/>
                    <a:ea typeface="微软雅黑" panose="020B0503020204020204" pitchFamily="34" charset="-122"/>
                  </a:rPr>
                  <a:t>实施范围</a:t>
                </a:r>
              </a:p>
            </p:txBody>
          </p:sp>
          <p:sp>
            <p:nvSpPr>
              <p:cNvPr id="10" name="文本框 10"/>
              <p:cNvSpPr txBox="1"/>
              <p:nvPr/>
            </p:nvSpPr>
            <p:spPr>
              <a:xfrm rot="18666708">
                <a:off x="5585356" y="2574355"/>
                <a:ext cx="1134714" cy="338554"/>
              </a:xfrm>
              <a:prstGeom prst="rect">
                <a:avLst/>
              </a:prstGeom>
              <a:noFill/>
            </p:spPr>
            <p:txBody>
              <a:bodyPr wrap="square" rtlCol="0">
                <a:spAutoFit/>
              </a:bodyPr>
              <a:lstStyle/>
              <a:p>
                <a:pPr algn="ctr"/>
                <a:r>
                  <a:rPr lang="zh-CN" altLang="en-US" sz="1600" b="1" dirty="0" smtClean="0">
                    <a:latin typeface="微软雅黑" panose="020B0503020204020204" pitchFamily="34" charset="-122"/>
                    <a:ea typeface="微软雅黑" panose="020B0503020204020204" pitchFamily="34" charset="-122"/>
                  </a:rPr>
                  <a:t>实施</a:t>
                </a:r>
              </a:p>
            </p:txBody>
          </p:sp>
          <p:sp>
            <p:nvSpPr>
              <p:cNvPr id="11" name="矩形 10"/>
              <p:cNvSpPr/>
              <p:nvPr/>
            </p:nvSpPr>
            <p:spPr>
              <a:xfrm>
                <a:off x="1763688" y="3645024"/>
                <a:ext cx="3168352" cy="408942"/>
              </a:xfrm>
              <a:prstGeom prst="rect">
                <a:avLst/>
              </a:prstGeom>
              <a:solidFill>
                <a:schemeClr val="accent4">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内控管理</a:t>
                </a:r>
              </a:p>
            </p:txBody>
          </p:sp>
          <p:sp>
            <p:nvSpPr>
              <p:cNvPr id="12" name="矩形 11"/>
              <p:cNvSpPr/>
              <p:nvPr/>
            </p:nvSpPr>
            <p:spPr>
              <a:xfrm>
                <a:off x="1763688" y="4162422"/>
                <a:ext cx="3168352" cy="408942"/>
              </a:xfrm>
              <a:prstGeom prst="rect">
                <a:avLst/>
              </a:prstGeom>
              <a:solidFill>
                <a:schemeClr val="accent4">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合规管理</a:t>
                </a:r>
              </a:p>
            </p:txBody>
          </p:sp>
          <p:sp>
            <p:nvSpPr>
              <p:cNvPr id="13" name="矩形 12"/>
              <p:cNvSpPr/>
              <p:nvPr/>
            </p:nvSpPr>
            <p:spPr>
              <a:xfrm>
                <a:off x="1763688" y="4703658"/>
                <a:ext cx="3168352" cy="408942"/>
              </a:xfrm>
              <a:prstGeom prst="rect">
                <a:avLst/>
              </a:prstGeom>
              <a:solidFill>
                <a:schemeClr val="accent4">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操作风险管理</a:t>
                </a:r>
              </a:p>
            </p:txBody>
          </p:sp>
          <p:sp>
            <p:nvSpPr>
              <p:cNvPr id="14" name="矩形 13"/>
              <p:cNvSpPr/>
              <p:nvPr/>
            </p:nvSpPr>
            <p:spPr>
              <a:xfrm>
                <a:off x="1763688" y="5207714"/>
                <a:ext cx="3168352" cy="408942"/>
              </a:xfrm>
              <a:prstGeom prst="rect">
                <a:avLst/>
              </a:prstGeom>
              <a:solidFill>
                <a:schemeClr val="accent4">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法律风险管理</a:t>
                </a:r>
              </a:p>
            </p:txBody>
          </p:sp>
          <p:sp>
            <p:nvSpPr>
              <p:cNvPr id="16" name="平行四边形 15"/>
              <p:cNvSpPr/>
              <p:nvPr/>
            </p:nvSpPr>
            <p:spPr>
              <a:xfrm rot="18617783">
                <a:off x="5467853" y="3196159"/>
                <a:ext cx="1467059" cy="408942"/>
              </a:xfrm>
              <a:prstGeom prst="parallelogram">
                <a:avLst>
                  <a:gd name="adj" fmla="val 81244"/>
                </a:avLst>
              </a:prstGeom>
              <a:solidFill>
                <a:schemeClr val="accent5">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计划</a:t>
                </a:r>
                <a:endParaRPr lang="zh-CN" altLang="en-US" sz="1200" b="0" dirty="0">
                  <a:solidFill>
                    <a:schemeClr val="tx1"/>
                  </a:solidFill>
                  <a:latin typeface="微软雅黑" panose="020B0503020204020204" pitchFamily="34" charset="-122"/>
                  <a:ea typeface="微软雅黑" panose="020B0503020204020204" pitchFamily="34" charset="-122"/>
                </a:endParaRPr>
              </a:p>
            </p:txBody>
          </p:sp>
          <p:sp>
            <p:nvSpPr>
              <p:cNvPr id="17" name="平行四边形 16"/>
              <p:cNvSpPr/>
              <p:nvPr/>
            </p:nvSpPr>
            <p:spPr>
              <a:xfrm rot="18617783">
                <a:off x="5485221" y="3988247"/>
                <a:ext cx="1467059" cy="408942"/>
              </a:xfrm>
              <a:prstGeom prst="parallelogram">
                <a:avLst>
                  <a:gd name="adj" fmla="val 81244"/>
                </a:avLst>
              </a:prstGeom>
              <a:solidFill>
                <a:schemeClr val="accent5">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实施</a:t>
                </a:r>
                <a:endParaRPr lang="zh-CN" altLang="en-US" sz="1200" b="0" dirty="0">
                  <a:solidFill>
                    <a:schemeClr val="tx1"/>
                  </a:solidFill>
                  <a:latin typeface="微软雅黑" panose="020B0503020204020204" pitchFamily="34" charset="-122"/>
                  <a:ea typeface="微软雅黑" panose="020B0503020204020204" pitchFamily="34" charset="-122"/>
                </a:endParaRPr>
              </a:p>
            </p:txBody>
          </p:sp>
          <p:sp>
            <p:nvSpPr>
              <p:cNvPr id="18" name="平行四边形 17"/>
              <p:cNvSpPr/>
              <p:nvPr/>
            </p:nvSpPr>
            <p:spPr>
              <a:xfrm rot="18617783">
                <a:off x="5460130" y="4849757"/>
                <a:ext cx="1467059" cy="408942"/>
              </a:xfrm>
              <a:prstGeom prst="parallelogram">
                <a:avLst>
                  <a:gd name="adj" fmla="val 81244"/>
                </a:avLst>
              </a:prstGeom>
              <a:solidFill>
                <a:schemeClr val="accent5">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smtClean="0">
                    <a:solidFill>
                      <a:schemeClr val="tx1"/>
                    </a:solidFill>
                    <a:latin typeface="微软雅黑" panose="020B0503020204020204" pitchFamily="34" charset="-122"/>
                    <a:ea typeface="微软雅黑" panose="020B0503020204020204" pitchFamily="34" charset="-122"/>
                  </a:rPr>
                  <a:t>评估</a:t>
                </a:r>
                <a:endParaRPr lang="zh-CN" altLang="en-US" sz="1200" b="0" dirty="0">
                  <a:solidFill>
                    <a:schemeClr val="tx1"/>
                  </a:solidFill>
                  <a:latin typeface="微软雅黑" panose="020B0503020204020204" pitchFamily="34" charset="-122"/>
                  <a:ea typeface="微软雅黑" panose="020B0503020204020204" pitchFamily="34" charset="-122"/>
                </a:endParaRPr>
              </a:p>
            </p:txBody>
          </p:sp>
          <p:sp>
            <p:nvSpPr>
              <p:cNvPr id="19" name="椭圆 18"/>
              <p:cNvSpPr/>
              <p:nvPr/>
            </p:nvSpPr>
            <p:spPr>
              <a:xfrm>
                <a:off x="3505149" y="1665266"/>
                <a:ext cx="1512168" cy="392095"/>
              </a:xfrm>
              <a:prstGeom prst="ellipse">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目标</a:t>
                </a:r>
              </a:p>
            </p:txBody>
          </p:sp>
          <p:sp>
            <p:nvSpPr>
              <p:cNvPr id="20" name="椭圆 19"/>
              <p:cNvSpPr/>
              <p:nvPr/>
            </p:nvSpPr>
            <p:spPr>
              <a:xfrm>
                <a:off x="2663788" y="2129369"/>
                <a:ext cx="1512168" cy="392095"/>
              </a:xfrm>
              <a:prstGeom prst="ellipse">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政策、原则</a:t>
                </a:r>
              </a:p>
            </p:txBody>
          </p:sp>
          <p:sp>
            <p:nvSpPr>
              <p:cNvPr id="21" name="椭圆 20"/>
              <p:cNvSpPr/>
              <p:nvPr/>
            </p:nvSpPr>
            <p:spPr>
              <a:xfrm>
                <a:off x="4385056" y="2100801"/>
                <a:ext cx="1512168" cy="392095"/>
              </a:xfrm>
              <a:prstGeom prst="ellipse">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技术</a:t>
                </a:r>
              </a:p>
            </p:txBody>
          </p:sp>
          <p:sp>
            <p:nvSpPr>
              <p:cNvPr id="22" name="椭圆 21"/>
              <p:cNvSpPr/>
              <p:nvPr/>
            </p:nvSpPr>
            <p:spPr>
              <a:xfrm>
                <a:off x="4099405" y="2575788"/>
                <a:ext cx="1512168" cy="392095"/>
              </a:xfrm>
              <a:prstGeom prst="ellipse">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流程、活动</a:t>
                </a:r>
              </a:p>
            </p:txBody>
          </p:sp>
          <p:sp>
            <p:nvSpPr>
              <p:cNvPr id="23" name="椭圆 22"/>
              <p:cNvSpPr/>
              <p:nvPr/>
            </p:nvSpPr>
            <p:spPr>
              <a:xfrm>
                <a:off x="2341842" y="2587939"/>
                <a:ext cx="1512168" cy="392095"/>
              </a:xfrm>
              <a:prstGeom prst="ellipse">
                <a:avLst/>
              </a:prstGeom>
              <a:solidFill>
                <a:schemeClr val="accent3">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0" dirty="0">
                    <a:solidFill>
                      <a:schemeClr val="tx1"/>
                    </a:solidFill>
                    <a:latin typeface="微软雅黑" panose="020B0503020204020204" pitchFamily="34" charset="-122"/>
                    <a:ea typeface="微软雅黑" panose="020B0503020204020204" pitchFamily="34" charset="-122"/>
                  </a:rPr>
                  <a:t>角色，权限</a:t>
                </a:r>
              </a:p>
            </p:txBody>
          </p:sp>
        </p:grpSp>
      </p:grpSp>
    </p:spTree>
    <p:extLst>
      <p:ext uri="{BB962C8B-B14F-4D97-AF65-F5344CB8AC3E}">
        <p14:creationId xmlns:p14="http://schemas.microsoft.com/office/powerpoint/2010/main" val="3621262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29287" y="217884"/>
            <a:ext cx="4608512" cy="490537"/>
          </a:xfrm>
        </p:spPr>
        <p:txBody>
          <a:bodyPr/>
          <a:lstStyle/>
          <a:p>
            <a:r>
              <a:rPr lang="en-US" altLang="zh-CN" b="1" dirty="0" smtClean="0"/>
              <a:t>GRC</a:t>
            </a:r>
            <a:r>
              <a:rPr lang="zh-CN" altLang="en-US" b="1" dirty="0" smtClean="0"/>
              <a:t>产品定位</a:t>
            </a:r>
            <a:endParaRPr lang="zh-CN" altLang="en-US" b="1" dirty="0"/>
          </a:p>
        </p:txBody>
      </p:sp>
      <p:sp>
        <p:nvSpPr>
          <p:cNvPr id="4"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6</a:t>
            </a:fld>
            <a:endParaRPr lang="en-US" altLang="zh-CN" dirty="0"/>
          </a:p>
        </p:txBody>
      </p:sp>
      <p:sp>
        <p:nvSpPr>
          <p:cNvPr id="5" name="TextBox 4"/>
          <p:cNvSpPr txBox="1"/>
          <p:nvPr/>
        </p:nvSpPr>
        <p:spPr>
          <a:xfrm>
            <a:off x="928662" y="1196752"/>
            <a:ext cx="7786742" cy="923330"/>
          </a:xfrm>
          <a:prstGeom prst="rect">
            <a:avLst/>
          </a:prstGeom>
          <a:noFill/>
          <a:ln w="12700">
            <a:solidFill>
              <a:schemeClr val="tx1"/>
            </a:solidFill>
          </a:ln>
        </p:spPr>
        <p:txBody>
          <a:bodyPr wrap="square" rtlCol="0">
            <a:spAutoFit/>
          </a:bodyPr>
          <a:lstStyle/>
          <a:p>
            <a:pPr>
              <a:lnSpc>
                <a:spcPct val="150000"/>
              </a:lnSpc>
            </a:pPr>
            <a:r>
              <a:rPr lang="zh-CN" altLang="en-US" b="0" dirty="0" smtClean="0">
                <a:latin typeface="微软雅黑" panose="020B0503020204020204" pitchFamily="34" charset="-122"/>
                <a:ea typeface="微软雅黑" panose="020B0503020204020204" pitchFamily="34" charset="-122"/>
              </a:rPr>
              <a:t>商业银行对内控合规及操作风险管理软件的使用需要超越一般的内部控制、操作风险、合规以及审计软件的能力；</a:t>
            </a:r>
            <a:endParaRPr lang="zh-CN" altLang="en-US" b="0" dirty="0">
              <a:latin typeface="微软雅黑" panose="020B0503020204020204" pitchFamily="34" charset="-122"/>
              <a:ea typeface="微软雅黑" panose="020B0503020204020204" pitchFamily="34" charset="-122"/>
            </a:endParaRPr>
          </a:p>
        </p:txBody>
      </p:sp>
      <p:sp>
        <p:nvSpPr>
          <p:cNvPr id="6" name="矩形 5"/>
          <p:cNvSpPr/>
          <p:nvPr/>
        </p:nvSpPr>
        <p:spPr>
          <a:xfrm>
            <a:off x="571472" y="1411066"/>
            <a:ext cx="214314" cy="214314"/>
          </a:xfrm>
          <a:prstGeom prst="rect">
            <a:avLst/>
          </a:prstGeom>
          <a:solidFill>
            <a:schemeClr val="accent4">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Clr>
                <a:srgbClr val="92D050"/>
              </a:buClr>
              <a:buFont typeface="Wingdings" panose="05000000000000000000" pitchFamily="2" charset="2"/>
              <a:buChar char="n"/>
            </a:pPr>
            <a:endParaRPr lang="zh-CN" altLang="en-US" dirty="0"/>
          </a:p>
        </p:txBody>
      </p:sp>
      <p:sp>
        <p:nvSpPr>
          <p:cNvPr id="7" name="TextBox 6"/>
          <p:cNvSpPr txBox="1"/>
          <p:nvPr/>
        </p:nvSpPr>
        <p:spPr>
          <a:xfrm>
            <a:off x="928662" y="2184821"/>
            <a:ext cx="7786742" cy="869533"/>
          </a:xfrm>
          <a:prstGeom prst="rect">
            <a:avLst/>
          </a:prstGeom>
          <a:noFill/>
          <a:ln w="12700">
            <a:solidFill>
              <a:schemeClr val="tx1"/>
            </a:solidFill>
          </a:ln>
        </p:spPr>
        <p:txBody>
          <a:bodyPr wrap="square" rtlCol="0">
            <a:spAutoFit/>
          </a:bodyPr>
          <a:lstStyle/>
          <a:p>
            <a:pPr>
              <a:lnSpc>
                <a:spcPct val="150000"/>
              </a:lnSpc>
            </a:pPr>
            <a:r>
              <a:rPr lang="en-US" altLang="zh-CN" b="0" dirty="0" smtClean="0">
                <a:latin typeface="微软雅黑" panose="020B0503020204020204" pitchFamily="34" charset="-122"/>
                <a:ea typeface="微软雅黑" panose="020B0503020204020204" pitchFamily="34" charset="-122"/>
              </a:rPr>
              <a:t>GRC</a:t>
            </a:r>
            <a:r>
              <a:rPr lang="zh-CN" altLang="en-US" b="0" dirty="0" smtClean="0">
                <a:latin typeface="微软雅黑" panose="020B0503020204020204" pitchFamily="34" charset="-122"/>
                <a:ea typeface="微软雅黑" panose="020B0503020204020204" pitchFamily="34" charset="-122"/>
              </a:rPr>
              <a:t>产品覆盖风险管理三道防线，包括前台流程，中台管理，后台监督；其风险暴露于所有业务流程和</a:t>
            </a:r>
            <a:r>
              <a:rPr lang="en-US" b="0" dirty="0" smtClean="0">
                <a:latin typeface="微软雅黑" panose="020B0503020204020204" pitchFamily="34" charset="-122"/>
                <a:ea typeface="微软雅黑" panose="020B0503020204020204" pitchFamily="34" charset="-122"/>
              </a:rPr>
              <a:t>IT</a:t>
            </a:r>
            <a:r>
              <a:rPr lang="zh-CN" altLang="en-US" b="0" dirty="0" smtClean="0">
                <a:latin typeface="微软雅黑" panose="020B0503020204020204" pitchFamily="34" charset="-122"/>
                <a:ea typeface="微软雅黑" panose="020B0503020204020204" pitchFamily="34" charset="-122"/>
              </a:rPr>
              <a:t>操作；</a:t>
            </a:r>
            <a:endParaRPr lang="zh-CN" altLang="en-US" b="0" dirty="0">
              <a:latin typeface="微软雅黑" panose="020B0503020204020204" pitchFamily="34" charset="-122"/>
              <a:ea typeface="微软雅黑" panose="020B0503020204020204" pitchFamily="34" charset="-122"/>
            </a:endParaRPr>
          </a:p>
        </p:txBody>
      </p:sp>
      <p:sp>
        <p:nvSpPr>
          <p:cNvPr id="8" name="矩形 7"/>
          <p:cNvSpPr/>
          <p:nvPr/>
        </p:nvSpPr>
        <p:spPr>
          <a:xfrm>
            <a:off x="571472" y="2339760"/>
            <a:ext cx="214314" cy="214314"/>
          </a:xfrm>
          <a:prstGeom prst="rect">
            <a:avLst/>
          </a:prstGeom>
          <a:solidFill>
            <a:schemeClr val="accent4">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Clr>
                <a:srgbClr val="92D050"/>
              </a:buClr>
              <a:buFont typeface="Wingdings" panose="05000000000000000000" pitchFamily="2" charset="2"/>
              <a:buChar char="n"/>
            </a:pPr>
            <a:endParaRPr lang="zh-CN" altLang="en-US"/>
          </a:p>
        </p:txBody>
      </p:sp>
      <p:sp>
        <p:nvSpPr>
          <p:cNvPr id="9" name="TextBox 8"/>
          <p:cNvSpPr txBox="1"/>
          <p:nvPr/>
        </p:nvSpPr>
        <p:spPr>
          <a:xfrm>
            <a:off x="928662" y="3144174"/>
            <a:ext cx="7786742" cy="507831"/>
          </a:xfrm>
          <a:prstGeom prst="rect">
            <a:avLst/>
          </a:prstGeom>
          <a:noFill/>
          <a:ln w="12700">
            <a:solidFill>
              <a:schemeClr val="tx1"/>
            </a:solidFill>
          </a:ln>
        </p:spPr>
        <p:txBody>
          <a:bodyPr wrap="square" rtlCol="0">
            <a:spAutoFit/>
          </a:bodyPr>
          <a:lstStyle/>
          <a:p>
            <a:pPr>
              <a:lnSpc>
                <a:spcPct val="150000"/>
              </a:lnSpc>
            </a:pPr>
            <a:r>
              <a:rPr lang="en-US" altLang="zh-CN" b="0" dirty="0" smtClean="0">
                <a:latin typeface="微软雅黑" panose="020B0503020204020204" pitchFamily="34" charset="-122"/>
                <a:ea typeface="微软雅黑" panose="020B0503020204020204" pitchFamily="34" charset="-122"/>
              </a:rPr>
              <a:t>GRC</a:t>
            </a:r>
            <a:r>
              <a:rPr lang="zh-CN" altLang="en-US" b="0" dirty="0" smtClean="0">
                <a:latin typeface="微软雅黑" panose="020B0503020204020204" pitchFamily="34" charset="-122"/>
                <a:ea typeface="微软雅黑" panose="020B0503020204020204" pitchFamily="34" charset="-122"/>
              </a:rPr>
              <a:t>产品关系到日常的、战术性的业务活动的不确定性；</a:t>
            </a:r>
            <a:endParaRPr lang="zh-CN" altLang="en-US" b="0" dirty="0">
              <a:latin typeface="微软雅黑" panose="020B0503020204020204" pitchFamily="34" charset="-122"/>
              <a:ea typeface="微软雅黑" panose="020B0503020204020204" pitchFamily="34" charset="-122"/>
            </a:endParaRPr>
          </a:p>
        </p:txBody>
      </p:sp>
      <p:sp>
        <p:nvSpPr>
          <p:cNvPr id="10" name="矩形 9"/>
          <p:cNvSpPr/>
          <p:nvPr/>
        </p:nvSpPr>
        <p:spPr>
          <a:xfrm>
            <a:off x="571472" y="3236700"/>
            <a:ext cx="214314" cy="214314"/>
          </a:xfrm>
          <a:prstGeom prst="rect">
            <a:avLst/>
          </a:prstGeom>
          <a:solidFill>
            <a:schemeClr val="accent4">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Clr>
                <a:srgbClr val="92D050"/>
              </a:buClr>
              <a:buFont typeface="Wingdings" panose="05000000000000000000" pitchFamily="2" charset="2"/>
              <a:buChar char="n"/>
            </a:pPr>
            <a:endParaRPr lang="zh-CN" altLang="en-US"/>
          </a:p>
        </p:txBody>
      </p:sp>
      <p:sp>
        <p:nvSpPr>
          <p:cNvPr id="11" name="TextBox 10"/>
          <p:cNvSpPr txBox="1"/>
          <p:nvPr/>
        </p:nvSpPr>
        <p:spPr>
          <a:xfrm>
            <a:off x="944428" y="5154580"/>
            <a:ext cx="7786742" cy="923330"/>
          </a:xfrm>
          <a:prstGeom prst="rect">
            <a:avLst/>
          </a:prstGeom>
          <a:noFill/>
          <a:ln w="12700">
            <a:solidFill>
              <a:schemeClr val="tx1"/>
            </a:solidFill>
          </a:ln>
        </p:spPr>
        <p:txBody>
          <a:bodyPr wrap="square" rtlCol="0">
            <a:spAutoFit/>
          </a:bodyPr>
          <a:lstStyle/>
          <a:p>
            <a:pPr>
              <a:lnSpc>
                <a:spcPct val="150000"/>
              </a:lnSpc>
            </a:pPr>
            <a:r>
              <a:rPr lang="en-US" altLang="zh-CN" b="0" dirty="0" smtClean="0">
                <a:latin typeface="微软雅黑" panose="020B0503020204020204" pitchFamily="34" charset="-122"/>
                <a:ea typeface="微软雅黑" panose="020B0503020204020204" pitchFamily="34" charset="-122"/>
              </a:rPr>
              <a:t>GRC</a:t>
            </a:r>
            <a:r>
              <a:rPr lang="zh-CN" altLang="en-US" b="0" dirty="0" smtClean="0">
                <a:latin typeface="微软雅黑" panose="020B0503020204020204" pitchFamily="34" charset="-122"/>
                <a:ea typeface="微软雅黑" panose="020B0503020204020204" pitchFamily="34" charset="-122"/>
              </a:rPr>
              <a:t>产品的管理目标是提高执行效果以给银行带来最大的回报，而不是仅仅关注预防和报告损失及风险事件；</a:t>
            </a:r>
            <a:endParaRPr lang="zh-CN" altLang="en-US" b="0" dirty="0">
              <a:latin typeface="微软雅黑" panose="020B0503020204020204" pitchFamily="34" charset="-122"/>
              <a:ea typeface="微软雅黑" panose="020B0503020204020204" pitchFamily="34" charset="-122"/>
            </a:endParaRPr>
          </a:p>
        </p:txBody>
      </p:sp>
      <p:sp>
        <p:nvSpPr>
          <p:cNvPr id="12" name="矩形 11"/>
          <p:cNvSpPr/>
          <p:nvPr/>
        </p:nvSpPr>
        <p:spPr>
          <a:xfrm>
            <a:off x="587238" y="5202644"/>
            <a:ext cx="214314" cy="214314"/>
          </a:xfrm>
          <a:prstGeom prst="rect">
            <a:avLst/>
          </a:prstGeom>
          <a:solidFill>
            <a:schemeClr val="accent4">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Clr>
                <a:srgbClr val="92D050"/>
              </a:buClr>
              <a:buFont typeface="Wingdings" panose="05000000000000000000" pitchFamily="2" charset="2"/>
              <a:buChar char="n"/>
            </a:pPr>
            <a:endParaRPr lang="zh-CN" altLang="en-US"/>
          </a:p>
        </p:txBody>
      </p:sp>
      <p:sp>
        <p:nvSpPr>
          <p:cNvPr id="13" name="TextBox 12"/>
          <p:cNvSpPr txBox="1"/>
          <p:nvPr/>
        </p:nvSpPr>
        <p:spPr>
          <a:xfrm>
            <a:off x="928662" y="3732519"/>
            <a:ext cx="7786742" cy="1338828"/>
          </a:xfrm>
          <a:prstGeom prst="rect">
            <a:avLst/>
          </a:prstGeom>
          <a:noFill/>
          <a:ln w="12700">
            <a:solidFill>
              <a:schemeClr val="tx1"/>
            </a:solidFill>
          </a:ln>
        </p:spPr>
        <p:txBody>
          <a:bodyPr wrap="square" rtlCol="0">
            <a:spAutoFit/>
          </a:bodyPr>
          <a:lstStyle/>
          <a:p>
            <a:pPr>
              <a:lnSpc>
                <a:spcPct val="150000"/>
              </a:lnSpc>
            </a:pPr>
            <a:r>
              <a:rPr lang="zh-CN" altLang="en-US" b="0" dirty="0" smtClean="0">
                <a:latin typeface="微软雅黑" panose="020B0503020204020204" pitchFamily="34" charset="-122"/>
                <a:ea typeface="微软雅黑" panose="020B0503020204020204" pitchFamily="34" charset="-122"/>
              </a:rPr>
              <a:t>虽然法律和监管合规构成</a:t>
            </a:r>
            <a:r>
              <a:rPr lang="en-US" altLang="zh-CN" b="0" dirty="0" smtClean="0">
                <a:latin typeface="微软雅黑" panose="020B0503020204020204" pitchFamily="34" charset="-122"/>
                <a:ea typeface="微软雅黑" panose="020B0503020204020204" pitchFamily="34" charset="-122"/>
              </a:rPr>
              <a:t>GRC</a:t>
            </a:r>
            <a:r>
              <a:rPr lang="zh-CN" altLang="en-US" b="0" dirty="0" smtClean="0">
                <a:latin typeface="微软雅黑" panose="020B0503020204020204" pitchFamily="34" charset="-122"/>
                <a:ea typeface="微软雅黑" panose="020B0503020204020204" pitchFamily="34" charset="-122"/>
              </a:rPr>
              <a:t>产品的首要部分，但</a:t>
            </a:r>
            <a:r>
              <a:rPr lang="en-US" altLang="zh-CN" b="0" dirty="0" smtClean="0">
                <a:latin typeface="微软雅黑" panose="020B0503020204020204" pitchFamily="34" charset="-122"/>
                <a:ea typeface="微软雅黑" panose="020B0503020204020204" pitchFamily="34" charset="-122"/>
              </a:rPr>
              <a:t>GRC</a:t>
            </a:r>
            <a:r>
              <a:rPr lang="zh-CN" altLang="en-US" b="0" dirty="0" smtClean="0">
                <a:latin typeface="微软雅黑" panose="020B0503020204020204" pitchFamily="34" charset="-122"/>
                <a:ea typeface="微软雅黑" panose="020B0503020204020204" pitchFamily="34" charset="-122"/>
              </a:rPr>
              <a:t>产品不仅仅与满足监管目标相关。</a:t>
            </a:r>
            <a:r>
              <a:rPr lang="en-US" altLang="zh-CN" b="0" dirty="0" smtClean="0">
                <a:latin typeface="微软雅黑" panose="020B0503020204020204" pitchFamily="34" charset="-122"/>
                <a:ea typeface="微软雅黑" panose="020B0503020204020204" pitchFamily="34" charset="-122"/>
              </a:rPr>
              <a:t>GRC</a:t>
            </a:r>
            <a:r>
              <a:rPr lang="zh-CN" altLang="en-US" b="0" dirty="0" smtClean="0">
                <a:latin typeface="微软雅黑" panose="020B0503020204020204" pitchFamily="34" charset="-122"/>
                <a:ea typeface="微软雅黑" panose="020B0503020204020204" pitchFamily="34" charset="-122"/>
              </a:rPr>
              <a:t>管理也是由诸如业务环境、对于业务持续性和声誉的关注、客户期望等驱动的；</a:t>
            </a:r>
            <a:endParaRPr lang="zh-CN" altLang="en-US" b="0" dirty="0">
              <a:latin typeface="微软雅黑" panose="020B0503020204020204" pitchFamily="34" charset="-122"/>
              <a:ea typeface="微软雅黑" panose="020B0503020204020204" pitchFamily="34" charset="-122"/>
            </a:endParaRPr>
          </a:p>
        </p:txBody>
      </p:sp>
      <p:sp>
        <p:nvSpPr>
          <p:cNvPr id="14" name="矩形 13"/>
          <p:cNvSpPr/>
          <p:nvPr/>
        </p:nvSpPr>
        <p:spPr>
          <a:xfrm>
            <a:off x="571472" y="3839958"/>
            <a:ext cx="214314" cy="214314"/>
          </a:xfrm>
          <a:prstGeom prst="rect">
            <a:avLst/>
          </a:prstGeom>
          <a:solidFill>
            <a:schemeClr val="accent4">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Clr>
                <a:srgbClr val="92D050"/>
              </a:buClr>
              <a:buFont typeface="Wingdings" panose="05000000000000000000" pitchFamily="2" charset="2"/>
              <a:buChar char="n"/>
            </a:pPr>
            <a:endParaRPr lang="zh-CN" altLang="en-US"/>
          </a:p>
        </p:txBody>
      </p:sp>
    </p:spTree>
    <p:extLst>
      <p:ext uri="{BB962C8B-B14F-4D97-AF65-F5344CB8AC3E}">
        <p14:creationId xmlns:p14="http://schemas.microsoft.com/office/powerpoint/2010/main" val="342603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23673" y="217884"/>
            <a:ext cx="4608512" cy="490537"/>
          </a:xfrm>
          <a:prstGeom prst="rect">
            <a:avLst/>
          </a:prstGeom>
        </p:spPr>
        <p:txBody>
          <a:bodyPr/>
          <a:lstStyle>
            <a:lvl1pPr algn="l" defTabSz="457200" rtl="0" eaLnBrk="1" latinLnBrk="0" hangingPunct="1">
              <a:spcBef>
                <a:spcPct val="0"/>
              </a:spcBef>
              <a:buNone/>
              <a:defRPr lang="zh-CN" altLang="en-US" sz="2400" b="0" kern="1200" dirty="0" smtClean="0">
                <a:solidFill>
                  <a:srgbClr val="FF6600"/>
                </a:solidFill>
                <a:latin typeface="微软雅黑" pitchFamily="34" charset="-122"/>
                <a:ea typeface="微软雅黑" pitchFamily="34" charset="-122"/>
                <a:cs typeface="+mn-cs"/>
              </a:defRPr>
            </a:lvl1pPr>
          </a:lstStyle>
          <a:p>
            <a:r>
              <a:rPr lang="en-US" altLang="zh-CN" b="1" dirty="0" smtClean="0"/>
              <a:t>GRC</a:t>
            </a:r>
            <a:r>
              <a:rPr lang="zh-CN" altLang="en-US" b="1" dirty="0" smtClean="0"/>
              <a:t>产品目标</a:t>
            </a:r>
            <a:endParaRPr lang="zh-CN" altLang="en-US" b="1" dirty="0"/>
          </a:p>
        </p:txBody>
      </p:sp>
      <p:sp>
        <p:nvSpPr>
          <p:cNvPr id="4" name="TextBox 3"/>
          <p:cNvSpPr txBox="1"/>
          <p:nvPr/>
        </p:nvSpPr>
        <p:spPr>
          <a:xfrm>
            <a:off x="500034" y="2927224"/>
            <a:ext cx="7929618" cy="369332"/>
          </a:xfrm>
          <a:prstGeom prst="rect">
            <a:avLst/>
          </a:prstGeom>
          <a:solidFill>
            <a:schemeClr val="accent5">
              <a:lumMod val="60000"/>
              <a:lumOff val="40000"/>
            </a:schemeClr>
          </a:solidFill>
        </p:spPr>
        <p:txBody>
          <a:bodyPr wrap="square" rtlCol="0">
            <a:spAutoFit/>
          </a:bodyPr>
          <a:lstStyle/>
          <a:p>
            <a:pPr>
              <a:buFont typeface="Wingdings" pitchFamily="2" charset="2"/>
              <a:buChar char="p"/>
            </a:pPr>
            <a:r>
              <a:rPr lang="zh-CN" altLang="en-US" b="1" dirty="0" smtClean="0">
                <a:latin typeface="微软雅黑" panose="020B0503020204020204" pitchFamily="34" charset="-122"/>
                <a:ea typeface="微软雅黑" panose="020B0503020204020204" pitchFamily="34" charset="-122"/>
              </a:rPr>
              <a:t>    管理风险</a:t>
            </a:r>
          </a:p>
        </p:txBody>
      </p:sp>
      <p:sp>
        <p:nvSpPr>
          <p:cNvPr id="5" name="TextBox 4"/>
          <p:cNvSpPr txBox="1"/>
          <p:nvPr/>
        </p:nvSpPr>
        <p:spPr>
          <a:xfrm>
            <a:off x="500034" y="4682820"/>
            <a:ext cx="7929618" cy="371307"/>
          </a:xfrm>
          <a:prstGeom prst="rect">
            <a:avLst/>
          </a:prstGeom>
          <a:solidFill>
            <a:schemeClr val="accent5">
              <a:lumMod val="60000"/>
              <a:lumOff val="40000"/>
            </a:schemeClr>
          </a:solidFill>
        </p:spPr>
        <p:txBody>
          <a:bodyPr wrap="square" rtlCol="0">
            <a:spAutoFit/>
          </a:bodyPr>
          <a:lstStyle/>
          <a:p>
            <a:pPr>
              <a:buFont typeface="Wingdings" pitchFamily="2" charset="2"/>
              <a:buChar char="p"/>
            </a:pPr>
            <a:r>
              <a:rPr lang="zh-CN" altLang="en-US" b="1" dirty="0" smtClean="0">
                <a:latin typeface="微软雅黑" panose="020B0503020204020204" pitchFamily="34" charset="-122"/>
                <a:ea typeface="微软雅黑" panose="020B0503020204020204" pitchFamily="34" charset="-122"/>
              </a:rPr>
              <a:t>    降低成本</a:t>
            </a:r>
          </a:p>
        </p:txBody>
      </p:sp>
      <p:sp>
        <p:nvSpPr>
          <p:cNvPr id="6" name="TextBox 5"/>
          <p:cNvSpPr txBox="1"/>
          <p:nvPr/>
        </p:nvSpPr>
        <p:spPr>
          <a:xfrm>
            <a:off x="500034" y="1141274"/>
            <a:ext cx="7929618" cy="369332"/>
          </a:xfrm>
          <a:prstGeom prst="rect">
            <a:avLst/>
          </a:prstGeom>
          <a:solidFill>
            <a:schemeClr val="accent5">
              <a:lumMod val="60000"/>
              <a:lumOff val="40000"/>
            </a:schemeClr>
          </a:solidFill>
        </p:spPr>
        <p:txBody>
          <a:bodyPr wrap="square" rtlCol="0">
            <a:spAutoFit/>
          </a:bodyPr>
          <a:lstStyle/>
          <a:p>
            <a:pPr>
              <a:buFont typeface="Wingdings" pitchFamily="2" charset="2"/>
              <a:buChar char="p"/>
            </a:pPr>
            <a:r>
              <a:rPr lang="zh-CN" altLang="en-US" b="1" dirty="0" smtClean="0">
                <a:latin typeface="微软雅黑" panose="020B0503020204020204" pitchFamily="34" charset="-122"/>
                <a:ea typeface="微软雅黑" panose="020B0503020204020204" pitchFamily="34" charset="-122"/>
              </a:rPr>
              <a:t>    整合平台</a:t>
            </a:r>
            <a:endParaRPr lang="zh-CN" altLang="en-US"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1000100" y="1569902"/>
            <a:ext cx="7429552" cy="1200329"/>
          </a:xfrm>
          <a:prstGeom prst="rect">
            <a:avLst/>
          </a:prstGeom>
          <a:solidFill>
            <a:schemeClr val="bg1"/>
          </a:solidFill>
          <a:ln>
            <a:solidFill>
              <a:schemeClr val="bg1">
                <a:lumMod val="65000"/>
              </a:schemeClr>
            </a:solidFill>
          </a:ln>
        </p:spPr>
        <p:txBody>
          <a:bodyPr wrap="square" rtlCol="0">
            <a:spAutoFit/>
          </a:bodyPr>
          <a:lstStyle>
            <a:defPPr>
              <a:defRPr lang="zh-CN"/>
            </a:defPPr>
            <a:lvl1pPr>
              <a:lnSpc>
                <a:spcPct val="150000"/>
              </a:lnSpc>
              <a:defRPr sz="1600" b="0">
                <a:latin typeface="微软雅黑" panose="020B0503020204020204" pitchFamily="34" charset="-122"/>
                <a:ea typeface="微软雅黑" panose="020B0503020204020204" pitchFamily="34" charset="-122"/>
              </a:defRPr>
            </a:lvl1pPr>
          </a:lstStyle>
          <a:p>
            <a:r>
              <a:rPr lang="zh-CN" altLang="en-US" dirty="0"/>
              <a:t>提供内控合规及操作风险的通用框架</a:t>
            </a:r>
            <a:endParaRPr lang="en-US" altLang="zh-CN" dirty="0"/>
          </a:p>
          <a:p>
            <a:r>
              <a:rPr lang="zh-CN" altLang="en-US" dirty="0"/>
              <a:t>整合相关的风险管理方法与工具</a:t>
            </a:r>
            <a:endParaRPr lang="en-US" altLang="zh-CN" dirty="0"/>
          </a:p>
          <a:p>
            <a:r>
              <a:rPr lang="zh-CN" altLang="zh-CN" dirty="0"/>
              <a:t>整合</a:t>
            </a:r>
            <a:r>
              <a:rPr lang="zh-CN" altLang="en-US" dirty="0"/>
              <a:t>商业银行</a:t>
            </a:r>
            <a:r>
              <a:rPr lang="zh-CN" altLang="zh-CN" dirty="0"/>
              <a:t>中孤立的，经常重复或者矛盾的活动</a:t>
            </a:r>
            <a:endParaRPr lang="zh-CN" altLang="en-US" dirty="0"/>
          </a:p>
        </p:txBody>
      </p:sp>
      <p:sp>
        <p:nvSpPr>
          <p:cNvPr id="8" name="TextBox 7"/>
          <p:cNvSpPr txBox="1"/>
          <p:nvPr/>
        </p:nvSpPr>
        <p:spPr>
          <a:xfrm>
            <a:off x="1000100" y="3380799"/>
            <a:ext cx="7429552" cy="1152495"/>
          </a:xfrm>
          <a:prstGeom prst="rect">
            <a:avLst/>
          </a:prstGeom>
          <a:solidFill>
            <a:schemeClr val="bg1"/>
          </a:solidFill>
          <a:ln>
            <a:solidFill>
              <a:schemeClr val="bg1">
                <a:lumMod val="65000"/>
              </a:schemeClr>
            </a:solidFill>
          </a:ln>
        </p:spPr>
        <p:txBody>
          <a:bodyPr wrap="square" rtlCol="0">
            <a:spAutoFit/>
          </a:bodyPr>
          <a:lstStyle>
            <a:defPPr>
              <a:defRPr lang="zh-CN"/>
            </a:defPPr>
            <a:lvl1pPr>
              <a:lnSpc>
                <a:spcPct val="150000"/>
              </a:lnSpc>
              <a:defRPr sz="1600" b="0">
                <a:latin typeface="微软雅黑" panose="020B0503020204020204" pitchFamily="34" charset="-122"/>
                <a:ea typeface="微软雅黑" panose="020B0503020204020204" pitchFamily="34" charset="-122"/>
              </a:defRPr>
            </a:lvl1pPr>
          </a:lstStyle>
          <a:p>
            <a:r>
              <a:rPr lang="zh-CN" altLang="en-US" dirty="0"/>
              <a:t>及时识别评估风险</a:t>
            </a:r>
            <a:endParaRPr lang="en-US" altLang="zh-CN" dirty="0"/>
          </a:p>
          <a:p>
            <a:r>
              <a:rPr lang="zh-CN" altLang="en-US" dirty="0"/>
              <a:t>有效监测风险</a:t>
            </a:r>
            <a:endParaRPr lang="en-US" altLang="zh-CN" dirty="0"/>
          </a:p>
          <a:p>
            <a:r>
              <a:rPr lang="zh-CN" altLang="en-US" dirty="0"/>
              <a:t>防范风险</a:t>
            </a:r>
          </a:p>
        </p:txBody>
      </p:sp>
      <p:sp>
        <p:nvSpPr>
          <p:cNvPr id="9" name="TextBox 8"/>
          <p:cNvSpPr txBox="1"/>
          <p:nvPr/>
        </p:nvSpPr>
        <p:spPr>
          <a:xfrm>
            <a:off x="1000100" y="5126136"/>
            <a:ext cx="7429552" cy="1152495"/>
          </a:xfrm>
          <a:prstGeom prst="rect">
            <a:avLst/>
          </a:prstGeom>
          <a:solidFill>
            <a:schemeClr val="bg1"/>
          </a:solidFill>
          <a:ln>
            <a:solidFill>
              <a:schemeClr val="bg1">
                <a:lumMod val="65000"/>
              </a:schemeClr>
            </a:solidFill>
          </a:ln>
        </p:spPr>
        <p:txBody>
          <a:bodyPr wrap="square" rtlCol="0">
            <a:spAutoFit/>
          </a:bodyPr>
          <a:lstStyle/>
          <a:p>
            <a:pPr>
              <a:lnSpc>
                <a:spcPct val="150000"/>
              </a:lnSpc>
            </a:pPr>
            <a:r>
              <a:rPr lang="zh-CN" altLang="en-US" sz="1600" b="0" dirty="0">
                <a:latin typeface="微软雅黑" panose="020B0503020204020204" pitchFamily="34" charset="-122"/>
                <a:ea typeface="微软雅黑" panose="020B0503020204020204" pitchFamily="34" charset="-122"/>
              </a:rPr>
              <a:t>提高工作效率</a:t>
            </a:r>
            <a:endParaRPr lang="en-US" altLang="zh-CN" sz="1600" b="0" dirty="0">
              <a:latin typeface="微软雅黑" panose="020B0503020204020204" pitchFamily="34" charset="-122"/>
              <a:ea typeface="微软雅黑" panose="020B0503020204020204" pitchFamily="34" charset="-122"/>
            </a:endParaRPr>
          </a:p>
          <a:p>
            <a:pPr>
              <a:lnSpc>
                <a:spcPct val="150000"/>
              </a:lnSpc>
            </a:pPr>
            <a:r>
              <a:rPr lang="zh-CN" altLang="en-US" sz="1600" b="0" dirty="0">
                <a:latin typeface="微软雅黑" panose="020B0503020204020204" pitchFamily="34" charset="-122"/>
                <a:ea typeface="微软雅黑" panose="020B0503020204020204" pitchFamily="34" charset="-122"/>
              </a:rPr>
              <a:t>减少管理费用</a:t>
            </a:r>
            <a:endParaRPr lang="en-US" altLang="zh-CN" sz="1600" b="0" dirty="0">
              <a:latin typeface="微软雅黑" panose="020B0503020204020204" pitchFamily="34" charset="-122"/>
              <a:ea typeface="微软雅黑" panose="020B0503020204020204" pitchFamily="34" charset="-122"/>
            </a:endParaRPr>
          </a:p>
          <a:p>
            <a:pPr>
              <a:lnSpc>
                <a:spcPct val="150000"/>
              </a:lnSpc>
            </a:pPr>
            <a:r>
              <a:rPr lang="zh-CN" altLang="en-US" sz="1600" b="0" dirty="0">
                <a:latin typeface="微软雅黑" panose="020B0503020204020204" pitchFamily="34" charset="-122"/>
                <a:ea typeface="微软雅黑" panose="020B0503020204020204" pitchFamily="34" charset="-122"/>
              </a:rPr>
              <a:t>降低控制成本</a:t>
            </a:r>
          </a:p>
        </p:txBody>
      </p:sp>
      <p:sp>
        <p:nvSpPr>
          <p:cNvPr id="10"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7</a:t>
            </a:fld>
            <a:endParaRPr lang="en-US" altLang="zh-CN" dirty="0"/>
          </a:p>
        </p:txBody>
      </p:sp>
    </p:spTree>
    <p:extLst>
      <p:ext uri="{BB962C8B-B14F-4D97-AF65-F5344CB8AC3E}">
        <p14:creationId xmlns:p14="http://schemas.microsoft.com/office/powerpoint/2010/main" val="2738065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0" dirty="0"/>
              <a:t>GRC</a:t>
            </a:r>
            <a:r>
              <a:rPr lang="zh-CN" altLang="en-US" kern="0" dirty="0"/>
              <a:t>整合方案实践</a:t>
            </a:r>
            <a:br>
              <a:rPr lang="zh-CN" altLang="en-US" kern="0" dirty="0"/>
            </a:br>
            <a:endParaRPr lang="zh-CN" altLang="en-US" dirty="0"/>
          </a:p>
        </p:txBody>
      </p:sp>
      <p:grpSp>
        <p:nvGrpSpPr>
          <p:cNvPr id="17" name="组合 16"/>
          <p:cNvGrpSpPr/>
          <p:nvPr/>
        </p:nvGrpSpPr>
        <p:grpSpPr>
          <a:xfrm>
            <a:off x="392411" y="1274847"/>
            <a:ext cx="8280400" cy="4486275"/>
            <a:chOff x="392411" y="1274847"/>
            <a:chExt cx="8280400" cy="4486275"/>
          </a:xfrm>
        </p:grpSpPr>
        <p:sp>
          <p:nvSpPr>
            <p:cNvPr id="4" name="Rectangle 61"/>
            <p:cNvSpPr>
              <a:spLocks noChangeArrowheads="1"/>
            </p:cNvSpPr>
            <p:nvPr/>
          </p:nvSpPr>
          <p:spPr bwMode="auto">
            <a:xfrm>
              <a:off x="3218161" y="1451059"/>
              <a:ext cx="2643187" cy="4310063"/>
            </a:xfrm>
            <a:prstGeom prst="rect">
              <a:avLst/>
            </a:prstGeom>
            <a:solidFill>
              <a:srgbClr val="FFFFFF"/>
            </a:solidFill>
            <a:ln w="25400" algn="ctr">
              <a:solidFill>
                <a:schemeClr val="bg1">
                  <a:lumMod val="65000"/>
                </a:schemeClr>
              </a:solidFill>
              <a:miter lim="800000"/>
              <a:headEnd/>
              <a:tailEnd/>
            </a:ln>
            <a:extLst/>
          </p:spPr>
          <p:txBody>
            <a:bodyPr wrap="none" lIns="102654" tIns="73090" rIns="102654" bIns="730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en-US" altLang="zh-CN"/>
            </a:p>
          </p:txBody>
        </p:sp>
        <p:sp>
          <p:nvSpPr>
            <p:cNvPr id="5" name="Rectangle 61"/>
            <p:cNvSpPr>
              <a:spLocks noChangeArrowheads="1"/>
            </p:cNvSpPr>
            <p:nvPr/>
          </p:nvSpPr>
          <p:spPr bwMode="auto">
            <a:xfrm>
              <a:off x="6029623" y="1451059"/>
              <a:ext cx="2643188" cy="4310063"/>
            </a:xfrm>
            <a:prstGeom prst="rect">
              <a:avLst/>
            </a:prstGeom>
            <a:solidFill>
              <a:srgbClr val="FFFFFF"/>
            </a:solidFill>
            <a:ln w="25400" algn="ctr">
              <a:solidFill>
                <a:schemeClr val="bg1">
                  <a:lumMod val="65000"/>
                </a:schemeClr>
              </a:solidFill>
              <a:miter lim="800000"/>
              <a:headEnd/>
              <a:tailEnd/>
            </a:ln>
            <a:extLst/>
          </p:spPr>
          <p:txBody>
            <a:bodyPr wrap="none" lIns="102654" tIns="73090" rIns="102654" bIns="730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en-US" altLang="zh-CN"/>
            </a:p>
          </p:txBody>
        </p:sp>
        <p:sp>
          <p:nvSpPr>
            <p:cNvPr id="6" name="Rectangle 61"/>
            <p:cNvSpPr>
              <a:spLocks noChangeArrowheads="1"/>
            </p:cNvSpPr>
            <p:nvPr/>
          </p:nvSpPr>
          <p:spPr bwMode="auto">
            <a:xfrm>
              <a:off x="392411" y="1451059"/>
              <a:ext cx="2643187" cy="4310063"/>
            </a:xfrm>
            <a:prstGeom prst="rect">
              <a:avLst/>
            </a:prstGeom>
            <a:solidFill>
              <a:srgbClr val="FFFFFF"/>
            </a:solidFill>
            <a:ln w="25400" algn="ctr">
              <a:solidFill>
                <a:schemeClr val="bg1">
                  <a:lumMod val="65000"/>
                </a:schemeClr>
              </a:solidFill>
              <a:miter lim="800000"/>
              <a:headEnd/>
              <a:tailEnd/>
            </a:ln>
            <a:extLst/>
          </p:spPr>
          <p:txBody>
            <a:bodyPr wrap="none" lIns="102654" tIns="73090" rIns="102654" bIns="730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en-US" altLang="zh-CN"/>
            </a:p>
          </p:txBody>
        </p:sp>
        <p:sp>
          <p:nvSpPr>
            <p:cNvPr id="7" name="Text Box 62"/>
            <p:cNvSpPr txBox="1">
              <a:spLocks noChangeArrowheads="1"/>
            </p:cNvSpPr>
            <p:nvPr/>
          </p:nvSpPr>
          <p:spPr bwMode="auto">
            <a:xfrm>
              <a:off x="543223" y="1274847"/>
              <a:ext cx="2368550" cy="363537"/>
            </a:xfrm>
            <a:prstGeom prst="rect">
              <a:avLst/>
            </a:prstGeom>
            <a:solidFill>
              <a:schemeClr val="accent3">
                <a:lumMod val="60000"/>
                <a:lumOff val="40000"/>
              </a:schemeClr>
            </a:solidFill>
            <a:ln w="9525" algn="ctr">
              <a:solidFill>
                <a:schemeClr val="accent1"/>
              </a:solidFill>
              <a:miter lim="800000"/>
              <a:headEnd/>
              <a:tailEnd/>
            </a:ln>
          </p:spPr>
          <p:txBody>
            <a:bodyPr lIns="102654" tIns="73090" rIns="102654" bIns="73090">
              <a:spAutoFit/>
            </a:bodyPr>
            <a:lstStyle>
              <a:lvl1pPr marL="190500" indent="-185738"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1pPr>
              <a:lvl2pPr marL="742950" indent="-28575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2pPr>
              <a:lvl3pPr marL="1143000" indent="-22860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3pPr>
              <a:lvl4pPr marL="1600200" indent="-22860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4pPr>
              <a:lvl5pPr marL="2057400" indent="-22860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5pPr>
              <a:lvl6pPr marL="25146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6pPr>
              <a:lvl7pPr marL="29718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7pPr>
              <a:lvl8pPr marL="34290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8pPr>
              <a:lvl9pPr marL="38862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cs typeface="Arial" panose="020B0604020202020204" pitchFamily="34" charset="0"/>
                </a:rPr>
                <a:t>模式一</a:t>
              </a:r>
            </a:p>
          </p:txBody>
        </p:sp>
        <p:sp>
          <p:nvSpPr>
            <p:cNvPr id="8" name="Text Box 62">
              <a:hlinkClick r:id="rId2" action="ppaction://hlinkfile"/>
            </p:cNvPr>
            <p:cNvSpPr txBox="1">
              <a:spLocks noChangeArrowheads="1"/>
            </p:cNvSpPr>
            <p:nvPr/>
          </p:nvSpPr>
          <p:spPr bwMode="auto">
            <a:xfrm>
              <a:off x="3356273" y="1274847"/>
              <a:ext cx="2366963" cy="363537"/>
            </a:xfrm>
            <a:prstGeom prst="rect">
              <a:avLst/>
            </a:prstGeom>
            <a:solidFill>
              <a:schemeClr val="accent4">
                <a:lumMod val="60000"/>
                <a:lumOff val="40000"/>
              </a:schemeClr>
            </a:solidFill>
            <a:ln w="25400" algn="ctr">
              <a:solidFill>
                <a:schemeClr val="accent1"/>
              </a:solidFill>
              <a:miter lim="800000"/>
              <a:headEnd/>
              <a:tailEnd/>
            </a:ln>
          </p:spPr>
          <p:txBody>
            <a:bodyPr lIns="102654" tIns="73090" rIns="102654" bIns="73090">
              <a:spAutoFit/>
            </a:bodyPr>
            <a:lstStyle>
              <a:lvl1pPr marL="190500" indent="-185738"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1pPr>
              <a:lvl2pPr marL="742950" indent="-28575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2pPr>
              <a:lvl3pPr marL="1143000" indent="-22860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3pPr>
              <a:lvl4pPr marL="1600200" indent="-22860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4pPr>
              <a:lvl5pPr marL="2057400" indent="-22860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5pPr>
              <a:lvl6pPr marL="25146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6pPr>
              <a:lvl7pPr marL="29718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7pPr>
              <a:lvl8pPr marL="34290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8pPr>
              <a:lvl9pPr marL="38862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zh-CN" altLang="en-US" sz="1400" b="1">
                  <a:latin typeface="微软雅黑" panose="020B0503020204020204" pitchFamily="34" charset="-122"/>
                  <a:ea typeface="微软雅黑" panose="020B0503020204020204" pitchFamily="34" charset="-122"/>
                  <a:cs typeface="Arial" panose="020B0604020202020204" pitchFamily="34" charset="0"/>
                </a:rPr>
                <a:t>模式二</a:t>
              </a:r>
            </a:p>
          </p:txBody>
        </p:sp>
        <p:sp>
          <p:nvSpPr>
            <p:cNvPr id="9" name="Text Box 62"/>
            <p:cNvSpPr txBox="1">
              <a:spLocks noChangeArrowheads="1"/>
            </p:cNvSpPr>
            <p:nvPr/>
          </p:nvSpPr>
          <p:spPr bwMode="auto">
            <a:xfrm>
              <a:off x="6167736" y="1274847"/>
              <a:ext cx="2368550" cy="363537"/>
            </a:xfrm>
            <a:prstGeom prst="rect">
              <a:avLst/>
            </a:prstGeom>
            <a:solidFill>
              <a:schemeClr val="accent5">
                <a:lumMod val="60000"/>
                <a:lumOff val="40000"/>
              </a:schemeClr>
            </a:solidFill>
            <a:ln w="25400" algn="ctr">
              <a:solidFill>
                <a:schemeClr val="accent1"/>
              </a:solidFill>
              <a:miter lim="800000"/>
              <a:headEnd/>
              <a:tailEnd/>
            </a:ln>
          </p:spPr>
          <p:txBody>
            <a:bodyPr lIns="102654" tIns="73090" rIns="102654" bIns="73090">
              <a:spAutoFit/>
            </a:bodyPr>
            <a:lstStyle>
              <a:lvl1pPr marL="190500" indent="-185738"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1pPr>
              <a:lvl2pPr marL="742950" indent="-28575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2pPr>
              <a:lvl3pPr marL="1143000" indent="-22860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3pPr>
              <a:lvl4pPr marL="1600200" indent="-22860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4pPr>
              <a:lvl5pPr marL="2057400" indent="-228600" defTabSz="995363">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5pPr>
              <a:lvl6pPr marL="25146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6pPr>
              <a:lvl7pPr marL="29718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7pPr>
              <a:lvl8pPr marL="34290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8pPr>
              <a:lvl9pPr marL="3886200" indent="-228600" defTabSz="995363" eaLnBrk="0" fontAlgn="base" hangingPunct="0">
                <a:spcBef>
                  <a:spcPct val="0"/>
                </a:spcBef>
                <a:spcAft>
                  <a:spcPct val="0"/>
                </a:spcAft>
                <a:tabLst>
                  <a:tab pos="1614488" algn="l"/>
                  <a:tab pos="3228975" algn="l"/>
                  <a:tab pos="4662488" algn="r"/>
                </a:tabLst>
                <a:defRPr>
                  <a:solidFill>
                    <a:schemeClr val="tx1"/>
                  </a:solidFill>
                  <a:latin typeface="Calibri" panose="020F050202020403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cs typeface="Arial" panose="020B0604020202020204" pitchFamily="34" charset="0"/>
                </a:rPr>
                <a:t>模式三</a:t>
              </a:r>
            </a:p>
          </p:txBody>
        </p:sp>
        <p:sp>
          <p:nvSpPr>
            <p:cNvPr id="10" name="TextBox 78"/>
            <p:cNvSpPr txBox="1">
              <a:spLocks noChangeArrowheads="1"/>
            </p:cNvSpPr>
            <p:nvPr/>
          </p:nvSpPr>
          <p:spPr bwMode="auto">
            <a:xfrm>
              <a:off x="543223" y="1801897"/>
              <a:ext cx="214788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直接搭建</a:t>
              </a:r>
              <a:r>
                <a:rPr lang="en-US" altLang="zh-CN" sz="1400" dirty="0">
                  <a:latin typeface="微软雅黑" panose="020B0503020204020204" pitchFamily="34" charset="-122"/>
                  <a:ea typeface="微软雅黑" panose="020B0503020204020204" pitchFamily="34" charset="-122"/>
                </a:rPr>
                <a:t>GRC</a:t>
              </a:r>
              <a:r>
                <a:rPr lang="zh-CN" altLang="en-US" sz="1400" dirty="0">
                  <a:latin typeface="微软雅黑" panose="020B0503020204020204" pitchFamily="34" charset="-122"/>
                  <a:ea typeface="微软雅黑" panose="020B0503020204020204" pitchFamily="34" charset="-122"/>
                </a:rPr>
                <a:t>平台</a:t>
              </a:r>
              <a:endParaRPr lang="en-US" altLang="zh-CN" sz="1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分三个子系统建设，可同时建设，或者分期建设</a:t>
              </a:r>
              <a:endParaRPr lang="en-US" altLang="zh-CN" sz="1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信息及数据的互享</a:t>
              </a:r>
            </a:p>
          </p:txBody>
        </p:sp>
        <p:sp>
          <p:nvSpPr>
            <p:cNvPr id="11" name="TextBox 79"/>
            <p:cNvSpPr txBox="1">
              <a:spLocks noChangeArrowheads="1"/>
            </p:cNvSpPr>
            <p:nvPr/>
          </p:nvSpPr>
          <p:spPr bwMode="auto">
            <a:xfrm>
              <a:off x="3495973" y="1801897"/>
              <a:ext cx="21478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整合</a:t>
              </a:r>
              <a:r>
                <a:rPr lang="en-US" altLang="zh-CN" sz="1400" dirty="0">
                  <a:latin typeface="微软雅黑" panose="020B0503020204020204" pitchFamily="34" charset="-122"/>
                  <a:ea typeface="微软雅黑" panose="020B0503020204020204" pitchFamily="34" charset="-122"/>
                </a:rPr>
                <a:t>GRC</a:t>
              </a:r>
              <a:r>
                <a:rPr lang="zh-CN" altLang="en-US" sz="1400" dirty="0">
                  <a:latin typeface="微软雅黑" panose="020B0503020204020204" pitchFamily="34" charset="-122"/>
                  <a:ea typeface="微软雅黑" panose="020B0503020204020204" pitchFamily="34" charset="-122"/>
                </a:rPr>
                <a:t>平台</a:t>
              </a:r>
              <a:endParaRPr lang="en-US" altLang="zh-CN" sz="1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GRC</a:t>
              </a:r>
              <a:r>
                <a:rPr lang="zh-CN" altLang="en-US" sz="1400" dirty="0">
                  <a:latin typeface="微软雅黑" panose="020B0503020204020204" pitchFamily="34" charset="-122"/>
                  <a:ea typeface="微软雅黑" panose="020B0503020204020204" pitchFamily="34" charset="-122"/>
                </a:rPr>
                <a:t>平台不分三个子系统</a:t>
              </a:r>
              <a:endParaRPr lang="en-US" altLang="zh-CN" sz="1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endParaRPr lang="zh-CN" altLang="en-US" sz="1400" dirty="0">
                <a:latin typeface="微软雅黑" panose="020B0503020204020204" pitchFamily="34" charset="-122"/>
                <a:ea typeface="微软雅黑" panose="020B0503020204020204" pitchFamily="34" charset="-122"/>
              </a:endParaRPr>
            </a:p>
          </p:txBody>
        </p:sp>
        <p:sp>
          <p:nvSpPr>
            <p:cNvPr id="12" name="矩形 11"/>
            <p:cNvSpPr/>
            <p:nvPr/>
          </p:nvSpPr>
          <p:spPr>
            <a:xfrm>
              <a:off x="543223" y="3744997"/>
              <a:ext cx="2368550" cy="16573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dirty="0">
                  <a:solidFill>
                    <a:schemeClr val="tx1"/>
                  </a:solidFill>
                  <a:latin typeface="微软雅黑" pitchFamily="34" charset="-122"/>
                  <a:ea typeface="微软雅黑" pitchFamily="34" charset="-122"/>
                </a:rPr>
                <a:t>代表银行</a:t>
              </a:r>
              <a:r>
                <a:rPr lang="zh-CN" altLang="en-US" sz="1400" dirty="0" smtClean="0">
                  <a:solidFill>
                    <a:schemeClr val="tx1"/>
                  </a:solidFill>
                  <a:latin typeface="微软雅黑" pitchFamily="34" charset="-122"/>
                  <a:ea typeface="微软雅黑" pitchFamily="34" charset="-122"/>
                </a:rPr>
                <a:t>：</a:t>
              </a:r>
              <a:endParaRPr lang="en-US" altLang="zh-CN" sz="1400" dirty="0">
                <a:solidFill>
                  <a:schemeClr val="tx1"/>
                </a:solidFill>
                <a:latin typeface="微软雅黑" pitchFamily="34" charset="-122"/>
                <a:ea typeface="微软雅黑" pitchFamily="34" charset="-122"/>
              </a:endParaRPr>
            </a:p>
            <a:p>
              <a:pPr marL="342900" indent="-342900">
                <a:buFontTx/>
                <a:buAutoNum type="arabicPeriod"/>
                <a:defRPr/>
              </a:pPr>
              <a:r>
                <a:rPr lang="en-US" altLang="zh-CN" sz="1400" dirty="0" smtClean="0">
                  <a:solidFill>
                    <a:schemeClr val="tx1"/>
                  </a:solidFill>
                  <a:latin typeface="微软雅黑" pitchFamily="34" charset="-122"/>
                  <a:ea typeface="微软雅黑" pitchFamily="34" charset="-122"/>
                </a:rPr>
                <a:t>XX</a:t>
              </a:r>
              <a:r>
                <a:rPr lang="zh-CN" altLang="en-US" sz="1400" dirty="0" smtClean="0">
                  <a:solidFill>
                    <a:schemeClr val="tx1"/>
                  </a:solidFill>
                  <a:latin typeface="微软雅黑" pitchFamily="34" charset="-122"/>
                  <a:ea typeface="微软雅黑" pitchFamily="34" charset="-122"/>
                </a:rPr>
                <a:t>股份制银行</a:t>
              </a:r>
              <a:endParaRPr lang="en-US" altLang="zh-CN" sz="1400" dirty="0">
                <a:solidFill>
                  <a:schemeClr val="tx1"/>
                </a:solidFill>
                <a:latin typeface="微软雅黑" pitchFamily="34" charset="-122"/>
                <a:ea typeface="微软雅黑" pitchFamily="34" charset="-122"/>
              </a:endParaRPr>
            </a:p>
            <a:p>
              <a:pPr marL="342900" indent="-342900">
                <a:buFontTx/>
                <a:buAutoNum type="arabicPeriod"/>
                <a:defRPr/>
              </a:pPr>
              <a:r>
                <a:rPr lang="en-US" altLang="zh-CN" sz="1400" dirty="0" smtClean="0">
                  <a:solidFill>
                    <a:schemeClr val="tx1"/>
                  </a:solidFill>
                  <a:latin typeface="微软雅黑" pitchFamily="34" charset="-122"/>
                  <a:ea typeface="微软雅黑" pitchFamily="34" charset="-122"/>
                </a:rPr>
                <a:t>XX</a:t>
              </a:r>
              <a:r>
                <a:rPr lang="zh-CN" altLang="en-US" sz="1400" dirty="0" smtClean="0">
                  <a:solidFill>
                    <a:schemeClr val="tx1"/>
                  </a:solidFill>
                  <a:latin typeface="微软雅黑" pitchFamily="34" charset="-122"/>
                  <a:ea typeface="微软雅黑" pitchFamily="34" charset="-122"/>
                </a:rPr>
                <a:t>城商行</a:t>
              </a:r>
              <a:endParaRPr lang="en-US" altLang="zh-CN" sz="1400" dirty="0">
                <a:solidFill>
                  <a:schemeClr val="tx1"/>
                </a:solidFill>
                <a:latin typeface="微软雅黑" pitchFamily="34" charset="-122"/>
                <a:ea typeface="微软雅黑" pitchFamily="34" charset="-122"/>
              </a:endParaRPr>
            </a:p>
            <a:p>
              <a:pPr marL="342900" indent="-342900">
                <a:buFontTx/>
                <a:buAutoNum type="arabicPeriod"/>
                <a:defRPr/>
              </a:pPr>
              <a:r>
                <a:rPr lang="en-US" altLang="zh-CN" sz="1400" dirty="0">
                  <a:solidFill>
                    <a:schemeClr val="tx1"/>
                  </a:solidFill>
                  <a:latin typeface="微软雅黑" pitchFamily="34" charset="-122"/>
                  <a:ea typeface="微软雅黑" pitchFamily="34" charset="-122"/>
                </a:rPr>
                <a:t>XX</a:t>
              </a:r>
              <a:r>
                <a:rPr lang="zh-CN" altLang="en-US" sz="1400" dirty="0" smtClean="0">
                  <a:solidFill>
                    <a:schemeClr val="tx1"/>
                  </a:solidFill>
                  <a:latin typeface="微软雅黑" pitchFamily="34" charset="-122"/>
                  <a:ea typeface="微软雅黑" pitchFamily="34" charset="-122"/>
                </a:rPr>
                <a:t>农</a:t>
              </a:r>
              <a:r>
                <a:rPr lang="zh-CN" altLang="en-US" sz="1400" dirty="0">
                  <a:solidFill>
                    <a:schemeClr val="tx1"/>
                  </a:solidFill>
                  <a:latin typeface="微软雅黑" pitchFamily="34" charset="-122"/>
                  <a:ea typeface="微软雅黑" pitchFamily="34" charset="-122"/>
                </a:rPr>
                <a:t>商行</a:t>
              </a:r>
              <a:endParaRPr lang="en-US" altLang="zh-CN" sz="1400" dirty="0">
                <a:solidFill>
                  <a:schemeClr val="tx1"/>
                </a:solidFill>
                <a:latin typeface="微软雅黑" pitchFamily="34" charset="-122"/>
                <a:ea typeface="微软雅黑" pitchFamily="34" charset="-122"/>
              </a:endParaRPr>
            </a:p>
            <a:p>
              <a:pPr>
                <a:defRPr/>
              </a:pPr>
              <a:endParaRPr lang="en-US" altLang="zh-CN" sz="1400" dirty="0">
                <a:solidFill>
                  <a:schemeClr val="tx1"/>
                </a:solidFill>
                <a:latin typeface="微软雅黑" pitchFamily="34" charset="-122"/>
                <a:ea typeface="微软雅黑" pitchFamily="34" charset="-122"/>
              </a:endParaRPr>
            </a:p>
            <a:p>
              <a:pPr>
                <a:defRPr/>
              </a:pPr>
              <a:endParaRPr lang="zh-CN" altLang="en-US" sz="1400" dirty="0">
                <a:solidFill>
                  <a:schemeClr val="tx1"/>
                </a:solidFill>
                <a:latin typeface="微软雅黑" pitchFamily="34" charset="-122"/>
                <a:ea typeface="微软雅黑" pitchFamily="34" charset="-122"/>
              </a:endParaRPr>
            </a:p>
          </p:txBody>
        </p:sp>
        <p:sp>
          <p:nvSpPr>
            <p:cNvPr id="13" name="矩形 12"/>
            <p:cNvSpPr/>
            <p:nvPr/>
          </p:nvSpPr>
          <p:spPr>
            <a:xfrm>
              <a:off x="3348336" y="3744997"/>
              <a:ext cx="2366962" cy="165735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dirty="0">
                  <a:solidFill>
                    <a:schemeClr val="tx1"/>
                  </a:solidFill>
                  <a:latin typeface="微软雅黑" pitchFamily="34" charset="-122"/>
                  <a:ea typeface="微软雅黑" pitchFamily="34" charset="-122"/>
                </a:rPr>
                <a:t>代表银行：</a:t>
              </a:r>
              <a:endParaRPr lang="en-US" altLang="zh-CN" sz="1400" dirty="0">
                <a:solidFill>
                  <a:schemeClr val="tx1"/>
                </a:solidFill>
                <a:latin typeface="微软雅黑" pitchFamily="34" charset="-122"/>
                <a:ea typeface="微软雅黑" pitchFamily="34" charset="-122"/>
              </a:endParaRPr>
            </a:p>
            <a:p>
              <a:pPr>
                <a:defRPr/>
              </a:pPr>
              <a:endParaRPr lang="en-US" altLang="zh-CN" sz="1400" dirty="0">
                <a:solidFill>
                  <a:schemeClr val="tx1"/>
                </a:solidFill>
                <a:latin typeface="微软雅黑" pitchFamily="34" charset="-122"/>
                <a:ea typeface="微软雅黑" pitchFamily="34" charset="-122"/>
              </a:endParaRPr>
            </a:p>
            <a:p>
              <a:pPr marL="342900" indent="-342900">
                <a:buFontTx/>
                <a:buAutoNum type="arabicPeriod"/>
                <a:defRPr/>
              </a:pPr>
              <a:r>
                <a:rPr lang="en-US" altLang="zh-CN" sz="1400" dirty="0" smtClean="0">
                  <a:solidFill>
                    <a:schemeClr val="tx1"/>
                  </a:solidFill>
                  <a:latin typeface="微软雅黑" pitchFamily="34" charset="-122"/>
                  <a:ea typeface="微软雅黑" pitchFamily="34" charset="-122"/>
                </a:rPr>
                <a:t>XX</a:t>
              </a:r>
              <a:r>
                <a:rPr lang="zh-CN" altLang="en-US" sz="1400" dirty="0" smtClean="0">
                  <a:solidFill>
                    <a:schemeClr val="tx1"/>
                  </a:solidFill>
                  <a:latin typeface="微软雅黑" pitchFamily="34" charset="-122"/>
                  <a:ea typeface="微软雅黑" pitchFamily="34" charset="-122"/>
                </a:rPr>
                <a:t>城商行</a:t>
              </a:r>
              <a:endParaRPr lang="en-US" altLang="zh-CN" sz="1400" dirty="0">
                <a:solidFill>
                  <a:schemeClr val="tx1"/>
                </a:solidFill>
                <a:latin typeface="微软雅黑" pitchFamily="34" charset="-122"/>
                <a:ea typeface="微软雅黑" pitchFamily="34" charset="-122"/>
              </a:endParaRPr>
            </a:p>
            <a:p>
              <a:pPr>
                <a:defRPr/>
              </a:pPr>
              <a:endParaRPr lang="zh-CN" altLang="en-US" sz="1400" dirty="0">
                <a:solidFill>
                  <a:schemeClr val="tx1"/>
                </a:solidFill>
                <a:latin typeface="微软雅黑" pitchFamily="34" charset="-122"/>
                <a:ea typeface="微软雅黑" pitchFamily="34" charset="-122"/>
              </a:endParaRPr>
            </a:p>
          </p:txBody>
        </p:sp>
        <p:sp>
          <p:nvSpPr>
            <p:cNvPr id="14" name="TextBox 84"/>
            <p:cNvSpPr txBox="1">
              <a:spLocks noChangeArrowheads="1"/>
            </p:cNvSpPr>
            <p:nvPr/>
          </p:nvSpPr>
          <p:spPr bwMode="auto">
            <a:xfrm>
              <a:off x="6232823" y="1801897"/>
              <a:ext cx="2147888"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先搭建了合规系统</a:t>
              </a:r>
              <a:endParaRPr lang="en-US" altLang="zh-CN" sz="1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后搭建操作风险系统</a:t>
              </a:r>
              <a:endParaRPr lang="en-US" altLang="zh-CN" sz="1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系统进行整合</a:t>
              </a:r>
            </a:p>
          </p:txBody>
        </p:sp>
        <p:sp>
          <p:nvSpPr>
            <p:cNvPr id="15" name="矩形 14"/>
            <p:cNvSpPr/>
            <p:nvPr/>
          </p:nvSpPr>
          <p:spPr>
            <a:xfrm>
              <a:off x="6228061" y="3744997"/>
              <a:ext cx="2368550" cy="165735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dirty="0">
                  <a:solidFill>
                    <a:schemeClr val="tx1"/>
                  </a:solidFill>
                  <a:latin typeface="微软雅黑" pitchFamily="34" charset="-122"/>
                  <a:ea typeface="微软雅黑" pitchFamily="34" charset="-122"/>
                </a:rPr>
                <a:t>代表银行：</a:t>
              </a:r>
              <a:endParaRPr lang="en-US" altLang="zh-CN" sz="1400" dirty="0">
                <a:solidFill>
                  <a:schemeClr val="tx1"/>
                </a:solidFill>
                <a:latin typeface="微软雅黑" pitchFamily="34" charset="-122"/>
                <a:ea typeface="微软雅黑" pitchFamily="34" charset="-122"/>
              </a:endParaRPr>
            </a:p>
            <a:p>
              <a:pPr>
                <a:defRPr/>
              </a:pPr>
              <a:endParaRPr lang="en-US" altLang="zh-CN" sz="1400" dirty="0">
                <a:solidFill>
                  <a:schemeClr val="tx1"/>
                </a:solidFill>
                <a:latin typeface="微软雅黑" pitchFamily="34" charset="-122"/>
                <a:ea typeface="微软雅黑" pitchFamily="34" charset="-122"/>
              </a:endParaRPr>
            </a:p>
            <a:p>
              <a:pPr marL="342900" indent="-342900">
                <a:buFontTx/>
                <a:buAutoNum type="arabicPeriod"/>
                <a:defRPr/>
              </a:pPr>
              <a:r>
                <a:rPr lang="en-US" altLang="zh-CN" sz="1400" dirty="0">
                  <a:solidFill>
                    <a:schemeClr val="tx1"/>
                  </a:solidFill>
                  <a:latin typeface="微软雅黑" pitchFamily="34" charset="-122"/>
                  <a:ea typeface="微软雅黑" pitchFamily="34" charset="-122"/>
                </a:rPr>
                <a:t>XX</a:t>
              </a:r>
              <a:r>
                <a:rPr lang="zh-CN" altLang="en-US" sz="1400" dirty="0">
                  <a:solidFill>
                    <a:schemeClr val="tx1"/>
                  </a:solidFill>
                  <a:latin typeface="微软雅黑" pitchFamily="34" charset="-122"/>
                  <a:ea typeface="微软雅黑" pitchFamily="34" charset="-122"/>
                </a:rPr>
                <a:t>股份制银行</a:t>
              </a:r>
              <a:endParaRPr lang="en-US" altLang="zh-CN" sz="1400" dirty="0">
                <a:solidFill>
                  <a:schemeClr val="tx1"/>
                </a:solidFill>
                <a:latin typeface="微软雅黑" pitchFamily="34" charset="-122"/>
                <a:ea typeface="微软雅黑" pitchFamily="34" charset="-122"/>
              </a:endParaRPr>
            </a:p>
            <a:p>
              <a:pPr marL="342900" indent="-342900">
                <a:buFontTx/>
                <a:buAutoNum type="arabicPeriod"/>
                <a:defRPr/>
              </a:pPr>
              <a:r>
                <a:rPr lang="en-US" altLang="zh-CN" sz="1400" dirty="0">
                  <a:solidFill>
                    <a:schemeClr val="tx1"/>
                  </a:solidFill>
                  <a:latin typeface="微软雅黑" pitchFamily="34" charset="-122"/>
                  <a:ea typeface="微软雅黑" pitchFamily="34" charset="-122"/>
                </a:rPr>
                <a:t>XX</a:t>
              </a:r>
              <a:r>
                <a:rPr lang="zh-CN" altLang="en-US" sz="1400" dirty="0">
                  <a:solidFill>
                    <a:schemeClr val="tx1"/>
                  </a:solidFill>
                  <a:latin typeface="微软雅黑" pitchFamily="34" charset="-122"/>
                  <a:ea typeface="微软雅黑" pitchFamily="34" charset="-122"/>
                </a:rPr>
                <a:t>城商行</a:t>
              </a:r>
              <a:endParaRPr lang="en-US" altLang="zh-CN" sz="1400" dirty="0">
                <a:solidFill>
                  <a:schemeClr val="tx1"/>
                </a:solidFill>
                <a:latin typeface="微软雅黑" pitchFamily="34" charset="-122"/>
                <a:ea typeface="微软雅黑" pitchFamily="34" charset="-122"/>
              </a:endParaRPr>
            </a:p>
            <a:p>
              <a:pPr marL="342900" indent="-342900">
                <a:buFontTx/>
                <a:buAutoNum type="arabicPeriod"/>
                <a:defRPr/>
              </a:pPr>
              <a:r>
                <a:rPr lang="en-US" altLang="zh-CN" sz="1400" dirty="0">
                  <a:solidFill>
                    <a:schemeClr val="tx1"/>
                  </a:solidFill>
                  <a:latin typeface="微软雅黑" pitchFamily="34" charset="-122"/>
                  <a:ea typeface="微软雅黑" pitchFamily="34" charset="-122"/>
                </a:rPr>
                <a:t>XX</a:t>
              </a:r>
              <a:r>
                <a:rPr lang="zh-CN" altLang="en-US" sz="1400" dirty="0">
                  <a:solidFill>
                    <a:schemeClr val="tx1"/>
                  </a:solidFill>
                  <a:latin typeface="微软雅黑" pitchFamily="34" charset="-122"/>
                  <a:ea typeface="微软雅黑" pitchFamily="34" charset="-122"/>
                </a:rPr>
                <a:t>农商行</a:t>
              </a:r>
              <a:endParaRPr lang="en-US" altLang="zh-CN" sz="1400" dirty="0">
                <a:solidFill>
                  <a:schemeClr val="tx1"/>
                </a:solidFill>
                <a:latin typeface="微软雅黑" pitchFamily="34" charset="-122"/>
                <a:ea typeface="微软雅黑" pitchFamily="34" charset="-122"/>
              </a:endParaRPr>
            </a:p>
          </p:txBody>
        </p:sp>
      </p:grpSp>
      <p:sp>
        <p:nvSpPr>
          <p:cNvPr id="18" name="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8</a:t>
            </a:fld>
            <a:endParaRPr lang="en-US" altLang="zh-CN" dirty="0"/>
          </a:p>
        </p:txBody>
      </p:sp>
    </p:spTree>
    <p:extLst>
      <p:ext uri="{BB962C8B-B14F-4D97-AF65-F5344CB8AC3E}">
        <p14:creationId xmlns:p14="http://schemas.microsoft.com/office/powerpoint/2010/main" val="129641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51520" y="217884"/>
            <a:ext cx="4608512" cy="490537"/>
          </a:xfrm>
          <a:prstGeom prst="rect">
            <a:avLst/>
          </a:prstGeom>
        </p:spPr>
        <p:txBody>
          <a:bodyPr/>
          <a:lstStyle>
            <a:lvl1pPr algn="l" defTabSz="457200" rtl="0" eaLnBrk="1" latinLnBrk="0" hangingPunct="1">
              <a:spcBef>
                <a:spcPct val="0"/>
              </a:spcBef>
              <a:buNone/>
              <a:defRPr lang="zh-CN" altLang="en-US" sz="2400" b="0" kern="1200" dirty="0" smtClean="0">
                <a:solidFill>
                  <a:srgbClr val="FF6600"/>
                </a:solidFill>
                <a:latin typeface="微软雅黑" pitchFamily="34" charset="-122"/>
                <a:ea typeface="微软雅黑" pitchFamily="34" charset="-122"/>
                <a:cs typeface="+mn-cs"/>
              </a:defRPr>
            </a:lvl1pPr>
          </a:lstStyle>
          <a:p>
            <a:r>
              <a:rPr kumimoji="1" lang="en-US" altLang="zh-CN" b="1" dirty="0" smtClean="0"/>
              <a:t>GRC</a:t>
            </a:r>
            <a:r>
              <a:rPr kumimoji="1" lang="zh-CN" altLang="en-US" b="1" dirty="0" smtClean="0"/>
              <a:t>整合基础－标准建立</a:t>
            </a:r>
            <a:endParaRPr kumimoji="1" lang="zh-CN" altLang="en-US" b="1" dirty="0"/>
          </a:p>
        </p:txBody>
      </p:sp>
      <p:sp>
        <p:nvSpPr>
          <p:cNvPr id="4" name="幻灯片编号占位符 2"/>
          <p:cNvSpPr txBox="1">
            <a:spLocks/>
          </p:cNvSpPr>
          <p:nvPr/>
        </p:nvSpPr>
        <p:spPr>
          <a:xfrm>
            <a:off x="6830888" y="6381328"/>
            <a:ext cx="2133600" cy="476250"/>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0029293F-40B1-4F03-B8F5-CD48B036C172}" type="slidenum">
              <a:rPr lang="en-US" altLang="zh-CN" smtClean="0"/>
              <a:pPr algn="r">
                <a:defRPr/>
              </a:pPr>
              <a:t>9</a:t>
            </a:fld>
            <a:endParaRPr lang="en-US" altLang="zh-CN" dirty="0"/>
          </a:p>
        </p:txBody>
      </p:sp>
      <p:sp>
        <p:nvSpPr>
          <p:cNvPr id="5" name="文本框 3"/>
          <p:cNvSpPr txBox="1"/>
          <p:nvPr/>
        </p:nvSpPr>
        <p:spPr>
          <a:xfrm flipH="1">
            <a:off x="323528" y="908720"/>
            <a:ext cx="8563798" cy="1338828"/>
          </a:xfrm>
          <a:prstGeom prst="rect">
            <a:avLst/>
          </a:prstGeom>
          <a:noFill/>
          <a:ln w="12700">
            <a:solidFill>
              <a:schemeClr val="tx1"/>
            </a:solidFill>
          </a:ln>
        </p:spPr>
        <p:txBody>
          <a:bodyPr wrap="square" rtlCol="0">
            <a:spAutoFit/>
          </a:bodyPr>
          <a:lstStyle/>
          <a:p>
            <a:pPr>
              <a:lnSpc>
                <a:spcPct val="150000"/>
              </a:lnSpc>
            </a:pPr>
            <a:r>
              <a:rPr lang="zh-CN" altLang="zh-CN" b="0" dirty="0" smtClean="0">
                <a:latin typeface="微软雅黑"/>
                <a:ea typeface="微软雅黑"/>
                <a:cs typeface="微软雅黑"/>
              </a:rPr>
              <a:t>为促进内部</a:t>
            </a:r>
            <a:r>
              <a:rPr lang="zh-CN" altLang="zh-CN" b="0" dirty="0">
                <a:latin typeface="微软雅黑"/>
                <a:ea typeface="微软雅黑"/>
                <a:cs typeface="微软雅黑"/>
              </a:rPr>
              <a:t>控制、合规、</a:t>
            </a:r>
            <a:r>
              <a:rPr lang="zh-CN" altLang="zh-CN" b="0" dirty="0" smtClean="0">
                <a:latin typeface="微软雅黑"/>
                <a:ea typeface="微软雅黑"/>
                <a:cs typeface="微软雅黑"/>
              </a:rPr>
              <a:t>操作风险</a:t>
            </a:r>
            <a:r>
              <a:rPr lang="zh-CN" altLang="en-US" b="0" dirty="0" smtClean="0">
                <a:latin typeface="微软雅黑"/>
                <a:ea typeface="微软雅黑"/>
                <a:cs typeface="微软雅黑"/>
              </a:rPr>
              <a:t>管理</a:t>
            </a:r>
            <a:r>
              <a:rPr lang="zh-CN" altLang="zh-CN" b="0" dirty="0" smtClean="0">
                <a:latin typeface="微软雅黑"/>
                <a:ea typeface="微软雅黑"/>
                <a:cs typeface="微软雅黑"/>
              </a:rPr>
              <a:t>框架有效运转</a:t>
            </a:r>
            <a:r>
              <a:rPr lang="zh-CN" altLang="zh-CN" b="0" dirty="0">
                <a:latin typeface="微软雅黑"/>
                <a:ea typeface="微软雅黑"/>
                <a:cs typeface="微软雅黑"/>
              </a:rPr>
              <a:t>，</a:t>
            </a:r>
            <a:r>
              <a:rPr lang="zh-CN" altLang="zh-CN" b="0" dirty="0" smtClean="0">
                <a:latin typeface="微软雅黑"/>
                <a:ea typeface="微软雅黑"/>
                <a:cs typeface="微软雅黑"/>
              </a:rPr>
              <a:t>促进</a:t>
            </a:r>
            <a:r>
              <a:rPr lang="zh-CN" altLang="en-US" b="0" dirty="0" smtClean="0">
                <a:latin typeface="微软雅黑"/>
                <a:ea typeface="微软雅黑"/>
                <a:cs typeface="微软雅黑"/>
              </a:rPr>
              <a:t>银行</a:t>
            </a:r>
            <a:r>
              <a:rPr lang="zh-CN" altLang="zh-CN" b="0" dirty="0" smtClean="0">
                <a:latin typeface="微软雅黑"/>
                <a:ea typeface="微软雅黑"/>
                <a:cs typeface="微软雅黑"/>
              </a:rPr>
              <a:t>各个层面对相关</a:t>
            </a:r>
            <a:r>
              <a:rPr lang="zh-CN" altLang="zh-CN" b="0" dirty="0">
                <a:latin typeface="微软雅黑"/>
                <a:ea typeface="微软雅黑"/>
                <a:cs typeface="微软雅黑"/>
              </a:rPr>
              <a:t>政策、办法、流程、指引理解一致、认识一致、管理一致，需要建立统一的管理语言与管理标准，以提高信息沟通效率、增强内控、合规、</a:t>
            </a:r>
            <a:r>
              <a:rPr lang="zh-CN" altLang="zh-CN" b="0" dirty="0" smtClean="0">
                <a:latin typeface="微软雅黑"/>
                <a:ea typeface="微软雅黑"/>
                <a:cs typeface="微软雅黑"/>
              </a:rPr>
              <a:t>操作风险管理的可靠</a:t>
            </a:r>
            <a:r>
              <a:rPr lang="zh-CN" altLang="zh-CN" b="0" dirty="0">
                <a:latin typeface="微软雅黑"/>
                <a:ea typeface="微软雅黑"/>
                <a:cs typeface="微软雅黑"/>
              </a:rPr>
              <a:t>性。</a:t>
            </a:r>
          </a:p>
        </p:txBody>
      </p:sp>
      <p:sp>
        <p:nvSpPr>
          <p:cNvPr id="6" name="矩形 5"/>
          <p:cNvSpPr/>
          <p:nvPr/>
        </p:nvSpPr>
        <p:spPr>
          <a:xfrm>
            <a:off x="467544" y="2464902"/>
            <a:ext cx="3456384" cy="455384"/>
          </a:xfrm>
          <a:prstGeom prst="rect">
            <a:avLst/>
          </a:prstGeom>
          <a:solidFill>
            <a:schemeClr val="accent5">
              <a:lumMod val="60000"/>
              <a:lumOff val="40000"/>
            </a:schemeClr>
          </a:solidFill>
          <a:ln w="25400" algn="ctr">
            <a:solidFill>
              <a:schemeClr val="accent1"/>
            </a:solidFill>
            <a:miter lim="800000"/>
            <a:headEnd/>
            <a:tailEnd/>
          </a:ln>
        </p:spPr>
        <p:txBody>
          <a:bodyPr lIns="102654" tIns="73090" rIns="102654" bIns="73090">
            <a:spAutoFit/>
          </a:bodyPr>
          <a:lstStyle/>
          <a:p>
            <a:pPr marL="190500" indent="-185738" algn="ctr" defTabSz="995363">
              <a:spcBef>
                <a:spcPct val="50000"/>
              </a:spcBef>
              <a:buFont typeface="Arial" panose="020B0604020202020204" pitchFamily="34" charset="0"/>
              <a:buNone/>
              <a:tabLst>
                <a:tab pos="1614488" algn="l"/>
                <a:tab pos="3228975" algn="l"/>
                <a:tab pos="4662488" algn="r"/>
              </a:tabLst>
            </a:pPr>
            <a:r>
              <a:rPr lang="zh-CN" altLang="en-US"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统一管理标准</a:t>
            </a:r>
          </a:p>
        </p:txBody>
      </p:sp>
      <p:sp>
        <p:nvSpPr>
          <p:cNvPr id="7" name="矩形 6"/>
          <p:cNvSpPr/>
          <p:nvPr/>
        </p:nvSpPr>
        <p:spPr>
          <a:xfrm>
            <a:off x="5076056" y="2464902"/>
            <a:ext cx="3456384" cy="455384"/>
          </a:xfrm>
          <a:prstGeom prst="rect">
            <a:avLst/>
          </a:prstGeom>
          <a:solidFill>
            <a:schemeClr val="accent5">
              <a:lumMod val="60000"/>
              <a:lumOff val="40000"/>
            </a:schemeClr>
          </a:solidFill>
          <a:ln w="25400" algn="ctr">
            <a:solidFill>
              <a:schemeClr val="accent1"/>
            </a:solidFill>
            <a:miter lim="800000"/>
            <a:headEnd/>
            <a:tailEnd/>
          </a:ln>
        </p:spPr>
        <p:txBody>
          <a:bodyPr lIns="102654" tIns="73090" rIns="102654" bIns="73090">
            <a:spAutoFit/>
          </a:bodyPr>
          <a:lstStyle/>
          <a:p>
            <a:pPr marL="190500" indent="-185738" algn="ctr" defTabSz="995363">
              <a:spcBef>
                <a:spcPct val="50000"/>
              </a:spcBef>
              <a:buFont typeface="Arial" panose="020B0604020202020204" pitchFamily="34" charset="0"/>
              <a:buNone/>
              <a:tabLst>
                <a:tab pos="1614488" algn="l"/>
                <a:tab pos="3228975" algn="l"/>
                <a:tab pos="4662488" algn="r"/>
              </a:tabLst>
            </a:pPr>
            <a:r>
              <a:rPr lang="zh-CN" altLang="en-US"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输出</a:t>
            </a:r>
          </a:p>
        </p:txBody>
      </p:sp>
      <p:sp>
        <p:nvSpPr>
          <p:cNvPr id="8" name="矩形 7"/>
          <p:cNvSpPr/>
          <p:nvPr/>
        </p:nvSpPr>
        <p:spPr>
          <a:xfrm>
            <a:off x="467544" y="3112974"/>
            <a:ext cx="3456384" cy="338437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marL="285750" indent="-285750">
              <a:lnSpc>
                <a:spcPct val="150000"/>
              </a:lnSpc>
              <a:buClr>
                <a:srgbClr val="002060"/>
              </a:buClr>
              <a:buFont typeface="Wingdings" panose="05000000000000000000" pitchFamily="2" charset="2"/>
              <a:buChar char="Ø"/>
            </a:pPr>
            <a:r>
              <a:rPr kumimoji="1" lang="zh-CN" altLang="en-US" sz="1600" b="0" dirty="0" smtClean="0">
                <a:solidFill>
                  <a:schemeClr val="tx1"/>
                </a:solidFill>
                <a:latin typeface="微软雅黑"/>
                <a:ea typeface="微软雅黑"/>
                <a:cs typeface="微软雅黑"/>
              </a:rPr>
              <a:t>统一流程层级、流程颗粒度</a:t>
            </a:r>
            <a:endParaRPr kumimoji="1" lang="en-US" altLang="zh-CN" sz="1600" b="0" dirty="0" smtClean="0">
              <a:solidFill>
                <a:schemeClr val="tx1"/>
              </a:solidFill>
              <a:latin typeface="微软雅黑"/>
              <a:ea typeface="微软雅黑"/>
              <a:cs typeface="微软雅黑"/>
            </a:endParaRPr>
          </a:p>
          <a:p>
            <a:pPr marL="285750" indent="-285750">
              <a:lnSpc>
                <a:spcPct val="150000"/>
              </a:lnSpc>
              <a:buClr>
                <a:srgbClr val="002060"/>
              </a:buClr>
              <a:buFont typeface="Wingdings" panose="05000000000000000000" pitchFamily="2" charset="2"/>
              <a:buChar char="Ø"/>
            </a:pPr>
            <a:r>
              <a:rPr kumimoji="1" lang="zh-CN" altLang="en-US" sz="1600" dirty="0">
                <a:solidFill>
                  <a:schemeClr val="tx1"/>
                </a:solidFill>
                <a:latin typeface="微软雅黑"/>
                <a:ea typeface="微软雅黑"/>
                <a:cs typeface="微软雅黑"/>
              </a:rPr>
              <a:t>统一风险分类标准</a:t>
            </a:r>
            <a:endParaRPr kumimoji="1" lang="en-US" altLang="zh-CN" sz="1600" dirty="0">
              <a:solidFill>
                <a:schemeClr val="tx1"/>
              </a:solidFill>
              <a:latin typeface="微软雅黑"/>
              <a:ea typeface="微软雅黑"/>
              <a:cs typeface="微软雅黑"/>
            </a:endParaRPr>
          </a:p>
          <a:p>
            <a:pPr marL="285750" indent="-285750">
              <a:lnSpc>
                <a:spcPct val="150000"/>
              </a:lnSpc>
              <a:buClr>
                <a:srgbClr val="002060"/>
              </a:buClr>
              <a:buFont typeface="Wingdings" panose="05000000000000000000" pitchFamily="2" charset="2"/>
              <a:buChar char="Ø"/>
            </a:pPr>
            <a:r>
              <a:rPr kumimoji="1" lang="zh-CN" altLang="en-US" sz="1600" dirty="0">
                <a:solidFill>
                  <a:schemeClr val="tx1"/>
                </a:solidFill>
                <a:latin typeface="微软雅黑"/>
                <a:ea typeface="微软雅黑"/>
                <a:cs typeface="微软雅黑"/>
              </a:rPr>
              <a:t>统一控制分类标准</a:t>
            </a:r>
            <a:endParaRPr kumimoji="1" lang="en-US" altLang="zh-CN" sz="1600" dirty="0">
              <a:solidFill>
                <a:schemeClr val="tx1"/>
              </a:solidFill>
              <a:latin typeface="微软雅黑"/>
              <a:ea typeface="微软雅黑"/>
              <a:cs typeface="微软雅黑"/>
            </a:endParaRPr>
          </a:p>
          <a:p>
            <a:pPr marL="285750" indent="-285750">
              <a:lnSpc>
                <a:spcPct val="150000"/>
              </a:lnSpc>
              <a:buClr>
                <a:srgbClr val="002060"/>
              </a:buClr>
              <a:buFont typeface="Wingdings" panose="05000000000000000000" pitchFamily="2" charset="2"/>
              <a:buChar char="Ø"/>
            </a:pPr>
            <a:r>
              <a:rPr kumimoji="1" lang="zh-CN" altLang="en-US" sz="1600" dirty="0">
                <a:solidFill>
                  <a:schemeClr val="tx1"/>
                </a:solidFill>
                <a:latin typeface="微软雅黑"/>
                <a:ea typeface="微软雅黑"/>
                <a:cs typeface="微软雅黑"/>
              </a:rPr>
              <a:t>统一事件分类标准</a:t>
            </a:r>
            <a:endParaRPr kumimoji="1" lang="en-US" altLang="zh-CN" sz="1600" dirty="0">
              <a:solidFill>
                <a:schemeClr val="tx1"/>
              </a:solidFill>
              <a:latin typeface="微软雅黑"/>
              <a:ea typeface="微软雅黑"/>
              <a:cs typeface="微软雅黑"/>
            </a:endParaRPr>
          </a:p>
          <a:p>
            <a:pPr marL="285750" indent="-285750">
              <a:lnSpc>
                <a:spcPct val="150000"/>
              </a:lnSpc>
              <a:buClr>
                <a:srgbClr val="002060"/>
              </a:buClr>
              <a:buFont typeface="Wingdings" panose="05000000000000000000" pitchFamily="2" charset="2"/>
              <a:buChar char="Ø"/>
            </a:pPr>
            <a:r>
              <a:rPr kumimoji="1" lang="zh-CN" altLang="en-US" sz="1600" dirty="0">
                <a:solidFill>
                  <a:schemeClr val="tx1"/>
                </a:solidFill>
                <a:latin typeface="微软雅黑"/>
                <a:ea typeface="微软雅黑"/>
                <a:cs typeface="微软雅黑"/>
              </a:rPr>
              <a:t>统一检查点标准</a:t>
            </a:r>
            <a:endParaRPr kumimoji="1" lang="en-US" altLang="zh-CN" sz="1600" dirty="0">
              <a:solidFill>
                <a:schemeClr val="tx1"/>
              </a:solidFill>
              <a:latin typeface="微软雅黑"/>
              <a:ea typeface="微软雅黑"/>
              <a:cs typeface="微软雅黑"/>
            </a:endParaRPr>
          </a:p>
          <a:p>
            <a:pPr marL="285750" indent="-285750">
              <a:lnSpc>
                <a:spcPct val="150000"/>
              </a:lnSpc>
              <a:buClr>
                <a:srgbClr val="002060"/>
              </a:buClr>
              <a:buFont typeface="Wingdings" panose="05000000000000000000" pitchFamily="2" charset="2"/>
              <a:buChar char="Ø"/>
            </a:pPr>
            <a:r>
              <a:rPr kumimoji="1" lang="zh-CN" altLang="en-US" sz="1600" dirty="0">
                <a:solidFill>
                  <a:schemeClr val="tx1"/>
                </a:solidFill>
                <a:latin typeface="微软雅黑"/>
                <a:ea typeface="微软雅黑"/>
                <a:cs typeface="微软雅黑"/>
              </a:rPr>
              <a:t>统一问题词条标准</a:t>
            </a:r>
            <a:endParaRPr kumimoji="1" lang="en-US" altLang="zh-CN" sz="1600" dirty="0">
              <a:solidFill>
                <a:schemeClr val="tx1"/>
              </a:solidFill>
              <a:latin typeface="微软雅黑"/>
              <a:ea typeface="微软雅黑"/>
              <a:cs typeface="微软雅黑"/>
            </a:endParaRPr>
          </a:p>
          <a:p>
            <a:pPr marL="285750" indent="-285750">
              <a:lnSpc>
                <a:spcPct val="150000"/>
              </a:lnSpc>
              <a:buClr>
                <a:srgbClr val="002060"/>
              </a:buClr>
              <a:buFont typeface="Wingdings" panose="05000000000000000000" pitchFamily="2" charset="2"/>
              <a:buChar char="Ø"/>
            </a:pPr>
            <a:r>
              <a:rPr kumimoji="1" lang="zh-CN" altLang="en-US" sz="1600" dirty="0">
                <a:solidFill>
                  <a:schemeClr val="tx1"/>
                </a:solidFill>
                <a:latin typeface="微软雅黑"/>
                <a:ea typeface="微软雅黑"/>
                <a:cs typeface="微软雅黑"/>
              </a:rPr>
              <a:t>统一违规积分标准</a:t>
            </a:r>
            <a:endParaRPr kumimoji="1" lang="en-US" altLang="zh-CN" sz="1600" dirty="0">
              <a:solidFill>
                <a:schemeClr val="tx1"/>
              </a:solidFill>
              <a:latin typeface="微软雅黑"/>
              <a:ea typeface="微软雅黑"/>
              <a:cs typeface="微软雅黑"/>
            </a:endParaRPr>
          </a:p>
          <a:p>
            <a:pPr marL="285750" indent="-285750">
              <a:lnSpc>
                <a:spcPct val="150000"/>
              </a:lnSpc>
              <a:buClr>
                <a:srgbClr val="002060"/>
              </a:buClr>
              <a:buFont typeface="Wingdings" panose="05000000000000000000" pitchFamily="2" charset="2"/>
              <a:buChar char="Ø"/>
            </a:pPr>
            <a:r>
              <a:rPr kumimoji="1" lang="zh-CN" altLang="en-US" sz="1600" dirty="0">
                <a:solidFill>
                  <a:schemeClr val="tx1"/>
                </a:solidFill>
                <a:latin typeface="微软雅黑"/>
                <a:ea typeface="微软雅黑"/>
                <a:cs typeface="微软雅黑"/>
              </a:rPr>
              <a:t>统一评价要点标准</a:t>
            </a:r>
          </a:p>
        </p:txBody>
      </p:sp>
      <p:sp>
        <p:nvSpPr>
          <p:cNvPr id="9" name="右箭头 8"/>
          <p:cNvSpPr/>
          <p:nvPr/>
        </p:nvSpPr>
        <p:spPr>
          <a:xfrm>
            <a:off x="4283968" y="3905062"/>
            <a:ext cx="576064" cy="1008112"/>
          </a:xfrm>
          <a:prstGeom prst="rightArrow">
            <a:avLst/>
          </a:prstGeom>
          <a:solidFill>
            <a:schemeClr val="accent4">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200" b="0" dirty="0" smtClean="0">
              <a:solidFill>
                <a:schemeClr val="tx1"/>
              </a:solidFill>
              <a:latin typeface="方正姚体" pitchFamily="2" charset="-122"/>
              <a:ea typeface="方正姚体" pitchFamily="2" charset="-122"/>
            </a:endParaRPr>
          </a:p>
        </p:txBody>
      </p:sp>
      <p:sp>
        <p:nvSpPr>
          <p:cNvPr id="10" name="矩形 9"/>
          <p:cNvSpPr/>
          <p:nvPr/>
        </p:nvSpPr>
        <p:spPr>
          <a:xfrm>
            <a:off x="5076056" y="3112974"/>
            <a:ext cx="3456384" cy="338437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marL="285750" indent="-285750">
              <a:lnSpc>
                <a:spcPct val="150000"/>
              </a:lnSpc>
              <a:buClr>
                <a:srgbClr val="002060"/>
              </a:buClr>
              <a:buFont typeface="Wingdings" panose="05000000000000000000" pitchFamily="2" charset="2"/>
              <a:buChar char="Ø"/>
            </a:pPr>
            <a:r>
              <a:rPr kumimoji="1" lang="zh-CN" altLang="en-US" sz="1600" dirty="0">
                <a:solidFill>
                  <a:schemeClr val="tx1"/>
                </a:solidFill>
                <a:latin typeface="微软雅黑"/>
                <a:ea typeface="微软雅黑"/>
                <a:cs typeface="微软雅黑"/>
              </a:rPr>
              <a:t>减少重复劳动，提高效率</a:t>
            </a:r>
            <a:endParaRPr kumimoji="1" lang="en-US" altLang="zh-CN" sz="1600" dirty="0">
              <a:solidFill>
                <a:schemeClr val="tx1"/>
              </a:solidFill>
              <a:latin typeface="微软雅黑"/>
              <a:ea typeface="微软雅黑"/>
              <a:cs typeface="微软雅黑"/>
            </a:endParaRPr>
          </a:p>
          <a:p>
            <a:pPr marL="285750" indent="-285750">
              <a:lnSpc>
                <a:spcPct val="150000"/>
              </a:lnSpc>
              <a:buClr>
                <a:srgbClr val="002060"/>
              </a:buClr>
              <a:buFont typeface="Wingdings" panose="05000000000000000000" pitchFamily="2" charset="2"/>
              <a:buChar char="Ø"/>
            </a:pPr>
            <a:r>
              <a:rPr kumimoji="1" lang="zh-CN" altLang="en-US" sz="1600" dirty="0">
                <a:solidFill>
                  <a:schemeClr val="tx1"/>
                </a:solidFill>
                <a:latin typeface="微软雅黑"/>
                <a:ea typeface="微软雅黑"/>
                <a:cs typeface="微软雅黑"/>
              </a:rPr>
              <a:t>保证管理延续性</a:t>
            </a:r>
            <a:endParaRPr kumimoji="1" lang="en-US" altLang="zh-CN" sz="1600" dirty="0">
              <a:solidFill>
                <a:schemeClr val="tx1"/>
              </a:solidFill>
              <a:latin typeface="微软雅黑"/>
              <a:ea typeface="微软雅黑"/>
              <a:cs typeface="微软雅黑"/>
            </a:endParaRPr>
          </a:p>
          <a:p>
            <a:pPr marL="285750" indent="-285750">
              <a:lnSpc>
                <a:spcPct val="150000"/>
              </a:lnSpc>
              <a:buClr>
                <a:srgbClr val="FFD505"/>
              </a:buClr>
              <a:buFont typeface="Wingdings" charset="2"/>
              <a:buChar char=""/>
            </a:pPr>
            <a:endParaRPr kumimoji="1" lang="en-US" altLang="zh-CN" sz="1600" b="0" dirty="0">
              <a:solidFill>
                <a:schemeClr val="tx1"/>
              </a:solidFill>
              <a:latin typeface="微软雅黑"/>
              <a:ea typeface="微软雅黑"/>
              <a:cs typeface="微软雅黑"/>
            </a:endParaRPr>
          </a:p>
          <a:p>
            <a:pPr>
              <a:lnSpc>
                <a:spcPct val="150000"/>
              </a:lnSpc>
              <a:buClr>
                <a:srgbClr val="FFD505"/>
              </a:buClr>
            </a:pPr>
            <a:endParaRPr kumimoji="1" lang="zh-CN" altLang="en-US" sz="1600" b="0" dirty="0" smtClean="0">
              <a:solidFill>
                <a:schemeClr val="tx1"/>
              </a:solidFill>
              <a:latin typeface="微软雅黑"/>
              <a:ea typeface="微软雅黑"/>
              <a:cs typeface="微软雅黑"/>
            </a:endParaRPr>
          </a:p>
        </p:txBody>
      </p:sp>
    </p:spTree>
    <p:extLst>
      <p:ext uri="{BB962C8B-B14F-4D97-AF65-F5344CB8AC3E}">
        <p14:creationId xmlns:p14="http://schemas.microsoft.com/office/powerpoint/2010/main" val="2429430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8933</TotalTime>
  <Words>3205</Words>
  <Application>Microsoft Office PowerPoint</Application>
  <PresentationFormat>全屏显示(4:3)</PresentationFormat>
  <Paragraphs>859</Paragraphs>
  <Slides>31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Office 主题</vt:lpstr>
      <vt:lpstr>Visio</vt:lpstr>
      <vt:lpstr>融和友信 GRC（内控合规操作风险三合一）系统设计方案V1.0</vt:lpstr>
      <vt:lpstr>商业银行内控 合规 操作风险 案防的相关法规</vt:lpstr>
      <vt:lpstr>融和友信公司内控合规操作风险GRC系统介绍</vt:lpstr>
      <vt:lpstr>GRC产品设计依据</vt:lpstr>
      <vt:lpstr>GRC产品魔方块</vt:lpstr>
      <vt:lpstr>GRC产品定位</vt:lpstr>
      <vt:lpstr>PowerPoint 演示文稿</vt:lpstr>
      <vt:lpstr>GRC整合方案实践 </vt:lpstr>
      <vt:lpstr>PowerPoint 演示文稿</vt:lpstr>
      <vt:lpstr>GRC整合核心－风险管理流程</vt:lpstr>
      <vt:lpstr>GRC整合要素－业务关联关系</vt:lpstr>
      <vt:lpstr>GRC整合要素－数据共享</vt:lpstr>
      <vt:lpstr>GRC整合要素－统一报表</vt:lpstr>
      <vt:lpstr>GRC系统功能框架</vt:lpstr>
      <vt:lpstr>制度管理模块</vt:lpstr>
      <vt:lpstr>流程管理模块</vt:lpstr>
      <vt:lpstr>评估与评价</vt:lpstr>
      <vt:lpstr>PowerPoint 演示文稿</vt:lpstr>
      <vt:lpstr>关键风险指标管理（KRI）</vt:lpstr>
      <vt:lpstr>风险损失事件管理（LDC）</vt:lpstr>
      <vt:lpstr>操作风险资本计量 </vt:lpstr>
      <vt:lpstr>检查管理</vt:lpstr>
      <vt:lpstr>问题与整改</vt:lpstr>
      <vt:lpstr>PowerPoint 演示文稿</vt:lpstr>
      <vt:lpstr>法律事务管理</vt:lpstr>
      <vt:lpstr>PowerPoint 演示文稿</vt:lpstr>
      <vt:lpstr>GRC产品在商业银行整体系统中的关系</vt:lpstr>
      <vt:lpstr>GRC产品优点</vt:lpstr>
      <vt:lpstr>PowerPoint 演示文稿</vt:lpstr>
      <vt:lpstr>项目组织</vt:lpstr>
      <vt:lpstr>中国领先的金融企业管理平台与互联网服务提供商 </vt:lpstr>
    </vt:vector>
  </TitlesOfParts>
  <Company>融和友信</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贵州银行合规管理体系咨询项目沟通</dc:title>
  <dc:creator>封雷</dc:creator>
  <cp:lastModifiedBy>fenglei</cp:lastModifiedBy>
  <cp:revision>1348</cp:revision>
  <dcterms:created xsi:type="dcterms:W3CDTF">2014-01-13T05:41:52Z</dcterms:created>
  <dcterms:modified xsi:type="dcterms:W3CDTF">2016-05-24T15:56:39Z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-1797904523</vt:i4>
  </property>
  <property fmtid="{D5CDD505-2E9C-101B-9397-08002B2CF9AE}" pid="3" name="_NewReviewCycle">
    <vt:lpwstr/>
  </property>
  <property fmtid="{D5CDD505-2E9C-101B-9397-08002B2CF9AE}" pid="4" name="_EmailSubject">
    <vt:lpwstr>新公司的VI</vt:lpwstr>
  </property>
  <property fmtid="{D5CDD505-2E9C-101B-9397-08002B2CF9AE}" pid="5" name="_AuthorEmail">
    <vt:lpwstr>liaojq@yonyou.com</vt:lpwstr>
  </property>
  <property fmtid="{D5CDD505-2E9C-101B-9397-08002B2CF9AE}" pid="6" name="_AuthorEmailDisplayName">
    <vt:lpwstr>廖继全</vt:lpwstr>
  </property>
</Properties>
</file>