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69" r:id="rId4"/>
    <p:sldId id="270" r:id="rId5"/>
    <p:sldId id="257" r:id="rId6"/>
    <p:sldId id="262" r:id="rId7"/>
    <p:sldId id="264" r:id="rId8"/>
    <p:sldId id="265" r:id="rId9"/>
    <p:sldId id="266" r:id="rId10"/>
    <p:sldId id="267" r:id="rId11"/>
    <p:sldId id="268" r:id="rId12"/>
    <p:sldId id="271" r:id="rId13"/>
    <p:sldId id="26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 z" initials="zz" lastIdx="1" clrIdx="0">
    <p:extLst>
      <p:ext uri="{19B8F6BF-5375-455C-9EA6-DF929625EA0E}">
        <p15:presenceInfo xmlns:p15="http://schemas.microsoft.com/office/powerpoint/2012/main" userId="05d280a0143419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任务状态统计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任务监控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6A-4F29-8747-3A846E3BF2C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6A-4F29-8747-3A846E3BF2C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E6A-4F29-8747-3A846E3BF2C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E6A-4F29-8747-3A846E3BF2C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E6A-4F29-8747-3A846E3BF2C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E6A-4F29-8747-3A846E3BF2C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E6A-4F29-8747-3A846E3BF2C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1E6A-4F29-8747-3A846E3BF2C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成功</c:v>
                </c:pt>
                <c:pt idx="1">
                  <c:v>失败</c:v>
                </c:pt>
                <c:pt idx="2">
                  <c:v>暂停</c:v>
                </c:pt>
                <c:pt idx="3">
                  <c:v>停止</c:v>
                </c:pt>
                <c:pt idx="4">
                  <c:v>正在运行</c:v>
                </c:pt>
                <c:pt idx="5">
                  <c:v>等待线程</c:v>
                </c:pt>
                <c:pt idx="6">
                  <c:v>kill</c:v>
                </c:pt>
                <c:pt idx="7">
                  <c:v>需要容错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</c:v>
                </c:pt>
                <c:pt idx="1">
                  <c:v>1</c:v>
                </c:pt>
                <c:pt idx="2">
                  <c:v>3</c:v>
                </c:pt>
                <c:pt idx="3">
                  <c:v>5</c:v>
                </c:pt>
                <c:pt idx="4">
                  <c:v>7</c:v>
                </c:pt>
                <c:pt idx="5">
                  <c:v>8</c:v>
                </c:pt>
                <c:pt idx="6">
                  <c:v>3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FB-430A-AE51-9A9C251FC816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项目动态监控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日志数据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失败</c:v>
                </c:pt>
                <c:pt idx="1">
                  <c:v>kill</c:v>
                </c:pt>
                <c:pt idx="2">
                  <c:v>等待线程</c:v>
                </c:pt>
                <c:pt idx="3">
                  <c:v>需要容错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14-483E-A0B5-3174CCD9FB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统计数据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失败</c:v>
                </c:pt>
                <c:pt idx="1">
                  <c:v>kill</c:v>
                </c:pt>
                <c:pt idx="2">
                  <c:v>等待线程</c:v>
                </c:pt>
                <c:pt idx="3">
                  <c:v>需要容错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14-483E-A0B5-3174CCD9FB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设备中台数据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失败</c:v>
                </c:pt>
                <c:pt idx="1">
                  <c:v>kill</c:v>
                </c:pt>
                <c:pt idx="2">
                  <c:v>等待线程</c:v>
                </c:pt>
                <c:pt idx="3">
                  <c:v>需要容错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C14-483E-A0B5-3174CCD9FB1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88705080"/>
        <c:axId val="588703768"/>
      </c:lineChart>
      <c:catAx>
        <c:axId val="588705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8703768"/>
        <c:crosses val="autoZero"/>
        <c:auto val="1"/>
        <c:lblAlgn val="ctr"/>
        <c:lblOffset val="100"/>
        <c:noMultiLvlLbl val="0"/>
      </c:catAx>
      <c:valAx>
        <c:axId val="588703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8705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707989-C562-479B-864E-157DFF5E43ED}" type="doc">
      <dgm:prSet loTypeId="urn:microsoft.com/office/officeart/2005/8/layout/vList6" loCatId="process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4A337AE-FAB2-474F-9D86-49C7ECBB70CD}">
      <dgm:prSet phldrT="[文本]" custT="1"/>
      <dgm:spPr/>
      <dgm:t>
        <a:bodyPr/>
        <a:lstStyle/>
        <a:p>
          <a:r>
            <a:rPr lang="zh-CN" altLang="en-US" sz="3600" dirty="0"/>
            <a:t>任务监控报告</a:t>
          </a:r>
        </a:p>
      </dgm:t>
    </dgm:pt>
    <dgm:pt modelId="{C810B20C-7096-4E84-BD7D-280CECA50C92}" type="parTrans" cxnId="{F76F6CF0-C0EB-4419-98E8-7D95A84859E9}">
      <dgm:prSet/>
      <dgm:spPr/>
      <dgm:t>
        <a:bodyPr/>
        <a:lstStyle/>
        <a:p>
          <a:endParaRPr lang="zh-CN" altLang="en-US"/>
        </a:p>
      </dgm:t>
    </dgm:pt>
    <dgm:pt modelId="{2620703A-B626-4E01-ADE4-8903128BF285}" type="sibTrans" cxnId="{F76F6CF0-C0EB-4419-98E8-7D95A84859E9}">
      <dgm:prSet/>
      <dgm:spPr/>
      <dgm:t>
        <a:bodyPr/>
        <a:lstStyle/>
        <a:p>
          <a:endParaRPr lang="zh-CN" altLang="en-US"/>
        </a:p>
      </dgm:t>
    </dgm:pt>
    <dgm:pt modelId="{5542F1FC-DF7F-4CA5-AB7D-436A69875422}">
      <dgm:prSet phldrT="[文本]" custT="1"/>
      <dgm:spPr/>
      <dgm:t>
        <a:bodyPr/>
        <a:lstStyle/>
        <a:p>
          <a:r>
            <a:rPr lang="zh-CN" altLang="en-US" sz="3200" dirty="0"/>
            <a:t>定时获页取网</a:t>
          </a:r>
        </a:p>
      </dgm:t>
    </dgm:pt>
    <dgm:pt modelId="{A6F0AEAD-EA7D-4B23-9844-FC9E7A7309D8}" type="parTrans" cxnId="{033A2F44-C786-4BD2-9F86-86A8013B2875}">
      <dgm:prSet/>
      <dgm:spPr/>
      <dgm:t>
        <a:bodyPr/>
        <a:lstStyle/>
        <a:p>
          <a:endParaRPr lang="zh-CN" altLang="en-US"/>
        </a:p>
      </dgm:t>
    </dgm:pt>
    <dgm:pt modelId="{6C7C6FC3-BB55-4C1A-A3D0-610680407AE0}" type="sibTrans" cxnId="{033A2F44-C786-4BD2-9F86-86A8013B2875}">
      <dgm:prSet/>
      <dgm:spPr/>
      <dgm:t>
        <a:bodyPr/>
        <a:lstStyle/>
        <a:p>
          <a:endParaRPr lang="zh-CN" altLang="en-US"/>
        </a:p>
      </dgm:t>
    </dgm:pt>
    <dgm:pt modelId="{863BED71-642B-43D1-A4CE-54B9A09F3858}">
      <dgm:prSet phldrT="[文本]" custT="1"/>
      <dgm:spPr/>
      <dgm:t>
        <a:bodyPr/>
        <a:lstStyle/>
        <a:p>
          <a:r>
            <a:rPr lang="zh-CN" altLang="en-US" sz="3600" dirty="0"/>
            <a:t>状态明细报告</a:t>
          </a:r>
        </a:p>
      </dgm:t>
    </dgm:pt>
    <dgm:pt modelId="{D352F6EC-2361-440E-B449-F8F2AA3117B2}" type="parTrans" cxnId="{949EE879-2262-48C7-8F46-F09ACC415EA9}">
      <dgm:prSet/>
      <dgm:spPr/>
      <dgm:t>
        <a:bodyPr/>
        <a:lstStyle/>
        <a:p>
          <a:endParaRPr lang="zh-CN" altLang="en-US"/>
        </a:p>
      </dgm:t>
    </dgm:pt>
    <dgm:pt modelId="{FD2B4983-10F2-4C7C-AE6E-DEE0B478FD0E}" type="sibTrans" cxnId="{949EE879-2262-48C7-8F46-F09ACC415EA9}">
      <dgm:prSet/>
      <dgm:spPr/>
      <dgm:t>
        <a:bodyPr/>
        <a:lstStyle/>
        <a:p>
          <a:endParaRPr lang="zh-CN" altLang="en-US"/>
        </a:p>
      </dgm:t>
    </dgm:pt>
    <dgm:pt modelId="{3C9CB04E-ADE6-4E03-8B23-5EA830415BA4}">
      <dgm:prSet phldrT="[文本]" custT="1"/>
      <dgm:spPr/>
      <dgm:t>
        <a:bodyPr/>
        <a:lstStyle/>
        <a:p>
          <a:r>
            <a:rPr lang="zh-CN" altLang="en-US" sz="3200" dirty="0"/>
            <a:t>定时获取网页</a:t>
          </a:r>
        </a:p>
      </dgm:t>
    </dgm:pt>
    <dgm:pt modelId="{BBA78596-01D1-48E1-94DE-62E182C5F29A}" type="parTrans" cxnId="{35E7888B-640B-47D0-B4FC-27A1EAA8A578}">
      <dgm:prSet/>
      <dgm:spPr/>
      <dgm:t>
        <a:bodyPr/>
        <a:lstStyle/>
        <a:p>
          <a:endParaRPr lang="zh-CN" altLang="en-US"/>
        </a:p>
      </dgm:t>
    </dgm:pt>
    <dgm:pt modelId="{DDE108A2-19F5-4975-9D9A-765D73BE3C23}" type="sibTrans" cxnId="{35E7888B-640B-47D0-B4FC-27A1EAA8A578}">
      <dgm:prSet/>
      <dgm:spPr/>
      <dgm:t>
        <a:bodyPr/>
        <a:lstStyle/>
        <a:p>
          <a:endParaRPr lang="zh-CN" altLang="en-US"/>
        </a:p>
      </dgm:t>
    </dgm:pt>
    <dgm:pt modelId="{8D5A705E-8296-49F5-9FBA-6FBE9D161CE8}">
      <dgm:prSet/>
      <dgm:spPr/>
      <dgm:t>
        <a:bodyPr/>
        <a:lstStyle/>
        <a:p>
          <a:endParaRPr lang="zh-CN" altLang="en-US" sz="5800" dirty="0"/>
        </a:p>
      </dgm:t>
    </dgm:pt>
    <dgm:pt modelId="{DC9683FF-BB25-4858-8294-8B64FF5148D6}" type="parTrans" cxnId="{84A99240-E92B-4183-A979-6B06C007E8C6}">
      <dgm:prSet/>
      <dgm:spPr/>
      <dgm:t>
        <a:bodyPr/>
        <a:lstStyle/>
        <a:p>
          <a:endParaRPr lang="zh-CN" altLang="en-US"/>
        </a:p>
      </dgm:t>
    </dgm:pt>
    <dgm:pt modelId="{947C9DD6-6493-4D11-B962-14EE8FB986B8}" type="sibTrans" cxnId="{84A99240-E92B-4183-A979-6B06C007E8C6}">
      <dgm:prSet/>
      <dgm:spPr/>
      <dgm:t>
        <a:bodyPr/>
        <a:lstStyle/>
        <a:p>
          <a:endParaRPr lang="zh-CN" altLang="en-US"/>
        </a:p>
      </dgm:t>
    </dgm:pt>
    <dgm:pt modelId="{A660973F-8C91-4E0D-BD33-B7229E8588D1}">
      <dgm:prSet phldrT="[文本]" custT="1"/>
      <dgm:spPr/>
      <dgm:t>
        <a:bodyPr/>
        <a:lstStyle/>
        <a:p>
          <a:r>
            <a:rPr lang="en-US" altLang="zh-CN" sz="3200" dirty="0"/>
            <a:t>/API</a:t>
          </a:r>
          <a:r>
            <a:rPr lang="zh-CN" altLang="en-US" sz="3200" dirty="0"/>
            <a:t>任务状态明细</a:t>
          </a:r>
        </a:p>
      </dgm:t>
    </dgm:pt>
    <dgm:pt modelId="{D68F39C6-EF4E-41BF-954B-ACBCB77FF7E8}" type="parTrans" cxnId="{0575DB24-8557-48CE-BEEB-6CFAADD67E22}">
      <dgm:prSet/>
      <dgm:spPr/>
      <dgm:t>
        <a:bodyPr/>
        <a:lstStyle/>
        <a:p>
          <a:endParaRPr lang="zh-CN" altLang="en-US"/>
        </a:p>
      </dgm:t>
    </dgm:pt>
    <dgm:pt modelId="{5FD1AE7E-CDB1-4694-BE9D-E22AF2AF0A86}" type="sibTrans" cxnId="{0575DB24-8557-48CE-BEEB-6CFAADD67E22}">
      <dgm:prSet/>
      <dgm:spPr/>
      <dgm:t>
        <a:bodyPr/>
        <a:lstStyle/>
        <a:p>
          <a:endParaRPr lang="zh-CN" altLang="en-US"/>
        </a:p>
      </dgm:t>
    </dgm:pt>
    <dgm:pt modelId="{9BC89045-C092-403A-80FE-364E97EBAB66}">
      <dgm:prSet phldrT="[文本]" custT="1"/>
      <dgm:spPr/>
      <dgm:t>
        <a:bodyPr/>
        <a:lstStyle/>
        <a:p>
          <a:r>
            <a:rPr lang="en-US" altLang="zh-CN" sz="3200" dirty="0"/>
            <a:t>/API</a:t>
          </a:r>
          <a:r>
            <a:rPr lang="zh-CN" altLang="en-US" sz="3200" dirty="0"/>
            <a:t>任务状态统计</a:t>
          </a:r>
        </a:p>
      </dgm:t>
    </dgm:pt>
    <dgm:pt modelId="{02FC6FED-AB1A-43DD-AD2E-DDA63D1F7BD5}" type="parTrans" cxnId="{CBD581D2-DF09-48D1-AF7E-5BBF693FF475}">
      <dgm:prSet/>
      <dgm:spPr/>
      <dgm:t>
        <a:bodyPr/>
        <a:lstStyle/>
        <a:p>
          <a:endParaRPr lang="zh-CN" altLang="en-US"/>
        </a:p>
      </dgm:t>
    </dgm:pt>
    <dgm:pt modelId="{6C338435-4E27-496A-847A-5FD095A9B93B}" type="sibTrans" cxnId="{CBD581D2-DF09-48D1-AF7E-5BBF693FF475}">
      <dgm:prSet/>
      <dgm:spPr/>
      <dgm:t>
        <a:bodyPr/>
        <a:lstStyle/>
        <a:p>
          <a:endParaRPr lang="zh-CN" altLang="en-US"/>
        </a:p>
      </dgm:t>
    </dgm:pt>
    <dgm:pt modelId="{21FBA030-E86C-4788-A30D-C32CAD6D1935}" type="pres">
      <dgm:prSet presAssocID="{FE707989-C562-479B-864E-157DFF5E43ED}" presName="Name0" presStyleCnt="0">
        <dgm:presLayoutVars>
          <dgm:dir/>
          <dgm:animLvl val="lvl"/>
          <dgm:resizeHandles/>
        </dgm:presLayoutVars>
      </dgm:prSet>
      <dgm:spPr/>
    </dgm:pt>
    <dgm:pt modelId="{23C9C51B-9B18-47D1-80E6-AA9E406B0D92}" type="pres">
      <dgm:prSet presAssocID="{84A337AE-FAB2-474F-9D86-49C7ECBB70CD}" presName="linNode" presStyleCnt="0"/>
      <dgm:spPr/>
    </dgm:pt>
    <dgm:pt modelId="{B28F6873-D4AD-4F61-8B45-3488BBAE64EF}" type="pres">
      <dgm:prSet presAssocID="{84A337AE-FAB2-474F-9D86-49C7ECBB70CD}" presName="parentShp" presStyleLbl="node1" presStyleIdx="0" presStyleCnt="2" custLinFactNeighborY="1547">
        <dgm:presLayoutVars>
          <dgm:bulletEnabled val="1"/>
        </dgm:presLayoutVars>
      </dgm:prSet>
      <dgm:spPr/>
    </dgm:pt>
    <dgm:pt modelId="{B503FDE8-DB2D-4E08-8925-F5DA03EE4889}" type="pres">
      <dgm:prSet presAssocID="{84A337AE-FAB2-474F-9D86-49C7ECBB70CD}" presName="childShp" presStyleLbl="bgAccFollowNode1" presStyleIdx="0" presStyleCnt="2" custLinFactNeighborX="1947" custLinFactNeighborY="1219">
        <dgm:presLayoutVars>
          <dgm:bulletEnabled val="1"/>
        </dgm:presLayoutVars>
      </dgm:prSet>
      <dgm:spPr/>
    </dgm:pt>
    <dgm:pt modelId="{3DD35BCA-21B4-49E6-8D44-4B49E2BC765A}" type="pres">
      <dgm:prSet presAssocID="{2620703A-B626-4E01-ADE4-8903128BF285}" presName="spacing" presStyleCnt="0"/>
      <dgm:spPr/>
    </dgm:pt>
    <dgm:pt modelId="{AC726F8E-0236-4C68-8FFC-92EBAFC1E378}" type="pres">
      <dgm:prSet presAssocID="{863BED71-642B-43D1-A4CE-54B9A09F3858}" presName="linNode" presStyleCnt="0"/>
      <dgm:spPr/>
    </dgm:pt>
    <dgm:pt modelId="{34BCF9C4-60D6-40B3-B439-F0C6E07916A4}" type="pres">
      <dgm:prSet presAssocID="{863BED71-642B-43D1-A4CE-54B9A09F3858}" presName="parentShp" presStyleLbl="node1" presStyleIdx="1" presStyleCnt="2" custLinFactNeighborX="-306" custLinFactNeighborY="347">
        <dgm:presLayoutVars>
          <dgm:bulletEnabled val="1"/>
        </dgm:presLayoutVars>
      </dgm:prSet>
      <dgm:spPr/>
    </dgm:pt>
    <dgm:pt modelId="{A638C793-D919-458C-9A47-69B187E47A0C}" type="pres">
      <dgm:prSet presAssocID="{863BED71-642B-43D1-A4CE-54B9A09F3858}" presName="childShp" presStyleLbl="bgAccFollowNode1" presStyleIdx="1" presStyleCnt="2" custLinFactNeighborX="-1320" custLinFactNeighborY="376">
        <dgm:presLayoutVars>
          <dgm:bulletEnabled val="1"/>
        </dgm:presLayoutVars>
      </dgm:prSet>
      <dgm:spPr/>
    </dgm:pt>
  </dgm:ptLst>
  <dgm:cxnLst>
    <dgm:cxn modelId="{0575DB24-8557-48CE-BEEB-6CFAADD67E22}" srcId="{863BED71-642B-43D1-A4CE-54B9A09F3858}" destId="{A660973F-8C91-4E0D-BD33-B7229E8588D1}" srcOrd="1" destOrd="0" parTransId="{D68F39C6-EF4E-41BF-954B-ACBCB77FF7E8}" sibTransId="{5FD1AE7E-CDB1-4694-BE9D-E22AF2AF0A86}"/>
    <dgm:cxn modelId="{20D8B32B-F05C-41DC-A18A-2FF13C64E1BD}" type="presOf" srcId="{8D5A705E-8296-49F5-9FBA-6FBE9D161CE8}" destId="{B503FDE8-DB2D-4E08-8925-F5DA03EE4889}" srcOrd="0" destOrd="2" presId="urn:microsoft.com/office/officeart/2005/8/layout/vList6"/>
    <dgm:cxn modelId="{84A99240-E92B-4183-A979-6B06C007E8C6}" srcId="{84A337AE-FAB2-474F-9D86-49C7ECBB70CD}" destId="{8D5A705E-8296-49F5-9FBA-6FBE9D161CE8}" srcOrd="2" destOrd="0" parTransId="{DC9683FF-BB25-4858-8294-8B64FF5148D6}" sibTransId="{947C9DD6-6493-4D11-B962-14EE8FB986B8}"/>
    <dgm:cxn modelId="{033A2F44-C786-4BD2-9F86-86A8013B2875}" srcId="{84A337AE-FAB2-474F-9D86-49C7ECBB70CD}" destId="{5542F1FC-DF7F-4CA5-AB7D-436A69875422}" srcOrd="0" destOrd="0" parTransId="{A6F0AEAD-EA7D-4B23-9844-FC9E7A7309D8}" sibTransId="{6C7C6FC3-BB55-4C1A-A3D0-610680407AE0}"/>
    <dgm:cxn modelId="{949EE879-2262-48C7-8F46-F09ACC415EA9}" srcId="{FE707989-C562-479B-864E-157DFF5E43ED}" destId="{863BED71-642B-43D1-A4CE-54B9A09F3858}" srcOrd="1" destOrd="0" parTransId="{D352F6EC-2361-440E-B449-F8F2AA3117B2}" sibTransId="{FD2B4983-10F2-4C7C-AE6E-DEE0B478FD0E}"/>
    <dgm:cxn modelId="{812B897B-FB16-4A28-91CB-D8A036D7AFEF}" type="presOf" srcId="{84A337AE-FAB2-474F-9D86-49C7ECBB70CD}" destId="{B28F6873-D4AD-4F61-8B45-3488BBAE64EF}" srcOrd="0" destOrd="0" presId="urn:microsoft.com/office/officeart/2005/8/layout/vList6"/>
    <dgm:cxn modelId="{3BA01A87-8773-4E07-AE8A-DE643D097C41}" type="presOf" srcId="{5542F1FC-DF7F-4CA5-AB7D-436A69875422}" destId="{B503FDE8-DB2D-4E08-8925-F5DA03EE4889}" srcOrd="0" destOrd="0" presId="urn:microsoft.com/office/officeart/2005/8/layout/vList6"/>
    <dgm:cxn modelId="{35E7888B-640B-47D0-B4FC-27A1EAA8A578}" srcId="{863BED71-642B-43D1-A4CE-54B9A09F3858}" destId="{3C9CB04E-ADE6-4E03-8B23-5EA830415BA4}" srcOrd="0" destOrd="0" parTransId="{BBA78596-01D1-48E1-94DE-62E182C5F29A}" sibTransId="{DDE108A2-19F5-4975-9D9A-765D73BE3C23}"/>
    <dgm:cxn modelId="{7A58F6A9-F825-4F06-A0BC-36A4E579E36A}" type="presOf" srcId="{3C9CB04E-ADE6-4E03-8B23-5EA830415BA4}" destId="{A638C793-D919-458C-9A47-69B187E47A0C}" srcOrd="0" destOrd="0" presId="urn:microsoft.com/office/officeart/2005/8/layout/vList6"/>
    <dgm:cxn modelId="{056139B0-0372-4AC4-97D0-4C836CEB0307}" type="presOf" srcId="{A660973F-8C91-4E0D-BD33-B7229E8588D1}" destId="{A638C793-D919-458C-9A47-69B187E47A0C}" srcOrd="0" destOrd="1" presId="urn:microsoft.com/office/officeart/2005/8/layout/vList6"/>
    <dgm:cxn modelId="{9C1818BE-29EF-44D0-8923-1AC806ED9B46}" type="presOf" srcId="{863BED71-642B-43D1-A4CE-54B9A09F3858}" destId="{34BCF9C4-60D6-40B3-B439-F0C6E07916A4}" srcOrd="0" destOrd="0" presId="urn:microsoft.com/office/officeart/2005/8/layout/vList6"/>
    <dgm:cxn modelId="{C0E7AECE-D4E7-4A4F-B997-E80F65634922}" type="presOf" srcId="{9BC89045-C092-403A-80FE-364E97EBAB66}" destId="{B503FDE8-DB2D-4E08-8925-F5DA03EE4889}" srcOrd="0" destOrd="1" presId="urn:microsoft.com/office/officeart/2005/8/layout/vList6"/>
    <dgm:cxn modelId="{CBD581D2-DF09-48D1-AF7E-5BBF693FF475}" srcId="{84A337AE-FAB2-474F-9D86-49C7ECBB70CD}" destId="{9BC89045-C092-403A-80FE-364E97EBAB66}" srcOrd="1" destOrd="0" parTransId="{02FC6FED-AB1A-43DD-AD2E-DDA63D1F7BD5}" sibTransId="{6C338435-4E27-496A-847A-5FD095A9B93B}"/>
    <dgm:cxn modelId="{F76F6CF0-C0EB-4419-98E8-7D95A84859E9}" srcId="{FE707989-C562-479B-864E-157DFF5E43ED}" destId="{84A337AE-FAB2-474F-9D86-49C7ECBB70CD}" srcOrd="0" destOrd="0" parTransId="{C810B20C-7096-4E84-BD7D-280CECA50C92}" sibTransId="{2620703A-B626-4E01-ADE4-8903128BF285}"/>
    <dgm:cxn modelId="{32F03AFC-1AAA-4945-A89C-414EE94DC51C}" type="presOf" srcId="{FE707989-C562-479B-864E-157DFF5E43ED}" destId="{21FBA030-E86C-4788-A30D-C32CAD6D1935}" srcOrd="0" destOrd="0" presId="urn:microsoft.com/office/officeart/2005/8/layout/vList6"/>
    <dgm:cxn modelId="{BD0A1A17-F228-4735-B1E0-1739A4E5BEB3}" type="presParOf" srcId="{21FBA030-E86C-4788-A30D-C32CAD6D1935}" destId="{23C9C51B-9B18-47D1-80E6-AA9E406B0D92}" srcOrd="0" destOrd="0" presId="urn:microsoft.com/office/officeart/2005/8/layout/vList6"/>
    <dgm:cxn modelId="{85FBACCC-E18E-4E2D-ABA8-668C3A43569D}" type="presParOf" srcId="{23C9C51B-9B18-47D1-80E6-AA9E406B0D92}" destId="{B28F6873-D4AD-4F61-8B45-3488BBAE64EF}" srcOrd="0" destOrd="0" presId="urn:microsoft.com/office/officeart/2005/8/layout/vList6"/>
    <dgm:cxn modelId="{9DDD9E6C-14DA-4E31-AB99-84D7884B7883}" type="presParOf" srcId="{23C9C51B-9B18-47D1-80E6-AA9E406B0D92}" destId="{B503FDE8-DB2D-4E08-8925-F5DA03EE4889}" srcOrd="1" destOrd="0" presId="urn:microsoft.com/office/officeart/2005/8/layout/vList6"/>
    <dgm:cxn modelId="{DDCA1B5C-A3BE-4961-BDD0-E842126C76B7}" type="presParOf" srcId="{21FBA030-E86C-4788-A30D-C32CAD6D1935}" destId="{3DD35BCA-21B4-49E6-8D44-4B49E2BC765A}" srcOrd="1" destOrd="0" presId="urn:microsoft.com/office/officeart/2005/8/layout/vList6"/>
    <dgm:cxn modelId="{A2114127-673D-4355-978E-EE1FBAB44E75}" type="presParOf" srcId="{21FBA030-E86C-4788-A30D-C32CAD6D1935}" destId="{AC726F8E-0236-4C68-8FFC-92EBAFC1E378}" srcOrd="2" destOrd="0" presId="urn:microsoft.com/office/officeart/2005/8/layout/vList6"/>
    <dgm:cxn modelId="{651ACE92-AB58-4ABC-A9DC-463806977A16}" type="presParOf" srcId="{AC726F8E-0236-4C68-8FFC-92EBAFC1E378}" destId="{34BCF9C4-60D6-40B3-B439-F0C6E07916A4}" srcOrd="0" destOrd="0" presId="urn:microsoft.com/office/officeart/2005/8/layout/vList6"/>
    <dgm:cxn modelId="{077A2F70-AF2F-47D3-857F-60505B892B70}" type="presParOf" srcId="{AC726F8E-0236-4C68-8FFC-92EBAFC1E378}" destId="{A638C793-D919-458C-9A47-69B187E47A0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428BBA-7EA0-4BA6-B6B1-EA86E3B70520}" type="doc">
      <dgm:prSet loTypeId="urn:microsoft.com/office/officeart/2005/8/layout/process3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E60E6F8-D882-4949-A568-CC9657534CCB}">
      <dgm:prSet phldrT="[文本]"/>
      <dgm:spPr/>
      <dgm:t>
        <a:bodyPr/>
        <a:lstStyle/>
        <a:p>
          <a:r>
            <a:rPr lang="en-US" altLang="zh-CN" dirty="0"/>
            <a:t>Python</a:t>
          </a:r>
          <a:r>
            <a:rPr lang="zh-CN" altLang="en-US" dirty="0"/>
            <a:t>程序获取任务监控信息</a:t>
          </a:r>
        </a:p>
      </dgm:t>
    </dgm:pt>
    <dgm:pt modelId="{86D00BB6-2C58-4560-8DFE-A5B3663CC5D4}" type="parTrans" cxnId="{9BD109F5-6A23-4091-9DB6-F52CE813F2CB}">
      <dgm:prSet/>
      <dgm:spPr/>
      <dgm:t>
        <a:bodyPr/>
        <a:lstStyle/>
        <a:p>
          <a:endParaRPr lang="zh-CN" altLang="en-US"/>
        </a:p>
      </dgm:t>
    </dgm:pt>
    <dgm:pt modelId="{C47BA93B-8825-4D50-B872-1814972022DA}" type="sibTrans" cxnId="{9BD109F5-6A23-4091-9DB6-F52CE813F2CB}">
      <dgm:prSet/>
      <dgm:spPr/>
      <dgm:t>
        <a:bodyPr/>
        <a:lstStyle/>
        <a:p>
          <a:endParaRPr lang="zh-CN" altLang="en-US"/>
        </a:p>
      </dgm:t>
    </dgm:pt>
    <dgm:pt modelId="{78187D82-55B5-4B0A-9DB4-9738287CF20E}">
      <dgm:prSet phldrT="[文本]"/>
      <dgm:spPr/>
      <dgm:t>
        <a:bodyPr/>
        <a:lstStyle/>
        <a:p>
          <a:r>
            <a:rPr lang="en-US" altLang="zh-CN" dirty="0"/>
            <a:t>DS</a:t>
          </a:r>
          <a:r>
            <a:rPr lang="zh-CN" altLang="en-US" dirty="0"/>
            <a:t>项目首页</a:t>
          </a:r>
        </a:p>
      </dgm:t>
    </dgm:pt>
    <dgm:pt modelId="{07086371-1725-4928-8CA4-B598E44D48FA}" type="parTrans" cxnId="{A61CC76F-EE7B-46F2-8404-1F56BF077AF8}">
      <dgm:prSet/>
      <dgm:spPr/>
      <dgm:t>
        <a:bodyPr/>
        <a:lstStyle/>
        <a:p>
          <a:endParaRPr lang="zh-CN" altLang="en-US"/>
        </a:p>
      </dgm:t>
    </dgm:pt>
    <dgm:pt modelId="{D80E58C3-5BDC-42C3-B018-5FA0E59436D7}" type="sibTrans" cxnId="{A61CC76F-EE7B-46F2-8404-1F56BF077AF8}">
      <dgm:prSet/>
      <dgm:spPr/>
      <dgm:t>
        <a:bodyPr/>
        <a:lstStyle/>
        <a:p>
          <a:endParaRPr lang="zh-CN" altLang="en-US"/>
        </a:p>
      </dgm:t>
    </dgm:pt>
    <dgm:pt modelId="{354084B3-332C-4914-8F48-7FA05079505C}">
      <dgm:prSet phldrT="[文本]"/>
      <dgm:spPr/>
      <dgm:t>
        <a:bodyPr/>
        <a:lstStyle/>
        <a:p>
          <a:r>
            <a:rPr lang="zh-CN" altLang="en-US" dirty="0"/>
            <a:t>网页展示</a:t>
          </a:r>
        </a:p>
      </dgm:t>
    </dgm:pt>
    <dgm:pt modelId="{8567467F-3409-4465-A754-1200B1528D1C}" type="parTrans" cxnId="{14D2C1DC-C846-493F-86B2-2CF3323DE952}">
      <dgm:prSet/>
      <dgm:spPr/>
      <dgm:t>
        <a:bodyPr/>
        <a:lstStyle/>
        <a:p>
          <a:endParaRPr lang="zh-CN" altLang="en-US"/>
        </a:p>
      </dgm:t>
    </dgm:pt>
    <dgm:pt modelId="{8D83AFC3-AC5C-477E-BF79-A466EC0F55AA}" type="sibTrans" cxnId="{14D2C1DC-C846-493F-86B2-2CF3323DE952}">
      <dgm:prSet/>
      <dgm:spPr/>
      <dgm:t>
        <a:bodyPr/>
        <a:lstStyle/>
        <a:p>
          <a:endParaRPr lang="zh-CN" altLang="en-US"/>
        </a:p>
      </dgm:t>
    </dgm:pt>
    <dgm:pt modelId="{2474B6DC-DE28-46D2-AB20-1539A02E4EC7}">
      <dgm:prSet phldrT="[文本]"/>
      <dgm:spPr/>
      <dgm:t>
        <a:bodyPr/>
        <a:lstStyle/>
        <a:p>
          <a:r>
            <a:rPr lang="zh-CN" altLang="en-US" dirty="0"/>
            <a:t>自动化管理工具页面</a:t>
          </a:r>
        </a:p>
      </dgm:t>
    </dgm:pt>
    <dgm:pt modelId="{43317362-A2AC-43CF-B625-CFD7F4D955E0}" type="parTrans" cxnId="{6AF98A3E-A2FC-4629-914E-240FAD990FD6}">
      <dgm:prSet/>
      <dgm:spPr/>
      <dgm:t>
        <a:bodyPr/>
        <a:lstStyle/>
        <a:p>
          <a:endParaRPr lang="zh-CN" altLang="en-US"/>
        </a:p>
      </dgm:t>
    </dgm:pt>
    <dgm:pt modelId="{9D988DC5-0E3A-4018-9637-5515CB217405}" type="sibTrans" cxnId="{6AF98A3E-A2FC-4629-914E-240FAD990FD6}">
      <dgm:prSet/>
      <dgm:spPr/>
      <dgm:t>
        <a:bodyPr/>
        <a:lstStyle/>
        <a:p>
          <a:endParaRPr lang="zh-CN" altLang="en-US"/>
        </a:p>
      </dgm:t>
    </dgm:pt>
    <dgm:pt modelId="{F6302344-3D71-4C19-8A7C-832BAE20328A}">
      <dgm:prSet phldrT="[文本]"/>
      <dgm:spPr/>
      <dgm:t>
        <a:bodyPr/>
        <a:lstStyle/>
        <a:p>
          <a:r>
            <a:rPr lang="zh-CN" altLang="en-US" dirty="0"/>
            <a:t>定时发送监控报告</a:t>
          </a:r>
        </a:p>
      </dgm:t>
    </dgm:pt>
    <dgm:pt modelId="{74A2ED15-7C46-48D2-8938-92417B32AFE8}" type="parTrans" cxnId="{DD3750C0-0324-439C-89DC-B641FC60DCA8}">
      <dgm:prSet/>
      <dgm:spPr/>
      <dgm:t>
        <a:bodyPr/>
        <a:lstStyle/>
        <a:p>
          <a:endParaRPr lang="zh-CN" altLang="en-US"/>
        </a:p>
      </dgm:t>
    </dgm:pt>
    <dgm:pt modelId="{23D43BB9-3379-4A71-B557-9A7BF890FFF5}" type="sibTrans" cxnId="{DD3750C0-0324-439C-89DC-B641FC60DCA8}">
      <dgm:prSet/>
      <dgm:spPr/>
      <dgm:t>
        <a:bodyPr/>
        <a:lstStyle/>
        <a:p>
          <a:endParaRPr lang="zh-CN" altLang="en-US"/>
        </a:p>
      </dgm:t>
    </dgm:pt>
    <dgm:pt modelId="{BC3C0EAE-BC0B-4E25-9177-33E0D20A2AEE}">
      <dgm:prSet phldrT="[文本]"/>
      <dgm:spPr/>
      <dgm:t>
        <a:bodyPr/>
        <a:lstStyle/>
        <a:p>
          <a:r>
            <a:rPr lang="zh-CN" altLang="en-US" dirty="0"/>
            <a:t>企业邮箱</a:t>
          </a:r>
          <a:r>
            <a:rPr lang="en-US" altLang="zh-CN" dirty="0"/>
            <a:t>/</a:t>
          </a:r>
          <a:r>
            <a:rPr lang="zh-CN" altLang="en-US" dirty="0"/>
            <a:t>钉钉接收日报</a:t>
          </a:r>
        </a:p>
      </dgm:t>
    </dgm:pt>
    <dgm:pt modelId="{ADB835AD-9A82-4065-8C2D-8A4B6F5E1FC5}" type="parTrans" cxnId="{CE58AB6D-ACB0-40B8-9783-FF40FDDE4494}">
      <dgm:prSet/>
      <dgm:spPr/>
      <dgm:t>
        <a:bodyPr/>
        <a:lstStyle/>
        <a:p>
          <a:endParaRPr lang="zh-CN" altLang="en-US"/>
        </a:p>
      </dgm:t>
    </dgm:pt>
    <dgm:pt modelId="{37A637E0-27BF-4875-9DCC-74F17E5C22B9}" type="sibTrans" cxnId="{CE58AB6D-ACB0-40B8-9783-FF40FDDE4494}">
      <dgm:prSet/>
      <dgm:spPr/>
      <dgm:t>
        <a:bodyPr/>
        <a:lstStyle/>
        <a:p>
          <a:endParaRPr lang="zh-CN" altLang="en-US"/>
        </a:p>
      </dgm:t>
    </dgm:pt>
    <dgm:pt modelId="{A9C394DC-57ED-49DF-B2DC-F2088F5CBE0A}" type="pres">
      <dgm:prSet presAssocID="{48428BBA-7EA0-4BA6-B6B1-EA86E3B70520}" presName="linearFlow" presStyleCnt="0">
        <dgm:presLayoutVars>
          <dgm:dir/>
          <dgm:animLvl val="lvl"/>
          <dgm:resizeHandles val="exact"/>
        </dgm:presLayoutVars>
      </dgm:prSet>
      <dgm:spPr/>
    </dgm:pt>
    <dgm:pt modelId="{DE98E9D9-4415-4315-AFC0-42C2FA8FBB40}" type="pres">
      <dgm:prSet presAssocID="{2E60E6F8-D882-4949-A568-CC9657534CCB}" presName="composite" presStyleCnt="0"/>
      <dgm:spPr/>
    </dgm:pt>
    <dgm:pt modelId="{6B11839C-1EB9-401D-BCB3-E017AC8209A8}" type="pres">
      <dgm:prSet presAssocID="{2E60E6F8-D882-4949-A568-CC9657534CC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51A2E68-3757-4D2B-BACC-D22C7A1FF7FE}" type="pres">
      <dgm:prSet presAssocID="{2E60E6F8-D882-4949-A568-CC9657534CCB}" presName="parSh" presStyleLbl="node1" presStyleIdx="0" presStyleCnt="3"/>
      <dgm:spPr/>
    </dgm:pt>
    <dgm:pt modelId="{9E373337-DA7E-487C-9318-4E02491750E5}" type="pres">
      <dgm:prSet presAssocID="{2E60E6F8-D882-4949-A568-CC9657534CCB}" presName="desTx" presStyleLbl="fgAcc1" presStyleIdx="0" presStyleCnt="3">
        <dgm:presLayoutVars>
          <dgm:bulletEnabled val="1"/>
        </dgm:presLayoutVars>
      </dgm:prSet>
      <dgm:spPr/>
    </dgm:pt>
    <dgm:pt modelId="{93867864-6CAB-414B-A4CD-5E0CD5AC7447}" type="pres">
      <dgm:prSet presAssocID="{C47BA93B-8825-4D50-B872-1814972022DA}" presName="sibTrans" presStyleLbl="sibTrans2D1" presStyleIdx="0" presStyleCnt="2"/>
      <dgm:spPr/>
    </dgm:pt>
    <dgm:pt modelId="{E227A59C-17EC-4C62-B540-957E6AF7F206}" type="pres">
      <dgm:prSet presAssocID="{C47BA93B-8825-4D50-B872-1814972022DA}" presName="connTx" presStyleLbl="sibTrans2D1" presStyleIdx="0" presStyleCnt="2"/>
      <dgm:spPr/>
    </dgm:pt>
    <dgm:pt modelId="{98D766D6-F3DC-42B6-AABA-1D98DFDE41D6}" type="pres">
      <dgm:prSet presAssocID="{354084B3-332C-4914-8F48-7FA05079505C}" presName="composite" presStyleCnt="0"/>
      <dgm:spPr/>
    </dgm:pt>
    <dgm:pt modelId="{8434DB0E-2A27-4DAE-A3CD-AF4EE5A1E384}" type="pres">
      <dgm:prSet presAssocID="{354084B3-332C-4914-8F48-7FA05079505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C87CF86-73E7-48EF-9FB4-036C489A8A11}" type="pres">
      <dgm:prSet presAssocID="{354084B3-332C-4914-8F48-7FA05079505C}" presName="parSh" presStyleLbl="node1" presStyleIdx="1" presStyleCnt="3"/>
      <dgm:spPr/>
    </dgm:pt>
    <dgm:pt modelId="{3B9C4939-42BC-424D-BBCF-D59557478A8E}" type="pres">
      <dgm:prSet presAssocID="{354084B3-332C-4914-8F48-7FA05079505C}" presName="desTx" presStyleLbl="fgAcc1" presStyleIdx="1" presStyleCnt="3">
        <dgm:presLayoutVars>
          <dgm:bulletEnabled val="1"/>
        </dgm:presLayoutVars>
      </dgm:prSet>
      <dgm:spPr/>
    </dgm:pt>
    <dgm:pt modelId="{4EB2F82C-3364-42D7-ADCA-E518D36191BC}" type="pres">
      <dgm:prSet presAssocID="{8D83AFC3-AC5C-477E-BF79-A466EC0F55AA}" presName="sibTrans" presStyleLbl="sibTrans2D1" presStyleIdx="1" presStyleCnt="2"/>
      <dgm:spPr/>
    </dgm:pt>
    <dgm:pt modelId="{0071C7BB-CB58-40DA-B3CF-257C2C629A08}" type="pres">
      <dgm:prSet presAssocID="{8D83AFC3-AC5C-477E-BF79-A466EC0F55AA}" presName="connTx" presStyleLbl="sibTrans2D1" presStyleIdx="1" presStyleCnt="2"/>
      <dgm:spPr/>
    </dgm:pt>
    <dgm:pt modelId="{C1DCB056-2840-4C05-B432-D29ECC2F2121}" type="pres">
      <dgm:prSet presAssocID="{F6302344-3D71-4C19-8A7C-832BAE20328A}" presName="composite" presStyleCnt="0"/>
      <dgm:spPr/>
    </dgm:pt>
    <dgm:pt modelId="{0C91818D-C983-481C-B3FE-A02D95E4DB60}" type="pres">
      <dgm:prSet presAssocID="{F6302344-3D71-4C19-8A7C-832BAE20328A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D3C004A-B98C-42DE-890E-41B4F3D31956}" type="pres">
      <dgm:prSet presAssocID="{F6302344-3D71-4C19-8A7C-832BAE20328A}" presName="parSh" presStyleLbl="node1" presStyleIdx="2" presStyleCnt="3"/>
      <dgm:spPr/>
    </dgm:pt>
    <dgm:pt modelId="{D814563D-FB92-418D-BDAD-578C95EDD8F5}" type="pres">
      <dgm:prSet presAssocID="{F6302344-3D71-4C19-8A7C-832BAE20328A}" presName="desTx" presStyleLbl="fgAcc1" presStyleIdx="2" presStyleCnt="3">
        <dgm:presLayoutVars>
          <dgm:bulletEnabled val="1"/>
        </dgm:presLayoutVars>
      </dgm:prSet>
      <dgm:spPr/>
    </dgm:pt>
  </dgm:ptLst>
  <dgm:cxnLst>
    <dgm:cxn modelId="{67E3DF20-148D-4DF4-9595-3A75C1AA0377}" type="presOf" srcId="{8D83AFC3-AC5C-477E-BF79-A466EC0F55AA}" destId="{0071C7BB-CB58-40DA-B3CF-257C2C629A08}" srcOrd="1" destOrd="0" presId="urn:microsoft.com/office/officeart/2005/8/layout/process3"/>
    <dgm:cxn modelId="{D0AB0F3B-4984-4D6F-9834-605C8B5227AA}" type="presOf" srcId="{2E60E6F8-D882-4949-A568-CC9657534CCB}" destId="{751A2E68-3757-4D2B-BACC-D22C7A1FF7FE}" srcOrd="1" destOrd="0" presId="urn:microsoft.com/office/officeart/2005/8/layout/process3"/>
    <dgm:cxn modelId="{6AF98A3E-A2FC-4629-914E-240FAD990FD6}" srcId="{354084B3-332C-4914-8F48-7FA05079505C}" destId="{2474B6DC-DE28-46D2-AB20-1539A02E4EC7}" srcOrd="0" destOrd="0" parTransId="{43317362-A2AC-43CF-B625-CFD7F4D955E0}" sibTransId="{9D988DC5-0E3A-4018-9637-5515CB217405}"/>
    <dgm:cxn modelId="{8BA8AB5F-9634-4E4F-B520-B7C8ED8809DE}" type="presOf" srcId="{BC3C0EAE-BC0B-4E25-9177-33E0D20A2AEE}" destId="{D814563D-FB92-418D-BDAD-578C95EDD8F5}" srcOrd="0" destOrd="0" presId="urn:microsoft.com/office/officeart/2005/8/layout/process3"/>
    <dgm:cxn modelId="{CE58AB6D-ACB0-40B8-9783-FF40FDDE4494}" srcId="{F6302344-3D71-4C19-8A7C-832BAE20328A}" destId="{BC3C0EAE-BC0B-4E25-9177-33E0D20A2AEE}" srcOrd="0" destOrd="0" parTransId="{ADB835AD-9A82-4065-8C2D-8A4B6F5E1FC5}" sibTransId="{37A637E0-27BF-4875-9DCC-74F17E5C22B9}"/>
    <dgm:cxn modelId="{A61CC76F-EE7B-46F2-8404-1F56BF077AF8}" srcId="{2E60E6F8-D882-4949-A568-CC9657534CCB}" destId="{78187D82-55B5-4B0A-9DB4-9738287CF20E}" srcOrd="0" destOrd="0" parTransId="{07086371-1725-4928-8CA4-B598E44D48FA}" sibTransId="{D80E58C3-5BDC-42C3-B018-5FA0E59436D7}"/>
    <dgm:cxn modelId="{1EC60950-EC94-4480-8BF5-DC00BACAA830}" type="presOf" srcId="{C47BA93B-8825-4D50-B872-1814972022DA}" destId="{E227A59C-17EC-4C62-B540-957E6AF7F206}" srcOrd="1" destOrd="0" presId="urn:microsoft.com/office/officeart/2005/8/layout/process3"/>
    <dgm:cxn modelId="{FB67D850-F11A-4ED6-992B-9ECEFA622575}" type="presOf" srcId="{8D83AFC3-AC5C-477E-BF79-A466EC0F55AA}" destId="{4EB2F82C-3364-42D7-ADCA-E518D36191BC}" srcOrd="0" destOrd="0" presId="urn:microsoft.com/office/officeart/2005/8/layout/process3"/>
    <dgm:cxn modelId="{862D2177-5BEF-43E8-A7AF-6E588BA2D796}" type="presOf" srcId="{2474B6DC-DE28-46D2-AB20-1539A02E4EC7}" destId="{3B9C4939-42BC-424D-BBCF-D59557478A8E}" srcOrd="0" destOrd="0" presId="urn:microsoft.com/office/officeart/2005/8/layout/process3"/>
    <dgm:cxn modelId="{F6F43894-58EE-4236-8815-BA19E3EC0B07}" type="presOf" srcId="{C47BA93B-8825-4D50-B872-1814972022DA}" destId="{93867864-6CAB-414B-A4CD-5E0CD5AC7447}" srcOrd="0" destOrd="0" presId="urn:microsoft.com/office/officeart/2005/8/layout/process3"/>
    <dgm:cxn modelId="{894F2EB4-B03B-4CB8-A242-013427330ED8}" type="presOf" srcId="{48428BBA-7EA0-4BA6-B6B1-EA86E3B70520}" destId="{A9C394DC-57ED-49DF-B2DC-F2088F5CBE0A}" srcOrd="0" destOrd="0" presId="urn:microsoft.com/office/officeart/2005/8/layout/process3"/>
    <dgm:cxn modelId="{5ED574B7-A8D9-4264-8636-498C0BA17A63}" type="presOf" srcId="{2E60E6F8-D882-4949-A568-CC9657534CCB}" destId="{6B11839C-1EB9-401D-BCB3-E017AC8209A8}" srcOrd="0" destOrd="0" presId="urn:microsoft.com/office/officeart/2005/8/layout/process3"/>
    <dgm:cxn modelId="{6A2F80BF-B0A0-4C23-A270-7A5ACC8240EC}" type="presOf" srcId="{354084B3-332C-4914-8F48-7FA05079505C}" destId="{CC87CF86-73E7-48EF-9FB4-036C489A8A11}" srcOrd="1" destOrd="0" presId="urn:microsoft.com/office/officeart/2005/8/layout/process3"/>
    <dgm:cxn modelId="{DD3750C0-0324-439C-89DC-B641FC60DCA8}" srcId="{48428BBA-7EA0-4BA6-B6B1-EA86E3B70520}" destId="{F6302344-3D71-4C19-8A7C-832BAE20328A}" srcOrd="2" destOrd="0" parTransId="{74A2ED15-7C46-48D2-8938-92417B32AFE8}" sibTransId="{23D43BB9-3379-4A71-B557-9A7BF890FFF5}"/>
    <dgm:cxn modelId="{FED9FBCD-83E8-4B94-9944-6D1D6582D254}" type="presOf" srcId="{F6302344-3D71-4C19-8A7C-832BAE20328A}" destId="{AD3C004A-B98C-42DE-890E-41B4F3D31956}" srcOrd="1" destOrd="0" presId="urn:microsoft.com/office/officeart/2005/8/layout/process3"/>
    <dgm:cxn modelId="{25F898DA-7410-4801-BF28-4B2406EA13A9}" type="presOf" srcId="{F6302344-3D71-4C19-8A7C-832BAE20328A}" destId="{0C91818D-C983-481C-B3FE-A02D95E4DB60}" srcOrd="0" destOrd="0" presId="urn:microsoft.com/office/officeart/2005/8/layout/process3"/>
    <dgm:cxn modelId="{0E83B4DA-6711-48F5-A348-787B76C6F5DC}" type="presOf" srcId="{78187D82-55B5-4B0A-9DB4-9738287CF20E}" destId="{9E373337-DA7E-487C-9318-4E02491750E5}" srcOrd="0" destOrd="0" presId="urn:microsoft.com/office/officeart/2005/8/layout/process3"/>
    <dgm:cxn modelId="{14D2C1DC-C846-493F-86B2-2CF3323DE952}" srcId="{48428BBA-7EA0-4BA6-B6B1-EA86E3B70520}" destId="{354084B3-332C-4914-8F48-7FA05079505C}" srcOrd="1" destOrd="0" parTransId="{8567467F-3409-4465-A754-1200B1528D1C}" sibTransId="{8D83AFC3-AC5C-477E-BF79-A466EC0F55AA}"/>
    <dgm:cxn modelId="{ED9E81E0-67C3-4F95-BEC3-7FEFE0BD8F48}" type="presOf" srcId="{354084B3-332C-4914-8F48-7FA05079505C}" destId="{8434DB0E-2A27-4DAE-A3CD-AF4EE5A1E384}" srcOrd="0" destOrd="0" presId="urn:microsoft.com/office/officeart/2005/8/layout/process3"/>
    <dgm:cxn modelId="{9BD109F5-6A23-4091-9DB6-F52CE813F2CB}" srcId="{48428BBA-7EA0-4BA6-B6B1-EA86E3B70520}" destId="{2E60E6F8-D882-4949-A568-CC9657534CCB}" srcOrd="0" destOrd="0" parTransId="{86D00BB6-2C58-4560-8DFE-A5B3663CC5D4}" sibTransId="{C47BA93B-8825-4D50-B872-1814972022DA}"/>
    <dgm:cxn modelId="{73CDE8C6-1C45-4D62-A378-22C6A64F8D02}" type="presParOf" srcId="{A9C394DC-57ED-49DF-B2DC-F2088F5CBE0A}" destId="{DE98E9D9-4415-4315-AFC0-42C2FA8FBB40}" srcOrd="0" destOrd="0" presId="urn:microsoft.com/office/officeart/2005/8/layout/process3"/>
    <dgm:cxn modelId="{12CC1E49-AB5D-4C03-B41F-DE98EA31F498}" type="presParOf" srcId="{DE98E9D9-4415-4315-AFC0-42C2FA8FBB40}" destId="{6B11839C-1EB9-401D-BCB3-E017AC8209A8}" srcOrd="0" destOrd="0" presId="urn:microsoft.com/office/officeart/2005/8/layout/process3"/>
    <dgm:cxn modelId="{5BD13C0D-61B9-4A29-8AD9-D72639C58D18}" type="presParOf" srcId="{DE98E9D9-4415-4315-AFC0-42C2FA8FBB40}" destId="{751A2E68-3757-4D2B-BACC-D22C7A1FF7FE}" srcOrd="1" destOrd="0" presId="urn:microsoft.com/office/officeart/2005/8/layout/process3"/>
    <dgm:cxn modelId="{13EF5380-E93C-44FD-957A-45B1B712C950}" type="presParOf" srcId="{DE98E9D9-4415-4315-AFC0-42C2FA8FBB40}" destId="{9E373337-DA7E-487C-9318-4E02491750E5}" srcOrd="2" destOrd="0" presId="urn:microsoft.com/office/officeart/2005/8/layout/process3"/>
    <dgm:cxn modelId="{E872AE36-CBC7-45FF-8B79-2ADAE3333908}" type="presParOf" srcId="{A9C394DC-57ED-49DF-B2DC-F2088F5CBE0A}" destId="{93867864-6CAB-414B-A4CD-5E0CD5AC7447}" srcOrd="1" destOrd="0" presId="urn:microsoft.com/office/officeart/2005/8/layout/process3"/>
    <dgm:cxn modelId="{0E6A58D6-B067-45C4-AFBC-F2F37A810817}" type="presParOf" srcId="{93867864-6CAB-414B-A4CD-5E0CD5AC7447}" destId="{E227A59C-17EC-4C62-B540-957E6AF7F206}" srcOrd="0" destOrd="0" presId="urn:microsoft.com/office/officeart/2005/8/layout/process3"/>
    <dgm:cxn modelId="{74522BAA-5515-48F3-AA14-3538E85FD48A}" type="presParOf" srcId="{A9C394DC-57ED-49DF-B2DC-F2088F5CBE0A}" destId="{98D766D6-F3DC-42B6-AABA-1D98DFDE41D6}" srcOrd="2" destOrd="0" presId="urn:microsoft.com/office/officeart/2005/8/layout/process3"/>
    <dgm:cxn modelId="{56E05D83-9AA4-4E8D-B6A1-4AC47408712E}" type="presParOf" srcId="{98D766D6-F3DC-42B6-AABA-1D98DFDE41D6}" destId="{8434DB0E-2A27-4DAE-A3CD-AF4EE5A1E384}" srcOrd="0" destOrd="0" presId="urn:microsoft.com/office/officeart/2005/8/layout/process3"/>
    <dgm:cxn modelId="{ACC65071-84BE-44A6-AEC0-5E3F2AE5A6DB}" type="presParOf" srcId="{98D766D6-F3DC-42B6-AABA-1D98DFDE41D6}" destId="{CC87CF86-73E7-48EF-9FB4-036C489A8A11}" srcOrd="1" destOrd="0" presId="urn:microsoft.com/office/officeart/2005/8/layout/process3"/>
    <dgm:cxn modelId="{A66C1E71-D698-4B39-9DCB-75146D32F8CC}" type="presParOf" srcId="{98D766D6-F3DC-42B6-AABA-1D98DFDE41D6}" destId="{3B9C4939-42BC-424D-BBCF-D59557478A8E}" srcOrd="2" destOrd="0" presId="urn:microsoft.com/office/officeart/2005/8/layout/process3"/>
    <dgm:cxn modelId="{B7D17A08-C1BC-422A-9636-755A0AA1BF7C}" type="presParOf" srcId="{A9C394DC-57ED-49DF-B2DC-F2088F5CBE0A}" destId="{4EB2F82C-3364-42D7-ADCA-E518D36191BC}" srcOrd="3" destOrd="0" presId="urn:microsoft.com/office/officeart/2005/8/layout/process3"/>
    <dgm:cxn modelId="{C1E44C89-0AB2-41AE-AEC0-C7BA898B940D}" type="presParOf" srcId="{4EB2F82C-3364-42D7-ADCA-E518D36191BC}" destId="{0071C7BB-CB58-40DA-B3CF-257C2C629A08}" srcOrd="0" destOrd="0" presId="urn:microsoft.com/office/officeart/2005/8/layout/process3"/>
    <dgm:cxn modelId="{D8C2B435-AA58-4302-B8BF-0D334B2D9C8D}" type="presParOf" srcId="{A9C394DC-57ED-49DF-B2DC-F2088F5CBE0A}" destId="{C1DCB056-2840-4C05-B432-D29ECC2F2121}" srcOrd="4" destOrd="0" presId="urn:microsoft.com/office/officeart/2005/8/layout/process3"/>
    <dgm:cxn modelId="{48DF5631-A399-4EEA-868B-BF9234DA5C50}" type="presParOf" srcId="{C1DCB056-2840-4C05-B432-D29ECC2F2121}" destId="{0C91818D-C983-481C-B3FE-A02D95E4DB60}" srcOrd="0" destOrd="0" presId="urn:microsoft.com/office/officeart/2005/8/layout/process3"/>
    <dgm:cxn modelId="{DE987593-0436-45CA-B9D8-69AD775F50B6}" type="presParOf" srcId="{C1DCB056-2840-4C05-B432-D29ECC2F2121}" destId="{AD3C004A-B98C-42DE-890E-41B4F3D31956}" srcOrd="1" destOrd="0" presId="urn:microsoft.com/office/officeart/2005/8/layout/process3"/>
    <dgm:cxn modelId="{A91AB72E-EA1C-439B-862F-DE224608BCAB}" type="presParOf" srcId="{C1DCB056-2840-4C05-B432-D29ECC2F2121}" destId="{D814563D-FB92-418D-BDAD-578C95EDD8F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03FDE8-DB2D-4E08-8925-F5DA03EE4889}">
      <dsp:nvSpPr>
        <dsp:cNvPr id="0" name=""/>
        <dsp:cNvSpPr/>
      </dsp:nvSpPr>
      <dsp:spPr>
        <a:xfrm>
          <a:off x="2592511" y="27474"/>
          <a:ext cx="3888767" cy="220739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定时获页取网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200" kern="1200" dirty="0"/>
            <a:t>/API</a:t>
          </a:r>
          <a:r>
            <a:rPr lang="zh-CN" altLang="en-US" sz="3200" kern="1200" dirty="0"/>
            <a:t>任务状态统计</a:t>
          </a:r>
        </a:p>
        <a:p>
          <a:pPr marL="285750" lvl="1" indent="-285750" algn="l" defTabSz="2578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5800" kern="1200" dirty="0"/>
        </a:p>
      </dsp:txBody>
      <dsp:txXfrm>
        <a:off x="2592511" y="303398"/>
        <a:ext cx="3060995" cy="1655543"/>
      </dsp:txXfrm>
    </dsp:sp>
    <dsp:sp modelId="{B28F6873-D4AD-4F61-8B45-3488BBAE64EF}">
      <dsp:nvSpPr>
        <dsp:cNvPr id="0" name=""/>
        <dsp:cNvSpPr/>
      </dsp:nvSpPr>
      <dsp:spPr>
        <a:xfrm>
          <a:off x="0" y="34714"/>
          <a:ext cx="2592511" cy="22073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任务监控报告</a:t>
          </a:r>
        </a:p>
      </dsp:txBody>
      <dsp:txXfrm>
        <a:off x="107756" y="142470"/>
        <a:ext cx="2376999" cy="1991879"/>
      </dsp:txXfrm>
    </dsp:sp>
    <dsp:sp modelId="{A638C793-D919-458C-9A47-69B187E47A0C}">
      <dsp:nvSpPr>
        <dsp:cNvPr id="0" name=""/>
        <dsp:cNvSpPr/>
      </dsp:nvSpPr>
      <dsp:spPr>
        <a:xfrm>
          <a:off x="2558290" y="2429263"/>
          <a:ext cx="3888767" cy="220739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定时获取网页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200" kern="1200" dirty="0"/>
            <a:t>/API</a:t>
          </a:r>
          <a:r>
            <a:rPr lang="zh-CN" altLang="en-US" sz="3200" kern="1200" dirty="0"/>
            <a:t>任务状态明细</a:t>
          </a:r>
        </a:p>
      </dsp:txBody>
      <dsp:txXfrm>
        <a:off x="2558290" y="2705187"/>
        <a:ext cx="3060995" cy="1655543"/>
      </dsp:txXfrm>
    </dsp:sp>
    <dsp:sp modelId="{34BCF9C4-60D6-40B3-B439-F0C6E07916A4}">
      <dsp:nvSpPr>
        <dsp:cNvPr id="0" name=""/>
        <dsp:cNvSpPr/>
      </dsp:nvSpPr>
      <dsp:spPr>
        <a:xfrm>
          <a:off x="0" y="2429263"/>
          <a:ext cx="2592511" cy="22073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状态明细报告</a:t>
          </a:r>
        </a:p>
      </dsp:txBody>
      <dsp:txXfrm>
        <a:off x="107756" y="2537019"/>
        <a:ext cx="2376999" cy="19918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2E68-3757-4D2B-BACC-D22C7A1FF7FE}">
      <dsp:nvSpPr>
        <dsp:cNvPr id="0" name=""/>
        <dsp:cNvSpPr/>
      </dsp:nvSpPr>
      <dsp:spPr>
        <a:xfrm>
          <a:off x="5044" y="2279074"/>
          <a:ext cx="2293431" cy="13467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Python</a:t>
          </a:r>
          <a:r>
            <a:rPr lang="zh-CN" altLang="en-US" sz="2100" kern="1200" dirty="0"/>
            <a:t>程序获取任务监控信息</a:t>
          </a:r>
        </a:p>
      </dsp:txBody>
      <dsp:txXfrm>
        <a:off x="5044" y="2279074"/>
        <a:ext cx="2293431" cy="897836"/>
      </dsp:txXfrm>
    </dsp:sp>
    <dsp:sp modelId="{9E373337-DA7E-487C-9318-4E02491750E5}">
      <dsp:nvSpPr>
        <dsp:cNvPr id="0" name=""/>
        <dsp:cNvSpPr/>
      </dsp:nvSpPr>
      <dsp:spPr>
        <a:xfrm>
          <a:off x="474782" y="3176911"/>
          <a:ext cx="2293431" cy="120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100" kern="1200" dirty="0"/>
            <a:t>DS</a:t>
          </a:r>
          <a:r>
            <a:rPr lang="zh-CN" altLang="en-US" sz="2100" kern="1200" dirty="0"/>
            <a:t>项目首页</a:t>
          </a:r>
        </a:p>
      </dsp:txBody>
      <dsp:txXfrm>
        <a:off x="510210" y="3212339"/>
        <a:ext cx="2222575" cy="1138744"/>
      </dsp:txXfrm>
    </dsp:sp>
    <dsp:sp modelId="{93867864-6CAB-414B-A4CD-5E0CD5AC7447}">
      <dsp:nvSpPr>
        <dsp:cNvPr id="0" name=""/>
        <dsp:cNvSpPr/>
      </dsp:nvSpPr>
      <dsp:spPr>
        <a:xfrm>
          <a:off x="2646150" y="2442493"/>
          <a:ext cx="737072" cy="5709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2646150" y="2556693"/>
        <a:ext cx="565773" cy="342598"/>
      </dsp:txXfrm>
    </dsp:sp>
    <dsp:sp modelId="{CC87CF86-73E7-48EF-9FB4-036C489A8A11}">
      <dsp:nvSpPr>
        <dsp:cNvPr id="0" name=""/>
        <dsp:cNvSpPr/>
      </dsp:nvSpPr>
      <dsp:spPr>
        <a:xfrm>
          <a:off x="3689178" y="2279074"/>
          <a:ext cx="2293431" cy="13467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网页展示</a:t>
          </a:r>
        </a:p>
      </dsp:txBody>
      <dsp:txXfrm>
        <a:off x="3689178" y="2279074"/>
        <a:ext cx="2293431" cy="897836"/>
      </dsp:txXfrm>
    </dsp:sp>
    <dsp:sp modelId="{3B9C4939-42BC-424D-BBCF-D59557478A8E}">
      <dsp:nvSpPr>
        <dsp:cNvPr id="0" name=""/>
        <dsp:cNvSpPr/>
      </dsp:nvSpPr>
      <dsp:spPr>
        <a:xfrm>
          <a:off x="4158917" y="3176911"/>
          <a:ext cx="2293431" cy="120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自动化管理工具页面</a:t>
          </a:r>
        </a:p>
      </dsp:txBody>
      <dsp:txXfrm>
        <a:off x="4194345" y="3212339"/>
        <a:ext cx="2222575" cy="1138744"/>
      </dsp:txXfrm>
    </dsp:sp>
    <dsp:sp modelId="{4EB2F82C-3364-42D7-ADCA-E518D36191BC}">
      <dsp:nvSpPr>
        <dsp:cNvPr id="0" name=""/>
        <dsp:cNvSpPr/>
      </dsp:nvSpPr>
      <dsp:spPr>
        <a:xfrm>
          <a:off x="6330285" y="2442493"/>
          <a:ext cx="737072" cy="5709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6330285" y="2556693"/>
        <a:ext cx="565773" cy="342598"/>
      </dsp:txXfrm>
    </dsp:sp>
    <dsp:sp modelId="{AD3C004A-B98C-42DE-890E-41B4F3D31956}">
      <dsp:nvSpPr>
        <dsp:cNvPr id="0" name=""/>
        <dsp:cNvSpPr/>
      </dsp:nvSpPr>
      <dsp:spPr>
        <a:xfrm>
          <a:off x="7373313" y="2279074"/>
          <a:ext cx="2293431" cy="13467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定时发送监控报告</a:t>
          </a:r>
        </a:p>
      </dsp:txBody>
      <dsp:txXfrm>
        <a:off x="7373313" y="2279074"/>
        <a:ext cx="2293431" cy="897836"/>
      </dsp:txXfrm>
    </dsp:sp>
    <dsp:sp modelId="{D814563D-FB92-418D-BDAD-578C95EDD8F5}">
      <dsp:nvSpPr>
        <dsp:cNvPr id="0" name=""/>
        <dsp:cNvSpPr/>
      </dsp:nvSpPr>
      <dsp:spPr>
        <a:xfrm>
          <a:off x="7843051" y="3176911"/>
          <a:ext cx="2293431" cy="120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企业邮箱</a:t>
          </a:r>
          <a:r>
            <a:rPr lang="en-US" altLang="zh-CN" sz="2100" kern="1200" dirty="0"/>
            <a:t>/</a:t>
          </a:r>
          <a:r>
            <a:rPr lang="zh-CN" altLang="en-US" sz="2100" kern="1200" dirty="0"/>
            <a:t>钉钉接收日报</a:t>
          </a:r>
        </a:p>
      </dsp:txBody>
      <dsp:txXfrm>
        <a:off x="7878479" y="3212339"/>
        <a:ext cx="2222575" cy="1138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5C3BC-42F9-4605-8C31-0DC5423BA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B97678-7FDB-4A5C-B08D-2F3149445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FAEF4C-27DF-40E0-A3EC-D8BF81438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6D18-BA9B-4171-855C-7141225C04F0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35BDF-19CD-4F2C-954B-EA982D87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9CEE7-4127-4BE0-8F9C-2864013D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4FD4-AA91-4701-ADEE-B207AB3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24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94483-7E50-4455-BBFB-E3025D0D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6201F-8885-4A43-AE08-97A746BD2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821E7F-FB9E-4433-AB94-68BBF8D95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6D18-BA9B-4171-855C-7141225C04F0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A945AC-E26C-4D6F-8D07-54D79C3A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2E3E5-2CBA-451A-914C-17672D5B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4FD4-AA91-4701-ADEE-B207AB3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91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0FC328-74B7-40AA-BACD-519DAC529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4BDEBE-619D-4ED0-B50E-20B9C514F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978CD4-D20A-49E2-98FB-6871AE5C2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6D18-BA9B-4171-855C-7141225C04F0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8FA2A0-4473-4CBB-B38B-7E610C70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172772-69B2-4FB5-9F46-B2F717BC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4FD4-AA91-4701-ADEE-B207AB3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0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A389D-7BC8-43FE-8731-A8FB44378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AF7A97-840C-428A-9AA7-DA0CCAFF7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CD8EB4-016D-48A8-A1CE-307B0E09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6D18-BA9B-4171-855C-7141225C04F0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085CB-B04B-4BA0-AB9B-C87EA95A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C93BED-2ED0-4EA2-B13B-0BAF23F2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4FD4-AA91-4701-ADEE-B207AB3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99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3323B-4259-49AD-B6FA-60B541910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2CEBC8-5256-48B1-A46E-1BEB5BAFE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66D9F-BCAA-4EDC-9FBB-AF1D7F1D7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6D18-BA9B-4171-855C-7141225C04F0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F87D88-28C3-4326-A108-0B24D384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1D45C-2BE1-4C8F-832F-0E6659F0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4FD4-AA91-4701-ADEE-B207AB3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B17AE-82B9-455D-9046-6D7956D4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81A04-EB28-4F6B-BCCE-685C3713A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5ED738-D8A7-4003-A052-4758CF690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807453-577D-4399-8A6C-ECBBB4873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6D18-BA9B-4171-855C-7141225C04F0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0A7FCA-6D6D-4E5C-B91F-96041C22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453683-1E2D-47AD-9E14-30BB1D28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4FD4-AA91-4701-ADEE-B207AB3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06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3C256-A6E3-47B4-BB9C-2F9744A34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0103DC-D483-47BF-B82B-F7200A736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3D344A-B4B4-49C7-8686-F6B2C4345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027FD7-DF58-464D-8709-DCDEB39BA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9A5ABE-C0E1-4957-9450-045087B3E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211D51-3A4B-456A-A090-CA4CB10E1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6D18-BA9B-4171-855C-7141225C04F0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65E16C-01BA-4504-B18A-A4EA8856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AB2F3E-AF5A-473E-B5C2-5EF5985A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4FD4-AA91-4701-ADEE-B207AB3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0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DD72F-39D9-486D-A561-F6DDB21B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0ED25E-AB85-4EEB-BA5D-1E4D88F9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6D18-BA9B-4171-855C-7141225C04F0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4E1416-DFBE-4D22-AD2E-85DB05B74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53462-8385-4091-BF39-167728CC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4FD4-AA91-4701-ADEE-B207AB3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79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D61F3C-BFDE-4F85-A866-48982C86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6D18-BA9B-4171-855C-7141225C04F0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5AC839-6466-47E9-AFD3-EC94344D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812004-7F04-4E61-848E-69ABC61E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4FD4-AA91-4701-ADEE-B207AB3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50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E5DEA-CE25-492D-BB2B-306236560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2BA3A-306A-4F56-8E88-1C027C8C7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85D428-93F4-41B3-9616-ABC9B331A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F896B6-62D8-4BCF-B73C-856E6E9D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6D18-BA9B-4171-855C-7141225C04F0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980E17-0803-4859-9AD8-91F117E2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C976DB-6081-4CA9-B54B-7E965F0A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4FD4-AA91-4701-ADEE-B207AB3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2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7C902-20A6-4D2A-898F-50D7AFCC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284E80-4E09-4079-AA58-38CE1F541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D2819B-4ADD-4E24-9F05-82CF27B0E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04F3F3-2237-41A1-BE41-BCE25F0D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6D18-BA9B-4171-855C-7141225C04F0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AEA22D-59E8-4B43-AECB-D10A35AF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C7D2E3-83A8-4B3F-9886-A0F296EB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4FD4-AA91-4701-ADEE-B207AB3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55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C8DD17-3840-4AC1-B116-F843620E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AAC075-6F21-45BC-B48F-580EE562D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B10091-7D03-4FDB-9CDE-971BD846C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B6D18-BA9B-4171-855C-7141225C04F0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CF513-0856-4E4D-BDD5-44F4F9C3B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E703D2-14A2-4979-AAF1-D58C82287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4FD4-AA91-4701-ADEE-B207AB3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19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13" Type="http://schemas.openxmlformats.org/officeDocument/2006/relationships/hyperlink" Target="http://pd-cdh-192-168-0-3-node:12346/dolphinscheduler/ui/#/projects/definition/list/125" TargetMode="External"/><Relationship Id="rId3" Type="http://schemas.openxmlformats.org/officeDocument/2006/relationships/diagramLayout" Target="../diagrams/layout1.xml"/><Relationship Id="rId7" Type="http://schemas.openxmlformats.org/officeDocument/2006/relationships/chart" Target="../charts/chart1.xml"/><Relationship Id="rId12" Type="http://schemas.openxmlformats.org/officeDocument/2006/relationships/hyperlink" Target="http://pd-cdh-192-168-0-3-node:12346/dolphinscheduler/ui/#/projects/definition/list/126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hyperlink" Target="http://pd-cdh-192-168-0-3-node:12346/dolphinscheduler/ui/#/projects/definition/list/135" TargetMode="External"/><Relationship Id="rId5" Type="http://schemas.openxmlformats.org/officeDocument/2006/relationships/diagramColors" Target="../diagrams/colors1.xml"/><Relationship Id="rId15" Type="http://schemas.openxmlformats.org/officeDocument/2006/relationships/hyperlink" Target="http://pd-cdh-192-168-0-3-node:12346/dolphinscheduler/ui/#/projects/definition/list/129" TargetMode="External"/><Relationship Id="rId10" Type="http://schemas.openxmlformats.org/officeDocument/2006/relationships/hyperlink" Target="http://pd-cdh-192-168-0-3-node:12346/dolphinscheduler/ui/#/projects/definition/list/122" TargetMode="External"/><Relationship Id="rId4" Type="http://schemas.openxmlformats.org/officeDocument/2006/relationships/diagramQuickStyle" Target="../diagrams/quickStyle1.xml"/><Relationship Id="rId9" Type="http://schemas.openxmlformats.org/officeDocument/2006/relationships/hyperlink" Target="http://pd-cdh-192-168-0-3-node:12346/dolphinscheduler/ui/#/projects/definition/list/132" TargetMode="External"/><Relationship Id="rId14" Type="http://schemas.openxmlformats.org/officeDocument/2006/relationships/hyperlink" Target="http://pd-cdh-192-168-0-3-node:12346/dolphinscheduler/ui/#/projects/definition/list/10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47" y="148979"/>
            <a:ext cx="24709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pdp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大数据平台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自动化数据采集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统一数据质量管理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任务监控告警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大数据平台统一入口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962655" y="695467"/>
            <a:ext cx="2594994" cy="1389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任务监控</a:t>
            </a:r>
            <a:endParaRPr lang="en-US" altLang="zh-CN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 rot="5400000">
            <a:off x="8504140" y="2923957"/>
            <a:ext cx="5657208" cy="1200234"/>
          </a:xfrm>
          <a:prstGeom prst="rect">
            <a:avLst/>
          </a:prstGeom>
          <a:solidFill>
            <a:srgbClr val="52B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      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Freeform 232"/>
          <p:cNvSpPr>
            <a:spLocks noEditPoints="1"/>
          </p:cNvSpPr>
          <p:nvPr/>
        </p:nvSpPr>
        <p:spPr bwMode="auto">
          <a:xfrm>
            <a:off x="8246246" y="841635"/>
            <a:ext cx="259136" cy="259086"/>
          </a:xfrm>
          <a:custGeom>
            <a:avLst/>
            <a:gdLst>
              <a:gd name="T0" fmla="*/ 13 w 51"/>
              <a:gd name="T1" fmla="*/ 24 h 51"/>
              <a:gd name="T2" fmla="*/ 15 w 51"/>
              <a:gd name="T3" fmla="*/ 19 h 51"/>
              <a:gd name="T4" fmla="*/ 24 w 51"/>
              <a:gd name="T5" fmla="*/ 20 h 51"/>
              <a:gd name="T6" fmla="*/ 21 w 51"/>
              <a:gd name="T7" fmla="*/ 29 h 51"/>
              <a:gd name="T8" fmla="*/ 16 w 51"/>
              <a:gd name="T9" fmla="*/ 32 h 51"/>
              <a:gd name="T10" fmla="*/ 24 w 51"/>
              <a:gd name="T11" fmla="*/ 34 h 51"/>
              <a:gd name="T12" fmla="*/ 13 w 51"/>
              <a:gd name="T13" fmla="*/ 33 h 51"/>
              <a:gd name="T14" fmla="*/ 20 w 51"/>
              <a:gd name="T15" fmla="*/ 27 h 51"/>
              <a:gd name="T16" fmla="*/ 22 w 51"/>
              <a:gd name="T17" fmla="*/ 21 h 51"/>
              <a:gd name="T18" fmla="*/ 17 w 51"/>
              <a:gd name="T19" fmla="*/ 21 h 51"/>
              <a:gd name="T20" fmla="*/ 15 w 51"/>
              <a:gd name="T21" fmla="*/ 24 h 51"/>
              <a:gd name="T22" fmla="*/ 44 w 51"/>
              <a:gd name="T23" fmla="*/ 27 h 51"/>
              <a:gd name="T24" fmla="*/ 48 w 51"/>
              <a:gd name="T25" fmla="*/ 25 h 51"/>
              <a:gd name="T26" fmla="*/ 49 w 51"/>
              <a:gd name="T27" fmla="*/ 36 h 51"/>
              <a:gd name="T28" fmla="*/ 26 w 51"/>
              <a:gd name="T29" fmla="*/ 51 h 51"/>
              <a:gd name="T30" fmla="*/ 8 w 51"/>
              <a:gd name="T31" fmla="*/ 44 h 51"/>
              <a:gd name="T32" fmla="*/ 2 w 51"/>
              <a:gd name="T33" fmla="*/ 16 h 51"/>
              <a:gd name="T34" fmla="*/ 16 w 51"/>
              <a:gd name="T35" fmla="*/ 2 h 51"/>
              <a:gd name="T36" fmla="*/ 35 w 51"/>
              <a:gd name="T37" fmla="*/ 2 h 51"/>
              <a:gd name="T38" fmla="*/ 42 w 51"/>
              <a:gd name="T39" fmla="*/ 0 h 51"/>
              <a:gd name="T40" fmla="*/ 44 w 51"/>
              <a:gd name="T41" fmla="*/ 11 h 51"/>
              <a:gd name="T42" fmla="*/ 33 w 51"/>
              <a:gd name="T43" fmla="*/ 10 h 51"/>
              <a:gd name="T44" fmla="*/ 34 w 51"/>
              <a:gd name="T45" fmla="*/ 6 h 51"/>
              <a:gd name="T46" fmla="*/ 27 w 51"/>
              <a:gd name="T47" fmla="*/ 8 h 51"/>
              <a:gd name="T48" fmla="*/ 24 w 51"/>
              <a:gd name="T49" fmla="*/ 4 h 51"/>
              <a:gd name="T50" fmla="*/ 16 w 51"/>
              <a:gd name="T51" fmla="*/ 7 h 51"/>
              <a:gd name="T52" fmla="*/ 14 w 51"/>
              <a:gd name="T53" fmla="*/ 9 h 51"/>
              <a:gd name="T54" fmla="*/ 8 w 51"/>
              <a:gd name="T55" fmla="*/ 14 h 51"/>
              <a:gd name="T56" fmla="*/ 7 w 51"/>
              <a:gd name="T57" fmla="*/ 17 h 51"/>
              <a:gd name="T58" fmla="*/ 6 w 51"/>
              <a:gd name="T59" fmla="*/ 18 h 51"/>
              <a:gd name="T60" fmla="*/ 9 w 51"/>
              <a:gd name="T61" fmla="*/ 26 h 51"/>
              <a:gd name="T62" fmla="*/ 6 w 51"/>
              <a:gd name="T63" fmla="*/ 36 h 51"/>
              <a:gd name="T64" fmla="*/ 9 w 51"/>
              <a:gd name="T65" fmla="*/ 37 h 51"/>
              <a:gd name="T66" fmla="*/ 14 w 51"/>
              <a:gd name="T67" fmla="*/ 44 h 51"/>
              <a:gd name="T68" fmla="*/ 16 w 51"/>
              <a:gd name="T69" fmla="*/ 44 h 51"/>
              <a:gd name="T70" fmla="*/ 17 w 51"/>
              <a:gd name="T71" fmla="*/ 46 h 51"/>
              <a:gd name="T72" fmla="*/ 26 w 51"/>
              <a:gd name="T73" fmla="*/ 43 h 51"/>
              <a:gd name="T74" fmla="*/ 35 w 51"/>
              <a:gd name="T75" fmla="*/ 45 h 51"/>
              <a:gd name="T76" fmla="*/ 37 w 51"/>
              <a:gd name="T77" fmla="*/ 43 h 51"/>
              <a:gd name="T78" fmla="*/ 44 w 51"/>
              <a:gd name="T79" fmla="*/ 38 h 51"/>
              <a:gd name="T80" fmla="*/ 44 w 51"/>
              <a:gd name="T81" fmla="*/ 35 h 51"/>
              <a:gd name="T82" fmla="*/ 46 w 51"/>
              <a:gd name="T83" fmla="*/ 34 h 51"/>
              <a:gd name="T84" fmla="*/ 33 w 51"/>
              <a:gd name="T85" fmla="*/ 18 h 51"/>
              <a:gd name="T86" fmla="*/ 35 w 51"/>
              <a:gd name="T87" fmla="*/ 28 h 51"/>
              <a:gd name="T88" fmla="*/ 37 w 51"/>
              <a:gd name="T89" fmla="*/ 31 h 51"/>
              <a:gd name="T90" fmla="*/ 34 w 51"/>
              <a:gd name="T91" fmla="*/ 34 h 51"/>
              <a:gd name="T92" fmla="*/ 27 w 51"/>
              <a:gd name="T93" fmla="*/ 31 h 51"/>
              <a:gd name="T94" fmla="*/ 33 w 51"/>
              <a:gd name="T95" fmla="*/ 18 h 51"/>
              <a:gd name="T96" fmla="*/ 33 w 51"/>
              <a:gd name="T97" fmla="*/ 22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1" h="51">
                <a:moveTo>
                  <a:pt x="15" y="24"/>
                </a:moveTo>
                <a:cubicBezTo>
                  <a:pt x="15" y="25"/>
                  <a:pt x="15" y="25"/>
                  <a:pt x="14" y="25"/>
                </a:cubicBezTo>
                <a:cubicBezTo>
                  <a:pt x="14" y="25"/>
                  <a:pt x="13" y="25"/>
                  <a:pt x="13" y="24"/>
                </a:cubicBezTo>
                <a:cubicBezTo>
                  <a:pt x="13" y="23"/>
                  <a:pt x="13" y="22"/>
                  <a:pt x="14" y="22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0"/>
                  <a:pt x="15" y="19"/>
                </a:cubicBezTo>
                <a:cubicBezTo>
                  <a:pt x="15" y="19"/>
                  <a:pt x="16" y="18"/>
                  <a:pt x="17" y="18"/>
                </a:cubicBezTo>
                <a:cubicBezTo>
                  <a:pt x="18" y="18"/>
                  <a:pt x="18" y="17"/>
                  <a:pt x="19" y="17"/>
                </a:cubicBezTo>
                <a:cubicBezTo>
                  <a:pt x="21" y="17"/>
                  <a:pt x="23" y="18"/>
                  <a:pt x="24" y="20"/>
                </a:cubicBezTo>
                <a:cubicBezTo>
                  <a:pt x="25" y="20"/>
                  <a:pt x="25" y="21"/>
                  <a:pt x="25" y="22"/>
                </a:cubicBezTo>
                <a:cubicBezTo>
                  <a:pt x="25" y="23"/>
                  <a:pt x="25" y="24"/>
                  <a:pt x="25" y="25"/>
                </a:cubicBezTo>
                <a:cubicBezTo>
                  <a:pt x="24" y="27"/>
                  <a:pt x="23" y="28"/>
                  <a:pt x="21" y="29"/>
                </a:cubicBezTo>
                <a:cubicBezTo>
                  <a:pt x="19" y="29"/>
                  <a:pt x="18" y="30"/>
                  <a:pt x="17" y="31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31"/>
                  <a:pt x="16" y="31"/>
                  <a:pt x="16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5" y="32"/>
                  <a:pt x="25" y="32"/>
                  <a:pt x="25" y="33"/>
                </a:cubicBezTo>
                <a:cubicBezTo>
                  <a:pt x="25" y="34"/>
                  <a:pt x="25" y="34"/>
                  <a:pt x="24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4"/>
                  <a:pt x="13" y="34"/>
                  <a:pt x="13" y="33"/>
                </a:cubicBezTo>
                <a:cubicBezTo>
                  <a:pt x="13" y="33"/>
                  <a:pt x="13" y="33"/>
                  <a:pt x="13" y="33"/>
                </a:cubicBezTo>
                <a:cubicBezTo>
                  <a:pt x="13" y="31"/>
                  <a:pt x="14" y="30"/>
                  <a:pt x="16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7" y="28"/>
                  <a:pt x="19" y="27"/>
                  <a:pt x="20" y="27"/>
                </a:cubicBezTo>
                <a:cubicBezTo>
                  <a:pt x="21" y="26"/>
                  <a:pt x="22" y="25"/>
                  <a:pt x="23" y="24"/>
                </a:cubicBezTo>
                <a:cubicBezTo>
                  <a:pt x="23" y="24"/>
                  <a:pt x="23" y="23"/>
                  <a:pt x="23" y="23"/>
                </a:cubicBezTo>
                <a:cubicBezTo>
                  <a:pt x="23" y="22"/>
                  <a:pt x="23" y="22"/>
                  <a:pt x="22" y="21"/>
                </a:cubicBezTo>
                <a:cubicBezTo>
                  <a:pt x="22" y="20"/>
                  <a:pt x="20" y="20"/>
                  <a:pt x="19" y="20"/>
                </a:cubicBezTo>
                <a:cubicBezTo>
                  <a:pt x="19" y="20"/>
                  <a:pt x="18" y="20"/>
                  <a:pt x="18" y="20"/>
                </a:cubicBezTo>
                <a:cubicBezTo>
                  <a:pt x="17" y="20"/>
                  <a:pt x="17" y="21"/>
                  <a:pt x="17" y="21"/>
                </a:cubicBezTo>
                <a:cubicBezTo>
                  <a:pt x="16" y="21"/>
                  <a:pt x="16" y="22"/>
                  <a:pt x="16" y="22"/>
                </a:cubicBezTo>
                <a:cubicBezTo>
                  <a:pt x="16" y="22"/>
                  <a:pt x="16" y="22"/>
                  <a:pt x="16" y="22"/>
                </a:cubicBezTo>
                <a:cubicBezTo>
                  <a:pt x="16" y="23"/>
                  <a:pt x="15" y="23"/>
                  <a:pt x="15" y="24"/>
                </a:cubicBezTo>
                <a:close/>
                <a:moveTo>
                  <a:pt x="47" y="27"/>
                </a:moveTo>
                <a:cubicBezTo>
                  <a:pt x="47" y="27"/>
                  <a:pt x="47" y="27"/>
                  <a:pt x="47" y="27"/>
                </a:cubicBezTo>
                <a:cubicBezTo>
                  <a:pt x="44" y="27"/>
                  <a:pt x="44" y="27"/>
                  <a:pt x="44" y="27"/>
                </a:cubicBezTo>
                <a:cubicBezTo>
                  <a:pt x="43" y="27"/>
                  <a:pt x="43" y="26"/>
                  <a:pt x="43" y="26"/>
                </a:cubicBezTo>
                <a:cubicBezTo>
                  <a:pt x="43" y="25"/>
                  <a:pt x="43" y="25"/>
                  <a:pt x="44" y="25"/>
                </a:cubicBezTo>
                <a:cubicBezTo>
                  <a:pt x="48" y="25"/>
                  <a:pt x="48" y="25"/>
                  <a:pt x="48" y="25"/>
                </a:cubicBezTo>
                <a:cubicBezTo>
                  <a:pt x="48" y="25"/>
                  <a:pt x="48" y="25"/>
                  <a:pt x="48" y="25"/>
                </a:cubicBezTo>
                <a:cubicBezTo>
                  <a:pt x="50" y="25"/>
                  <a:pt x="51" y="25"/>
                  <a:pt x="51" y="27"/>
                </a:cubicBezTo>
                <a:cubicBezTo>
                  <a:pt x="51" y="30"/>
                  <a:pt x="50" y="33"/>
                  <a:pt x="49" y="36"/>
                </a:cubicBezTo>
                <a:cubicBezTo>
                  <a:pt x="49" y="36"/>
                  <a:pt x="49" y="36"/>
                  <a:pt x="49" y="36"/>
                </a:cubicBezTo>
                <a:cubicBezTo>
                  <a:pt x="48" y="39"/>
                  <a:pt x="46" y="41"/>
                  <a:pt x="44" y="44"/>
                </a:cubicBezTo>
                <a:cubicBezTo>
                  <a:pt x="39" y="48"/>
                  <a:pt x="33" y="51"/>
                  <a:pt x="26" y="51"/>
                </a:cubicBezTo>
                <a:cubicBezTo>
                  <a:pt x="22" y="51"/>
                  <a:pt x="19" y="50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3" y="48"/>
                  <a:pt x="10" y="46"/>
                  <a:pt x="8" y="44"/>
                </a:cubicBezTo>
                <a:cubicBezTo>
                  <a:pt x="3" y="39"/>
                  <a:pt x="0" y="33"/>
                  <a:pt x="0" y="26"/>
                </a:cubicBezTo>
                <a:cubicBezTo>
                  <a:pt x="0" y="22"/>
                  <a:pt x="1" y="19"/>
                  <a:pt x="2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4" y="13"/>
                  <a:pt x="5" y="10"/>
                  <a:pt x="8" y="8"/>
                </a:cubicBezTo>
                <a:cubicBezTo>
                  <a:pt x="10" y="6"/>
                  <a:pt x="13" y="4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9" y="1"/>
                  <a:pt x="22" y="0"/>
                  <a:pt x="26" y="0"/>
                </a:cubicBezTo>
                <a:cubicBezTo>
                  <a:pt x="29" y="0"/>
                  <a:pt x="32" y="1"/>
                  <a:pt x="35" y="2"/>
                </a:cubicBezTo>
                <a:cubicBezTo>
                  <a:pt x="35" y="2"/>
                  <a:pt x="35" y="2"/>
                  <a:pt x="35" y="2"/>
                </a:cubicBezTo>
                <a:cubicBezTo>
                  <a:pt x="37" y="3"/>
                  <a:pt x="39" y="4"/>
                  <a:pt x="40" y="5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1"/>
                  <a:pt x="41" y="1"/>
                  <a:pt x="42" y="0"/>
                </a:cubicBezTo>
                <a:cubicBezTo>
                  <a:pt x="43" y="0"/>
                  <a:pt x="44" y="1"/>
                  <a:pt x="44" y="2"/>
                </a:cubicBezTo>
                <a:cubicBezTo>
                  <a:pt x="44" y="9"/>
                  <a:pt x="44" y="9"/>
                  <a:pt x="44" y="9"/>
                </a:cubicBezTo>
                <a:cubicBezTo>
                  <a:pt x="44" y="10"/>
                  <a:pt x="44" y="10"/>
                  <a:pt x="44" y="11"/>
                </a:cubicBezTo>
                <a:cubicBezTo>
                  <a:pt x="43" y="11"/>
                  <a:pt x="43" y="11"/>
                  <a:pt x="42" y="11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2"/>
                  <a:pt x="33" y="11"/>
                  <a:pt x="33" y="10"/>
                </a:cubicBezTo>
                <a:cubicBezTo>
                  <a:pt x="33" y="9"/>
                  <a:pt x="34" y="8"/>
                  <a:pt x="35" y="8"/>
                </a:cubicBezTo>
                <a:cubicBezTo>
                  <a:pt x="37" y="8"/>
                  <a:pt x="37" y="8"/>
                  <a:pt x="37" y="8"/>
                </a:cubicBezTo>
                <a:cubicBezTo>
                  <a:pt x="36" y="7"/>
                  <a:pt x="35" y="6"/>
                  <a:pt x="34" y="6"/>
                </a:cubicBezTo>
                <a:cubicBezTo>
                  <a:pt x="34" y="6"/>
                  <a:pt x="34" y="6"/>
                  <a:pt x="34" y="6"/>
                </a:cubicBezTo>
                <a:cubicBezTo>
                  <a:pt x="32" y="5"/>
                  <a:pt x="29" y="4"/>
                  <a:pt x="27" y="4"/>
                </a:cubicBezTo>
                <a:cubicBezTo>
                  <a:pt x="27" y="8"/>
                  <a:pt x="27" y="8"/>
                  <a:pt x="27" y="8"/>
                </a:cubicBezTo>
                <a:cubicBezTo>
                  <a:pt x="27" y="8"/>
                  <a:pt x="26" y="9"/>
                  <a:pt x="26" y="9"/>
                </a:cubicBezTo>
                <a:cubicBezTo>
                  <a:pt x="25" y="9"/>
                  <a:pt x="24" y="8"/>
                  <a:pt x="24" y="8"/>
                </a:cubicBezTo>
                <a:cubicBezTo>
                  <a:pt x="24" y="4"/>
                  <a:pt x="24" y="4"/>
                  <a:pt x="24" y="4"/>
                </a:cubicBezTo>
                <a:cubicBezTo>
                  <a:pt x="22" y="4"/>
                  <a:pt x="20" y="5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6" y="6"/>
                  <a:pt x="16" y="7"/>
                </a:cubicBezTo>
                <a:cubicBezTo>
                  <a:pt x="16" y="8"/>
                  <a:pt x="16" y="8"/>
                  <a:pt x="16" y="8"/>
                </a:cubicBezTo>
                <a:cubicBezTo>
                  <a:pt x="17" y="8"/>
                  <a:pt x="17" y="9"/>
                  <a:pt x="16" y="9"/>
                </a:cubicBezTo>
                <a:cubicBezTo>
                  <a:pt x="16" y="10"/>
                  <a:pt x="15" y="9"/>
                  <a:pt x="14" y="9"/>
                </a:cubicBezTo>
                <a:cubicBezTo>
                  <a:pt x="14" y="8"/>
                  <a:pt x="14" y="8"/>
                  <a:pt x="14" y="8"/>
                </a:cubicBezTo>
                <a:cubicBezTo>
                  <a:pt x="13" y="9"/>
                  <a:pt x="11" y="10"/>
                  <a:pt x="10" y="11"/>
                </a:cubicBezTo>
                <a:cubicBezTo>
                  <a:pt x="9" y="12"/>
                  <a:pt x="8" y="13"/>
                  <a:pt x="8" y="14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6"/>
                  <a:pt x="9" y="16"/>
                </a:cubicBezTo>
                <a:cubicBezTo>
                  <a:pt x="9" y="17"/>
                  <a:pt x="8" y="17"/>
                  <a:pt x="7" y="17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7"/>
                  <a:pt x="6" y="17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5" y="20"/>
                  <a:pt x="4" y="22"/>
                  <a:pt x="4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9" y="25"/>
                  <a:pt x="9" y="26"/>
                </a:cubicBezTo>
                <a:cubicBezTo>
                  <a:pt x="9" y="26"/>
                  <a:pt x="8" y="27"/>
                  <a:pt x="8" y="27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30"/>
                  <a:pt x="5" y="33"/>
                  <a:pt x="6" y="36"/>
                </a:cubicBezTo>
                <a:cubicBezTo>
                  <a:pt x="7" y="35"/>
                  <a:pt x="7" y="35"/>
                  <a:pt x="7" y="35"/>
                </a:cubicBezTo>
                <a:cubicBezTo>
                  <a:pt x="8" y="35"/>
                  <a:pt x="9" y="35"/>
                  <a:pt x="9" y="35"/>
                </a:cubicBezTo>
                <a:cubicBezTo>
                  <a:pt x="9" y="36"/>
                  <a:pt x="9" y="37"/>
                  <a:pt x="9" y="37"/>
                </a:cubicBezTo>
                <a:cubicBezTo>
                  <a:pt x="8" y="38"/>
                  <a:pt x="8" y="38"/>
                  <a:pt x="8" y="38"/>
                </a:cubicBezTo>
                <a:cubicBezTo>
                  <a:pt x="8" y="39"/>
                  <a:pt x="9" y="40"/>
                  <a:pt x="10" y="41"/>
                </a:cubicBezTo>
                <a:cubicBezTo>
                  <a:pt x="11" y="42"/>
                  <a:pt x="13" y="43"/>
                  <a:pt x="14" y="44"/>
                </a:cubicBezTo>
                <a:cubicBezTo>
                  <a:pt x="14" y="43"/>
                  <a:pt x="14" y="43"/>
                  <a:pt x="14" y="43"/>
                </a:cubicBezTo>
                <a:cubicBezTo>
                  <a:pt x="15" y="42"/>
                  <a:pt x="16" y="42"/>
                  <a:pt x="16" y="42"/>
                </a:cubicBezTo>
                <a:cubicBezTo>
                  <a:pt x="17" y="43"/>
                  <a:pt x="17" y="43"/>
                  <a:pt x="16" y="44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7" y="45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20" y="47"/>
                  <a:pt x="22" y="47"/>
                  <a:pt x="24" y="47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3"/>
                  <a:pt x="25" y="43"/>
                  <a:pt x="26" y="43"/>
                </a:cubicBezTo>
                <a:cubicBezTo>
                  <a:pt x="26" y="43"/>
                  <a:pt x="27" y="43"/>
                  <a:pt x="27" y="44"/>
                </a:cubicBezTo>
                <a:cubicBezTo>
                  <a:pt x="27" y="47"/>
                  <a:pt x="27" y="47"/>
                  <a:pt x="27" y="47"/>
                </a:cubicBezTo>
                <a:cubicBezTo>
                  <a:pt x="30" y="47"/>
                  <a:pt x="33" y="46"/>
                  <a:pt x="35" y="45"/>
                </a:cubicBezTo>
                <a:cubicBezTo>
                  <a:pt x="35" y="44"/>
                  <a:pt x="35" y="44"/>
                  <a:pt x="35" y="44"/>
                </a:cubicBezTo>
                <a:cubicBezTo>
                  <a:pt x="34" y="43"/>
                  <a:pt x="35" y="43"/>
                  <a:pt x="35" y="42"/>
                </a:cubicBezTo>
                <a:cubicBezTo>
                  <a:pt x="36" y="42"/>
                  <a:pt x="36" y="42"/>
                  <a:pt x="37" y="43"/>
                </a:cubicBezTo>
                <a:cubicBezTo>
                  <a:pt x="37" y="44"/>
                  <a:pt x="37" y="44"/>
                  <a:pt x="37" y="44"/>
                </a:cubicBezTo>
                <a:cubicBezTo>
                  <a:pt x="39" y="43"/>
                  <a:pt x="40" y="42"/>
                  <a:pt x="41" y="41"/>
                </a:cubicBezTo>
                <a:cubicBezTo>
                  <a:pt x="42" y="40"/>
                  <a:pt x="43" y="39"/>
                  <a:pt x="44" y="38"/>
                </a:cubicBezTo>
                <a:cubicBezTo>
                  <a:pt x="43" y="37"/>
                  <a:pt x="43" y="37"/>
                  <a:pt x="43" y="37"/>
                </a:cubicBezTo>
                <a:cubicBezTo>
                  <a:pt x="42" y="37"/>
                  <a:pt x="42" y="36"/>
                  <a:pt x="42" y="35"/>
                </a:cubicBezTo>
                <a:cubicBezTo>
                  <a:pt x="43" y="35"/>
                  <a:pt x="43" y="35"/>
                  <a:pt x="44" y="35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5"/>
                  <a:pt x="45" y="35"/>
                  <a:pt x="45" y="34"/>
                </a:cubicBezTo>
                <a:cubicBezTo>
                  <a:pt x="46" y="34"/>
                  <a:pt x="46" y="34"/>
                  <a:pt x="46" y="34"/>
                </a:cubicBezTo>
                <a:cubicBezTo>
                  <a:pt x="46" y="32"/>
                  <a:pt x="47" y="29"/>
                  <a:pt x="47" y="27"/>
                </a:cubicBezTo>
                <a:close/>
                <a:moveTo>
                  <a:pt x="33" y="18"/>
                </a:moveTo>
                <a:cubicBezTo>
                  <a:pt x="33" y="18"/>
                  <a:pt x="33" y="18"/>
                  <a:pt x="33" y="18"/>
                </a:cubicBezTo>
                <a:cubicBezTo>
                  <a:pt x="33" y="18"/>
                  <a:pt x="34" y="17"/>
                  <a:pt x="34" y="17"/>
                </a:cubicBezTo>
                <a:cubicBezTo>
                  <a:pt x="35" y="17"/>
                  <a:pt x="35" y="18"/>
                  <a:pt x="35" y="19"/>
                </a:cubicBezTo>
                <a:cubicBezTo>
                  <a:pt x="35" y="28"/>
                  <a:pt x="35" y="28"/>
                  <a:pt x="35" y="28"/>
                </a:cubicBezTo>
                <a:cubicBezTo>
                  <a:pt x="37" y="28"/>
                  <a:pt x="37" y="28"/>
                  <a:pt x="37" y="28"/>
                </a:cubicBezTo>
                <a:cubicBezTo>
                  <a:pt x="38" y="28"/>
                  <a:pt x="38" y="29"/>
                  <a:pt x="38" y="29"/>
                </a:cubicBezTo>
                <a:cubicBezTo>
                  <a:pt x="38" y="30"/>
                  <a:pt x="38" y="31"/>
                  <a:pt x="37" y="31"/>
                </a:cubicBezTo>
                <a:cubicBezTo>
                  <a:pt x="35" y="31"/>
                  <a:pt x="35" y="31"/>
                  <a:pt x="35" y="31"/>
                </a:cubicBezTo>
                <a:cubicBezTo>
                  <a:pt x="35" y="33"/>
                  <a:pt x="35" y="33"/>
                  <a:pt x="35" y="33"/>
                </a:cubicBezTo>
                <a:cubicBezTo>
                  <a:pt x="35" y="34"/>
                  <a:pt x="35" y="34"/>
                  <a:pt x="34" y="34"/>
                </a:cubicBezTo>
                <a:cubicBezTo>
                  <a:pt x="33" y="34"/>
                  <a:pt x="33" y="34"/>
                  <a:pt x="33" y="33"/>
                </a:cubicBezTo>
                <a:cubicBezTo>
                  <a:pt x="33" y="31"/>
                  <a:pt x="33" y="31"/>
                  <a:pt x="33" y="31"/>
                </a:cubicBezTo>
                <a:cubicBezTo>
                  <a:pt x="27" y="31"/>
                  <a:pt x="27" y="31"/>
                  <a:pt x="27" y="31"/>
                </a:cubicBezTo>
                <a:cubicBezTo>
                  <a:pt x="26" y="31"/>
                  <a:pt x="26" y="30"/>
                  <a:pt x="26" y="29"/>
                </a:cubicBezTo>
                <a:cubicBezTo>
                  <a:pt x="26" y="29"/>
                  <a:pt x="26" y="29"/>
                  <a:pt x="26" y="29"/>
                </a:cubicBezTo>
                <a:cubicBezTo>
                  <a:pt x="33" y="18"/>
                  <a:pt x="33" y="18"/>
                  <a:pt x="33" y="18"/>
                </a:cubicBezTo>
                <a:close/>
                <a:moveTo>
                  <a:pt x="33" y="28"/>
                </a:moveTo>
                <a:cubicBezTo>
                  <a:pt x="33" y="28"/>
                  <a:pt x="33" y="28"/>
                  <a:pt x="33" y="28"/>
                </a:cubicBezTo>
                <a:cubicBezTo>
                  <a:pt x="33" y="22"/>
                  <a:pt x="33" y="22"/>
                  <a:pt x="33" y="22"/>
                </a:cubicBezTo>
                <a:cubicBezTo>
                  <a:pt x="29" y="28"/>
                  <a:pt x="29" y="28"/>
                  <a:pt x="29" y="28"/>
                </a:cubicBezTo>
                <a:cubicBezTo>
                  <a:pt x="33" y="28"/>
                  <a:pt x="33" y="28"/>
                  <a:pt x="33" y="28"/>
                </a:cubicBezTo>
                <a:close/>
              </a:path>
            </a:pathLst>
          </a:custGeom>
          <a:solidFill>
            <a:sysClr val="windowText" lastClr="000000">
              <a:lumMod val="95000"/>
              <a:lumOff val="5000"/>
            </a:sys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3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207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810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0414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8017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5621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3224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0828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造字工房悦黑体验版纤细体"/>
              <a:ea typeface="造字工房悦黑体验版纤细体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972302" y="2413416"/>
            <a:ext cx="2746408" cy="1550803"/>
            <a:chOff x="7934601" y="2094039"/>
            <a:chExt cx="2746408" cy="1550803"/>
          </a:xfrm>
        </p:grpSpPr>
        <p:sp>
          <p:nvSpPr>
            <p:cNvPr id="15" name="圆角矩形 14"/>
            <p:cNvSpPr/>
            <p:nvPr/>
          </p:nvSpPr>
          <p:spPr>
            <a:xfrm>
              <a:off x="7934601" y="2094039"/>
              <a:ext cx="2746408" cy="155080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调度中心</a:t>
              </a:r>
              <a:endPara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8039776" y="2686628"/>
              <a:ext cx="1104309" cy="36562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运行报表</a:t>
              </a: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9249260" y="2686628"/>
              <a:ext cx="1104309" cy="36562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任务管理</a:t>
              </a: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043481" y="3165735"/>
              <a:ext cx="1104309" cy="36562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日志管理</a:t>
              </a: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9242707" y="3165735"/>
              <a:ext cx="1250589" cy="36562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执行器管理</a:t>
              </a:r>
            </a:p>
          </p:txBody>
        </p:sp>
        <p:sp>
          <p:nvSpPr>
            <p:cNvPr id="21" name="Freeform 345"/>
            <p:cNvSpPr>
              <a:spLocks noEditPoints="1"/>
            </p:cNvSpPr>
            <p:nvPr/>
          </p:nvSpPr>
          <p:spPr bwMode="auto">
            <a:xfrm>
              <a:off x="8402547" y="2265191"/>
              <a:ext cx="300896" cy="321675"/>
            </a:xfrm>
            <a:custGeom>
              <a:avLst/>
              <a:gdLst>
                <a:gd name="T0" fmla="*/ 25 w 50"/>
                <a:gd name="T1" fmla="*/ 37 h 50"/>
                <a:gd name="T2" fmla="*/ 31 w 50"/>
                <a:gd name="T3" fmla="*/ 5 h 50"/>
                <a:gd name="T4" fmla="*/ 35 w 50"/>
                <a:gd name="T5" fmla="*/ 7 h 50"/>
                <a:gd name="T6" fmla="*/ 40 w 50"/>
                <a:gd name="T7" fmla="*/ 4 h 50"/>
                <a:gd name="T8" fmla="*/ 46 w 50"/>
                <a:gd name="T9" fmla="*/ 13 h 50"/>
                <a:gd name="T10" fmla="*/ 45 w 50"/>
                <a:gd name="T11" fmla="*/ 19 h 50"/>
                <a:gd name="T12" fmla="*/ 50 w 50"/>
                <a:gd name="T13" fmla="*/ 21 h 50"/>
                <a:gd name="T14" fmla="*/ 48 w 50"/>
                <a:gd name="T15" fmla="*/ 31 h 50"/>
                <a:gd name="T16" fmla="*/ 43 w 50"/>
                <a:gd name="T17" fmla="*/ 35 h 50"/>
                <a:gd name="T18" fmla="*/ 46 w 50"/>
                <a:gd name="T19" fmla="*/ 40 h 50"/>
                <a:gd name="T20" fmla="*/ 37 w 50"/>
                <a:gd name="T21" fmla="*/ 46 h 50"/>
                <a:gd name="T22" fmla="*/ 33 w 50"/>
                <a:gd name="T23" fmla="*/ 44 h 50"/>
                <a:gd name="T24" fmla="*/ 29 w 50"/>
                <a:gd name="T25" fmla="*/ 50 h 50"/>
                <a:gd name="T26" fmla="*/ 19 w 50"/>
                <a:gd name="T27" fmla="*/ 48 h 50"/>
                <a:gd name="T28" fmla="*/ 17 w 50"/>
                <a:gd name="T29" fmla="*/ 44 h 50"/>
                <a:gd name="T30" fmla="*/ 16 w 50"/>
                <a:gd name="T31" fmla="*/ 44 h 50"/>
                <a:gd name="T32" fmla="*/ 10 w 50"/>
                <a:gd name="T33" fmla="*/ 46 h 50"/>
                <a:gd name="T34" fmla="*/ 4 w 50"/>
                <a:gd name="T35" fmla="*/ 37 h 50"/>
                <a:gd name="T36" fmla="*/ 5 w 50"/>
                <a:gd name="T37" fmla="*/ 31 h 50"/>
                <a:gd name="T38" fmla="*/ 0 w 50"/>
                <a:gd name="T39" fmla="*/ 29 h 50"/>
                <a:gd name="T40" fmla="*/ 5 w 50"/>
                <a:gd name="T41" fmla="*/ 19 h 50"/>
                <a:gd name="T42" fmla="*/ 4 w 50"/>
                <a:gd name="T43" fmla="*/ 13 h 50"/>
                <a:gd name="T44" fmla="*/ 4 w 50"/>
                <a:gd name="T45" fmla="*/ 10 h 50"/>
                <a:gd name="T46" fmla="*/ 16 w 50"/>
                <a:gd name="T47" fmla="*/ 7 h 50"/>
                <a:gd name="T48" fmla="*/ 21 w 50"/>
                <a:gd name="T49" fmla="*/ 0 h 50"/>
                <a:gd name="T50" fmla="*/ 31 w 50"/>
                <a:gd name="T51" fmla="*/ 2 h 50"/>
                <a:gd name="T52" fmla="*/ 31 w 50"/>
                <a:gd name="T53" fmla="*/ 10 h 50"/>
                <a:gd name="T54" fmla="*/ 27 w 50"/>
                <a:gd name="T55" fmla="*/ 7 h 50"/>
                <a:gd name="T56" fmla="*/ 23 w 50"/>
                <a:gd name="T57" fmla="*/ 7 h 50"/>
                <a:gd name="T58" fmla="*/ 16 w 50"/>
                <a:gd name="T59" fmla="*/ 11 h 50"/>
                <a:gd name="T60" fmla="*/ 8 w 50"/>
                <a:gd name="T61" fmla="*/ 12 h 50"/>
                <a:gd name="T62" fmla="*/ 9 w 50"/>
                <a:gd name="T63" fmla="*/ 19 h 50"/>
                <a:gd name="T64" fmla="*/ 4 w 50"/>
                <a:gd name="T65" fmla="*/ 23 h 50"/>
                <a:gd name="T66" fmla="*/ 9 w 50"/>
                <a:gd name="T67" fmla="*/ 29 h 50"/>
                <a:gd name="T68" fmla="*/ 10 w 50"/>
                <a:gd name="T69" fmla="*/ 36 h 50"/>
                <a:gd name="T70" fmla="*/ 14 w 50"/>
                <a:gd name="T71" fmla="*/ 40 h 50"/>
                <a:gd name="T72" fmla="*/ 21 w 50"/>
                <a:gd name="T73" fmla="*/ 42 h 50"/>
                <a:gd name="T74" fmla="*/ 27 w 50"/>
                <a:gd name="T75" fmla="*/ 46 h 50"/>
                <a:gd name="T76" fmla="*/ 29 w 50"/>
                <a:gd name="T77" fmla="*/ 42 h 50"/>
                <a:gd name="T78" fmla="*/ 34 w 50"/>
                <a:gd name="T79" fmla="*/ 39 h 50"/>
                <a:gd name="T80" fmla="*/ 42 w 50"/>
                <a:gd name="T81" fmla="*/ 38 h 50"/>
                <a:gd name="T82" fmla="*/ 41 w 50"/>
                <a:gd name="T83" fmla="*/ 32 h 50"/>
                <a:gd name="T84" fmla="*/ 46 w 50"/>
                <a:gd name="T85" fmla="*/ 28 h 50"/>
                <a:gd name="T86" fmla="*/ 41 w 50"/>
                <a:gd name="T87" fmla="*/ 21 h 50"/>
                <a:gd name="T88" fmla="*/ 40 w 50"/>
                <a:gd name="T89" fmla="*/ 14 h 50"/>
                <a:gd name="T90" fmla="*/ 36 w 50"/>
                <a:gd name="T91" fmla="*/ 10 h 50"/>
                <a:gd name="T92" fmla="*/ 25 w 50"/>
                <a:gd name="T93" fmla="*/ 16 h 50"/>
                <a:gd name="T94" fmla="*/ 25 w 50"/>
                <a:gd name="T95" fmla="*/ 3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" h="50">
                  <a:moveTo>
                    <a:pt x="25" y="13"/>
                  </a:moveTo>
                  <a:cubicBezTo>
                    <a:pt x="32" y="13"/>
                    <a:pt x="37" y="19"/>
                    <a:pt x="37" y="25"/>
                  </a:cubicBezTo>
                  <a:cubicBezTo>
                    <a:pt x="37" y="32"/>
                    <a:pt x="32" y="37"/>
                    <a:pt x="25" y="37"/>
                  </a:cubicBezTo>
                  <a:cubicBezTo>
                    <a:pt x="19" y="37"/>
                    <a:pt x="13" y="32"/>
                    <a:pt x="13" y="25"/>
                  </a:cubicBezTo>
                  <a:cubicBezTo>
                    <a:pt x="13" y="19"/>
                    <a:pt x="18" y="13"/>
                    <a:pt x="25" y="13"/>
                  </a:cubicBezTo>
                  <a:close/>
                  <a:moveTo>
                    <a:pt x="31" y="5"/>
                  </a:moveTo>
                  <a:cubicBezTo>
                    <a:pt x="31" y="5"/>
                    <a:pt x="31" y="5"/>
                    <a:pt x="31" y="5"/>
                  </a:cubicBezTo>
                  <a:cubicBezTo>
                    <a:pt x="32" y="6"/>
                    <a:pt x="32" y="6"/>
                    <a:pt x="33" y="6"/>
                  </a:cubicBezTo>
                  <a:cubicBezTo>
                    <a:pt x="34" y="6"/>
                    <a:pt x="34" y="7"/>
                    <a:pt x="35" y="7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8" y="4"/>
                    <a:pt x="39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7" y="11"/>
                    <a:pt x="47" y="12"/>
                    <a:pt x="46" y="13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4" y="16"/>
                    <a:pt x="44" y="17"/>
                    <a:pt x="44" y="17"/>
                  </a:cubicBezTo>
                  <a:cubicBezTo>
                    <a:pt x="44" y="18"/>
                    <a:pt x="45" y="18"/>
                    <a:pt x="45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9" y="19"/>
                    <a:pt x="50" y="20"/>
                    <a:pt x="50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30"/>
                    <a:pt x="49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32"/>
                    <a:pt x="44" y="33"/>
                    <a:pt x="44" y="33"/>
                  </a:cubicBezTo>
                  <a:cubicBezTo>
                    <a:pt x="44" y="34"/>
                    <a:pt x="44" y="34"/>
                    <a:pt x="43" y="35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7" y="38"/>
                    <a:pt x="47" y="39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9" y="47"/>
                    <a:pt x="38" y="47"/>
                    <a:pt x="37" y="4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4" y="44"/>
                    <a:pt x="34" y="44"/>
                    <a:pt x="33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2" y="45"/>
                    <a:pt x="32" y="45"/>
                    <a:pt x="31" y="45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1" y="49"/>
                    <a:pt x="30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0" y="50"/>
                    <a:pt x="19" y="49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8" y="45"/>
                    <a:pt x="18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6" y="44"/>
                    <a:pt x="16" y="44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2" y="47"/>
                    <a:pt x="11" y="47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39"/>
                    <a:pt x="4" y="38"/>
                    <a:pt x="4" y="37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4"/>
                    <a:pt x="6" y="34"/>
                    <a:pt x="6" y="33"/>
                  </a:cubicBezTo>
                  <a:cubicBezTo>
                    <a:pt x="6" y="33"/>
                    <a:pt x="5" y="32"/>
                    <a:pt x="5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0"/>
                    <a:pt x="1" y="19"/>
                    <a:pt x="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8"/>
                    <a:pt x="6" y="18"/>
                    <a:pt x="6" y="17"/>
                  </a:cubicBezTo>
                  <a:cubicBezTo>
                    <a:pt x="6" y="17"/>
                    <a:pt x="6" y="16"/>
                    <a:pt x="7" y="16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2"/>
                    <a:pt x="4" y="11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4"/>
                    <a:pt x="13" y="4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6"/>
                    <a:pt x="18" y="6"/>
                    <a:pt x="19" y="5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0" y="0"/>
                    <a:pt x="31" y="1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5"/>
                    <a:pt x="31" y="5"/>
                    <a:pt x="31" y="5"/>
                  </a:cubicBezTo>
                  <a:close/>
                  <a:moveTo>
                    <a:pt x="31" y="10"/>
                  </a:moveTo>
                  <a:cubicBezTo>
                    <a:pt x="31" y="10"/>
                    <a:pt x="31" y="10"/>
                    <a:pt x="31" y="10"/>
                  </a:cubicBezTo>
                  <a:cubicBezTo>
                    <a:pt x="31" y="9"/>
                    <a:pt x="30" y="9"/>
                    <a:pt x="29" y="9"/>
                  </a:cubicBezTo>
                  <a:cubicBezTo>
                    <a:pt x="28" y="9"/>
                    <a:pt x="27" y="8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8"/>
                    <a:pt x="22" y="9"/>
                    <a:pt x="21" y="9"/>
                  </a:cubicBezTo>
                  <a:cubicBezTo>
                    <a:pt x="19" y="9"/>
                    <a:pt x="18" y="10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1"/>
                    <a:pt x="14" y="11"/>
                    <a:pt x="14" y="11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1" y="15"/>
                    <a:pt x="11" y="16"/>
                  </a:cubicBezTo>
                  <a:cubicBezTo>
                    <a:pt x="10" y="17"/>
                    <a:pt x="10" y="18"/>
                    <a:pt x="9" y="19"/>
                  </a:cubicBezTo>
                  <a:cubicBezTo>
                    <a:pt x="9" y="19"/>
                    <a:pt x="9" y="20"/>
                    <a:pt x="9" y="21"/>
                  </a:cubicBezTo>
                  <a:cubicBezTo>
                    <a:pt x="9" y="22"/>
                    <a:pt x="8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9" y="29"/>
                  </a:cubicBezTo>
                  <a:cubicBezTo>
                    <a:pt x="9" y="30"/>
                    <a:pt x="9" y="31"/>
                    <a:pt x="9" y="32"/>
                  </a:cubicBezTo>
                  <a:cubicBezTo>
                    <a:pt x="10" y="32"/>
                    <a:pt x="10" y="33"/>
                    <a:pt x="11" y="34"/>
                  </a:cubicBezTo>
                  <a:cubicBezTo>
                    <a:pt x="11" y="35"/>
                    <a:pt x="11" y="36"/>
                    <a:pt x="10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39"/>
                    <a:pt x="15" y="39"/>
                    <a:pt x="16" y="39"/>
                  </a:cubicBezTo>
                  <a:cubicBezTo>
                    <a:pt x="17" y="40"/>
                    <a:pt x="18" y="40"/>
                    <a:pt x="19" y="41"/>
                  </a:cubicBezTo>
                  <a:cubicBezTo>
                    <a:pt x="19" y="41"/>
                    <a:pt x="20" y="41"/>
                    <a:pt x="21" y="42"/>
                  </a:cubicBezTo>
                  <a:cubicBezTo>
                    <a:pt x="22" y="42"/>
                    <a:pt x="23" y="42"/>
                    <a:pt x="23" y="43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43"/>
                    <a:pt x="28" y="42"/>
                    <a:pt x="29" y="42"/>
                  </a:cubicBezTo>
                  <a:cubicBezTo>
                    <a:pt x="30" y="41"/>
                    <a:pt x="31" y="41"/>
                    <a:pt x="3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0"/>
                    <a:pt x="33" y="40"/>
                    <a:pt x="34" y="39"/>
                  </a:cubicBezTo>
                  <a:cubicBezTo>
                    <a:pt x="35" y="39"/>
                    <a:pt x="36" y="39"/>
                    <a:pt x="36" y="40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36"/>
                    <a:pt x="39" y="35"/>
                    <a:pt x="39" y="34"/>
                  </a:cubicBezTo>
                  <a:cubicBezTo>
                    <a:pt x="40" y="33"/>
                    <a:pt x="40" y="32"/>
                    <a:pt x="41" y="32"/>
                  </a:cubicBezTo>
                  <a:cubicBezTo>
                    <a:pt x="41" y="31"/>
                    <a:pt x="41" y="30"/>
                    <a:pt x="41" y="29"/>
                  </a:cubicBezTo>
                  <a:cubicBezTo>
                    <a:pt x="42" y="28"/>
                    <a:pt x="42" y="28"/>
                    <a:pt x="43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2" y="23"/>
                    <a:pt x="42" y="22"/>
                    <a:pt x="41" y="21"/>
                  </a:cubicBezTo>
                  <a:cubicBezTo>
                    <a:pt x="41" y="20"/>
                    <a:pt x="41" y="20"/>
                    <a:pt x="41" y="19"/>
                  </a:cubicBezTo>
                  <a:cubicBezTo>
                    <a:pt x="40" y="18"/>
                    <a:pt x="40" y="17"/>
                    <a:pt x="39" y="16"/>
                  </a:cubicBezTo>
                  <a:cubicBezTo>
                    <a:pt x="39" y="16"/>
                    <a:pt x="39" y="15"/>
                    <a:pt x="40" y="14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1"/>
                    <a:pt x="35" y="11"/>
                    <a:pt x="34" y="11"/>
                  </a:cubicBezTo>
                  <a:cubicBezTo>
                    <a:pt x="33" y="10"/>
                    <a:pt x="32" y="10"/>
                    <a:pt x="31" y="10"/>
                  </a:cubicBezTo>
                  <a:close/>
                  <a:moveTo>
                    <a:pt x="25" y="16"/>
                  </a:moveTo>
                  <a:cubicBezTo>
                    <a:pt x="25" y="16"/>
                    <a:pt x="25" y="16"/>
                    <a:pt x="25" y="16"/>
                  </a:cubicBezTo>
                  <a:cubicBezTo>
                    <a:pt x="20" y="16"/>
                    <a:pt x="15" y="20"/>
                    <a:pt x="15" y="25"/>
                  </a:cubicBezTo>
                  <a:cubicBezTo>
                    <a:pt x="15" y="30"/>
                    <a:pt x="20" y="35"/>
                    <a:pt x="25" y="35"/>
                  </a:cubicBezTo>
                  <a:cubicBezTo>
                    <a:pt x="30" y="35"/>
                    <a:pt x="35" y="30"/>
                    <a:pt x="35" y="25"/>
                  </a:cubicBezTo>
                  <a:cubicBezTo>
                    <a:pt x="35" y="20"/>
                    <a:pt x="30" y="16"/>
                    <a:pt x="25" y="16"/>
                  </a:cubicBezTo>
                  <a:close/>
                </a:path>
              </a:pathLst>
            </a:custGeom>
            <a:solidFill>
              <a:sysClr val="windowText" lastClr="000000">
                <a:lumMod val="95000"/>
                <a:lumOff val="5000"/>
              </a:sysClr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603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5207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2810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0414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8017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45621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3224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0828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962655" y="2407820"/>
            <a:ext cx="2594994" cy="1556399"/>
            <a:chOff x="4832684" y="2088443"/>
            <a:chExt cx="2729388" cy="1556399"/>
          </a:xfrm>
        </p:grpSpPr>
        <p:sp>
          <p:nvSpPr>
            <p:cNvPr id="16" name="圆角矩形 15"/>
            <p:cNvSpPr/>
            <p:nvPr/>
          </p:nvSpPr>
          <p:spPr>
            <a:xfrm>
              <a:off x="4832684" y="2088443"/>
              <a:ext cx="2729388" cy="155639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环境监控</a:t>
              </a:r>
              <a:endPara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003735" y="2982923"/>
              <a:ext cx="690363" cy="36562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内存</a:t>
              </a: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865150" y="2982923"/>
              <a:ext cx="690363" cy="36562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cpu</a:t>
              </a:r>
              <a:endPara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6675198" y="2977855"/>
              <a:ext cx="690363" cy="36562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jvm</a:t>
              </a:r>
              <a:endPara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Freeform 136"/>
            <p:cNvSpPr>
              <a:spLocks noEditPoints="1"/>
            </p:cNvSpPr>
            <p:nvPr/>
          </p:nvSpPr>
          <p:spPr bwMode="auto">
            <a:xfrm>
              <a:off x="5211365" y="2191039"/>
              <a:ext cx="446353" cy="396045"/>
            </a:xfrm>
            <a:custGeom>
              <a:avLst/>
              <a:gdLst>
                <a:gd name="T0" fmla="*/ 47 w 49"/>
                <a:gd name="T1" fmla="*/ 47 h 49"/>
                <a:gd name="T2" fmla="*/ 2 w 49"/>
                <a:gd name="T3" fmla="*/ 47 h 49"/>
                <a:gd name="T4" fmla="*/ 2 w 49"/>
                <a:gd name="T5" fmla="*/ 2 h 49"/>
                <a:gd name="T6" fmla="*/ 1 w 49"/>
                <a:gd name="T7" fmla="*/ 0 h 49"/>
                <a:gd name="T8" fmla="*/ 0 w 49"/>
                <a:gd name="T9" fmla="*/ 2 h 49"/>
                <a:gd name="T10" fmla="*/ 0 w 49"/>
                <a:gd name="T11" fmla="*/ 48 h 49"/>
                <a:gd name="T12" fmla="*/ 0 w 49"/>
                <a:gd name="T13" fmla="*/ 48 h 49"/>
                <a:gd name="T14" fmla="*/ 1 w 49"/>
                <a:gd name="T15" fmla="*/ 49 h 49"/>
                <a:gd name="T16" fmla="*/ 1 w 49"/>
                <a:gd name="T17" fmla="*/ 49 h 49"/>
                <a:gd name="T18" fmla="*/ 47 w 49"/>
                <a:gd name="T19" fmla="*/ 49 h 49"/>
                <a:gd name="T20" fmla="*/ 49 w 49"/>
                <a:gd name="T21" fmla="*/ 48 h 49"/>
                <a:gd name="T22" fmla="*/ 47 w 49"/>
                <a:gd name="T23" fmla="*/ 47 h 49"/>
                <a:gd name="T24" fmla="*/ 7 w 49"/>
                <a:gd name="T25" fmla="*/ 42 h 49"/>
                <a:gd name="T26" fmla="*/ 7 w 49"/>
                <a:gd name="T27" fmla="*/ 42 h 49"/>
                <a:gd name="T28" fmla="*/ 44 w 49"/>
                <a:gd name="T29" fmla="*/ 42 h 49"/>
                <a:gd name="T30" fmla="*/ 46 w 49"/>
                <a:gd name="T31" fmla="*/ 40 h 49"/>
                <a:gd name="T32" fmla="*/ 46 w 49"/>
                <a:gd name="T33" fmla="*/ 8 h 49"/>
                <a:gd name="T34" fmla="*/ 46 w 49"/>
                <a:gd name="T35" fmla="*/ 6 h 49"/>
                <a:gd name="T36" fmla="*/ 43 w 49"/>
                <a:gd name="T37" fmla="*/ 6 h 49"/>
                <a:gd name="T38" fmla="*/ 34 w 49"/>
                <a:gd name="T39" fmla="*/ 17 h 49"/>
                <a:gd name="T40" fmla="*/ 32 w 49"/>
                <a:gd name="T41" fmla="*/ 14 h 49"/>
                <a:gd name="T42" fmla="*/ 32 w 49"/>
                <a:gd name="T43" fmla="*/ 14 h 49"/>
                <a:gd name="T44" fmla="*/ 29 w 49"/>
                <a:gd name="T45" fmla="*/ 14 h 49"/>
                <a:gd name="T46" fmla="*/ 21 w 49"/>
                <a:gd name="T47" fmla="*/ 23 h 49"/>
                <a:gd name="T48" fmla="*/ 19 w 49"/>
                <a:gd name="T49" fmla="*/ 21 h 49"/>
                <a:gd name="T50" fmla="*/ 19 w 49"/>
                <a:gd name="T51" fmla="*/ 21 h 49"/>
                <a:gd name="T52" fmla="*/ 16 w 49"/>
                <a:gd name="T53" fmla="*/ 21 h 49"/>
                <a:gd name="T54" fmla="*/ 5 w 49"/>
                <a:gd name="T55" fmla="*/ 33 h 49"/>
                <a:gd name="T56" fmla="*/ 5 w 49"/>
                <a:gd name="T57" fmla="*/ 34 h 49"/>
                <a:gd name="T58" fmla="*/ 5 w 49"/>
                <a:gd name="T59" fmla="*/ 40 h 49"/>
                <a:gd name="T60" fmla="*/ 7 w 49"/>
                <a:gd name="T61" fmla="*/ 42 h 49"/>
                <a:gd name="T62" fmla="*/ 43 w 49"/>
                <a:gd name="T63" fmla="*/ 39 h 49"/>
                <a:gd name="T64" fmla="*/ 43 w 49"/>
                <a:gd name="T65" fmla="*/ 39 h 49"/>
                <a:gd name="T66" fmla="*/ 10 w 49"/>
                <a:gd name="T67" fmla="*/ 39 h 49"/>
                <a:gd name="T68" fmla="*/ 18 w 49"/>
                <a:gd name="T69" fmla="*/ 35 h 49"/>
                <a:gd name="T70" fmla="*/ 21 w 49"/>
                <a:gd name="T71" fmla="*/ 37 h 49"/>
                <a:gd name="T72" fmla="*/ 22 w 49"/>
                <a:gd name="T73" fmla="*/ 37 h 49"/>
                <a:gd name="T74" fmla="*/ 31 w 49"/>
                <a:gd name="T75" fmla="*/ 32 h 49"/>
                <a:gd name="T76" fmla="*/ 34 w 49"/>
                <a:gd name="T77" fmla="*/ 33 h 49"/>
                <a:gd name="T78" fmla="*/ 35 w 49"/>
                <a:gd name="T79" fmla="*/ 33 h 49"/>
                <a:gd name="T80" fmla="*/ 43 w 49"/>
                <a:gd name="T81" fmla="*/ 29 h 49"/>
                <a:gd name="T82" fmla="*/ 43 w 49"/>
                <a:gd name="T83" fmla="*/ 39 h 49"/>
                <a:gd name="T84" fmla="*/ 9 w 49"/>
                <a:gd name="T85" fmla="*/ 35 h 49"/>
                <a:gd name="T86" fmla="*/ 9 w 49"/>
                <a:gd name="T87" fmla="*/ 35 h 49"/>
                <a:gd name="T88" fmla="*/ 18 w 49"/>
                <a:gd name="T89" fmla="*/ 25 h 49"/>
                <a:gd name="T90" fmla="*/ 20 w 49"/>
                <a:gd name="T91" fmla="*/ 28 h 49"/>
                <a:gd name="T92" fmla="*/ 23 w 49"/>
                <a:gd name="T93" fmla="*/ 28 h 49"/>
                <a:gd name="T94" fmla="*/ 23 w 49"/>
                <a:gd name="T95" fmla="*/ 28 h 49"/>
                <a:gd name="T96" fmla="*/ 31 w 49"/>
                <a:gd name="T97" fmla="*/ 18 h 49"/>
                <a:gd name="T98" fmla="*/ 33 w 49"/>
                <a:gd name="T99" fmla="*/ 21 h 49"/>
                <a:gd name="T100" fmla="*/ 36 w 49"/>
                <a:gd name="T101" fmla="*/ 21 h 49"/>
                <a:gd name="T102" fmla="*/ 36 w 49"/>
                <a:gd name="T103" fmla="*/ 21 h 49"/>
                <a:gd name="T104" fmla="*/ 43 w 49"/>
                <a:gd name="T105" fmla="*/ 13 h 49"/>
                <a:gd name="T106" fmla="*/ 43 w 49"/>
                <a:gd name="T107" fmla="*/ 26 h 49"/>
                <a:gd name="T108" fmla="*/ 34 w 49"/>
                <a:gd name="T109" fmla="*/ 31 h 49"/>
                <a:gd name="T110" fmla="*/ 31 w 49"/>
                <a:gd name="T111" fmla="*/ 29 h 49"/>
                <a:gd name="T112" fmla="*/ 30 w 49"/>
                <a:gd name="T113" fmla="*/ 29 h 49"/>
                <a:gd name="T114" fmla="*/ 21 w 49"/>
                <a:gd name="T115" fmla="*/ 34 h 49"/>
                <a:gd name="T116" fmla="*/ 18 w 49"/>
                <a:gd name="T117" fmla="*/ 32 h 49"/>
                <a:gd name="T118" fmla="*/ 17 w 49"/>
                <a:gd name="T119" fmla="*/ 32 h 49"/>
                <a:gd name="T120" fmla="*/ 9 w 49"/>
                <a:gd name="T121" fmla="*/ 37 h 49"/>
                <a:gd name="T122" fmla="*/ 9 w 49"/>
                <a:gd name="T123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" h="49">
                  <a:moveTo>
                    <a:pt x="47" y="47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9"/>
                    <a:pt x="0" y="49"/>
                    <a:pt x="1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49"/>
                    <a:pt x="49" y="49"/>
                    <a:pt x="49" y="48"/>
                  </a:cubicBezTo>
                  <a:cubicBezTo>
                    <a:pt x="49" y="47"/>
                    <a:pt x="48" y="47"/>
                    <a:pt x="47" y="47"/>
                  </a:cubicBez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6" y="42"/>
                    <a:pt x="46" y="42"/>
                    <a:pt x="46" y="40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7"/>
                    <a:pt x="46" y="7"/>
                    <a:pt x="46" y="6"/>
                  </a:cubicBezTo>
                  <a:cubicBezTo>
                    <a:pt x="45" y="6"/>
                    <a:pt x="44" y="6"/>
                    <a:pt x="43" y="6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13"/>
                    <a:pt x="30" y="13"/>
                    <a:pt x="29" y="14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0"/>
                    <a:pt x="17" y="20"/>
                    <a:pt x="16" y="21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4"/>
                    <a:pt x="5" y="34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42"/>
                    <a:pt x="6" y="42"/>
                    <a:pt x="7" y="42"/>
                  </a:cubicBezTo>
                  <a:close/>
                  <a:moveTo>
                    <a:pt x="43" y="39"/>
                  </a:moveTo>
                  <a:cubicBezTo>
                    <a:pt x="43" y="39"/>
                    <a:pt x="43" y="39"/>
                    <a:pt x="43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7"/>
                    <a:pt x="22" y="37"/>
                    <a:pt x="22" y="37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4"/>
                    <a:pt x="35" y="34"/>
                    <a:pt x="35" y="33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9"/>
                    <a:pt x="43" y="39"/>
                    <a:pt x="43" y="39"/>
                  </a:cubicBezTo>
                  <a:close/>
                  <a:moveTo>
                    <a:pt x="9" y="35"/>
                  </a:moveTo>
                  <a:cubicBezTo>
                    <a:pt x="9" y="35"/>
                    <a:pt x="9" y="35"/>
                    <a:pt x="9" y="3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1" y="28"/>
                    <a:pt x="22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22"/>
                    <a:pt x="35" y="22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29"/>
                    <a:pt x="30" y="29"/>
                    <a:pt x="30" y="29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7" y="32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5"/>
                    <a:pt x="9" y="35"/>
                    <a:pt x="9" y="35"/>
                  </a:cubicBezTo>
                  <a:close/>
                </a:path>
              </a:pathLst>
            </a:custGeom>
            <a:solidFill>
              <a:sysClr val="windowText" lastClr="000000">
                <a:lumMod val="95000"/>
                <a:lumOff val="5000"/>
              </a:sysClr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603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5207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2810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0414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8017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45621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3224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0828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</a:endParaRPr>
            </a:p>
          </p:txBody>
        </p:sp>
      </p:grpSp>
      <p:sp>
        <p:nvSpPr>
          <p:cNvPr id="34" name="AutoShape 2" descr="DataX-logo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AutoShape 4" descr="DataX-logo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107"/>
          <p:cNvSpPr>
            <a:spLocks/>
          </p:cNvSpPr>
          <p:nvPr/>
        </p:nvSpPr>
        <p:spPr bwMode="auto">
          <a:xfrm>
            <a:off x="11054782" y="1239964"/>
            <a:ext cx="460518" cy="373336"/>
          </a:xfrm>
          <a:custGeom>
            <a:avLst/>
            <a:gdLst>
              <a:gd name="T0" fmla="*/ 39 w 57"/>
              <a:gd name="T1" fmla="*/ 48 h 50"/>
              <a:gd name="T2" fmla="*/ 27 w 57"/>
              <a:gd name="T3" fmla="*/ 38 h 50"/>
              <a:gd name="T4" fmla="*/ 26 w 57"/>
              <a:gd name="T5" fmla="*/ 34 h 50"/>
              <a:gd name="T6" fmla="*/ 31 w 57"/>
              <a:gd name="T7" fmla="*/ 25 h 50"/>
              <a:gd name="T8" fmla="*/ 31 w 57"/>
              <a:gd name="T9" fmla="*/ 25 h 50"/>
              <a:gd name="T10" fmla="*/ 32 w 57"/>
              <a:gd name="T11" fmla="*/ 21 h 50"/>
              <a:gd name="T12" fmla="*/ 32 w 57"/>
              <a:gd name="T13" fmla="*/ 19 h 50"/>
              <a:gd name="T14" fmla="*/ 33 w 57"/>
              <a:gd name="T15" fmla="*/ 12 h 50"/>
              <a:gd name="T16" fmla="*/ 27 w 57"/>
              <a:gd name="T17" fmla="*/ 6 h 50"/>
              <a:gd name="T18" fmla="*/ 20 w 57"/>
              <a:gd name="T19" fmla="*/ 4 h 50"/>
              <a:gd name="T20" fmla="*/ 11 w 57"/>
              <a:gd name="T21" fmla="*/ 10 h 50"/>
              <a:gd name="T22" fmla="*/ 11 w 57"/>
              <a:gd name="T23" fmla="*/ 19 h 50"/>
              <a:gd name="T24" fmla="*/ 11 w 57"/>
              <a:gd name="T25" fmla="*/ 21 h 50"/>
              <a:gd name="T26" fmla="*/ 10 w 57"/>
              <a:gd name="T27" fmla="*/ 23 h 50"/>
              <a:gd name="T28" fmla="*/ 12 w 57"/>
              <a:gd name="T29" fmla="*/ 25 h 50"/>
              <a:gd name="T30" fmla="*/ 17 w 57"/>
              <a:gd name="T31" fmla="*/ 32 h 50"/>
              <a:gd name="T32" fmla="*/ 18 w 57"/>
              <a:gd name="T33" fmla="*/ 35 h 50"/>
              <a:gd name="T34" fmla="*/ 6 w 57"/>
              <a:gd name="T35" fmla="*/ 43 h 50"/>
              <a:gd name="T36" fmla="*/ 0 w 57"/>
              <a:gd name="T37" fmla="*/ 48 h 50"/>
              <a:gd name="T38" fmla="*/ 13 w 57"/>
              <a:gd name="T39" fmla="*/ 36 h 50"/>
              <a:gd name="T40" fmla="*/ 9 w 57"/>
              <a:gd name="T41" fmla="*/ 28 h 50"/>
              <a:gd name="T42" fmla="*/ 9 w 57"/>
              <a:gd name="T43" fmla="*/ 28 h 50"/>
              <a:gd name="T44" fmla="*/ 6 w 57"/>
              <a:gd name="T45" fmla="*/ 15 h 50"/>
              <a:gd name="T46" fmla="*/ 20 w 57"/>
              <a:gd name="T47" fmla="*/ 0 h 50"/>
              <a:gd name="T48" fmla="*/ 33 w 57"/>
              <a:gd name="T49" fmla="*/ 5 h 50"/>
              <a:gd name="T50" fmla="*/ 39 w 57"/>
              <a:gd name="T51" fmla="*/ 8 h 50"/>
              <a:gd name="T52" fmla="*/ 51 w 57"/>
              <a:gd name="T53" fmla="*/ 18 h 50"/>
              <a:gd name="T54" fmla="*/ 51 w 57"/>
              <a:gd name="T55" fmla="*/ 29 h 50"/>
              <a:gd name="T56" fmla="*/ 45 w 57"/>
              <a:gd name="T57" fmla="*/ 37 h 50"/>
              <a:gd name="T58" fmla="*/ 54 w 57"/>
              <a:gd name="T59" fmla="*/ 41 h 50"/>
              <a:gd name="T60" fmla="*/ 53 w 57"/>
              <a:gd name="T61" fmla="*/ 48 h 50"/>
              <a:gd name="T62" fmla="*/ 46 w 57"/>
              <a:gd name="T63" fmla="*/ 42 h 50"/>
              <a:gd name="T64" fmla="*/ 42 w 57"/>
              <a:gd name="T65" fmla="*/ 35 h 50"/>
              <a:gd name="T66" fmla="*/ 46 w 57"/>
              <a:gd name="T67" fmla="*/ 29 h 50"/>
              <a:gd name="T68" fmla="*/ 47 w 57"/>
              <a:gd name="T69" fmla="*/ 27 h 50"/>
              <a:gd name="T70" fmla="*/ 47 w 57"/>
              <a:gd name="T71" fmla="*/ 21 h 50"/>
              <a:gd name="T72" fmla="*/ 44 w 57"/>
              <a:gd name="T73" fmla="*/ 14 h 50"/>
              <a:gd name="T74" fmla="*/ 41 w 57"/>
              <a:gd name="T75" fmla="*/ 13 h 50"/>
              <a:gd name="T76" fmla="*/ 38 w 57"/>
              <a:gd name="T77" fmla="*/ 12 h 50"/>
              <a:gd name="T78" fmla="*/ 37 w 57"/>
              <a:gd name="T79" fmla="*/ 12 h 50"/>
              <a:gd name="T80" fmla="*/ 34 w 57"/>
              <a:gd name="T81" fmla="*/ 28 h 50"/>
              <a:gd name="T82" fmla="*/ 34 w 57"/>
              <a:gd name="T83" fmla="*/ 28 h 50"/>
              <a:gd name="T84" fmla="*/ 29 w 57"/>
              <a:gd name="T85" fmla="*/ 35 h 50"/>
              <a:gd name="T86" fmla="*/ 30 w 57"/>
              <a:gd name="T87" fmla="*/ 36 h 50"/>
              <a:gd name="T88" fmla="*/ 43 w 57"/>
              <a:gd name="T89" fmla="*/ 48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7" h="50">
                <a:moveTo>
                  <a:pt x="43" y="48"/>
                </a:moveTo>
                <a:cubicBezTo>
                  <a:pt x="43" y="49"/>
                  <a:pt x="42" y="50"/>
                  <a:pt x="41" y="50"/>
                </a:cubicBezTo>
                <a:cubicBezTo>
                  <a:pt x="40" y="50"/>
                  <a:pt x="39" y="49"/>
                  <a:pt x="39" y="48"/>
                </a:cubicBezTo>
                <a:cubicBezTo>
                  <a:pt x="39" y="46"/>
                  <a:pt x="39" y="44"/>
                  <a:pt x="37" y="43"/>
                </a:cubicBezTo>
                <a:cubicBezTo>
                  <a:pt x="35" y="41"/>
                  <a:pt x="32" y="40"/>
                  <a:pt x="31" y="40"/>
                </a:cubicBezTo>
                <a:cubicBezTo>
                  <a:pt x="29" y="40"/>
                  <a:pt x="28" y="39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6" y="37"/>
                  <a:pt x="26" y="36"/>
                  <a:pt x="26" y="35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3"/>
                  <a:pt x="26" y="33"/>
                  <a:pt x="27" y="32"/>
                </a:cubicBezTo>
                <a:cubicBezTo>
                  <a:pt x="28" y="31"/>
                  <a:pt x="29" y="30"/>
                  <a:pt x="29" y="28"/>
                </a:cubicBezTo>
                <a:cubicBezTo>
                  <a:pt x="30" y="27"/>
                  <a:pt x="30" y="26"/>
                  <a:pt x="31" y="25"/>
                </a:cubicBezTo>
                <a:cubicBezTo>
                  <a:pt x="31" y="25"/>
                  <a:pt x="31" y="25"/>
                  <a:pt x="31" y="25"/>
                </a:cubicBezTo>
                <a:cubicBezTo>
                  <a:pt x="31" y="25"/>
                  <a:pt x="31" y="25"/>
                  <a:pt x="31" y="25"/>
                </a:cubicBezTo>
                <a:cubicBezTo>
                  <a:pt x="31" y="25"/>
                  <a:pt x="31" y="25"/>
                  <a:pt x="31" y="25"/>
                </a:cubicBezTo>
                <a:cubicBezTo>
                  <a:pt x="32" y="25"/>
                  <a:pt x="32" y="24"/>
                  <a:pt x="33" y="23"/>
                </a:cubicBezTo>
                <a:cubicBezTo>
                  <a:pt x="33" y="22"/>
                  <a:pt x="33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0"/>
                  <a:pt x="32" y="19"/>
                  <a:pt x="32" y="19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17"/>
                  <a:pt x="33" y="16"/>
                  <a:pt x="33" y="15"/>
                </a:cubicBezTo>
                <a:cubicBezTo>
                  <a:pt x="33" y="14"/>
                  <a:pt x="33" y="13"/>
                  <a:pt x="33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3" y="11"/>
                  <a:pt x="32" y="9"/>
                  <a:pt x="30" y="8"/>
                </a:cubicBezTo>
                <a:cubicBezTo>
                  <a:pt x="30" y="7"/>
                  <a:pt x="29" y="6"/>
                  <a:pt x="28" y="6"/>
                </a:cubicBezTo>
                <a:cubicBezTo>
                  <a:pt x="28" y="6"/>
                  <a:pt x="27" y="6"/>
                  <a:pt x="27" y="6"/>
                </a:cubicBezTo>
                <a:cubicBezTo>
                  <a:pt x="26" y="6"/>
                  <a:pt x="25" y="5"/>
                  <a:pt x="25" y="5"/>
                </a:cubicBezTo>
                <a:cubicBezTo>
                  <a:pt x="25" y="4"/>
                  <a:pt x="24" y="4"/>
                  <a:pt x="23" y="4"/>
                </a:cubicBezTo>
                <a:cubicBezTo>
                  <a:pt x="22" y="4"/>
                  <a:pt x="21" y="4"/>
                  <a:pt x="20" y="4"/>
                </a:cubicBezTo>
                <a:cubicBezTo>
                  <a:pt x="18" y="4"/>
                  <a:pt x="16" y="4"/>
                  <a:pt x="14" y="5"/>
                </a:cubicBezTo>
                <a:cubicBezTo>
                  <a:pt x="13" y="6"/>
                  <a:pt x="12" y="8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0" y="11"/>
                  <a:pt x="10" y="13"/>
                  <a:pt x="10" y="15"/>
                </a:cubicBezTo>
                <a:cubicBezTo>
                  <a:pt x="10" y="16"/>
                  <a:pt x="10" y="17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20"/>
                  <a:pt x="11" y="20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0" y="21"/>
                  <a:pt x="10" y="22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1" y="24"/>
                  <a:pt x="11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3" y="26"/>
                  <a:pt x="13" y="27"/>
                  <a:pt x="14" y="28"/>
                </a:cubicBezTo>
                <a:cubicBezTo>
                  <a:pt x="14" y="30"/>
                  <a:pt x="15" y="32"/>
                  <a:pt x="17" y="32"/>
                </a:cubicBezTo>
                <a:cubicBezTo>
                  <a:pt x="17" y="33"/>
                  <a:pt x="18" y="33"/>
                  <a:pt x="18" y="34"/>
                </a:cubicBezTo>
                <a:cubicBezTo>
                  <a:pt x="18" y="34"/>
                  <a:pt x="18" y="34"/>
                  <a:pt x="18" y="34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6"/>
                  <a:pt x="17" y="37"/>
                  <a:pt x="16" y="38"/>
                </a:cubicBezTo>
                <a:cubicBezTo>
                  <a:pt x="15" y="39"/>
                  <a:pt x="14" y="40"/>
                  <a:pt x="12" y="40"/>
                </a:cubicBezTo>
                <a:cubicBezTo>
                  <a:pt x="11" y="40"/>
                  <a:pt x="8" y="41"/>
                  <a:pt x="6" y="43"/>
                </a:cubicBezTo>
                <a:cubicBezTo>
                  <a:pt x="5" y="44"/>
                  <a:pt x="4" y="46"/>
                  <a:pt x="4" y="48"/>
                </a:cubicBezTo>
                <a:cubicBezTo>
                  <a:pt x="4" y="49"/>
                  <a:pt x="3" y="50"/>
                  <a:pt x="2" y="50"/>
                </a:cubicBezTo>
                <a:cubicBezTo>
                  <a:pt x="1" y="50"/>
                  <a:pt x="0" y="49"/>
                  <a:pt x="0" y="48"/>
                </a:cubicBezTo>
                <a:cubicBezTo>
                  <a:pt x="0" y="45"/>
                  <a:pt x="1" y="42"/>
                  <a:pt x="3" y="40"/>
                </a:cubicBezTo>
                <a:cubicBezTo>
                  <a:pt x="6" y="37"/>
                  <a:pt x="10" y="36"/>
                  <a:pt x="12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35"/>
                  <a:pt x="14" y="35"/>
                  <a:pt x="14" y="35"/>
                </a:cubicBezTo>
                <a:cubicBezTo>
                  <a:pt x="12" y="34"/>
                  <a:pt x="11" y="31"/>
                  <a:pt x="10" y="30"/>
                </a:cubicBezTo>
                <a:cubicBezTo>
                  <a:pt x="10" y="29"/>
                  <a:pt x="10" y="28"/>
                  <a:pt x="9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7" y="26"/>
                  <a:pt x="5" y="22"/>
                  <a:pt x="7" y="19"/>
                </a:cubicBezTo>
                <a:cubicBezTo>
                  <a:pt x="7" y="18"/>
                  <a:pt x="6" y="16"/>
                  <a:pt x="6" y="15"/>
                </a:cubicBezTo>
                <a:cubicBezTo>
                  <a:pt x="6" y="13"/>
                  <a:pt x="7" y="10"/>
                  <a:pt x="7" y="8"/>
                </a:cubicBezTo>
                <a:cubicBezTo>
                  <a:pt x="8" y="6"/>
                  <a:pt x="10" y="4"/>
                  <a:pt x="12" y="2"/>
                </a:cubicBezTo>
                <a:cubicBezTo>
                  <a:pt x="14" y="1"/>
                  <a:pt x="17" y="0"/>
                  <a:pt x="20" y="0"/>
                </a:cubicBezTo>
                <a:cubicBezTo>
                  <a:pt x="21" y="0"/>
                  <a:pt x="22" y="0"/>
                  <a:pt x="24" y="0"/>
                </a:cubicBezTo>
                <a:cubicBezTo>
                  <a:pt x="26" y="1"/>
                  <a:pt x="27" y="1"/>
                  <a:pt x="28" y="3"/>
                </a:cubicBezTo>
                <a:cubicBezTo>
                  <a:pt x="30" y="2"/>
                  <a:pt x="32" y="4"/>
                  <a:pt x="33" y="5"/>
                </a:cubicBezTo>
                <a:cubicBezTo>
                  <a:pt x="34" y="6"/>
                  <a:pt x="35" y="7"/>
                  <a:pt x="35" y="8"/>
                </a:cubicBezTo>
                <a:cubicBezTo>
                  <a:pt x="36" y="7"/>
                  <a:pt x="38" y="8"/>
                  <a:pt x="39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41" y="8"/>
                  <a:pt x="43" y="9"/>
                  <a:pt x="44" y="10"/>
                </a:cubicBezTo>
                <a:cubicBezTo>
                  <a:pt x="46" y="10"/>
                  <a:pt x="47" y="11"/>
                  <a:pt x="49" y="13"/>
                </a:cubicBezTo>
                <a:cubicBezTo>
                  <a:pt x="50" y="14"/>
                  <a:pt x="51" y="17"/>
                  <a:pt x="51" y="18"/>
                </a:cubicBezTo>
                <a:cubicBezTo>
                  <a:pt x="51" y="20"/>
                  <a:pt x="51" y="21"/>
                  <a:pt x="51" y="22"/>
                </a:cubicBezTo>
                <a:cubicBezTo>
                  <a:pt x="51" y="23"/>
                  <a:pt x="51" y="23"/>
                  <a:pt x="51" y="24"/>
                </a:cubicBezTo>
                <a:cubicBezTo>
                  <a:pt x="51" y="25"/>
                  <a:pt x="51" y="27"/>
                  <a:pt x="51" y="29"/>
                </a:cubicBezTo>
                <a:cubicBezTo>
                  <a:pt x="50" y="30"/>
                  <a:pt x="50" y="31"/>
                  <a:pt x="49" y="32"/>
                </a:cubicBezTo>
                <a:cubicBezTo>
                  <a:pt x="48" y="32"/>
                  <a:pt x="48" y="33"/>
                  <a:pt x="48" y="33"/>
                </a:cubicBezTo>
                <a:cubicBezTo>
                  <a:pt x="47" y="34"/>
                  <a:pt x="47" y="36"/>
                  <a:pt x="45" y="37"/>
                </a:cubicBezTo>
                <a:cubicBezTo>
                  <a:pt x="46" y="37"/>
                  <a:pt x="46" y="38"/>
                  <a:pt x="46" y="38"/>
                </a:cubicBezTo>
                <a:cubicBezTo>
                  <a:pt x="46" y="38"/>
                  <a:pt x="46" y="38"/>
                  <a:pt x="46" y="38"/>
                </a:cubicBezTo>
                <a:cubicBezTo>
                  <a:pt x="48" y="38"/>
                  <a:pt x="52" y="39"/>
                  <a:pt x="54" y="41"/>
                </a:cubicBezTo>
                <a:cubicBezTo>
                  <a:pt x="56" y="43"/>
                  <a:pt x="57" y="45"/>
                  <a:pt x="57" y="48"/>
                </a:cubicBezTo>
                <a:cubicBezTo>
                  <a:pt x="57" y="49"/>
                  <a:pt x="56" y="50"/>
                  <a:pt x="55" y="50"/>
                </a:cubicBezTo>
                <a:cubicBezTo>
                  <a:pt x="54" y="50"/>
                  <a:pt x="53" y="49"/>
                  <a:pt x="53" y="48"/>
                </a:cubicBezTo>
                <a:cubicBezTo>
                  <a:pt x="53" y="46"/>
                  <a:pt x="52" y="45"/>
                  <a:pt x="51" y="44"/>
                </a:cubicBezTo>
                <a:cubicBezTo>
                  <a:pt x="50" y="43"/>
                  <a:pt x="47" y="42"/>
                  <a:pt x="46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5" y="42"/>
                  <a:pt x="43" y="41"/>
                  <a:pt x="43" y="40"/>
                </a:cubicBezTo>
                <a:cubicBezTo>
                  <a:pt x="42" y="39"/>
                  <a:pt x="42" y="38"/>
                  <a:pt x="42" y="36"/>
                </a:cubicBezTo>
                <a:cubicBezTo>
                  <a:pt x="42" y="36"/>
                  <a:pt x="42" y="35"/>
                  <a:pt x="42" y="35"/>
                </a:cubicBezTo>
                <a:cubicBezTo>
                  <a:pt x="43" y="34"/>
                  <a:pt x="44" y="33"/>
                  <a:pt x="44" y="32"/>
                </a:cubicBezTo>
                <a:cubicBezTo>
                  <a:pt x="44" y="32"/>
                  <a:pt x="44" y="32"/>
                  <a:pt x="44" y="32"/>
                </a:cubicBezTo>
                <a:cubicBezTo>
                  <a:pt x="45" y="31"/>
                  <a:pt x="45" y="30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7" y="28"/>
                  <a:pt x="47" y="27"/>
                </a:cubicBezTo>
                <a:cubicBezTo>
                  <a:pt x="47" y="27"/>
                  <a:pt x="47" y="26"/>
                  <a:pt x="47" y="26"/>
                </a:cubicBezTo>
                <a:cubicBezTo>
                  <a:pt x="47" y="26"/>
                  <a:pt x="47" y="25"/>
                  <a:pt x="47" y="25"/>
                </a:cubicBezTo>
                <a:cubicBezTo>
                  <a:pt x="47" y="24"/>
                  <a:pt x="47" y="22"/>
                  <a:pt x="47" y="21"/>
                </a:cubicBezTo>
                <a:cubicBezTo>
                  <a:pt x="47" y="21"/>
                  <a:pt x="48" y="20"/>
                  <a:pt x="47" y="19"/>
                </a:cubicBezTo>
                <a:cubicBezTo>
                  <a:pt x="47" y="18"/>
                  <a:pt x="47" y="16"/>
                  <a:pt x="46" y="15"/>
                </a:cubicBezTo>
                <a:cubicBezTo>
                  <a:pt x="45" y="14"/>
                  <a:pt x="45" y="14"/>
                  <a:pt x="44" y="14"/>
                </a:cubicBezTo>
                <a:cubicBezTo>
                  <a:pt x="44" y="14"/>
                  <a:pt x="43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1" y="13"/>
                  <a:pt x="41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2"/>
                  <a:pt x="40" y="12"/>
                  <a:pt x="38" y="12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1"/>
                  <a:pt x="37" y="11"/>
                  <a:pt x="36" y="11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3"/>
                  <a:pt x="37" y="14"/>
                  <a:pt x="37" y="16"/>
                </a:cubicBezTo>
                <a:cubicBezTo>
                  <a:pt x="36" y="17"/>
                  <a:pt x="36" y="18"/>
                  <a:pt x="36" y="19"/>
                </a:cubicBezTo>
                <a:cubicBezTo>
                  <a:pt x="38" y="22"/>
                  <a:pt x="36" y="26"/>
                  <a:pt x="34" y="28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28"/>
                  <a:pt x="34" y="28"/>
                  <a:pt x="34" y="28"/>
                </a:cubicBezTo>
                <a:cubicBezTo>
                  <a:pt x="33" y="28"/>
                  <a:pt x="33" y="29"/>
                  <a:pt x="33" y="30"/>
                </a:cubicBezTo>
                <a:cubicBezTo>
                  <a:pt x="32" y="31"/>
                  <a:pt x="31" y="33"/>
                  <a:pt x="29" y="35"/>
                </a:cubicBezTo>
                <a:cubicBezTo>
                  <a:pt x="30" y="35"/>
                  <a:pt x="30" y="35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1" y="36"/>
                  <a:pt x="31" y="36"/>
                </a:cubicBezTo>
                <a:cubicBezTo>
                  <a:pt x="33" y="36"/>
                  <a:pt x="37" y="37"/>
                  <a:pt x="40" y="40"/>
                </a:cubicBezTo>
                <a:cubicBezTo>
                  <a:pt x="42" y="42"/>
                  <a:pt x="43" y="45"/>
                  <a:pt x="43" y="48"/>
                </a:cubicBezTo>
                <a:close/>
              </a:path>
            </a:pathLst>
          </a:custGeom>
          <a:solidFill>
            <a:sysClr val="windowText" lastClr="000000">
              <a:lumMod val="95000"/>
              <a:lumOff val="5000"/>
            </a:sys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3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207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810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0414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8017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5621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3224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0828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造字工房悦黑体验版纤细体"/>
              <a:ea typeface="造字工房悦黑体验版纤细体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1976017" y="2413416"/>
            <a:ext cx="2764515" cy="1550803"/>
            <a:chOff x="1620155" y="2296031"/>
            <a:chExt cx="2764515" cy="1550803"/>
          </a:xfrm>
        </p:grpSpPr>
        <p:sp>
          <p:nvSpPr>
            <p:cNvPr id="6" name="圆角矩形 5"/>
            <p:cNvSpPr/>
            <p:nvPr/>
          </p:nvSpPr>
          <p:spPr>
            <a:xfrm>
              <a:off x="1620155" y="2296031"/>
              <a:ext cx="2764515" cy="155080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数据采集</a:t>
              </a:r>
              <a:endPara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" name="Freeform 477"/>
            <p:cNvSpPr>
              <a:spLocks noEditPoints="1"/>
            </p:cNvSpPr>
            <p:nvPr/>
          </p:nvSpPr>
          <p:spPr bwMode="auto">
            <a:xfrm>
              <a:off x="1879910" y="2425919"/>
              <a:ext cx="236499" cy="320798"/>
            </a:xfrm>
            <a:custGeom>
              <a:avLst/>
              <a:gdLst>
                <a:gd name="T0" fmla="*/ 12 w 45"/>
                <a:gd name="T1" fmla="*/ 8 h 50"/>
                <a:gd name="T2" fmla="*/ 12 w 45"/>
                <a:gd name="T3" fmla="*/ 4 h 50"/>
                <a:gd name="T4" fmla="*/ 8 w 45"/>
                <a:gd name="T5" fmla="*/ 13 h 50"/>
                <a:gd name="T6" fmla="*/ 12 w 45"/>
                <a:gd name="T7" fmla="*/ 8 h 50"/>
                <a:gd name="T8" fmla="*/ 4 w 45"/>
                <a:gd name="T9" fmla="*/ 4 h 50"/>
                <a:gd name="T10" fmla="*/ 2 w 45"/>
                <a:gd name="T11" fmla="*/ 13 h 50"/>
                <a:gd name="T12" fmla="*/ 4 w 45"/>
                <a:gd name="T13" fmla="*/ 4 h 50"/>
                <a:gd name="T14" fmla="*/ 1 w 45"/>
                <a:gd name="T15" fmla="*/ 2 h 50"/>
                <a:gd name="T16" fmla="*/ 4 w 45"/>
                <a:gd name="T17" fmla="*/ 2 h 50"/>
                <a:gd name="T18" fmla="*/ 6 w 45"/>
                <a:gd name="T19" fmla="*/ 0 h 50"/>
                <a:gd name="T20" fmla="*/ 16 w 45"/>
                <a:gd name="T21" fmla="*/ 2 h 50"/>
                <a:gd name="T22" fmla="*/ 16 w 45"/>
                <a:gd name="T23" fmla="*/ 6 h 50"/>
                <a:gd name="T24" fmla="*/ 39 w 45"/>
                <a:gd name="T25" fmla="*/ 9 h 50"/>
                <a:gd name="T26" fmla="*/ 39 w 45"/>
                <a:gd name="T27" fmla="*/ 24 h 50"/>
                <a:gd name="T28" fmla="*/ 14 w 45"/>
                <a:gd name="T29" fmla="*/ 27 h 50"/>
                <a:gd name="T30" fmla="*/ 8 w 45"/>
                <a:gd name="T31" fmla="*/ 33 h 50"/>
                <a:gd name="T32" fmla="*/ 14 w 45"/>
                <a:gd name="T33" fmla="*/ 39 h 50"/>
                <a:gd name="T34" fmla="*/ 30 w 45"/>
                <a:gd name="T35" fmla="*/ 34 h 50"/>
                <a:gd name="T36" fmla="*/ 32 w 45"/>
                <a:gd name="T37" fmla="*/ 32 h 50"/>
                <a:gd name="T38" fmla="*/ 40 w 45"/>
                <a:gd name="T39" fmla="*/ 32 h 50"/>
                <a:gd name="T40" fmla="*/ 42 w 45"/>
                <a:gd name="T41" fmla="*/ 34 h 50"/>
                <a:gd name="T42" fmla="*/ 42 w 45"/>
                <a:gd name="T43" fmla="*/ 34 h 50"/>
                <a:gd name="T44" fmla="*/ 45 w 45"/>
                <a:gd name="T45" fmla="*/ 36 h 50"/>
                <a:gd name="T46" fmla="*/ 45 w 45"/>
                <a:gd name="T47" fmla="*/ 41 h 50"/>
                <a:gd name="T48" fmla="*/ 44 w 45"/>
                <a:gd name="T49" fmla="*/ 48 h 50"/>
                <a:gd name="T50" fmla="*/ 42 w 45"/>
                <a:gd name="T51" fmla="*/ 48 h 50"/>
                <a:gd name="T52" fmla="*/ 42 w 45"/>
                <a:gd name="T53" fmla="*/ 48 h 50"/>
                <a:gd name="T54" fmla="*/ 40 w 45"/>
                <a:gd name="T55" fmla="*/ 50 h 50"/>
                <a:gd name="T56" fmla="*/ 32 w 45"/>
                <a:gd name="T57" fmla="*/ 50 h 50"/>
                <a:gd name="T58" fmla="*/ 30 w 45"/>
                <a:gd name="T59" fmla="*/ 48 h 50"/>
                <a:gd name="T60" fmla="*/ 14 w 45"/>
                <a:gd name="T61" fmla="*/ 43 h 50"/>
                <a:gd name="T62" fmla="*/ 4 w 45"/>
                <a:gd name="T63" fmla="*/ 33 h 50"/>
                <a:gd name="T64" fmla="*/ 14 w 45"/>
                <a:gd name="T65" fmla="*/ 23 h 50"/>
                <a:gd name="T66" fmla="*/ 36 w 45"/>
                <a:gd name="T67" fmla="*/ 21 h 50"/>
                <a:gd name="T68" fmla="*/ 36 w 45"/>
                <a:gd name="T69" fmla="*/ 12 h 50"/>
                <a:gd name="T70" fmla="*/ 16 w 45"/>
                <a:gd name="T71" fmla="*/ 10 h 50"/>
                <a:gd name="T72" fmla="*/ 14 w 45"/>
                <a:gd name="T73" fmla="*/ 17 h 50"/>
                <a:gd name="T74" fmla="*/ 6 w 45"/>
                <a:gd name="T75" fmla="*/ 17 h 50"/>
                <a:gd name="T76" fmla="*/ 4 w 45"/>
                <a:gd name="T77" fmla="*/ 15 h 50"/>
                <a:gd name="T78" fmla="*/ 1 w 45"/>
                <a:gd name="T79" fmla="*/ 15 h 50"/>
                <a:gd name="T80" fmla="*/ 0 w 45"/>
                <a:gd name="T81" fmla="*/ 14 h 50"/>
                <a:gd name="T82" fmla="*/ 0 w 45"/>
                <a:gd name="T83" fmla="*/ 3 h 50"/>
                <a:gd name="T84" fmla="*/ 42 w 45"/>
                <a:gd name="T85" fmla="*/ 37 h 50"/>
                <a:gd name="T86" fmla="*/ 42 w 45"/>
                <a:gd name="T87" fmla="*/ 37 h 50"/>
                <a:gd name="T88" fmla="*/ 42 w 45"/>
                <a:gd name="T89" fmla="*/ 45 h 50"/>
                <a:gd name="T90" fmla="*/ 43 w 45"/>
                <a:gd name="T91" fmla="*/ 45 h 50"/>
                <a:gd name="T92" fmla="*/ 43 w 45"/>
                <a:gd name="T93" fmla="*/ 37 h 50"/>
                <a:gd name="T94" fmla="*/ 33 w 45"/>
                <a:gd name="T95" fmla="*/ 41 h 50"/>
                <a:gd name="T96" fmla="*/ 33 w 45"/>
                <a:gd name="T97" fmla="*/ 41 h 50"/>
                <a:gd name="T98" fmla="*/ 33 w 45"/>
                <a:gd name="T99" fmla="*/ 46 h 50"/>
                <a:gd name="T100" fmla="*/ 38 w 45"/>
                <a:gd name="T101" fmla="*/ 46 h 50"/>
                <a:gd name="T102" fmla="*/ 38 w 45"/>
                <a:gd name="T103" fmla="*/ 36 h 50"/>
                <a:gd name="T104" fmla="*/ 33 w 45"/>
                <a:gd name="T105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5" h="50">
                  <a:moveTo>
                    <a:pt x="12" y="8"/>
                  </a:move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8"/>
                    <a:pt x="12" y="8"/>
                    <a:pt x="12" y="8"/>
                  </a:cubicBezTo>
                  <a:close/>
                  <a:moveTo>
                    <a:pt x="4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4"/>
                    <a:pt x="4" y="4"/>
                    <a:pt x="4" y="4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4" y="6"/>
                    <a:pt x="37" y="7"/>
                    <a:pt x="39" y="9"/>
                  </a:cubicBezTo>
                  <a:cubicBezTo>
                    <a:pt x="40" y="11"/>
                    <a:pt x="42" y="14"/>
                    <a:pt x="42" y="16"/>
                  </a:cubicBezTo>
                  <a:cubicBezTo>
                    <a:pt x="42" y="19"/>
                    <a:pt x="40" y="22"/>
                    <a:pt x="39" y="24"/>
                  </a:cubicBezTo>
                  <a:cubicBezTo>
                    <a:pt x="37" y="25"/>
                    <a:pt x="34" y="27"/>
                    <a:pt x="32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2" y="27"/>
                    <a:pt x="11" y="27"/>
                    <a:pt x="10" y="28"/>
                  </a:cubicBezTo>
                  <a:cubicBezTo>
                    <a:pt x="8" y="30"/>
                    <a:pt x="8" y="31"/>
                    <a:pt x="8" y="33"/>
                  </a:cubicBezTo>
                  <a:cubicBezTo>
                    <a:pt x="8" y="35"/>
                    <a:pt x="8" y="36"/>
                    <a:pt x="10" y="37"/>
                  </a:cubicBezTo>
                  <a:cubicBezTo>
                    <a:pt x="11" y="38"/>
                    <a:pt x="12" y="39"/>
                    <a:pt x="14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3"/>
                    <a:pt x="30" y="32"/>
                    <a:pt x="32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2"/>
                    <a:pt x="42" y="33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5" y="34"/>
                    <a:pt x="45" y="35"/>
                    <a:pt x="45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45" y="47"/>
                    <a:pt x="45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9"/>
                    <a:pt x="41" y="50"/>
                    <a:pt x="40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0" y="50"/>
                    <a:pt x="30" y="49"/>
                    <a:pt x="30" y="48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1" y="43"/>
                    <a:pt x="9" y="42"/>
                    <a:pt x="7" y="40"/>
                  </a:cubicBezTo>
                  <a:cubicBezTo>
                    <a:pt x="5" y="38"/>
                    <a:pt x="4" y="36"/>
                    <a:pt x="4" y="33"/>
                  </a:cubicBezTo>
                  <a:cubicBezTo>
                    <a:pt x="4" y="30"/>
                    <a:pt x="5" y="27"/>
                    <a:pt x="7" y="26"/>
                  </a:cubicBezTo>
                  <a:cubicBezTo>
                    <a:pt x="9" y="24"/>
                    <a:pt x="11" y="23"/>
                    <a:pt x="14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3" y="23"/>
                    <a:pt x="35" y="22"/>
                    <a:pt x="36" y="21"/>
                  </a:cubicBezTo>
                  <a:cubicBezTo>
                    <a:pt x="37" y="20"/>
                    <a:pt x="38" y="18"/>
                    <a:pt x="38" y="16"/>
                  </a:cubicBezTo>
                  <a:cubicBezTo>
                    <a:pt x="38" y="15"/>
                    <a:pt x="37" y="13"/>
                    <a:pt x="36" y="12"/>
                  </a:cubicBezTo>
                  <a:cubicBezTo>
                    <a:pt x="35" y="11"/>
                    <a:pt x="33" y="10"/>
                    <a:pt x="32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6"/>
                    <a:pt x="15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7"/>
                    <a:pt x="4" y="16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0" y="14"/>
                    <a:pt x="0" y="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lose/>
                  <a:moveTo>
                    <a:pt x="42" y="37"/>
                  </a:move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2" y="37"/>
                    <a:pt x="42" y="37"/>
                    <a:pt x="42" y="37"/>
                  </a:cubicBez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41"/>
                    <a:pt x="33" y="41"/>
                    <a:pt x="33" y="41"/>
                  </a:cubicBezTo>
                  <a:close/>
                </a:path>
              </a:pathLst>
            </a:custGeom>
            <a:solidFill>
              <a:sysClr val="windowText" lastClr="000000">
                <a:lumMod val="95000"/>
                <a:lumOff val="5000"/>
              </a:sysClr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603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5207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2810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0414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8017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45621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3224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0828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752818" y="2885822"/>
              <a:ext cx="1104309" cy="3656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配置管理</a:t>
              </a: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2990836" y="2882637"/>
              <a:ext cx="1271689" cy="3656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数据源管理</a:t>
              </a: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1778061" y="3337134"/>
              <a:ext cx="1104309" cy="3656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任务管理</a:t>
              </a: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3074527" y="3360531"/>
              <a:ext cx="1104309" cy="3656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任务同步</a:t>
              </a: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1776761" y="4282508"/>
            <a:ext cx="8780888" cy="536269"/>
            <a:chOff x="1776761" y="4282508"/>
            <a:chExt cx="8780888" cy="536269"/>
          </a:xfrm>
        </p:grpSpPr>
        <p:sp>
          <p:nvSpPr>
            <p:cNvPr id="9" name="矩形 8"/>
            <p:cNvSpPr/>
            <p:nvPr/>
          </p:nvSpPr>
          <p:spPr>
            <a:xfrm>
              <a:off x="1776761" y="4282508"/>
              <a:ext cx="8780888" cy="536269"/>
            </a:xfrm>
            <a:prstGeom prst="rect">
              <a:avLst/>
            </a:prstGeom>
            <a:solidFill>
              <a:srgbClr val="52B6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/>
                  </a:solidFill>
                </a:rPr>
                <a:t>dolphinscheduler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519" y="4329267"/>
              <a:ext cx="539181" cy="486897"/>
            </a:xfrm>
            <a:prstGeom prst="rect">
              <a:avLst/>
            </a:prstGeom>
          </p:spPr>
        </p:pic>
      </p:grpSp>
      <p:grpSp>
        <p:nvGrpSpPr>
          <p:cNvPr id="81" name="组合 80"/>
          <p:cNvGrpSpPr/>
          <p:nvPr/>
        </p:nvGrpSpPr>
        <p:grpSpPr>
          <a:xfrm>
            <a:off x="1776761" y="5013346"/>
            <a:ext cx="2169402" cy="536269"/>
            <a:chOff x="1776761" y="4950829"/>
            <a:chExt cx="2169402" cy="536269"/>
          </a:xfrm>
        </p:grpSpPr>
        <p:sp>
          <p:nvSpPr>
            <p:cNvPr id="37" name="矩形 36"/>
            <p:cNvSpPr/>
            <p:nvPr/>
          </p:nvSpPr>
          <p:spPr>
            <a:xfrm>
              <a:off x="1776761" y="4950829"/>
              <a:ext cx="2169402" cy="536269"/>
            </a:xfrm>
            <a:prstGeom prst="rect">
              <a:avLst/>
            </a:prstGeom>
            <a:solidFill>
              <a:srgbClr val="52B6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            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datax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289" y="5085341"/>
              <a:ext cx="835224" cy="256054"/>
            </a:xfrm>
            <a:prstGeom prst="rect">
              <a:avLst/>
            </a:prstGeom>
          </p:spPr>
        </p:pic>
      </p:grpSp>
      <p:grpSp>
        <p:nvGrpSpPr>
          <p:cNvPr id="92" name="组合 91"/>
          <p:cNvGrpSpPr/>
          <p:nvPr/>
        </p:nvGrpSpPr>
        <p:grpSpPr>
          <a:xfrm>
            <a:off x="1776761" y="5703884"/>
            <a:ext cx="8780888" cy="675011"/>
            <a:chOff x="1776761" y="5703884"/>
            <a:chExt cx="8780888" cy="675011"/>
          </a:xfrm>
        </p:grpSpPr>
        <p:sp>
          <p:nvSpPr>
            <p:cNvPr id="45" name="矩形 44"/>
            <p:cNvSpPr/>
            <p:nvPr/>
          </p:nvSpPr>
          <p:spPr>
            <a:xfrm>
              <a:off x="1776761" y="5703884"/>
              <a:ext cx="8780888" cy="675011"/>
            </a:xfrm>
            <a:prstGeom prst="rect">
              <a:avLst/>
            </a:prstGeom>
            <a:solidFill>
              <a:srgbClr val="52B6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                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hadoop</a:t>
              </a:r>
              <a:r>
                <a:rPr lang="zh-CN" altLang="en-US" sz="2000" dirty="0">
                  <a:solidFill>
                    <a:schemeClr val="tx1"/>
                  </a:solidFill>
                </a:rPr>
                <a:t>生态系统</a:t>
              </a:r>
              <a:r>
                <a:rPr lang="en-US" altLang="zh-CN" sz="2000" dirty="0">
                  <a:solidFill>
                    <a:schemeClr val="tx1"/>
                  </a:solidFill>
                </a:rPr>
                <a:t>                         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6832" y="5851771"/>
              <a:ext cx="664981" cy="446024"/>
            </a:xfrm>
            <a:prstGeom prst="rect">
              <a:avLst/>
            </a:prstGeom>
          </p:spPr>
        </p:pic>
      </p:grpSp>
      <p:grpSp>
        <p:nvGrpSpPr>
          <p:cNvPr id="78" name="组合 77"/>
          <p:cNvGrpSpPr/>
          <p:nvPr/>
        </p:nvGrpSpPr>
        <p:grpSpPr>
          <a:xfrm>
            <a:off x="1975239" y="695467"/>
            <a:ext cx="2801263" cy="1389208"/>
            <a:chOff x="1938069" y="695467"/>
            <a:chExt cx="2801263" cy="1389208"/>
          </a:xfrm>
        </p:grpSpPr>
        <p:sp>
          <p:nvSpPr>
            <p:cNvPr id="2" name="圆角矩形 1"/>
            <p:cNvSpPr/>
            <p:nvPr/>
          </p:nvSpPr>
          <p:spPr>
            <a:xfrm>
              <a:off x="1938069" y="695467"/>
              <a:ext cx="2801263" cy="13892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平台报表</a:t>
              </a:r>
              <a:endPara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Freeform 415"/>
            <p:cNvSpPr>
              <a:spLocks noEditPoints="1"/>
            </p:cNvSpPr>
            <p:nvPr/>
          </p:nvSpPr>
          <p:spPr bwMode="auto">
            <a:xfrm>
              <a:off x="2503433" y="808979"/>
              <a:ext cx="310897" cy="269549"/>
            </a:xfrm>
            <a:custGeom>
              <a:avLst/>
              <a:gdLst>
                <a:gd name="T0" fmla="*/ 0 w 49"/>
                <a:gd name="T1" fmla="*/ 47 h 49"/>
                <a:gd name="T2" fmla="*/ 47 w 49"/>
                <a:gd name="T3" fmla="*/ 45 h 49"/>
                <a:gd name="T4" fmla="*/ 47 w 49"/>
                <a:gd name="T5" fmla="*/ 49 h 49"/>
                <a:gd name="T6" fmla="*/ 2 w 49"/>
                <a:gd name="T7" fmla="*/ 24 h 49"/>
                <a:gd name="T8" fmla="*/ 2 w 49"/>
                <a:gd name="T9" fmla="*/ 24 h 49"/>
                <a:gd name="T10" fmla="*/ 14 w 49"/>
                <a:gd name="T11" fmla="*/ 26 h 49"/>
                <a:gd name="T12" fmla="*/ 14 w 49"/>
                <a:gd name="T13" fmla="*/ 42 h 49"/>
                <a:gd name="T14" fmla="*/ 13 w 49"/>
                <a:gd name="T15" fmla="*/ 43 h 49"/>
                <a:gd name="T16" fmla="*/ 0 w 49"/>
                <a:gd name="T17" fmla="*/ 42 h 49"/>
                <a:gd name="T18" fmla="*/ 0 w 49"/>
                <a:gd name="T19" fmla="*/ 26 h 49"/>
                <a:gd name="T20" fmla="*/ 11 w 49"/>
                <a:gd name="T21" fmla="*/ 27 h 49"/>
                <a:gd name="T22" fmla="*/ 3 w 49"/>
                <a:gd name="T23" fmla="*/ 27 h 49"/>
                <a:gd name="T24" fmla="*/ 11 w 49"/>
                <a:gd name="T25" fmla="*/ 40 h 49"/>
                <a:gd name="T26" fmla="*/ 36 w 49"/>
                <a:gd name="T27" fmla="*/ 10 h 49"/>
                <a:gd name="T28" fmla="*/ 36 w 49"/>
                <a:gd name="T29" fmla="*/ 10 h 49"/>
                <a:gd name="T30" fmla="*/ 49 w 49"/>
                <a:gd name="T31" fmla="*/ 11 h 49"/>
                <a:gd name="T32" fmla="*/ 49 w 49"/>
                <a:gd name="T33" fmla="*/ 42 h 49"/>
                <a:gd name="T34" fmla="*/ 47 w 49"/>
                <a:gd name="T35" fmla="*/ 43 h 49"/>
                <a:gd name="T36" fmla="*/ 35 w 49"/>
                <a:gd name="T37" fmla="*/ 42 h 49"/>
                <a:gd name="T38" fmla="*/ 35 w 49"/>
                <a:gd name="T39" fmla="*/ 11 h 49"/>
                <a:gd name="T40" fmla="*/ 46 w 49"/>
                <a:gd name="T41" fmla="*/ 12 h 49"/>
                <a:gd name="T42" fmla="*/ 38 w 49"/>
                <a:gd name="T43" fmla="*/ 12 h 49"/>
                <a:gd name="T44" fmla="*/ 46 w 49"/>
                <a:gd name="T45" fmla="*/ 40 h 49"/>
                <a:gd name="T46" fmla="*/ 19 w 49"/>
                <a:gd name="T47" fmla="*/ 0 h 49"/>
                <a:gd name="T48" fmla="*/ 19 w 49"/>
                <a:gd name="T49" fmla="*/ 0 h 49"/>
                <a:gd name="T50" fmla="*/ 31 w 49"/>
                <a:gd name="T51" fmla="*/ 1 h 49"/>
                <a:gd name="T52" fmla="*/ 31 w 49"/>
                <a:gd name="T53" fmla="*/ 42 h 49"/>
                <a:gd name="T54" fmla="*/ 30 w 49"/>
                <a:gd name="T55" fmla="*/ 43 h 49"/>
                <a:gd name="T56" fmla="*/ 18 w 49"/>
                <a:gd name="T57" fmla="*/ 42 h 49"/>
                <a:gd name="T58" fmla="*/ 18 w 49"/>
                <a:gd name="T59" fmla="*/ 1 h 49"/>
                <a:gd name="T60" fmla="*/ 29 w 49"/>
                <a:gd name="T61" fmla="*/ 2 h 49"/>
                <a:gd name="T62" fmla="*/ 20 w 49"/>
                <a:gd name="T63" fmla="*/ 2 h 49"/>
                <a:gd name="T64" fmla="*/ 29 w 49"/>
                <a:gd name="T65" fmla="*/ 4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9" h="49">
                  <a:moveTo>
                    <a:pt x="2" y="49"/>
                  </a:moveTo>
                  <a:cubicBezTo>
                    <a:pt x="0" y="49"/>
                    <a:pt x="0" y="48"/>
                    <a:pt x="0" y="47"/>
                  </a:cubicBezTo>
                  <a:cubicBezTo>
                    <a:pt x="0" y="46"/>
                    <a:pt x="0" y="45"/>
                    <a:pt x="2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9" y="45"/>
                    <a:pt x="49" y="46"/>
                    <a:pt x="49" y="47"/>
                  </a:cubicBezTo>
                  <a:cubicBezTo>
                    <a:pt x="49" y="48"/>
                    <a:pt x="49" y="49"/>
                    <a:pt x="47" y="49"/>
                  </a:cubicBezTo>
                  <a:cubicBezTo>
                    <a:pt x="2" y="49"/>
                    <a:pt x="2" y="49"/>
                    <a:pt x="2" y="49"/>
                  </a:cubicBezTo>
                  <a:close/>
                  <a:moveTo>
                    <a:pt x="2" y="24"/>
                  </a:move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4" y="25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2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" y="43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5"/>
                    <a:pt x="1" y="24"/>
                    <a:pt x="2" y="24"/>
                  </a:cubicBezTo>
                  <a:close/>
                  <a:moveTo>
                    <a:pt x="11" y="27"/>
                  </a:moveTo>
                  <a:cubicBezTo>
                    <a:pt x="11" y="27"/>
                    <a:pt x="11" y="27"/>
                    <a:pt x="11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27"/>
                    <a:pt x="11" y="27"/>
                    <a:pt x="11" y="27"/>
                  </a:cubicBezTo>
                  <a:close/>
                  <a:moveTo>
                    <a:pt x="36" y="10"/>
                  </a:move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8" y="10"/>
                    <a:pt x="49" y="10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8" y="43"/>
                    <a:pt x="47" y="43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35" y="42"/>
                    <a:pt x="35" y="42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0"/>
                    <a:pt x="36" y="10"/>
                    <a:pt x="36" y="10"/>
                  </a:cubicBezTo>
                  <a:close/>
                  <a:moveTo>
                    <a:pt x="46" y="12"/>
                  </a:moveTo>
                  <a:cubicBezTo>
                    <a:pt x="46" y="12"/>
                    <a:pt x="46" y="12"/>
                    <a:pt x="46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12"/>
                    <a:pt x="46" y="12"/>
                    <a:pt x="46" y="12"/>
                  </a:cubicBezTo>
                  <a:close/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1" y="0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3"/>
                    <a:pt x="18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0"/>
                    <a:pt x="18" y="0"/>
                    <a:pt x="19" y="0"/>
                  </a:cubicBezTo>
                  <a:close/>
                  <a:moveTo>
                    <a:pt x="29" y="2"/>
                  </a:moveTo>
                  <a:cubicBezTo>
                    <a:pt x="29" y="2"/>
                    <a:pt x="29" y="2"/>
                    <a:pt x="2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2"/>
                    <a:pt x="29" y="2"/>
                    <a:pt x="29" y="2"/>
                  </a:cubicBezTo>
                  <a:close/>
                </a:path>
              </a:pathLst>
            </a:custGeom>
            <a:solidFill>
              <a:sysClr val="windowText" lastClr="000000">
                <a:lumMod val="95000"/>
                <a:lumOff val="5000"/>
              </a:sysClr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603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5207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2810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0414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8017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45621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3224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0828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2287931" y="1599385"/>
              <a:ext cx="1052797" cy="3656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系统首页</a:t>
              </a: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3489787" y="1614014"/>
              <a:ext cx="1052797" cy="3656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质量看板</a:t>
              </a: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2308056" y="1200301"/>
              <a:ext cx="1052797" cy="3656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报表设计</a:t>
              </a: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3493855" y="1192255"/>
              <a:ext cx="1052797" cy="3656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报表看板</a:t>
              </a:r>
            </a:p>
          </p:txBody>
        </p:sp>
      </p:grpSp>
      <p:sp>
        <p:nvSpPr>
          <p:cNvPr id="53" name="矩形 52"/>
          <p:cNvSpPr/>
          <p:nvPr/>
        </p:nvSpPr>
        <p:spPr>
          <a:xfrm>
            <a:off x="10813296" y="1768317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权限管理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10813296" y="2477437"/>
            <a:ext cx="1048544" cy="3656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用户管理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10813296" y="3208685"/>
            <a:ext cx="1048544" cy="3656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角色管理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10819596" y="3907308"/>
            <a:ext cx="1048544" cy="3656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访问权限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4942619" y="695467"/>
            <a:ext cx="2835190" cy="1389208"/>
            <a:chOff x="4942619" y="695467"/>
            <a:chExt cx="2835190" cy="1389208"/>
          </a:xfrm>
        </p:grpSpPr>
        <p:sp>
          <p:nvSpPr>
            <p:cNvPr id="7" name="圆角矩形 6"/>
            <p:cNvSpPr/>
            <p:nvPr/>
          </p:nvSpPr>
          <p:spPr>
            <a:xfrm>
              <a:off x="4942619" y="695467"/>
              <a:ext cx="2835190" cy="13892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数据质量</a:t>
              </a:r>
              <a:endPara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" name="Freeform 383"/>
            <p:cNvSpPr>
              <a:spLocks noEditPoints="1"/>
            </p:cNvSpPr>
            <p:nvPr/>
          </p:nvSpPr>
          <p:spPr bwMode="auto">
            <a:xfrm>
              <a:off x="5489417" y="811477"/>
              <a:ext cx="278412" cy="265981"/>
            </a:xfrm>
            <a:custGeom>
              <a:avLst/>
              <a:gdLst>
                <a:gd name="T0" fmla="*/ 14 w 46"/>
                <a:gd name="T1" fmla="*/ 9 h 46"/>
                <a:gd name="T2" fmla="*/ 12 w 46"/>
                <a:gd name="T3" fmla="*/ 11 h 46"/>
                <a:gd name="T4" fmla="*/ 9 w 46"/>
                <a:gd name="T5" fmla="*/ 15 h 46"/>
                <a:gd name="T6" fmla="*/ 11 w 46"/>
                <a:gd name="T7" fmla="*/ 16 h 46"/>
                <a:gd name="T8" fmla="*/ 13 w 46"/>
                <a:gd name="T9" fmla="*/ 13 h 46"/>
                <a:gd name="T10" fmla="*/ 15 w 46"/>
                <a:gd name="T11" fmla="*/ 11 h 46"/>
                <a:gd name="T12" fmla="*/ 17 w 46"/>
                <a:gd name="T13" fmla="*/ 9 h 46"/>
                <a:gd name="T14" fmla="*/ 45 w 46"/>
                <a:gd name="T15" fmla="*/ 42 h 46"/>
                <a:gd name="T16" fmla="*/ 37 w 46"/>
                <a:gd name="T17" fmla="*/ 34 h 46"/>
                <a:gd name="T18" fmla="*/ 42 w 46"/>
                <a:gd name="T19" fmla="*/ 21 h 46"/>
                <a:gd name="T20" fmla="*/ 40 w 46"/>
                <a:gd name="T21" fmla="*/ 13 h 46"/>
                <a:gd name="T22" fmla="*/ 36 w 46"/>
                <a:gd name="T23" fmla="*/ 6 h 46"/>
                <a:gd name="T24" fmla="*/ 29 w 46"/>
                <a:gd name="T25" fmla="*/ 1 h 46"/>
                <a:gd name="T26" fmla="*/ 6 w 46"/>
                <a:gd name="T27" fmla="*/ 6 h 46"/>
                <a:gd name="T28" fmla="*/ 0 w 46"/>
                <a:gd name="T29" fmla="*/ 21 h 46"/>
                <a:gd name="T30" fmla="*/ 2 w 46"/>
                <a:gd name="T31" fmla="*/ 29 h 46"/>
                <a:gd name="T32" fmla="*/ 6 w 46"/>
                <a:gd name="T33" fmla="*/ 35 h 46"/>
                <a:gd name="T34" fmla="*/ 13 w 46"/>
                <a:gd name="T35" fmla="*/ 40 h 46"/>
                <a:gd name="T36" fmla="*/ 21 w 46"/>
                <a:gd name="T37" fmla="*/ 41 h 46"/>
                <a:gd name="T38" fmla="*/ 34 w 46"/>
                <a:gd name="T39" fmla="*/ 37 h 46"/>
                <a:gd name="T40" fmla="*/ 45 w 46"/>
                <a:gd name="T41" fmla="*/ 45 h 46"/>
                <a:gd name="T42" fmla="*/ 33 w 46"/>
                <a:gd name="T43" fmla="*/ 33 h 46"/>
                <a:gd name="T44" fmla="*/ 33 w 46"/>
                <a:gd name="T45" fmla="*/ 33 h 46"/>
                <a:gd name="T46" fmla="*/ 28 w 46"/>
                <a:gd name="T47" fmla="*/ 36 h 46"/>
                <a:gd name="T48" fmla="*/ 15 w 46"/>
                <a:gd name="T49" fmla="*/ 36 h 46"/>
                <a:gd name="T50" fmla="*/ 9 w 46"/>
                <a:gd name="T51" fmla="*/ 33 h 46"/>
                <a:gd name="T52" fmla="*/ 9 w 46"/>
                <a:gd name="T53" fmla="*/ 33 h 46"/>
                <a:gd name="T54" fmla="*/ 5 w 46"/>
                <a:gd name="T55" fmla="*/ 27 h 46"/>
                <a:gd name="T56" fmla="*/ 5 w 46"/>
                <a:gd name="T57" fmla="*/ 14 h 46"/>
                <a:gd name="T58" fmla="*/ 21 w 46"/>
                <a:gd name="T59" fmla="*/ 4 h 46"/>
                <a:gd name="T60" fmla="*/ 28 w 46"/>
                <a:gd name="T61" fmla="*/ 5 h 46"/>
                <a:gd name="T62" fmla="*/ 33 w 46"/>
                <a:gd name="T63" fmla="*/ 9 h 46"/>
                <a:gd name="T64" fmla="*/ 37 w 46"/>
                <a:gd name="T65" fmla="*/ 14 h 46"/>
                <a:gd name="T66" fmla="*/ 37 w 46"/>
                <a:gd name="T67" fmla="*/ 27 h 46"/>
                <a:gd name="T68" fmla="*/ 33 w 46"/>
                <a:gd name="T69" fmla="*/ 19 h 46"/>
                <a:gd name="T70" fmla="*/ 32 w 46"/>
                <a:gd name="T71" fmla="*/ 21 h 46"/>
                <a:gd name="T72" fmla="*/ 31 w 46"/>
                <a:gd name="T73" fmla="*/ 25 h 46"/>
                <a:gd name="T74" fmla="*/ 25 w 46"/>
                <a:gd name="T75" fmla="*/ 31 h 46"/>
                <a:gd name="T76" fmla="*/ 20 w 46"/>
                <a:gd name="T77" fmla="*/ 33 h 46"/>
                <a:gd name="T78" fmla="*/ 26 w 46"/>
                <a:gd name="T79" fmla="*/ 33 h 46"/>
                <a:gd name="T80" fmla="*/ 34 w 46"/>
                <a:gd name="T81" fmla="*/ 26 h 46"/>
                <a:gd name="T82" fmla="*/ 35 w 46"/>
                <a:gd name="T83" fmla="*/ 2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" h="46">
                  <a:moveTo>
                    <a:pt x="16" y="8"/>
                  </a:moveTo>
                  <a:cubicBezTo>
                    <a:pt x="15" y="9"/>
                    <a:pt x="14" y="9"/>
                    <a:pt x="14" y="9"/>
                  </a:cubicBezTo>
                  <a:cubicBezTo>
                    <a:pt x="13" y="10"/>
                    <a:pt x="12" y="10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8" y="16"/>
                    <a:pt x="9" y="17"/>
                    <a:pt x="9" y="17"/>
                  </a:cubicBezTo>
                  <a:cubicBezTo>
                    <a:pt x="10" y="17"/>
                    <a:pt x="11" y="17"/>
                    <a:pt x="11" y="16"/>
                  </a:cubicBezTo>
                  <a:cubicBezTo>
                    <a:pt x="11" y="16"/>
                    <a:pt x="11" y="15"/>
                    <a:pt x="12" y="14"/>
                  </a:cubicBezTo>
                  <a:cubicBezTo>
                    <a:pt x="12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6" y="11"/>
                    <a:pt x="17" y="10"/>
                  </a:cubicBezTo>
                  <a:cubicBezTo>
                    <a:pt x="17" y="10"/>
                    <a:pt x="18" y="9"/>
                    <a:pt x="17" y="9"/>
                  </a:cubicBezTo>
                  <a:cubicBezTo>
                    <a:pt x="17" y="8"/>
                    <a:pt x="16" y="8"/>
                    <a:pt x="16" y="8"/>
                  </a:cubicBezTo>
                  <a:close/>
                  <a:moveTo>
                    <a:pt x="45" y="42"/>
                  </a:moveTo>
                  <a:cubicBezTo>
                    <a:pt x="45" y="42"/>
                    <a:pt x="45" y="42"/>
                    <a:pt x="45" y="42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8" y="32"/>
                    <a:pt x="40" y="31"/>
                    <a:pt x="40" y="29"/>
                  </a:cubicBezTo>
                  <a:cubicBezTo>
                    <a:pt x="41" y="26"/>
                    <a:pt x="42" y="23"/>
                    <a:pt x="42" y="21"/>
                  </a:cubicBezTo>
                  <a:cubicBezTo>
                    <a:pt x="42" y="18"/>
                    <a:pt x="41" y="15"/>
                    <a:pt x="40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9" y="10"/>
                    <a:pt x="38" y="8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4" y="4"/>
                    <a:pt x="32" y="2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7" y="0"/>
                    <a:pt x="24" y="0"/>
                    <a:pt x="21" y="0"/>
                  </a:cubicBezTo>
                  <a:cubicBezTo>
                    <a:pt x="15" y="0"/>
                    <a:pt x="10" y="2"/>
                    <a:pt x="6" y="6"/>
                  </a:cubicBezTo>
                  <a:cubicBezTo>
                    <a:pt x="4" y="8"/>
                    <a:pt x="3" y="10"/>
                    <a:pt x="2" y="13"/>
                  </a:cubicBezTo>
                  <a:cubicBezTo>
                    <a:pt x="1" y="15"/>
                    <a:pt x="0" y="18"/>
                    <a:pt x="0" y="21"/>
                  </a:cubicBezTo>
                  <a:cubicBezTo>
                    <a:pt x="0" y="23"/>
                    <a:pt x="1" y="26"/>
                    <a:pt x="2" y="28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3" y="31"/>
                    <a:pt x="4" y="33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8" y="37"/>
                    <a:pt x="11" y="39"/>
                    <a:pt x="13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6" y="41"/>
                    <a:pt x="18" y="41"/>
                    <a:pt x="21" y="41"/>
                  </a:cubicBezTo>
                  <a:cubicBezTo>
                    <a:pt x="24" y="41"/>
                    <a:pt x="27" y="41"/>
                    <a:pt x="29" y="40"/>
                  </a:cubicBezTo>
                  <a:cubicBezTo>
                    <a:pt x="31" y="39"/>
                    <a:pt x="33" y="38"/>
                    <a:pt x="34" y="37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6"/>
                    <a:pt x="45" y="46"/>
                    <a:pt x="45" y="45"/>
                  </a:cubicBezTo>
                  <a:cubicBezTo>
                    <a:pt x="46" y="44"/>
                    <a:pt x="46" y="43"/>
                    <a:pt x="45" y="42"/>
                  </a:cubicBezTo>
                  <a:close/>
                  <a:moveTo>
                    <a:pt x="33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2" y="34"/>
                    <a:pt x="30" y="35"/>
                    <a:pt x="28" y="36"/>
                  </a:cubicBezTo>
                  <a:cubicBezTo>
                    <a:pt x="26" y="37"/>
                    <a:pt x="23" y="38"/>
                    <a:pt x="21" y="38"/>
                  </a:cubicBezTo>
                  <a:cubicBezTo>
                    <a:pt x="19" y="38"/>
                    <a:pt x="17" y="37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3" y="35"/>
                    <a:pt x="11" y="34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8" y="31"/>
                    <a:pt x="6" y="29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5"/>
                    <a:pt x="4" y="23"/>
                    <a:pt x="4" y="21"/>
                  </a:cubicBezTo>
                  <a:cubicBezTo>
                    <a:pt x="4" y="18"/>
                    <a:pt x="5" y="16"/>
                    <a:pt x="5" y="14"/>
                  </a:cubicBezTo>
                  <a:cubicBezTo>
                    <a:pt x="6" y="12"/>
                    <a:pt x="7" y="10"/>
                    <a:pt x="9" y="9"/>
                  </a:cubicBezTo>
                  <a:cubicBezTo>
                    <a:pt x="12" y="6"/>
                    <a:pt x="16" y="4"/>
                    <a:pt x="21" y="4"/>
                  </a:cubicBezTo>
                  <a:cubicBezTo>
                    <a:pt x="23" y="4"/>
                    <a:pt x="26" y="4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30" y="6"/>
                    <a:pt x="32" y="7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5" y="10"/>
                    <a:pt x="36" y="12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8" y="16"/>
                    <a:pt x="38" y="18"/>
                    <a:pt x="38" y="21"/>
                  </a:cubicBezTo>
                  <a:cubicBezTo>
                    <a:pt x="38" y="23"/>
                    <a:pt x="38" y="25"/>
                    <a:pt x="37" y="27"/>
                  </a:cubicBezTo>
                  <a:cubicBezTo>
                    <a:pt x="36" y="29"/>
                    <a:pt x="35" y="31"/>
                    <a:pt x="33" y="33"/>
                  </a:cubicBezTo>
                  <a:close/>
                  <a:moveTo>
                    <a:pt x="33" y="19"/>
                  </a:move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2" y="20"/>
                    <a:pt x="32" y="21"/>
                  </a:cubicBezTo>
                  <a:cubicBezTo>
                    <a:pt x="32" y="22"/>
                    <a:pt x="32" y="24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6"/>
                    <a:pt x="30" y="27"/>
                    <a:pt x="29" y="29"/>
                  </a:cubicBezTo>
                  <a:cubicBezTo>
                    <a:pt x="28" y="30"/>
                    <a:pt x="27" y="30"/>
                    <a:pt x="25" y="31"/>
                  </a:cubicBezTo>
                  <a:cubicBezTo>
                    <a:pt x="24" y="32"/>
                    <a:pt x="23" y="32"/>
                    <a:pt x="21" y="32"/>
                  </a:cubicBezTo>
                  <a:cubicBezTo>
                    <a:pt x="20" y="32"/>
                    <a:pt x="20" y="32"/>
                    <a:pt x="20" y="33"/>
                  </a:cubicBezTo>
                  <a:cubicBezTo>
                    <a:pt x="20" y="34"/>
                    <a:pt x="20" y="34"/>
                    <a:pt x="21" y="34"/>
                  </a:cubicBezTo>
                  <a:cubicBezTo>
                    <a:pt x="23" y="34"/>
                    <a:pt x="25" y="34"/>
                    <a:pt x="26" y="33"/>
                  </a:cubicBezTo>
                  <a:cubicBezTo>
                    <a:pt x="28" y="32"/>
                    <a:pt x="29" y="31"/>
                    <a:pt x="31" y="30"/>
                  </a:cubicBezTo>
                  <a:cubicBezTo>
                    <a:pt x="32" y="29"/>
                    <a:pt x="33" y="27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4"/>
                    <a:pt x="35" y="22"/>
                    <a:pt x="35" y="21"/>
                  </a:cubicBezTo>
                  <a:cubicBezTo>
                    <a:pt x="35" y="20"/>
                    <a:pt x="34" y="19"/>
                    <a:pt x="33" y="19"/>
                  </a:cubicBezTo>
                  <a:close/>
                </a:path>
              </a:pathLst>
            </a:custGeom>
            <a:solidFill>
              <a:sysClr val="windowText" lastClr="000000">
                <a:lumMod val="95000"/>
                <a:lumOff val="5000"/>
              </a:sysClr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603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5207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2810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0414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8017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45621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3224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0828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5217215" y="1191185"/>
              <a:ext cx="1079066" cy="3656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配置信息</a:t>
              </a: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6475577" y="1185279"/>
              <a:ext cx="1079066" cy="3656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质量报告</a:t>
              </a:r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5217215" y="1608901"/>
              <a:ext cx="1079066" cy="3656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校验规则</a:t>
              </a:r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6487743" y="1611260"/>
              <a:ext cx="1079066" cy="3656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告警通知</a:t>
              </a:r>
            </a:p>
          </p:txBody>
        </p:sp>
      </p:grpSp>
      <p:sp>
        <p:nvSpPr>
          <p:cNvPr id="62" name="圆角矩形 61"/>
          <p:cNvSpPr/>
          <p:nvPr/>
        </p:nvSpPr>
        <p:spPr>
          <a:xfrm>
            <a:off x="8166537" y="1241844"/>
            <a:ext cx="1079066" cy="365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任务信息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9303258" y="1234412"/>
            <a:ext cx="1079066" cy="365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监控报告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8181086" y="1636529"/>
            <a:ext cx="1079066" cy="365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配置规则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9306737" y="1629131"/>
            <a:ext cx="1079066" cy="365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告警通知</a:t>
            </a:r>
          </a:p>
        </p:txBody>
      </p:sp>
      <p:grpSp>
        <p:nvGrpSpPr>
          <p:cNvPr id="79" name="组合 78"/>
          <p:cNvGrpSpPr/>
          <p:nvPr/>
        </p:nvGrpSpPr>
        <p:grpSpPr>
          <a:xfrm>
            <a:off x="4885194" y="5013346"/>
            <a:ext cx="2446108" cy="536269"/>
            <a:chOff x="4625002" y="4950829"/>
            <a:chExt cx="2446108" cy="536269"/>
          </a:xfrm>
        </p:grpSpPr>
        <p:sp>
          <p:nvSpPr>
            <p:cNvPr id="69" name="矩形 68"/>
            <p:cNvSpPr/>
            <p:nvPr/>
          </p:nvSpPr>
          <p:spPr>
            <a:xfrm>
              <a:off x="4625002" y="4950829"/>
              <a:ext cx="2446108" cy="536269"/>
            </a:xfrm>
            <a:prstGeom prst="rect">
              <a:avLst/>
            </a:prstGeom>
            <a:solidFill>
              <a:srgbClr val="52B6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        hive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8337" y="5004841"/>
              <a:ext cx="538685" cy="422122"/>
            </a:xfrm>
            <a:prstGeom prst="rect">
              <a:avLst/>
            </a:prstGeom>
          </p:spPr>
        </p:pic>
      </p:grpSp>
      <p:grpSp>
        <p:nvGrpSpPr>
          <p:cNvPr id="80" name="组合 79"/>
          <p:cNvGrpSpPr/>
          <p:nvPr/>
        </p:nvGrpSpPr>
        <p:grpSpPr>
          <a:xfrm>
            <a:off x="8203276" y="5010720"/>
            <a:ext cx="2354373" cy="538895"/>
            <a:chOff x="8203276" y="4948203"/>
            <a:chExt cx="2354373" cy="538895"/>
          </a:xfrm>
        </p:grpSpPr>
        <p:sp>
          <p:nvSpPr>
            <p:cNvPr id="71" name="矩形 70"/>
            <p:cNvSpPr/>
            <p:nvPr/>
          </p:nvSpPr>
          <p:spPr>
            <a:xfrm>
              <a:off x="8203276" y="4950829"/>
              <a:ext cx="2354373" cy="536269"/>
            </a:xfrm>
            <a:prstGeom prst="rect">
              <a:avLst/>
            </a:prstGeom>
            <a:solidFill>
              <a:srgbClr val="52B6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        impala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070" y="4948203"/>
              <a:ext cx="343150" cy="538895"/>
            </a:xfrm>
            <a:prstGeom prst="rect">
              <a:avLst/>
            </a:prstGeom>
          </p:spPr>
        </p:pic>
      </p:grpSp>
      <p:grpSp>
        <p:nvGrpSpPr>
          <p:cNvPr id="90" name="组合 89"/>
          <p:cNvGrpSpPr/>
          <p:nvPr/>
        </p:nvGrpSpPr>
        <p:grpSpPr>
          <a:xfrm>
            <a:off x="423734" y="1859681"/>
            <a:ext cx="1181036" cy="4519214"/>
            <a:chOff x="429474" y="1974525"/>
            <a:chExt cx="1181036" cy="4419239"/>
          </a:xfrm>
        </p:grpSpPr>
        <p:sp>
          <p:nvSpPr>
            <p:cNvPr id="72" name="矩形 71"/>
            <p:cNvSpPr/>
            <p:nvPr/>
          </p:nvSpPr>
          <p:spPr>
            <a:xfrm rot="5400000">
              <a:off x="-1212431" y="3641225"/>
              <a:ext cx="4419239" cy="1085840"/>
            </a:xfrm>
            <a:prstGeom prst="rect">
              <a:avLst/>
            </a:prstGeom>
            <a:solidFill>
              <a:srgbClr val="52B6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</a:rPr>
                <a:t>      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29474" y="2533796"/>
              <a:ext cx="11176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平台入口</a:t>
              </a:r>
            </a:p>
          </p:txBody>
        </p:sp>
        <p:sp>
          <p:nvSpPr>
            <p:cNvPr id="74" name="Freeform 363"/>
            <p:cNvSpPr>
              <a:spLocks/>
            </p:cNvSpPr>
            <p:nvPr/>
          </p:nvSpPr>
          <p:spPr bwMode="auto">
            <a:xfrm>
              <a:off x="747635" y="2159464"/>
              <a:ext cx="454116" cy="378246"/>
            </a:xfrm>
            <a:custGeom>
              <a:avLst/>
              <a:gdLst>
                <a:gd name="T0" fmla="*/ 15 w 47"/>
                <a:gd name="T1" fmla="*/ 20 h 42"/>
                <a:gd name="T2" fmla="*/ 15 w 47"/>
                <a:gd name="T3" fmla="*/ 20 h 42"/>
                <a:gd name="T4" fmla="*/ 6 w 47"/>
                <a:gd name="T5" fmla="*/ 29 h 42"/>
                <a:gd name="T6" fmla="*/ 4 w 47"/>
                <a:gd name="T7" fmla="*/ 33 h 42"/>
                <a:gd name="T8" fmla="*/ 6 w 47"/>
                <a:gd name="T9" fmla="*/ 37 h 42"/>
                <a:gd name="T10" fmla="*/ 6 w 47"/>
                <a:gd name="T11" fmla="*/ 37 h 42"/>
                <a:gd name="T12" fmla="*/ 6 w 47"/>
                <a:gd name="T13" fmla="*/ 37 h 42"/>
                <a:gd name="T14" fmla="*/ 10 w 47"/>
                <a:gd name="T15" fmla="*/ 39 h 42"/>
                <a:gd name="T16" fmla="*/ 14 w 47"/>
                <a:gd name="T17" fmla="*/ 37 h 42"/>
                <a:gd name="T18" fmla="*/ 24 w 47"/>
                <a:gd name="T19" fmla="*/ 27 h 42"/>
                <a:gd name="T20" fmla="*/ 24 w 47"/>
                <a:gd name="T21" fmla="*/ 27 h 42"/>
                <a:gd name="T22" fmla="*/ 35 w 47"/>
                <a:gd name="T23" fmla="*/ 16 h 42"/>
                <a:gd name="T24" fmla="*/ 35 w 47"/>
                <a:gd name="T25" fmla="*/ 14 h 42"/>
                <a:gd name="T26" fmla="*/ 35 w 47"/>
                <a:gd name="T27" fmla="*/ 12 h 42"/>
                <a:gd name="T28" fmla="*/ 33 w 47"/>
                <a:gd name="T29" fmla="*/ 12 h 42"/>
                <a:gd name="T30" fmla="*/ 31 w 47"/>
                <a:gd name="T31" fmla="*/ 12 h 42"/>
                <a:gd name="T32" fmla="*/ 16 w 47"/>
                <a:gd name="T33" fmla="*/ 28 h 42"/>
                <a:gd name="T34" fmla="*/ 13 w 47"/>
                <a:gd name="T35" fmla="*/ 28 h 42"/>
                <a:gd name="T36" fmla="*/ 13 w 47"/>
                <a:gd name="T37" fmla="*/ 26 h 42"/>
                <a:gd name="T38" fmla="*/ 29 w 47"/>
                <a:gd name="T39" fmla="*/ 10 h 42"/>
                <a:gd name="T40" fmla="*/ 33 w 47"/>
                <a:gd name="T41" fmla="*/ 8 h 42"/>
                <a:gd name="T42" fmla="*/ 37 w 47"/>
                <a:gd name="T43" fmla="*/ 10 h 42"/>
                <a:gd name="T44" fmla="*/ 39 w 47"/>
                <a:gd name="T45" fmla="*/ 14 h 42"/>
                <a:gd name="T46" fmla="*/ 37 w 47"/>
                <a:gd name="T47" fmla="*/ 19 h 42"/>
                <a:gd name="T48" fmla="*/ 26 w 47"/>
                <a:gd name="T49" fmla="*/ 29 h 42"/>
                <a:gd name="T50" fmla="*/ 26 w 47"/>
                <a:gd name="T51" fmla="*/ 29 h 42"/>
                <a:gd name="T52" fmla="*/ 26 w 47"/>
                <a:gd name="T53" fmla="*/ 29 h 42"/>
                <a:gd name="T54" fmla="*/ 16 w 47"/>
                <a:gd name="T55" fmla="*/ 40 h 42"/>
                <a:gd name="T56" fmla="*/ 10 w 47"/>
                <a:gd name="T57" fmla="*/ 42 h 42"/>
                <a:gd name="T58" fmla="*/ 3 w 47"/>
                <a:gd name="T59" fmla="*/ 40 h 42"/>
                <a:gd name="T60" fmla="*/ 3 w 47"/>
                <a:gd name="T61" fmla="*/ 40 h 42"/>
                <a:gd name="T62" fmla="*/ 0 w 47"/>
                <a:gd name="T63" fmla="*/ 33 h 42"/>
                <a:gd name="T64" fmla="*/ 3 w 47"/>
                <a:gd name="T65" fmla="*/ 26 h 42"/>
                <a:gd name="T66" fmla="*/ 13 w 47"/>
                <a:gd name="T67" fmla="*/ 16 h 42"/>
                <a:gd name="T68" fmla="*/ 13 w 47"/>
                <a:gd name="T69" fmla="*/ 16 h 42"/>
                <a:gd name="T70" fmla="*/ 26 w 47"/>
                <a:gd name="T71" fmla="*/ 4 h 42"/>
                <a:gd name="T72" fmla="*/ 35 w 47"/>
                <a:gd name="T73" fmla="*/ 0 h 42"/>
                <a:gd name="T74" fmla="*/ 43 w 47"/>
                <a:gd name="T75" fmla="*/ 4 h 42"/>
                <a:gd name="T76" fmla="*/ 47 w 47"/>
                <a:gd name="T77" fmla="*/ 12 h 42"/>
                <a:gd name="T78" fmla="*/ 43 w 47"/>
                <a:gd name="T79" fmla="*/ 21 h 42"/>
                <a:gd name="T80" fmla="*/ 26 w 47"/>
                <a:gd name="T81" fmla="*/ 38 h 42"/>
                <a:gd name="T82" fmla="*/ 23 w 47"/>
                <a:gd name="T83" fmla="*/ 38 h 42"/>
                <a:gd name="T84" fmla="*/ 23 w 47"/>
                <a:gd name="T85" fmla="*/ 36 h 42"/>
                <a:gd name="T86" fmla="*/ 41 w 47"/>
                <a:gd name="T87" fmla="*/ 18 h 42"/>
                <a:gd name="T88" fmla="*/ 43 w 47"/>
                <a:gd name="T89" fmla="*/ 12 h 42"/>
                <a:gd name="T90" fmla="*/ 41 w 47"/>
                <a:gd name="T91" fmla="*/ 6 h 42"/>
                <a:gd name="T92" fmla="*/ 35 w 47"/>
                <a:gd name="T93" fmla="*/ 4 h 42"/>
                <a:gd name="T94" fmla="*/ 29 w 47"/>
                <a:gd name="T95" fmla="*/ 6 h 42"/>
                <a:gd name="T96" fmla="*/ 15 w 47"/>
                <a:gd name="T97" fmla="*/ 2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7" h="42">
                  <a:moveTo>
                    <a:pt x="15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30"/>
                    <a:pt x="4" y="32"/>
                    <a:pt x="4" y="33"/>
                  </a:cubicBezTo>
                  <a:cubicBezTo>
                    <a:pt x="4" y="34"/>
                    <a:pt x="5" y="36"/>
                    <a:pt x="6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7" y="38"/>
                    <a:pt x="8" y="39"/>
                    <a:pt x="10" y="39"/>
                  </a:cubicBezTo>
                  <a:cubicBezTo>
                    <a:pt x="11" y="39"/>
                    <a:pt x="13" y="38"/>
                    <a:pt x="14" y="3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5"/>
                    <a:pt x="35" y="14"/>
                  </a:cubicBezTo>
                  <a:cubicBezTo>
                    <a:pt x="35" y="14"/>
                    <a:pt x="35" y="13"/>
                    <a:pt x="35" y="12"/>
                  </a:cubicBezTo>
                  <a:cubicBezTo>
                    <a:pt x="34" y="12"/>
                    <a:pt x="34" y="12"/>
                    <a:pt x="33" y="12"/>
                  </a:cubicBezTo>
                  <a:cubicBezTo>
                    <a:pt x="32" y="12"/>
                    <a:pt x="32" y="12"/>
                    <a:pt x="31" y="12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9"/>
                    <a:pt x="14" y="29"/>
                    <a:pt x="13" y="28"/>
                  </a:cubicBezTo>
                  <a:cubicBezTo>
                    <a:pt x="12" y="27"/>
                    <a:pt x="12" y="26"/>
                    <a:pt x="13" y="26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0" y="9"/>
                    <a:pt x="31" y="8"/>
                    <a:pt x="33" y="8"/>
                  </a:cubicBezTo>
                  <a:cubicBezTo>
                    <a:pt x="35" y="8"/>
                    <a:pt x="36" y="9"/>
                    <a:pt x="37" y="10"/>
                  </a:cubicBezTo>
                  <a:cubicBezTo>
                    <a:pt x="38" y="11"/>
                    <a:pt x="39" y="13"/>
                    <a:pt x="39" y="14"/>
                  </a:cubicBezTo>
                  <a:cubicBezTo>
                    <a:pt x="39" y="16"/>
                    <a:pt x="38" y="17"/>
                    <a:pt x="37" y="1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4" y="41"/>
                    <a:pt x="12" y="42"/>
                    <a:pt x="10" y="42"/>
                  </a:cubicBezTo>
                  <a:cubicBezTo>
                    <a:pt x="7" y="42"/>
                    <a:pt x="5" y="41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1" y="38"/>
                    <a:pt x="0" y="35"/>
                    <a:pt x="0" y="33"/>
                  </a:cubicBezTo>
                  <a:cubicBezTo>
                    <a:pt x="0" y="31"/>
                    <a:pt x="1" y="28"/>
                    <a:pt x="3" y="2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8" y="1"/>
                    <a:pt x="31" y="0"/>
                    <a:pt x="35" y="0"/>
                  </a:cubicBezTo>
                  <a:cubicBezTo>
                    <a:pt x="38" y="0"/>
                    <a:pt x="41" y="1"/>
                    <a:pt x="43" y="4"/>
                  </a:cubicBezTo>
                  <a:cubicBezTo>
                    <a:pt x="45" y="6"/>
                    <a:pt x="47" y="9"/>
                    <a:pt x="47" y="12"/>
                  </a:cubicBezTo>
                  <a:cubicBezTo>
                    <a:pt x="47" y="15"/>
                    <a:pt x="45" y="18"/>
                    <a:pt x="43" y="21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5" y="39"/>
                    <a:pt x="24" y="39"/>
                    <a:pt x="23" y="38"/>
                  </a:cubicBezTo>
                  <a:cubicBezTo>
                    <a:pt x="22" y="37"/>
                    <a:pt x="22" y="36"/>
                    <a:pt x="23" y="36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2" y="16"/>
                    <a:pt x="43" y="14"/>
                    <a:pt x="43" y="12"/>
                  </a:cubicBezTo>
                  <a:cubicBezTo>
                    <a:pt x="43" y="10"/>
                    <a:pt x="42" y="8"/>
                    <a:pt x="41" y="6"/>
                  </a:cubicBezTo>
                  <a:cubicBezTo>
                    <a:pt x="39" y="4"/>
                    <a:pt x="37" y="4"/>
                    <a:pt x="35" y="4"/>
                  </a:cubicBezTo>
                  <a:cubicBezTo>
                    <a:pt x="32" y="4"/>
                    <a:pt x="30" y="4"/>
                    <a:pt x="29" y="6"/>
                  </a:cubicBezTo>
                  <a:cubicBezTo>
                    <a:pt x="15" y="20"/>
                    <a:pt x="15" y="20"/>
                    <a:pt x="15" y="20"/>
                  </a:cubicBezTo>
                  <a:close/>
                </a:path>
              </a:pathLst>
            </a:custGeom>
            <a:solidFill>
              <a:sysClr val="windowText" lastClr="000000">
                <a:lumMod val="95000"/>
                <a:lumOff val="5000"/>
              </a:sysClr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603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5207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2810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0414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8017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45621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3224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0828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498781" y="2985208"/>
              <a:ext cx="975318" cy="5491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cdh</a:t>
              </a:r>
              <a:r>
                <a:rPr lang="zh-CN" altLang="en-US" sz="1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集群</a:t>
              </a:r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527697" y="5701962"/>
              <a:ext cx="975318" cy="5536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ranger</a:t>
              </a:r>
              <a:endPara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494136" y="3634235"/>
              <a:ext cx="975318" cy="57931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spark</a:t>
              </a:r>
              <a:endPara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509529" y="4333184"/>
              <a:ext cx="975318" cy="5811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flink</a:t>
              </a:r>
              <a:endPara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037" y="3049164"/>
              <a:ext cx="868806" cy="214023"/>
            </a:xfrm>
            <a:prstGeom prst="rect">
              <a:avLst/>
            </a:prstGeom>
          </p:spPr>
        </p:pic>
        <p:pic>
          <p:nvPicPr>
            <p:cNvPr id="85" name="图片 8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911" y="5766935"/>
              <a:ext cx="1081928" cy="221248"/>
            </a:xfrm>
            <a:prstGeom prst="rect">
              <a:avLst/>
            </a:prstGeom>
          </p:spPr>
        </p:pic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075" y="3650164"/>
              <a:ext cx="709583" cy="306263"/>
            </a:xfrm>
            <a:prstGeom prst="rect">
              <a:avLst/>
            </a:prstGeom>
          </p:spPr>
        </p:pic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884" y="4259953"/>
              <a:ext cx="514403" cy="533257"/>
            </a:xfrm>
            <a:prstGeom prst="rect">
              <a:avLst/>
            </a:prstGeom>
          </p:spPr>
        </p:pic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7" y="5111815"/>
              <a:ext cx="1130403" cy="250171"/>
            </a:xfrm>
            <a:prstGeom prst="rect">
              <a:avLst/>
            </a:prstGeom>
          </p:spPr>
        </p:pic>
        <p:sp>
          <p:nvSpPr>
            <p:cNvPr id="91" name="圆角矩形 90"/>
            <p:cNvSpPr/>
            <p:nvPr/>
          </p:nvSpPr>
          <p:spPr>
            <a:xfrm>
              <a:off x="526111" y="5038850"/>
              <a:ext cx="975318" cy="57057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grafana</a:t>
              </a:r>
              <a:endPara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4249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 133">
            <a:extLst>
              <a:ext uri="{FF2B5EF4-FFF2-40B4-BE49-F238E27FC236}">
                <a16:creationId xmlns:a16="http://schemas.microsoft.com/office/drawing/2014/main" id="{56B0B4F9-14B4-40B2-BD3D-E8A5F490767C}"/>
              </a:ext>
            </a:extLst>
          </p:cNvPr>
          <p:cNvSpPr txBox="1"/>
          <p:nvPr/>
        </p:nvSpPr>
        <p:spPr>
          <a:xfrm>
            <a:off x="388322" y="96207"/>
            <a:ext cx="275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 err="1"/>
              <a:t>pdp</a:t>
            </a:r>
            <a:r>
              <a:rPr lang="zh-CN" altLang="en-US" dirty="0"/>
              <a:t>任务监控方案</a:t>
            </a:r>
            <a:r>
              <a:rPr lang="en-US" altLang="zh-CN" dirty="0"/>
              <a:t>/</a:t>
            </a:r>
            <a:r>
              <a:rPr lang="zh-CN" altLang="en-US" dirty="0"/>
              <a:t>功能：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6450C5A5-15E3-40FC-8338-0A74F81934CD}"/>
              </a:ext>
            </a:extLst>
          </p:cNvPr>
          <p:cNvGraphicFramePr>
            <a:graphicFrameLocks noGrp="1"/>
          </p:cNvGraphicFramePr>
          <p:nvPr/>
        </p:nvGraphicFramePr>
        <p:xfrm>
          <a:off x="3510213" y="919508"/>
          <a:ext cx="8437814" cy="15935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44275">
                  <a:extLst>
                    <a:ext uri="{9D8B030D-6E8A-4147-A177-3AD203B41FA5}">
                      <a16:colId xmlns:a16="http://schemas.microsoft.com/office/drawing/2014/main" val="1231517263"/>
                    </a:ext>
                  </a:extLst>
                </a:gridCol>
                <a:gridCol w="1255539">
                  <a:extLst>
                    <a:ext uri="{9D8B030D-6E8A-4147-A177-3AD203B41FA5}">
                      <a16:colId xmlns:a16="http://schemas.microsoft.com/office/drawing/2014/main" val="2943684576"/>
                    </a:ext>
                  </a:extLst>
                </a:gridCol>
                <a:gridCol w="758945">
                  <a:extLst>
                    <a:ext uri="{9D8B030D-6E8A-4147-A177-3AD203B41FA5}">
                      <a16:colId xmlns:a16="http://schemas.microsoft.com/office/drawing/2014/main" val="666943348"/>
                    </a:ext>
                  </a:extLst>
                </a:gridCol>
                <a:gridCol w="787055">
                  <a:extLst>
                    <a:ext uri="{9D8B030D-6E8A-4147-A177-3AD203B41FA5}">
                      <a16:colId xmlns:a16="http://schemas.microsoft.com/office/drawing/2014/main" val="2561352498"/>
                    </a:ext>
                  </a:extLst>
                </a:gridCol>
                <a:gridCol w="758945">
                  <a:extLst>
                    <a:ext uri="{9D8B030D-6E8A-4147-A177-3AD203B41FA5}">
                      <a16:colId xmlns:a16="http://schemas.microsoft.com/office/drawing/2014/main" val="1209681749"/>
                    </a:ext>
                  </a:extLst>
                </a:gridCol>
                <a:gridCol w="524704">
                  <a:extLst>
                    <a:ext uri="{9D8B030D-6E8A-4147-A177-3AD203B41FA5}">
                      <a16:colId xmlns:a16="http://schemas.microsoft.com/office/drawing/2014/main" val="3295993641"/>
                    </a:ext>
                  </a:extLst>
                </a:gridCol>
                <a:gridCol w="1114993">
                  <a:extLst>
                    <a:ext uri="{9D8B030D-6E8A-4147-A177-3AD203B41FA5}">
                      <a16:colId xmlns:a16="http://schemas.microsoft.com/office/drawing/2014/main" val="3139326218"/>
                    </a:ext>
                  </a:extLst>
                </a:gridCol>
                <a:gridCol w="693358">
                  <a:extLst>
                    <a:ext uri="{9D8B030D-6E8A-4147-A177-3AD203B41FA5}">
                      <a16:colId xmlns:a16="http://schemas.microsoft.com/office/drawing/2014/main" val="2874389534"/>
                    </a:ext>
                  </a:extLst>
                </a:gridCol>
              </a:tblGrid>
              <a:tr h="479618">
                <a:tc gridSpan="8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任务状态统计配置表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7147"/>
                  </a:ext>
                </a:extLst>
              </a:tr>
              <a:tr h="379190"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/>
                        <a:t>统计的任务状态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/>
                        <a:t>成功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/>
                        <a:t>失败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/>
                        <a:t>暂停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/>
                        <a:t>停止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/>
                        <a:t>等待线程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dirty="0"/>
                        <a:t>kill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712158"/>
                  </a:ext>
                </a:extLst>
              </a:tr>
              <a:tr h="369001"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/>
                        <a:t>各状态对应的任务数量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true/false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32165"/>
                  </a:ext>
                </a:extLst>
              </a:tr>
              <a:tr h="347916"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/>
                        <a:t>各状态对应的任务占比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true/false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777126"/>
                  </a:ext>
                </a:extLst>
              </a:tr>
            </a:tbl>
          </a:graphicData>
        </a:graphic>
      </p:graphicFrame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359400B9-CA9A-4BFF-A3B6-B305A1E9EA5B}"/>
              </a:ext>
            </a:extLst>
          </p:cNvPr>
          <p:cNvGraphicFramePr>
            <a:graphicFrameLocks noGrp="1"/>
          </p:cNvGraphicFramePr>
          <p:nvPr/>
        </p:nvGraphicFramePr>
        <p:xfrm>
          <a:off x="2540403" y="2813473"/>
          <a:ext cx="8437815" cy="153628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46253">
                  <a:extLst>
                    <a:ext uri="{9D8B030D-6E8A-4147-A177-3AD203B41FA5}">
                      <a16:colId xmlns:a16="http://schemas.microsoft.com/office/drawing/2014/main" val="2259242581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2531971609"/>
                    </a:ext>
                  </a:extLst>
                </a:gridCol>
                <a:gridCol w="858982">
                  <a:extLst>
                    <a:ext uri="{9D8B030D-6E8A-4147-A177-3AD203B41FA5}">
                      <a16:colId xmlns:a16="http://schemas.microsoft.com/office/drawing/2014/main" val="3094000416"/>
                    </a:ext>
                  </a:extLst>
                </a:gridCol>
                <a:gridCol w="2807854">
                  <a:extLst>
                    <a:ext uri="{9D8B030D-6E8A-4147-A177-3AD203B41FA5}">
                      <a16:colId xmlns:a16="http://schemas.microsoft.com/office/drawing/2014/main" val="386041231"/>
                    </a:ext>
                  </a:extLst>
                </a:gridCol>
                <a:gridCol w="1450108">
                  <a:extLst>
                    <a:ext uri="{9D8B030D-6E8A-4147-A177-3AD203B41FA5}">
                      <a16:colId xmlns:a16="http://schemas.microsoft.com/office/drawing/2014/main" val="2482171677"/>
                    </a:ext>
                  </a:extLst>
                </a:gridCol>
              </a:tblGrid>
              <a:tr h="315644">
                <a:tc gridSpan="5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项目动态监控配置表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495836"/>
                  </a:ext>
                </a:extLst>
              </a:tr>
              <a:tr h="348119"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/>
                        <a:t>监控的项目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dirty="0" err="1"/>
                        <a:t>sts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dirty="0"/>
                        <a:t>report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device_middle_platform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767861"/>
                  </a:ext>
                </a:extLst>
              </a:tr>
              <a:tr h="336260"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/>
                        <a:t>监控的状态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/>
                        <a:t>失败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dirty="0"/>
                        <a:t>kill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/>
                        <a:t>需要容错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758824"/>
                  </a:ext>
                </a:extLst>
              </a:tr>
              <a:tr h="439003"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/>
                        <a:t>各状态对应任务数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true/false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218205"/>
                  </a:ext>
                </a:extLst>
              </a:tr>
            </a:tbl>
          </a:graphicData>
        </a:graphic>
      </p:graphicFrame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84DFBC89-CCCF-4E2E-871F-1A7ED191DF7D}"/>
              </a:ext>
            </a:extLst>
          </p:cNvPr>
          <p:cNvGraphicFramePr>
            <a:graphicFrameLocks noGrp="1"/>
          </p:cNvGraphicFramePr>
          <p:nvPr/>
        </p:nvGraphicFramePr>
        <p:xfrm>
          <a:off x="914781" y="4650152"/>
          <a:ext cx="8437816" cy="1852247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109454">
                  <a:extLst>
                    <a:ext uri="{9D8B030D-6E8A-4147-A177-3AD203B41FA5}">
                      <a16:colId xmlns:a16="http://schemas.microsoft.com/office/drawing/2014/main" val="2075111621"/>
                    </a:ext>
                  </a:extLst>
                </a:gridCol>
                <a:gridCol w="2109454">
                  <a:extLst>
                    <a:ext uri="{9D8B030D-6E8A-4147-A177-3AD203B41FA5}">
                      <a16:colId xmlns:a16="http://schemas.microsoft.com/office/drawing/2014/main" val="921410793"/>
                    </a:ext>
                  </a:extLst>
                </a:gridCol>
                <a:gridCol w="2109454">
                  <a:extLst>
                    <a:ext uri="{9D8B030D-6E8A-4147-A177-3AD203B41FA5}">
                      <a16:colId xmlns:a16="http://schemas.microsoft.com/office/drawing/2014/main" val="573684007"/>
                    </a:ext>
                  </a:extLst>
                </a:gridCol>
                <a:gridCol w="2109454">
                  <a:extLst>
                    <a:ext uri="{9D8B030D-6E8A-4147-A177-3AD203B41FA5}">
                      <a16:colId xmlns:a16="http://schemas.microsoft.com/office/drawing/2014/main" val="1643760375"/>
                    </a:ext>
                  </a:extLst>
                </a:gridCol>
              </a:tblGrid>
              <a:tr h="366379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任务状态明细报告配置表</a:t>
                      </a:r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</a:rPr>
                        <a:t>明细报告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829266"/>
                  </a:ext>
                </a:extLst>
              </a:tr>
              <a:tr h="371467"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失败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需要容错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697720"/>
                  </a:ext>
                </a:extLst>
              </a:tr>
              <a:tr h="371467"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true/false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342293"/>
                  </a:ext>
                </a:extLst>
              </a:tr>
              <a:tr h="371467"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任务所属项目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true/false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379311"/>
                  </a:ext>
                </a:extLst>
              </a:tr>
              <a:tr h="371467"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任务所属用户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true/false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926312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21565566-561B-4038-9E94-3A740BA68853}"/>
              </a:ext>
            </a:extLst>
          </p:cNvPr>
          <p:cNvSpPr txBox="1"/>
          <p:nvPr/>
        </p:nvSpPr>
        <p:spPr>
          <a:xfrm>
            <a:off x="845126" y="801209"/>
            <a:ext cx="2299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任务监控配置：</a:t>
            </a:r>
          </a:p>
        </p:txBody>
      </p:sp>
    </p:spTree>
    <p:extLst>
      <p:ext uri="{BB962C8B-B14F-4D97-AF65-F5344CB8AC3E}">
        <p14:creationId xmlns:p14="http://schemas.microsoft.com/office/powerpoint/2010/main" val="1758515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 133">
            <a:extLst>
              <a:ext uri="{FF2B5EF4-FFF2-40B4-BE49-F238E27FC236}">
                <a16:creationId xmlns:a16="http://schemas.microsoft.com/office/drawing/2014/main" id="{56B0B4F9-14B4-40B2-BD3D-E8A5F490767C}"/>
              </a:ext>
            </a:extLst>
          </p:cNvPr>
          <p:cNvSpPr txBox="1"/>
          <p:nvPr/>
        </p:nvSpPr>
        <p:spPr>
          <a:xfrm>
            <a:off x="388322" y="96207"/>
            <a:ext cx="275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 err="1"/>
              <a:t>pdp</a:t>
            </a:r>
            <a:r>
              <a:rPr lang="zh-CN" altLang="en-US" dirty="0"/>
              <a:t>任务监控方案</a:t>
            </a:r>
            <a:r>
              <a:rPr lang="en-US" altLang="zh-CN" dirty="0"/>
              <a:t>/</a:t>
            </a:r>
            <a:r>
              <a:rPr lang="zh-CN" altLang="en-US" dirty="0"/>
              <a:t>功能：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1565566-561B-4038-9E94-3A740BA68853}"/>
              </a:ext>
            </a:extLst>
          </p:cNvPr>
          <p:cNvSpPr txBox="1"/>
          <p:nvPr/>
        </p:nvSpPr>
        <p:spPr>
          <a:xfrm>
            <a:off x="845126" y="801209"/>
            <a:ext cx="2299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任务监控方案：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0F4BCCE2-FFB0-427E-9A10-B7AEAA82B876}"/>
              </a:ext>
            </a:extLst>
          </p:cNvPr>
          <p:cNvGraphicFramePr/>
          <p:nvPr/>
        </p:nvGraphicFramePr>
        <p:xfrm>
          <a:off x="1366981" y="506205"/>
          <a:ext cx="10141527" cy="6665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05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 133">
            <a:extLst>
              <a:ext uri="{FF2B5EF4-FFF2-40B4-BE49-F238E27FC236}">
                <a16:creationId xmlns:a16="http://schemas.microsoft.com/office/drawing/2014/main" id="{56B0B4F9-14B4-40B2-BD3D-E8A5F490767C}"/>
              </a:ext>
            </a:extLst>
          </p:cNvPr>
          <p:cNvSpPr txBox="1"/>
          <p:nvPr/>
        </p:nvSpPr>
        <p:spPr>
          <a:xfrm>
            <a:off x="388322" y="96207"/>
            <a:ext cx="4433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 err="1"/>
              <a:t>pdp</a:t>
            </a:r>
            <a:r>
              <a:rPr lang="zh-CN" altLang="en-US" dirty="0"/>
              <a:t>用户认证</a:t>
            </a:r>
            <a:r>
              <a:rPr lang="en-US" altLang="zh-CN" dirty="0"/>
              <a:t>&amp;</a:t>
            </a:r>
            <a:r>
              <a:rPr lang="zh-CN" altLang="en-US" dirty="0"/>
              <a:t>权限管控方案</a:t>
            </a:r>
            <a:r>
              <a:rPr lang="en-US" altLang="zh-CN" dirty="0"/>
              <a:t>/</a:t>
            </a:r>
            <a:r>
              <a:rPr lang="zh-CN" altLang="en-US" dirty="0"/>
              <a:t>功能：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109970-933C-4EDC-AB78-580A451F1CD9}"/>
              </a:ext>
            </a:extLst>
          </p:cNvPr>
          <p:cNvSpPr txBox="1"/>
          <p:nvPr/>
        </p:nvSpPr>
        <p:spPr>
          <a:xfrm>
            <a:off x="628467" y="807043"/>
            <a:ext cx="875567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1.用户管理模块主要包含用户列表、添加用户、根据姓名和账号搜索用户信息、编辑和删除用户信息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角色列表、角色批量删除、添加角色、角色搜索、编辑和删除角色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权限列表、权限批量删除、添加权限、权限搜索、编辑和删除权限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前端节点权限管控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后端接口权限管控</a:t>
            </a:r>
            <a:endParaRPr lang="en-US" altLang="zh-CN" dirty="0"/>
          </a:p>
          <a:p>
            <a:r>
              <a:rPr lang="zh-CN" altLang="en-US" dirty="0"/>
              <a:t>任务使劲按安排：</a:t>
            </a:r>
            <a:endParaRPr lang="en-US" altLang="zh-CN" dirty="0"/>
          </a:p>
          <a:p>
            <a:r>
              <a:rPr lang="en-US" altLang="zh-CN" dirty="0"/>
              <a:t>1.11</a:t>
            </a:r>
            <a:r>
              <a:rPr lang="zh-CN" altLang="en-US" dirty="0"/>
              <a:t>月</a:t>
            </a:r>
            <a:r>
              <a:rPr lang="en-US" altLang="zh-CN" dirty="0"/>
              <a:t>30</a:t>
            </a:r>
            <a:r>
              <a:rPr lang="zh-CN" altLang="en-US" dirty="0"/>
              <a:t>日完成用户管理模块主要包含用户列表、添加用户、根据姓名和账号搜索用户信息、编辑和删除用户信息</a:t>
            </a:r>
            <a:endParaRPr lang="en-US" altLang="zh-CN" dirty="0"/>
          </a:p>
          <a:p>
            <a:r>
              <a:rPr lang="en-US" altLang="zh-CN" dirty="0"/>
              <a:t>2.11</a:t>
            </a:r>
            <a:r>
              <a:rPr lang="zh-CN" altLang="en-US" dirty="0"/>
              <a:t>月</a:t>
            </a:r>
            <a:r>
              <a:rPr lang="en-US" altLang="zh-CN" dirty="0"/>
              <a:t>30</a:t>
            </a:r>
            <a:r>
              <a:rPr lang="zh-CN" altLang="en-US" dirty="0"/>
              <a:t>日完成角色列表、角色批量删除、添加角色、角色搜索、编辑和删除角色</a:t>
            </a:r>
            <a:endParaRPr lang="en-US" altLang="zh-CN" dirty="0"/>
          </a:p>
          <a:p>
            <a:r>
              <a:rPr lang="en-US" altLang="zh-CN" dirty="0"/>
              <a:t>3.11</a:t>
            </a:r>
            <a:r>
              <a:rPr lang="zh-CN" altLang="en-US" dirty="0"/>
              <a:t>月</a:t>
            </a:r>
            <a:r>
              <a:rPr lang="en-US" altLang="zh-CN" dirty="0"/>
              <a:t>30</a:t>
            </a:r>
            <a:r>
              <a:rPr lang="zh-CN" altLang="en-US" dirty="0"/>
              <a:t>日完成权限列表、权限批量删除、添加权限、权限搜索、编辑和删除权限</a:t>
            </a:r>
            <a:endParaRPr lang="en-US" altLang="zh-CN" dirty="0"/>
          </a:p>
          <a:p>
            <a:r>
              <a:rPr lang="en-US" altLang="zh-CN" dirty="0"/>
              <a:t>4.11</a:t>
            </a:r>
            <a:r>
              <a:rPr lang="zh-CN" altLang="en-US" dirty="0"/>
              <a:t>月</a:t>
            </a:r>
            <a:r>
              <a:rPr lang="en-US" altLang="zh-CN" dirty="0"/>
              <a:t>30</a:t>
            </a:r>
            <a:r>
              <a:rPr lang="zh-CN" altLang="en-US" dirty="0"/>
              <a:t>日前完成前端节点权限管控</a:t>
            </a:r>
            <a:endParaRPr lang="en-US" altLang="zh-CN" dirty="0"/>
          </a:p>
          <a:p>
            <a:r>
              <a:rPr lang="en-US" altLang="zh-CN" dirty="0"/>
              <a:t>5.11</a:t>
            </a:r>
            <a:r>
              <a:rPr lang="zh-CN" altLang="en-US" dirty="0"/>
              <a:t>月</a:t>
            </a:r>
            <a:r>
              <a:rPr lang="en-US" altLang="zh-CN" dirty="0"/>
              <a:t>30</a:t>
            </a:r>
            <a:r>
              <a:rPr lang="zh-CN" altLang="en-US" dirty="0"/>
              <a:t>日前完成后端接口权限管控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994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9BA1469-BF5F-439A-A322-774CD9A2A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23784"/>
            <a:ext cx="5978032" cy="5038627"/>
          </a:xfrm>
          <a:prstGeom prst="rect">
            <a:avLst/>
          </a:prstGeom>
        </p:spPr>
      </p:pic>
      <p:sp>
        <p:nvSpPr>
          <p:cNvPr id="134" name="文本框 133">
            <a:extLst>
              <a:ext uri="{FF2B5EF4-FFF2-40B4-BE49-F238E27FC236}">
                <a16:creationId xmlns:a16="http://schemas.microsoft.com/office/drawing/2014/main" id="{56B0B4F9-14B4-40B2-BD3D-E8A5F490767C}"/>
              </a:ext>
            </a:extLst>
          </p:cNvPr>
          <p:cNvSpPr txBox="1"/>
          <p:nvPr/>
        </p:nvSpPr>
        <p:spPr>
          <a:xfrm>
            <a:off x="388322" y="96207"/>
            <a:ext cx="4433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调度中心方案</a:t>
            </a:r>
            <a:r>
              <a:rPr lang="en-US" altLang="zh-CN" dirty="0"/>
              <a:t>/</a:t>
            </a:r>
            <a:r>
              <a:rPr lang="zh-CN" altLang="en-US" dirty="0"/>
              <a:t>功能：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80D048-F782-4D64-BE25-7A137B6F5090}"/>
              </a:ext>
            </a:extLst>
          </p:cNvPr>
          <p:cNvSpPr txBox="1"/>
          <p:nvPr/>
        </p:nvSpPr>
        <p:spPr>
          <a:xfrm>
            <a:off x="388322" y="732530"/>
            <a:ext cx="55338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轻量级任务调度，避免平台强依赖</a:t>
            </a:r>
            <a:r>
              <a:rPr lang="en-US" altLang="zh-CN" dirty="0"/>
              <a:t>dolphin</a:t>
            </a:r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调度任务报表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任务类型支持</a:t>
            </a:r>
            <a:r>
              <a:rPr lang="en-US" altLang="zh-CN" dirty="0"/>
              <a:t>shell, python, java</a:t>
            </a:r>
            <a:r>
              <a:rPr lang="zh-CN" altLang="en-US" dirty="0"/>
              <a:t>等脚本，在线编辑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调度任务管理增删改查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调度任务日志在线查看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D29B80D-375B-4149-9FC2-13FC7883A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2" y="4131184"/>
            <a:ext cx="5192156" cy="27268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29F8CD1-1A56-42A3-958A-319A80143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399" y="2305130"/>
            <a:ext cx="3888818" cy="2511691"/>
          </a:xfrm>
          <a:prstGeom prst="rect">
            <a:avLst/>
          </a:prstGeom>
        </p:spPr>
      </p:pic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ECC9437E-9F6B-471E-BD29-F31AA591458E}"/>
              </a:ext>
            </a:extLst>
          </p:cNvPr>
          <p:cNvCxnSpPr/>
          <p:nvPr/>
        </p:nvCxnSpPr>
        <p:spPr>
          <a:xfrm rot="10800000">
            <a:off x="3786910" y="2724727"/>
            <a:ext cx="4091709" cy="34359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B5C8C3FA-2D1E-4BDA-B08A-AD308BEB4FB0}"/>
              </a:ext>
            </a:extLst>
          </p:cNvPr>
          <p:cNvCxnSpPr/>
          <p:nvPr/>
        </p:nvCxnSpPr>
        <p:spPr>
          <a:xfrm rot="10800000" flipV="1">
            <a:off x="1588655" y="3906981"/>
            <a:ext cx="3426690" cy="18472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16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C8082231-1AF6-408C-A9A9-B6001E8FE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5" y="1013002"/>
            <a:ext cx="1421730" cy="54208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3D5F3B9-99B6-4A5D-957C-A991C89C495D}"/>
              </a:ext>
            </a:extLst>
          </p:cNvPr>
          <p:cNvSpPr txBox="1"/>
          <p:nvPr/>
        </p:nvSpPr>
        <p:spPr>
          <a:xfrm>
            <a:off x="357909" y="495556"/>
            <a:ext cx="140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前端：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vue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375D602-C8A5-40DA-A6EB-75D9FC349A2A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095844" y="1174186"/>
            <a:ext cx="1967345" cy="8762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FC5B35D-98DE-459E-9269-71165D4EA40C}"/>
              </a:ext>
            </a:extLst>
          </p:cNvPr>
          <p:cNvSpPr txBox="1"/>
          <p:nvPr/>
        </p:nvSpPr>
        <p:spPr>
          <a:xfrm>
            <a:off x="3063189" y="804854"/>
            <a:ext cx="3066474" cy="7386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消息通知栏</a:t>
            </a: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展示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任务数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数据质量异常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任务调度异常统计展示等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C189A92-4DED-4CC9-8011-3822CE1293B2}"/>
              </a:ext>
            </a:extLst>
          </p:cNvPr>
          <p:cNvSpPr txBox="1"/>
          <p:nvPr/>
        </p:nvSpPr>
        <p:spPr>
          <a:xfrm>
            <a:off x="3432642" y="410928"/>
            <a:ext cx="204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后端：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springboot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2EFE67B-89FB-444F-895E-E8A1692751B8}"/>
              </a:ext>
            </a:extLst>
          </p:cNvPr>
          <p:cNvSpPr txBox="1"/>
          <p:nvPr/>
        </p:nvSpPr>
        <p:spPr>
          <a:xfrm>
            <a:off x="3063188" y="1637472"/>
            <a:ext cx="3066474" cy="10156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数据源管理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:</a:t>
            </a:r>
          </a:p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列表展示：增删改查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/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管理员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or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创建者操作</a:t>
            </a:r>
            <a:endParaRPr lang="zh-CN" altLang="en-US" sz="1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数据采集任务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：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列表展示：任务上下线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/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任务链接跳转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/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检索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任务分类：预留除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dolphin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任务外接口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自适配全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/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增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/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快照生成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dolphin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任务链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F756FB0-2C32-4151-87D1-1A5709DC2E7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147260" y="2145304"/>
            <a:ext cx="1915928" cy="2266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F8F9341-61A1-4C96-94DE-BEC277D6C329}"/>
              </a:ext>
            </a:extLst>
          </p:cNvPr>
          <p:cNvSpPr txBox="1"/>
          <p:nvPr/>
        </p:nvSpPr>
        <p:spPr>
          <a:xfrm>
            <a:off x="3063188" y="2666534"/>
            <a:ext cx="3925456" cy="132343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数据质量配置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:</a:t>
            </a: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配置页面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列表展示：增删改查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/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管理员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or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创建者操作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/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检索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数据校验规则配置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任务手动执行，定时执行</a:t>
            </a:r>
            <a:endParaRPr lang="zh-CN" altLang="en-US" sz="1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数据质量报告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：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数据质量确认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生成报告：列表图形展示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/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通知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83ABE30-3AEE-4F54-B5F4-0E02C0AE473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095844" y="2801948"/>
            <a:ext cx="1967344" cy="5263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CAB7EC5E-5196-4E2F-9264-CDBF20BFBE31}"/>
              </a:ext>
            </a:extLst>
          </p:cNvPr>
          <p:cNvSpPr txBox="1"/>
          <p:nvPr/>
        </p:nvSpPr>
        <p:spPr>
          <a:xfrm>
            <a:off x="3063188" y="4017345"/>
            <a:ext cx="3925456" cy="116955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任务监控配置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:</a:t>
            </a: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配置页面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列表展示：增删改查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/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管理员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or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创建者操作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任务手动执行，定时执行</a:t>
            </a:r>
            <a:endParaRPr lang="zh-CN" altLang="en-US" sz="1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任务监控报告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：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  任务监控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确认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生成报告：列表图形展示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/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通知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2ADB6BA-0C7F-4D96-8AE1-9CA39126018A}"/>
              </a:ext>
            </a:extLst>
          </p:cNvPr>
          <p:cNvCxnSpPr>
            <a:cxnSpLocks/>
          </p:cNvCxnSpPr>
          <p:nvPr/>
        </p:nvCxnSpPr>
        <p:spPr>
          <a:xfrm>
            <a:off x="1062182" y="3674004"/>
            <a:ext cx="1967344" cy="5263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0C02BDAF-8DBA-438D-A5E2-3FE165451E9C}"/>
              </a:ext>
            </a:extLst>
          </p:cNvPr>
          <p:cNvSpPr txBox="1"/>
          <p:nvPr/>
        </p:nvSpPr>
        <p:spPr>
          <a:xfrm>
            <a:off x="3063188" y="5282144"/>
            <a:ext cx="3925456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权限模块：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用户管理，角色管理，权限管理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8DBB715-77A2-4DD5-AE69-15F2FA7DA9F6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1183052" y="4924257"/>
            <a:ext cx="1880136" cy="55794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7C86A572-11AB-4D9B-BB30-A942E246A53C}"/>
              </a:ext>
            </a:extLst>
          </p:cNvPr>
          <p:cNvSpPr txBox="1"/>
          <p:nvPr/>
        </p:nvSpPr>
        <p:spPr>
          <a:xfrm>
            <a:off x="3029526" y="5935452"/>
            <a:ext cx="3925456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公共代码： 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用户认证，定时调度模块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FE41878-A0A8-42AA-80EF-8F4BBF4DB156}"/>
              </a:ext>
            </a:extLst>
          </p:cNvPr>
          <p:cNvSpPr txBox="1"/>
          <p:nvPr/>
        </p:nvSpPr>
        <p:spPr>
          <a:xfrm>
            <a:off x="9128558" y="410928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A85F38E-BBAA-4A76-9FA6-9E189130C45A}"/>
              </a:ext>
            </a:extLst>
          </p:cNvPr>
          <p:cNvSpPr txBox="1"/>
          <p:nvPr/>
        </p:nvSpPr>
        <p:spPr>
          <a:xfrm>
            <a:off x="9419870" y="1718847"/>
            <a:ext cx="2318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数据源配置表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任务配置表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数据质量配置表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数据质量统计表</a:t>
            </a:r>
          </a:p>
          <a:p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B68D5A71-0AD6-4141-A86B-99D84E074DFF}"/>
              </a:ext>
            </a:extLst>
          </p:cNvPr>
          <p:cNvCxnSpPr>
            <a:cxnSpLocks/>
            <a:stCxn id="12" idx="3"/>
            <a:endCxn id="56" idx="2"/>
          </p:cNvCxnSpPr>
          <p:nvPr/>
        </p:nvCxnSpPr>
        <p:spPr>
          <a:xfrm>
            <a:off x="6129662" y="2145304"/>
            <a:ext cx="3333352" cy="6340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流程图: 磁盘 55">
            <a:extLst>
              <a:ext uri="{FF2B5EF4-FFF2-40B4-BE49-F238E27FC236}">
                <a16:creationId xmlns:a16="http://schemas.microsoft.com/office/drawing/2014/main" id="{CB76CD43-4E4B-4A5D-A1B2-B502F5E974C3}"/>
              </a:ext>
            </a:extLst>
          </p:cNvPr>
          <p:cNvSpPr/>
          <p:nvPr/>
        </p:nvSpPr>
        <p:spPr>
          <a:xfrm>
            <a:off x="9463014" y="2582363"/>
            <a:ext cx="877455" cy="3939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endParaRPr lang="zh-CN" altLang="en-US" dirty="0"/>
          </a:p>
        </p:txBody>
      </p: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D1BCDF73-EBCD-4887-9E14-802CE5C1847D}"/>
              </a:ext>
            </a:extLst>
          </p:cNvPr>
          <p:cNvCxnSpPr>
            <a:cxnSpLocks/>
            <a:stCxn id="19" idx="3"/>
            <a:endCxn id="56" idx="2"/>
          </p:cNvCxnSpPr>
          <p:nvPr/>
        </p:nvCxnSpPr>
        <p:spPr>
          <a:xfrm flipV="1">
            <a:off x="6988644" y="2779326"/>
            <a:ext cx="2474370" cy="5489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31B45A19-3310-4366-9187-7EED57B135CB}"/>
              </a:ext>
            </a:extLst>
          </p:cNvPr>
          <p:cNvSpPr txBox="1"/>
          <p:nvPr/>
        </p:nvSpPr>
        <p:spPr>
          <a:xfrm>
            <a:off x="9396777" y="3084439"/>
            <a:ext cx="1791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任务监控配置表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任务监控统计表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权限管理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其它数据库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0" name="连接符: 曲线 69">
            <a:extLst>
              <a:ext uri="{FF2B5EF4-FFF2-40B4-BE49-F238E27FC236}">
                <a16:creationId xmlns:a16="http://schemas.microsoft.com/office/drawing/2014/main" id="{63F43BFE-032B-4717-8CC9-12C67E1B850B}"/>
              </a:ext>
            </a:extLst>
          </p:cNvPr>
          <p:cNvCxnSpPr>
            <a:cxnSpLocks/>
            <a:stCxn id="40" idx="3"/>
            <a:endCxn id="56" idx="2"/>
          </p:cNvCxnSpPr>
          <p:nvPr/>
        </p:nvCxnSpPr>
        <p:spPr>
          <a:xfrm flipV="1">
            <a:off x="6988644" y="2779326"/>
            <a:ext cx="2474370" cy="18227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7964D17F-13F1-4096-BA09-FE20BC97E3CD}"/>
              </a:ext>
            </a:extLst>
          </p:cNvPr>
          <p:cNvCxnSpPr>
            <a:cxnSpLocks/>
            <a:stCxn id="42" idx="3"/>
            <a:endCxn id="56" idx="2"/>
          </p:cNvCxnSpPr>
          <p:nvPr/>
        </p:nvCxnSpPr>
        <p:spPr>
          <a:xfrm flipV="1">
            <a:off x="6988644" y="2779326"/>
            <a:ext cx="2474370" cy="27028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95AF1816-6E81-4963-B9F8-853D6EE0E0B1}"/>
              </a:ext>
            </a:extLst>
          </p:cNvPr>
          <p:cNvSpPr txBox="1"/>
          <p:nvPr/>
        </p:nvSpPr>
        <p:spPr>
          <a:xfrm>
            <a:off x="7499185" y="1869287"/>
            <a:ext cx="114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mybatis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56B0B4F9-14B4-40B2-BD3D-E8A5F490767C}"/>
              </a:ext>
            </a:extLst>
          </p:cNvPr>
          <p:cNvSpPr txBox="1"/>
          <p:nvPr/>
        </p:nvSpPr>
        <p:spPr>
          <a:xfrm>
            <a:off x="388322" y="96207"/>
            <a:ext cx="2756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pdp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项目初期需求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09463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 133">
            <a:extLst>
              <a:ext uri="{FF2B5EF4-FFF2-40B4-BE49-F238E27FC236}">
                <a16:creationId xmlns:a16="http://schemas.microsoft.com/office/drawing/2014/main" id="{56B0B4F9-14B4-40B2-BD3D-E8A5F490767C}"/>
              </a:ext>
            </a:extLst>
          </p:cNvPr>
          <p:cNvSpPr txBox="1"/>
          <p:nvPr/>
        </p:nvSpPr>
        <p:spPr>
          <a:xfrm>
            <a:off x="388322" y="96207"/>
            <a:ext cx="337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 err="1"/>
              <a:t>pdp</a:t>
            </a:r>
            <a:r>
              <a:rPr lang="zh-CN" altLang="en-US" dirty="0"/>
              <a:t>系统首页方案</a:t>
            </a:r>
            <a:r>
              <a:rPr lang="en-US" altLang="zh-CN" dirty="0"/>
              <a:t>/</a:t>
            </a:r>
            <a:r>
              <a:rPr lang="zh-CN" altLang="en-US" dirty="0"/>
              <a:t>功能：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CC8130-C839-45D2-9EFC-9B3E68BEBA87}"/>
              </a:ext>
            </a:extLst>
          </p:cNvPr>
          <p:cNvSpPr txBox="1"/>
          <p:nvPr/>
        </p:nvSpPr>
        <p:spPr>
          <a:xfrm>
            <a:off x="360218" y="662808"/>
            <a:ext cx="1147156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1、总任务数统计、总调度数统计、开启调度数统计、今日成功数统计、今日告警数统计、今日失败数统计</a:t>
            </a:r>
          </a:p>
          <a:p>
            <a:r>
              <a:rPr lang="zh-CN" altLang="en-US" dirty="0"/>
              <a:t>2、调度任务正在执行、已完成、失败柱状图</a:t>
            </a:r>
          </a:p>
          <a:p>
            <a:r>
              <a:rPr lang="zh-CN" altLang="en-US" dirty="0"/>
              <a:t>3.任务状态查询按时间条件筛选、状态选择筛选</a:t>
            </a:r>
            <a:endParaRPr lang="en-US" altLang="zh-CN" dirty="0"/>
          </a:p>
          <a:p>
            <a:r>
              <a:rPr lang="zh-CN" altLang="en-US" dirty="0"/>
              <a:t>时间安排：</a:t>
            </a:r>
            <a:endParaRPr lang="en-US" altLang="zh-CN" dirty="0"/>
          </a:p>
          <a:p>
            <a:r>
              <a:rPr lang="en-US" altLang="zh-CN" dirty="0"/>
              <a:t>1.10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日完成总任务数统计、总调度数统计、开启调度数统计、今日成功数统计、今日告警数统计、今日失败数统计</a:t>
            </a:r>
          </a:p>
          <a:p>
            <a:r>
              <a:rPr lang="en-US" altLang="zh-CN" dirty="0"/>
              <a:t>2.10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日完成调度任务正在执行、已完成、失败柱状图</a:t>
            </a:r>
          </a:p>
          <a:p>
            <a:r>
              <a:rPr lang="en-US" altLang="zh-CN" dirty="0"/>
              <a:t>3.10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日完成任务状态查询按时间条件筛选、状态选择筛选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1BF451-0F61-4B67-9225-27E954527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7" y="3248131"/>
            <a:ext cx="6631380" cy="305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4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 133">
            <a:extLst>
              <a:ext uri="{FF2B5EF4-FFF2-40B4-BE49-F238E27FC236}">
                <a16:creationId xmlns:a16="http://schemas.microsoft.com/office/drawing/2014/main" id="{56B0B4F9-14B4-40B2-BD3D-E8A5F490767C}"/>
              </a:ext>
            </a:extLst>
          </p:cNvPr>
          <p:cNvSpPr txBox="1"/>
          <p:nvPr/>
        </p:nvSpPr>
        <p:spPr>
          <a:xfrm>
            <a:off x="388321" y="96207"/>
            <a:ext cx="386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 err="1"/>
              <a:t>pdp</a:t>
            </a:r>
            <a:r>
              <a:rPr lang="zh-CN" altLang="en-US" dirty="0"/>
              <a:t>系统环境监控模块方案</a:t>
            </a:r>
            <a:r>
              <a:rPr lang="en-US" altLang="zh-CN" dirty="0"/>
              <a:t>/</a:t>
            </a:r>
            <a:r>
              <a:rPr lang="zh-CN" altLang="en-US" dirty="0"/>
              <a:t>功能：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CC8130-C839-45D2-9EFC-9B3E68BEBA87}"/>
              </a:ext>
            </a:extLst>
          </p:cNvPr>
          <p:cNvSpPr txBox="1"/>
          <p:nvPr/>
        </p:nvSpPr>
        <p:spPr>
          <a:xfrm>
            <a:off x="461819" y="550550"/>
            <a:ext cx="114253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系统、</a:t>
            </a:r>
            <a:r>
              <a:rPr lang="en-US" altLang="zh-CN" dirty="0"/>
              <a:t>CPU</a:t>
            </a:r>
            <a:r>
              <a:rPr lang="zh-CN" altLang="en-US" dirty="0"/>
              <a:t>、内存、磁盘、</a:t>
            </a:r>
            <a:r>
              <a:rPr lang="en-US" altLang="zh-CN" dirty="0"/>
              <a:t>JVM</a:t>
            </a:r>
            <a:r>
              <a:rPr lang="zh-CN" altLang="en-US" dirty="0"/>
              <a:t>缓存区、</a:t>
            </a:r>
            <a:r>
              <a:rPr lang="en-US" altLang="zh-CN" dirty="0"/>
              <a:t>JVM</a:t>
            </a:r>
            <a:r>
              <a:rPr lang="zh-CN" altLang="en-US" dirty="0"/>
              <a:t>线程信息及使用信息统计</a:t>
            </a:r>
            <a:endParaRPr lang="en-US" altLang="zh-CN" dirty="0"/>
          </a:p>
          <a:p>
            <a:r>
              <a:rPr lang="zh-CN" altLang="en-US" dirty="0"/>
              <a:t>任务时间安排：</a:t>
            </a:r>
            <a:endParaRPr lang="en-US" altLang="zh-CN" dirty="0"/>
          </a:p>
          <a:p>
            <a:r>
              <a:rPr lang="en-US" altLang="zh-CN" dirty="0"/>
              <a:t>1.10</a:t>
            </a:r>
            <a:r>
              <a:rPr lang="zh-CN" altLang="en-US" dirty="0"/>
              <a:t>月</a:t>
            </a:r>
            <a:r>
              <a:rPr lang="en-US" altLang="zh-CN" dirty="0"/>
              <a:t>31</a:t>
            </a:r>
            <a:r>
              <a:rPr lang="zh-CN" altLang="en-US" dirty="0"/>
              <a:t>日完成系统、</a:t>
            </a:r>
            <a:r>
              <a:rPr lang="en-US" altLang="zh-CN" dirty="0"/>
              <a:t>CPU</a:t>
            </a:r>
            <a:r>
              <a:rPr lang="zh-CN" altLang="en-US" dirty="0"/>
              <a:t>、内存、磁盘、</a:t>
            </a:r>
            <a:r>
              <a:rPr lang="en-US" altLang="zh-CN" dirty="0"/>
              <a:t>JVM</a:t>
            </a:r>
            <a:r>
              <a:rPr lang="zh-CN" altLang="en-US" dirty="0"/>
              <a:t>缓存区、</a:t>
            </a:r>
            <a:r>
              <a:rPr lang="en-US" altLang="zh-CN" dirty="0"/>
              <a:t>JVM</a:t>
            </a:r>
            <a:r>
              <a:rPr lang="zh-CN" altLang="en-US" dirty="0"/>
              <a:t>线程信息及使用信息统计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5F5437-C70B-4159-B049-783FCD79E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1" y="2212795"/>
            <a:ext cx="9264073" cy="344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7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 133">
            <a:extLst>
              <a:ext uri="{FF2B5EF4-FFF2-40B4-BE49-F238E27FC236}">
                <a16:creationId xmlns:a16="http://schemas.microsoft.com/office/drawing/2014/main" id="{56B0B4F9-14B4-40B2-BD3D-E8A5F490767C}"/>
              </a:ext>
            </a:extLst>
          </p:cNvPr>
          <p:cNvSpPr txBox="1"/>
          <p:nvPr/>
        </p:nvSpPr>
        <p:spPr>
          <a:xfrm>
            <a:off x="388322" y="96207"/>
            <a:ext cx="3370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 err="1"/>
              <a:t>pdp</a:t>
            </a:r>
            <a:r>
              <a:rPr lang="zh-CN" altLang="en-US" dirty="0"/>
              <a:t>数据采集方案</a:t>
            </a:r>
            <a:r>
              <a:rPr lang="en-US" altLang="zh-CN" dirty="0"/>
              <a:t>/</a:t>
            </a:r>
            <a:r>
              <a:rPr lang="zh-CN" altLang="en-US" dirty="0"/>
              <a:t>功能：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5843D2-8F8B-4F1C-9D16-582B9269A3BC}"/>
              </a:ext>
            </a:extLst>
          </p:cNvPr>
          <p:cNvSpPr txBox="1"/>
          <p:nvPr/>
        </p:nvSpPr>
        <p:spPr>
          <a:xfrm>
            <a:off x="618837" y="655781"/>
            <a:ext cx="201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数据源管理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10CB80-741A-4897-B580-3B41345AC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22" y="1099005"/>
            <a:ext cx="10972800" cy="29202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336233B-7FFD-4261-8FC4-731A81986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78" y="3648354"/>
            <a:ext cx="3944216" cy="288651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ABED41F-560C-4CE5-B201-F0C40BC0BEAD}"/>
              </a:ext>
            </a:extLst>
          </p:cNvPr>
          <p:cNvSpPr txBox="1"/>
          <p:nvPr/>
        </p:nvSpPr>
        <p:spPr>
          <a:xfrm>
            <a:off x="4912850" y="3880694"/>
            <a:ext cx="6909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数据源增删改查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添加数据源类型，支持传统数据库</a:t>
            </a:r>
            <a:r>
              <a:rPr lang="en-US" altLang="zh-CN" dirty="0" err="1"/>
              <a:t>jdbc</a:t>
            </a:r>
            <a:r>
              <a:rPr lang="en-US" altLang="zh-CN" dirty="0"/>
              <a:t>,  hive, http(dolphin</a:t>
            </a:r>
            <a:r>
              <a:rPr lang="zh-CN" altLang="en-US" dirty="0"/>
              <a:t>请求</a:t>
            </a:r>
            <a:r>
              <a:rPr lang="en-US" altLang="zh-CN" dirty="0"/>
              <a:t>)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支持关键字搜索（尽量做成下拉框选择样式）</a:t>
            </a:r>
          </a:p>
        </p:txBody>
      </p: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135220D2-5BA3-4DF2-A351-97B5FB01817A}"/>
              </a:ext>
            </a:extLst>
          </p:cNvPr>
          <p:cNvCxnSpPr/>
          <p:nvPr/>
        </p:nvCxnSpPr>
        <p:spPr>
          <a:xfrm rot="16200000" flipV="1">
            <a:off x="1995055" y="3870036"/>
            <a:ext cx="3001818" cy="17272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82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4A71F0E-BF11-4B3A-85B5-BBBB39F16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999" y="757382"/>
            <a:ext cx="4144197" cy="475975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3B02EE9-20AF-4CBC-A14A-2976F7CBE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88" y="3337646"/>
            <a:ext cx="5524500" cy="1457325"/>
          </a:xfrm>
          <a:prstGeom prst="rect">
            <a:avLst/>
          </a:prstGeom>
        </p:spPr>
      </p:pic>
      <p:sp>
        <p:nvSpPr>
          <p:cNvPr id="134" name="文本框 133">
            <a:extLst>
              <a:ext uri="{FF2B5EF4-FFF2-40B4-BE49-F238E27FC236}">
                <a16:creationId xmlns:a16="http://schemas.microsoft.com/office/drawing/2014/main" id="{56B0B4F9-14B4-40B2-BD3D-E8A5F490767C}"/>
              </a:ext>
            </a:extLst>
          </p:cNvPr>
          <p:cNvSpPr txBox="1"/>
          <p:nvPr/>
        </p:nvSpPr>
        <p:spPr>
          <a:xfrm>
            <a:off x="388322" y="96207"/>
            <a:ext cx="3370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 err="1"/>
              <a:t>pdp</a:t>
            </a:r>
            <a:r>
              <a:rPr lang="zh-CN" altLang="en-US" dirty="0"/>
              <a:t>数据采集方案</a:t>
            </a:r>
            <a:r>
              <a:rPr lang="en-US" altLang="zh-CN" dirty="0"/>
              <a:t>/</a:t>
            </a:r>
            <a:r>
              <a:rPr lang="zh-CN" altLang="en-US" dirty="0"/>
              <a:t>功能：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5843D2-8F8B-4F1C-9D16-582B9269A3BC}"/>
              </a:ext>
            </a:extLst>
          </p:cNvPr>
          <p:cNvSpPr txBox="1"/>
          <p:nvPr/>
        </p:nvSpPr>
        <p:spPr>
          <a:xfrm>
            <a:off x="618837" y="655781"/>
            <a:ext cx="273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Dolphin</a:t>
            </a:r>
            <a:r>
              <a:rPr lang="zh-CN" altLang="en-US" dirty="0"/>
              <a:t>数据采集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BED41F-560C-4CE5-B201-F0C40BC0BEAD}"/>
              </a:ext>
            </a:extLst>
          </p:cNvPr>
          <p:cNvSpPr txBox="1"/>
          <p:nvPr/>
        </p:nvSpPr>
        <p:spPr>
          <a:xfrm>
            <a:off x="5938087" y="4989745"/>
            <a:ext cx="6253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任务列表增删改查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添加任务页面使用异步请求选择栏，简化输入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支持同步</a:t>
            </a:r>
            <a:r>
              <a:rPr lang="en-US" altLang="zh-CN" dirty="0"/>
              <a:t>dolphin</a:t>
            </a:r>
            <a:r>
              <a:rPr lang="zh-CN" altLang="en-US" dirty="0"/>
              <a:t>任务信息，设置按钮使用同步的</a:t>
            </a:r>
            <a:r>
              <a:rPr lang="en-US" altLang="zh-CN" dirty="0"/>
              <a:t>json</a:t>
            </a:r>
            <a:r>
              <a:rPr lang="zh-CN" altLang="en-US" dirty="0"/>
              <a:t>生成任务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同步</a:t>
            </a:r>
            <a:r>
              <a:rPr lang="en-US" altLang="zh-CN" dirty="0" err="1"/>
              <a:t>dolPhin</a:t>
            </a:r>
            <a:r>
              <a:rPr lang="zh-CN" altLang="en-US" dirty="0"/>
              <a:t>现有任务并写入任务信息配置表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B7E57E-8062-4DFB-8476-BF1B6B079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69" y="1092213"/>
            <a:ext cx="6909695" cy="189998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2126994-DD52-435F-8411-14FA38966BE8}"/>
              </a:ext>
            </a:extLst>
          </p:cNvPr>
          <p:cNvSpPr txBox="1"/>
          <p:nvPr/>
        </p:nvSpPr>
        <p:spPr>
          <a:xfrm>
            <a:off x="4920386" y="4066308"/>
            <a:ext cx="538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编辑</a:t>
            </a:r>
            <a:endParaRPr lang="en-US" altLang="zh-CN" sz="11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6CA562D-E0F9-4DB2-B0B6-3C866596F720}"/>
              </a:ext>
            </a:extLst>
          </p:cNvPr>
          <p:cNvSpPr/>
          <p:nvPr/>
        </p:nvSpPr>
        <p:spPr>
          <a:xfrm>
            <a:off x="4717704" y="4066308"/>
            <a:ext cx="871696" cy="220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EB0846B-888A-4D71-8509-A1770C1D15F4}"/>
              </a:ext>
            </a:extLst>
          </p:cNvPr>
          <p:cNvSpPr/>
          <p:nvPr/>
        </p:nvSpPr>
        <p:spPr>
          <a:xfrm>
            <a:off x="4717704" y="4066308"/>
            <a:ext cx="871696" cy="1350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7B635DC-E9ED-4536-8428-0980007553CF}"/>
              </a:ext>
            </a:extLst>
          </p:cNvPr>
          <p:cNvSpPr txBox="1"/>
          <p:nvPr/>
        </p:nvSpPr>
        <p:spPr>
          <a:xfrm>
            <a:off x="4920386" y="4286917"/>
            <a:ext cx="538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删除</a:t>
            </a:r>
            <a:endParaRPr lang="en-US" altLang="zh-CN" sz="11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49F7063-0EAE-4524-A02C-E6093CA65D7B}"/>
              </a:ext>
            </a:extLst>
          </p:cNvPr>
          <p:cNvSpPr/>
          <p:nvPr/>
        </p:nvSpPr>
        <p:spPr>
          <a:xfrm>
            <a:off x="4717704" y="4286917"/>
            <a:ext cx="871696" cy="220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37C5158-3D4B-4D66-86B2-9CCCE0D52798}"/>
              </a:ext>
            </a:extLst>
          </p:cNvPr>
          <p:cNvSpPr txBox="1"/>
          <p:nvPr/>
        </p:nvSpPr>
        <p:spPr>
          <a:xfrm>
            <a:off x="4855031" y="4507526"/>
            <a:ext cx="669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上</a:t>
            </a:r>
            <a:r>
              <a:rPr lang="en-US" altLang="zh-CN" sz="1100" dirty="0"/>
              <a:t>/</a:t>
            </a:r>
            <a:r>
              <a:rPr lang="zh-CN" altLang="en-US" sz="1100" dirty="0"/>
              <a:t>下线</a:t>
            </a:r>
            <a:endParaRPr lang="en-US" altLang="zh-CN" sz="11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E61BF86-7EEE-4AB3-8180-93D657DC8F27}"/>
              </a:ext>
            </a:extLst>
          </p:cNvPr>
          <p:cNvSpPr/>
          <p:nvPr/>
        </p:nvSpPr>
        <p:spPr>
          <a:xfrm>
            <a:off x="4717704" y="4507526"/>
            <a:ext cx="871696" cy="220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BC15506-E871-4175-B94D-6A975AAF9401}"/>
              </a:ext>
            </a:extLst>
          </p:cNvPr>
          <p:cNvSpPr txBox="1"/>
          <p:nvPr/>
        </p:nvSpPr>
        <p:spPr>
          <a:xfrm>
            <a:off x="4920386" y="4728135"/>
            <a:ext cx="538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同步</a:t>
            </a:r>
            <a:endParaRPr lang="en-US" altLang="zh-CN" sz="11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F77CB83-5FA2-4484-8E75-2857942EDA3F}"/>
              </a:ext>
            </a:extLst>
          </p:cNvPr>
          <p:cNvSpPr/>
          <p:nvPr/>
        </p:nvSpPr>
        <p:spPr>
          <a:xfrm>
            <a:off x="4717704" y="4728135"/>
            <a:ext cx="871696" cy="220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14F27A6-F496-43AA-B12B-CF9378A88EF7}"/>
              </a:ext>
            </a:extLst>
          </p:cNvPr>
          <p:cNvSpPr txBox="1"/>
          <p:nvPr/>
        </p:nvSpPr>
        <p:spPr>
          <a:xfrm>
            <a:off x="4717704" y="4928324"/>
            <a:ext cx="1414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删除</a:t>
            </a:r>
            <a:r>
              <a:rPr lang="en-US" altLang="zh-CN" sz="1100" dirty="0"/>
              <a:t>dolphin</a:t>
            </a:r>
            <a:r>
              <a:rPr lang="zh-CN" altLang="en-US" sz="1100" dirty="0"/>
              <a:t>任务</a:t>
            </a:r>
            <a:endParaRPr lang="en-US" altLang="zh-CN" sz="11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8463EE5-5756-467C-AB34-01618953098C}"/>
              </a:ext>
            </a:extLst>
          </p:cNvPr>
          <p:cNvSpPr/>
          <p:nvPr/>
        </p:nvSpPr>
        <p:spPr>
          <a:xfrm>
            <a:off x="4727640" y="4948744"/>
            <a:ext cx="871696" cy="220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B0A70D3-C6FF-4AE8-BDD9-317E34DCF9DC}"/>
              </a:ext>
            </a:extLst>
          </p:cNvPr>
          <p:cNvSpPr txBox="1"/>
          <p:nvPr/>
        </p:nvSpPr>
        <p:spPr>
          <a:xfrm>
            <a:off x="4723221" y="5155554"/>
            <a:ext cx="1414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创建</a:t>
            </a:r>
            <a:r>
              <a:rPr lang="en-US" altLang="zh-CN" sz="1100" dirty="0"/>
              <a:t>dolphin</a:t>
            </a:r>
            <a:r>
              <a:rPr lang="zh-CN" altLang="en-US" sz="1100" dirty="0"/>
              <a:t>任务</a:t>
            </a:r>
            <a:endParaRPr lang="en-US" altLang="zh-CN" sz="11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E03A1D3-2AE6-46BB-9901-E452EB3F1A49}"/>
              </a:ext>
            </a:extLst>
          </p:cNvPr>
          <p:cNvSpPr/>
          <p:nvPr/>
        </p:nvSpPr>
        <p:spPr>
          <a:xfrm>
            <a:off x="4733157" y="5175974"/>
            <a:ext cx="871696" cy="220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75173CB9-AA3C-40A6-B8A0-13C3367B1B8B}"/>
              </a:ext>
            </a:extLst>
          </p:cNvPr>
          <p:cNvCxnSpPr/>
          <p:nvPr/>
        </p:nvCxnSpPr>
        <p:spPr>
          <a:xfrm rot="10800000">
            <a:off x="6677891" y="2475345"/>
            <a:ext cx="4729018" cy="26940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4377756A-C0CE-45BD-87FC-A6E1FB22F0B5}"/>
              </a:ext>
            </a:extLst>
          </p:cNvPr>
          <p:cNvCxnSpPr>
            <a:endCxn id="22" idx="3"/>
          </p:cNvCxnSpPr>
          <p:nvPr/>
        </p:nvCxnSpPr>
        <p:spPr>
          <a:xfrm rot="5400000">
            <a:off x="4981831" y="3017560"/>
            <a:ext cx="2162986" cy="10785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CD6C3341-505B-4727-A7DE-169CE590F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96" y="5417164"/>
            <a:ext cx="1905000" cy="476250"/>
          </a:xfrm>
          <a:prstGeom prst="rect">
            <a:avLst/>
          </a:prstGeom>
        </p:spPr>
      </p:pic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37ECA506-F8CB-49D2-95F9-187A9C7D4F0C}"/>
              </a:ext>
            </a:extLst>
          </p:cNvPr>
          <p:cNvCxnSpPr>
            <a:endCxn id="10" idx="3"/>
          </p:cNvCxnSpPr>
          <p:nvPr/>
        </p:nvCxnSpPr>
        <p:spPr>
          <a:xfrm rot="10800000" flipV="1">
            <a:off x="2559997" y="4617829"/>
            <a:ext cx="2295035" cy="10374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FF8067F4-6DB7-43A2-9545-7614F1E11372}"/>
              </a:ext>
            </a:extLst>
          </p:cNvPr>
          <p:cNvCxnSpPr>
            <a:cxnSpLocks/>
            <a:stCxn id="25" idx="1"/>
            <a:endCxn id="10" idx="0"/>
          </p:cNvCxnSpPr>
          <p:nvPr/>
        </p:nvCxnSpPr>
        <p:spPr>
          <a:xfrm rot="10800000" flipV="1">
            <a:off x="1607496" y="4838440"/>
            <a:ext cx="3110208" cy="578724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BB6C98C4-51D5-4EB7-8A87-BA56E8984710}"/>
              </a:ext>
            </a:extLst>
          </p:cNvPr>
          <p:cNvCxnSpPr>
            <a:stCxn id="10" idx="0"/>
          </p:cNvCxnSpPr>
          <p:nvPr/>
        </p:nvCxnSpPr>
        <p:spPr>
          <a:xfrm rot="16200000" flipV="1">
            <a:off x="811545" y="4621212"/>
            <a:ext cx="1240552" cy="351351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43B9F823-C86D-4437-8859-0694C1F6ECD9}"/>
              </a:ext>
            </a:extLst>
          </p:cNvPr>
          <p:cNvSpPr txBox="1"/>
          <p:nvPr/>
        </p:nvSpPr>
        <p:spPr>
          <a:xfrm>
            <a:off x="479112" y="3163452"/>
            <a:ext cx="1414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同步</a:t>
            </a:r>
            <a:r>
              <a:rPr lang="en-US" altLang="zh-CN" sz="1100" dirty="0" err="1"/>
              <a:t>dolPhin</a:t>
            </a:r>
            <a:r>
              <a:rPr lang="zh-CN" altLang="en-US" sz="1100" dirty="0"/>
              <a:t>数据</a:t>
            </a:r>
            <a:endParaRPr lang="en-US" altLang="zh-CN" sz="11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2061D5E-508B-417A-A497-C0C50D34AC1D}"/>
              </a:ext>
            </a:extLst>
          </p:cNvPr>
          <p:cNvSpPr/>
          <p:nvPr/>
        </p:nvSpPr>
        <p:spPr>
          <a:xfrm>
            <a:off x="489048" y="3183872"/>
            <a:ext cx="871696" cy="220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44E1102F-1560-4CB1-A19A-A48894B00000}"/>
              </a:ext>
            </a:extLst>
          </p:cNvPr>
          <p:cNvCxnSpPr/>
          <p:nvPr/>
        </p:nvCxnSpPr>
        <p:spPr>
          <a:xfrm rot="16200000" flipH="1">
            <a:off x="8428050" y="2352969"/>
            <a:ext cx="406400" cy="1754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4515E16E-C60C-4E1A-82D6-D58CAFF023DD}"/>
              </a:ext>
            </a:extLst>
          </p:cNvPr>
          <p:cNvCxnSpPr/>
          <p:nvPr/>
        </p:nvCxnSpPr>
        <p:spPr>
          <a:xfrm rot="16200000" flipH="1">
            <a:off x="8285018" y="1939636"/>
            <a:ext cx="378690" cy="1385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60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 133">
            <a:extLst>
              <a:ext uri="{FF2B5EF4-FFF2-40B4-BE49-F238E27FC236}">
                <a16:creationId xmlns:a16="http://schemas.microsoft.com/office/drawing/2014/main" id="{56B0B4F9-14B4-40B2-BD3D-E8A5F490767C}"/>
              </a:ext>
            </a:extLst>
          </p:cNvPr>
          <p:cNvSpPr txBox="1"/>
          <p:nvPr/>
        </p:nvSpPr>
        <p:spPr>
          <a:xfrm>
            <a:off x="388322" y="96207"/>
            <a:ext cx="2756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 err="1"/>
              <a:t>pdp</a:t>
            </a:r>
            <a:r>
              <a:rPr lang="zh-CN" altLang="en-US" dirty="0"/>
              <a:t>数据质量方案</a:t>
            </a:r>
            <a:r>
              <a:rPr lang="en-US" altLang="zh-CN" dirty="0"/>
              <a:t>/</a:t>
            </a:r>
            <a:r>
              <a:rPr lang="zh-CN" altLang="en-US" dirty="0"/>
              <a:t>功能：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874B1C8-D40D-4872-9375-3EC5998CFA94}"/>
              </a:ext>
            </a:extLst>
          </p:cNvPr>
          <p:cNvSpPr txBox="1"/>
          <p:nvPr/>
        </p:nvSpPr>
        <p:spPr>
          <a:xfrm>
            <a:off x="319595" y="701336"/>
            <a:ext cx="113279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数据质量方案如下图所示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、数据同步到</a:t>
            </a:r>
            <a:r>
              <a:rPr lang="en-US" altLang="zh-CN" dirty="0" err="1"/>
              <a:t>ods</a:t>
            </a:r>
            <a:r>
              <a:rPr lang="zh-CN" altLang="en-US" dirty="0"/>
              <a:t>层之后，我们需要对</a:t>
            </a:r>
            <a:r>
              <a:rPr lang="en-US" altLang="zh-CN" dirty="0" err="1"/>
              <a:t>ods</a:t>
            </a:r>
            <a:r>
              <a:rPr lang="zh-CN" altLang="en-US" dirty="0"/>
              <a:t>层的数据进行数据质量检测。</a:t>
            </a:r>
            <a:endParaRPr lang="en-US" altLang="zh-CN" dirty="0"/>
          </a:p>
          <a:p>
            <a:r>
              <a:rPr lang="zh-CN" altLang="en-US" dirty="0"/>
              <a:t>针对于从数据库</a:t>
            </a:r>
            <a:r>
              <a:rPr lang="en-US" altLang="zh-CN" dirty="0" err="1"/>
              <a:t>mysql</a:t>
            </a:r>
            <a:r>
              <a:rPr lang="zh-CN" altLang="en-US" dirty="0"/>
              <a:t>中同步到</a:t>
            </a:r>
            <a:r>
              <a:rPr lang="en-US" altLang="zh-CN" dirty="0" err="1"/>
              <a:t>ods</a:t>
            </a:r>
            <a:r>
              <a:rPr lang="zh-CN" altLang="en-US" dirty="0"/>
              <a:t>的数据过程我们需要做的一些检测有：数据的数量是否正确、元数据信息是否一致等。针对从数据已经存在于</a:t>
            </a:r>
            <a:r>
              <a:rPr lang="en-US" altLang="zh-CN" dirty="0" err="1"/>
              <a:t>ods</a:t>
            </a:r>
            <a:r>
              <a:rPr lang="zh-CN" altLang="en-US" dirty="0"/>
              <a:t>层，我们也需要做的检测有：数据同比、环比、空值检测、重复检测等。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、数据检测的结果我们需要将其存入</a:t>
            </a:r>
            <a:r>
              <a:rPr lang="en-US" altLang="zh-CN" dirty="0"/>
              <a:t>MySQL</a:t>
            </a:r>
            <a:r>
              <a:rPr lang="zh-CN" altLang="en-US" dirty="0"/>
              <a:t>数据库中。然后数据检测的结果通过可视化展示与告警两大模块来展现。每日的检测结果我们可以通过可视化工具进行一个图形化展示，另外如果出现了检测结果的发现数据异常，则通过告警模块通知相关开发人员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、整个的流程我们可以通过调度工具实现。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E578BBF-7EAB-483D-9386-B1CB5C4DE7D5}"/>
              </a:ext>
            </a:extLst>
          </p:cNvPr>
          <p:cNvGrpSpPr/>
          <p:nvPr/>
        </p:nvGrpSpPr>
        <p:grpSpPr>
          <a:xfrm>
            <a:off x="1391498" y="3214679"/>
            <a:ext cx="8549196" cy="3179038"/>
            <a:chOff x="388322" y="3088597"/>
            <a:chExt cx="8549196" cy="317903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263D011-49FC-4CA1-810F-19A85FBFD20D}"/>
                </a:ext>
              </a:extLst>
            </p:cNvPr>
            <p:cNvSpPr/>
            <p:nvPr/>
          </p:nvSpPr>
          <p:spPr>
            <a:xfrm>
              <a:off x="388322" y="3088597"/>
              <a:ext cx="8549196" cy="31790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流程图: 磁盘 1">
              <a:extLst>
                <a:ext uri="{FF2B5EF4-FFF2-40B4-BE49-F238E27FC236}">
                  <a16:creationId xmlns:a16="http://schemas.microsoft.com/office/drawing/2014/main" id="{98D8ADC1-FDF8-4E0D-8F6F-CEA8575AA51E}"/>
                </a:ext>
              </a:extLst>
            </p:cNvPr>
            <p:cNvSpPr/>
            <p:nvPr/>
          </p:nvSpPr>
          <p:spPr>
            <a:xfrm>
              <a:off x="760856" y="4563122"/>
              <a:ext cx="1411550" cy="65694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ODS</a:t>
              </a:r>
              <a:r>
                <a:rPr lang="zh-CN" altLang="en-US" dirty="0"/>
                <a:t>数据</a:t>
              </a:r>
            </a:p>
          </p:txBody>
        </p:sp>
        <p:sp>
          <p:nvSpPr>
            <p:cNvPr id="4" name="箭头: 右 3">
              <a:extLst>
                <a:ext uri="{FF2B5EF4-FFF2-40B4-BE49-F238E27FC236}">
                  <a16:creationId xmlns:a16="http://schemas.microsoft.com/office/drawing/2014/main" id="{89602D7B-68C3-440E-8D16-5C1830756E55}"/>
                </a:ext>
              </a:extLst>
            </p:cNvPr>
            <p:cNvSpPr/>
            <p:nvPr/>
          </p:nvSpPr>
          <p:spPr>
            <a:xfrm>
              <a:off x="2172406" y="4829452"/>
              <a:ext cx="745724" cy="1597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39FE262-E4B7-48D1-8FBC-DECBF6F7975E}"/>
                </a:ext>
              </a:extLst>
            </p:cNvPr>
            <p:cNvSpPr/>
            <p:nvPr/>
          </p:nvSpPr>
          <p:spPr>
            <a:xfrm>
              <a:off x="2955860" y="4341180"/>
              <a:ext cx="1256191" cy="11008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数据质量检测模块</a:t>
              </a:r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557F4B22-7C15-444D-819E-67B94D9308A4}"/>
                </a:ext>
              </a:extLst>
            </p:cNvPr>
            <p:cNvSpPr/>
            <p:nvPr/>
          </p:nvSpPr>
          <p:spPr>
            <a:xfrm>
              <a:off x="4249781" y="4811697"/>
              <a:ext cx="745724" cy="1597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流程图: 磁盘 5">
              <a:extLst>
                <a:ext uri="{FF2B5EF4-FFF2-40B4-BE49-F238E27FC236}">
                  <a16:creationId xmlns:a16="http://schemas.microsoft.com/office/drawing/2014/main" id="{59547255-D83A-4220-BA1B-9CAF0BBA2770}"/>
                </a:ext>
              </a:extLst>
            </p:cNvPr>
            <p:cNvSpPr/>
            <p:nvPr/>
          </p:nvSpPr>
          <p:spPr>
            <a:xfrm>
              <a:off x="5033235" y="4270159"/>
              <a:ext cx="911768" cy="117185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MySQL</a:t>
              </a:r>
              <a:endParaRPr lang="zh-CN" altLang="en-US" dirty="0"/>
            </a:p>
          </p:txBody>
        </p:sp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E600B36A-AAE3-4BE1-BDCA-CF15F3654FA9}"/>
                </a:ext>
              </a:extLst>
            </p:cNvPr>
            <p:cNvSpPr/>
            <p:nvPr/>
          </p:nvSpPr>
          <p:spPr>
            <a:xfrm>
              <a:off x="5982733" y="4829452"/>
              <a:ext cx="745724" cy="1597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08FF8CDC-9ED5-42EA-BEDB-8F2BBFDA988E}"/>
                </a:ext>
              </a:extLst>
            </p:cNvPr>
            <p:cNvSpPr/>
            <p:nvPr/>
          </p:nvSpPr>
          <p:spPr>
            <a:xfrm>
              <a:off x="6766187" y="4421079"/>
              <a:ext cx="1463336" cy="9410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告警模块</a:t>
              </a:r>
            </a:p>
          </p:txBody>
        </p:sp>
        <p:sp>
          <p:nvSpPr>
            <p:cNvPr id="11" name="箭头: 上 10">
              <a:extLst>
                <a:ext uri="{FF2B5EF4-FFF2-40B4-BE49-F238E27FC236}">
                  <a16:creationId xmlns:a16="http://schemas.microsoft.com/office/drawing/2014/main" id="{F3BBE130-78EC-49A3-8116-E33D148DB18E}"/>
                </a:ext>
              </a:extLst>
            </p:cNvPr>
            <p:cNvSpPr/>
            <p:nvPr/>
          </p:nvSpPr>
          <p:spPr>
            <a:xfrm>
              <a:off x="5404781" y="3844031"/>
              <a:ext cx="168676" cy="42612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CD5548A-23B5-4E2A-BB9F-1836EB6ADE7D}"/>
                </a:ext>
              </a:extLst>
            </p:cNvPr>
            <p:cNvSpPr/>
            <p:nvPr/>
          </p:nvSpPr>
          <p:spPr>
            <a:xfrm>
              <a:off x="4748121" y="3240350"/>
              <a:ext cx="1481995" cy="6036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可视化展示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86E096C4-617F-4123-BE81-96FB090982C9}"/>
                </a:ext>
              </a:extLst>
            </p:cNvPr>
            <p:cNvSpPr/>
            <p:nvPr/>
          </p:nvSpPr>
          <p:spPr>
            <a:xfrm>
              <a:off x="760856" y="3355306"/>
              <a:ext cx="1571675" cy="6036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自动调度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FEF6639-C468-4FB0-89A5-730BB4655766}"/>
                </a:ext>
              </a:extLst>
            </p:cNvPr>
            <p:cNvSpPr txBox="1"/>
            <p:nvPr/>
          </p:nvSpPr>
          <p:spPr>
            <a:xfrm>
              <a:off x="3253762" y="5720750"/>
              <a:ext cx="2319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数据质量整体流程图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579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09A30-A04A-4C94-8C6A-0045A6BA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135819" cy="469376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采集数据质量方案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C4DA0-F784-4C32-9175-DAA2EE72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63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sz="2000" dirty="0"/>
              <a:t>一、数据质量校验配置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</a:t>
            </a:r>
            <a:r>
              <a:rPr lang="zh-CN" altLang="en-US" sz="2000" dirty="0"/>
              <a:t>配置一：表信息、库信息、校验类型</a:t>
            </a:r>
            <a:r>
              <a:rPr lang="en-US" altLang="zh-CN" sz="2000" dirty="0"/>
              <a:t>(</a:t>
            </a:r>
            <a:r>
              <a:rPr lang="zh-CN" altLang="en-US" sz="2000" dirty="0"/>
              <a:t>全量、增量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  </a:t>
            </a:r>
            <a:r>
              <a:rPr lang="zh-CN" altLang="en-US" sz="2000" dirty="0"/>
              <a:t>配置二：数据量校验规则</a:t>
            </a:r>
            <a:r>
              <a:rPr lang="en-US" altLang="zh-CN" sz="2000" dirty="0"/>
              <a:t>(</a:t>
            </a:r>
            <a:r>
              <a:rPr lang="zh-CN" altLang="en-US" sz="2000" dirty="0"/>
              <a:t>相等、误差</a:t>
            </a:r>
            <a:r>
              <a:rPr lang="en-US" altLang="zh-CN" sz="2000" dirty="0"/>
              <a:t>)</a:t>
            </a:r>
            <a:r>
              <a:rPr lang="zh-CN" altLang="en-US" sz="2000" dirty="0"/>
              <a:t>、元数据校验 </a:t>
            </a:r>
            <a:r>
              <a:rPr lang="en-US" altLang="zh-CN" sz="2000" dirty="0"/>
              <a:t>(</a:t>
            </a:r>
            <a:r>
              <a:rPr lang="zh-CN" altLang="en-US" sz="2000" dirty="0"/>
              <a:t>字段数、字段名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  </a:t>
            </a:r>
            <a:r>
              <a:rPr lang="zh-CN" altLang="en-US" sz="2000" dirty="0"/>
              <a:t>配置三：手动执行、自动执行</a:t>
            </a:r>
            <a:r>
              <a:rPr lang="en-US" altLang="zh-CN" sz="2000" dirty="0"/>
              <a:t>  </a:t>
            </a:r>
          </a:p>
          <a:p>
            <a:pPr marL="0" indent="0">
              <a:buNone/>
            </a:pPr>
            <a:r>
              <a:rPr lang="zh-CN" altLang="en-US" sz="2000" dirty="0"/>
              <a:t>任务增删改查：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增：新建配置任务后直接将新建任务信息插入配置表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删：删除任务，删除配置任务</a:t>
            </a:r>
            <a:r>
              <a:rPr lang="en-US" altLang="zh-CN" sz="2000" dirty="0"/>
              <a:t>(</a:t>
            </a:r>
            <a:r>
              <a:rPr lang="zh-CN" altLang="en-US" sz="2000" dirty="0"/>
              <a:t>管理员操作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zh-CN" altLang="en-US" sz="2000" dirty="0"/>
              <a:t>改：修改配置任务信息</a:t>
            </a:r>
            <a:r>
              <a:rPr lang="en-US" altLang="zh-CN" sz="2000" dirty="0"/>
              <a:t>(</a:t>
            </a:r>
            <a:r>
              <a:rPr lang="zh-CN" altLang="en-US" sz="2000" dirty="0"/>
              <a:t>管理员操作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zh-CN" altLang="en-US" sz="2000" dirty="0"/>
              <a:t>查：查询已配置的所有任务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二、数据质量展示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</a:t>
            </a:r>
            <a:r>
              <a:rPr lang="zh-CN" altLang="en-US" sz="2000" dirty="0"/>
              <a:t>校验结果表的表结构设计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</a:t>
            </a:r>
            <a:r>
              <a:rPr lang="zh-CN" altLang="en-US" sz="2000" dirty="0"/>
              <a:t>校验总结果展示：结果写入到数据库，通过直接调取校验结果表，进行展示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</a:t>
            </a:r>
            <a:r>
              <a:rPr lang="zh-CN" altLang="en-US" sz="2000" dirty="0"/>
              <a:t>校验异常表数量结果展示：通过</a:t>
            </a:r>
            <a:r>
              <a:rPr lang="en-US" altLang="zh-CN" sz="2000" dirty="0" err="1"/>
              <a:t>sql</a:t>
            </a:r>
            <a:r>
              <a:rPr lang="zh-CN" altLang="en-US" sz="2000" dirty="0"/>
              <a:t>查询校验异常表的信息调取结果展示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三、告警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</a:t>
            </a:r>
            <a:r>
              <a:rPr lang="zh-CN" altLang="en-US" sz="2000" dirty="0"/>
              <a:t>校验结果异常表邮件告警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61038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 133">
            <a:extLst>
              <a:ext uri="{FF2B5EF4-FFF2-40B4-BE49-F238E27FC236}">
                <a16:creationId xmlns:a16="http://schemas.microsoft.com/office/drawing/2014/main" id="{56B0B4F9-14B4-40B2-BD3D-E8A5F490767C}"/>
              </a:ext>
            </a:extLst>
          </p:cNvPr>
          <p:cNvSpPr txBox="1"/>
          <p:nvPr/>
        </p:nvSpPr>
        <p:spPr>
          <a:xfrm>
            <a:off x="388322" y="96207"/>
            <a:ext cx="275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 err="1"/>
              <a:t>pdp</a:t>
            </a:r>
            <a:r>
              <a:rPr lang="zh-CN" altLang="en-US" dirty="0"/>
              <a:t>任务监控方案</a:t>
            </a:r>
            <a:r>
              <a:rPr lang="en-US" altLang="zh-CN" dirty="0"/>
              <a:t>/</a:t>
            </a:r>
            <a:r>
              <a:rPr lang="zh-CN" altLang="en-US" dirty="0"/>
              <a:t>功能：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22EE9BE7-EF2E-4190-BF21-7FDC352B7911}"/>
              </a:ext>
            </a:extLst>
          </p:cNvPr>
          <p:cNvGraphicFramePr/>
          <p:nvPr/>
        </p:nvGraphicFramePr>
        <p:xfrm>
          <a:off x="-96053" y="1300115"/>
          <a:ext cx="6481279" cy="4636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B7977191-0DB0-4BF8-9D3E-102670215055}"/>
              </a:ext>
            </a:extLst>
          </p:cNvPr>
          <p:cNvGraphicFramePr/>
          <p:nvPr/>
        </p:nvGraphicFramePr>
        <p:xfrm>
          <a:off x="5367217" y="801209"/>
          <a:ext cx="3081708" cy="2627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68D0402B-34CB-42C7-B5F8-7CEBF667469F}"/>
              </a:ext>
            </a:extLst>
          </p:cNvPr>
          <p:cNvGraphicFramePr/>
          <p:nvPr/>
        </p:nvGraphicFramePr>
        <p:xfrm>
          <a:off x="9046559" y="801209"/>
          <a:ext cx="3016130" cy="2627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FBC05AD7-DA7E-4517-9A7E-39BC2588BB99}"/>
              </a:ext>
            </a:extLst>
          </p:cNvPr>
          <p:cNvGraphicFramePr>
            <a:graphicFrameLocks noGrp="1"/>
          </p:cNvGraphicFramePr>
          <p:nvPr/>
        </p:nvGraphicFramePr>
        <p:xfrm>
          <a:off x="5367217" y="3825701"/>
          <a:ext cx="6695472" cy="29260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99838">
                  <a:extLst>
                    <a:ext uri="{9D8B030D-6E8A-4147-A177-3AD203B41FA5}">
                      <a16:colId xmlns:a16="http://schemas.microsoft.com/office/drawing/2014/main" val="365360361"/>
                    </a:ext>
                  </a:extLst>
                </a:gridCol>
                <a:gridCol w="4008581">
                  <a:extLst>
                    <a:ext uri="{9D8B030D-6E8A-4147-A177-3AD203B41FA5}">
                      <a16:colId xmlns:a16="http://schemas.microsoft.com/office/drawing/2014/main" val="2974758961"/>
                    </a:ext>
                  </a:extLst>
                </a:gridCol>
                <a:gridCol w="840509">
                  <a:extLst>
                    <a:ext uri="{9D8B030D-6E8A-4147-A177-3AD203B41FA5}">
                      <a16:colId xmlns:a16="http://schemas.microsoft.com/office/drawing/2014/main" val="2397819805"/>
                    </a:ext>
                  </a:extLst>
                </a:gridCol>
                <a:gridCol w="646544">
                  <a:extLst>
                    <a:ext uri="{9D8B030D-6E8A-4147-A177-3AD203B41FA5}">
                      <a16:colId xmlns:a16="http://schemas.microsoft.com/office/drawing/2014/main" val="2830791104"/>
                    </a:ext>
                  </a:extLst>
                </a:gridCol>
              </a:tblGrid>
              <a:tr h="348673"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/>
                        <a:t>任务状态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/>
                        <a:t>任务名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/>
                        <a:t>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/>
                        <a:t>用户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695694"/>
                  </a:ext>
                </a:extLst>
              </a:tr>
              <a:tr h="348673"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/>
                        <a:t>失败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b="0" u="sng" kern="1200" dirty="0">
                          <a:solidFill>
                            <a:schemeClr val="dk1"/>
                          </a:solidFill>
                          <a:effectLst/>
                          <a:hlinkClick r:id="rId9" tooltip="sts_run_day_delivery_ods"/>
                        </a:rPr>
                        <a:t>sts_run_day_delivery_ods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dirty="0" err="1"/>
                        <a:t>sts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dirty="0" err="1"/>
                        <a:t>zsp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372745"/>
                  </a:ext>
                </a:extLst>
              </a:tr>
              <a:tr h="348673"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/>
                        <a:t>失败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b="0" u="sng" kern="1200" dirty="0" err="1">
                          <a:solidFill>
                            <a:schemeClr val="dk1"/>
                          </a:solidFill>
                          <a:effectLst/>
                          <a:hlinkClick r:id="rId10" tooltip="report_r_cruise_ods"/>
                        </a:rPr>
                        <a:t>report_r_cruise_ods</a:t>
                      </a:r>
                      <a:endParaRPr lang="en-US" dirty="0">
                        <a:effectLst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dirty="0"/>
                        <a:t>report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dirty="0" err="1"/>
                        <a:t>zqy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3314"/>
                  </a:ext>
                </a:extLst>
              </a:tr>
              <a:tr h="348673"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/>
                        <a:t>需要容错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b="0" u="sng" kern="1200" dirty="0" err="1">
                          <a:solidFill>
                            <a:schemeClr val="dk1"/>
                          </a:solidFill>
                          <a:effectLst/>
                          <a:hlinkClick r:id="rId11" tooltip="sts_run_day_ods"/>
                        </a:rPr>
                        <a:t>sts_run_day_ods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dirty="0" err="1"/>
                        <a:t>sts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dirty="0" err="1"/>
                        <a:t>ckw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353728"/>
                  </a:ext>
                </a:extLst>
              </a:tr>
              <a:tr h="348673"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/>
                        <a:t>需要容错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sng" dirty="0" err="1">
                          <a:solidFill>
                            <a:srgbClr val="2D8CF0"/>
                          </a:solidFill>
                          <a:effectLst/>
                          <a:hlinkClick r:id="rId12" tooltip="report_robot_ods"/>
                        </a:rPr>
                        <a:t>report_robot_ods</a:t>
                      </a:r>
                      <a:endParaRPr lang="en-US" dirty="0">
                        <a:effectLst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dirty="0"/>
                        <a:t>report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dirty="0" err="1"/>
                        <a:t>wsb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430629"/>
                  </a:ext>
                </a:extLst>
              </a:tr>
              <a:tr h="348673">
                <a:tc>
                  <a:txBody>
                    <a:bodyPr/>
                    <a:lstStyle/>
                    <a:p>
                      <a:pPr algn="just"/>
                      <a:r>
                        <a:rPr lang="en-US" altLang="zh-CN" dirty="0"/>
                        <a:t>kill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sng" dirty="0" err="1">
                          <a:solidFill>
                            <a:srgbClr val="2D8CF0"/>
                          </a:solidFill>
                          <a:effectLst/>
                          <a:hlinkClick r:id="rId13" tooltip="report_r_usher_ods"/>
                        </a:rPr>
                        <a:t>report_r_usher_ods</a:t>
                      </a:r>
                      <a:endParaRPr lang="en-US" dirty="0">
                        <a:effectLst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dirty="0"/>
                        <a:t>report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dirty="0" err="1"/>
                        <a:t>lyl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1848"/>
                  </a:ext>
                </a:extLst>
              </a:tr>
              <a:tr h="348673">
                <a:tc>
                  <a:txBody>
                    <a:bodyPr/>
                    <a:lstStyle/>
                    <a:p>
                      <a:pPr algn="just"/>
                      <a:r>
                        <a:rPr lang="en-US" altLang="zh-CN" dirty="0"/>
                        <a:t>kill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sng" dirty="0" err="1">
                          <a:solidFill>
                            <a:srgbClr val="2D8CF0"/>
                          </a:solidFill>
                          <a:effectLst/>
                          <a:hlinkClick r:id="rId14" tooltip="device_middle_platform_account_ods"/>
                        </a:rPr>
                        <a:t>device_middle_platform_account_ods</a:t>
                      </a:r>
                      <a:endParaRPr lang="en-US" dirty="0">
                        <a:effectLst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dirty="0" err="1"/>
                        <a:t>dmp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dirty="0" err="1"/>
                        <a:t>zsp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269132"/>
                  </a:ext>
                </a:extLst>
              </a:tr>
              <a:tr h="348673">
                <a:tc>
                  <a:txBody>
                    <a:bodyPr/>
                    <a:lstStyle/>
                    <a:p>
                      <a:pPr algn="just"/>
                      <a:r>
                        <a:rPr lang="en-US" altLang="zh-CN" dirty="0"/>
                        <a:t>kill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sng" dirty="0" err="1">
                          <a:solidFill>
                            <a:srgbClr val="2D8CF0"/>
                          </a:solidFill>
                          <a:effectLst/>
                          <a:hlinkClick r:id="rId15" tooltip="device_middle_platform_shop_ods"/>
                        </a:rPr>
                        <a:t>device_middle_platform_shop_ods</a:t>
                      </a:r>
                      <a:endParaRPr lang="en-US" dirty="0">
                        <a:effectLst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dirty="0" err="1"/>
                        <a:t>dmp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dirty="0" err="1"/>
                        <a:t>zqy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690960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16C88D87-CFD6-4116-A2E6-44DC4D81095D}"/>
              </a:ext>
            </a:extLst>
          </p:cNvPr>
          <p:cNvSpPr txBox="1"/>
          <p:nvPr/>
        </p:nvSpPr>
        <p:spPr>
          <a:xfrm>
            <a:off x="7546109" y="3429000"/>
            <a:ext cx="2503055" cy="37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dirty="0">
                <a:solidFill>
                  <a:prstClr val="black">
                    <a:lumMod val="65000"/>
                    <a:lumOff val="35000"/>
                  </a:prstClr>
                </a:solidFill>
              </a:rPr>
              <a:t>任务状态明细报告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D029BCA-A078-42C2-A2EA-14B4EB98F397}"/>
              </a:ext>
            </a:extLst>
          </p:cNvPr>
          <p:cNvSpPr txBox="1"/>
          <p:nvPr/>
        </p:nvSpPr>
        <p:spPr>
          <a:xfrm>
            <a:off x="845126" y="801209"/>
            <a:ext cx="2299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任务监控功能：</a:t>
            </a:r>
          </a:p>
        </p:txBody>
      </p:sp>
    </p:spTree>
    <p:extLst>
      <p:ext uri="{BB962C8B-B14F-4D97-AF65-F5344CB8AC3E}">
        <p14:creationId xmlns:p14="http://schemas.microsoft.com/office/powerpoint/2010/main" val="182287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1501</Words>
  <Application>Microsoft Office PowerPoint</Application>
  <PresentationFormat>宽屏</PresentationFormat>
  <Paragraphs>273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宋体</vt:lpstr>
      <vt:lpstr>造字工房悦黑体验版纤细体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采集数据质量方案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z</dc:creator>
  <cp:lastModifiedBy>z z</cp:lastModifiedBy>
  <cp:revision>17</cp:revision>
  <dcterms:created xsi:type="dcterms:W3CDTF">2021-09-29T01:54:32Z</dcterms:created>
  <dcterms:modified xsi:type="dcterms:W3CDTF">2021-10-25T01:49:00Z</dcterms:modified>
</cp:coreProperties>
</file>