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05222-52AD-4FB3-BA41-A95D4E151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273BA-4FD8-47EB-B6F8-259F5F1B0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E2680-315C-435A-96B1-58A63156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0A9A-634E-4BE7-9D40-465900EF9E45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24330-CF82-4894-86E2-1FC139BD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7BB1C-7116-44ED-B0C4-654ECE16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E0A9-0776-4F94-9C6F-8F0044C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0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5FF26-B806-4947-B14B-62066BDA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38818-7B31-42B2-BB85-3DE97FCD1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22596-392E-4CD7-90C6-A5619A72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0A9A-634E-4BE7-9D40-465900EF9E45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AD8B1-F8D1-4647-B754-B8CAF0B4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324E6-2E7D-4F6A-804A-9381B514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E0A9-0776-4F94-9C6F-8F0044C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74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BC72C-C7EC-4D18-AA10-09FDAF312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BD1AB4-8521-4294-9B61-8460683B1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BD033-06C9-4BCA-BF73-A620D32F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0A9A-634E-4BE7-9D40-465900EF9E45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0D645-41BD-42D7-8B87-EE371B8B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38912-B677-4CAF-BBF6-4C6ACB2A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E0A9-0776-4F94-9C6F-8F0044C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31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71DB8-4469-4789-B8B1-9733C4F4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7CEA5-900D-4E40-93EF-015068925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9CD4F-E9CA-4AC1-AC93-A697763E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0A9A-634E-4BE7-9D40-465900EF9E45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857EB1-BCD3-465A-9731-551A3635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EF61-B10B-4056-BB39-6510E983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E0A9-0776-4F94-9C6F-8F0044C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8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DEA5C-6681-48D3-9C4D-D724ECD5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31960-6E5F-4435-AD9E-963659ADF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BE832-A6AC-448C-A8DE-DD1B093B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0A9A-634E-4BE7-9D40-465900EF9E45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4C7D2-6543-49E6-ADDF-C358A32D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687EA-F5F7-47D2-AE13-289D5025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E0A9-0776-4F94-9C6F-8F0044C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7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AF9A1-46F9-40D1-8B19-488358E1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FD0FB-E91F-4796-8175-6AB411E76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11F6A3-D8FA-40E7-9A71-B9CA33305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5E83B9-127A-4CD5-B89A-254FEDE5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0A9A-634E-4BE7-9D40-465900EF9E45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FE7548-294C-42DF-B0E8-77976418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F88C7-8F22-44B4-B000-889BA785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E0A9-0776-4F94-9C6F-8F0044C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6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ABBA5-5906-47E8-9895-440CA075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EAD21-7F2D-4C40-B68A-0A1032665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A55B1-CF6F-4AB2-BFDD-2D6EB0D26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61CDCE-A4E3-4ED7-AA0A-207BC9003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EA35FD-9D5E-45F1-A345-5E8DA531D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6155AC-67BC-40F5-B89C-96A63DE5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0A9A-634E-4BE7-9D40-465900EF9E45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803EA3-97AD-4CD6-8130-3343A92C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5E661B-F4FA-4507-BB52-F8006D55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E0A9-0776-4F94-9C6F-8F0044C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85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59547-0BCD-43D0-A4E6-6B356BDD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F151FB-61B6-48FB-B420-80FF6F4E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0A9A-634E-4BE7-9D40-465900EF9E45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AFA7E1-8205-4AF7-B324-A3854668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CD0745-867D-4953-A9AD-94FD433A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E0A9-0776-4F94-9C6F-8F0044C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6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45223-5CD5-4978-92DD-398165A8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0A9A-634E-4BE7-9D40-465900EF9E45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76F8DE-DF31-4121-A2C1-3DB664DF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92E2E-058A-4109-B806-45321A23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E0A9-0776-4F94-9C6F-8F0044C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8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8E1FD-D281-445B-B82A-8EE545F5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52B42-CC99-4E69-AA95-2D8F4C4D9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A584C9-B640-4224-98F4-C036BFB6B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689AE-00B3-4B4B-9C73-FC57A56A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0A9A-634E-4BE7-9D40-465900EF9E45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3F6C11-3F1C-46CE-969E-C4D065A2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7E9FA2-4CC3-4363-A5D5-C4D0A58F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E0A9-0776-4F94-9C6F-8F0044C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1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A025E-289A-4915-921D-43099EEC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4F2E18-A494-4AEE-B719-01BA93754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22F6AB-9D3D-4D45-8150-98B218664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EBE6E-8ED4-496A-BBAB-D2D67EE7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0A9A-634E-4BE7-9D40-465900EF9E45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8B88E-D501-41D5-B092-1A0FA7E0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55EEE4-8A3E-457B-B79B-44C300AB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E0A9-0776-4F94-9C6F-8F0044C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EAD4B4-9F00-480B-9099-2AD97CB6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FE08E8-2925-411A-B3E1-95F39392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52856-851E-4028-A19C-CF681D129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50A9A-634E-4BE7-9D40-465900EF9E45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E3F2A-503A-4843-8946-3445F0D31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56B1C-C7A0-4FE5-9EC8-6CE9D0D67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AE0A9-0776-4F94-9C6F-8F0044C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17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A85CE5-1BE1-49BB-8977-780293E5A875}"/>
              </a:ext>
            </a:extLst>
          </p:cNvPr>
          <p:cNvSpPr txBox="1"/>
          <p:nvPr/>
        </p:nvSpPr>
        <p:spPr>
          <a:xfrm>
            <a:off x="257451" y="585925"/>
            <a:ext cx="91262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선형회귀모델</a:t>
            </a:r>
            <a:r>
              <a:rPr lang="en-US" altLang="ko-KR" dirty="0"/>
              <a:t>(Linear Regression Model)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목적</a:t>
            </a:r>
            <a:r>
              <a:rPr lang="en-US" altLang="ko-KR" dirty="0"/>
              <a:t>: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변수 사이의 관계를 수치로 설명하고 미래의 반응변수 </a:t>
            </a:r>
            <a:r>
              <a:rPr lang="en-US" altLang="ko-KR" dirty="0"/>
              <a:t>y</a:t>
            </a:r>
            <a:r>
              <a:rPr lang="ko-KR" altLang="en-US" dirty="0"/>
              <a:t>값을 예측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와의 관계를 수치적으로 나타냄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확정적관계와 </a:t>
            </a:r>
            <a:r>
              <a:rPr lang="ko-KR" altLang="en-US" dirty="0" err="1"/>
              <a:t>확률적관계로</a:t>
            </a:r>
            <a:r>
              <a:rPr lang="ko-KR" altLang="en-US" dirty="0"/>
              <a:t> 나뉨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이때 확률적 관계에서 오차항이 발생하는데 이를 확률오차라고 부름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확률오차는 정규분포를 따른다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</a:t>
            </a:r>
            <a:r>
              <a:rPr lang="ko-KR" altLang="en-US" dirty="0"/>
              <a:t>변수 앞에 변수를 파라미터</a:t>
            </a:r>
            <a:r>
              <a:rPr lang="en-US" altLang="ko-KR" dirty="0"/>
              <a:t>(Parameter)</a:t>
            </a:r>
            <a:r>
              <a:rPr lang="ko-KR" altLang="en-US" dirty="0"/>
              <a:t>라고 부른다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/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A0B8B1-0B10-44EC-8635-3DCC0BDA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1520239"/>
            <a:ext cx="6181725" cy="962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8D4FDC-AA70-4026-B9FD-18624B673595}"/>
              </a:ext>
            </a:extLst>
          </p:cNvPr>
          <p:cNvSpPr txBox="1"/>
          <p:nvPr/>
        </p:nvSpPr>
        <p:spPr>
          <a:xfrm>
            <a:off x="8734146" y="6492519"/>
            <a:ext cx="3457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김성범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머신러닝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유튜브강의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381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DFDFEB-5CBB-4AD0-83AF-74748DCC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50" y="1809475"/>
            <a:ext cx="5553075" cy="18383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EACA5BA-1C34-4C8C-B6BF-09D9A56049AE}"/>
              </a:ext>
            </a:extLst>
          </p:cNvPr>
          <p:cNvSpPr/>
          <p:nvPr/>
        </p:nvSpPr>
        <p:spPr>
          <a:xfrm>
            <a:off x="1026693" y="33214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</a:t>
            </a:r>
            <a:r>
              <a:rPr lang="ko-KR" altLang="en-US" dirty="0"/>
              <a:t>와</a:t>
            </a:r>
            <a:r>
              <a:rPr lang="en-US" altLang="ko-KR" dirty="0"/>
              <a:t>y</a:t>
            </a:r>
            <a:r>
              <a:rPr lang="ko-KR" altLang="en-US" dirty="0"/>
              <a:t>의 관계를 더 잘 설명할 수 있는 파라미터를 </a:t>
            </a:r>
            <a:r>
              <a:rPr lang="ko-KR" altLang="en-US" dirty="0" err="1"/>
              <a:t>추정해야한다</a:t>
            </a:r>
            <a:r>
              <a:rPr lang="en-US" altLang="ko-KR" dirty="0"/>
              <a:t>.(</a:t>
            </a:r>
            <a:r>
              <a:rPr lang="ko-KR" altLang="en-US" dirty="0"/>
              <a:t>이때 추정은 점추정과 구간추정으로 나뉜다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추정된 파라미터는 아래의 식이 최소가 되는 값이다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 식이 파라미터를 찾는데 작동되는 알고리즘은 왼쪽그림과 같다</a:t>
            </a:r>
            <a:r>
              <a:rPr lang="en-US" altLang="ko-KR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4BDA68-2410-48B8-AC3B-FF16B2A31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407" y="1540042"/>
            <a:ext cx="4791095" cy="51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5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79344F-E41A-493B-A949-77DE3D81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22" y="2254667"/>
            <a:ext cx="7181850" cy="39528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ACEB2FA-7620-4E20-B5C1-711BF39C8EB5}"/>
              </a:ext>
            </a:extLst>
          </p:cNvPr>
          <p:cNvSpPr/>
          <p:nvPr/>
        </p:nvSpPr>
        <p:spPr>
          <a:xfrm>
            <a:off x="1026693" y="33214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추정된 파라미터에서 발생된 오차는 </a:t>
            </a:r>
            <a:r>
              <a:rPr lang="ko-KR" altLang="en-US" dirty="0" err="1"/>
              <a:t>잔차</a:t>
            </a:r>
            <a:r>
              <a:rPr lang="en-US" altLang="ko-KR" dirty="0"/>
              <a:t>(Residual)</a:t>
            </a:r>
            <a:r>
              <a:rPr lang="ko-KR" altLang="en-US" dirty="0"/>
              <a:t>라고 부른다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앞서 설명한 확률오차와는 다른 개념이다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   이유</a:t>
            </a:r>
            <a:r>
              <a:rPr lang="en-US" altLang="ko-KR" dirty="0"/>
              <a:t>)</a:t>
            </a:r>
            <a:r>
              <a:rPr lang="ko-KR" altLang="en-US" dirty="0" err="1"/>
              <a:t>잔차는</a:t>
            </a:r>
            <a:r>
              <a:rPr lang="ko-KR" altLang="en-US" dirty="0"/>
              <a:t> 확률변수</a:t>
            </a:r>
            <a:r>
              <a:rPr lang="en-US" altLang="ko-KR" dirty="0"/>
              <a:t>(</a:t>
            </a:r>
            <a:r>
              <a:rPr lang="en-US" altLang="ko-KR" dirty="0" err="1"/>
              <a:t>r.v</a:t>
            </a:r>
            <a:r>
              <a:rPr lang="en-US" altLang="ko-KR" dirty="0"/>
              <a:t>)</a:t>
            </a:r>
            <a:r>
              <a:rPr lang="ko-KR" altLang="en-US" dirty="0"/>
              <a:t>가 아니다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5844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AFD97E-DB70-49A3-8662-E5117347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44" y="1852102"/>
            <a:ext cx="5652335" cy="369821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37F62A-D707-4DC5-AB93-71F25B72B473}"/>
              </a:ext>
            </a:extLst>
          </p:cNvPr>
          <p:cNvSpPr/>
          <p:nvPr/>
        </p:nvSpPr>
        <p:spPr>
          <a:xfrm>
            <a:off x="283244" y="1070084"/>
            <a:ext cx="2213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점추정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5536F5-4B71-4576-8869-5D3AE619E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21" y="1852103"/>
            <a:ext cx="5652335" cy="36982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5E3B22C-4BD6-4365-846C-6C2B420FC381}"/>
              </a:ext>
            </a:extLst>
          </p:cNvPr>
          <p:cNvSpPr/>
          <p:nvPr/>
        </p:nvSpPr>
        <p:spPr>
          <a:xfrm>
            <a:off x="6096000" y="1070084"/>
            <a:ext cx="2213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구간추정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58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E924E1-84A4-4D2A-ADA3-DB8C28A6F966}"/>
              </a:ext>
            </a:extLst>
          </p:cNvPr>
          <p:cNvSpPr/>
          <p:nvPr/>
        </p:nvSpPr>
        <p:spPr>
          <a:xfrm>
            <a:off x="6849978" y="296363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SSE = Y</a:t>
            </a:r>
            <a:r>
              <a:rPr lang="ko-KR" altLang="en-US" dirty="0"/>
              <a:t>의 총 </a:t>
            </a:r>
            <a:r>
              <a:rPr lang="ko-KR" altLang="en-US" dirty="0" err="1"/>
              <a:t>변동량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추정된 </a:t>
            </a:r>
            <a:r>
              <a:rPr lang="en-US" altLang="ko-KR" dirty="0"/>
              <a:t>Y</a:t>
            </a:r>
            <a:r>
              <a:rPr lang="ko-KR" altLang="en-US" dirty="0"/>
              <a:t>와 </a:t>
            </a:r>
            <a:r>
              <a:rPr lang="ko-KR" altLang="en-US" dirty="0" err="1"/>
              <a:t>실제값의</a:t>
            </a:r>
            <a:r>
              <a:rPr lang="ko-KR" altLang="en-US" dirty="0"/>
              <a:t> </a:t>
            </a:r>
            <a:r>
              <a:rPr lang="ko-KR" altLang="en-US" dirty="0" err="1"/>
              <a:t>오차제곱의</a:t>
            </a:r>
            <a:r>
              <a:rPr lang="ko-KR" altLang="en-US" dirty="0"/>
              <a:t> 합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SSR = X</a:t>
            </a:r>
            <a:r>
              <a:rPr lang="ko-KR" altLang="en-US" dirty="0"/>
              <a:t>변수에 의해 설명된 양 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평균</a:t>
            </a:r>
            <a:r>
              <a:rPr lang="en-US" altLang="ko-KR" dirty="0"/>
              <a:t>Y</a:t>
            </a:r>
            <a:r>
              <a:rPr lang="ko-KR" altLang="en-US" dirty="0"/>
              <a:t>와 추정된 </a:t>
            </a:r>
            <a:r>
              <a:rPr lang="en-US" altLang="ko-KR" dirty="0"/>
              <a:t>Y</a:t>
            </a:r>
            <a:r>
              <a:rPr lang="ko-KR" altLang="en-US" dirty="0"/>
              <a:t>의 </a:t>
            </a:r>
            <a:r>
              <a:rPr lang="ko-KR" altLang="en-US" dirty="0" err="1"/>
              <a:t>오차제곱의</a:t>
            </a:r>
            <a:r>
              <a:rPr lang="ko-KR" altLang="en-US" dirty="0"/>
              <a:t> 합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SST = </a:t>
            </a:r>
            <a:r>
              <a:rPr lang="ko-KR" altLang="en-US" dirty="0"/>
              <a:t>에러에 의해 설명된 양 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 err="1"/>
              <a:t>실제값</a:t>
            </a:r>
            <a:r>
              <a:rPr lang="en-US" altLang="ko-KR" dirty="0"/>
              <a:t>Y</a:t>
            </a:r>
            <a:r>
              <a:rPr lang="ko-KR" altLang="en-US" dirty="0"/>
              <a:t>와 평균</a:t>
            </a:r>
            <a:r>
              <a:rPr lang="en-US" altLang="ko-KR" dirty="0"/>
              <a:t>Y</a:t>
            </a:r>
            <a:r>
              <a:rPr lang="ko-KR" altLang="en-US" dirty="0"/>
              <a:t>의 </a:t>
            </a:r>
            <a:r>
              <a:rPr lang="ko-KR" altLang="en-US" dirty="0" err="1"/>
              <a:t>오차제곱의</a:t>
            </a:r>
            <a:r>
              <a:rPr lang="ko-KR" altLang="en-US" dirty="0"/>
              <a:t> 합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D76296-D93C-4770-A2D5-BB3B10820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6473"/>
            <a:ext cx="7096125" cy="4771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73DFD4-02D6-4D5A-9F29-1AC825CE4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832" y="2086473"/>
            <a:ext cx="3590925" cy="12001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EAE2D50-AD26-4D4A-9776-E996136193E0}"/>
              </a:ext>
            </a:extLst>
          </p:cNvPr>
          <p:cNvSpPr/>
          <p:nvPr/>
        </p:nvSpPr>
        <p:spPr>
          <a:xfrm>
            <a:off x="344903" y="5514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추정된 선형식을 통해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상관계수를 구할 수 있다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상관계수는</a:t>
            </a:r>
            <a:r>
              <a:rPr lang="en-US" altLang="ko-KR" dirty="0"/>
              <a:t> X</a:t>
            </a:r>
            <a:r>
              <a:rPr lang="ko-KR" altLang="en-US" dirty="0"/>
              <a:t>과 </a:t>
            </a:r>
            <a:r>
              <a:rPr lang="en-US" altLang="ko-KR" dirty="0"/>
              <a:t>Y</a:t>
            </a:r>
            <a:r>
              <a:rPr lang="ko-KR" altLang="en-US" dirty="0"/>
              <a:t>에 얼마나 영향을 주는지를 나타내는지 보여주는 척도이다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   (X</a:t>
            </a:r>
            <a:r>
              <a:rPr lang="ko-KR" altLang="en-US" dirty="0"/>
              <a:t>변수와 </a:t>
            </a:r>
            <a:r>
              <a:rPr lang="en-US" altLang="ko-KR" dirty="0"/>
              <a:t>Y</a:t>
            </a:r>
            <a:r>
              <a:rPr lang="ko-KR" altLang="en-US" dirty="0"/>
              <a:t>변의 분산을 얼마나 줄였는지 정도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377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207</Words>
  <Application>Microsoft Office PowerPoint</Application>
  <PresentationFormat>와이드스크린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종명</dc:creator>
  <cp:lastModifiedBy>김 종명</cp:lastModifiedBy>
  <cp:revision>6</cp:revision>
  <dcterms:created xsi:type="dcterms:W3CDTF">2020-06-28T04:36:15Z</dcterms:created>
  <dcterms:modified xsi:type="dcterms:W3CDTF">2020-06-28T05:58:54Z</dcterms:modified>
</cp:coreProperties>
</file>