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82" r:id="rId4"/>
    <p:sldId id="260" r:id="rId5"/>
    <p:sldId id="284" r:id="rId6"/>
    <p:sldId id="290" r:id="rId7"/>
    <p:sldId id="285" r:id="rId8"/>
    <p:sldId id="28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76D"/>
    <a:srgbClr val="9DC0BC"/>
    <a:srgbClr val="E9F5F5"/>
    <a:srgbClr val="3E7871"/>
    <a:srgbClr val="9DD5D6"/>
    <a:srgbClr val="93BBD7"/>
    <a:srgbClr val="0077C1"/>
    <a:srgbClr val="E8E8E8"/>
    <a:srgbClr val="038B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64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0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9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5934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192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13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>
            <a:extLst>
              <a:ext uri="{FF2B5EF4-FFF2-40B4-BE49-F238E27FC236}">
                <a16:creationId xmlns:a16="http://schemas.microsoft.com/office/drawing/2014/main" id="{69191EA1-F214-45B0-9459-9237D9F2EA3B}"/>
              </a:ext>
            </a:extLst>
          </p:cNvPr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551449E-B3FB-4348-A259-9F365DEA6B60}"/>
              </a:ext>
            </a:extLst>
          </p:cNvPr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FC3798-0C0E-490F-AEE4-4AF84D4DC8E5}"/>
              </a:ext>
            </a:extLst>
          </p:cNvPr>
          <p:cNvSpPr txBox="1"/>
          <p:nvPr/>
        </p:nvSpPr>
        <p:spPr>
          <a:xfrm>
            <a:off x="1428750" y="1693163"/>
            <a:ext cx="9213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基于</a:t>
            </a:r>
            <a:r>
              <a:rPr lang="en-US" altLang="zh-CN" sz="6000" dirty="0"/>
              <a:t>STM32</a:t>
            </a:r>
            <a:r>
              <a:rPr lang="zh-CN" altLang="en-US" sz="6000" dirty="0"/>
              <a:t>的</a:t>
            </a:r>
            <a:endParaRPr lang="en-US" altLang="zh-CN" sz="6000" dirty="0"/>
          </a:p>
          <a:p>
            <a:r>
              <a:rPr lang="zh-CN" altLang="en-US" sz="6000" dirty="0"/>
              <a:t>小型四轴飞行器设计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4C420D0-BFC4-4CB1-864B-96FEDC75855F}"/>
              </a:ext>
            </a:extLst>
          </p:cNvPr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C3B3373-E72D-4D08-9B72-725E39CCA2A6}"/>
              </a:ext>
            </a:extLst>
          </p:cNvPr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9290CAE-9865-41C0-A0FB-D7759BAA8828}"/>
              </a:ext>
            </a:extLst>
          </p:cNvPr>
          <p:cNvGrpSpPr/>
          <p:nvPr/>
        </p:nvGrpSpPr>
        <p:grpSpPr>
          <a:xfrm>
            <a:off x="1692464" y="5600883"/>
            <a:ext cx="3171636" cy="661720"/>
            <a:chOff x="1654175" y="4908884"/>
            <a:chExt cx="1720850" cy="66172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161414C4-D417-4A52-BA29-3EB009814CCE}"/>
                </a:ext>
              </a:extLst>
            </p:cNvPr>
            <p:cNvSpPr/>
            <p:nvPr/>
          </p:nvSpPr>
          <p:spPr>
            <a:xfrm>
              <a:off x="1654175" y="4908884"/>
              <a:ext cx="1720850" cy="400110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866059A-3EBE-4F48-A48C-94F4E4B3A8E7}"/>
                </a:ext>
              </a:extLst>
            </p:cNvPr>
            <p:cNvSpPr txBox="1"/>
            <p:nvPr/>
          </p:nvSpPr>
          <p:spPr>
            <a:xfrm>
              <a:off x="1654175" y="4924273"/>
              <a:ext cx="1711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汇报人：物联网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1802</a:t>
              </a: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刘旭龙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4C6F5F8-169E-4326-A347-11409B9780B8}"/>
              </a:ext>
            </a:extLst>
          </p:cNvPr>
          <p:cNvGrpSpPr/>
          <p:nvPr/>
        </p:nvGrpSpPr>
        <p:grpSpPr>
          <a:xfrm>
            <a:off x="1692464" y="5122330"/>
            <a:ext cx="2041526" cy="400110"/>
            <a:chOff x="1654174" y="4908884"/>
            <a:chExt cx="2333625" cy="400110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2C12C487-C364-4E98-9021-41ECDE03A232}"/>
                </a:ext>
              </a:extLst>
            </p:cNvPr>
            <p:cNvSpPr/>
            <p:nvPr/>
          </p:nvSpPr>
          <p:spPr>
            <a:xfrm>
              <a:off x="1654174" y="4908884"/>
              <a:ext cx="2302669" cy="400110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5389E2B-90FA-4E57-9EC2-EC38733B67B1}"/>
                </a:ext>
              </a:extLst>
            </p:cNvPr>
            <p:cNvSpPr txBox="1"/>
            <p:nvPr/>
          </p:nvSpPr>
          <p:spPr>
            <a:xfrm>
              <a:off x="1654174" y="4924273"/>
              <a:ext cx="233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指导教师：肖珂</a:t>
              </a:r>
            </a:p>
          </p:txBody>
        </p:sp>
      </p:grpSp>
      <p:sp>
        <p:nvSpPr>
          <p:cNvPr id="77" name="椭圆 76">
            <a:extLst>
              <a:ext uri="{FF2B5EF4-FFF2-40B4-BE49-F238E27FC236}">
                <a16:creationId xmlns:a16="http://schemas.microsoft.com/office/drawing/2014/main" id="{1255DA3A-F528-4335-A3F4-41CE69C890E2}"/>
              </a:ext>
            </a:extLst>
          </p:cNvPr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7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E180D4A7-C9FB-4DFB-919C-405C955672EB}">
      <p14:showEvtLst xmlns:p14="http://schemas.microsoft.com/office/powerpoint/2010/main">
        <p14:playEvt time="82" objId="48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BE5F21-28E0-41E2-A426-F5ED0DCFD0E9}"/>
              </a:ext>
            </a:extLst>
          </p:cNvPr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A7308F7-00A7-4AF4-9739-2EA6A3F3A1C5}"/>
              </a:ext>
            </a:extLst>
          </p:cNvPr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A030A4-9CF4-44F6-A190-0EE7A17A6F61}"/>
              </a:ext>
            </a:extLst>
          </p:cNvPr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1CD372-7C25-4BA3-A16D-96DE363EC5A4}"/>
              </a:ext>
            </a:extLst>
          </p:cNvPr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51C7FA0-9AA9-4ECE-B492-8CF5DC949F64}"/>
              </a:ext>
            </a:extLst>
          </p:cNvPr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266E8F0-3DAF-4486-9EEE-37C27317E626}"/>
              </a:ext>
            </a:extLst>
          </p:cNvPr>
          <p:cNvGrpSpPr/>
          <p:nvPr/>
        </p:nvGrpSpPr>
        <p:grpSpPr>
          <a:xfrm>
            <a:off x="2540000" y="2817585"/>
            <a:ext cx="5870074" cy="1318985"/>
            <a:chOff x="2540000" y="2817585"/>
            <a:chExt cx="5870074" cy="131898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537A58E-9F42-485B-9305-953F68857292}"/>
                </a:ext>
              </a:extLst>
            </p:cNvPr>
            <p:cNvSpPr/>
            <p:nvPr/>
          </p:nvSpPr>
          <p:spPr>
            <a:xfrm>
              <a:off x="2540000" y="2817585"/>
              <a:ext cx="5870074" cy="1318985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1A7DF90-DCEF-43F0-BF70-AA2F020EB934}"/>
                </a:ext>
              </a:extLst>
            </p:cNvPr>
            <p:cNvSpPr txBox="1"/>
            <p:nvPr/>
          </p:nvSpPr>
          <p:spPr>
            <a:xfrm>
              <a:off x="4010552" y="3061207"/>
              <a:ext cx="39662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spc="400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22000"/>
                      </a:prstClr>
                    </a:outerShdw>
                  </a:effectLst>
                  <a:cs typeface="+mn-ea"/>
                  <a:sym typeface="+mn-lt"/>
                </a:rPr>
                <a:t>硬件设计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6A1B1A1-AAEC-4407-BC1F-510237B9C909}"/>
                </a:ext>
              </a:extLst>
            </p:cNvPr>
            <p:cNvSpPr txBox="1"/>
            <p:nvPr/>
          </p:nvSpPr>
          <p:spPr>
            <a:xfrm>
              <a:off x="2859313" y="2875002"/>
              <a:ext cx="119478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14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>
            <a:extLst>
              <a:ext uri="{FF2B5EF4-FFF2-40B4-BE49-F238E27FC236}">
                <a16:creationId xmlns:a16="http://schemas.microsoft.com/office/drawing/2014/main" id="{B11F3E2F-B708-4B7C-8A41-59CE8644099E}"/>
              </a:ext>
            </a:extLst>
          </p:cNvPr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1B1FAB3-58BA-4B54-909E-EFFB34DEF5AF}"/>
              </a:ext>
            </a:extLst>
          </p:cNvPr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69E9B40-B4A0-421D-8094-FBB3C1D36620}"/>
                </a:ext>
              </a:extLst>
            </p:cNvPr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8C2CAF6-D7E7-47EA-8D50-B87D74BDD45E}"/>
                </a:ext>
              </a:extLst>
            </p:cNvPr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4956117E-C3D6-4063-8EDA-0F73F83F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38" y="-1"/>
            <a:ext cx="9423839" cy="6858001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7543DE4D-41D8-40B5-B3C1-64A4CDC72075}"/>
              </a:ext>
            </a:extLst>
          </p:cNvPr>
          <p:cNvSpPr txBox="1"/>
          <p:nvPr/>
        </p:nvSpPr>
        <p:spPr>
          <a:xfrm>
            <a:off x="4486563" y="3018723"/>
            <a:ext cx="226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STM32F103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BF2CA90-5393-440A-B431-53B63052D377}"/>
              </a:ext>
            </a:extLst>
          </p:cNvPr>
          <p:cNvSpPr txBox="1"/>
          <p:nvPr/>
        </p:nvSpPr>
        <p:spPr>
          <a:xfrm>
            <a:off x="6008457" y="532263"/>
            <a:ext cx="173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NRF2401</a:t>
            </a:r>
            <a:endParaRPr lang="zh-CN" altLang="en-US" sz="2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8234F99-AD64-4D0C-998B-7589D5CF876A}"/>
              </a:ext>
            </a:extLst>
          </p:cNvPr>
          <p:cNvSpPr txBox="1"/>
          <p:nvPr/>
        </p:nvSpPr>
        <p:spPr>
          <a:xfrm>
            <a:off x="10031105" y="2243455"/>
            <a:ext cx="194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720</a:t>
            </a:r>
            <a:r>
              <a:rPr lang="zh-CN" altLang="en-US" sz="2800" dirty="0"/>
              <a:t>空心杯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B8A52CA-E738-4361-8665-19D9A24FFD99}"/>
              </a:ext>
            </a:extLst>
          </p:cNvPr>
          <p:cNvSpPr txBox="1"/>
          <p:nvPr/>
        </p:nvSpPr>
        <p:spPr>
          <a:xfrm>
            <a:off x="9642143" y="3858230"/>
            <a:ext cx="2720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/>
              <a:t>OpenMV</a:t>
            </a:r>
            <a:endParaRPr lang="en-US" altLang="zh-CN" sz="2800" dirty="0"/>
          </a:p>
          <a:p>
            <a:pPr algn="ctr"/>
            <a:r>
              <a:rPr lang="zh-CN" altLang="en-US" sz="2800" dirty="0"/>
              <a:t>（后期拓展内容）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77B4A88-3C6E-4085-A31F-60EA99A07094}"/>
              </a:ext>
            </a:extLst>
          </p:cNvPr>
          <p:cNvSpPr txBox="1"/>
          <p:nvPr/>
        </p:nvSpPr>
        <p:spPr>
          <a:xfrm>
            <a:off x="2772186" y="5381152"/>
            <a:ext cx="2683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ESP8266</a:t>
            </a:r>
          </a:p>
          <a:p>
            <a:pPr algn="ctr"/>
            <a:r>
              <a:rPr lang="zh-CN" altLang="en-US" sz="2800" dirty="0"/>
              <a:t>（后期拓展内容）</a:t>
            </a:r>
          </a:p>
          <a:p>
            <a:pPr algn="ctr"/>
            <a:endParaRPr lang="zh-CN" altLang="en-US" sz="2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8229E2D-71D7-48EE-876B-15463C28CA68}"/>
              </a:ext>
            </a:extLst>
          </p:cNvPr>
          <p:cNvSpPr txBox="1"/>
          <p:nvPr/>
        </p:nvSpPr>
        <p:spPr>
          <a:xfrm>
            <a:off x="341195" y="2221382"/>
            <a:ext cx="132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传感器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8E3FD52-C6B3-446C-A5B3-FF2A0C5D3AD5}"/>
              </a:ext>
            </a:extLst>
          </p:cNvPr>
          <p:cNvSpPr txBox="1"/>
          <p:nvPr/>
        </p:nvSpPr>
        <p:spPr>
          <a:xfrm>
            <a:off x="542499" y="3018723"/>
            <a:ext cx="132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电源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7E9E235-6029-4917-97E6-10FB38E83324}"/>
              </a:ext>
            </a:extLst>
          </p:cNvPr>
          <p:cNvSpPr txBox="1"/>
          <p:nvPr/>
        </p:nvSpPr>
        <p:spPr>
          <a:xfrm>
            <a:off x="341195" y="3839273"/>
            <a:ext cx="132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指示灯</a:t>
            </a:r>
          </a:p>
        </p:txBody>
      </p:sp>
      <p:sp>
        <p:nvSpPr>
          <p:cNvPr id="56" name="云形 55">
            <a:extLst>
              <a:ext uri="{FF2B5EF4-FFF2-40B4-BE49-F238E27FC236}">
                <a16:creationId xmlns:a16="http://schemas.microsoft.com/office/drawing/2014/main" id="{4D836A31-28F2-4A8C-AC71-07CE5530A813}"/>
              </a:ext>
            </a:extLst>
          </p:cNvPr>
          <p:cNvSpPr/>
          <p:nvPr/>
        </p:nvSpPr>
        <p:spPr>
          <a:xfrm>
            <a:off x="847882" y="784350"/>
            <a:ext cx="2524836" cy="156079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MPU9250</a:t>
            </a:r>
          </a:p>
          <a:p>
            <a:pPr algn="ctr"/>
            <a:r>
              <a:rPr lang="en-US" altLang="zh-CN" dirty="0"/>
              <a:t>BMP280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FCEC1F5-B9D6-4992-A0F3-6B52BECD2638}"/>
              </a:ext>
            </a:extLst>
          </p:cNvPr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53087CB-8D0F-4FC0-A5B5-3D3BF2DED45F}"/>
              </a:ext>
            </a:extLst>
          </p:cNvPr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537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BE5F21-28E0-41E2-A426-F5ED0DCFD0E9}"/>
              </a:ext>
            </a:extLst>
          </p:cNvPr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A7308F7-00A7-4AF4-9739-2EA6A3F3A1C5}"/>
              </a:ext>
            </a:extLst>
          </p:cNvPr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A030A4-9CF4-44F6-A190-0EE7A17A6F61}"/>
              </a:ext>
            </a:extLst>
          </p:cNvPr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1CD372-7C25-4BA3-A16D-96DE363EC5A4}"/>
              </a:ext>
            </a:extLst>
          </p:cNvPr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51C7FA0-9AA9-4ECE-B492-8CF5DC949F64}"/>
              </a:ext>
            </a:extLst>
          </p:cNvPr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266E8F0-3DAF-4486-9EEE-37C27317E626}"/>
              </a:ext>
            </a:extLst>
          </p:cNvPr>
          <p:cNvGrpSpPr/>
          <p:nvPr/>
        </p:nvGrpSpPr>
        <p:grpSpPr>
          <a:xfrm>
            <a:off x="2540000" y="2817585"/>
            <a:ext cx="5870074" cy="1318985"/>
            <a:chOff x="2540000" y="2817585"/>
            <a:chExt cx="5870074" cy="131898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537A58E-9F42-485B-9305-953F68857292}"/>
                </a:ext>
              </a:extLst>
            </p:cNvPr>
            <p:cNvSpPr/>
            <p:nvPr/>
          </p:nvSpPr>
          <p:spPr>
            <a:xfrm>
              <a:off x="2540000" y="2817585"/>
              <a:ext cx="5870074" cy="1318985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1A7DF90-DCEF-43F0-BF70-AA2F020EB934}"/>
                </a:ext>
              </a:extLst>
            </p:cNvPr>
            <p:cNvSpPr txBox="1"/>
            <p:nvPr/>
          </p:nvSpPr>
          <p:spPr>
            <a:xfrm>
              <a:off x="4010552" y="3061207"/>
              <a:ext cx="39662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76200" dist="38100" dir="5400000" algn="t" rotWithShape="0">
                      <a:prstClr val="black">
                        <a:alpha val="22000"/>
                      </a:prstClr>
                    </a:outerShdw>
                  </a:effectLst>
                  <a:uLnTx/>
                  <a:uFillTx/>
                  <a:cs typeface="+mn-ea"/>
                  <a:sym typeface="+mn-lt"/>
                </a:rPr>
                <a:t>系统流程设计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6A1B1A1-AAEC-4407-BC1F-510237B9C909}"/>
                </a:ext>
              </a:extLst>
            </p:cNvPr>
            <p:cNvSpPr txBox="1"/>
            <p:nvPr/>
          </p:nvSpPr>
          <p:spPr>
            <a:xfrm>
              <a:off x="2757714" y="2875002"/>
              <a:ext cx="125283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88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BE5F21-28E0-41E2-A426-F5ED0DCFD0E9}"/>
              </a:ext>
            </a:extLst>
          </p:cNvPr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A7308F7-00A7-4AF4-9739-2EA6A3F3A1C5}"/>
              </a:ext>
            </a:extLst>
          </p:cNvPr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A030A4-9CF4-44F6-A190-0EE7A17A6F61}"/>
              </a:ext>
            </a:extLst>
          </p:cNvPr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1CD372-7C25-4BA3-A16D-96DE363EC5A4}"/>
              </a:ext>
            </a:extLst>
          </p:cNvPr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51C7FA0-9AA9-4ECE-B492-8CF5DC949F64}"/>
              </a:ext>
            </a:extLst>
          </p:cNvPr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DB15FF3-DD8A-4119-91C7-F2346E74E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3014"/>
            <a:ext cx="12196026" cy="313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9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BE5F21-28E0-41E2-A426-F5ED0DCFD0E9}"/>
              </a:ext>
            </a:extLst>
          </p:cNvPr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A7308F7-00A7-4AF4-9739-2EA6A3F3A1C5}"/>
              </a:ext>
            </a:extLst>
          </p:cNvPr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A030A4-9CF4-44F6-A190-0EE7A17A6F61}"/>
              </a:ext>
            </a:extLst>
          </p:cNvPr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1CD372-7C25-4BA3-A16D-96DE363EC5A4}"/>
              </a:ext>
            </a:extLst>
          </p:cNvPr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51C7FA0-9AA9-4ECE-B492-8CF5DC949F64}"/>
              </a:ext>
            </a:extLst>
          </p:cNvPr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266E8F0-3DAF-4486-9EEE-37C27317E626}"/>
              </a:ext>
            </a:extLst>
          </p:cNvPr>
          <p:cNvGrpSpPr/>
          <p:nvPr/>
        </p:nvGrpSpPr>
        <p:grpSpPr>
          <a:xfrm>
            <a:off x="2540000" y="2817585"/>
            <a:ext cx="5870074" cy="1318985"/>
            <a:chOff x="2540000" y="2817585"/>
            <a:chExt cx="5870074" cy="131898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537A58E-9F42-485B-9305-953F68857292}"/>
                </a:ext>
              </a:extLst>
            </p:cNvPr>
            <p:cNvSpPr/>
            <p:nvPr/>
          </p:nvSpPr>
          <p:spPr>
            <a:xfrm>
              <a:off x="2540000" y="2817585"/>
              <a:ext cx="5870074" cy="1318985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1A7DF90-DCEF-43F0-BF70-AA2F020EB934}"/>
                </a:ext>
              </a:extLst>
            </p:cNvPr>
            <p:cNvSpPr txBox="1"/>
            <p:nvPr/>
          </p:nvSpPr>
          <p:spPr>
            <a:xfrm>
              <a:off x="4010552" y="3099307"/>
              <a:ext cx="39662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76200" dist="38100" dir="5400000" algn="t" rotWithShape="0">
                      <a:prstClr val="black">
                        <a:alpha val="22000"/>
                      </a:prstClr>
                    </a:outerShdw>
                  </a:effectLst>
                  <a:uLnTx/>
                  <a:uFillTx/>
                  <a:cs typeface="+mn-ea"/>
                  <a:sym typeface="+mn-lt"/>
                </a:rPr>
                <a:t>目前进度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6A1B1A1-AAEC-4407-BC1F-510237B9C909}"/>
                </a:ext>
              </a:extLst>
            </p:cNvPr>
            <p:cNvSpPr txBox="1"/>
            <p:nvPr/>
          </p:nvSpPr>
          <p:spPr>
            <a:xfrm>
              <a:off x="2757714" y="2875002"/>
              <a:ext cx="125283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>
            <a:extLst>
              <a:ext uri="{FF2B5EF4-FFF2-40B4-BE49-F238E27FC236}">
                <a16:creationId xmlns:a16="http://schemas.microsoft.com/office/drawing/2014/main" id="{69191EA1-F214-45B0-9459-9237D9F2EA3B}"/>
              </a:ext>
            </a:extLst>
          </p:cNvPr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551449E-B3FB-4348-A259-9F365DEA6B60}"/>
              </a:ext>
            </a:extLst>
          </p:cNvPr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FC3798-0C0E-490F-AEE4-4AF84D4DC8E5}"/>
              </a:ext>
            </a:extLst>
          </p:cNvPr>
          <p:cNvSpPr txBox="1"/>
          <p:nvPr/>
        </p:nvSpPr>
        <p:spPr>
          <a:xfrm>
            <a:off x="1492250" y="2681665"/>
            <a:ext cx="54020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spc="-3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4C420D0-BFC4-4CB1-864B-96FEDC75855F}"/>
              </a:ext>
            </a:extLst>
          </p:cNvPr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C3B3373-E72D-4D08-9B72-725E39CCA2A6}"/>
              </a:ext>
            </a:extLst>
          </p:cNvPr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1255DA3A-F528-4335-A3F4-41CE69C890E2}"/>
              </a:ext>
            </a:extLst>
          </p:cNvPr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906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E180D4A7-C9FB-4DFB-919C-405C955672EB}">
      <p14:showEvtLst xmlns:p14="http://schemas.microsoft.com/office/powerpoint/2010/main">
        <p14:playEvt time="82" objId="48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4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4|0.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r2l3ox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绿色圆点.pptx" id="{1EB83E7D-3D67-44EF-81EE-A04C33E5D7A9}" vid="{8072065B-AF58-46F7-AF00-57C65CD977F2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绿色圆点.pptx" id="{1EB83E7D-3D67-44EF-81EE-A04C33E5D7A9}" vid="{6C7433F0-E7E8-4061-9154-D22B6666F6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绿色圆点</Template>
  <TotalTime>58</TotalTime>
  <Words>57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方正正黑简体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yuhua mou</dc:creator>
  <cp:keywords>www.1ppt.com</cp:keywords>
  <dc:description>www.1ppt.com</dc:description>
  <cp:lastModifiedBy>yuhua mou</cp:lastModifiedBy>
  <cp:revision>4</cp:revision>
  <dcterms:created xsi:type="dcterms:W3CDTF">2022-03-23T08:23:40Z</dcterms:created>
  <dcterms:modified xsi:type="dcterms:W3CDTF">2022-03-24T07:25:46Z</dcterms:modified>
</cp:coreProperties>
</file>