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92" r:id="rId4"/>
    <p:sldId id="291" r:id="rId5"/>
    <p:sldId id="302" r:id="rId6"/>
    <p:sldId id="258" r:id="rId7"/>
    <p:sldId id="264" r:id="rId8"/>
    <p:sldId id="303" r:id="rId9"/>
    <p:sldId id="273" r:id="rId10"/>
    <p:sldId id="304" r:id="rId11"/>
    <p:sldId id="261" r:id="rId12"/>
    <p:sldId id="305" r:id="rId13"/>
    <p:sldId id="306" r:id="rId14"/>
    <p:sldId id="307" r:id="rId15"/>
    <p:sldId id="287" r:id="rId16"/>
    <p:sldId id="301" r:id="rId17"/>
    <p:sldId id="28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19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7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81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36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160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88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57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71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73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131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F881-9F83-4790-B4DD-EF456D99E327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09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AF881-9F83-4790-B4DD-EF456D99E327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62AEC-04FD-4B29-B1B9-DC785F05D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835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localhost/VisualizeApi/analysis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다음_SemiBold" panose="02000700060000000000" pitchFamily="2" charset="-127"/>
                <a:ea typeface="다음_SemiBold" panose="02000700060000000000" pitchFamily="2" charset="-127"/>
              </a:rPr>
              <a:t>TM2 API</a:t>
            </a:r>
            <a:r>
              <a:rPr lang="ko-KR" altLang="en-US" sz="3600" dirty="0">
                <a:latin typeface="다음_SemiBold" panose="02000700060000000000" pitchFamily="2" charset="-127"/>
                <a:ea typeface="다음_SemiBold" panose="02000700060000000000" pitchFamily="2" charset="-127"/>
              </a:rPr>
              <a:t>를 이용한 </a:t>
            </a:r>
            <a:r>
              <a:rPr lang="en-US" altLang="ko-KR" sz="3600" dirty="0" smtClean="0">
                <a:latin typeface="다음_SemiBold" panose="02000700060000000000" pitchFamily="2" charset="-127"/>
                <a:ea typeface="다음_SemiBold" panose="02000700060000000000" pitchFamily="2" charset="-127"/>
              </a:rPr>
              <a:t/>
            </a:r>
            <a:br>
              <a:rPr lang="en-US" altLang="ko-KR" sz="3600" dirty="0" smtClean="0">
                <a:latin typeface="다음_SemiBold" panose="02000700060000000000" pitchFamily="2" charset="-127"/>
                <a:ea typeface="다음_SemiBold" panose="02000700060000000000" pitchFamily="2" charset="-127"/>
              </a:rPr>
            </a:br>
            <a:r>
              <a:rPr lang="ko-KR" altLang="en-US" sz="3600" dirty="0" err="1" smtClean="0">
                <a:latin typeface="다음_SemiBold" panose="02000700060000000000" pitchFamily="2" charset="-127"/>
                <a:ea typeface="다음_SemiBold" panose="02000700060000000000" pitchFamily="2" charset="-127"/>
              </a:rPr>
              <a:t>소셜미디어</a:t>
            </a:r>
            <a:r>
              <a:rPr lang="ko-KR" altLang="en-US" sz="3600" dirty="0" smtClean="0">
                <a:latin typeface="다음_SemiBold" panose="02000700060000000000" pitchFamily="2" charset="-127"/>
                <a:ea typeface="다음_SemiBold" panose="02000700060000000000" pitchFamily="2" charset="-127"/>
              </a:rPr>
              <a:t> </a:t>
            </a:r>
            <a:r>
              <a:rPr lang="ko-KR" altLang="en-US" sz="3600" dirty="0">
                <a:latin typeface="다음_SemiBold" panose="02000700060000000000" pitchFamily="2" charset="-127"/>
                <a:ea typeface="다음_SemiBold" panose="02000700060000000000" pitchFamily="2" charset="-127"/>
              </a:rPr>
              <a:t>분석결과 </a:t>
            </a:r>
            <a:r>
              <a:rPr lang="en-US" altLang="ko-KR" sz="3600" dirty="0">
                <a:latin typeface="다음_SemiBold" panose="02000700060000000000" pitchFamily="2" charset="-127"/>
                <a:ea typeface="다음_SemiBold" panose="02000700060000000000" pitchFamily="2" charset="-127"/>
              </a:rPr>
              <a:t>DB</a:t>
            </a:r>
            <a:r>
              <a:rPr lang="ko-KR" altLang="en-US" sz="3600" dirty="0">
                <a:latin typeface="다음_SemiBold" panose="02000700060000000000" pitchFamily="2" charset="-127"/>
                <a:ea typeface="다음_SemiBold" panose="02000700060000000000" pitchFamily="2" charset="-127"/>
              </a:rPr>
              <a:t>화 및 시각화</a:t>
            </a:r>
            <a:r>
              <a:rPr lang="ko-KR" altLang="en-US" sz="5300" dirty="0">
                <a:latin typeface="다음_SemiBold" panose="02000700060000000000" pitchFamily="2" charset="-127"/>
                <a:ea typeface="다음_SemiBold" panose="02000700060000000000" pitchFamily="2" charset="-127"/>
              </a:rPr>
              <a:t> </a:t>
            </a:r>
            <a:r>
              <a:rPr lang="en-US" altLang="ko-KR" sz="5300" dirty="0" smtClean="0">
                <a:latin typeface="다음_SemiBold" panose="02000700060000000000" pitchFamily="2" charset="-127"/>
                <a:ea typeface="다음_SemiBold" panose="02000700060000000000" pitchFamily="2" charset="-127"/>
              </a:rPr>
              <a:t/>
            </a:r>
            <a:br>
              <a:rPr lang="en-US" altLang="ko-KR" sz="5300" dirty="0" smtClean="0">
                <a:latin typeface="다음_SemiBold" panose="02000700060000000000" pitchFamily="2" charset="-127"/>
                <a:ea typeface="다음_SemiBold" panose="02000700060000000000" pitchFamily="2" charset="-127"/>
              </a:rPr>
            </a:br>
            <a:r>
              <a:rPr lang="ko-KR" altLang="en-US" sz="2800" dirty="0" err="1" smtClean="0">
                <a:solidFill>
                  <a:schemeClr val="bg2">
                    <a:lumMod val="7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다음소프트</a:t>
            </a:r>
            <a:r>
              <a:rPr lang="ko-KR" altLang="en-US" sz="2800" dirty="0" smtClean="0">
                <a:solidFill>
                  <a:schemeClr val="bg2">
                    <a:lumMod val="7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en-US" sz="2800" dirty="0" smtClean="0">
                <a:solidFill>
                  <a:schemeClr val="bg2">
                    <a:lumMod val="7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신입사원 </a:t>
            </a:r>
            <a:r>
              <a:rPr lang="en-US" altLang="ko-KR" sz="2800" dirty="0" smtClean="0">
                <a:solidFill>
                  <a:schemeClr val="bg2">
                    <a:lumMod val="7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3</a:t>
            </a:r>
            <a:r>
              <a:rPr lang="ko-KR" altLang="en-US" sz="2800" dirty="0" smtClean="0">
                <a:solidFill>
                  <a:schemeClr val="bg2">
                    <a:lumMod val="7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차 </a:t>
            </a:r>
            <a:r>
              <a:rPr lang="ko-KR" altLang="en-US" sz="2800" dirty="0" smtClean="0">
                <a:solidFill>
                  <a:schemeClr val="bg2">
                    <a:lumMod val="7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과제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1069" y="499122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2019.09.30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신입사원 이동영</a:t>
            </a:r>
            <a:endParaRPr lang="ko-KR" altLang="en-US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743200" y="1582618"/>
            <a:ext cx="6699738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743200" y="3713285"/>
            <a:ext cx="6699738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720970" y="492367"/>
            <a:ext cx="4835770" cy="544871"/>
            <a:chOff x="720970" y="492367"/>
            <a:chExt cx="4835770" cy="544871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756138" y="1037238"/>
              <a:ext cx="4756639" cy="0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720970" y="492367"/>
              <a:ext cx="4835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1. </a:t>
              </a:r>
              <a:r>
                <a:rPr lang="en-US" altLang="ko-KR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Http API Request</a:t>
              </a:r>
              <a:endParaRPr lang="ko-KR" altLang="en-US" sz="2800" dirty="0"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179" y="386862"/>
            <a:ext cx="7243351" cy="626012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125915" y="1274886"/>
            <a:ext cx="3552093" cy="22332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23543" y="2978314"/>
            <a:ext cx="42730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Essential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이라는 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custom annotation</a:t>
            </a:r>
          </a:p>
          <a:p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요청 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parameter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의 필수 필드를 지정하고 유효성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(is null)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검사</a:t>
            </a:r>
            <a:endParaRPr lang="ko-KR" altLang="en-US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479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720970" y="492367"/>
            <a:ext cx="4835770" cy="544871"/>
            <a:chOff x="720970" y="492367"/>
            <a:chExt cx="4835770" cy="544871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756138" y="1037238"/>
              <a:ext cx="4756639" cy="0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720970" y="492367"/>
              <a:ext cx="4835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1. </a:t>
              </a:r>
              <a:r>
                <a:rPr lang="en-US" altLang="ko-KR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Http API Request</a:t>
              </a:r>
              <a:endParaRPr lang="ko-KR" altLang="en-US" sz="2800" dirty="0"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777" y="695067"/>
            <a:ext cx="6656492" cy="573889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873262" y="2664069"/>
            <a:ext cx="2259623" cy="3253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386146" y="3401855"/>
            <a:ext cx="4797669" cy="1556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556740" y="2620053"/>
            <a:ext cx="360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25664" y="3340364"/>
            <a:ext cx="360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56138" y="2992614"/>
            <a:ext cx="48650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기간 전체를 한 달 단위로 끊어서 요청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parameter 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설정 후 설정된 인자로 </a:t>
            </a:r>
            <a:r>
              <a:rPr lang="en-US" altLang="ko-KR" sz="16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url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을 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build</a:t>
            </a:r>
          </a:p>
          <a:p>
            <a:pPr marL="342900" indent="-342900">
              <a:buAutoNum type="arabicPeriod"/>
            </a:pPr>
            <a:endParaRPr lang="en-US" altLang="ko-KR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Response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의 응답 상태에 따라 결과 처리 분기</a:t>
            </a:r>
            <a:endParaRPr lang="ko-KR" altLang="en-US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81400" y="5630007"/>
            <a:ext cx="5481646" cy="6632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294934" y="5547154"/>
            <a:ext cx="360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964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20970" y="492367"/>
            <a:ext cx="4835770" cy="544871"/>
            <a:chOff x="720970" y="492367"/>
            <a:chExt cx="4835770" cy="544871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756138" y="1037238"/>
              <a:ext cx="4756639" cy="0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20970" y="492367"/>
              <a:ext cx="4835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2. </a:t>
              </a:r>
              <a:r>
                <a:rPr lang="ko-KR" altLang="en-US" sz="2800" dirty="0" err="1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연관어</a:t>
              </a:r>
              <a:r>
                <a:rPr lang="ko-KR" altLang="en-US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 중요도 계산</a:t>
              </a:r>
              <a:endParaRPr lang="ko-KR" altLang="en-US" sz="2800" dirty="0"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12718"/>
          <a:stretch/>
        </p:blipFill>
        <p:spPr>
          <a:xfrm>
            <a:off x="6365630" y="1706233"/>
            <a:ext cx="5551253" cy="38964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36431" y="1869355"/>
            <a:ext cx="4176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주제어의 감성에 가장 많은 영향을 끼치는  단어를 알아보고자 함 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(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중요도</a:t>
            </a:r>
            <a:r>
              <a:rPr lang="en-US" altLang="ko-KR" sz="16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)</a:t>
            </a:r>
            <a:endParaRPr lang="ko-KR" altLang="en-US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6430" y="2968393"/>
            <a:ext cx="3815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계산 방법 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: Score </a:t>
            </a:r>
            <a:r>
              <a:rPr lang="en-US" altLang="ko-KR" sz="16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* frequency</a:t>
            </a:r>
            <a:endParaRPr lang="ko-KR" altLang="en-US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6430" y="4876390"/>
            <a:ext cx="4756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격차가 너무 크게 벌어져 차트를 보기 불편함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715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74"/>
          <a:stretch/>
        </p:blipFill>
        <p:spPr>
          <a:xfrm>
            <a:off x="5706208" y="2621684"/>
            <a:ext cx="6172200" cy="3129675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720970" y="492367"/>
            <a:ext cx="4835770" cy="544871"/>
            <a:chOff x="720970" y="492367"/>
            <a:chExt cx="4835770" cy="544871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756138" y="1037238"/>
              <a:ext cx="4756639" cy="0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20970" y="492367"/>
              <a:ext cx="4835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2. </a:t>
              </a:r>
              <a:r>
                <a:rPr lang="ko-KR" altLang="en-US" sz="2800" dirty="0" err="1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연관어</a:t>
              </a:r>
              <a:r>
                <a:rPr lang="ko-KR" altLang="en-US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 중요도 계산</a:t>
              </a:r>
              <a:endParaRPr lang="ko-KR" altLang="en-US" sz="2800" dirty="0"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36431" y="1869355"/>
            <a:ext cx="4176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격차를 완화시키기 위한 방법 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-&gt; 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결과에 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log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를 씌워보자</a:t>
            </a:r>
            <a:endParaRPr lang="ko-KR" altLang="en-US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6431" y="3460960"/>
            <a:ext cx="43697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score * frequency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의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최솟값 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+ x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에 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log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를 씌운 결과가 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1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이 되도록 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x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를 설정 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(</a:t>
            </a:r>
            <a:r>
              <a:rPr lang="en-US" altLang="ko-KR" sz="16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minalpha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Minalpha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를</a:t>
            </a:r>
            <a:r>
              <a:rPr lang="en-US" altLang="ko-KR" sz="16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priority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에 더하여 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log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208" y="1031061"/>
            <a:ext cx="3191607" cy="134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25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20970" y="492367"/>
            <a:ext cx="4835770" cy="544871"/>
            <a:chOff x="720970" y="492367"/>
            <a:chExt cx="4835770" cy="544871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756138" y="1037238"/>
              <a:ext cx="4756639" cy="0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20970" y="492367"/>
              <a:ext cx="4835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2. </a:t>
              </a:r>
              <a:r>
                <a:rPr lang="ko-KR" altLang="en-US" sz="2800" dirty="0" err="1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연관어</a:t>
              </a:r>
              <a:r>
                <a:rPr lang="ko-KR" altLang="en-US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 중요도 계산</a:t>
              </a:r>
              <a:endParaRPr lang="ko-KR" altLang="en-US" sz="2800" dirty="0"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500" y="1169377"/>
            <a:ext cx="6279664" cy="53007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40826" y="3292217"/>
            <a:ext cx="3587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중요도의 순위는 유지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차트에서 보이는 격차는 줄어듦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299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8792"/>
            <a:ext cx="3305908" cy="6858000"/>
          </a:xfrm>
          <a:prstGeom prst="rect">
            <a:avLst/>
          </a:prstGeom>
          <a:solidFill>
            <a:srgbClr val="3399FF"/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851031" y="1274885"/>
            <a:ext cx="5037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다음_Regular" panose="02000603060000000000" pitchFamily="2" charset="-127"/>
                <a:ea typeface="다음_Regular" panose="02000603060000000000" pitchFamily="2" charset="-127"/>
                <a:hlinkClick r:id="rId2"/>
              </a:rPr>
              <a:t>시연</a:t>
            </a:r>
            <a:endParaRPr lang="ko-KR" altLang="en-US" sz="44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2" y="6258026"/>
            <a:ext cx="1916724" cy="41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8792"/>
            <a:ext cx="3305908" cy="6858000"/>
          </a:xfrm>
          <a:prstGeom prst="rect">
            <a:avLst/>
          </a:prstGeom>
          <a:solidFill>
            <a:srgbClr val="3399FF"/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851031" y="1274885"/>
            <a:ext cx="5037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개선사항 및 후기</a:t>
            </a:r>
            <a:endParaRPr lang="ko-KR" altLang="en-US" sz="44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2" y="6258026"/>
            <a:ext cx="1916724" cy="41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3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720970" y="492367"/>
            <a:ext cx="4835770" cy="544871"/>
            <a:chOff x="720970" y="492367"/>
            <a:chExt cx="4835770" cy="544871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756138" y="1037238"/>
              <a:ext cx="4756639" cy="0"/>
            </a:xfrm>
            <a:prstGeom prst="line">
              <a:avLst/>
            </a:prstGeom>
            <a:ln w="28575">
              <a:solidFill>
                <a:srgbClr val="33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720970" y="492367"/>
              <a:ext cx="4835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개선 </a:t>
              </a:r>
              <a:r>
                <a:rPr lang="ko-KR" altLang="en-US" sz="2800" dirty="0" smtClean="0">
                  <a:latin typeface="다음_SemiBold" panose="02000700060000000000" pitchFamily="2" charset="-127"/>
                  <a:ea typeface="다음_SemiBold" panose="02000700060000000000" pitchFamily="2" charset="-127"/>
                </a:rPr>
                <a:t>사항 및 후기</a:t>
              </a:r>
              <a:endParaRPr lang="ko-KR" altLang="en-US" sz="2800" dirty="0"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20970" y="2234099"/>
            <a:ext cx="105507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Validation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을 위한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custom annotation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을 다른 필드에도 적용시킬 수 있도록 변경하는 것이 필요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.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(ex.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허용 범위</a:t>
            </a:r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)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추후 고도화 때 주제어를 유동적으로 입력 받을 수 있도록 클래스를 변</a:t>
            </a:r>
            <a:r>
              <a:rPr lang="ko-KR" altLang="en-US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경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하는 것이 필요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직접 계산해 본 중요도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(score * frequency)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가 유의미한 값인지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다른 방법은 없는지</a:t>
            </a:r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en-US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궁금해짐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데이터를 보고 의미 있는 시각화를 할 수 있도록 데이터를 가공하고 차트를 선택하는 능력도 </a:t>
            </a:r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      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중요하다는 것을 깨달음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923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8879" y="1668921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요구사항 </a:t>
            </a:r>
            <a:r>
              <a:rPr lang="ko-KR" altLang="en-US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분석</a:t>
            </a:r>
            <a:endParaRPr lang="en-US" altLang="ko-KR" sz="2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4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개발 일정</a:t>
            </a:r>
            <a:endParaRPr lang="en-US" altLang="ko-KR" sz="2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화면 설계</a:t>
            </a:r>
            <a:endParaRPr lang="en-US" altLang="ko-KR" sz="2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DB </a:t>
            </a:r>
            <a:r>
              <a:rPr lang="ko-KR" altLang="en-US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설계</a:t>
            </a:r>
            <a:endParaRPr lang="en-US" altLang="ko-KR" sz="2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프로그램 설계</a:t>
            </a:r>
            <a:endParaRPr lang="en-US" altLang="ko-KR" sz="2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구현 </a:t>
            </a:r>
            <a:endParaRPr lang="en-US" altLang="ko-KR" sz="2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시연</a:t>
            </a:r>
            <a:endParaRPr lang="en-US" altLang="ko-KR" sz="2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개선사항 및 후기</a:t>
            </a:r>
            <a:endParaRPr lang="en-US" altLang="ko-KR" sz="2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7033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목차</a:t>
            </a:r>
            <a:endParaRPr lang="ko-KR" altLang="en-US" sz="3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56138" y="1037238"/>
            <a:ext cx="4756639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95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7033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요구사항 분석</a:t>
            </a:r>
            <a:endParaRPr lang="ko-KR" altLang="en-US" sz="3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56138" y="1037238"/>
            <a:ext cx="4756639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8862" y="1864767"/>
            <a:ext cx="1041009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1. TM2 API</a:t>
            </a:r>
            <a:r>
              <a:rPr lang="ko-KR" altLang="en-US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를 이용하여 </a:t>
            </a:r>
            <a:r>
              <a:rPr lang="ko-KR" altLang="en-US" sz="20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연관어</a:t>
            </a:r>
            <a:r>
              <a:rPr lang="ko-KR" altLang="en-US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추이</a:t>
            </a:r>
            <a:r>
              <a:rPr lang="en-US" altLang="ko-KR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(</a:t>
            </a:r>
            <a:r>
              <a:rPr lang="ko-KR" altLang="en-US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감성</a:t>
            </a:r>
            <a:r>
              <a:rPr lang="en-US" altLang="ko-KR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)</a:t>
            </a:r>
            <a:r>
              <a:rPr lang="ko-KR" altLang="en-US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를 조회</a:t>
            </a:r>
            <a:endParaRPr lang="en-US" altLang="ko-KR" sz="20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sz="20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2. </a:t>
            </a:r>
            <a:r>
              <a:rPr lang="ko-KR" altLang="en-US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주제어에 대한 감성 데이터</a:t>
            </a:r>
            <a:r>
              <a:rPr lang="en-US" altLang="ko-KR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(</a:t>
            </a:r>
            <a:r>
              <a:rPr lang="ko-KR" altLang="en-US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긍정</a:t>
            </a:r>
            <a:r>
              <a:rPr lang="en-US" altLang="ko-KR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부정</a:t>
            </a:r>
            <a:r>
              <a:rPr lang="en-US" altLang="ko-KR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중립</a:t>
            </a:r>
            <a:r>
              <a:rPr lang="en-US" altLang="ko-KR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)</a:t>
            </a:r>
            <a:r>
              <a:rPr lang="ko-KR" altLang="en-US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를 </a:t>
            </a:r>
            <a:r>
              <a:rPr lang="en-US" altLang="ko-KR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DB</a:t>
            </a:r>
            <a:r>
              <a:rPr lang="ko-KR" altLang="en-US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에 저장</a:t>
            </a:r>
            <a:endParaRPr lang="en-US" altLang="ko-KR" sz="20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sz="20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3. </a:t>
            </a:r>
            <a:r>
              <a:rPr lang="ko-KR" altLang="en-US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저장된 데이터를 </a:t>
            </a:r>
            <a:r>
              <a:rPr lang="en-US" altLang="ko-KR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AMChart4</a:t>
            </a:r>
            <a:r>
              <a:rPr lang="ko-KR" altLang="en-US" sz="20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를 이용하여 시각화</a:t>
            </a:r>
            <a:endParaRPr lang="en-US" altLang="ko-KR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+ 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소셜 데이터 채널 구분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+ 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주제어 감성에 큰 영향력을 갖는 </a:t>
            </a:r>
            <a:r>
              <a:rPr lang="ko-KR" altLang="en-US" sz="16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연관어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(</a:t>
            </a:r>
            <a:r>
              <a:rPr lang="ko-KR" altLang="en-US" sz="16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감성어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)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를 찾아보자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.</a:t>
            </a:r>
            <a:endParaRPr lang="en-US" altLang="ko-KR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Point1. </a:t>
            </a:r>
            <a:r>
              <a:rPr lang="en-US" altLang="ko-KR" b="1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Http API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요청하고 </a:t>
            </a:r>
            <a:r>
              <a:rPr lang="ko-KR" altLang="en-US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응답받기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Point2.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시각화를 위한 </a:t>
            </a:r>
            <a:r>
              <a:rPr lang="ko-KR" altLang="en-US" b="1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데이터 가공</a:t>
            </a:r>
            <a:endParaRPr lang="en-US" altLang="ko-KR" b="1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910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7033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요구사항 분석</a:t>
            </a:r>
            <a:endParaRPr lang="ko-KR" altLang="en-US" sz="3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56138" y="1037238"/>
            <a:ext cx="4756639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838200" y="1640783"/>
            <a:ext cx="8363272" cy="3537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개발환경</a:t>
            </a:r>
            <a:endParaRPr lang="en-US" altLang="ko-KR" sz="2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0" indent="0">
              <a:buNone/>
            </a:pPr>
            <a:endParaRPr lang="en-US" altLang="ko-KR" sz="2400" b="1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프레임워크 </a:t>
            </a:r>
            <a:r>
              <a:rPr lang="en-US" altLang="ko-KR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: Spring 5 + JPA 2.0(</a:t>
            </a:r>
            <a:r>
              <a:rPr lang="en-US" altLang="ko-KR" sz="18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Hibetnate</a:t>
            </a:r>
            <a:r>
              <a:rPr lang="en-US" altLang="ko-KR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5.0) </a:t>
            </a:r>
          </a:p>
          <a:p>
            <a:pPr marL="342900" indent="-342900">
              <a:buFontTx/>
              <a:buChar char="-"/>
            </a:pPr>
            <a:endParaRPr lang="en-US" altLang="ko-KR" sz="18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JDK : 1.8 </a:t>
            </a:r>
          </a:p>
          <a:p>
            <a:pPr marL="342900" indent="-342900">
              <a:buFontTx/>
              <a:buChar char="-"/>
            </a:pPr>
            <a:endParaRPr lang="en-US" altLang="ko-KR" sz="18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서버 </a:t>
            </a:r>
            <a:r>
              <a:rPr lang="en-US" altLang="ko-KR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: Tomcat v9.0</a:t>
            </a:r>
          </a:p>
          <a:p>
            <a:pPr marL="342900" indent="-342900">
              <a:buFontTx/>
              <a:buChar char="-"/>
            </a:pPr>
            <a:endParaRPr lang="ko-KR" altLang="en-US" sz="18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데이터베이스 </a:t>
            </a:r>
            <a:r>
              <a:rPr lang="en-US" altLang="ko-KR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: </a:t>
            </a:r>
            <a:r>
              <a:rPr lang="en-US" altLang="ko-KR" sz="18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MariaDB</a:t>
            </a:r>
            <a:r>
              <a:rPr lang="en-US" altLang="ko-KR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10.4.8</a:t>
            </a:r>
            <a:endParaRPr lang="en-US" altLang="ko-KR" sz="1600" b="1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342900" lvl="1" indent="-342900">
              <a:spcAft>
                <a:spcPts val="600"/>
              </a:spcAft>
              <a:buFontTx/>
              <a:buChar char="-"/>
            </a:pPr>
            <a:endParaRPr lang="en-US" altLang="ko-KR" sz="1800" b="1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911225" lvl="2" indent="-285750">
              <a:buFont typeface="Wingdings" panose="05000000000000000000" pitchFamily="2" charset="2"/>
              <a:buChar char="§"/>
            </a:pP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sz="18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ko-KR" altLang="en-US" sz="18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54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7033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개발 일정</a:t>
            </a:r>
            <a:endParaRPr lang="ko-KR" altLang="en-US" sz="3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56138" y="1037238"/>
            <a:ext cx="4756639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620"/>
          <a:stretch/>
        </p:blipFill>
        <p:spPr>
          <a:xfrm>
            <a:off x="838200" y="1290392"/>
            <a:ext cx="10796954" cy="482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10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7033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화면 설계</a:t>
            </a:r>
            <a:endParaRPr lang="ko-KR" altLang="en-US" sz="3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56138" y="1037238"/>
            <a:ext cx="4756639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154" y="1187327"/>
            <a:ext cx="8144607" cy="51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02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838200" y="703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DB </a:t>
            </a:r>
            <a:r>
              <a:rPr lang="ko-KR" altLang="en-US" sz="3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설계</a:t>
            </a:r>
            <a:endParaRPr lang="ko-KR" altLang="en-US" sz="3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756138" y="1037238"/>
            <a:ext cx="4756639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271" y="3706562"/>
            <a:ext cx="4569451" cy="188278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658" y="1560580"/>
            <a:ext cx="10432684" cy="1257409"/>
          </a:xfrm>
          <a:prstGeom prst="rect">
            <a:avLst/>
          </a:prstGeom>
        </p:spPr>
      </p:pic>
      <p:sp>
        <p:nvSpPr>
          <p:cNvPr id="4" name="아래쪽 화살표 3"/>
          <p:cNvSpPr/>
          <p:nvPr/>
        </p:nvSpPr>
        <p:spPr>
          <a:xfrm>
            <a:off x="5653455" y="2817989"/>
            <a:ext cx="589084" cy="8885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79070" y="4278622"/>
            <a:ext cx="417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날짜</a:t>
            </a:r>
            <a:r>
              <a:rPr lang="en-US" altLang="ko-KR" dirty="0" smtClean="0"/>
              <a:t>-</a:t>
            </a:r>
            <a:r>
              <a:rPr lang="ko-KR" altLang="en-US" dirty="0" smtClean="0"/>
              <a:t>채널의 </a:t>
            </a:r>
            <a:r>
              <a:rPr lang="ko-KR" altLang="en-US" dirty="0" err="1" smtClean="0"/>
              <a:t>복합키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984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838200" y="703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프로그램 설계</a:t>
            </a:r>
            <a:endParaRPr lang="ko-KR" altLang="en-US" sz="3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56138" y="1037238"/>
            <a:ext cx="4756639" cy="0"/>
          </a:xfrm>
          <a:prstGeom prst="line">
            <a:avLst/>
          </a:prstGeom>
          <a:ln w="28575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9" y="6293281"/>
            <a:ext cx="1623646" cy="353704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573724"/>
              </p:ext>
            </p:extLst>
          </p:nvPr>
        </p:nvGraphicFramePr>
        <p:xfrm>
          <a:off x="3833446" y="2735714"/>
          <a:ext cx="8291147" cy="1859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7319">
                  <a:extLst>
                    <a:ext uri="{9D8B030D-6E8A-4147-A177-3AD203B41FA5}">
                      <a16:colId xmlns:a16="http://schemas.microsoft.com/office/drawing/2014/main" val="3963529591"/>
                    </a:ext>
                  </a:extLst>
                </a:gridCol>
                <a:gridCol w="848061">
                  <a:extLst>
                    <a:ext uri="{9D8B030D-6E8A-4147-A177-3AD203B41FA5}">
                      <a16:colId xmlns:a16="http://schemas.microsoft.com/office/drawing/2014/main" val="2876909160"/>
                    </a:ext>
                  </a:extLst>
                </a:gridCol>
                <a:gridCol w="5665767">
                  <a:extLst>
                    <a:ext uri="{9D8B030D-6E8A-4147-A177-3AD203B41FA5}">
                      <a16:colId xmlns:a16="http://schemas.microsoft.com/office/drawing/2014/main" val="3040454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주요 클래스</a:t>
                      </a:r>
                      <a:endParaRPr lang="ko-KR" altLang="en-US" sz="1600" dirty="0"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 </a:t>
                      </a:r>
                      <a:r>
                        <a:rPr lang="ko-KR" altLang="en-US" sz="160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패키지</a:t>
                      </a:r>
                      <a:endParaRPr lang="ko-KR" altLang="en-US" sz="1600" dirty="0"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역할</a:t>
                      </a:r>
                      <a:endParaRPr lang="ko-KR" altLang="en-US" sz="1600" dirty="0"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82156"/>
                  </a:ext>
                </a:extLst>
              </a:tr>
              <a:tr h="5992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TM2APIUtil</a:t>
                      </a:r>
                      <a:endParaRPr lang="ko-KR" altLang="en-US" sz="1400" dirty="0"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Util</a:t>
                      </a:r>
                      <a:endParaRPr lang="ko-KR" altLang="en-US" sz="1400" dirty="0"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- Parameter</a:t>
                      </a:r>
                      <a:r>
                        <a:rPr lang="ko-KR" altLang="en-US" sz="140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를 입력받고 </a:t>
                      </a:r>
                      <a:r>
                        <a:rPr lang="en-US" altLang="ko-KR" sz="140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API</a:t>
                      </a:r>
                      <a:r>
                        <a:rPr lang="ko-KR" altLang="en-US" sz="140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를 호출하는 </a:t>
                      </a:r>
                      <a:r>
                        <a:rPr lang="en-US" altLang="ko-KR" sz="140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url</a:t>
                      </a:r>
                      <a:r>
                        <a:rPr lang="ko-KR" altLang="en-US" sz="140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을 빌드</a:t>
                      </a:r>
                      <a:r>
                        <a:rPr lang="en-US" altLang="ko-KR" sz="140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40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- </a:t>
                      </a:r>
                      <a:r>
                        <a:rPr lang="ko-KR" altLang="en-US" sz="140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입력받은 </a:t>
                      </a:r>
                      <a:r>
                        <a:rPr lang="en-US" altLang="ko-KR" sz="140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pararmeter</a:t>
                      </a:r>
                      <a:r>
                        <a:rPr lang="ko-KR" altLang="en-US" sz="140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의 유효성 검증</a:t>
                      </a:r>
                      <a:r>
                        <a:rPr lang="en-US" altLang="ko-KR" sz="140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(Essential</a:t>
                      </a:r>
                      <a:r>
                        <a:rPr lang="en-US" altLang="ko-KR" sz="1400" baseline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 annotation)</a:t>
                      </a:r>
                      <a:endParaRPr lang="ko-KR" altLang="en-US" sz="1400" dirty="0"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871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WordComparator</a:t>
                      </a:r>
                      <a:endParaRPr lang="ko-KR" altLang="en-US" sz="1400" dirty="0"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Util</a:t>
                      </a:r>
                      <a:endParaRPr lang="ko-KR" altLang="en-US" sz="1400" dirty="0"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-</a:t>
                      </a:r>
                      <a:r>
                        <a:rPr lang="en-US" altLang="ko-KR" sz="1400" baseline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 </a:t>
                      </a:r>
                      <a:r>
                        <a:rPr lang="ko-KR" altLang="en-US" sz="1400" baseline="0" dirty="0" err="1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연관어를</a:t>
                      </a:r>
                      <a:r>
                        <a:rPr lang="ko-KR" altLang="en-US" sz="1400" baseline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 중요도를 기준으로 정렬하기 위한 </a:t>
                      </a:r>
                      <a:r>
                        <a:rPr lang="en-US" altLang="ko-KR" sz="1400" baseline="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Custom comparator</a:t>
                      </a:r>
                      <a:endParaRPr lang="en-US" altLang="ko-KR" sz="1400" dirty="0" smtClean="0"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73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AnalysisService</a:t>
                      </a:r>
                      <a:endParaRPr lang="ko-KR" altLang="en-US" sz="1400" dirty="0"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Service</a:t>
                      </a:r>
                      <a:endParaRPr lang="ko-KR" altLang="en-US" sz="1400" dirty="0"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- </a:t>
                      </a:r>
                      <a:r>
                        <a:rPr lang="ko-KR" altLang="en-US" sz="140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키워드에 대한 </a:t>
                      </a:r>
                      <a:r>
                        <a:rPr lang="ko-KR" altLang="en-US" sz="1400" dirty="0" err="1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연관어</a:t>
                      </a:r>
                      <a:r>
                        <a:rPr lang="ko-KR" altLang="en-US" sz="140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 분석 및 중요도 계산</a:t>
                      </a:r>
                      <a:endParaRPr lang="en-US" altLang="ko-KR" sz="1400" dirty="0" smtClean="0"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- </a:t>
                      </a:r>
                      <a:r>
                        <a:rPr lang="ko-KR" altLang="en-US" sz="1400" dirty="0" smtClean="0">
                          <a:latin typeface="다음_Regular" panose="02000603060000000000" pitchFamily="2" charset="-127"/>
                          <a:ea typeface="다음_Regular" panose="02000603060000000000" pitchFamily="2" charset="-127"/>
                        </a:rPr>
                        <a:t>차트에 표현하기 위한 데이터 형태로 재구성</a:t>
                      </a:r>
                      <a:endParaRPr lang="en-US" altLang="ko-KR" sz="1400" dirty="0" smtClean="0">
                        <a:latin typeface="다음_Regular" panose="02000603060000000000" pitchFamily="2" charset="-127"/>
                        <a:ea typeface="다음_Regular" panose="0200060306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339103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38" y="1149083"/>
            <a:ext cx="3010006" cy="503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6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8792"/>
            <a:ext cx="3305908" cy="6858000"/>
          </a:xfrm>
          <a:prstGeom prst="rect">
            <a:avLst/>
          </a:prstGeom>
          <a:solidFill>
            <a:srgbClr val="3399FF"/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851031" y="1274885"/>
            <a:ext cx="5037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구현</a:t>
            </a:r>
            <a:endParaRPr lang="ko-KR" altLang="en-US" sz="44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346331" y="3191880"/>
            <a:ext cx="4613031" cy="4667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1. </a:t>
            </a:r>
            <a:r>
              <a:rPr lang="en-US" altLang="ko-KR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Http API Request</a:t>
            </a:r>
            <a:endParaRPr lang="en-US" altLang="ko-KR" sz="2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346331" y="4199553"/>
            <a:ext cx="5316415" cy="504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2. </a:t>
            </a:r>
            <a:r>
              <a:rPr lang="ko-KR" altLang="en-US" sz="24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연관어</a:t>
            </a:r>
            <a:r>
              <a:rPr lang="ko-KR" altLang="en-US" sz="2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중요도 계산</a:t>
            </a:r>
            <a:endParaRPr lang="en-US" altLang="ko-KR" sz="24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2" y="6258026"/>
            <a:ext cx="1916724" cy="41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7162</TotalTime>
  <Words>406</Words>
  <Application>Microsoft Office PowerPoint</Application>
  <PresentationFormat>와이드스크린</PresentationFormat>
  <Paragraphs>105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다음_Regular</vt:lpstr>
      <vt:lpstr>다음_SemiBold</vt:lpstr>
      <vt:lpstr>맑은 고딕</vt:lpstr>
      <vt:lpstr>Arial</vt:lpstr>
      <vt:lpstr>Calibri</vt:lpstr>
      <vt:lpstr>Calibri Light</vt:lpstr>
      <vt:lpstr>Wingdings</vt:lpstr>
      <vt:lpstr>Office Theme</vt:lpstr>
      <vt:lpstr>TM2 API를 이용한  소셜미디어 분석결과 DB화 및 시각화  다음소프트 신입사원 3차 과제</vt:lpstr>
      <vt:lpstr>목차</vt:lpstr>
      <vt:lpstr>요구사항 분석</vt:lpstr>
      <vt:lpstr>요구사항 분석</vt:lpstr>
      <vt:lpstr>개발 일정</vt:lpstr>
      <vt:lpstr>화면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Daumsoft</dc:creator>
  <cp:lastModifiedBy>Daumsoft</cp:lastModifiedBy>
  <cp:revision>115</cp:revision>
  <dcterms:created xsi:type="dcterms:W3CDTF">2019-09-10T02:02:48Z</dcterms:created>
  <dcterms:modified xsi:type="dcterms:W3CDTF">2019-09-30T06:09:16Z</dcterms:modified>
</cp:coreProperties>
</file>