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2" r:id="rId4"/>
    <p:sldId id="329" r:id="rId5"/>
    <p:sldId id="302" r:id="rId6"/>
    <p:sldId id="308" r:id="rId7"/>
    <p:sldId id="309" r:id="rId8"/>
    <p:sldId id="303" r:id="rId9"/>
    <p:sldId id="273" r:id="rId10"/>
    <p:sldId id="310" r:id="rId11"/>
    <p:sldId id="318" r:id="rId12"/>
    <p:sldId id="306" r:id="rId13"/>
    <p:sldId id="319" r:id="rId14"/>
    <p:sldId id="320" r:id="rId15"/>
    <p:sldId id="321" r:id="rId16"/>
    <p:sldId id="323" r:id="rId17"/>
    <p:sldId id="322" r:id="rId18"/>
    <p:sldId id="324" r:id="rId19"/>
    <p:sldId id="325" r:id="rId20"/>
    <p:sldId id="326" r:id="rId21"/>
    <p:sldId id="327" r:id="rId22"/>
    <p:sldId id="328" r:id="rId23"/>
    <p:sldId id="287" r:id="rId24"/>
    <p:sldId id="301" r:id="rId25"/>
    <p:sldId id="28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9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1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8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3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3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9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F881-9F83-4790-B4DD-EF456D99E32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3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/move02/news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3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정보 검색 서비스</a:t>
            </a:r>
            <a:r>
              <a:rPr lang="en-US" altLang="ko-KR" sz="18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/>
            </a:r>
            <a:br>
              <a:rPr lang="en-US" altLang="ko-KR" sz="18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</a:br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다음소프트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신입사원 </a:t>
            </a:r>
            <a:r>
              <a:rPr lang="en-US" altLang="ko-KR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7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주차 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과제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1069" y="49912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2019.10.21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신입사원 이동영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743200" y="1582618"/>
            <a:ext cx="6699738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43200" y="3713285"/>
            <a:ext cx="6699738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69" y="492367"/>
            <a:ext cx="5073161" cy="544871"/>
            <a:chOff x="720969" y="492367"/>
            <a:chExt cx="5073161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69" y="492367"/>
              <a:ext cx="5073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</a:t>
              </a:r>
              <a:r>
                <a:rPr lang="en-US" altLang="ko-KR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Arirang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vs </a:t>
              </a:r>
              <a:r>
                <a:rPr lang="en-US" altLang="ko-KR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Nori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1278" y="1680102"/>
            <a:ext cx="47331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Arirang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‘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수명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’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님이 만드신 오픈소스 형태소 분석기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빠른 속도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메모리를 많이 사용하지 않음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태그 정보가 없음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띄어쓰기에 </a:t>
            </a:r>
            <a:r>
              <a:rPr lang="ko-KR" altLang="en-US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강건하지 못함</a:t>
            </a: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=&gt;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성능 면에서 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커스텀이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많이 필요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7178" y="1680101"/>
            <a:ext cx="5284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Nori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mecab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기반의 형태소 분석기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Solr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7.5.0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부터 한국어의 기본 분석기로 채택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태그 정보가 풍부함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띄어쓰기 문제에 대해 상대적으로 좋은 성능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Binary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압축 사전으로 인해 가볍고 빠름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=&gt;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사용하지 않을 이유가 없다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69" y="492367"/>
            <a:ext cx="5073161" cy="544871"/>
            <a:chOff x="720969" y="492367"/>
            <a:chExt cx="5073161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69" y="492367"/>
              <a:ext cx="5073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</a:t>
              </a:r>
              <a:r>
                <a:rPr lang="en-US" altLang="ko-KR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Arirang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vs </a:t>
              </a:r>
              <a:r>
                <a:rPr lang="en-US" altLang="ko-KR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Nori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3" t="32308" r="3366" b="4743"/>
          <a:stretch/>
        </p:blipFill>
        <p:spPr>
          <a:xfrm>
            <a:off x="1154724" y="1976258"/>
            <a:ext cx="10357338" cy="43170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22650" y="3675529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Arirang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84625" y="1410866"/>
            <a:ext cx="845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테스트 문장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굉장히잘만든수작지루할틈이없음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34562" y="2057094"/>
            <a:ext cx="11972252" cy="4187851"/>
            <a:chOff x="1147703" y="1583721"/>
            <a:chExt cx="12689022" cy="457056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rcRect t="21457"/>
            <a:stretch/>
          </p:blipFill>
          <p:spPr>
            <a:xfrm>
              <a:off x="1147703" y="1583721"/>
              <a:ext cx="10610704" cy="45705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867248" y="3684336"/>
              <a:ext cx="1969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Nori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06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</a:t>
              </a:r>
              <a:r>
                <a:rPr lang="ko-KR" altLang="en-US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복합명사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처리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6" y="1946941"/>
            <a:ext cx="6294789" cy="339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13990" y="2760784"/>
            <a:ext cx="4844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노트북 검색 시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“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노트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”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와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“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북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”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으로 나누어 검색하여</a:t>
            </a: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북한 관련 기사가 검색되는 문제가 발생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2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</a:t>
              </a:r>
              <a:r>
                <a:rPr lang="ko-KR" altLang="en-US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복합명사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처리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1" y="2390304"/>
            <a:ext cx="7552074" cy="24538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47746" y="2390304"/>
            <a:ext cx="1635369" cy="264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9260" y="4249014"/>
            <a:ext cx="5553809" cy="402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38745" y="1950689"/>
            <a:ext cx="41792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토크나이저에서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복합명사의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처리 방법을   선택하는 옵션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Mixed =&gt;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원본과 분리된 단어 모두 추출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4" name="직선 화살표 연결선 13"/>
          <p:cNvCxnSpPr>
            <a:stCxn id="5" idx="3"/>
            <a:endCxn id="7" idx="1"/>
          </p:cNvCxnSpPr>
          <p:nvPr/>
        </p:nvCxnSpPr>
        <p:spPr>
          <a:xfrm flipV="1">
            <a:off x="5583115" y="2489298"/>
            <a:ext cx="2555630" cy="33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38745" y="4249014"/>
            <a:ext cx="41792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Protected words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정의하여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복합명사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내에서 전혀 다른 의미를 갖는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단어들의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Stemming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을 방지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7" name="직선 화살표 연결선 16"/>
          <p:cNvCxnSpPr>
            <a:stCxn id="12" idx="3"/>
            <a:endCxn id="15" idx="1"/>
          </p:cNvCxnSpPr>
          <p:nvPr/>
        </p:nvCxnSpPr>
        <p:spPr>
          <a:xfrm>
            <a:off x="6093069" y="4450073"/>
            <a:ext cx="2045676" cy="229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</a:t>
              </a:r>
              <a:r>
                <a:rPr lang="ko-KR" altLang="en-US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복합명사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처리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7738" y="1468315"/>
            <a:ext cx="668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Wikipedia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합성명사</a:t>
            </a:r>
            <a:r>
              <a:rPr lang="ko-KR" altLang="en-US" dirty="0" smtClean="0"/>
              <a:t> 목록을 참고하여 작성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738" y="1976043"/>
            <a:ext cx="6248942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. </a:t>
              </a:r>
              <a:r>
                <a:rPr lang="ko-KR" altLang="en-US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복합명사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처리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537" y="1234785"/>
            <a:ext cx="7420893" cy="486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3.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</a:t>
              </a:r>
              <a:r>
                <a:rPr lang="en-US" altLang="ko-KR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Khaiii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연동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51843" y="2540977"/>
            <a:ext cx="81812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Solr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형태소 분석기로 </a:t>
            </a: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Khaiii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연동하지 못한 이유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Khaiii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는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Python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으로 작성된 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딥러닝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기반의 형태소 분석기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사전 사용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X)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Solr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에 플러그인 형태로 붙이기 위해서는 적어도 </a:t>
            </a: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Khaiii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분석결과를 가져와 </a:t>
            </a: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Solr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에 맞는 결과로 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포팅할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수 있는 모듈을 새로 개발 해야 함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     =&gt;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단기간에 불가능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=&gt; 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플러그인이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아닌 다른 형태로 연동해보자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0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3.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</a:t>
              </a:r>
              <a:r>
                <a:rPr lang="en-US" altLang="ko-KR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Khaiii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연동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308" y="1529103"/>
            <a:ext cx="6914195" cy="45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4.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검색 정확도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(</a:t>
              </a:r>
              <a:r>
                <a:rPr lang="en-US" altLang="ko-KR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edismax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)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2808" y="1512277"/>
            <a:ext cx="407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기본적인 질의 및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808" y="1881609"/>
            <a:ext cx="2827265" cy="4107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0453" y="2356647"/>
            <a:ext cx="6778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Filter query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를 통해 검색 필터와 순서를 정할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일반적인 정렬 방법을 사용 시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같은 날짜 내의 점수 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published_date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desc,score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같은 점수 내의 날짜 순</a:t>
            </a:r>
            <a:r>
              <a:rPr lang="en-US" altLang="ko-KR" dirty="0"/>
              <a:t> </a:t>
            </a:r>
            <a:r>
              <a:rPr lang="en-US" altLang="ko-KR" dirty="0" smtClean="0"/>
              <a:t>(score </a:t>
            </a:r>
            <a:r>
              <a:rPr lang="en-US" altLang="ko-KR" dirty="0" err="1" smtClean="0"/>
              <a:t>desc,published_date</a:t>
            </a:r>
            <a:r>
              <a:rPr lang="en-US" altLang="ko-KR" dirty="0" smtClean="0"/>
              <a:t> </a:t>
            </a:r>
            <a:r>
              <a:rPr lang="en-US" altLang="ko-KR" dirty="0" err="1"/>
              <a:t>desc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위와 같이 단순한 결과가 리턴</a:t>
            </a:r>
            <a:r>
              <a:rPr lang="en-US" altLang="ko-KR" dirty="0" smtClean="0"/>
              <a:t>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510453" y="1015587"/>
            <a:ext cx="7681547" cy="5814156"/>
            <a:chOff x="4510453" y="1015587"/>
            <a:chExt cx="7681547" cy="5814156"/>
          </a:xfrm>
        </p:grpSpPr>
        <p:grpSp>
          <p:nvGrpSpPr>
            <p:cNvPr id="12" name="그룹 11"/>
            <p:cNvGrpSpPr/>
            <p:nvPr/>
          </p:nvGrpSpPr>
          <p:grpSpPr>
            <a:xfrm>
              <a:off x="4510453" y="1015587"/>
              <a:ext cx="6122376" cy="5814156"/>
              <a:chOff x="4510453" y="1015587"/>
              <a:chExt cx="6122376" cy="5814156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0453" y="1015587"/>
                <a:ext cx="6122376" cy="5814156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6954715" y="2532185"/>
                <a:ext cx="1274885" cy="15826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084884" y="3046824"/>
                <a:ext cx="4630616" cy="94544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774723" y="2439973"/>
              <a:ext cx="3417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다음_Regular" panose="02000603060000000000" pitchFamily="2" charset="-127"/>
                  <a:ea typeface="다음_Regular" panose="02000603060000000000" pitchFamily="2" charset="-127"/>
                </a:rPr>
                <a:t>부정확한 결과가 가장 위에 보임</a:t>
              </a:r>
              <a:endParaRPr lang="ko-KR" altLang="en-US" sz="1600" dirty="0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4.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검색 정확도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(</a:t>
              </a:r>
              <a:r>
                <a:rPr lang="en-US" altLang="ko-KR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edismax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)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6138" y="2628900"/>
            <a:ext cx="522556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원하는 결과를 최신 순으로 받기 위해서는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</a:t>
            </a:r>
          </a:p>
          <a:p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검색 정확도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(score)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와 날짜 모두 고려해야함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-&gt;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최신 날짜가 점수에 반영되도록 할 수는 없을까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6984" y="2628900"/>
            <a:ext cx="51259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Dismax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query parser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이용하여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원하는 필드에 가중치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(boost)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부여하고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검색어에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기반한 꼼꼼한 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필터링이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가능하도록 함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5556740" y="3051041"/>
            <a:ext cx="1002322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2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879" y="166892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분석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일정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DB 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설계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 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시연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개선사항 및 후기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목차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다음_SemiBold" panose="02000700060000000000" pitchFamily="2" charset="-127"/>
                  <a:ea typeface="다음_SemiBold" panose="02000700060000000000" pitchFamily="2" charset="-127"/>
                  <a:cs typeface="+mn-cs"/>
                </a:rPr>
                <a:t>4. </a:t>
              </a:r>
              <a:r>
                <a:rPr kumimoji="0" lang="ko-KR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다음_SemiBold" panose="02000700060000000000" pitchFamily="2" charset="-127"/>
                  <a:ea typeface="다음_SemiBold" panose="02000700060000000000" pitchFamily="2" charset="-127"/>
                  <a:cs typeface="+mn-cs"/>
                </a:rPr>
                <a:t>검색 정확도</a:t>
              </a:r>
              <a:r>
                <a:rPr kumimoji="0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다음_SemiBold" panose="02000700060000000000" pitchFamily="2" charset="-127"/>
                  <a:ea typeface="다음_SemiBold" panose="02000700060000000000" pitchFamily="2" charset="-127"/>
                  <a:cs typeface="+mn-cs"/>
                </a:rPr>
                <a:t>(</a:t>
              </a:r>
              <a:r>
                <a:rPr kumimoji="0" lang="en-US" altLang="ko-KR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다음_SemiBold" panose="02000700060000000000" pitchFamily="2" charset="-127"/>
                  <a:ea typeface="다음_SemiBold" panose="02000700060000000000" pitchFamily="2" charset="-127"/>
                  <a:cs typeface="+mn-cs"/>
                </a:rPr>
                <a:t>edismax</a:t>
              </a:r>
              <a:r>
                <a:rPr kumimoji="0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다음_SemiBold" panose="02000700060000000000" pitchFamily="2" charset="-127"/>
                  <a:ea typeface="다음_SemiBold" panose="02000700060000000000" pitchFamily="2" charset="-127"/>
                  <a:cs typeface="+mn-cs"/>
                </a:rPr>
                <a:t>)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다음_SemiBold" panose="02000700060000000000" pitchFamily="2" charset="-127"/>
                <a:ea typeface="다음_SemiBold" panose="02000700060000000000" pitchFamily="2" charset="-127"/>
                <a:cs typeface="+mn-cs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2" y="1393167"/>
            <a:ext cx="6066723" cy="454418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477108" y="3042138"/>
            <a:ext cx="2576146" cy="254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77108" y="4117731"/>
            <a:ext cx="1749669" cy="243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77107" y="4809392"/>
            <a:ext cx="4950069" cy="44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77807" y="3042138"/>
            <a:ext cx="42027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q :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기본 질의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fl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: 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리턴할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필드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fq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: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기본적인 날짜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카테고리 필터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5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19" y="1401241"/>
            <a:ext cx="6056904" cy="453683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다음_SemiBold" panose="02000700060000000000" pitchFamily="2" charset="-127"/>
                  <a:ea typeface="다음_SemiBold" panose="02000700060000000000" pitchFamily="2" charset="-127"/>
                  <a:cs typeface="+mn-cs"/>
                </a:rPr>
                <a:t>4. </a:t>
              </a:r>
              <a:r>
                <a:rPr kumimoji="0" lang="ko-KR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다음_SemiBold" panose="02000700060000000000" pitchFamily="2" charset="-127"/>
                  <a:ea typeface="다음_SemiBold" panose="02000700060000000000" pitchFamily="2" charset="-127"/>
                  <a:cs typeface="+mn-cs"/>
                </a:rPr>
                <a:t>검색 정확도</a:t>
              </a:r>
              <a:r>
                <a:rPr kumimoji="0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다음_SemiBold" panose="02000700060000000000" pitchFamily="2" charset="-127"/>
                  <a:ea typeface="다음_SemiBold" panose="02000700060000000000" pitchFamily="2" charset="-127"/>
                  <a:cs typeface="+mn-cs"/>
                </a:rPr>
                <a:t>(</a:t>
              </a:r>
              <a:r>
                <a:rPr kumimoji="0" lang="en-US" altLang="ko-KR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다음_SemiBold" panose="02000700060000000000" pitchFamily="2" charset="-127"/>
                  <a:ea typeface="다음_SemiBold" panose="02000700060000000000" pitchFamily="2" charset="-127"/>
                  <a:cs typeface="+mn-cs"/>
                </a:rPr>
                <a:t>edismax</a:t>
              </a:r>
              <a:r>
                <a:rPr kumimoji="0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다음_SemiBold" panose="02000700060000000000" pitchFamily="2" charset="-127"/>
                  <a:ea typeface="다음_SemiBold" panose="02000700060000000000" pitchFamily="2" charset="-127"/>
                  <a:cs typeface="+mn-cs"/>
                </a:rPr>
                <a:t>)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다음_SemiBold" panose="02000700060000000000" pitchFamily="2" charset="-127"/>
                <a:ea typeface="다음_SemiBold" panose="02000700060000000000" pitchFamily="2" charset="-127"/>
                <a:cs typeface="+mn-cs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477107" y="2846303"/>
            <a:ext cx="958362" cy="195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77106" y="3946601"/>
            <a:ext cx="1749669" cy="183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77107" y="4379025"/>
            <a:ext cx="5354518" cy="44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200899" y="1869840"/>
            <a:ext cx="47742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mm :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질의와 최소 몇 개 이상 일치해야 하는지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t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ie :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점수가 낮은 필드가 최종 점수에 영향을 미치는 정도를 조정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ps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: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질의한 단어 사이에 몇 개의 다른 단어까지 허용하는지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qf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pf, boost, </a:t>
            </a: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bq</a:t>
            </a: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-&gt;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가중치를 부여할 필드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쿼리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함수 지정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7106" y="3301001"/>
            <a:ext cx="1222131" cy="190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77107" y="3750765"/>
            <a:ext cx="958362" cy="195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56707" y="5427612"/>
            <a:ext cx="3355500" cy="319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899" y="5402832"/>
            <a:ext cx="4721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Khaiii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통해 분석된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term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들이 여기에 들어감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6" name="직선 화살표 연결선 5"/>
          <p:cNvCxnSpPr>
            <a:stCxn id="16" idx="3"/>
            <a:endCxn id="4" idx="1"/>
          </p:cNvCxnSpPr>
          <p:nvPr/>
        </p:nvCxnSpPr>
        <p:spPr>
          <a:xfrm flipV="1">
            <a:off x="4812207" y="5572109"/>
            <a:ext cx="2388692" cy="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다음_SemiBold" panose="02000700060000000000" pitchFamily="2" charset="-127"/>
                  <a:ea typeface="다음_SemiBold" panose="02000700060000000000" pitchFamily="2" charset="-127"/>
                  <a:cs typeface="+mn-cs"/>
                </a:rPr>
                <a:t>4. </a:t>
              </a:r>
              <a:r>
                <a:rPr kumimoji="0" lang="ko-KR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다음_SemiBold" panose="02000700060000000000" pitchFamily="2" charset="-127"/>
                  <a:ea typeface="다음_SemiBold" panose="02000700060000000000" pitchFamily="2" charset="-127"/>
                  <a:cs typeface="+mn-cs"/>
                </a:rPr>
                <a:t>검색 정확도</a:t>
              </a:r>
              <a:r>
                <a:rPr kumimoji="0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다음_SemiBold" panose="02000700060000000000" pitchFamily="2" charset="-127"/>
                  <a:ea typeface="다음_SemiBold" panose="02000700060000000000" pitchFamily="2" charset="-127"/>
                  <a:cs typeface="+mn-cs"/>
                </a:rPr>
                <a:t>(</a:t>
              </a:r>
              <a:r>
                <a:rPr kumimoji="0" lang="en-US" altLang="ko-KR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다음_SemiBold" panose="02000700060000000000" pitchFamily="2" charset="-127"/>
                  <a:ea typeface="다음_SemiBold" panose="02000700060000000000" pitchFamily="2" charset="-127"/>
                  <a:cs typeface="+mn-cs"/>
                </a:rPr>
                <a:t>edismax</a:t>
              </a:r>
              <a:r>
                <a:rPr kumimoji="0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다음_SemiBold" panose="02000700060000000000" pitchFamily="2" charset="-127"/>
                  <a:ea typeface="다음_SemiBold" panose="02000700060000000000" pitchFamily="2" charset="-127"/>
                  <a:cs typeface="+mn-cs"/>
                </a:rPr>
                <a:t>)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다음_SemiBold" panose="02000700060000000000" pitchFamily="2" charset="-127"/>
                <a:ea typeface="다음_SemiBold" panose="02000700060000000000" pitchFamily="2" charset="-127"/>
                <a:cs typeface="+mn-cs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2" y="102207"/>
            <a:ext cx="5805255" cy="654477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55826" y="365089"/>
            <a:ext cx="5606563" cy="6183301"/>
            <a:chOff x="4530968" y="1242487"/>
            <a:chExt cx="6122376" cy="5499564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968" y="1242487"/>
              <a:ext cx="6122376" cy="5499564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6954713" y="2692526"/>
              <a:ext cx="1274885" cy="1582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68109" y="2850787"/>
              <a:ext cx="4747390" cy="11871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8502737" y="2925247"/>
            <a:ext cx="1291894" cy="160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526823" y="3204973"/>
            <a:ext cx="5023342" cy="1903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2"/>
              </a:rPr>
              <a:t>시연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개선사항 및 후기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개선 사항 및 후기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6138" y="2462699"/>
            <a:ext cx="10550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원하는 검색 결과를 얻기 위해서 사용자 정의 사전은 필수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은어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외래어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신조어 등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정보 검색 원리와 엔진에 대한 공부가 필요함</a:t>
            </a: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쿼리가 복잡하다 보니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DAO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코드가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지저분해짐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-&gt; Query Factory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필요성을 느낌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2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분석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524" y="1864766"/>
            <a:ext cx="1041009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검색 엔진</a:t>
            </a:r>
            <a:r>
              <a:rPr lang="en-US" altLang="ko-KR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en-US" altLang="ko-KR" sz="2000" b="1" dirty="0" err="1">
                <a:latin typeface="다음_Regular" panose="02000603060000000000" pitchFamily="2" charset="-127"/>
                <a:ea typeface="다음_Regular" panose="02000603060000000000" pitchFamily="2" charset="-127"/>
              </a:rPr>
              <a:t>S</a:t>
            </a:r>
            <a:r>
              <a:rPr lang="en-US" altLang="ko-KR" sz="2000" b="1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olr</a:t>
            </a:r>
            <a:r>
              <a:rPr lang="en-US" altLang="ko-KR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을 이용하여 원하는 내용으로 뉴스를 검색</a:t>
            </a:r>
            <a:endParaRPr lang="en-US" altLang="ko-KR" sz="20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20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20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검색 엔진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</a:t>
            </a: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사용자의 질의에 맞는 데이터를 찾기 위한 소프트웨어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역색인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과정을 통해 생성된 색인으로 원하는 데이터를 빠르게 찾을 수 있음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Ex. 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Solr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ElasticSearch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등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1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분석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2385745"/>
            <a:ext cx="89505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Solr</a:t>
            </a:r>
            <a:r>
              <a:rPr lang="en-US" altLang="ko-KR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정보 검색 라이브러리인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Apache 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Lucene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을 기반으로 만든 검색 플랫폼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Java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 만들어졌으며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독립적으로 실행됨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XML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과 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Json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형태의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API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지원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결함대비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및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고가용성을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위한 클러스터 구성을 지원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Solr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Cloud)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7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일정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08" y="1803752"/>
            <a:ext cx="9731583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일정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13" y="1291533"/>
            <a:ext cx="8299820" cy="49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DB </a:t>
            </a:r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9601"/>
            <a:ext cx="10723685" cy="40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99" y="1096688"/>
            <a:ext cx="6889773" cy="55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13898" y="3563696"/>
            <a:ext cx="5316415" cy="5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4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복합명사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처리</a:t>
            </a: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13898" y="2781853"/>
            <a:ext cx="5316415" cy="5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en-US" altLang="ko-KR" sz="24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Arirang</a:t>
            </a: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vs </a:t>
            </a:r>
            <a:r>
              <a:rPr lang="en-US" altLang="ko-KR" sz="24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Nori</a:t>
            </a: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13898" y="4345539"/>
            <a:ext cx="5316415" cy="5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3</a:t>
            </a: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en-US" altLang="ko-KR" sz="24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Khaiii</a:t>
            </a: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연동</a:t>
            </a: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13897" y="5127382"/>
            <a:ext cx="5316415" cy="5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4. 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검색 정확도</a:t>
            </a: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en-US" altLang="ko-KR" sz="2400" b="1" dirty="0" err="1">
                <a:latin typeface="다음_Regular" panose="02000603060000000000" pitchFamily="2" charset="-127"/>
                <a:ea typeface="다음_Regular" panose="02000603060000000000" pitchFamily="2" charset="-127"/>
              </a:rPr>
              <a:t>e</a:t>
            </a:r>
            <a:r>
              <a:rPr lang="en-US" altLang="ko-KR" sz="24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dismax</a:t>
            </a: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8979</TotalTime>
  <Words>591</Words>
  <Application>Microsoft Office PowerPoint</Application>
  <PresentationFormat>와이드스크린</PresentationFormat>
  <Paragraphs>151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다음_Regular</vt:lpstr>
      <vt:lpstr>다음_SemiBold</vt:lpstr>
      <vt:lpstr>맑은 고딕</vt:lpstr>
      <vt:lpstr>Arial</vt:lpstr>
      <vt:lpstr>Calibri</vt:lpstr>
      <vt:lpstr>Calibri Light</vt:lpstr>
      <vt:lpstr>Wingdings</vt:lpstr>
      <vt:lpstr>Office Theme</vt:lpstr>
      <vt:lpstr>정보 검색 서비스 다음소프트 신입사원 7주차 과제</vt:lpstr>
      <vt:lpstr>목차</vt:lpstr>
      <vt:lpstr>요구사항 분석</vt:lpstr>
      <vt:lpstr>요구사항 분석</vt:lpstr>
      <vt:lpstr>개발 일정</vt:lpstr>
      <vt:lpstr>개발 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Daumsoft</dc:creator>
  <cp:lastModifiedBy>Daumsoft</cp:lastModifiedBy>
  <cp:revision>175</cp:revision>
  <dcterms:created xsi:type="dcterms:W3CDTF">2019-09-10T02:02:48Z</dcterms:created>
  <dcterms:modified xsi:type="dcterms:W3CDTF">2019-10-21T04:33:07Z</dcterms:modified>
</cp:coreProperties>
</file>