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3"/>
    <p:sldId id="462" r:id="rId4"/>
    <p:sldId id="442" r:id="rId5"/>
    <p:sldId id="443" r:id="rId6"/>
    <p:sldId id="402" r:id="rId7"/>
    <p:sldId id="404" r:id="rId8"/>
    <p:sldId id="310" r:id="rId9"/>
    <p:sldId id="405" r:id="rId10"/>
    <p:sldId id="463" r:id="rId11"/>
    <p:sldId id="449" r:id="rId12"/>
    <p:sldId id="445" r:id="rId13"/>
    <p:sldId id="450" r:id="rId14"/>
    <p:sldId id="458" r:id="rId15"/>
    <p:sldId id="461" r:id="rId16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6F1"/>
    <a:srgbClr val="0000FF"/>
    <a:srgbClr val="025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1" autoAdjust="0"/>
    <p:restoredTop sz="93724" autoAdjust="0"/>
  </p:normalViewPr>
  <p:slideViewPr>
    <p:cSldViewPr snapToGrid="0">
      <p:cViewPr varScale="1">
        <p:scale>
          <a:sx n="117" d="100"/>
          <a:sy n="117" d="100"/>
        </p:scale>
        <p:origin x="164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F8B-ED99-4171-9022-AB49255A36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5EDF-92BA-4BC4-951E-E919540FBB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8112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4253284"/>
            <a:ext cx="6858000" cy="100451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7A33CB-A685-4EE0-A35D-3E26EE2E86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248" y="294290"/>
            <a:ext cx="8650014" cy="546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883" y="5915943"/>
            <a:ext cx="1870842" cy="880816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685800" y="2943895"/>
            <a:ext cx="7772400" cy="871360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4" hasCustomPrompt="1"/>
          </p:nvPr>
        </p:nvSpPr>
        <p:spPr>
          <a:xfrm>
            <a:off x="6947338" y="6127751"/>
            <a:ext cx="1820260" cy="4572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3A9-91C9-4F4B-8807-8BF2D0A647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E4F3-E703-4110-B0A9-A1FF9A375E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104"/>
            <a:ext cx="7886700" cy="714704"/>
          </a:xfrm>
        </p:spPr>
        <p:txBody>
          <a:bodyPr/>
          <a:lstStyle>
            <a:lvl1pPr>
              <a:defRPr>
                <a:solidFill>
                  <a:srgbClr val="025AA0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71752"/>
            <a:ext cx="7886700" cy="4905211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453" t="17892" r="66765" b="19056"/>
          <a:stretch>
            <a:fillRect/>
          </a:stretch>
        </p:blipFill>
        <p:spPr>
          <a:xfrm>
            <a:off x="555507" y="6393883"/>
            <a:ext cx="345657" cy="36933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01164" y="6393883"/>
            <a:ext cx="220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CST211323 | </a:t>
            </a:r>
            <a:r>
              <a:rPr lang="en-US" altLang="zh-CN" sz="1600" dirty="0" err="1"/>
              <a:t>Dajiang</a:t>
            </a:r>
            <a:r>
              <a:rPr lang="en-US" altLang="zh-CN" sz="1600" dirty="0"/>
              <a:t> Liu</a:t>
            </a:r>
            <a:endParaRPr lang="zh-CN" altLang="en-US" sz="1600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44933"/>
            <a:ext cx="3773103" cy="0"/>
          </a:xfrm>
          <a:prstGeom prst="line">
            <a:avLst/>
          </a:prstGeom>
          <a:ln w="508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344906" y="944933"/>
            <a:ext cx="8799094" cy="0"/>
          </a:xfrm>
          <a:prstGeom prst="line">
            <a:avLst/>
          </a:prstGeom>
          <a:ln w="127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270535"/>
            <a:ext cx="3886200" cy="49064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270535"/>
            <a:ext cx="3886200" cy="49064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105104"/>
            <a:ext cx="7886700" cy="71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25A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Lucida Console" panose="020B0609040504020204" pitchFamily="49" charset="0"/>
              </a:rPr>
              <a:t>单击此处编辑母版标题样式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453" t="17892" r="66765" b="19056"/>
          <a:stretch>
            <a:fillRect/>
          </a:stretch>
        </p:blipFill>
        <p:spPr>
          <a:xfrm>
            <a:off x="555507" y="6393883"/>
            <a:ext cx="345657" cy="369332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901164" y="6393883"/>
            <a:ext cx="220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CST211323 | </a:t>
            </a:r>
            <a:r>
              <a:rPr lang="en-US" altLang="zh-CN" sz="1600" dirty="0" err="1"/>
              <a:t>Dajiang</a:t>
            </a:r>
            <a:r>
              <a:rPr lang="en-US" altLang="zh-CN" sz="1600" dirty="0"/>
              <a:t> Liu</a:t>
            </a:r>
            <a:endParaRPr lang="zh-CN" altLang="en-US" sz="1600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44933"/>
            <a:ext cx="3773103" cy="0"/>
          </a:xfrm>
          <a:prstGeom prst="line">
            <a:avLst/>
          </a:prstGeom>
          <a:ln w="508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4906" y="944933"/>
            <a:ext cx="8799094" cy="0"/>
          </a:xfrm>
          <a:prstGeom prst="line">
            <a:avLst/>
          </a:prstGeom>
          <a:ln w="127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707C-83BB-45D1-8698-02B558B962A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4786-2AFC-42C7-8153-52857EED5D2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C918-17C1-4566-B4DC-F69B2C59FAB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3B6-28FB-4759-9B04-ACC579A9446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5AF4-44C0-4606-9B75-AC363FC4278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860-2C3B-46E1-A707-2C3165B14B8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B55A-BBF5-4723-B678-4DF73E8B257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CST21123</a:t>
            </a:r>
            <a:br>
              <a:rPr lang="en-US" altLang="zh-CN" dirty="0"/>
            </a:br>
            <a:r>
              <a:rPr lang="zh-CN" altLang="en-US" dirty="0"/>
              <a:t>计算机组成与结构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刘大江</a:t>
            </a:r>
            <a:endParaRPr lang="en-US" altLang="zh-CN" dirty="0"/>
          </a:p>
          <a:p>
            <a:r>
              <a:rPr lang="zh-CN" altLang="en-US" dirty="0"/>
              <a:t>计算机学院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 2</a:t>
            </a:r>
            <a:r>
              <a:rPr lang="zh-CN" altLang="en-US" dirty="0"/>
              <a:t>：存储器与控制器实验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春季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构建主控制器真值表</a:t>
            </a:r>
            <a:r>
              <a:rPr lang="en-US" altLang="zh-CN" dirty="0"/>
              <a:t>(</a:t>
            </a:r>
            <a:r>
              <a:rPr lang="zh-CN" altLang="en-US" dirty="0"/>
              <a:t>算术逻辑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32855" y="984293"/>
          <a:ext cx="7913755" cy="475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762"/>
                <a:gridCol w="1070438"/>
                <a:gridCol w="810616"/>
                <a:gridCol w="939387"/>
                <a:gridCol w="705879"/>
                <a:gridCol w="958710"/>
                <a:gridCol w="607326"/>
                <a:gridCol w="705879"/>
                <a:gridCol w="705879"/>
                <a:gridCol w="705879"/>
              </a:tblGrid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Branch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MemRead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RegSrc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MemWrite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ALUOp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ALUSrc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RegWr</a:t>
                      </a: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.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ImmSel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add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sub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and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andi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or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ori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xor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xori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slli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srli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sra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srai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641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7741920" y="992776"/>
            <a:ext cx="687977" cy="4746173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972594" y="5807006"/>
          <a:ext cx="2473234" cy="9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186"/>
                <a:gridCol w="1397909"/>
                <a:gridCol w="887139"/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立即数格式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扩展方式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[31:20]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[31-25,11-7]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[31,7,30-25,11-8]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[31,19-12,20,30-21]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构建主控制器真值表</a:t>
            </a:r>
            <a:r>
              <a:rPr lang="en-US" altLang="zh-CN" dirty="0"/>
              <a:t>(</a:t>
            </a:r>
            <a:r>
              <a:rPr lang="zh-CN" altLang="en-US" dirty="0"/>
              <a:t>访存</a:t>
            </a:r>
            <a:r>
              <a:rPr lang="en-US" altLang="zh-CN" dirty="0"/>
              <a:t>/</a:t>
            </a:r>
            <a:r>
              <a:rPr lang="zh-CN" altLang="en-US" dirty="0"/>
              <a:t>分支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72193" y="2481943"/>
          <a:ext cx="7913745" cy="126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093"/>
                <a:gridCol w="1140105"/>
                <a:gridCol w="810615"/>
                <a:gridCol w="939386"/>
                <a:gridCol w="705878"/>
                <a:gridCol w="958708"/>
                <a:gridCol w="607326"/>
                <a:gridCol w="705878"/>
                <a:gridCol w="705878"/>
                <a:gridCol w="705878"/>
              </a:tblGrid>
              <a:tr h="315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Branch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MemRead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RegSrc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MemWrite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ALUOp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ALUSrc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RegWr</a:t>
                      </a: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.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ImmSel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</a:tr>
              <a:tr h="315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LW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7’h03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2’b00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</a:tr>
              <a:tr h="315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SW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7’h23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2’b00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S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</a:tr>
              <a:tr h="3159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BEQ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*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2’b01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53732" y="4476207"/>
          <a:ext cx="1645920" cy="126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6168"/>
                <a:gridCol w="719752"/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err="1">
                          <a:latin typeface="Lucida Console" panose="020B0609040504020204" pitchFamily="49" charset="0"/>
                        </a:rPr>
                        <a:t>BranchType</a:t>
                      </a:r>
                      <a:endParaRPr lang="zh-CN" altLang="en-US" sz="1100" b="0" dirty="0"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Code</a:t>
                      </a:r>
                      <a:endParaRPr lang="zh-CN" altLang="en-US" sz="1100" b="0" dirty="0"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BEQ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3’b001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BNE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3’b010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BGE/BGEU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3’b011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BLT/BLTU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3’b100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JALR/JAL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3’b101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Non-Branch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Lucida Console" panose="020B0609040504020204" pitchFamily="49" charset="0"/>
                        </a:rPr>
                        <a:t>3’b000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503819" y="4457177"/>
          <a:ext cx="3030583" cy="126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5462"/>
                <a:gridCol w="1323703"/>
                <a:gridCol w="1123406"/>
                <a:gridCol w="418012"/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立即数格式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扩展方式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编码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[31:20]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IU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[31:20]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无符号扩展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[31-25,11-7]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[31,7,30-25,11-8]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[31-12]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&lt;&lt;12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[31,19-12,20,30-21]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101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326675" y="4476207"/>
          <a:ext cx="1645920" cy="1013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6168"/>
                <a:gridCol w="719752"/>
              </a:tblGrid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opcode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ALUOp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horzOverflow="overflow"/>
                </a:tc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ld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sd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branch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01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arith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.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10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Bypass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11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sp>
        <p:nvSpPr>
          <p:cNvPr id="11" name="矩形: 圆角 10"/>
          <p:cNvSpPr/>
          <p:nvPr/>
        </p:nvSpPr>
        <p:spPr>
          <a:xfrm>
            <a:off x="7889965" y="2499361"/>
            <a:ext cx="687977" cy="128016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2451462" y="2477590"/>
            <a:ext cx="805543" cy="128016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869578" y="2473235"/>
            <a:ext cx="583474" cy="1280160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只用到</a:t>
            </a:r>
            <a:r>
              <a:rPr lang="en-US" altLang="zh-CN" dirty="0"/>
              <a:t>9-bit</a:t>
            </a:r>
            <a:r>
              <a:rPr lang="zh-CN" altLang="en-US" dirty="0"/>
              <a:t>的</a:t>
            </a:r>
            <a:r>
              <a:rPr lang="en-US" altLang="zh-CN" dirty="0"/>
              <a:t>ISA</a:t>
            </a:r>
            <a:endParaRPr lang="zh-CN" alt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506729" y="1306241"/>
          <a:ext cx="3107329" cy="50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751"/>
                <a:gridCol w="1169289"/>
                <a:gridCol w="1169289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add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sub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and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andi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or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ori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xor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xori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slli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srli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sra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srai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sltu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sltiu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1737" y="1291351"/>
            <a:ext cx="4084320" cy="175529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686845" y="3218997"/>
          <a:ext cx="2898321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15"/>
                <a:gridCol w="1133853"/>
                <a:gridCol w="1133853"/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OP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Inst[6:0]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LW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7’h03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SW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7’h23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BEQ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BGE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BGEU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BLT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BLTU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BNE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7’b1100011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JAL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7’h6f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7’b1101111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JALR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7’h67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7’b1100111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AUIPC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7’h17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7’b0010111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LUI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7’h37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7’b0110111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344091" y="1576252"/>
            <a:ext cx="235132" cy="4746172"/>
          </a:xfrm>
          <a:prstGeom prst="rect">
            <a:avLst/>
          </a:prstGeom>
          <a:solidFill>
            <a:schemeClr val="accent3">
              <a:alpha val="3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45679" y="3496492"/>
            <a:ext cx="239486" cy="2956560"/>
          </a:xfrm>
          <a:prstGeom prst="rect">
            <a:avLst/>
          </a:prstGeom>
          <a:solidFill>
            <a:schemeClr val="accent3">
              <a:alpha val="3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53051" y="1463040"/>
            <a:ext cx="452846" cy="9971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24103" y="1476103"/>
            <a:ext cx="56606" cy="99713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1623" y="1454331"/>
            <a:ext cx="505098" cy="141949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19154" y="966651"/>
            <a:ext cx="718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Inst[30]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56811" y="962296"/>
            <a:ext cx="10153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Inst[14:20]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02286" y="957942"/>
            <a:ext cx="78130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Inst[6:2]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21" name="直接箭头连接符 20"/>
          <p:cNvCxnSpPr>
            <a:stCxn id="17" idx="2"/>
            <a:endCxn id="15" idx="0"/>
          </p:cNvCxnSpPr>
          <p:nvPr/>
        </p:nvCxnSpPr>
        <p:spPr>
          <a:xfrm>
            <a:off x="4478548" y="1243650"/>
            <a:ext cx="73858" cy="23245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2"/>
            <a:endCxn id="14" idx="0"/>
          </p:cNvCxnSpPr>
          <p:nvPr/>
        </p:nvCxnSpPr>
        <p:spPr>
          <a:xfrm>
            <a:off x="6564483" y="1239295"/>
            <a:ext cx="114991" cy="22374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9" idx="2"/>
            <a:endCxn id="16" idx="0"/>
          </p:cNvCxnSpPr>
          <p:nvPr/>
        </p:nvCxnSpPr>
        <p:spPr>
          <a:xfrm>
            <a:off x="7792938" y="1234941"/>
            <a:ext cx="1234" cy="21939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基于组合逻辑的主控制器实现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380920" y="1058779"/>
            <a:ext cx="3738693" cy="5297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10800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always@(*)begin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case(</a:t>
            </a:r>
            <a:r>
              <a:rPr lang="en-US" altLang="zh-CN" sz="1600" dirty="0" err="1"/>
              <a:t>inst</a:t>
            </a:r>
            <a:r>
              <a:rPr lang="en-US" altLang="zh-CN" sz="1600" dirty="0"/>
              <a:t>[6:2])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5’b01100: begin //R-type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BrachType</a:t>
            </a:r>
            <a:r>
              <a:rPr lang="en-US" altLang="zh-CN" sz="1600" dirty="0"/>
              <a:t> = 1’b0;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MemRead</a:t>
            </a:r>
            <a:r>
              <a:rPr lang="en-US" altLang="zh-CN" sz="1600" dirty="0"/>
              <a:t> = 1’b0;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RegSrc</a:t>
            </a:r>
            <a:r>
              <a:rPr lang="en-US" altLang="zh-CN" sz="1600" dirty="0"/>
              <a:t> = 1’b0;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 = 1’b0;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ALUOp</a:t>
            </a:r>
            <a:r>
              <a:rPr lang="en-US" altLang="zh-CN" sz="1600" dirty="0"/>
              <a:t> = 2’b10;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ALUSrc</a:t>
            </a:r>
            <a:r>
              <a:rPr lang="en-US" altLang="zh-CN" sz="1600" dirty="0"/>
              <a:t> = 1’b0;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RegWrite</a:t>
            </a:r>
            <a:r>
              <a:rPr lang="en-US" altLang="zh-CN" sz="1600" dirty="0"/>
              <a:t> = 1’b1;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</a:t>
            </a:r>
            <a:r>
              <a:rPr lang="en-US" altLang="zh-CN" sz="1600" dirty="0" err="1">
                <a:solidFill>
                  <a:srgbClr val="FF0000"/>
                </a:solidFill>
              </a:rPr>
              <a:t>ImmSel</a:t>
            </a:r>
            <a:r>
              <a:rPr lang="en-US" altLang="zh-CN" sz="1600" dirty="0">
                <a:solidFill>
                  <a:srgbClr val="FF0000"/>
                </a:solidFill>
              </a:rPr>
              <a:t> &lt;= *;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end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endParaRPr lang="en-US" altLang="zh-CN" sz="1600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4649002" y="1058779"/>
            <a:ext cx="4296958" cy="5297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10800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5’b0100: begin /</a:t>
            </a:r>
            <a:r>
              <a:rPr lang="en-US" altLang="zh-CN" sz="1600" dirty="0" err="1"/>
              <a:t>Imm</a:t>
            </a:r>
            <a:r>
              <a:rPr lang="en-US" altLang="zh-CN" sz="1600" dirty="0"/>
              <a:t>-Type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BrachType</a:t>
            </a:r>
            <a:r>
              <a:rPr lang="en-US" altLang="zh-CN" sz="1600" dirty="0"/>
              <a:t> = 1’b0;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MemRead</a:t>
            </a:r>
            <a:r>
              <a:rPr lang="en-US" altLang="zh-CN" sz="1600" dirty="0"/>
              <a:t> = 1’b0;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RegSrc</a:t>
            </a:r>
            <a:r>
              <a:rPr lang="en-US" altLang="zh-CN" sz="1600" dirty="0"/>
              <a:t> = 1’b0;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MemWrite</a:t>
            </a:r>
            <a:r>
              <a:rPr lang="en-US" altLang="zh-CN" sz="1600" dirty="0"/>
              <a:t> = 1’b0;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ALUOp</a:t>
            </a:r>
            <a:r>
              <a:rPr lang="en-US" altLang="zh-CN" sz="1600" dirty="0"/>
              <a:t> = 2’b10;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ALUSrc</a:t>
            </a:r>
            <a:r>
              <a:rPr lang="en-US" altLang="zh-CN" sz="1600" dirty="0"/>
              <a:t> = 1’b1;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RegWrite</a:t>
            </a:r>
            <a:r>
              <a:rPr lang="en-US" altLang="zh-CN" sz="1600" dirty="0"/>
              <a:t> = 1’b1;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ImmSel</a:t>
            </a:r>
            <a:r>
              <a:rPr lang="en-US" altLang="zh-CN" sz="1600" dirty="0"/>
              <a:t> &lt;= I;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end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...</a:t>
            </a:r>
            <a:endParaRPr lang="en-US" altLang="zh-CN" sz="1600" dirty="0"/>
          </a:p>
        </p:txBody>
      </p:sp>
      <p:graphicFrame>
        <p:nvGraphicFramePr>
          <p:cNvPr id="129" name="内容占位符 128"/>
          <p:cNvGraphicFramePr>
            <a:graphicFrameLocks noGrp="1"/>
          </p:cNvGraphicFramePr>
          <p:nvPr>
            <p:ph idx="1"/>
          </p:nvPr>
        </p:nvGraphicFramePr>
        <p:xfrm>
          <a:off x="628650" y="5769521"/>
          <a:ext cx="791375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762"/>
                <a:gridCol w="1070438"/>
                <a:gridCol w="810616"/>
                <a:gridCol w="939387"/>
                <a:gridCol w="705879"/>
                <a:gridCol w="958710"/>
                <a:gridCol w="607326"/>
                <a:gridCol w="705879"/>
                <a:gridCol w="705879"/>
                <a:gridCol w="705879"/>
              </a:tblGrid>
              <a:tr h="1509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3’b000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2’b00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I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1509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Lucida Console" panose="020B0609040504020204" pitchFamily="49" charset="0"/>
                        </a:rPr>
                        <a:t>…</a:t>
                      </a:r>
                      <a:endParaRPr lang="zh-CN" altLang="en-US" sz="1400" dirty="0"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  <a:tr h="1509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sltiu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7’h13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3’b000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2’b00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1’b0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2’b10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1’b1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</a:rPr>
                        <a:t>IU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完整的数据通路</a:t>
            </a:r>
            <a:r>
              <a:rPr lang="en-US" altLang="zh-CN" dirty="0"/>
              <a:t>+</a:t>
            </a:r>
            <a:r>
              <a:rPr lang="zh-CN" altLang="en-US" dirty="0"/>
              <a:t>控制通路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188" name="组合 187"/>
          <p:cNvGrpSpPr/>
          <p:nvPr/>
        </p:nvGrpSpPr>
        <p:grpSpPr>
          <a:xfrm>
            <a:off x="2516582" y="1507535"/>
            <a:ext cx="410213" cy="978217"/>
            <a:chOff x="6937375" y="1409700"/>
            <a:chExt cx="1054100" cy="1492250"/>
          </a:xfrm>
          <a:solidFill>
            <a:schemeClr val="bg1"/>
          </a:solidFill>
        </p:grpSpPr>
        <p:sp>
          <p:nvSpPr>
            <p:cNvPr id="189" name="任意多边形: 形状 188"/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6951450" y="165339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6951450" y="256144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7110345" y="1993071"/>
              <a:ext cx="663759" cy="28170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/>
                <a:t>Add</a:t>
              </a:r>
              <a:endParaRPr lang="zh-CN" altLang="en-US" sz="1200" b="1" dirty="0"/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7778758" y="2009776"/>
              <a:ext cx="181242" cy="2817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组合 193"/>
          <p:cNvGrpSpPr/>
          <p:nvPr/>
        </p:nvGrpSpPr>
        <p:grpSpPr>
          <a:xfrm>
            <a:off x="6224667" y="1805667"/>
            <a:ext cx="684530" cy="967740"/>
            <a:chOff x="5854382" y="990600"/>
            <a:chExt cx="684530" cy="967740"/>
          </a:xfrm>
        </p:grpSpPr>
        <p:sp>
          <p:nvSpPr>
            <p:cNvPr id="195" name="任意多边形: 形状 194"/>
            <p:cNvSpPr/>
            <p:nvPr/>
          </p:nvSpPr>
          <p:spPr>
            <a:xfrm>
              <a:off x="5854382" y="990600"/>
              <a:ext cx="684530" cy="96774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5863522" y="114864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5863522" y="173752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5973161" y="1342231"/>
              <a:ext cx="3013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Add</a:t>
              </a:r>
              <a:endParaRPr lang="zh-CN" altLang="en-US" sz="1400" b="1" dirty="0"/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6253357" y="1467386"/>
              <a:ext cx="27411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/>
                <a:t>Sum</a:t>
              </a:r>
              <a:endParaRPr lang="zh-CN" altLang="en-US" sz="1200" dirty="0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6443452" y="1420034"/>
              <a:ext cx="83976" cy="65315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矩形 200"/>
          <p:cNvSpPr/>
          <p:nvPr/>
        </p:nvSpPr>
        <p:spPr>
          <a:xfrm>
            <a:off x="1699975" y="3847192"/>
            <a:ext cx="243840" cy="79248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/>
              </a:rPr>
              <a:t>PC</a:t>
            </a:r>
            <a:endParaRPr lang="zh-CN" altLang="en-US" sz="1400" b="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4618435" y="5518512"/>
            <a:ext cx="502920" cy="74676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Imm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Gen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03" name="组合 202"/>
          <p:cNvGrpSpPr/>
          <p:nvPr/>
        </p:nvGrpSpPr>
        <p:grpSpPr>
          <a:xfrm>
            <a:off x="7518389" y="1600562"/>
            <a:ext cx="216626" cy="763270"/>
            <a:chOff x="6252754" y="1911350"/>
            <a:chExt cx="262346" cy="762000"/>
          </a:xfrm>
        </p:grpSpPr>
        <p:sp>
          <p:nvSpPr>
            <p:cNvPr id="204" name="矩形: 圆角 203"/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  <a:endParaRPr lang="en-US" altLang="zh-CN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  <a:endParaRPr lang="en-US" altLang="zh-CN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6262475" y="1985578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6262475" y="2545445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2134315" y="4073569"/>
            <a:ext cx="739140" cy="1066800"/>
            <a:chOff x="2948940" y="1722120"/>
            <a:chExt cx="937260" cy="1333500"/>
          </a:xfrm>
        </p:grpSpPr>
        <p:sp>
          <p:nvSpPr>
            <p:cNvPr id="208" name="矩形 207"/>
            <p:cNvSpPr/>
            <p:nvPr/>
          </p:nvSpPr>
          <p:spPr>
            <a:xfrm>
              <a:off x="2948940" y="1722120"/>
              <a:ext cx="937260" cy="13335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alibri" panose="020F0502020204030204"/>
                </a:rPr>
                <a:t>Inst[31:0]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Instruction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sp>
          <p:nvSpPr>
            <p:cNvPr id="209" name="文本框 208"/>
            <p:cNvSpPr txBox="1"/>
            <p:nvPr/>
          </p:nvSpPr>
          <p:spPr>
            <a:xfrm>
              <a:off x="2955609" y="1752600"/>
              <a:ext cx="659394" cy="373980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/>
                <a:t>Read</a:t>
              </a:r>
              <a:endParaRPr lang="en-US" altLang="zh-CN" sz="1200" dirty="0"/>
            </a:p>
            <a:p>
              <a:pPr>
                <a:lnSpc>
                  <a:spcPct val="80000"/>
                </a:lnSpc>
              </a:pPr>
              <a:r>
                <a:rPr lang="en-US" altLang="zh-CN" sz="1200" dirty="0"/>
                <a:t>address</a:t>
              </a:r>
              <a:endParaRPr lang="zh-CN" altLang="en-US" sz="1200" dirty="0"/>
            </a:p>
          </p:txBody>
        </p:sp>
      </p:grpSp>
      <p:cxnSp>
        <p:nvCxnSpPr>
          <p:cNvPr id="210" name="连接符: 肘形 209"/>
          <p:cNvCxnSpPr>
            <a:stCxn id="193" idx="3"/>
            <a:endCxn id="205" idx="2"/>
          </p:cNvCxnSpPr>
          <p:nvPr/>
        </p:nvCxnSpPr>
        <p:spPr>
          <a:xfrm flipV="1">
            <a:off x="2914546" y="1707626"/>
            <a:ext cx="4611870" cy="285611"/>
          </a:xfrm>
          <a:prstGeom prst="bentConnector3">
            <a:avLst>
              <a:gd name="adj1" fmla="val 63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连接符: 肘形 210"/>
          <p:cNvCxnSpPr>
            <a:stCxn id="201" idx="1"/>
            <a:endCxn id="204" idx="3"/>
          </p:cNvCxnSpPr>
          <p:nvPr/>
        </p:nvCxnSpPr>
        <p:spPr>
          <a:xfrm rot="10800000" flipH="1">
            <a:off x="1699975" y="1982198"/>
            <a:ext cx="6035040" cy="2261235"/>
          </a:xfrm>
          <a:prstGeom prst="bentConnector5">
            <a:avLst>
              <a:gd name="adj1" fmla="val -3788"/>
              <a:gd name="adj2" fmla="val 127492"/>
              <a:gd name="adj3" fmla="val 103788"/>
            </a:avLst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连接符: 肘形 211"/>
          <p:cNvCxnSpPr>
            <a:endCxn id="190" idx="2"/>
          </p:cNvCxnSpPr>
          <p:nvPr/>
        </p:nvCxnSpPr>
        <p:spPr>
          <a:xfrm rot="5400000" flipH="1" flipV="1">
            <a:off x="989223" y="2708056"/>
            <a:ext cx="2552198" cy="513474"/>
          </a:xfrm>
          <a:prstGeom prst="bentConnector2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>
            <a:stCxn id="201" idx="3"/>
            <a:endCxn id="209" idx="1"/>
          </p:cNvCxnSpPr>
          <p:nvPr/>
        </p:nvCxnSpPr>
        <p:spPr>
          <a:xfrm>
            <a:off x="1943815" y="4243432"/>
            <a:ext cx="195759" cy="41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连接符: 肘形 213"/>
          <p:cNvCxnSpPr/>
          <p:nvPr/>
        </p:nvCxnSpPr>
        <p:spPr>
          <a:xfrm rot="16200000" flipH="1">
            <a:off x="2952818" y="4228010"/>
            <a:ext cx="1744980" cy="16002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>
            <a:stCxn id="208" idx="3"/>
          </p:cNvCxnSpPr>
          <p:nvPr/>
        </p:nvCxnSpPr>
        <p:spPr>
          <a:xfrm>
            <a:off x="2873455" y="4606969"/>
            <a:ext cx="144780" cy="0"/>
          </a:xfrm>
          <a:prstGeom prst="straightConnector1">
            <a:avLst/>
          </a:prstGeom>
          <a:ln w="158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连接符: 肘形 215"/>
          <p:cNvCxnSpPr>
            <a:stCxn id="202" idx="6"/>
            <a:endCxn id="197" idx="2"/>
          </p:cNvCxnSpPr>
          <p:nvPr/>
        </p:nvCxnSpPr>
        <p:spPr>
          <a:xfrm flipV="1">
            <a:off x="5121355" y="2573766"/>
            <a:ext cx="1112452" cy="3318126"/>
          </a:xfrm>
          <a:prstGeom prst="bentConnector3">
            <a:avLst>
              <a:gd name="adj1" fmla="val 404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stCxn id="200" idx="6"/>
            <a:endCxn id="206" idx="2"/>
          </p:cNvCxnSpPr>
          <p:nvPr/>
        </p:nvCxnSpPr>
        <p:spPr>
          <a:xfrm>
            <a:off x="6897713" y="2267759"/>
            <a:ext cx="628703" cy="6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/>
          <p:nvPr/>
        </p:nvCxnSpPr>
        <p:spPr>
          <a:xfrm flipH="1" flipV="1">
            <a:off x="4361532" y="5843995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/>
          <p:cNvSpPr txBox="1"/>
          <p:nvPr/>
        </p:nvSpPr>
        <p:spPr>
          <a:xfrm>
            <a:off x="4304925" y="5630014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25</a:t>
            </a:r>
            <a:endParaRPr lang="zh-CN" altLang="en-US" sz="1400" dirty="0"/>
          </a:p>
        </p:txBody>
      </p:sp>
      <p:sp>
        <p:nvSpPr>
          <p:cNvPr id="220" name="文本框 219"/>
          <p:cNvSpPr txBox="1"/>
          <p:nvPr/>
        </p:nvSpPr>
        <p:spPr>
          <a:xfrm>
            <a:off x="5206263" y="5643076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221" name="直接连接符 220"/>
          <p:cNvCxnSpPr/>
          <p:nvPr/>
        </p:nvCxnSpPr>
        <p:spPr>
          <a:xfrm flipH="1" flipV="1">
            <a:off x="5236743" y="5857057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endCxn id="191" idx="2"/>
          </p:cNvCxnSpPr>
          <p:nvPr/>
        </p:nvCxnSpPr>
        <p:spPr>
          <a:xfrm>
            <a:off x="2297601" y="2283950"/>
            <a:ext cx="22445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文本框 222"/>
          <p:cNvSpPr txBox="1"/>
          <p:nvPr/>
        </p:nvSpPr>
        <p:spPr>
          <a:xfrm>
            <a:off x="2149555" y="2185774"/>
            <a:ext cx="1045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224" name="椭圆 223"/>
          <p:cNvSpPr/>
          <p:nvPr/>
        </p:nvSpPr>
        <p:spPr>
          <a:xfrm>
            <a:off x="5685236" y="2381930"/>
            <a:ext cx="381000" cy="385762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Shift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left1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5" name="直接连接符 224"/>
          <p:cNvCxnSpPr>
            <a:stCxn id="242" idx="4"/>
          </p:cNvCxnSpPr>
          <p:nvPr/>
        </p:nvCxnSpPr>
        <p:spPr>
          <a:xfrm>
            <a:off x="6060694" y="4363365"/>
            <a:ext cx="0" cy="677654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连接符: 肘形 225"/>
          <p:cNvCxnSpPr>
            <a:stCxn id="232" idx="3"/>
            <a:endCxn id="242" idx="0"/>
          </p:cNvCxnSpPr>
          <p:nvPr/>
        </p:nvCxnSpPr>
        <p:spPr>
          <a:xfrm>
            <a:off x="5452347" y="3626516"/>
            <a:ext cx="608347" cy="332989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组合 226"/>
          <p:cNvGrpSpPr/>
          <p:nvPr/>
        </p:nvGrpSpPr>
        <p:grpSpPr>
          <a:xfrm>
            <a:off x="4027407" y="2877379"/>
            <a:ext cx="1478280" cy="1097785"/>
            <a:chOff x="3512820" y="2438400"/>
            <a:chExt cx="1478280" cy="1097785"/>
          </a:xfrm>
        </p:grpSpPr>
        <p:sp>
          <p:nvSpPr>
            <p:cNvPr id="228" name="椭圆 227"/>
            <p:cNvSpPr/>
            <p:nvPr/>
          </p:nvSpPr>
          <p:spPr>
            <a:xfrm>
              <a:off x="3512820" y="2438400"/>
              <a:ext cx="1478280" cy="10820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>
                  <a:solidFill>
                    <a:srgbClr val="17B6F1"/>
                  </a:solidFill>
                </a:rPr>
                <a:t>  Main</a:t>
              </a:r>
              <a:endParaRPr lang="en-US" altLang="zh-CN" sz="1400" b="1" dirty="0">
                <a:solidFill>
                  <a:srgbClr val="17B6F1"/>
                </a:solidFill>
              </a:endParaRPr>
            </a:p>
            <a:p>
              <a:r>
                <a:rPr lang="en-US" altLang="zh-CN" sz="1400" b="1" dirty="0">
                  <a:solidFill>
                    <a:srgbClr val="17B6F1"/>
                  </a:solidFill>
                </a:rPr>
                <a:t>Control</a:t>
              </a:r>
              <a:endParaRPr lang="zh-CN" altLang="en-US" sz="1400" b="1" dirty="0">
                <a:solidFill>
                  <a:srgbClr val="17B6F1"/>
                </a:solidFill>
              </a:endParaRPr>
            </a:p>
          </p:txBody>
        </p:sp>
        <p:sp>
          <p:nvSpPr>
            <p:cNvPr id="229" name="文本框 228"/>
            <p:cNvSpPr txBox="1"/>
            <p:nvPr/>
          </p:nvSpPr>
          <p:spPr>
            <a:xfrm>
              <a:off x="4266110" y="2519422"/>
              <a:ext cx="5268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17B6F1"/>
                  </a:solidFill>
                </a:rPr>
                <a:t>Branch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4278174" y="2690007"/>
              <a:ext cx="6480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MemRead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4540430" y="286014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4494710" y="310289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ALUOp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4304210" y="2981523"/>
              <a:ext cx="6792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4380410" y="3224272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35" name="文本框 234"/>
            <p:cNvSpPr txBox="1"/>
            <p:nvPr/>
          </p:nvSpPr>
          <p:spPr>
            <a:xfrm>
              <a:off x="3987456" y="3330556"/>
              <a:ext cx="587830" cy="205629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3682754" y="3224272"/>
              <a:ext cx="519250" cy="169277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ImmSel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</p:grpSp>
      <p:cxnSp>
        <p:nvCxnSpPr>
          <p:cNvPr id="237" name="连接符: 肘形 236"/>
          <p:cNvCxnSpPr>
            <a:stCxn id="236" idx="1"/>
            <a:endCxn id="202" idx="4"/>
          </p:cNvCxnSpPr>
          <p:nvPr/>
        </p:nvCxnSpPr>
        <p:spPr>
          <a:xfrm rot="10800000" flipH="1" flipV="1">
            <a:off x="4197341" y="3747890"/>
            <a:ext cx="672554" cy="2517382"/>
          </a:xfrm>
          <a:prstGeom prst="bentConnector4">
            <a:avLst>
              <a:gd name="adj1" fmla="val -33990"/>
              <a:gd name="adj2" fmla="val 109081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/>
          <p:cNvCxnSpPr>
            <a:stCxn id="228" idx="7"/>
            <a:endCxn id="204" idx="2"/>
          </p:cNvCxnSpPr>
          <p:nvPr/>
        </p:nvCxnSpPr>
        <p:spPr>
          <a:xfrm rot="5400000" flipH="1" flipV="1">
            <a:off x="6121946" y="1531084"/>
            <a:ext cx="672008" cy="2337504"/>
          </a:xfrm>
          <a:prstGeom prst="bentConnector3">
            <a:avLst>
              <a:gd name="adj1" fmla="val 1404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连接符: 肘形 238"/>
          <p:cNvCxnSpPr>
            <a:endCxn id="228" idx="2"/>
          </p:cNvCxnSpPr>
          <p:nvPr/>
        </p:nvCxnSpPr>
        <p:spPr>
          <a:xfrm flipV="1">
            <a:off x="3031364" y="3418399"/>
            <a:ext cx="996043" cy="913310"/>
          </a:xfrm>
          <a:prstGeom prst="bentConnector3">
            <a:avLst>
              <a:gd name="adj1" fmla="val 10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3084638" y="3056126"/>
            <a:ext cx="55720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Inst[6:0]</a:t>
            </a:r>
            <a:endParaRPr lang="zh-CN" altLang="en-US" sz="1200" dirty="0"/>
          </a:p>
        </p:txBody>
      </p:sp>
      <p:sp>
        <p:nvSpPr>
          <p:cNvPr id="241" name="文本框 240"/>
          <p:cNvSpPr txBox="1"/>
          <p:nvPr/>
        </p:nvSpPr>
        <p:spPr>
          <a:xfrm>
            <a:off x="3058513" y="5720949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Inst[31:7]</a:t>
            </a:r>
            <a:endParaRPr lang="zh-CN" altLang="en-US" sz="1200" dirty="0"/>
          </a:p>
        </p:txBody>
      </p:sp>
      <p:sp>
        <p:nvSpPr>
          <p:cNvPr id="242" name="椭圆 241"/>
          <p:cNvSpPr/>
          <p:nvPr/>
        </p:nvSpPr>
        <p:spPr>
          <a:xfrm>
            <a:off x="5786374" y="3959505"/>
            <a:ext cx="548640" cy="403860"/>
          </a:xfrm>
          <a:prstGeom prst="ellipse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ALU </a:t>
            </a:r>
            <a:endParaRPr lang="en-US" altLang="zh-CN" sz="1200" b="1" dirty="0">
              <a:solidFill>
                <a:srgbClr val="17B6F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control</a:t>
            </a:r>
            <a:endParaRPr lang="zh-CN" altLang="en-US" sz="1200" b="1" dirty="0">
              <a:solidFill>
                <a:srgbClr val="17B6F1"/>
              </a:solidFill>
            </a:endParaRPr>
          </a:p>
        </p:txBody>
      </p:sp>
      <p:cxnSp>
        <p:nvCxnSpPr>
          <p:cNvPr id="243" name="直接箭头连接符 242"/>
          <p:cNvCxnSpPr/>
          <p:nvPr/>
        </p:nvCxnSpPr>
        <p:spPr>
          <a:xfrm>
            <a:off x="3025855" y="4145822"/>
            <a:ext cx="2760519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连接符: 肘形 243"/>
          <p:cNvCxnSpPr>
            <a:stCxn id="245" idx="6"/>
            <a:endCxn id="196" idx="2"/>
          </p:cNvCxnSpPr>
          <p:nvPr/>
        </p:nvCxnSpPr>
        <p:spPr>
          <a:xfrm flipV="1">
            <a:off x="2026077" y="1984886"/>
            <a:ext cx="4207730" cy="860857"/>
          </a:xfrm>
          <a:prstGeom prst="bentConnector3">
            <a:avLst>
              <a:gd name="adj1" fmla="val 3406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椭圆 244"/>
          <p:cNvSpPr/>
          <p:nvPr/>
        </p:nvSpPr>
        <p:spPr>
          <a:xfrm>
            <a:off x="1972077" y="2818743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3694259" y="2804878"/>
            <a:ext cx="2691300" cy="163931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47" name="直接连接符 246"/>
          <p:cNvCxnSpPr/>
          <p:nvPr/>
        </p:nvCxnSpPr>
        <p:spPr>
          <a:xfrm>
            <a:off x="5452347" y="3207578"/>
            <a:ext cx="11712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/>
          <p:nvPr/>
        </p:nvCxnSpPr>
        <p:spPr>
          <a:xfrm>
            <a:off x="5505687" y="3383765"/>
            <a:ext cx="11712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/>
          <p:nvPr/>
        </p:nvCxnSpPr>
        <p:spPr>
          <a:xfrm>
            <a:off x="5498067" y="3505140"/>
            <a:ext cx="11712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/>
          <p:nvPr/>
        </p:nvCxnSpPr>
        <p:spPr>
          <a:xfrm>
            <a:off x="5338047" y="3769535"/>
            <a:ext cx="12855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/>
          <p:nvPr/>
        </p:nvCxnSpPr>
        <p:spPr>
          <a:xfrm>
            <a:off x="4721919" y="3959419"/>
            <a:ext cx="0" cy="742773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3063369" y="3985574"/>
            <a:ext cx="90986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>
                <a:solidFill>
                  <a:srgbClr val="FF0000"/>
                </a:solidFill>
              </a:rPr>
              <a:t>Inst[30,14:12]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3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2" name="标题 1"/>
          <p:cNvSpPr>
            <a:spLocks noGrp="1"/>
          </p:cNvSpPr>
          <p:nvPr>
            <p:ph type="title"/>
          </p:nvPr>
        </p:nvSpPr>
        <p:spPr>
          <a:xfrm>
            <a:off x="628650" y="105104"/>
            <a:ext cx="7886700" cy="714704"/>
          </a:xfrm>
        </p:spPr>
        <p:txBody>
          <a:bodyPr/>
          <a:lstStyle/>
          <a:p>
            <a:r>
              <a:rPr lang="zh-CN" altLang="en-US" dirty="0"/>
              <a:t>实验原理图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2885106" y="1833228"/>
            <a:ext cx="410213" cy="978217"/>
            <a:chOff x="6937375" y="1409700"/>
            <a:chExt cx="1054100" cy="1492250"/>
          </a:xfrm>
          <a:solidFill>
            <a:schemeClr val="bg1"/>
          </a:solidFill>
        </p:grpSpPr>
        <p:sp>
          <p:nvSpPr>
            <p:cNvPr id="3" name="任意多边形: 形状 2"/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951450" y="165339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951450" y="256144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110345" y="1993071"/>
              <a:ext cx="663759" cy="28170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/>
                <a:t>Add</a:t>
              </a:r>
              <a:endParaRPr lang="zh-CN" altLang="en-US" sz="12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778758" y="2009776"/>
              <a:ext cx="181242" cy="2817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078082" y="3700236"/>
            <a:ext cx="243840" cy="79248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/>
              </a:rPr>
              <a:t>PC</a:t>
            </a:r>
            <a:endParaRPr lang="zh-CN" altLang="en-US" sz="1400" b="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96542" y="5371556"/>
            <a:ext cx="502920" cy="74676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Imm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Gen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512422" y="3926613"/>
            <a:ext cx="739140" cy="1066800"/>
            <a:chOff x="2948940" y="1722120"/>
            <a:chExt cx="937260" cy="1333500"/>
          </a:xfrm>
        </p:grpSpPr>
        <p:sp>
          <p:nvSpPr>
            <p:cNvPr id="39" name="矩形 38"/>
            <p:cNvSpPr/>
            <p:nvPr/>
          </p:nvSpPr>
          <p:spPr>
            <a:xfrm>
              <a:off x="2948940" y="1722120"/>
              <a:ext cx="937260" cy="13335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alibri" panose="020F0502020204030204"/>
                </a:rPr>
                <a:t>Inst[31:0]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Instruction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55609" y="1752600"/>
              <a:ext cx="659394" cy="373980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/>
                <a:t>Read</a:t>
              </a:r>
              <a:endParaRPr lang="en-US" altLang="zh-CN" sz="1200" dirty="0"/>
            </a:p>
            <a:p>
              <a:pPr>
                <a:lnSpc>
                  <a:spcPct val="80000"/>
                </a:lnSpc>
              </a:pPr>
              <a:r>
                <a:rPr lang="en-US" altLang="zh-CN" sz="1200" dirty="0"/>
                <a:t>address</a:t>
              </a:r>
              <a:endParaRPr lang="zh-CN" altLang="en-US" sz="1200" dirty="0"/>
            </a:p>
          </p:txBody>
        </p:sp>
      </p:grpSp>
      <p:cxnSp>
        <p:nvCxnSpPr>
          <p:cNvPr id="87" name="连接符: 肘形 86"/>
          <p:cNvCxnSpPr>
            <a:stCxn id="25" idx="1"/>
            <a:endCxn id="15" idx="3"/>
          </p:cNvCxnSpPr>
          <p:nvPr/>
        </p:nvCxnSpPr>
        <p:spPr>
          <a:xfrm rot="10800000" flipH="1">
            <a:off x="2078082" y="2318930"/>
            <a:ext cx="1204988" cy="1777546"/>
          </a:xfrm>
          <a:prstGeom prst="bentConnector5">
            <a:avLst>
              <a:gd name="adj1" fmla="val -18971"/>
              <a:gd name="adj2" fmla="val 134792"/>
              <a:gd name="adj3" fmla="val 118971"/>
            </a:avLst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/>
          <p:cNvCxnSpPr>
            <a:endCxn id="12" idx="2"/>
          </p:cNvCxnSpPr>
          <p:nvPr/>
        </p:nvCxnSpPr>
        <p:spPr>
          <a:xfrm rot="5400000" flipH="1" flipV="1">
            <a:off x="1357747" y="3033749"/>
            <a:ext cx="2552198" cy="513474"/>
          </a:xfrm>
          <a:prstGeom prst="bentConnector2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25" idx="3"/>
            <a:endCxn id="40" idx="1"/>
          </p:cNvCxnSpPr>
          <p:nvPr/>
        </p:nvCxnSpPr>
        <p:spPr>
          <a:xfrm>
            <a:off x="2321922" y="4096476"/>
            <a:ext cx="195759" cy="41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/>
          <p:cNvCxnSpPr/>
          <p:nvPr/>
        </p:nvCxnSpPr>
        <p:spPr>
          <a:xfrm rot="16200000" flipH="1">
            <a:off x="3330925" y="4081054"/>
            <a:ext cx="1744980" cy="16002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39" idx="3"/>
          </p:cNvCxnSpPr>
          <p:nvPr/>
        </p:nvCxnSpPr>
        <p:spPr>
          <a:xfrm>
            <a:off x="3251562" y="4460013"/>
            <a:ext cx="144780" cy="0"/>
          </a:xfrm>
          <a:prstGeom prst="straightConnector1">
            <a:avLst/>
          </a:prstGeom>
          <a:ln w="158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/>
          <p:cNvCxnSpPr>
            <a:stCxn id="26" idx="6"/>
          </p:cNvCxnSpPr>
          <p:nvPr/>
        </p:nvCxnSpPr>
        <p:spPr>
          <a:xfrm>
            <a:off x="5499462" y="5744936"/>
            <a:ext cx="582930" cy="127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 flipV="1">
            <a:off x="4739639" y="5697039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4683032" y="5483058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25</a:t>
            </a:r>
            <a:endParaRPr lang="zh-CN" altLang="en-US" sz="14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5584370" y="5496120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127" name="直接连接符 126"/>
          <p:cNvCxnSpPr/>
          <p:nvPr/>
        </p:nvCxnSpPr>
        <p:spPr>
          <a:xfrm flipH="1" flipV="1">
            <a:off x="5614850" y="5710101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endCxn id="13" idx="2"/>
          </p:cNvCxnSpPr>
          <p:nvPr/>
        </p:nvCxnSpPr>
        <p:spPr>
          <a:xfrm>
            <a:off x="2666125" y="2609643"/>
            <a:ext cx="22445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2527662" y="2038818"/>
            <a:ext cx="1045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cxnSp>
        <p:nvCxnSpPr>
          <p:cNvPr id="140" name="直接连接符 139"/>
          <p:cNvCxnSpPr>
            <a:stCxn id="170" idx="4"/>
          </p:cNvCxnSpPr>
          <p:nvPr/>
        </p:nvCxnSpPr>
        <p:spPr>
          <a:xfrm>
            <a:off x="6438801" y="4216409"/>
            <a:ext cx="0" cy="677654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/>
          <p:cNvCxnSpPr>
            <a:stCxn id="151" idx="3"/>
            <a:endCxn id="170" idx="0"/>
          </p:cNvCxnSpPr>
          <p:nvPr/>
        </p:nvCxnSpPr>
        <p:spPr>
          <a:xfrm>
            <a:off x="5830454" y="3479560"/>
            <a:ext cx="608347" cy="332989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组合 145"/>
          <p:cNvGrpSpPr/>
          <p:nvPr/>
        </p:nvGrpSpPr>
        <p:grpSpPr>
          <a:xfrm>
            <a:off x="4405514" y="2730423"/>
            <a:ext cx="1478280" cy="1097785"/>
            <a:chOff x="3512820" y="2438400"/>
            <a:chExt cx="1478280" cy="1097785"/>
          </a:xfrm>
        </p:grpSpPr>
        <p:sp>
          <p:nvSpPr>
            <p:cNvPr id="147" name="椭圆 146"/>
            <p:cNvSpPr/>
            <p:nvPr/>
          </p:nvSpPr>
          <p:spPr>
            <a:xfrm>
              <a:off x="3512820" y="2438400"/>
              <a:ext cx="1478280" cy="10820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>
                  <a:solidFill>
                    <a:srgbClr val="17B6F1"/>
                  </a:solidFill>
                </a:rPr>
                <a:t>  Main</a:t>
              </a:r>
              <a:endParaRPr lang="en-US" altLang="zh-CN" sz="1400" b="1" dirty="0">
                <a:solidFill>
                  <a:srgbClr val="17B6F1"/>
                </a:solidFill>
              </a:endParaRPr>
            </a:p>
            <a:p>
              <a:r>
                <a:rPr lang="en-US" altLang="zh-CN" sz="1400" b="1" dirty="0">
                  <a:solidFill>
                    <a:srgbClr val="17B6F1"/>
                  </a:solidFill>
                </a:rPr>
                <a:t>Control</a:t>
              </a:r>
              <a:endParaRPr lang="zh-CN" altLang="en-US" sz="1400" b="1" dirty="0">
                <a:solidFill>
                  <a:srgbClr val="17B6F1"/>
                </a:solidFill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4266110" y="2519422"/>
              <a:ext cx="5268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17B6F1"/>
                  </a:solidFill>
                </a:rPr>
                <a:t>Branch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278174" y="2690007"/>
              <a:ext cx="6480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MemRead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4540430" y="286014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4494710" y="310289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ALUOp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4304210" y="2981523"/>
              <a:ext cx="6792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4380410" y="3224272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3987456" y="3330556"/>
              <a:ext cx="587830" cy="205629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3682754" y="3224272"/>
              <a:ext cx="519250" cy="169277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ImmSel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</p:grpSp>
      <p:cxnSp>
        <p:nvCxnSpPr>
          <p:cNvPr id="156" name="连接符: 肘形 155"/>
          <p:cNvCxnSpPr>
            <a:stCxn id="155" idx="1"/>
            <a:endCxn id="26" idx="4"/>
          </p:cNvCxnSpPr>
          <p:nvPr/>
        </p:nvCxnSpPr>
        <p:spPr>
          <a:xfrm rot="10800000" flipH="1" flipV="1">
            <a:off x="4575448" y="3600934"/>
            <a:ext cx="672554" cy="2517382"/>
          </a:xfrm>
          <a:prstGeom prst="bentConnector4">
            <a:avLst>
              <a:gd name="adj1" fmla="val -33990"/>
              <a:gd name="adj2" fmla="val 109081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连接符: 肘形 161"/>
          <p:cNvCxnSpPr>
            <a:endCxn id="147" idx="2"/>
          </p:cNvCxnSpPr>
          <p:nvPr/>
        </p:nvCxnSpPr>
        <p:spPr>
          <a:xfrm flipV="1">
            <a:off x="3409471" y="3271443"/>
            <a:ext cx="996043" cy="913310"/>
          </a:xfrm>
          <a:prstGeom prst="bentConnector3">
            <a:avLst>
              <a:gd name="adj1" fmla="val -60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/>
          <p:cNvSpPr txBox="1"/>
          <p:nvPr/>
        </p:nvSpPr>
        <p:spPr>
          <a:xfrm>
            <a:off x="3462745" y="2909170"/>
            <a:ext cx="55720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Inst[6:0]</a:t>
            </a:r>
            <a:endParaRPr lang="zh-CN" altLang="en-US" sz="120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3436620" y="5573993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Inst[31:7]</a:t>
            </a:r>
            <a:endParaRPr lang="zh-CN" altLang="en-US" sz="1200" dirty="0"/>
          </a:p>
        </p:txBody>
      </p:sp>
      <p:sp>
        <p:nvSpPr>
          <p:cNvPr id="170" name="椭圆 169"/>
          <p:cNvSpPr/>
          <p:nvPr/>
        </p:nvSpPr>
        <p:spPr>
          <a:xfrm>
            <a:off x="6164481" y="3812549"/>
            <a:ext cx="548640" cy="403860"/>
          </a:xfrm>
          <a:prstGeom prst="ellipse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ALU </a:t>
            </a:r>
            <a:endParaRPr lang="en-US" altLang="zh-CN" sz="1200" b="1" dirty="0">
              <a:solidFill>
                <a:srgbClr val="17B6F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control</a:t>
            </a:r>
            <a:endParaRPr lang="zh-CN" altLang="en-US" sz="1200" b="1" dirty="0">
              <a:solidFill>
                <a:srgbClr val="17B6F1"/>
              </a:solidFill>
            </a:endParaRPr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3403962" y="3998866"/>
            <a:ext cx="2760519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4072366" y="2657922"/>
            <a:ext cx="2691300" cy="163931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96" name="直接连接符 195"/>
          <p:cNvCxnSpPr/>
          <p:nvPr/>
        </p:nvCxnSpPr>
        <p:spPr>
          <a:xfrm>
            <a:off x="5830454" y="3060622"/>
            <a:ext cx="11712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>
            <a:off x="5883794" y="3236809"/>
            <a:ext cx="11712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5876174" y="3358184"/>
            <a:ext cx="11712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>
            <a:off x="5716154" y="3622579"/>
            <a:ext cx="12855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/>
        </p:nvCxnSpPr>
        <p:spPr>
          <a:xfrm>
            <a:off x="5100026" y="3812463"/>
            <a:ext cx="0" cy="742773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685674" y="2909170"/>
            <a:ext cx="11712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带控制的</a:t>
            </a:r>
            <a:r>
              <a:rPr lang="en-US" altLang="zh-CN" dirty="0"/>
              <a:t>RISC-V</a:t>
            </a:r>
            <a:r>
              <a:rPr lang="zh-CN" altLang="en-US" dirty="0"/>
              <a:t>数据通路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012947" y="1254443"/>
            <a:ext cx="410213" cy="978217"/>
            <a:chOff x="6937375" y="1409700"/>
            <a:chExt cx="1054100" cy="1492250"/>
          </a:xfrm>
          <a:solidFill>
            <a:schemeClr val="bg1"/>
          </a:solidFill>
        </p:grpSpPr>
        <p:sp>
          <p:nvSpPr>
            <p:cNvPr id="7" name="任意多边形: 形状 6"/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6951450" y="165339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951450" y="256144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110345" y="1993071"/>
              <a:ext cx="663759" cy="28170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/>
                <a:t>Add</a:t>
              </a:r>
              <a:endParaRPr lang="zh-CN" altLang="en-US" sz="1200" b="1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778758" y="2009776"/>
              <a:ext cx="181242" cy="2817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21032" y="1552575"/>
            <a:ext cx="684530" cy="967740"/>
            <a:chOff x="5854382" y="990600"/>
            <a:chExt cx="684530" cy="967740"/>
          </a:xfrm>
        </p:grpSpPr>
        <p:sp>
          <p:nvSpPr>
            <p:cNvPr id="19" name="任意多边形: 形状 18"/>
            <p:cNvSpPr/>
            <p:nvPr/>
          </p:nvSpPr>
          <p:spPr>
            <a:xfrm>
              <a:off x="5854382" y="990600"/>
              <a:ext cx="684530" cy="96774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863522" y="114864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863522" y="173752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973161" y="1342231"/>
              <a:ext cx="3013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Add</a:t>
              </a:r>
              <a:endParaRPr lang="zh-CN" altLang="en-US" sz="1400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253357" y="1467386"/>
              <a:ext cx="27411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/>
                <a:t>Sum</a:t>
              </a:r>
              <a:endParaRPr lang="zh-CN" altLang="en-US" sz="1200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6443452" y="1420034"/>
              <a:ext cx="83976" cy="65315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196340" y="3594100"/>
            <a:ext cx="243840" cy="79248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/>
              </a:rPr>
              <a:t>PC</a:t>
            </a:r>
            <a:endParaRPr lang="zh-CN" altLang="en-US" sz="1400" b="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114800" y="5265420"/>
            <a:ext cx="502920" cy="74676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Imm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Gen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14754" y="1347470"/>
            <a:ext cx="216626" cy="763270"/>
            <a:chOff x="6252754" y="1911350"/>
            <a:chExt cx="262346" cy="762000"/>
          </a:xfrm>
        </p:grpSpPr>
        <p:sp>
          <p:nvSpPr>
            <p:cNvPr id="28" name="矩形: 圆角 27"/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  <a:endParaRPr lang="en-US" altLang="zh-CN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  <a:endParaRPr lang="en-US" altLang="zh-CN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6262475" y="1985578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262475" y="2545445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246914" y="4462463"/>
            <a:ext cx="201386" cy="604837"/>
            <a:chOff x="6252754" y="1911350"/>
            <a:chExt cx="262346" cy="762000"/>
          </a:xfrm>
        </p:grpSpPr>
        <p:sp>
          <p:nvSpPr>
            <p:cNvPr id="32" name="矩形: 圆角 31"/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  <a:endParaRPr lang="en-US" altLang="zh-CN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  <a:endParaRPr lang="en-US" altLang="zh-CN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6262475" y="2015213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262475" y="2469372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30680" y="3820477"/>
            <a:ext cx="739140" cy="1066800"/>
            <a:chOff x="2948940" y="1722120"/>
            <a:chExt cx="937260" cy="1333500"/>
          </a:xfrm>
        </p:grpSpPr>
        <p:sp>
          <p:nvSpPr>
            <p:cNvPr id="40" name="矩形 39"/>
            <p:cNvSpPr/>
            <p:nvPr/>
          </p:nvSpPr>
          <p:spPr>
            <a:xfrm>
              <a:off x="2948940" y="1722120"/>
              <a:ext cx="937260" cy="13335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alibri" panose="020F0502020204030204"/>
                </a:rPr>
                <a:t>Inst[31:0]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Instruction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955609" y="1752600"/>
              <a:ext cx="659394" cy="373980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/>
                <a:t>Read</a:t>
              </a:r>
              <a:endParaRPr lang="en-US" altLang="zh-CN" sz="1200" dirty="0"/>
            </a:p>
            <a:p>
              <a:pPr>
                <a:lnSpc>
                  <a:spcPct val="80000"/>
                </a:lnSpc>
              </a:pPr>
              <a:r>
                <a:rPr lang="en-US" altLang="zh-CN" sz="1200" dirty="0"/>
                <a:t>address</a:t>
              </a:r>
              <a:endParaRPr lang="zh-CN" altLang="en-US" sz="12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606311" y="3954780"/>
            <a:ext cx="689103" cy="990600"/>
            <a:chOff x="6929389" y="1409700"/>
            <a:chExt cx="1064093" cy="1492250"/>
          </a:xfrm>
          <a:solidFill>
            <a:schemeClr val="bg1"/>
          </a:solidFill>
        </p:grpSpPr>
        <p:sp>
          <p:nvSpPr>
            <p:cNvPr id="43" name="任意多边形: 形状 42"/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6929389" y="1589547"/>
              <a:ext cx="83977" cy="65315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6951451" y="2597319"/>
              <a:ext cx="83977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900775" y="2082022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7094264" y="2034931"/>
              <a:ext cx="469102" cy="32454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ALU</a:t>
              </a:r>
              <a:endParaRPr lang="zh-CN" altLang="en-US" b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432386" y="2151607"/>
              <a:ext cx="561096" cy="309762"/>
            </a:xfrm>
            <a:prstGeom prst="rect">
              <a:avLst/>
            </a:prstGeom>
            <a:noFill/>
          </p:spPr>
          <p:txBody>
            <a:bodyPr wrap="none" lIns="0" tIns="36000" rIns="36000" bIns="0" rtlCol="0">
              <a:spAutoFit/>
            </a:bodyPr>
            <a:lstStyle/>
            <a:p>
              <a:r>
                <a:rPr lang="en-US" altLang="zh-CN" sz="1100" dirty="0"/>
                <a:t>result</a:t>
              </a:r>
              <a:endParaRPr lang="zh-CN" altLang="en-US" sz="1100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18687" y="1895477"/>
              <a:ext cx="368822" cy="255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/>
                  </a:solidFill>
                </a:rPr>
                <a:t>Less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586510" y="1734407"/>
              <a:ext cx="401001" cy="25500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/>
                <a:t>Zero</a:t>
              </a:r>
              <a:endParaRPr lang="en-US" altLang="zh-CN" sz="11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848100" y="3703320"/>
            <a:ext cx="1021080" cy="1455420"/>
            <a:chOff x="487680" y="1836420"/>
            <a:chExt cx="1272540" cy="1805940"/>
          </a:xfrm>
        </p:grpSpPr>
        <p:sp>
          <p:nvSpPr>
            <p:cNvPr id="52" name="矩形 51"/>
            <p:cNvSpPr/>
            <p:nvPr/>
          </p:nvSpPr>
          <p:spPr>
            <a:xfrm>
              <a:off x="487680" y="1836420"/>
              <a:ext cx="1272540" cy="1805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Registers</a:t>
              </a:r>
              <a:endParaRPr lang="zh-CN" altLang="en-US" sz="1200" b="1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87680" y="1892938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  <a:endParaRPr lang="en-US" altLang="zh-CN" sz="1100" dirty="0"/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Register1</a:t>
              </a:r>
              <a:endParaRPr lang="zh-CN" altLang="en-US" sz="11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87680" y="2291572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  <a:endParaRPr lang="en-US" altLang="zh-CN" sz="1100" dirty="0"/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Register2</a:t>
              </a:r>
              <a:endParaRPr lang="zh-CN" altLang="en-US" sz="11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487680" y="2807338"/>
              <a:ext cx="6266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  <a:endParaRPr lang="en-US" altLang="zh-CN" sz="1100" dirty="0"/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</a:t>
              </a:r>
              <a:endParaRPr lang="zh-CN" altLang="en-US" sz="11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87680" y="3249298"/>
              <a:ext cx="448854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  <a:endParaRPr lang="en-US" altLang="zh-CN" sz="1100" dirty="0"/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307371" y="2127044"/>
              <a:ext cx="452849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  <a:endParaRPr lang="en-US" altLang="zh-CN" sz="1100" dirty="0"/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data1</a:t>
              </a:r>
              <a:endParaRPr lang="zh-CN" altLang="en-US" sz="11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07371" y="2744667"/>
              <a:ext cx="452849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  <a:endParaRPr lang="en-US" altLang="zh-CN" sz="1100" dirty="0"/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data2</a:t>
              </a:r>
              <a:endParaRPr lang="zh-CN" altLang="en-US" sz="1100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544627" y="4183380"/>
            <a:ext cx="854393" cy="1272540"/>
            <a:chOff x="4586287" y="3489960"/>
            <a:chExt cx="1036320" cy="1592580"/>
          </a:xfrm>
        </p:grpSpPr>
        <p:sp>
          <p:nvSpPr>
            <p:cNvPr id="60" name="矩形 59"/>
            <p:cNvSpPr/>
            <p:nvPr/>
          </p:nvSpPr>
          <p:spPr>
            <a:xfrm>
              <a:off x="4586287" y="3489960"/>
              <a:ext cx="1036320" cy="159258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Data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586287" y="3863340"/>
              <a:ext cx="600171" cy="173734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Address</a:t>
              </a:r>
              <a:endParaRPr lang="zh-CN" altLang="en-US" sz="1100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228535" y="3500439"/>
              <a:ext cx="394072" cy="343213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  <a:endParaRPr lang="en-US" altLang="zh-CN" sz="1100" dirty="0"/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586287" y="4610100"/>
              <a:ext cx="436847" cy="343213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  <a:endParaRPr lang="en-US" altLang="zh-CN" sz="1100" dirty="0"/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</p:grpSp>
      <p:cxnSp>
        <p:nvCxnSpPr>
          <p:cNvPr id="65" name="直接箭头连接符 64"/>
          <p:cNvCxnSpPr>
            <a:stCxn id="57" idx="3"/>
            <a:endCxn id="44" idx="1"/>
          </p:cNvCxnSpPr>
          <p:nvPr/>
        </p:nvCxnSpPr>
        <p:spPr>
          <a:xfrm>
            <a:off x="4869180" y="4078343"/>
            <a:ext cx="745095" cy="217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/>
          <p:cNvCxnSpPr>
            <a:stCxn id="86" idx="4"/>
            <a:endCxn id="94" idx="4"/>
          </p:cNvCxnSpPr>
          <p:nvPr/>
        </p:nvCxnSpPr>
        <p:spPr>
          <a:xfrm rot="16200000" flipH="1">
            <a:off x="6923981" y="4043144"/>
            <a:ext cx="25535" cy="1105521"/>
          </a:xfrm>
          <a:prstGeom prst="bentConnector3">
            <a:avLst>
              <a:gd name="adj1" fmla="val 4218108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33" idx="2"/>
          </p:cNvCxnSpPr>
          <p:nvPr/>
        </p:nvCxnSpPr>
        <p:spPr>
          <a:xfrm flipV="1">
            <a:off x="4869180" y="4570826"/>
            <a:ext cx="385196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32" idx="3"/>
            <a:endCxn id="45" idx="2"/>
          </p:cNvCxnSpPr>
          <p:nvPr/>
        </p:nvCxnSpPr>
        <p:spPr>
          <a:xfrm flipV="1">
            <a:off x="5448300" y="4764836"/>
            <a:ext cx="172298" cy="4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8" idx="3"/>
            <a:endCxn id="61" idx="1"/>
          </p:cNvCxnSpPr>
          <p:nvPr/>
        </p:nvCxnSpPr>
        <p:spPr>
          <a:xfrm>
            <a:off x="6295414" y="4550095"/>
            <a:ext cx="249213" cy="10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6356988" y="4529138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94" idx="6"/>
            <a:endCxn id="38" idx="2"/>
          </p:cNvCxnSpPr>
          <p:nvPr/>
        </p:nvCxnSpPr>
        <p:spPr>
          <a:xfrm flipV="1">
            <a:off x="7489509" y="4602486"/>
            <a:ext cx="172787" cy="618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7489508" y="4608672"/>
            <a:ext cx="0" cy="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2" name="连接符: 肘形 101"/>
          <p:cNvCxnSpPr>
            <a:stCxn id="11" idx="3"/>
            <a:endCxn id="29" idx="2"/>
          </p:cNvCxnSpPr>
          <p:nvPr/>
        </p:nvCxnSpPr>
        <p:spPr>
          <a:xfrm flipV="1">
            <a:off x="2410911" y="1454534"/>
            <a:ext cx="4611870" cy="285611"/>
          </a:xfrm>
          <a:prstGeom prst="bentConnector3">
            <a:avLst>
              <a:gd name="adj1" fmla="val 63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/>
          <p:cNvCxnSpPr>
            <a:stCxn id="25" idx="1"/>
            <a:endCxn id="28" idx="3"/>
          </p:cNvCxnSpPr>
          <p:nvPr/>
        </p:nvCxnSpPr>
        <p:spPr>
          <a:xfrm rot="10800000" flipH="1">
            <a:off x="1196340" y="1729106"/>
            <a:ext cx="6035040" cy="2261235"/>
          </a:xfrm>
          <a:prstGeom prst="bentConnector5">
            <a:avLst>
              <a:gd name="adj1" fmla="val -3788"/>
              <a:gd name="adj2" fmla="val 127492"/>
              <a:gd name="adj3" fmla="val 103788"/>
            </a:avLst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/>
          <p:cNvCxnSpPr>
            <a:endCxn id="8" idx="2"/>
          </p:cNvCxnSpPr>
          <p:nvPr/>
        </p:nvCxnSpPr>
        <p:spPr>
          <a:xfrm rot="5400000" flipH="1" flipV="1">
            <a:off x="485588" y="2454964"/>
            <a:ext cx="2552198" cy="513474"/>
          </a:xfrm>
          <a:prstGeom prst="bentConnector2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25" idx="3"/>
            <a:endCxn id="41" idx="1"/>
          </p:cNvCxnSpPr>
          <p:nvPr/>
        </p:nvCxnSpPr>
        <p:spPr>
          <a:xfrm>
            <a:off x="1440180" y="3990340"/>
            <a:ext cx="195759" cy="41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62" idx="3"/>
            <a:endCxn id="37" idx="2"/>
          </p:cNvCxnSpPr>
          <p:nvPr/>
        </p:nvCxnSpPr>
        <p:spPr>
          <a:xfrm flipV="1">
            <a:off x="7399020" y="4325827"/>
            <a:ext cx="263276" cy="304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/>
          <p:cNvCxnSpPr>
            <a:stCxn id="36" idx="3"/>
            <a:endCxn id="56" idx="1"/>
          </p:cNvCxnSpPr>
          <p:nvPr/>
        </p:nvCxnSpPr>
        <p:spPr>
          <a:xfrm flipH="1">
            <a:off x="3848100" y="4472940"/>
            <a:ext cx="4008120" cy="509836"/>
          </a:xfrm>
          <a:prstGeom prst="bentConnector5">
            <a:avLst>
              <a:gd name="adj1" fmla="val -5703"/>
              <a:gd name="adj2" fmla="val 373756"/>
              <a:gd name="adj3" fmla="val 10570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/>
          <p:cNvCxnSpPr>
            <a:endCxn id="26" idx="2"/>
          </p:cNvCxnSpPr>
          <p:nvPr/>
        </p:nvCxnSpPr>
        <p:spPr>
          <a:xfrm rot="16200000" flipH="1">
            <a:off x="2442210" y="3966210"/>
            <a:ext cx="1744980" cy="16002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endCxn id="53" idx="1"/>
          </p:cNvCxnSpPr>
          <p:nvPr/>
        </p:nvCxnSpPr>
        <p:spPr>
          <a:xfrm>
            <a:off x="2522220" y="3889675"/>
            <a:ext cx="132588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endCxn id="54" idx="1"/>
          </p:cNvCxnSpPr>
          <p:nvPr/>
        </p:nvCxnSpPr>
        <p:spPr>
          <a:xfrm>
            <a:off x="2506980" y="4210937"/>
            <a:ext cx="134112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endCxn id="55" idx="1"/>
          </p:cNvCxnSpPr>
          <p:nvPr/>
        </p:nvCxnSpPr>
        <p:spPr>
          <a:xfrm>
            <a:off x="2514600" y="4626597"/>
            <a:ext cx="133350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40" idx="3"/>
          </p:cNvCxnSpPr>
          <p:nvPr/>
        </p:nvCxnSpPr>
        <p:spPr>
          <a:xfrm>
            <a:off x="2369820" y="4353877"/>
            <a:ext cx="144780" cy="0"/>
          </a:xfrm>
          <a:prstGeom prst="straightConnector1">
            <a:avLst/>
          </a:prstGeom>
          <a:ln w="158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/>
          <p:cNvCxnSpPr>
            <a:stCxn id="26" idx="6"/>
            <a:endCxn id="21" idx="2"/>
          </p:cNvCxnSpPr>
          <p:nvPr/>
        </p:nvCxnSpPr>
        <p:spPr>
          <a:xfrm flipV="1">
            <a:off x="4617720" y="2320674"/>
            <a:ext cx="1112452" cy="3318126"/>
          </a:xfrm>
          <a:prstGeom prst="bentConnector3">
            <a:avLst>
              <a:gd name="adj1" fmla="val 404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endCxn id="34" idx="2"/>
          </p:cNvCxnSpPr>
          <p:nvPr/>
        </p:nvCxnSpPr>
        <p:spPr>
          <a:xfrm>
            <a:off x="5074920" y="4931315"/>
            <a:ext cx="179456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24" idx="6"/>
            <a:endCxn id="30" idx="2"/>
          </p:cNvCxnSpPr>
          <p:nvPr/>
        </p:nvCxnSpPr>
        <p:spPr>
          <a:xfrm>
            <a:off x="6394078" y="2014667"/>
            <a:ext cx="628703" cy="6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连接符: 肘形 170"/>
          <p:cNvCxnSpPr>
            <a:endCxn id="63" idx="1"/>
          </p:cNvCxnSpPr>
          <p:nvPr/>
        </p:nvCxnSpPr>
        <p:spPr>
          <a:xfrm>
            <a:off x="4938713" y="4573905"/>
            <a:ext cx="1605914" cy="641636"/>
          </a:xfrm>
          <a:prstGeom prst="bentConnector3">
            <a:avLst>
              <a:gd name="adj1" fmla="val 65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H="1" flipV="1">
            <a:off x="3857897" y="5590903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文本框 181"/>
          <p:cNvSpPr txBox="1"/>
          <p:nvPr/>
        </p:nvSpPr>
        <p:spPr>
          <a:xfrm>
            <a:off x="3801290" y="5376922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25</a:t>
            </a:r>
            <a:endParaRPr lang="zh-CN" altLang="en-US" sz="1400" dirty="0"/>
          </a:p>
        </p:txBody>
      </p:sp>
      <p:sp>
        <p:nvSpPr>
          <p:cNvPr id="183" name="文本框 182"/>
          <p:cNvSpPr txBox="1"/>
          <p:nvPr/>
        </p:nvSpPr>
        <p:spPr>
          <a:xfrm>
            <a:off x="4702628" y="5389984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184" name="直接连接符 183"/>
          <p:cNvCxnSpPr/>
          <p:nvPr/>
        </p:nvCxnSpPr>
        <p:spPr>
          <a:xfrm flipH="1" flipV="1">
            <a:off x="4733108" y="5603965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>
            <a:endCxn id="9" idx="2"/>
          </p:cNvCxnSpPr>
          <p:nvPr/>
        </p:nvCxnSpPr>
        <p:spPr>
          <a:xfrm>
            <a:off x="1793966" y="2030858"/>
            <a:ext cx="22445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1645920" y="1932682"/>
            <a:ext cx="1045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90" name="椭圆 189"/>
          <p:cNvSpPr/>
          <p:nvPr/>
        </p:nvSpPr>
        <p:spPr>
          <a:xfrm>
            <a:off x="5181601" y="2128838"/>
            <a:ext cx="381000" cy="385762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Shift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left1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201" name="组合 200"/>
          <p:cNvGrpSpPr/>
          <p:nvPr/>
        </p:nvGrpSpPr>
        <p:grpSpPr>
          <a:xfrm>
            <a:off x="7654834" y="4183380"/>
            <a:ext cx="201386" cy="579119"/>
            <a:chOff x="7654834" y="4152900"/>
            <a:chExt cx="201386" cy="579119"/>
          </a:xfrm>
        </p:grpSpPr>
        <p:sp>
          <p:nvSpPr>
            <p:cNvPr id="36" name="矩形: 圆角 35"/>
            <p:cNvSpPr/>
            <p:nvPr/>
          </p:nvSpPr>
          <p:spPr>
            <a:xfrm>
              <a:off x="7654834" y="4152900"/>
              <a:ext cx="201386" cy="579119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  <a:endParaRPr lang="en-US" altLang="zh-CN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  <a:endParaRPr lang="en-US" altLang="zh-CN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662296" y="4270473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662296" y="4547132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16" name="直接连接符 215"/>
          <p:cNvCxnSpPr>
            <a:stCxn id="15" idx="4"/>
          </p:cNvCxnSpPr>
          <p:nvPr/>
        </p:nvCxnSpPr>
        <p:spPr>
          <a:xfrm>
            <a:off x="6012180" y="3794758"/>
            <a:ext cx="0" cy="320042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/>
          <p:cNvCxnSpPr>
            <a:stCxn id="224" idx="3"/>
            <a:endCxn id="15" idx="0"/>
          </p:cNvCxnSpPr>
          <p:nvPr/>
        </p:nvCxnSpPr>
        <p:spPr>
          <a:xfrm>
            <a:off x="4937760" y="3187537"/>
            <a:ext cx="1074420" cy="203361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肘形 230"/>
          <p:cNvCxnSpPr>
            <a:stCxn id="225" idx="3"/>
            <a:endCxn id="60" idx="0"/>
          </p:cNvCxnSpPr>
          <p:nvPr/>
        </p:nvCxnSpPr>
        <p:spPr>
          <a:xfrm>
            <a:off x="4983480" y="3066162"/>
            <a:ext cx="1988344" cy="1117218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肘形 233"/>
          <p:cNvCxnSpPr>
            <a:stCxn id="226" idx="3"/>
            <a:endCxn id="32" idx="0"/>
          </p:cNvCxnSpPr>
          <p:nvPr/>
        </p:nvCxnSpPr>
        <p:spPr>
          <a:xfrm>
            <a:off x="4823460" y="3308911"/>
            <a:ext cx="524147" cy="1153552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连接符: 肘形 240"/>
          <p:cNvCxnSpPr>
            <a:stCxn id="223" idx="3"/>
            <a:endCxn id="36" idx="0"/>
          </p:cNvCxnSpPr>
          <p:nvPr/>
        </p:nvCxnSpPr>
        <p:spPr>
          <a:xfrm>
            <a:off x="4983480" y="2944787"/>
            <a:ext cx="2772047" cy="1238593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连接符: 肘形 243"/>
          <p:cNvCxnSpPr>
            <a:stCxn id="222" idx="3"/>
            <a:endCxn id="60" idx="2"/>
          </p:cNvCxnSpPr>
          <p:nvPr/>
        </p:nvCxnSpPr>
        <p:spPr>
          <a:xfrm>
            <a:off x="4958744" y="2823412"/>
            <a:ext cx="2013080" cy="2632508"/>
          </a:xfrm>
          <a:prstGeom prst="bentConnector4">
            <a:avLst>
              <a:gd name="adj1" fmla="val 162247"/>
              <a:gd name="adj2" fmla="val 112985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3512820" y="2438400"/>
            <a:ext cx="1478280" cy="1097785"/>
            <a:chOff x="3512820" y="2438400"/>
            <a:chExt cx="1478280" cy="1097785"/>
          </a:xfrm>
        </p:grpSpPr>
        <p:sp>
          <p:nvSpPr>
            <p:cNvPr id="213" name="椭圆 212"/>
            <p:cNvSpPr/>
            <p:nvPr/>
          </p:nvSpPr>
          <p:spPr>
            <a:xfrm>
              <a:off x="3512820" y="2438400"/>
              <a:ext cx="1478280" cy="10820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>
                  <a:solidFill>
                    <a:srgbClr val="17B6F1"/>
                  </a:solidFill>
                </a:rPr>
                <a:t>  Main</a:t>
              </a:r>
              <a:endParaRPr lang="en-US" altLang="zh-CN" sz="1400" b="1" dirty="0">
                <a:solidFill>
                  <a:srgbClr val="17B6F1"/>
                </a:solidFill>
              </a:endParaRPr>
            </a:p>
            <a:p>
              <a:r>
                <a:rPr lang="en-US" altLang="zh-CN" sz="1400" b="1" dirty="0">
                  <a:solidFill>
                    <a:srgbClr val="17B6F1"/>
                  </a:solidFill>
                </a:rPr>
                <a:t>Control</a:t>
              </a:r>
              <a:endParaRPr lang="zh-CN" altLang="en-US" sz="1400" b="1" dirty="0">
                <a:solidFill>
                  <a:srgbClr val="17B6F1"/>
                </a:solidFill>
              </a:endParaRPr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4266110" y="2519422"/>
              <a:ext cx="5268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17B6F1"/>
                  </a:solidFill>
                </a:rPr>
                <a:t>Branch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4310744" y="2738773"/>
              <a:ext cx="6480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MemRead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4540430" y="286014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4" name="文本框 223"/>
            <p:cNvSpPr txBox="1"/>
            <p:nvPr/>
          </p:nvSpPr>
          <p:spPr>
            <a:xfrm>
              <a:off x="4494710" y="310289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ALUOp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5" name="文本框 224"/>
            <p:cNvSpPr txBox="1"/>
            <p:nvPr/>
          </p:nvSpPr>
          <p:spPr>
            <a:xfrm>
              <a:off x="4304210" y="2981523"/>
              <a:ext cx="6792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6" name="文本框 225"/>
            <p:cNvSpPr txBox="1"/>
            <p:nvPr/>
          </p:nvSpPr>
          <p:spPr>
            <a:xfrm>
              <a:off x="4380410" y="3224272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3987456" y="3330556"/>
              <a:ext cx="587830" cy="205629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249" name="文本框 248"/>
            <p:cNvSpPr txBox="1"/>
            <p:nvPr/>
          </p:nvSpPr>
          <p:spPr>
            <a:xfrm>
              <a:off x="3682754" y="3224272"/>
              <a:ext cx="519250" cy="169277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ImmSel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</p:grpSp>
      <p:cxnSp>
        <p:nvCxnSpPr>
          <p:cNvPr id="250" name="连接符: 肘形 249"/>
          <p:cNvCxnSpPr>
            <a:stCxn id="249" idx="1"/>
            <a:endCxn id="26" idx="4"/>
          </p:cNvCxnSpPr>
          <p:nvPr/>
        </p:nvCxnSpPr>
        <p:spPr>
          <a:xfrm rot="10800000" flipH="1" flipV="1">
            <a:off x="3682754" y="3308910"/>
            <a:ext cx="683506" cy="2703269"/>
          </a:xfrm>
          <a:prstGeom prst="bentConnector4">
            <a:avLst>
              <a:gd name="adj1" fmla="val -33445"/>
              <a:gd name="adj2" fmla="val 108456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/>
          <p:cNvCxnSpPr>
            <a:stCxn id="49" idx="3"/>
          </p:cNvCxnSpPr>
          <p:nvPr/>
        </p:nvCxnSpPr>
        <p:spPr>
          <a:xfrm flipV="1">
            <a:off x="6291546" y="3238500"/>
            <a:ext cx="223554" cy="1123392"/>
          </a:xfrm>
          <a:prstGeom prst="bentConnector2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肘形 286"/>
          <p:cNvCxnSpPr>
            <a:stCxn id="133" idx="5"/>
            <a:endCxn id="50" idx="3"/>
          </p:cNvCxnSpPr>
          <p:nvPr/>
        </p:nvCxnSpPr>
        <p:spPr>
          <a:xfrm rot="10800000" flipV="1">
            <a:off x="6291548" y="2734611"/>
            <a:ext cx="159403" cy="15203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/>
          <p:cNvCxnSpPr>
            <a:stCxn id="221" idx="3"/>
            <a:endCxn id="133" idx="3"/>
          </p:cNvCxnSpPr>
          <p:nvPr/>
        </p:nvCxnSpPr>
        <p:spPr>
          <a:xfrm flipV="1">
            <a:off x="4792980" y="2603853"/>
            <a:ext cx="1657970" cy="208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连接符: 肘形 316"/>
          <p:cNvCxnSpPr>
            <a:stCxn id="133" idx="0"/>
            <a:endCxn id="28" idx="2"/>
          </p:cNvCxnSpPr>
          <p:nvPr/>
        </p:nvCxnSpPr>
        <p:spPr>
          <a:xfrm flipV="1">
            <a:off x="6496590" y="2110740"/>
            <a:ext cx="626477" cy="558493"/>
          </a:xfrm>
          <a:prstGeom prst="bentConnector2">
            <a:avLst/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/>
          <p:cNvCxnSpPr>
            <a:stCxn id="227" idx="2"/>
            <a:endCxn id="52" idx="0"/>
          </p:cNvCxnSpPr>
          <p:nvPr/>
        </p:nvCxnSpPr>
        <p:spPr>
          <a:xfrm rot="16200000" flipH="1">
            <a:off x="4236438" y="3581117"/>
            <a:ext cx="167135" cy="77269"/>
          </a:xfrm>
          <a:prstGeom prst="bentConnector3">
            <a:avLst>
              <a:gd name="adj1" fmla="val 50000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/>
          <p:cNvCxnSpPr>
            <a:endCxn id="213" idx="2"/>
          </p:cNvCxnSpPr>
          <p:nvPr/>
        </p:nvCxnSpPr>
        <p:spPr>
          <a:xfrm flipV="1">
            <a:off x="2516777" y="2979420"/>
            <a:ext cx="996043" cy="913310"/>
          </a:xfrm>
          <a:prstGeom prst="bentConnector3">
            <a:avLst>
              <a:gd name="adj1" fmla="val 103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2581003" y="2803034"/>
            <a:ext cx="55720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Inst[6:0]</a:t>
            </a:r>
            <a:endParaRPr lang="zh-CN" altLang="en-US" sz="12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2585358" y="3713080"/>
            <a:ext cx="714294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Inst[19:15]</a:t>
            </a:r>
            <a:endParaRPr lang="zh-CN" altLang="en-US" sz="12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2572295" y="4039652"/>
            <a:ext cx="714294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Inst[24:20]</a:t>
            </a:r>
            <a:endParaRPr lang="zh-CN" altLang="en-US" sz="12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2585358" y="4453309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Inst[11:7]</a:t>
            </a:r>
            <a:endParaRPr lang="zh-CN" altLang="en-US" sz="12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2554878" y="5467857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Inst[31:7]</a:t>
            </a:r>
            <a:endParaRPr lang="zh-CN" altLang="en-US" sz="1200" dirty="0"/>
          </a:p>
        </p:txBody>
      </p:sp>
      <p:sp>
        <p:nvSpPr>
          <p:cNvPr id="15" name="椭圆 14"/>
          <p:cNvSpPr/>
          <p:nvPr/>
        </p:nvSpPr>
        <p:spPr>
          <a:xfrm>
            <a:off x="5737860" y="3390898"/>
            <a:ext cx="548640" cy="403860"/>
          </a:xfrm>
          <a:prstGeom prst="ellipse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ALU </a:t>
            </a:r>
            <a:endParaRPr lang="en-US" altLang="zh-CN" sz="1200" b="1" dirty="0">
              <a:solidFill>
                <a:srgbClr val="17B6F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control</a:t>
            </a:r>
            <a:endParaRPr lang="zh-CN" altLang="en-US" sz="1200" b="1" dirty="0">
              <a:solidFill>
                <a:srgbClr val="17B6F1"/>
              </a:solidFill>
            </a:endParaRPr>
          </a:p>
        </p:txBody>
      </p:sp>
      <p:cxnSp>
        <p:nvCxnSpPr>
          <p:cNvPr id="16" name="直接箭头连接符 15"/>
          <p:cNvCxnSpPr>
            <a:endCxn id="15" idx="2"/>
          </p:cNvCxnSpPr>
          <p:nvPr/>
        </p:nvCxnSpPr>
        <p:spPr>
          <a:xfrm>
            <a:off x="2525486" y="3592828"/>
            <a:ext cx="3212374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6335299" y="2541951"/>
            <a:ext cx="276578" cy="243164"/>
            <a:chOff x="6335299" y="2465751"/>
            <a:chExt cx="276578" cy="243164"/>
          </a:xfrm>
        </p:grpSpPr>
        <p:sp>
          <p:nvSpPr>
            <p:cNvPr id="135" name="弦形 134"/>
            <p:cNvSpPr/>
            <p:nvPr/>
          </p:nvSpPr>
          <p:spPr>
            <a:xfrm rot="10800000">
              <a:off x="6335299" y="2465751"/>
              <a:ext cx="276578" cy="243164"/>
            </a:xfrm>
            <a:prstGeom prst="chord">
              <a:avLst>
                <a:gd name="adj1" fmla="val 4213047"/>
                <a:gd name="adj2" fmla="val 17398131"/>
              </a:avLst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 rot="5400000">
              <a:off x="6377394" y="2566297"/>
              <a:ext cx="184921" cy="53471"/>
            </a:xfrm>
            <a:prstGeom prst="ellipse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121" name="连接符: 肘形 120"/>
          <p:cNvCxnSpPr>
            <a:stCxn id="122" idx="6"/>
            <a:endCxn id="20" idx="2"/>
          </p:cNvCxnSpPr>
          <p:nvPr/>
        </p:nvCxnSpPr>
        <p:spPr>
          <a:xfrm flipV="1">
            <a:off x="1522442" y="1731794"/>
            <a:ext cx="4207730" cy="860857"/>
          </a:xfrm>
          <a:prstGeom prst="bentConnector3">
            <a:avLst>
              <a:gd name="adj1" fmla="val 3406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/>
          <p:cNvSpPr/>
          <p:nvPr/>
        </p:nvSpPr>
        <p:spPr>
          <a:xfrm>
            <a:off x="1468442" y="2565651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 </a:t>
            </a:r>
            <a:r>
              <a:rPr lang="zh-CN" altLang="en-US" dirty="0"/>
              <a:t>指令类型回顾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28650" y="4604368"/>
            <a:ext cx="7886700" cy="1572595"/>
          </a:xfrm>
        </p:spPr>
        <p:txBody>
          <a:bodyPr/>
          <a:lstStyle/>
          <a:p>
            <a:r>
              <a:rPr lang="zh-CN" altLang="en-US" dirty="0"/>
              <a:t>所有的指令类型都需要用到 </a:t>
            </a:r>
            <a:r>
              <a:rPr lang="en-US" altLang="zh-CN" dirty="0"/>
              <a:t>ALU </a:t>
            </a:r>
            <a:r>
              <a:rPr lang="zh-CN" altLang="en-US" dirty="0"/>
              <a:t>吗？</a:t>
            </a:r>
            <a:endParaRPr lang="zh-CN" altLang="en-US" dirty="0"/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762" y="1200698"/>
            <a:ext cx="684847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 </a:t>
            </a:r>
            <a:r>
              <a:rPr lang="zh-CN" altLang="en-US" dirty="0"/>
              <a:t>的控制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ALU </a:t>
            </a:r>
            <a:r>
              <a:rPr lang="zh-CN" altLang="en-US" dirty="0"/>
              <a:t>的用途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load/store </a:t>
            </a:r>
            <a:r>
              <a:rPr lang="zh-CN" altLang="en-US" dirty="0"/>
              <a:t>（</a:t>
            </a:r>
            <a:r>
              <a:rPr lang="en-US" altLang="zh-CN" dirty="0"/>
              <a:t>I/S</a:t>
            </a:r>
            <a:r>
              <a:rPr lang="zh-CN" altLang="en-US" dirty="0"/>
              <a:t>）指令中用作 </a:t>
            </a:r>
            <a:r>
              <a:rPr lang="en-US" altLang="zh-CN" dirty="0"/>
              <a:t>ADD</a:t>
            </a:r>
            <a:endParaRPr lang="en-US" altLang="zh-CN" dirty="0"/>
          </a:p>
          <a:p>
            <a:pPr lvl="1"/>
            <a:r>
              <a:rPr lang="zh-CN" altLang="en-US" dirty="0"/>
              <a:t>在分支指令中（</a:t>
            </a:r>
            <a:r>
              <a:rPr lang="en-US" altLang="zh-CN" dirty="0"/>
              <a:t>B</a:t>
            </a:r>
            <a:r>
              <a:rPr lang="zh-CN" altLang="en-US" dirty="0"/>
              <a:t>）用作比较（</a:t>
            </a:r>
            <a:r>
              <a:rPr lang="en-US" altLang="zh-CN" dirty="0">
                <a:solidFill>
                  <a:srgbClr val="FF0000"/>
                </a:solidFill>
              </a:rPr>
              <a:t>SUB?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R/I </a:t>
            </a:r>
            <a:r>
              <a:rPr lang="zh-CN" altLang="en-US" dirty="0"/>
              <a:t>类算术逻辑指令中，其功能由指令的</a:t>
            </a:r>
            <a:r>
              <a:rPr lang="en-US" altLang="zh-CN" dirty="0" err="1"/>
              <a:t>func</a:t>
            </a:r>
            <a:r>
              <a:rPr lang="zh-CN" altLang="en-US" dirty="0"/>
              <a:t>字段决定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LUI </a:t>
            </a:r>
            <a:r>
              <a:rPr lang="zh-CN" altLang="en-US" dirty="0"/>
              <a:t>指令中用作旁路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1262012" y="4111758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 control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subtract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6263640" y="53340"/>
            <a:ext cx="2819400" cy="12725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 </a:t>
            </a:r>
            <a:r>
              <a:rPr lang="zh-CN" altLang="en-US" dirty="0"/>
              <a:t>的控制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32817"/>
            <a:ext cx="7675595" cy="36672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Function </a:t>
            </a:r>
            <a:r>
              <a:rPr lang="zh-CN" altLang="en-US" dirty="0"/>
              <a:t>只需要输入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bits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Group 69"/>
          <p:cNvGraphicFramePr>
            <a:graphicFrameLocks noGrp="1"/>
          </p:cNvGraphicFramePr>
          <p:nvPr/>
        </p:nvGraphicFramePr>
        <p:xfrm>
          <a:off x="279718" y="1838017"/>
          <a:ext cx="8589962" cy="3498929"/>
        </p:xfrm>
        <a:graphic>
          <a:graphicData uri="http://schemas.openxmlformats.org/drawingml/2006/table">
            <a:tbl>
              <a:tblPr/>
              <a:tblGrid>
                <a:gridCol w="1208265"/>
                <a:gridCol w="906597"/>
                <a:gridCol w="1733806"/>
                <a:gridCol w="1724598"/>
                <a:gridCol w="1733806"/>
                <a:gridCol w="1282890"/>
              </a:tblGrid>
              <a:tr h="474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opcode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ALUOp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Function field</a:t>
                      </a:r>
                      <a:endParaRPr kumimoji="0" lang="en-AU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 function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 control</a:t>
                      </a:r>
                      <a:endParaRPr kumimoji="0" lang="en-AU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load register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xxxxxxxxxx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store register</a:t>
                      </a:r>
                      <a:endParaRPr kumimoji="0" lang="en-AU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xxxxxxxxxx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branch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BEQ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xxxxxxx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SUB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arith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.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ADD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SUB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SUB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111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AND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0011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110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 vMerge="1"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XOR[I]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XOR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 vMerge="1"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SLL[I]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SLL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 vMerge="1"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SRL[I]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SRL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0111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 vMerge="1"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SRA[I]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101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SRA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000">
                <a:tc vMerge="1"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91454" marR="91454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SLT[I]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0000000</a:t>
                      </a: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7B6F1"/>
                          </a:solidFill>
                          <a:effectLst/>
                          <a:latin typeface="Arial" panose="020B0604020202020204" pitchFamily="34" charset="0"/>
                        </a:rPr>
                        <a:t>010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17B6F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SLT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1001</a:t>
                      </a:r>
                      <a:endParaRPr kumimoji="0" lang="en-A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>
            <a:endCxn id="9" idx="2"/>
          </p:cNvCxnSpPr>
          <p:nvPr/>
        </p:nvCxnSpPr>
        <p:spPr>
          <a:xfrm flipV="1">
            <a:off x="6324600" y="491490"/>
            <a:ext cx="1219199" cy="2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7543799" y="137160"/>
            <a:ext cx="690465" cy="708660"/>
          </a:xfrm>
          <a:prstGeom prst="ellipse">
            <a:avLst/>
          </a:prstGeom>
          <a:solidFill>
            <a:schemeClr val="bg1"/>
          </a:solidFill>
          <a:ln w="25400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b="1" dirty="0">
                <a:solidFill>
                  <a:srgbClr val="17B6F1"/>
                </a:solidFill>
              </a:rPr>
              <a:t>ALU control</a:t>
            </a:r>
            <a:endParaRPr lang="zh-CN" altLang="en-US" sz="1200" b="1" dirty="0">
              <a:solidFill>
                <a:srgbClr val="17B6F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09360" y="269240"/>
            <a:ext cx="11303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/>
          <p:cNvCxnSpPr>
            <a:endCxn id="9" idx="4"/>
          </p:cNvCxnSpPr>
          <p:nvPr/>
        </p:nvCxnSpPr>
        <p:spPr>
          <a:xfrm flipV="1">
            <a:off x="7889032" y="845820"/>
            <a:ext cx="0" cy="449580"/>
          </a:xfrm>
          <a:prstGeom prst="straightConnector1">
            <a:avLst/>
          </a:prstGeom>
          <a:ln w="19050">
            <a:solidFill>
              <a:srgbClr val="17B6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947660" y="939800"/>
            <a:ext cx="50292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rgbClr val="17B6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ALUOp</a:t>
            </a:r>
            <a:endParaRPr lang="zh-CN" altLang="en-US" sz="1100" dirty="0">
              <a:solidFill>
                <a:srgbClr val="17B6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/>
          <p:cNvCxnSpPr>
            <a:stCxn id="9" idx="6"/>
          </p:cNvCxnSpPr>
          <p:nvPr/>
        </p:nvCxnSpPr>
        <p:spPr>
          <a:xfrm>
            <a:off x="8234264" y="491490"/>
            <a:ext cx="810676" cy="0"/>
          </a:xfrm>
          <a:prstGeom prst="straightConnector1">
            <a:avLst/>
          </a:prstGeom>
          <a:ln w="19050">
            <a:solidFill>
              <a:srgbClr val="17B6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275320" y="292100"/>
            <a:ext cx="50292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 err="1">
                <a:solidFill>
                  <a:srgbClr val="17B6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ALUCtrl</a:t>
            </a:r>
            <a:endParaRPr lang="zh-CN" altLang="en-US" sz="1100" dirty="0">
              <a:solidFill>
                <a:srgbClr val="17B6F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6842760" y="441960"/>
            <a:ext cx="152400" cy="12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537960" y="596901"/>
            <a:ext cx="51816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4bits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7802880" y="1013460"/>
            <a:ext cx="152400" cy="129540"/>
          </a:xfrm>
          <a:prstGeom prst="line">
            <a:avLst/>
          </a:prstGeom>
          <a:ln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406640" y="1046481"/>
            <a:ext cx="3810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 bits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H="1">
            <a:off x="8717280" y="449580"/>
            <a:ext cx="152400" cy="129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465820" y="596901"/>
            <a:ext cx="51816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 bits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708" y="1125636"/>
            <a:ext cx="4723264" cy="5627259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/* implement here */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Always @(*) begin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 err="1">
                <a:latin typeface="Lucida Console" panose="020B0609040504020204" pitchFamily="49" charset="0"/>
              </a:rPr>
              <a:t>Zero_o</a:t>
            </a:r>
            <a:r>
              <a:rPr lang="en-US" altLang="zh-CN" sz="1200" dirty="0">
                <a:latin typeface="Lucida Console" panose="020B0609040504020204" pitchFamily="49" charset="0"/>
              </a:rPr>
              <a:t> = (data1_i - data2_i)?0:1;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case(</a:t>
            </a:r>
            <a:r>
              <a:rPr lang="en-US" altLang="zh-CN" sz="1200" dirty="0" err="1">
                <a:latin typeface="Lucida Console" panose="020B0609040504020204" pitchFamily="49" charset="0"/>
              </a:rPr>
              <a:t>ALUCtrl_i</a:t>
            </a:r>
            <a:r>
              <a:rPr lang="en-US" altLang="zh-CN" sz="1200" dirty="0">
                <a:latin typeface="Lucida Console" panose="020B0609040504020204" pitchFamily="49" charset="0"/>
              </a:rPr>
              <a:t>)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 PASS: begin 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data_o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 = data2_i; end</a:t>
            </a:r>
            <a:endParaRPr lang="en-US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SUM : begin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200" dirty="0">
                <a:latin typeface="Lucida Console" panose="020B0609040504020204" pitchFamily="49" charset="0"/>
              </a:rPr>
              <a:t> = data1_i + data2_i;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end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SUB : begin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200" dirty="0">
                <a:latin typeface="Lucida Console" panose="020B0609040504020204" pitchFamily="49" charset="0"/>
              </a:rPr>
              <a:t> = data1_i - data2_i;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end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AND : begin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200" dirty="0">
                <a:latin typeface="Lucida Console" panose="020B0609040504020204" pitchFamily="49" charset="0"/>
              </a:rPr>
              <a:t> = data1_i &amp; data2_i;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end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…</a:t>
            </a:r>
            <a:endParaRPr lang="en-US" altLang="zh-CN" sz="1200" dirty="0">
              <a:latin typeface="Lucida Console" panose="020B060904050402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5146766" y="1125637"/>
            <a:ext cx="3762123" cy="4517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…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OR : begin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  </a:t>
            </a:r>
            <a:r>
              <a:rPr lang="en-US" altLang="zh-CN" sz="16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600" dirty="0">
                <a:latin typeface="Lucida Console" panose="020B0609040504020204" pitchFamily="49" charset="0"/>
              </a:rPr>
              <a:t> = data1_i | data2_i;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end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XOR : begin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  </a:t>
            </a:r>
            <a:r>
              <a:rPr lang="en-US" altLang="zh-CN" sz="16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600" dirty="0">
                <a:latin typeface="Lucida Console" panose="020B0609040504020204" pitchFamily="49" charset="0"/>
              </a:rPr>
              <a:t> = data1_i ^ data2_i;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end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MUL : begin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  </a:t>
            </a:r>
            <a:r>
              <a:rPr lang="en-US" altLang="zh-CN" sz="16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600" dirty="0">
                <a:latin typeface="Lucida Console" panose="020B0609040504020204" pitchFamily="49" charset="0"/>
              </a:rPr>
              <a:t> = data1_i * data2_i;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end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default : begin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  </a:t>
            </a:r>
            <a:r>
              <a:rPr lang="en-US" altLang="zh-CN" sz="1600" dirty="0" err="1">
                <a:latin typeface="Lucida Console" panose="020B0609040504020204" pitchFamily="49" charset="0"/>
              </a:rPr>
              <a:t>data_o</a:t>
            </a:r>
            <a:r>
              <a:rPr lang="en-US" altLang="zh-CN" sz="1600" dirty="0">
                <a:latin typeface="Lucida Console" panose="020B0609040504020204" pitchFamily="49" charset="0"/>
              </a:rPr>
              <a:t> = data1_i;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  end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 err="1">
                <a:latin typeface="Lucida Console" panose="020B0609040504020204" pitchFamily="49" charset="0"/>
              </a:rPr>
              <a:t>endcase</a:t>
            </a:r>
            <a:endParaRPr lang="en-US" altLang="zh-CN" sz="1600" dirty="0">
              <a:latin typeface="Lucida Console" panose="020B06090405040202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>
                <a:latin typeface="Lucida Console" panose="020B0609040504020204" pitchFamily="49" charset="0"/>
              </a:rPr>
              <a:t>end</a:t>
            </a:r>
            <a:endParaRPr lang="en-US" altLang="zh-CN" sz="1600" dirty="0">
              <a:latin typeface="Lucida Console" panose="020B0609040504020204" pitchFamily="49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28649" y="105104"/>
            <a:ext cx="7827373" cy="714704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ALU </a:t>
            </a:r>
            <a:r>
              <a:rPr lang="zh-CN" altLang="en-US" sz="3600" dirty="0"/>
              <a:t>的数据通路实现</a:t>
            </a:r>
            <a:r>
              <a:rPr lang="en-US" altLang="zh-CN" sz="3600" dirty="0"/>
              <a:t>(Zero)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ALU </a:t>
            </a:r>
            <a:r>
              <a:rPr lang="zh-CN" altLang="en-US" dirty="0"/>
              <a:t>控制器 </a:t>
            </a:r>
            <a:r>
              <a:rPr lang="en-US" altLang="zh-CN" dirty="0"/>
              <a:t>Verilog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999584"/>
            <a:ext cx="7886700" cy="17737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255789" y="1058779"/>
            <a:ext cx="4244293" cy="52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108000" rIns="9144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module </a:t>
            </a:r>
            <a:r>
              <a:rPr lang="en-US" altLang="zh-CN" sz="1600" dirty="0" err="1"/>
              <a:t>ALU_Control</a:t>
            </a:r>
            <a:r>
              <a:rPr lang="en-US" altLang="zh-CN" sz="1600" dirty="0"/>
              <a:t>(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input [3:0] </a:t>
            </a:r>
            <a:r>
              <a:rPr lang="en-US" altLang="zh-CN" sz="1600" dirty="0" err="1"/>
              <a:t>funct_i</a:t>
            </a:r>
            <a:r>
              <a:rPr lang="en-US" altLang="zh-CN" sz="1600" dirty="0"/>
              <a:t>, 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input [1:0] </a:t>
            </a:r>
            <a:r>
              <a:rPr lang="en-US" altLang="zh-CN" sz="1600" dirty="0" err="1"/>
              <a:t>ALUOp_i</a:t>
            </a:r>
            <a:r>
              <a:rPr lang="en-US" altLang="zh-CN" sz="1600" dirty="0"/>
              <a:t>,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output </a:t>
            </a:r>
            <a:r>
              <a:rPr lang="en-US" altLang="zh-CN" sz="1600" dirty="0" err="1"/>
              <a:t>ALUCtrl_o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reg[3:0] </a:t>
            </a:r>
            <a:r>
              <a:rPr lang="en-US" altLang="zh-CN" sz="1600" dirty="0" err="1"/>
              <a:t>ALUCtrl_o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always@(*)begin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case(</a:t>
            </a:r>
            <a:r>
              <a:rPr lang="en-US" altLang="zh-CN" sz="1600" dirty="0" err="1"/>
              <a:t>ALUOp_i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2’b11</a:t>
            </a:r>
            <a:r>
              <a:rPr lang="en-US" altLang="zh-CN" sz="1600" dirty="0"/>
              <a:t> : begin 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ALUCtrl_o</a:t>
            </a:r>
            <a:r>
              <a:rPr lang="en-US" altLang="zh-CN" sz="1600" dirty="0"/>
              <a:t> = 3’b000;// bypass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end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FF0000"/>
                </a:solidFill>
              </a:rPr>
              <a:t>2'b10</a:t>
            </a:r>
            <a:r>
              <a:rPr lang="en-US" altLang="zh-CN" sz="1600" dirty="0"/>
              <a:t> : begin //reg-reg / reg-</a:t>
            </a:r>
            <a:r>
              <a:rPr lang="en-US" altLang="zh-CN" sz="1600" dirty="0" err="1"/>
              <a:t>imm</a:t>
            </a: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600" dirty="0"/>
              <a:t>        case(</a:t>
            </a:r>
            <a:r>
              <a:rPr lang="en-US" altLang="zh-CN" sz="1600" dirty="0" err="1"/>
              <a:t>funct_i</a:t>
            </a:r>
            <a:r>
              <a:rPr lang="en-US" altLang="zh-CN" sz="1600" dirty="0"/>
              <a:t>)</a:t>
            </a:r>
            <a:endParaRPr lang="en-US" altLang="zh-CN" sz="1600" dirty="0"/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4’b</a:t>
            </a:r>
            <a:r>
              <a:rPr lang="en-US" altLang="zh-CN" sz="1600" dirty="0">
                <a:solidFill>
                  <a:srgbClr val="0000FF"/>
                </a:solidFill>
              </a:rPr>
              <a:t>0000</a:t>
            </a:r>
            <a:r>
              <a:rPr lang="en-US" altLang="zh-CN" sz="1600" dirty="0"/>
              <a:t> : begin </a:t>
            </a:r>
            <a:endParaRPr lang="en-US" altLang="zh-CN" sz="1600" dirty="0"/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ALUCtrl_o</a:t>
            </a:r>
            <a:r>
              <a:rPr lang="en-US" altLang="zh-CN" sz="1600" dirty="0"/>
              <a:t> = 4’b0001;//add</a:t>
            </a:r>
            <a:endParaRPr lang="en-US" altLang="zh-CN" sz="1600" dirty="0"/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end</a:t>
            </a:r>
            <a:endParaRPr lang="en-US" altLang="zh-CN" sz="1600" dirty="0"/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4'b</a:t>
            </a:r>
            <a:r>
              <a:rPr lang="en-US" altLang="zh-CN" sz="1600" dirty="0">
                <a:solidFill>
                  <a:srgbClr val="0000FF"/>
                </a:solidFill>
              </a:rPr>
              <a:t>1000</a:t>
            </a:r>
            <a:r>
              <a:rPr lang="en-US" altLang="zh-CN" sz="1600" dirty="0"/>
              <a:t> : begin</a:t>
            </a:r>
            <a:endParaRPr lang="en-US" altLang="zh-CN" sz="1600" dirty="0"/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    </a:t>
            </a:r>
            <a:r>
              <a:rPr lang="en-US" altLang="zh-CN" sz="1600" dirty="0" err="1"/>
              <a:t>ALUCtrl_o</a:t>
            </a:r>
            <a:r>
              <a:rPr lang="en-US" altLang="zh-CN" sz="1600" dirty="0"/>
              <a:t> = 4’b0010;//sub</a:t>
            </a:r>
            <a:endParaRPr lang="en-US" altLang="zh-CN" sz="1600" dirty="0"/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    end</a:t>
            </a:r>
            <a:endParaRPr lang="en-US" altLang="zh-CN" sz="1600" dirty="0"/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16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600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4664596" y="1058780"/>
            <a:ext cx="4244293" cy="529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108000" rIns="9144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4'b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0110</a:t>
            </a:r>
            <a:r>
              <a:rPr lang="en-US" altLang="zh-CN" sz="1200" dirty="0">
                <a:latin typeface="Lucida Console" panose="020B0609040504020204" pitchFamily="49" charset="0"/>
              </a:rPr>
              <a:t> : begin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ALUCtrl_o</a:t>
            </a:r>
            <a:r>
              <a:rPr lang="en-US" altLang="zh-CN" sz="1200" dirty="0">
                <a:latin typeface="Lucida Console" panose="020B0609040504020204" pitchFamily="49" charset="0"/>
              </a:rPr>
              <a:t> = 4’b0100;//OR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end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4'b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0111</a:t>
            </a:r>
            <a:r>
              <a:rPr lang="en-US" altLang="zh-CN" sz="1200" dirty="0">
                <a:latin typeface="Lucida Console" panose="020B0609040504020204" pitchFamily="49" charset="0"/>
              </a:rPr>
              <a:t> : begin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ALUCtrl_o</a:t>
            </a:r>
            <a:r>
              <a:rPr lang="en-US" altLang="zh-CN" sz="1200" dirty="0">
                <a:latin typeface="Lucida Console" panose="020B0609040504020204" pitchFamily="49" charset="0"/>
              </a:rPr>
              <a:t> = 4’b0011;//AND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end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  ...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endcase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end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2’b01</a:t>
            </a:r>
            <a:r>
              <a:rPr lang="en-US" altLang="zh-CN" sz="1200" dirty="0">
                <a:latin typeface="Lucida Console" panose="020B0609040504020204" pitchFamily="49" charset="0"/>
              </a:rPr>
              <a:t> : begin //</a:t>
            </a:r>
            <a:r>
              <a:rPr lang="en-US" altLang="zh-CN" sz="1200" dirty="0" err="1">
                <a:latin typeface="Lucida Console" panose="020B0609040504020204" pitchFamily="49" charset="0"/>
              </a:rPr>
              <a:t>beq</a:t>
            </a:r>
            <a:r>
              <a:rPr lang="en-US" altLang="zh-CN" sz="1200" dirty="0">
                <a:latin typeface="Lucida Console" panose="020B0609040504020204" pitchFamily="49" charset="0"/>
              </a:rPr>
              <a:t>, ALU do subtraction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ALUCtrl_o</a:t>
            </a:r>
            <a:r>
              <a:rPr lang="en-US" altLang="zh-CN" sz="1200" dirty="0">
                <a:latin typeface="Lucida Console" panose="020B0609040504020204" pitchFamily="49" charset="0"/>
              </a:rPr>
              <a:t> = 4’b0010; //sub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end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</a:t>
            </a:r>
            <a:r>
              <a:rPr lang="en-US" altLang="zh-CN" sz="1200" dirty="0">
                <a:solidFill>
                  <a:srgbClr val="FF0000"/>
                </a:solidFill>
                <a:latin typeface="Lucida Console" panose="020B0609040504020204" pitchFamily="49" charset="0"/>
              </a:rPr>
              <a:t>2’b00</a:t>
            </a:r>
            <a:r>
              <a:rPr lang="en-US" altLang="zh-CN" sz="1200" dirty="0">
                <a:latin typeface="Lucida Console" panose="020B0609040504020204" pitchFamily="49" charset="0"/>
              </a:rPr>
              <a:t> : begin //</a:t>
            </a:r>
            <a:r>
              <a:rPr lang="en-US" altLang="zh-CN" sz="1200" dirty="0" err="1">
                <a:latin typeface="Lucida Console" panose="020B0609040504020204" pitchFamily="49" charset="0"/>
              </a:rPr>
              <a:t>lw</a:t>
            </a:r>
            <a:r>
              <a:rPr lang="en-US" altLang="zh-CN" sz="1200" dirty="0">
                <a:latin typeface="Lucida Console" panose="020B0609040504020204" pitchFamily="49" charset="0"/>
              </a:rPr>
              <a:t> or </a:t>
            </a:r>
            <a:r>
              <a:rPr lang="en-US" altLang="zh-CN" sz="1200" dirty="0" err="1">
                <a:latin typeface="Lucida Console" panose="020B0609040504020204" pitchFamily="49" charset="0"/>
              </a:rPr>
              <a:t>sw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    </a:t>
            </a:r>
            <a:r>
              <a:rPr lang="en-US" altLang="zh-CN" sz="1200" dirty="0" err="1">
                <a:latin typeface="Lucida Console" panose="020B0609040504020204" pitchFamily="49" charset="0"/>
              </a:rPr>
              <a:t>ALUCtrl_o</a:t>
            </a:r>
            <a:r>
              <a:rPr lang="en-US" altLang="zh-CN" sz="1200" dirty="0">
                <a:latin typeface="Lucida Console" panose="020B0609040504020204" pitchFamily="49" charset="0"/>
              </a:rPr>
              <a:t> = 4’b0001; //add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>
                <a:latin typeface="Lucida Console" panose="020B0609040504020204" pitchFamily="49" charset="0"/>
              </a:rPr>
              <a:t>    end</a:t>
            </a:r>
            <a:endParaRPr lang="en-US" altLang="zh-CN" sz="12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1200" dirty="0" err="1">
                <a:latin typeface="Lucida Console" panose="020B0609040504020204" pitchFamily="49" charset="0"/>
              </a:rPr>
              <a:t>endcase</a:t>
            </a:r>
            <a:endParaRPr lang="en-US" altLang="zh-CN" sz="1200" dirty="0">
              <a:latin typeface="Lucida Console" panose="020B060904050402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3883" y="1319078"/>
            <a:ext cx="1230631" cy="9363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主控制器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33" name="表格 132"/>
          <p:cNvGraphicFramePr>
            <a:graphicFrameLocks noGrp="1"/>
          </p:cNvGraphicFramePr>
          <p:nvPr/>
        </p:nvGraphicFramePr>
        <p:xfrm>
          <a:off x="0" y="5084195"/>
          <a:ext cx="2473234" cy="9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186"/>
                <a:gridCol w="1397909"/>
                <a:gridCol w="887139"/>
              </a:tblGrid>
              <a:tr h="18000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立即数格式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扩展方式</a:t>
                      </a:r>
                      <a:endParaRPr lang="zh-CN" altLang="en-US" sz="11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[31:20]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[31-25,11-7]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[31,7,30-25,11-8]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[31,19-12,20,30-21]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有符号位扩展</a:t>
                      </a:r>
                      <a:endParaRPr lang="zh-CN" altLang="en-US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98" name="表格 297"/>
          <p:cNvGraphicFramePr>
            <a:graphicFrameLocks noGrp="1"/>
          </p:cNvGraphicFramePr>
          <p:nvPr/>
        </p:nvGraphicFramePr>
        <p:xfrm>
          <a:off x="7498080" y="1741715"/>
          <a:ext cx="1645920" cy="10136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26168"/>
                <a:gridCol w="719752"/>
              </a:tblGrid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opcode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</a:rPr>
                        <a:t>ALUOp</a:t>
                      </a:r>
                      <a:endParaRPr kumimoji="0" lang="en-AU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b" horzOverflow="overflow"/>
                </a:tc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ld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sd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horzOverflow="overflow"/>
                </a:tc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branch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01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arith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.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10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68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bypass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AU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</a:rPr>
                        <a:t>11</a:t>
                      </a:r>
                      <a:endParaRPr kumimoji="0" lang="en-AU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0" marR="0" marT="0" marB="0" anchor="ctr" horzOverflow="overflow"/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110918" y="1311998"/>
            <a:ext cx="410213" cy="978217"/>
            <a:chOff x="6937375" y="1409700"/>
            <a:chExt cx="1054100" cy="1492250"/>
          </a:xfrm>
          <a:solidFill>
            <a:schemeClr val="bg1"/>
          </a:solidFill>
        </p:grpSpPr>
        <p:sp>
          <p:nvSpPr>
            <p:cNvPr id="5" name="任意多边形: 形状 4"/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951450" y="165339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951450" y="256144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110345" y="1993071"/>
              <a:ext cx="663759" cy="28170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/>
                <a:t>Add</a:t>
              </a:r>
              <a:endParaRPr lang="zh-CN" altLang="en-US" sz="1200" b="1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778758" y="2009776"/>
              <a:ext cx="181242" cy="2817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S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19003" y="1610130"/>
            <a:ext cx="684530" cy="967740"/>
            <a:chOff x="5854382" y="990600"/>
            <a:chExt cx="684530" cy="967740"/>
          </a:xfrm>
        </p:grpSpPr>
        <p:sp>
          <p:nvSpPr>
            <p:cNvPr id="11" name="任意多边形: 形状 10"/>
            <p:cNvSpPr/>
            <p:nvPr/>
          </p:nvSpPr>
          <p:spPr>
            <a:xfrm>
              <a:off x="5854382" y="990600"/>
              <a:ext cx="684530" cy="96774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863522" y="114864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863522" y="173752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973161" y="1342231"/>
              <a:ext cx="30136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Add</a:t>
              </a:r>
              <a:endParaRPr lang="zh-CN" altLang="en-US" sz="1400" b="1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53357" y="1467386"/>
              <a:ext cx="27411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200" dirty="0"/>
                <a:t>Sum</a:t>
              </a:r>
              <a:endParaRPr lang="zh-CN" altLang="en-US" sz="12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6443452" y="1420034"/>
              <a:ext cx="83976" cy="65315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294311" y="3651655"/>
            <a:ext cx="243840" cy="79248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/>
              </a:rPr>
              <a:t>PC</a:t>
            </a:r>
            <a:endParaRPr lang="zh-CN" altLang="en-US" sz="1400" b="1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212771" y="5322975"/>
            <a:ext cx="502920" cy="74676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CN" sz="1400" b="1" dirty="0" err="1">
                <a:solidFill>
                  <a:schemeClr val="tx1"/>
                </a:solidFill>
              </a:rPr>
              <a:t>Imm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Gen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112725" y="1405025"/>
            <a:ext cx="216626" cy="763270"/>
            <a:chOff x="6252754" y="1911350"/>
            <a:chExt cx="262346" cy="762000"/>
          </a:xfrm>
        </p:grpSpPr>
        <p:sp>
          <p:nvSpPr>
            <p:cNvPr id="20" name="矩形: 圆角 19"/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  <a:endParaRPr lang="en-US" altLang="zh-CN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  <a:endParaRPr lang="en-US" altLang="zh-CN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4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262475" y="1985578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262475" y="2545445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28651" y="3878032"/>
            <a:ext cx="739140" cy="1066800"/>
            <a:chOff x="2948940" y="1722120"/>
            <a:chExt cx="937260" cy="1333500"/>
          </a:xfrm>
        </p:grpSpPr>
        <p:sp>
          <p:nvSpPr>
            <p:cNvPr id="24" name="矩形 23"/>
            <p:cNvSpPr/>
            <p:nvPr/>
          </p:nvSpPr>
          <p:spPr>
            <a:xfrm>
              <a:off x="2948940" y="1722120"/>
              <a:ext cx="937260" cy="13335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alibri" panose="020F0502020204030204"/>
                </a:rPr>
                <a:t>Inst[31:0]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Instruction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" panose="020F0502020204030204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" panose="020F0502020204030204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55609" y="1752600"/>
              <a:ext cx="659394" cy="373980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/>
                <a:t>Read</a:t>
              </a:r>
              <a:endParaRPr lang="en-US" altLang="zh-CN" sz="1200" dirty="0"/>
            </a:p>
            <a:p>
              <a:pPr>
                <a:lnSpc>
                  <a:spcPct val="80000"/>
                </a:lnSpc>
              </a:pPr>
              <a:r>
                <a:rPr lang="en-US" altLang="zh-CN" sz="1200" dirty="0"/>
                <a:t>address</a:t>
              </a:r>
              <a:endParaRPr lang="zh-CN" altLang="en-US" sz="1200" dirty="0"/>
            </a:p>
          </p:txBody>
        </p:sp>
      </p:grpSp>
      <p:cxnSp>
        <p:nvCxnSpPr>
          <p:cNvPr id="26" name="连接符: 肘形 25"/>
          <p:cNvCxnSpPr>
            <a:stCxn id="9" idx="3"/>
            <a:endCxn id="21" idx="2"/>
          </p:cNvCxnSpPr>
          <p:nvPr/>
        </p:nvCxnSpPr>
        <p:spPr>
          <a:xfrm flipV="1">
            <a:off x="2508882" y="1512089"/>
            <a:ext cx="4611870" cy="285611"/>
          </a:xfrm>
          <a:prstGeom prst="bentConnector3">
            <a:avLst>
              <a:gd name="adj1" fmla="val 634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/>
          <p:cNvCxnSpPr>
            <a:stCxn id="17" idx="1"/>
            <a:endCxn id="20" idx="3"/>
          </p:cNvCxnSpPr>
          <p:nvPr/>
        </p:nvCxnSpPr>
        <p:spPr>
          <a:xfrm rot="10800000" flipH="1">
            <a:off x="1294311" y="1786661"/>
            <a:ext cx="6035040" cy="2261235"/>
          </a:xfrm>
          <a:prstGeom prst="bentConnector5">
            <a:avLst>
              <a:gd name="adj1" fmla="val -3788"/>
              <a:gd name="adj2" fmla="val 127492"/>
              <a:gd name="adj3" fmla="val 103788"/>
            </a:avLst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endCxn id="6" idx="2"/>
          </p:cNvCxnSpPr>
          <p:nvPr/>
        </p:nvCxnSpPr>
        <p:spPr>
          <a:xfrm rot="5400000" flipH="1" flipV="1">
            <a:off x="583559" y="2512519"/>
            <a:ext cx="2552198" cy="513474"/>
          </a:xfrm>
          <a:prstGeom prst="bentConnector2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3"/>
            <a:endCxn id="25" idx="1"/>
          </p:cNvCxnSpPr>
          <p:nvPr/>
        </p:nvCxnSpPr>
        <p:spPr>
          <a:xfrm>
            <a:off x="1538151" y="4047895"/>
            <a:ext cx="195759" cy="411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/>
          <p:nvPr/>
        </p:nvCxnSpPr>
        <p:spPr>
          <a:xfrm rot="16200000" flipH="1">
            <a:off x="2547154" y="4032473"/>
            <a:ext cx="1744980" cy="1600200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3"/>
          </p:cNvCxnSpPr>
          <p:nvPr/>
        </p:nvCxnSpPr>
        <p:spPr>
          <a:xfrm>
            <a:off x="2467791" y="4411432"/>
            <a:ext cx="144780" cy="0"/>
          </a:xfrm>
          <a:prstGeom prst="straightConnector1">
            <a:avLst/>
          </a:prstGeom>
          <a:ln w="158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18" idx="6"/>
            <a:endCxn id="13" idx="2"/>
          </p:cNvCxnSpPr>
          <p:nvPr/>
        </p:nvCxnSpPr>
        <p:spPr>
          <a:xfrm flipV="1">
            <a:off x="4715691" y="2378229"/>
            <a:ext cx="1112452" cy="3318126"/>
          </a:xfrm>
          <a:prstGeom prst="bentConnector3">
            <a:avLst>
              <a:gd name="adj1" fmla="val 4041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6" idx="6"/>
            <a:endCxn id="22" idx="2"/>
          </p:cNvCxnSpPr>
          <p:nvPr/>
        </p:nvCxnSpPr>
        <p:spPr>
          <a:xfrm>
            <a:off x="6492049" y="2072222"/>
            <a:ext cx="628703" cy="6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3955868" y="5648458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899261" y="5434477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25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800599" y="5447539"/>
            <a:ext cx="1872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32</a:t>
            </a:r>
            <a:endParaRPr lang="zh-CN" altLang="en-US" sz="1400" dirty="0"/>
          </a:p>
        </p:txBody>
      </p:sp>
      <p:cxnSp>
        <p:nvCxnSpPr>
          <p:cNvPr id="37" name="直接连接符 36"/>
          <p:cNvCxnSpPr/>
          <p:nvPr/>
        </p:nvCxnSpPr>
        <p:spPr>
          <a:xfrm flipH="1" flipV="1">
            <a:off x="4831079" y="5661520"/>
            <a:ext cx="121920" cy="11321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7" idx="2"/>
          </p:cNvCxnSpPr>
          <p:nvPr/>
        </p:nvCxnSpPr>
        <p:spPr>
          <a:xfrm>
            <a:off x="1891937" y="2088413"/>
            <a:ext cx="22445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743891" y="1990237"/>
            <a:ext cx="10450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40" name="椭圆 39"/>
          <p:cNvSpPr/>
          <p:nvPr/>
        </p:nvSpPr>
        <p:spPr>
          <a:xfrm>
            <a:off x="5279572" y="2186393"/>
            <a:ext cx="381000" cy="385762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Shift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left1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>
            <a:stCxn id="58" idx="4"/>
          </p:cNvCxnSpPr>
          <p:nvPr/>
        </p:nvCxnSpPr>
        <p:spPr>
          <a:xfrm>
            <a:off x="5655030" y="4167828"/>
            <a:ext cx="0" cy="677654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/>
          <p:cNvCxnSpPr>
            <a:stCxn id="48" idx="3"/>
            <a:endCxn id="58" idx="0"/>
          </p:cNvCxnSpPr>
          <p:nvPr/>
        </p:nvCxnSpPr>
        <p:spPr>
          <a:xfrm>
            <a:off x="5046683" y="3430979"/>
            <a:ext cx="608347" cy="332989"/>
          </a:xfrm>
          <a:prstGeom prst="bentConnector2">
            <a:avLst/>
          </a:prstGeom>
          <a:ln w="127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621743" y="2681842"/>
            <a:ext cx="1478280" cy="1097785"/>
            <a:chOff x="3512820" y="2438400"/>
            <a:chExt cx="1478280" cy="1097785"/>
          </a:xfrm>
        </p:grpSpPr>
        <p:sp>
          <p:nvSpPr>
            <p:cNvPr id="44" name="椭圆 43"/>
            <p:cNvSpPr/>
            <p:nvPr/>
          </p:nvSpPr>
          <p:spPr>
            <a:xfrm>
              <a:off x="3512820" y="2438400"/>
              <a:ext cx="1478280" cy="108204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17B6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zh-CN" sz="1400" b="1" dirty="0">
                  <a:solidFill>
                    <a:srgbClr val="17B6F1"/>
                  </a:solidFill>
                </a:rPr>
                <a:t>  Main</a:t>
              </a:r>
              <a:endParaRPr lang="en-US" altLang="zh-CN" sz="1400" b="1" dirty="0">
                <a:solidFill>
                  <a:srgbClr val="17B6F1"/>
                </a:solidFill>
              </a:endParaRPr>
            </a:p>
            <a:p>
              <a:r>
                <a:rPr lang="en-US" altLang="zh-CN" sz="1400" b="1" dirty="0">
                  <a:solidFill>
                    <a:srgbClr val="17B6F1"/>
                  </a:solidFill>
                </a:rPr>
                <a:t>Control</a:t>
              </a:r>
              <a:endParaRPr lang="zh-CN" altLang="en-US" sz="1400" b="1" dirty="0">
                <a:solidFill>
                  <a:srgbClr val="17B6F1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266110" y="2519422"/>
              <a:ext cx="5268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>
                  <a:solidFill>
                    <a:srgbClr val="17B6F1"/>
                  </a:solidFill>
                </a:rPr>
                <a:t>Branch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278174" y="2690007"/>
              <a:ext cx="64800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MemRead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540430" y="286014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494710" y="3102898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ALUOp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304210" y="2981523"/>
              <a:ext cx="67927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MemWrite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380410" y="3224272"/>
              <a:ext cx="44305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ALUSrc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987456" y="3330556"/>
              <a:ext cx="587830" cy="205629"/>
            </a:xfrm>
            <a:prstGeom prst="rect">
              <a:avLst/>
            </a:prstGeom>
            <a:noFill/>
          </p:spPr>
          <p:txBody>
            <a:bodyPr wrap="square" lIns="0" tIns="0" rIns="0" bIns="3600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RegWrite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682754" y="3224272"/>
              <a:ext cx="519250" cy="169277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zh-CN" sz="1100" dirty="0" err="1">
                  <a:solidFill>
                    <a:srgbClr val="17B6F1"/>
                  </a:solidFill>
                </a:rPr>
                <a:t>ImmSel</a:t>
              </a:r>
              <a:endParaRPr lang="zh-CN" altLang="en-US" sz="1100" dirty="0">
                <a:solidFill>
                  <a:srgbClr val="17B6F1"/>
                </a:solidFill>
              </a:endParaRPr>
            </a:p>
          </p:txBody>
        </p:sp>
      </p:grpSp>
      <p:cxnSp>
        <p:nvCxnSpPr>
          <p:cNvPr id="53" name="连接符: 肘形 52"/>
          <p:cNvCxnSpPr>
            <a:stCxn id="52" idx="1"/>
            <a:endCxn id="18" idx="4"/>
          </p:cNvCxnSpPr>
          <p:nvPr/>
        </p:nvCxnSpPr>
        <p:spPr>
          <a:xfrm rot="10800000" flipH="1" flipV="1">
            <a:off x="3791677" y="3552353"/>
            <a:ext cx="672554" cy="2517382"/>
          </a:xfrm>
          <a:prstGeom prst="bentConnector4">
            <a:avLst>
              <a:gd name="adj1" fmla="val -33990"/>
              <a:gd name="adj2" fmla="val 109081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/>
          <p:cNvCxnSpPr>
            <a:stCxn id="44" idx="7"/>
            <a:endCxn id="20" idx="2"/>
          </p:cNvCxnSpPr>
          <p:nvPr/>
        </p:nvCxnSpPr>
        <p:spPr>
          <a:xfrm rot="5400000" flipH="1" flipV="1">
            <a:off x="5716282" y="1335547"/>
            <a:ext cx="672008" cy="2337504"/>
          </a:xfrm>
          <a:prstGeom prst="bentConnector3">
            <a:avLst>
              <a:gd name="adj1" fmla="val 1404"/>
            </a:avLst>
          </a:prstGeom>
          <a:ln w="12700">
            <a:solidFill>
              <a:srgbClr val="17B6F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/>
          <p:cNvCxnSpPr>
            <a:endCxn id="44" idx="2"/>
          </p:cNvCxnSpPr>
          <p:nvPr/>
        </p:nvCxnSpPr>
        <p:spPr>
          <a:xfrm flipV="1">
            <a:off x="2625700" y="3222862"/>
            <a:ext cx="996043" cy="913310"/>
          </a:xfrm>
          <a:prstGeom prst="bentConnector3">
            <a:avLst>
              <a:gd name="adj1" fmla="val -601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2678974" y="2860589"/>
            <a:ext cx="557200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Inst[6:0]</a:t>
            </a:r>
            <a:endParaRPr lang="zh-CN" altLang="en-US" sz="1200" dirty="0"/>
          </a:p>
        </p:txBody>
      </p:sp>
      <p:sp>
        <p:nvSpPr>
          <p:cNvPr id="57" name="文本框 56"/>
          <p:cNvSpPr txBox="1"/>
          <p:nvPr/>
        </p:nvSpPr>
        <p:spPr>
          <a:xfrm>
            <a:off x="2652849" y="5525412"/>
            <a:ext cx="635746" cy="151452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 dirty="0"/>
              <a:t>Inst[31:7]</a:t>
            </a:r>
            <a:endParaRPr lang="zh-CN" altLang="en-US" sz="1200" dirty="0"/>
          </a:p>
        </p:txBody>
      </p:sp>
      <p:sp>
        <p:nvSpPr>
          <p:cNvPr id="58" name="椭圆 57"/>
          <p:cNvSpPr/>
          <p:nvPr/>
        </p:nvSpPr>
        <p:spPr>
          <a:xfrm>
            <a:off x="5380710" y="3763968"/>
            <a:ext cx="548640" cy="403860"/>
          </a:xfrm>
          <a:prstGeom prst="ellipse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ALU </a:t>
            </a:r>
            <a:endParaRPr lang="en-US" altLang="zh-CN" sz="1200" b="1" dirty="0">
              <a:solidFill>
                <a:srgbClr val="17B6F1"/>
              </a:solidFill>
            </a:endParaRPr>
          </a:p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rgbClr val="17B6F1"/>
                </a:solidFill>
              </a:rPr>
              <a:t>control</a:t>
            </a:r>
            <a:endParaRPr lang="zh-CN" altLang="en-US" sz="1200" b="1" dirty="0">
              <a:solidFill>
                <a:srgbClr val="17B6F1"/>
              </a:solidFill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2620191" y="3950285"/>
            <a:ext cx="2760519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/>
          <p:cNvCxnSpPr>
            <a:stCxn id="61" idx="6"/>
            <a:endCxn id="12" idx="2"/>
          </p:cNvCxnSpPr>
          <p:nvPr/>
        </p:nvCxnSpPr>
        <p:spPr>
          <a:xfrm flipV="1">
            <a:off x="1620413" y="1789349"/>
            <a:ext cx="4207730" cy="860857"/>
          </a:xfrm>
          <a:prstGeom prst="bentConnector3">
            <a:avLst>
              <a:gd name="adj1" fmla="val 3406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1566413" y="2623206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288595" y="2609341"/>
            <a:ext cx="2691300" cy="1639317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63" name="直接连接符 62"/>
          <p:cNvCxnSpPr/>
          <p:nvPr/>
        </p:nvCxnSpPr>
        <p:spPr>
          <a:xfrm>
            <a:off x="5046683" y="3012041"/>
            <a:ext cx="11712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100023" y="3188228"/>
            <a:ext cx="11712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5092403" y="3309603"/>
            <a:ext cx="11712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932383" y="3573998"/>
            <a:ext cx="1285595" cy="0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316255" y="3763882"/>
            <a:ext cx="0" cy="742773"/>
          </a:xfrm>
          <a:prstGeom prst="line">
            <a:avLst/>
          </a:prstGeom>
          <a:ln w="15875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NiMzU4MGI2ZmIyYTZjYmFkZTk0ZmEzODRiZTI4ODg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sz="2400" b="1"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5535</Words>
  <Application>WPS 演示</Application>
  <PresentationFormat>全屏显示(4:3)</PresentationFormat>
  <Paragraphs>1576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Lucida Console</vt:lpstr>
      <vt:lpstr>Calibri</vt:lpstr>
      <vt:lpstr>Arial Unicode MS</vt:lpstr>
      <vt:lpstr>等线</vt:lpstr>
      <vt:lpstr>Office 主题</vt:lpstr>
      <vt:lpstr>CST21123 计算机组成与结构</vt:lpstr>
      <vt:lpstr>实验原理图</vt:lpstr>
      <vt:lpstr>带控制的RISC-V数据通路</vt:lpstr>
      <vt:lpstr>RISC-V 指令类型回顾</vt:lpstr>
      <vt:lpstr>ALU 的控制</vt:lpstr>
      <vt:lpstr>ALU 的控制</vt:lpstr>
      <vt:lpstr>ALU 的数据通路实现(Zero)</vt:lpstr>
      <vt:lpstr>ALU 控制器 Verilog 实现</vt:lpstr>
      <vt:lpstr>主控制器</vt:lpstr>
      <vt:lpstr>构建主控制器真值表(算术逻辑)</vt:lpstr>
      <vt:lpstr>构建主控制器真值表(访存/分支)</vt:lpstr>
      <vt:lpstr>RV32I只用到9-bit的ISA</vt:lpstr>
      <vt:lpstr>基于组合逻辑的主控制器实现</vt:lpstr>
      <vt:lpstr>完整的数据通路+控制通路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Tachiang</dc:creator>
  <cp:lastModifiedBy>葱球</cp:lastModifiedBy>
  <cp:revision>1003</cp:revision>
  <dcterms:created xsi:type="dcterms:W3CDTF">2015-05-05T08:02:00Z</dcterms:created>
  <dcterms:modified xsi:type="dcterms:W3CDTF">2024-04-13T17:22:50Z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CDDEB39F1479449BAAAF5139EA556D68_12</vt:lpwstr>
  </property>
  <property fmtid="{D5CDD505-2E9C-101B-9397-08002B2CF9AE}" pid="3" name="KSOProductBuildVer">
    <vt:lpwstr>2052-12.1.0.16388</vt:lpwstr>
  </property>
</Properties>
</file>