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553" r:id="rId3"/>
    <p:sldId id="518" r:id="rId4"/>
    <p:sldId id="555" r:id="rId5"/>
    <p:sldId id="554" r:id="rId6"/>
    <p:sldId id="538" r:id="rId7"/>
    <p:sldId id="53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6F1"/>
    <a:srgbClr val="0000FF"/>
    <a:srgbClr val="025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1" autoAdjust="0"/>
    <p:restoredTop sz="93724" autoAdjust="0"/>
  </p:normalViewPr>
  <p:slideViewPr>
    <p:cSldViewPr snapToGrid="0">
      <p:cViewPr varScale="1">
        <p:scale>
          <a:sx n="117" d="100"/>
          <a:sy n="117" d="100"/>
        </p:scale>
        <p:origin x="108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AEF8B-ED99-4171-9022-AB49255A36A4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C5EDF-92BA-4BC4-951E-E919540FBB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70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381124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3284"/>
            <a:ext cx="6858000" cy="1004516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7A33CB-A685-4EE0-A35D-3E26EE2E86C3}" type="datetime1">
              <a:rPr lang="zh-CN" altLang="en-US" smtClean="0"/>
              <a:t>2024/4/26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2248" y="294290"/>
            <a:ext cx="8650014" cy="546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8883" y="5915943"/>
            <a:ext cx="1870842" cy="880816"/>
          </a:xfrm>
          <a:prstGeom prst="rect">
            <a:avLst/>
          </a:prstGeom>
        </p:spPr>
      </p:pic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685800" y="2943895"/>
            <a:ext cx="7772400" cy="871360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4"/>
          </p:nvPr>
        </p:nvSpPr>
        <p:spPr>
          <a:xfrm>
            <a:off x="6947338" y="6127751"/>
            <a:ext cx="1820260" cy="4572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051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23A9-91C9-4F4B-8807-8BF2D0A6471D}" type="datetime1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7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E4F3-E703-4110-B0A9-A1FF9A375ED1}" type="datetime1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03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104"/>
            <a:ext cx="7886700" cy="714704"/>
          </a:xfrm>
        </p:spPr>
        <p:txBody>
          <a:bodyPr/>
          <a:lstStyle>
            <a:lvl1pPr>
              <a:defRPr>
                <a:solidFill>
                  <a:srgbClr val="025AA0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1752"/>
            <a:ext cx="7886700" cy="4905211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defRPr>
                <a:solidFill>
                  <a:schemeClr val="tx1"/>
                </a:solidFill>
                <a:latin typeface="Lucida Console" panose="020B060904050402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8754E5-157D-73AE-D3A7-CFCCC8A13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453" t="17892" r="66765" b="19056"/>
          <a:stretch/>
        </p:blipFill>
        <p:spPr>
          <a:xfrm>
            <a:off x="555507" y="6393883"/>
            <a:ext cx="345657" cy="3693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D2F47B-7A01-8165-EBBA-A88AF9C77525}"/>
              </a:ext>
            </a:extLst>
          </p:cNvPr>
          <p:cNvSpPr txBox="1"/>
          <p:nvPr userDrawn="1"/>
        </p:nvSpPr>
        <p:spPr>
          <a:xfrm>
            <a:off x="901164" y="6393883"/>
            <a:ext cx="220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CST211323 | </a:t>
            </a:r>
            <a:r>
              <a:rPr lang="en-US" altLang="zh-CN" sz="1600" dirty="0" err="1"/>
              <a:t>Dajiang</a:t>
            </a:r>
            <a:r>
              <a:rPr lang="en-US" altLang="zh-CN" sz="1600" dirty="0"/>
              <a:t> Liu</a:t>
            </a:r>
            <a:endParaRPr lang="zh-CN" altLang="en-US" sz="1600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F1A188D-E562-1CCE-E77C-D51DCA3AEDCE}"/>
              </a:ext>
            </a:extLst>
          </p:cNvPr>
          <p:cNvCxnSpPr>
            <a:cxnSpLocks/>
          </p:cNvCxnSpPr>
          <p:nvPr userDrawn="1"/>
        </p:nvCxnSpPr>
        <p:spPr>
          <a:xfrm>
            <a:off x="0" y="944933"/>
            <a:ext cx="3773103" cy="0"/>
          </a:xfrm>
          <a:prstGeom prst="line">
            <a:avLst/>
          </a:prstGeom>
          <a:ln w="508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D6CD76E-2ECF-690D-4CAF-92FABB8C0517}"/>
              </a:ext>
            </a:extLst>
          </p:cNvPr>
          <p:cNvCxnSpPr>
            <a:cxnSpLocks/>
          </p:cNvCxnSpPr>
          <p:nvPr userDrawn="1"/>
        </p:nvCxnSpPr>
        <p:spPr>
          <a:xfrm>
            <a:off x="344906" y="944933"/>
            <a:ext cx="8799094" cy="0"/>
          </a:xfrm>
          <a:prstGeom prst="line">
            <a:avLst/>
          </a:prstGeom>
          <a:ln w="127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0535"/>
            <a:ext cx="3886200" cy="49064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0535"/>
            <a:ext cx="3886200" cy="49064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  <a:lvl2pPr>
              <a:defRPr>
                <a:latin typeface="Lucida Console" panose="020B0609040504020204" pitchFamily="49" charset="0"/>
              </a:defRPr>
            </a:lvl2pPr>
            <a:lvl3pPr>
              <a:defRPr>
                <a:latin typeface="Lucida Console" panose="020B0609040504020204" pitchFamily="49" charset="0"/>
              </a:defRPr>
            </a:lvl3pPr>
            <a:lvl4pPr>
              <a:defRPr>
                <a:latin typeface="Lucida Console" panose="020B0609040504020204" pitchFamily="49" charset="0"/>
              </a:defRPr>
            </a:lvl4pPr>
            <a:lvl5pPr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426DED-BF3F-70C7-5F6A-DB42151120B5}"/>
              </a:ext>
            </a:extLst>
          </p:cNvPr>
          <p:cNvSpPr txBox="1">
            <a:spLocks/>
          </p:cNvSpPr>
          <p:nvPr userDrawn="1"/>
        </p:nvSpPr>
        <p:spPr>
          <a:xfrm>
            <a:off x="628650" y="105104"/>
            <a:ext cx="7886700" cy="71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25A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latin typeface="Lucida Console" panose="020B0609040504020204" pitchFamily="49" charset="0"/>
              </a:rPr>
              <a:t>单击此处编辑母版标题样式</a:t>
            </a:r>
            <a:endParaRPr lang="en-US" dirty="0">
              <a:latin typeface="Lucida Console" panose="020B060904050402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CB8778-50A5-736B-AA6D-7241E6C1FF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453" t="17892" r="66765" b="19056"/>
          <a:stretch/>
        </p:blipFill>
        <p:spPr>
          <a:xfrm>
            <a:off x="555507" y="6393883"/>
            <a:ext cx="345657" cy="3693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0359C20-637E-283E-B596-E57E54706FF0}"/>
              </a:ext>
            </a:extLst>
          </p:cNvPr>
          <p:cNvSpPr txBox="1"/>
          <p:nvPr userDrawn="1"/>
        </p:nvSpPr>
        <p:spPr>
          <a:xfrm>
            <a:off x="901164" y="6393883"/>
            <a:ext cx="2207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CST211323 | </a:t>
            </a:r>
            <a:r>
              <a:rPr lang="en-US" altLang="zh-CN" sz="1600" dirty="0" err="1"/>
              <a:t>Dajiang</a:t>
            </a:r>
            <a:r>
              <a:rPr lang="en-US" altLang="zh-CN" sz="1600" dirty="0"/>
              <a:t> Liu</a:t>
            </a:r>
            <a:endParaRPr lang="zh-CN" altLang="en-US" sz="1600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1991BDC-A73F-7ACC-9993-448EBA5F1C09}"/>
              </a:ext>
            </a:extLst>
          </p:cNvPr>
          <p:cNvCxnSpPr>
            <a:cxnSpLocks/>
          </p:cNvCxnSpPr>
          <p:nvPr userDrawn="1"/>
        </p:nvCxnSpPr>
        <p:spPr>
          <a:xfrm>
            <a:off x="0" y="944933"/>
            <a:ext cx="3773103" cy="0"/>
          </a:xfrm>
          <a:prstGeom prst="line">
            <a:avLst/>
          </a:prstGeom>
          <a:ln w="508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5355884-F157-2655-0372-37207732BB80}"/>
              </a:ext>
            </a:extLst>
          </p:cNvPr>
          <p:cNvCxnSpPr>
            <a:cxnSpLocks/>
          </p:cNvCxnSpPr>
          <p:nvPr userDrawn="1"/>
        </p:nvCxnSpPr>
        <p:spPr>
          <a:xfrm>
            <a:off x="344906" y="944933"/>
            <a:ext cx="8799094" cy="0"/>
          </a:xfrm>
          <a:prstGeom prst="line">
            <a:avLst/>
          </a:prstGeom>
          <a:ln w="12700">
            <a:solidFill>
              <a:srgbClr val="025A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6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707C-83BB-45D1-8698-02B558B962A7}" type="datetime1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9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4786-2AFC-42C7-8153-52857EED5D23}" type="datetime1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0C918-17C1-4566-B4DC-F69B2C59FABD}" type="datetime1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59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053B6-28FB-4759-9B04-ACC579A9446E}" type="datetime1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8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5AF4-44C0-4606-9B75-AC363FC42782}" type="datetime1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5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7860-2C3B-46E1-A707-2C3165B14B89}" type="datetime1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35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1B55A-BBF5-4723-B678-4DF73E8B2574}" type="datetime1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6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Console" panose="020B060904050402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CST21123</a:t>
            </a:r>
            <a:br>
              <a:rPr lang="en-US" altLang="zh-CN" dirty="0"/>
            </a:br>
            <a:r>
              <a:rPr lang="zh-CN" altLang="en-US" dirty="0"/>
              <a:t>计算机组成与结构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刘大江</a:t>
            </a:r>
            <a:endParaRPr lang="en-US" altLang="zh-CN" dirty="0"/>
          </a:p>
          <a:p>
            <a:r>
              <a:rPr lang="zh-CN" altLang="en-US" dirty="0"/>
              <a:t>计算机学院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 4</a:t>
            </a:r>
            <a:r>
              <a:rPr lang="zh-CN" altLang="en-US" dirty="0"/>
              <a:t>：流水线处理器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春季</a:t>
            </a:r>
          </a:p>
        </p:txBody>
      </p:sp>
    </p:spTree>
    <p:extLst>
      <p:ext uri="{BB962C8B-B14F-4D97-AF65-F5344CB8AC3E}">
        <p14:creationId xmlns:p14="http://schemas.microsoft.com/office/powerpoint/2010/main" val="326773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连接符: 肘形 239">
            <a:extLst>
              <a:ext uri="{FF2B5EF4-FFF2-40B4-BE49-F238E27FC236}">
                <a16:creationId xmlns:a16="http://schemas.microsoft.com/office/drawing/2014/main" id="{921DEE78-0C3B-4EFD-83F3-DB33C19A2825}"/>
              </a:ext>
            </a:extLst>
          </p:cNvPr>
          <p:cNvCxnSpPr>
            <a:cxnSpLocks/>
            <a:stCxn id="239" idx="6"/>
            <a:endCxn id="27" idx="2"/>
          </p:cNvCxnSpPr>
          <p:nvPr/>
        </p:nvCxnSpPr>
        <p:spPr>
          <a:xfrm flipV="1">
            <a:off x="1066331" y="2933406"/>
            <a:ext cx="2373346" cy="575823"/>
          </a:xfrm>
          <a:prstGeom prst="bentConnector3">
            <a:avLst>
              <a:gd name="adj1" fmla="val 3153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4CE62391-9360-498D-25AA-270524ED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完整的数据通路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A6A168-CB8D-5C94-2E18-D6FEDD49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FA3C8E4-115B-7BB2-B70B-6DB0889A40EE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2641601" y="5581630"/>
            <a:ext cx="5228972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75331BC-0BAF-66B3-684A-B0093E08A487}"/>
              </a:ext>
            </a:extLst>
          </p:cNvPr>
          <p:cNvCxnSpPr>
            <a:cxnSpLocks/>
            <a:stCxn id="133" idx="6"/>
            <a:endCxn id="120" idx="0"/>
          </p:cNvCxnSpPr>
          <p:nvPr/>
        </p:nvCxnSpPr>
        <p:spPr>
          <a:xfrm>
            <a:off x="8037098" y="2260134"/>
            <a:ext cx="722093" cy="219"/>
          </a:xfrm>
          <a:prstGeom prst="line">
            <a:avLst/>
          </a:prstGeom>
          <a:ln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A8DCF36-6B83-5A2D-1010-8480046F6191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5400000" flipH="1" flipV="1">
            <a:off x="5600203" y="593464"/>
            <a:ext cx="1492098" cy="4825877"/>
          </a:xfrm>
          <a:prstGeom prst="bentConnector3">
            <a:avLst>
              <a:gd name="adj1" fmla="val 149367"/>
            </a:avLst>
          </a:prstGeom>
          <a:ln>
            <a:solidFill>
              <a:srgbClr val="17B6F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CC0E9FE5-1F24-6572-3274-1B1ECB3AEA34}"/>
              </a:ext>
            </a:extLst>
          </p:cNvPr>
          <p:cNvCxnSpPr>
            <a:cxnSpLocks/>
            <a:stCxn id="134" idx="6"/>
            <a:endCxn id="93" idx="0"/>
          </p:cNvCxnSpPr>
          <p:nvPr/>
        </p:nvCxnSpPr>
        <p:spPr>
          <a:xfrm>
            <a:off x="8037098" y="2418884"/>
            <a:ext cx="438680" cy="1234316"/>
          </a:xfrm>
          <a:prstGeom prst="bentConnector2">
            <a:avLst/>
          </a:prstGeom>
          <a:ln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25CE6A82-1CAA-2A00-24B6-D15EB5A5A391}"/>
              </a:ext>
            </a:extLst>
          </p:cNvPr>
          <p:cNvCxnSpPr>
            <a:cxnSpLocks/>
            <a:stCxn id="129" idx="6"/>
            <a:endCxn id="98" idx="3"/>
          </p:cNvCxnSpPr>
          <p:nvPr/>
        </p:nvCxnSpPr>
        <p:spPr>
          <a:xfrm>
            <a:off x="6522721" y="2209334"/>
            <a:ext cx="1008241" cy="3058784"/>
          </a:xfrm>
          <a:prstGeom prst="bentConnector3">
            <a:avLst>
              <a:gd name="adj1" fmla="val 118608"/>
            </a:avLst>
          </a:prstGeom>
          <a:ln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886FDE8-8854-EFB8-969A-A0D887335141}"/>
              </a:ext>
            </a:extLst>
          </p:cNvPr>
          <p:cNvCxnSpPr>
            <a:cxnSpLocks/>
            <a:stCxn id="131" idx="6"/>
            <a:endCxn id="53" idx="0"/>
          </p:cNvCxnSpPr>
          <p:nvPr/>
        </p:nvCxnSpPr>
        <p:spPr>
          <a:xfrm>
            <a:off x="4504337" y="2266477"/>
            <a:ext cx="1514971" cy="1861741"/>
          </a:xfrm>
          <a:prstGeom prst="bentConnector2">
            <a:avLst/>
          </a:prstGeom>
          <a:ln>
            <a:solidFill>
              <a:srgbClr val="17B6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A1600950-4327-7F1B-A2CE-B1E5DEF7C056}"/>
              </a:ext>
            </a:extLst>
          </p:cNvPr>
          <p:cNvCxnSpPr>
            <a:cxnSpLocks/>
            <a:stCxn id="105" idx="7"/>
            <a:endCxn id="97" idx="2"/>
          </p:cNvCxnSpPr>
          <p:nvPr/>
        </p:nvCxnSpPr>
        <p:spPr>
          <a:xfrm rot="16200000" flipH="1">
            <a:off x="6340358" y="1752195"/>
            <a:ext cx="887103" cy="3197274"/>
          </a:xfrm>
          <a:prstGeom prst="bentConnector4">
            <a:avLst>
              <a:gd name="adj1" fmla="val -25769"/>
              <a:gd name="adj2" fmla="val 96389"/>
            </a:avLst>
          </a:prstGeom>
          <a:ln w="15875">
            <a:solidFill>
              <a:schemeClr val="bg1">
                <a:lumMod val="9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769CA13-7E65-384D-2D29-A44A9E08BAB4}"/>
              </a:ext>
            </a:extLst>
          </p:cNvPr>
          <p:cNvCxnSpPr>
            <a:cxnSpLocks/>
            <a:stCxn id="14" idx="6"/>
            <a:endCxn id="96" idx="2"/>
          </p:cNvCxnSpPr>
          <p:nvPr/>
        </p:nvCxnSpPr>
        <p:spPr>
          <a:xfrm>
            <a:off x="6803419" y="3184630"/>
            <a:ext cx="1579128" cy="841913"/>
          </a:xfrm>
          <a:prstGeom prst="bentConnector3">
            <a:avLst>
              <a:gd name="adj1" fmla="val 88407"/>
            </a:avLst>
          </a:prstGeom>
          <a:ln w="15875">
            <a:solidFill>
              <a:schemeClr val="bg1">
                <a:lumMod val="9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ACA56F0C-3440-15F0-4F20-4406298F55D7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 flipH="1">
            <a:off x="400506" y="3104822"/>
            <a:ext cx="3278777" cy="1114144"/>
          </a:xfrm>
          <a:prstGeom prst="bentConnector5">
            <a:avLst>
              <a:gd name="adj1" fmla="val -4261"/>
              <a:gd name="adj2" fmla="val -164643"/>
              <a:gd name="adj3" fmla="val 10697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16E9DA4-EB11-12FE-43BF-189DFB2DCD7B}"/>
              </a:ext>
            </a:extLst>
          </p:cNvPr>
          <p:cNvSpPr/>
          <p:nvPr/>
        </p:nvSpPr>
        <p:spPr>
          <a:xfrm>
            <a:off x="6749419" y="3157630"/>
            <a:ext cx="54000" cy="54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F9666DE-B80E-B394-4F86-5992866AE868}"/>
              </a:ext>
            </a:extLst>
          </p:cNvPr>
          <p:cNvCxnSpPr>
            <a:cxnSpLocks/>
            <a:stCxn id="162" idx="4"/>
            <a:endCxn id="166" idx="0"/>
          </p:cNvCxnSpPr>
          <p:nvPr/>
        </p:nvCxnSpPr>
        <p:spPr>
          <a:xfrm rot="16200000" flipH="1">
            <a:off x="3139839" y="4809997"/>
            <a:ext cx="702473" cy="1698042"/>
          </a:xfrm>
          <a:prstGeom prst="bentConnector2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F7A1EBE-63EC-16CD-0FCA-3C909476B2CB}"/>
              </a:ext>
            </a:extLst>
          </p:cNvPr>
          <p:cNvCxnSpPr>
            <a:cxnSpLocks/>
            <a:stCxn id="151" idx="2"/>
            <a:endCxn id="58" idx="1"/>
          </p:cNvCxnSpPr>
          <p:nvPr/>
        </p:nvCxnSpPr>
        <p:spPr>
          <a:xfrm flipH="1" flipV="1">
            <a:off x="3048001" y="4511093"/>
            <a:ext cx="5002572" cy="1070537"/>
          </a:xfrm>
          <a:prstGeom prst="bentConnector5">
            <a:avLst>
              <a:gd name="adj1" fmla="val -4570"/>
              <a:gd name="adj2" fmla="val -68107"/>
              <a:gd name="adj3" fmla="val 106435"/>
            </a:avLst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08F6D5-0797-2D6D-0FD9-15AC295E4D7A}"/>
              </a:ext>
            </a:extLst>
          </p:cNvPr>
          <p:cNvGrpSpPr/>
          <p:nvPr/>
        </p:nvGrpSpPr>
        <p:grpSpPr>
          <a:xfrm>
            <a:off x="1179843" y="2531905"/>
            <a:ext cx="410213" cy="820869"/>
            <a:chOff x="6937375" y="1409700"/>
            <a:chExt cx="1054100" cy="1492250"/>
          </a:xfrm>
          <a:solidFill>
            <a:schemeClr val="bg1"/>
          </a:solidFill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B1CED86-4484-7DC7-14C5-A4D27085DB27}"/>
                </a:ext>
              </a:extLst>
            </p:cNvPr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E247432-1462-3A90-3CB2-A77C055F2B20}"/>
                </a:ext>
              </a:extLst>
            </p:cNvPr>
            <p:cNvSpPr/>
            <p:nvPr/>
          </p:nvSpPr>
          <p:spPr>
            <a:xfrm>
              <a:off x="6951450" y="165339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0085E30-1D58-FAA2-2CFA-3780EBD2B83A}"/>
                </a:ext>
              </a:extLst>
            </p:cNvPr>
            <p:cNvSpPr/>
            <p:nvPr/>
          </p:nvSpPr>
          <p:spPr>
            <a:xfrm>
              <a:off x="6951450" y="2561447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983ACF-E95B-BB1E-94E0-1D0853EBCC81}"/>
                </a:ext>
              </a:extLst>
            </p:cNvPr>
            <p:cNvSpPr txBox="1"/>
            <p:nvPr/>
          </p:nvSpPr>
          <p:spPr>
            <a:xfrm>
              <a:off x="7110345" y="1993070"/>
              <a:ext cx="663759" cy="28170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200" b="1" dirty="0"/>
                <a:t>Add</a:t>
              </a:r>
              <a:endParaRPr lang="zh-CN" altLang="en-US" sz="1200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C5729CD-95BF-0E08-B0AF-96891A1BA5A1}"/>
                </a:ext>
              </a:extLst>
            </p:cNvPr>
            <p:cNvSpPr txBox="1"/>
            <p:nvPr/>
          </p:nvSpPr>
          <p:spPr>
            <a:xfrm>
              <a:off x="7778758" y="2009777"/>
              <a:ext cx="18501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CD3D287-3921-C776-990A-1E5EC543C83D}"/>
              </a:ext>
            </a:extLst>
          </p:cNvPr>
          <p:cNvGrpSpPr/>
          <p:nvPr/>
        </p:nvGrpSpPr>
        <p:grpSpPr>
          <a:xfrm>
            <a:off x="3436378" y="2824802"/>
            <a:ext cx="247050" cy="586434"/>
            <a:chOff x="5854382" y="990600"/>
            <a:chExt cx="684530" cy="967740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B442C03-1A1C-9D21-3FCE-9973AE56DCDE}"/>
                </a:ext>
              </a:extLst>
            </p:cNvPr>
            <p:cNvSpPr/>
            <p:nvPr/>
          </p:nvSpPr>
          <p:spPr>
            <a:xfrm>
              <a:off x="5854382" y="990600"/>
              <a:ext cx="684530" cy="96774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30C3C75-653F-6AA3-D40C-F77F52F141B6}"/>
                </a:ext>
              </a:extLst>
            </p:cNvPr>
            <p:cNvSpPr/>
            <p:nvPr/>
          </p:nvSpPr>
          <p:spPr>
            <a:xfrm>
              <a:off x="5863522" y="114864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0B62BD3-0FF1-7C58-174B-F67045774361}"/>
                </a:ext>
              </a:extLst>
            </p:cNvPr>
            <p:cNvSpPr/>
            <p:nvPr/>
          </p:nvSpPr>
          <p:spPr>
            <a:xfrm>
              <a:off x="5863522" y="1737520"/>
              <a:ext cx="54534" cy="423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EE6895D-F982-4EBC-0BC1-4B12C2935C71}"/>
                </a:ext>
              </a:extLst>
            </p:cNvPr>
            <p:cNvSpPr txBox="1"/>
            <p:nvPr/>
          </p:nvSpPr>
          <p:spPr>
            <a:xfrm>
              <a:off x="6089660" y="1342230"/>
              <a:ext cx="248731" cy="35552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+</a:t>
              </a:r>
              <a:endParaRPr lang="zh-CN" altLang="en-US" sz="1400" b="1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91DE633-FA40-A8C1-66BE-A0C90BD93E44}"/>
                </a:ext>
              </a:extLst>
            </p:cNvPr>
            <p:cNvSpPr/>
            <p:nvPr/>
          </p:nvSpPr>
          <p:spPr>
            <a:xfrm>
              <a:off x="6443452" y="1420034"/>
              <a:ext cx="83976" cy="65315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EF7ADF41-9B53-4388-DE61-DD4756C908F3}"/>
              </a:ext>
            </a:extLst>
          </p:cNvPr>
          <p:cNvSpPr/>
          <p:nvPr/>
        </p:nvSpPr>
        <p:spPr>
          <a:xfrm>
            <a:off x="719426" y="3644674"/>
            <a:ext cx="243840" cy="665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 "/>
              </a:rPr>
              <a:t>PC</a:t>
            </a:r>
            <a:endParaRPr lang="zh-CN" altLang="en-US" sz="1400" b="1" dirty="0">
              <a:solidFill>
                <a:schemeClr val="tx1"/>
              </a:solidFill>
              <a:latin typeface="Calibri 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7349C49-2A93-8A5F-6F0E-C1D45F35DFE2}"/>
              </a:ext>
            </a:extLst>
          </p:cNvPr>
          <p:cNvSpPr/>
          <p:nvPr/>
        </p:nvSpPr>
        <p:spPr>
          <a:xfrm>
            <a:off x="3267651" y="5143539"/>
            <a:ext cx="502920" cy="271752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6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Imm</a:t>
            </a:r>
          </a:p>
          <a:p>
            <a:pPr algn="ctr">
              <a:lnSpc>
                <a:spcPct val="6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Gen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8DF33915-0597-E936-7F52-E255B01F75C8}"/>
              </a:ext>
            </a:extLst>
          </p:cNvPr>
          <p:cNvGrpSpPr/>
          <p:nvPr/>
        </p:nvGrpSpPr>
        <p:grpSpPr>
          <a:xfrm>
            <a:off x="393926" y="3658529"/>
            <a:ext cx="177575" cy="640497"/>
            <a:chOff x="6252754" y="1911350"/>
            <a:chExt cx="262346" cy="76200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A25D1F-8A7E-92F8-C205-03AD11600809}"/>
                </a:ext>
              </a:extLst>
            </p:cNvPr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1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1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1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1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C765042-905F-20D0-F79A-C27E97F95E36}"/>
                </a:ext>
              </a:extLst>
            </p:cNvPr>
            <p:cNvSpPr/>
            <p:nvPr/>
          </p:nvSpPr>
          <p:spPr>
            <a:xfrm>
              <a:off x="6262475" y="1985578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C11BBBD-DBAD-C3DE-74BA-5BDFF8937DA7}"/>
                </a:ext>
              </a:extLst>
            </p:cNvPr>
            <p:cNvSpPr/>
            <p:nvPr/>
          </p:nvSpPr>
          <p:spPr>
            <a:xfrm>
              <a:off x="6262475" y="2545445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2D1C75D-9B55-2AFD-D09D-03147BDB72A2}"/>
              </a:ext>
            </a:extLst>
          </p:cNvPr>
          <p:cNvGrpSpPr/>
          <p:nvPr/>
        </p:nvGrpSpPr>
        <p:grpSpPr>
          <a:xfrm>
            <a:off x="4778943" y="4195560"/>
            <a:ext cx="144000" cy="507548"/>
            <a:chOff x="6252754" y="1911350"/>
            <a:chExt cx="262346" cy="76200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D100E56C-7F43-3B98-95FA-71C76ED34B65}"/>
                </a:ext>
              </a:extLst>
            </p:cNvPr>
            <p:cNvSpPr/>
            <p:nvPr/>
          </p:nvSpPr>
          <p:spPr>
            <a:xfrm>
              <a:off x="6252754" y="1911350"/>
              <a:ext cx="262346" cy="762000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9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9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9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9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D19C19C-15BA-9369-3CE1-F64602A72524}"/>
                </a:ext>
              </a:extLst>
            </p:cNvPr>
            <p:cNvSpPr/>
            <p:nvPr/>
          </p:nvSpPr>
          <p:spPr>
            <a:xfrm>
              <a:off x="6262475" y="2015213"/>
              <a:ext cx="83976" cy="6531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C021B309-E0E8-7E73-7E7D-87F68BF68191}"/>
                </a:ext>
              </a:extLst>
            </p:cNvPr>
            <p:cNvSpPr/>
            <p:nvPr/>
          </p:nvSpPr>
          <p:spPr>
            <a:xfrm>
              <a:off x="6262475" y="2469372"/>
              <a:ext cx="83976" cy="65315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C7DA052-CFAD-E482-6FE9-11D095E7032B}"/>
              </a:ext>
            </a:extLst>
          </p:cNvPr>
          <p:cNvGrpSpPr/>
          <p:nvPr/>
        </p:nvGrpSpPr>
        <p:grpSpPr>
          <a:xfrm>
            <a:off x="1182252" y="3834638"/>
            <a:ext cx="638929" cy="895204"/>
            <a:chOff x="2948940" y="1722120"/>
            <a:chExt cx="937260" cy="133350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5C676B5E-10AD-49A6-EE06-FA603747B4ED}"/>
                </a:ext>
              </a:extLst>
            </p:cNvPr>
            <p:cNvSpPr/>
            <p:nvPr/>
          </p:nvSpPr>
          <p:spPr>
            <a:xfrm>
              <a:off x="2948940" y="1722120"/>
              <a:ext cx="937260" cy="13335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Calibri "/>
                </a:rPr>
                <a:t>Inst[31:0]</a:t>
              </a: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Inst.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64913BA-25BA-4AC9-5EE0-629DCD75CA86}"/>
                </a:ext>
              </a:extLst>
            </p:cNvPr>
            <p:cNvSpPr txBox="1"/>
            <p:nvPr/>
          </p:nvSpPr>
          <p:spPr>
            <a:xfrm>
              <a:off x="2955609" y="1752600"/>
              <a:ext cx="659394" cy="373980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2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200" dirty="0"/>
                <a:t>address</a:t>
              </a:r>
              <a:endParaRPr lang="zh-CN" altLang="en-US" sz="1200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DA0B476-6674-6F88-E10E-FDA39116FE84}"/>
              </a:ext>
            </a:extLst>
          </p:cNvPr>
          <p:cNvGrpSpPr/>
          <p:nvPr/>
        </p:nvGrpSpPr>
        <p:grpSpPr>
          <a:xfrm>
            <a:off x="5578180" y="3947339"/>
            <a:ext cx="536237" cy="831261"/>
            <a:chOff x="6929389" y="1409700"/>
            <a:chExt cx="1062086" cy="1492250"/>
          </a:xfrm>
          <a:solidFill>
            <a:schemeClr val="bg1"/>
          </a:solidFill>
        </p:grpSpPr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FF89D850-4737-0364-6D96-C88CB2D2ACA2}"/>
                </a:ext>
              </a:extLst>
            </p:cNvPr>
            <p:cNvSpPr/>
            <p:nvPr/>
          </p:nvSpPr>
          <p:spPr>
            <a:xfrm>
              <a:off x="6937375" y="1409700"/>
              <a:ext cx="1054100" cy="1492250"/>
            </a:xfrm>
            <a:custGeom>
              <a:avLst/>
              <a:gdLst>
                <a:gd name="connsiteX0" fmla="*/ 0 w 1054100"/>
                <a:gd name="connsiteY0" fmla="*/ 0 h 1492250"/>
                <a:gd name="connsiteX1" fmla="*/ 1054100 w 1054100"/>
                <a:gd name="connsiteY1" fmla="*/ 381000 h 1492250"/>
                <a:gd name="connsiteX2" fmla="*/ 1054100 w 1054100"/>
                <a:gd name="connsiteY2" fmla="*/ 1073150 h 1492250"/>
                <a:gd name="connsiteX3" fmla="*/ 0 w 1054100"/>
                <a:gd name="connsiteY3" fmla="*/ 1492250 h 1492250"/>
                <a:gd name="connsiteX4" fmla="*/ 0 w 1054100"/>
                <a:gd name="connsiteY4" fmla="*/ 920750 h 1492250"/>
                <a:gd name="connsiteX5" fmla="*/ 158750 w 1054100"/>
                <a:gd name="connsiteY5" fmla="*/ 723900 h 1492250"/>
                <a:gd name="connsiteX6" fmla="*/ 0 w 1054100"/>
                <a:gd name="connsiteY6" fmla="*/ 527050 h 1492250"/>
                <a:gd name="connsiteX7" fmla="*/ 0 w 1054100"/>
                <a:gd name="connsiteY7" fmla="*/ 0 h 149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4100" h="1492250">
                  <a:moveTo>
                    <a:pt x="0" y="0"/>
                  </a:moveTo>
                  <a:lnTo>
                    <a:pt x="1054100" y="381000"/>
                  </a:lnTo>
                  <a:lnTo>
                    <a:pt x="1054100" y="1073150"/>
                  </a:lnTo>
                  <a:lnTo>
                    <a:pt x="0" y="1492250"/>
                  </a:lnTo>
                  <a:lnTo>
                    <a:pt x="0" y="920750"/>
                  </a:lnTo>
                  <a:lnTo>
                    <a:pt x="158750" y="723900"/>
                  </a:lnTo>
                  <a:lnTo>
                    <a:pt x="0" y="52705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85EFD960-9B77-1073-C790-0620CEE2D319}"/>
                </a:ext>
              </a:extLst>
            </p:cNvPr>
            <p:cNvSpPr/>
            <p:nvPr/>
          </p:nvSpPr>
          <p:spPr>
            <a:xfrm>
              <a:off x="6929389" y="1589547"/>
              <a:ext cx="83977" cy="65315"/>
            </a:xfrm>
            <a:prstGeom prst="ellipse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E75176F-F2D2-78FE-13B4-EC874822D41F}"/>
                </a:ext>
              </a:extLst>
            </p:cNvPr>
            <p:cNvSpPr/>
            <p:nvPr/>
          </p:nvSpPr>
          <p:spPr>
            <a:xfrm>
              <a:off x="6951451" y="2597319"/>
              <a:ext cx="83977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4E6FC21C-6778-A3D3-99D0-3316AE80EAEF}"/>
                </a:ext>
              </a:extLst>
            </p:cNvPr>
            <p:cNvSpPr/>
            <p:nvPr/>
          </p:nvSpPr>
          <p:spPr>
            <a:xfrm>
              <a:off x="7900775" y="2082022"/>
              <a:ext cx="83976" cy="65315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7A62CD7-1DCE-2AF0-989B-1CE975597F30}"/>
                </a:ext>
              </a:extLst>
            </p:cNvPr>
            <p:cNvSpPr txBox="1"/>
            <p:nvPr/>
          </p:nvSpPr>
          <p:spPr>
            <a:xfrm>
              <a:off x="6983102" y="1625886"/>
              <a:ext cx="469102" cy="32454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400" b="1" dirty="0"/>
                <a:t>ALU</a:t>
              </a:r>
              <a:endParaRPr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1575BB8-1546-B6FF-449A-7A02E43FA209}"/>
                </a:ext>
              </a:extLst>
            </p:cNvPr>
            <p:cNvSpPr txBox="1"/>
            <p:nvPr/>
          </p:nvSpPr>
          <p:spPr>
            <a:xfrm>
              <a:off x="7344267" y="2160563"/>
              <a:ext cx="641723" cy="309763"/>
            </a:xfrm>
            <a:prstGeom prst="rect">
              <a:avLst/>
            </a:prstGeom>
            <a:noFill/>
          </p:spPr>
          <p:txBody>
            <a:bodyPr wrap="none" lIns="0" tIns="36000" rIns="36000" bIns="0" rtlCol="0">
              <a:spAutoFit/>
            </a:bodyPr>
            <a:lstStyle/>
            <a:p>
              <a:r>
                <a:rPr lang="en-US" altLang="zh-CN" sz="1100" dirty="0"/>
                <a:t>result</a:t>
              </a:r>
              <a:endParaRPr lang="zh-CN" altLang="en-US" sz="11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970163A-4DC3-F82B-CE99-AEAC3D61346D}"/>
                </a:ext>
              </a:extLst>
            </p:cNvPr>
            <p:cNvSpPr txBox="1"/>
            <p:nvPr/>
          </p:nvSpPr>
          <p:spPr>
            <a:xfrm>
              <a:off x="7473166" y="1895477"/>
              <a:ext cx="514343" cy="3038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/>
                  </a:solidFill>
                </a:rPr>
                <a:t>Zero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A3EA97D-7A8A-CFC7-67AD-92D68B86E82D}"/>
                </a:ext>
              </a:extLst>
            </p:cNvPr>
            <p:cNvSpPr txBox="1"/>
            <p:nvPr/>
          </p:nvSpPr>
          <p:spPr>
            <a:xfrm>
              <a:off x="7618689" y="1734408"/>
              <a:ext cx="368821" cy="3038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/>
                  </a:solidFill>
                </a:rPr>
                <a:t>Less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FC4173F-DF8E-6AB2-5ED6-99606E3B8B53}"/>
              </a:ext>
            </a:extLst>
          </p:cNvPr>
          <p:cNvGrpSpPr/>
          <p:nvPr/>
        </p:nvGrpSpPr>
        <p:grpSpPr>
          <a:xfrm>
            <a:off x="3048001" y="3736326"/>
            <a:ext cx="974030" cy="1221314"/>
            <a:chOff x="487680" y="1836420"/>
            <a:chExt cx="1272540" cy="180594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3574EE4-DFE7-7C4D-0FC9-60EC89683534}"/>
                </a:ext>
              </a:extLst>
            </p:cNvPr>
            <p:cNvSpPr/>
            <p:nvPr/>
          </p:nvSpPr>
          <p:spPr>
            <a:xfrm>
              <a:off x="487680" y="1836420"/>
              <a:ext cx="1272540" cy="180594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0" rtlCol="0" anchor="ctr"/>
            <a:lstStyle/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Registers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08E3DE3-BBE9-5730-A83D-3A3E77B35EEB}"/>
                </a:ext>
              </a:extLst>
            </p:cNvPr>
            <p:cNvSpPr txBox="1"/>
            <p:nvPr/>
          </p:nvSpPr>
          <p:spPr>
            <a:xfrm>
              <a:off x="487680" y="1892938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Register1</a:t>
              </a:r>
              <a:endParaRPr lang="zh-CN" altLang="en-US" sz="1100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9411CA7-45FB-2053-1F3B-6927D2AD4F40}"/>
                </a:ext>
              </a:extLst>
            </p:cNvPr>
            <p:cNvSpPr txBox="1"/>
            <p:nvPr/>
          </p:nvSpPr>
          <p:spPr>
            <a:xfrm>
              <a:off x="487680" y="2291571"/>
              <a:ext cx="7165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Register2</a:t>
              </a:r>
              <a:endParaRPr lang="zh-CN" altLang="en-US" sz="1100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7EA42A-8103-C8BE-055F-D5DCC4FDC9BE}"/>
                </a:ext>
              </a:extLst>
            </p:cNvPr>
            <p:cNvSpPr txBox="1"/>
            <p:nvPr/>
          </p:nvSpPr>
          <p:spPr>
            <a:xfrm>
              <a:off x="487680" y="2807339"/>
              <a:ext cx="626656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Register</a:t>
              </a:r>
              <a:endParaRPr lang="zh-CN" altLang="en-US" sz="11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15F78C9-0EFE-B7EA-BF7F-B9A3E42612D8}"/>
                </a:ext>
              </a:extLst>
            </p:cNvPr>
            <p:cNvSpPr txBox="1"/>
            <p:nvPr/>
          </p:nvSpPr>
          <p:spPr>
            <a:xfrm>
              <a:off x="487680" y="3249299"/>
              <a:ext cx="448854" cy="349437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86EF3BD-AD01-58BF-E1E3-F1B49C24AEF6}"/>
                </a:ext>
              </a:extLst>
            </p:cNvPr>
            <p:cNvSpPr txBox="1"/>
            <p:nvPr/>
          </p:nvSpPr>
          <p:spPr>
            <a:xfrm>
              <a:off x="1307370" y="1894180"/>
              <a:ext cx="452850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data1</a:t>
              </a:r>
              <a:endParaRPr lang="zh-CN" altLang="en-US" sz="1100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40A6C1-0871-A626-59B3-C4C79B81284F}"/>
                </a:ext>
              </a:extLst>
            </p:cNvPr>
            <p:cNvSpPr txBox="1"/>
            <p:nvPr/>
          </p:nvSpPr>
          <p:spPr>
            <a:xfrm>
              <a:off x="1307370" y="2481757"/>
              <a:ext cx="452850" cy="349437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data2</a:t>
              </a:r>
              <a:endParaRPr lang="zh-CN" altLang="en-US" sz="11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43FE1C8-6F4D-F610-56FD-341BC81E1750}"/>
              </a:ext>
            </a:extLst>
          </p:cNvPr>
          <p:cNvGrpSpPr/>
          <p:nvPr/>
        </p:nvGrpSpPr>
        <p:grpSpPr>
          <a:xfrm>
            <a:off x="6911176" y="4139168"/>
            <a:ext cx="763422" cy="1067850"/>
            <a:chOff x="4586287" y="3489960"/>
            <a:chExt cx="961421" cy="1592580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29658C8-452E-21BB-72F3-D7F02B00990A}"/>
                </a:ext>
              </a:extLst>
            </p:cNvPr>
            <p:cNvSpPr/>
            <p:nvPr/>
          </p:nvSpPr>
          <p:spPr>
            <a:xfrm>
              <a:off x="4586287" y="3489960"/>
              <a:ext cx="961421" cy="159258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60000"/>
                </a:lnSpc>
              </a:pPr>
              <a:endParaRPr lang="en-US" altLang="zh-CN" sz="1200" b="1" dirty="0">
                <a:solidFill>
                  <a:schemeClr val="tx1"/>
                </a:solidFill>
                <a:latin typeface="Calibri "/>
              </a:endParaRP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Data</a:t>
              </a:r>
            </a:p>
            <a:p>
              <a:pPr algn="ctr">
                <a:lnSpc>
                  <a:spcPct val="6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Calibri "/>
                </a:rPr>
                <a:t>memory</a:t>
              </a:r>
              <a:endParaRPr lang="zh-CN" altLang="en-US" sz="1200" b="1" dirty="0">
                <a:solidFill>
                  <a:schemeClr val="tx1"/>
                </a:solidFill>
                <a:latin typeface="Calibri 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6309FDA-80F9-1810-D82B-306AB0A8655C}"/>
                </a:ext>
              </a:extLst>
            </p:cNvPr>
            <p:cNvSpPr txBox="1"/>
            <p:nvPr/>
          </p:nvSpPr>
          <p:spPr>
            <a:xfrm>
              <a:off x="4586287" y="3863340"/>
              <a:ext cx="600171" cy="173733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Address</a:t>
              </a:r>
              <a:endParaRPr lang="zh-CN" altLang="en-US" sz="11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0C9728A-39F8-3E0D-18D0-F95DD7FFEE2E}"/>
                </a:ext>
              </a:extLst>
            </p:cNvPr>
            <p:cNvSpPr txBox="1"/>
            <p:nvPr/>
          </p:nvSpPr>
          <p:spPr>
            <a:xfrm>
              <a:off x="5145353" y="3500439"/>
              <a:ext cx="394072" cy="343213"/>
            </a:xfrm>
            <a:prstGeom prst="rect">
              <a:avLst/>
            </a:prstGeom>
            <a:noFill/>
          </p:spPr>
          <p:txBody>
            <a:bodyPr wrap="none" lIns="0" tIns="0" rIns="36000" bIns="0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Read</a:t>
              </a:r>
            </a:p>
            <a:p>
              <a:pPr algn="r"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A36AE9E-F88B-7F52-4138-FD6DEE5ECC98}"/>
                </a:ext>
              </a:extLst>
            </p:cNvPr>
            <p:cNvSpPr txBox="1"/>
            <p:nvPr/>
          </p:nvSpPr>
          <p:spPr>
            <a:xfrm>
              <a:off x="4586287" y="4610101"/>
              <a:ext cx="436847" cy="343213"/>
            </a:xfrm>
            <a:prstGeom prst="rect">
              <a:avLst/>
            </a:prstGeom>
            <a:noFill/>
          </p:spPr>
          <p:txBody>
            <a:bodyPr wrap="none" lIns="3600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1100" dirty="0"/>
                <a:t>Write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</p:grp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EECCBED-E166-B3FA-CD34-611BDCD94B24}"/>
              </a:ext>
            </a:extLst>
          </p:cNvPr>
          <p:cNvCxnSpPr>
            <a:cxnSpLocks/>
            <a:stCxn id="60" idx="3"/>
            <a:endCxn id="170" idx="3"/>
          </p:cNvCxnSpPr>
          <p:nvPr/>
        </p:nvCxnSpPr>
        <p:spPr>
          <a:xfrm>
            <a:off x="4022031" y="3893546"/>
            <a:ext cx="1237210" cy="97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D50049A-F76C-CE3C-6552-D7A13F118151}"/>
              </a:ext>
            </a:extLst>
          </p:cNvPr>
          <p:cNvCxnSpPr>
            <a:cxnSpLocks/>
            <a:stCxn id="179" idx="6"/>
            <a:endCxn id="74" idx="4"/>
          </p:cNvCxnSpPr>
          <p:nvPr/>
        </p:nvCxnSpPr>
        <p:spPr>
          <a:xfrm flipV="1">
            <a:off x="6727754" y="4496052"/>
            <a:ext cx="1455565" cy="879189"/>
          </a:xfrm>
          <a:prstGeom prst="bentConnector2">
            <a:avLst/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7775F526-E620-3221-9DE4-FBC79A104A2F}"/>
              </a:ext>
            </a:extLst>
          </p:cNvPr>
          <p:cNvCxnSpPr>
            <a:cxnSpLocks/>
            <a:stCxn id="61" idx="3"/>
            <a:endCxn id="40" idx="2"/>
          </p:cNvCxnSpPr>
          <p:nvPr/>
        </p:nvCxnSpPr>
        <p:spPr>
          <a:xfrm flipV="1">
            <a:off x="4022031" y="4286493"/>
            <a:ext cx="762248" cy="4417"/>
          </a:xfrm>
          <a:prstGeom prst="straightConnector1">
            <a:avLst/>
          </a:prstGeom>
          <a:ln w="15875">
            <a:solidFill>
              <a:schemeClr val="tx1"/>
            </a:solidFill>
            <a:headEnd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D14290F-FB4C-EBA5-B519-BAC58D5F95BA}"/>
              </a:ext>
            </a:extLst>
          </p:cNvPr>
          <p:cNvCxnSpPr>
            <a:cxnSpLocks/>
            <a:stCxn id="39" idx="3"/>
            <a:endCxn id="175" idx="2"/>
          </p:cNvCxnSpPr>
          <p:nvPr/>
        </p:nvCxnSpPr>
        <p:spPr>
          <a:xfrm flipV="1">
            <a:off x="4922943" y="4445227"/>
            <a:ext cx="339001" cy="410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D44CAEB0-2DB9-B1C4-9605-88F59FFFBD3C}"/>
              </a:ext>
            </a:extLst>
          </p:cNvPr>
          <p:cNvCxnSpPr>
            <a:cxnSpLocks/>
            <a:stCxn id="51" idx="3"/>
            <a:endCxn id="64" idx="1"/>
          </p:cNvCxnSpPr>
          <p:nvPr/>
        </p:nvCxnSpPr>
        <p:spPr>
          <a:xfrm flipV="1">
            <a:off x="6111648" y="4447771"/>
            <a:ext cx="799528" cy="411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89F639AB-9493-1462-CBED-9360B229BC64}"/>
              </a:ext>
            </a:extLst>
          </p:cNvPr>
          <p:cNvSpPr/>
          <p:nvPr/>
        </p:nvSpPr>
        <p:spPr>
          <a:xfrm>
            <a:off x="6674789" y="4431850"/>
            <a:ext cx="54000" cy="4531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36F314A-9423-64B4-BC75-601EB2ED6868}"/>
              </a:ext>
            </a:extLst>
          </p:cNvPr>
          <p:cNvCxnSpPr>
            <a:cxnSpLocks/>
            <a:stCxn id="74" idx="6"/>
            <a:endCxn id="95" idx="2"/>
          </p:cNvCxnSpPr>
          <p:nvPr/>
        </p:nvCxnSpPr>
        <p:spPr>
          <a:xfrm flipV="1">
            <a:off x="8183319" y="4490860"/>
            <a:ext cx="199228" cy="519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E53C36A9-661A-7DC9-9178-BDC9463CD7A7}"/>
              </a:ext>
            </a:extLst>
          </p:cNvPr>
          <p:cNvSpPr/>
          <p:nvPr/>
        </p:nvSpPr>
        <p:spPr>
          <a:xfrm>
            <a:off x="8183318" y="4496051"/>
            <a:ext cx="0" cy="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81EF174B-D9E0-3E97-2C7C-B63F223651EE}"/>
              </a:ext>
            </a:extLst>
          </p:cNvPr>
          <p:cNvCxnSpPr>
            <a:cxnSpLocks/>
            <a:stCxn id="24" idx="3"/>
            <a:endCxn id="36" idx="2"/>
          </p:cNvCxnSpPr>
          <p:nvPr/>
        </p:nvCxnSpPr>
        <p:spPr>
          <a:xfrm flipH="1">
            <a:off x="400506" y="2921257"/>
            <a:ext cx="1178769" cy="827114"/>
          </a:xfrm>
          <a:prstGeom prst="bentConnector5">
            <a:avLst>
              <a:gd name="adj1" fmla="val -11313"/>
              <a:gd name="adj2" fmla="val -57095"/>
              <a:gd name="adj3" fmla="val 10969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7D0BB2A-4284-BFAA-CC3C-F52352AA2217}"/>
              </a:ext>
            </a:extLst>
          </p:cNvPr>
          <p:cNvCxnSpPr>
            <a:cxnSpLocks/>
            <a:endCxn id="22" idx="2"/>
          </p:cNvCxnSpPr>
          <p:nvPr/>
        </p:nvCxnSpPr>
        <p:spPr>
          <a:xfrm rot="5400000" flipH="1" flipV="1">
            <a:off x="716360" y="3511648"/>
            <a:ext cx="797176" cy="140744"/>
          </a:xfrm>
          <a:prstGeom prst="bentConnector2">
            <a:avLst/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1697697-326C-7EC2-C49B-60F9847289EE}"/>
              </a:ext>
            </a:extLst>
          </p:cNvPr>
          <p:cNvCxnSpPr>
            <a:cxnSpLocks/>
            <a:stCxn id="32" idx="3"/>
            <a:endCxn id="44" idx="1"/>
          </p:cNvCxnSpPr>
          <p:nvPr/>
        </p:nvCxnSpPr>
        <p:spPr>
          <a:xfrm>
            <a:off x="963266" y="3977178"/>
            <a:ext cx="223532" cy="3452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20DBFCF-B5A6-344F-9F4C-72CA491983D9}"/>
              </a:ext>
            </a:extLst>
          </p:cNvPr>
          <p:cNvCxnSpPr>
            <a:cxnSpLocks/>
            <a:stCxn id="65" idx="3"/>
            <a:endCxn id="94" idx="2"/>
          </p:cNvCxnSpPr>
          <p:nvPr/>
        </p:nvCxnSpPr>
        <p:spPr>
          <a:xfrm flipV="1">
            <a:off x="7668021" y="4258702"/>
            <a:ext cx="714526" cy="255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B9BFD459-98B4-D744-C82F-F0EDAC40A331}"/>
              </a:ext>
            </a:extLst>
          </p:cNvPr>
          <p:cNvCxnSpPr>
            <a:cxnSpLocks/>
            <a:stCxn id="211" idx="2"/>
            <a:endCxn id="59" idx="1"/>
          </p:cNvCxnSpPr>
          <p:nvPr/>
        </p:nvCxnSpPr>
        <p:spPr>
          <a:xfrm rot="10800000">
            <a:off x="3048002" y="4809980"/>
            <a:ext cx="2046725" cy="1588402"/>
          </a:xfrm>
          <a:prstGeom prst="bentConnector3">
            <a:avLst>
              <a:gd name="adj1" fmla="val 111169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047D0FC-666D-1AF9-C425-467E1785A252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2641601" y="4162292"/>
            <a:ext cx="40640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83CE361-BBDE-FE32-DDEF-E901EE20B862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821181" y="4282240"/>
            <a:ext cx="815340" cy="0"/>
          </a:xfrm>
          <a:prstGeom prst="straightConnector1">
            <a:avLst/>
          </a:prstGeom>
          <a:ln w="15875">
            <a:solidFill>
              <a:schemeClr val="tx1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65AC2A3F-3EF1-315D-7A45-F1972A8E8EB3}"/>
              </a:ext>
            </a:extLst>
          </p:cNvPr>
          <p:cNvCxnSpPr>
            <a:cxnSpLocks/>
            <a:endCxn id="28" idx="2"/>
          </p:cNvCxnSpPr>
          <p:nvPr/>
        </p:nvCxnSpPr>
        <p:spPr>
          <a:xfrm rot="16200000" flipV="1">
            <a:off x="2721541" y="4008394"/>
            <a:ext cx="1984741" cy="548468"/>
          </a:xfrm>
          <a:prstGeom prst="bentConnector4">
            <a:avLst>
              <a:gd name="adj1" fmla="val 9791"/>
              <a:gd name="adj2" fmla="val 203428"/>
            </a:avLst>
          </a:prstGeom>
          <a:ln w="15875">
            <a:solidFill>
              <a:schemeClr val="tx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B9671C9-A2CA-BD52-4EDB-8A7E5F35105C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4667456" y="4588997"/>
            <a:ext cx="116823" cy="4385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FD7635AA-3C4A-5C13-2F6F-002C9DAD221C}"/>
              </a:ext>
            </a:extLst>
          </p:cNvPr>
          <p:cNvCxnSpPr>
            <a:cxnSpLocks/>
            <a:stCxn id="178" idx="4"/>
            <a:endCxn id="66" idx="1"/>
          </p:cNvCxnSpPr>
          <p:nvPr/>
        </p:nvCxnSpPr>
        <p:spPr>
          <a:xfrm rot="16200000" flipH="1">
            <a:off x="5399672" y="3493800"/>
            <a:ext cx="700359" cy="2322650"/>
          </a:xfrm>
          <a:prstGeom prst="bentConnector2">
            <a:avLst/>
          </a:prstGeom>
          <a:ln w="15875">
            <a:solidFill>
              <a:schemeClr val="tx1"/>
            </a:solidFill>
            <a:headEnd type="none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D1D354C-8464-989D-97EC-69E33E91B154}"/>
              </a:ext>
            </a:extLst>
          </p:cNvPr>
          <p:cNvCxnSpPr>
            <a:cxnSpLocks/>
            <a:stCxn id="91" idx="3"/>
            <a:endCxn id="21" idx="1"/>
          </p:cNvCxnSpPr>
          <p:nvPr/>
        </p:nvCxnSpPr>
        <p:spPr>
          <a:xfrm flipV="1">
            <a:off x="1018132" y="2671222"/>
            <a:ext cx="171974" cy="170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4AE6C3B-75ED-679A-FCCA-4E846E0156E7}"/>
              </a:ext>
            </a:extLst>
          </p:cNvPr>
          <p:cNvSpPr txBox="1"/>
          <p:nvPr/>
        </p:nvSpPr>
        <p:spPr>
          <a:xfrm>
            <a:off x="896943" y="2582532"/>
            <a:ext cx="121189" cy="1807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/>
              <a:t>4</a:t>
            </a:r>
            <a:endParaRPr lang="zh-CN" altLang="en-US" sz="1400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55AC2F6F-1359-B946-73C6-DAE5BA1A8412}"/>
              </a:ext>
            </a:extLst>
          </p:cNvPr>
          <p:cNvGrpSpPr/>
          <p:nvPr/>
        </p:nvGrpSpPr>
        <p:grpSpPr>
          <a:xfrm>
            <a:off x="8375085" y="3653200"/>
            <a:ext cx="201386" cy="971935"/>
            <a:chOff x="7654834" y="3573780"/>
            <a:chExt cx="201386" cy="1158239"/>
          </a:xfrm>
        </p:grpSpPr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1F77DF5F-D137-2363-C2A7-FA11476F9BD6}"/>
                </a:ext>
              </a:extLst>
            </p:cNvPr>
            <p:cNvSpPr/>
            <p:nvPr/>
          </p:nvSpPr>
          <p:spPr>
            <a:xfrm>
              <a:off x="7654834" y="3573780"/>
              <a:ext cx="201386" cy="1158239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2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2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A03F314-0613-117E-8A45-1F7E96304F68}"/>
                </a:ext>
              </a:extLst>
            </p:cNvPr>
            <p:cNvSpPr/>
            <p:nvPr/>
          </p:nvSpPr>
          <p:spPr>
            <a:xfrm>
              <a:off x="7662296" y="4270473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F1FF7190-C9A2-1D52-69C1-1FB7B904E57B}"/>
                </a:ext>
              </a:extLst>
            </p:cNvPr>
            <p:cNvSpPr/>
            <p:nvPr/>
          </p:nvSpPr>
          <p:spPr>
            <a:xfrm>
              <a:off x="7662296" y="4547132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5B309E7D-6E73-9FDB-8D2F-8CF8292F88C2}"/>
                </a:ext>
              </a:extLst>
            </p:cNvPr>
            <p:cNvSpPr/>
            <p:nvPr/>
          </p:nvSpPr>
          <p:spPr>
            <a:xfrm>
              <a:off x="7662296" y="3993813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zh-CN" alt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7DF17334-32F1-54B1-728D-9993A1B591D3}"/>
                </a:ext>
              </a:extLst>
            </p:cNvPr>
            <p:cNvSpPr/>
            <p:nvPr/>
          </p:nvSpPr>
          <p:spPr>
            <a:xfrm>
              <a:off x="7662296" y="3717153"/>
              <a:ext cx="64463" cy="49748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bg1">
                      <a:lumMod val="85000"/>
                    </a:schemeClr>
                  </a:solidFill>
                </a:rPr>
                <a:t>3</a:t>
              </a:r>
              <a:endParaRPr lang="zh-CN" altLang="en-US" sz="11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98" name="文本框 97">
            <a:extLst>
              <a:ext uri="{FF2B5EF4-FFF2-40B4-BE49-F238E27FC236}">
                <a16:creationId xmlns:a16="http://schemas.microsoft.com/office/drawing/2014/main" id="{B075F6A3-65C9-9944-C051-9842806928A8}"/>
              </a:ext>
            </a:extLst>
          </p:cNvPr>
          <p:cNvSpPr txBox="1"/>
          <p:nvPr/>
        </p:nvSpPr>
        <p:spPr>
          <a:xfrm>
            <a:off x="6918962" y="5197093"/>
            <a:ext cx="612000" cy="1420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>
                <a:solidFill>
                  <a:srgbClr val="17B6F1"/>
                </a:solidFill>
              </a:rPr>
              <a:t>MemRead</a:t>
            </a:r>
            <a:endParaRPr lang="zh-CN" altLang="en-US" sz="1100" dirty="0">
              <a:solidFill>
                <a:srgbClr val="17B6F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9B1EF70-D310-0E14-A8B4-D513B8A8FE86}"/>
              </a:ext>
            </a:extLst>
          </p:cNvPr>
          <p:cNvSpPr txBox="1"/>
          <p:nvPr/>
        </p:nvSpPr>
        <p:spPr>
          <a:xfrm rot="16200000">
            <a:off x="8158329" y="3337055"/>
            <a:ext cx="443050" cy="1420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>
                <a:solidFill>
                  <a:srgbClr val="17B6F1"/>
                </a:solidFill>
              </a:rPr>
              <a:t>RegSrc</a:t>
            </a:r>
            <a:endParaRPr lang="zh-CN" altLang="en-US" sz="1100" dirty="0">
              <a:solidFill>
                <a:srgbClr val="17B6F1"/>
              </a:solidFill>
            </a:endParaRP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1DA64F46-C457-958B-37C6-E4AAEAA8B864}"/>
              </a:ext>
            </a:extLst>
          </p:cNvPr>
          <p:cNvCxnSpPr>
            <a:cxnSpLocks/>
            <a:stCxn id="52" idx="3"/>
            <a:endCxn id="114" idx="2"/>
          </p:cNvCxnSpPr>
          <p:nvPr/>
        </p:nvCxnSpPr>
        <p:spPr>
          <a:xfrm flipV="1">
            <a:off x="6112415" y="3822936"/>
            <a:ext cx="355061" cy="479645"/>
          </a:xfrm>
          <a:prstGeom prst="bent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2B607C7E-00AC-7450-15DD-F7C2841A7633}"/>
              </a:ext>
            </a:extLst>
          </p:cNvPr>
          <p:cNvCxnSpPr>
            <a:cxnSpLocks/>
            <a:endCxn id="53" idx="3"/>
          </p:cNvCxnSpPr>
          <p:nvPr/>
        </p:nvCxnSpPr>
        <p:spPr>
          <a:xfrm rot="5400000">
            <a:off x="5686679" y="3727335"/>
            <a:ext cx="911256" cy="59788"/>
          </a:xfrm>
          <a:prstGeom prst="bentConnector2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DECF72D-0AE6-D38A-F709-A8E724D6DAC8}"/>
              </a:ext>
            </a:extLst>
          </p:cNvPr>
          <p:cNvCxnSpPr>
            <a:cxnSpLocks/>
          </p:cNvCxnSpPr>
          <p:nvPr/>
        </p:nvCxnSpPr>
        <p:spPr>
          <a:xfrm flipH="1">
            <a:off x="7541180" y="5212673"/>
            <a:ext cx="1" cy="72000"/>
          </a:xfrm>
          <a:prstGeom prst="line">
            <a:avLst/>
          </a:prstGeom>
          <a:ln w="12700"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94C210E-0AB1-172F-C097-13718C9FBDF6}"/>
              </a:ext>
            </a:extLst>
          </p:cNvPr>
          <p:cNvSpPr txBox="1"/>
          <p:nvPr/>
        </p:nvSpPr>
        <p:spPr>
          <a:xfrm rot="16200000">
            <a:off x="79990" y="3217447"/>
            <a:ext cx="64311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>
                <a:solidFill>
                  <a:srgbClr val="17B6F1"/>
                </a:solidFill>
              </a:rPr>
              <a:t>PCSrc</a:t>
            </a:r>
            <a:endParaRPr lang="zh-CN" altLang="en-US" sz="1100" dirty="0">
              <a:solidFill>
                <a:srgbClr val="17B6F1"/>
              </a:solidFill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D3FBFA2-8F5F-2DBF-DF0A-89A90D8AF573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 flipV="1">
            <a:off x="571501" y="3977178"/>
            <a:ext cx="147925" cy="1600"/>
          </a:xfrm>
          <a:prstGeom prst="straightConnector1">
            <a:avLst/>
          </a:prstGeom>
          <a:ln w="15875">
            <a:solidFill>
              <a:schemeClr val="tx1"/>
            </a:solidFill>
            <a:headEnd type="none" w="sm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C74F6B5F-CA09-8F52-4E31-730BF8D98E07}"/>
              </a:ext>
            </a:extLst>
          </p:cNvPr>
          <p:cNvSpPr/>
          <p:nvPr/>
        </p:nvSpPr>
        <p:spPr>
          <a:xfrm>
            <a:off x="5139181" y="2899373"/>
            <a:ext cx="54000" cy="54000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106" name="表格 105">
            <a:extLst>
              <a:ext uri="{FF2B5EF4-FFF2-40B4-BE49-F238E27FC236}">
                <a16:creationId xmlns:a16="http://schemas.microsoft.com/office/drawing/2014/main" id="{EAB335E8-CA40-36D6-F813-0D1E7FF7A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83091"/>
              </p:ext>
            </p:extLst>
          </p:nvPr>
        </p:nvGraphicFramePr>
        <p:xfrm>
          <a:off x="1940123" y="2449840"/>
          <a:ext cx="180000" cy="357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907725120"/>
                    </a:ext>
                  </a:extLst>
                </a:gridCol>
              </a:tblGrid>
              <a:tr h="5465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07363"/>
                  </a:ext>
                </a:extLst>
              </a:tr>
              <a:tr h="30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IR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71084"/>
                  </a:ext>
                </a:extLst>
              </a:tr>
            </a:tbl>
          </a:graphicData>
        </a:graphic>
      </p:graphicFrame>
      <p:graphicFrame>
        <p:nvGraphicFramePr>
          <p:cNvPr id="107" name="表格 106">
            <a:extLst>
              <a:ext uri="{FF2B5EF4-FFF2-40B4-BE49-F238E27FC236}">
                <a16:creationId xmlns:a16="http://schemas.microsoft.com/office/drawing/2014/main" id="{4399D459-91D5-5FD1-6EEF-5D9859302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390832"/>
              </p:ext>
            </p:extLst>
          </p:nvPr>
        </p:nvGraphicFramePr>
        <p:xfrm>
          <a:off x="4340481" y="2483922"/>
          <a:ext cx="180000" cy="3008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90772512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NPC</a:t>
                      </a:r>
                      <a:endParaRPr lang="zh-CN" altLang="en-US" sz="14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07363"/>
                  </a:ext>
                </a:extLst>
              </a:tr>
              <a:tr h="70967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213087"/>
                  </a:ext>
                </a:extLst>
              </a:tr>
              <a:tr h="4063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71084"/>
                  </a:ext>
                </a:extLst>
              </a:tr>
              <a:tr h="4165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52246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Imm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871017"/>
                  </a:ext>
                </a:extLst>
              </a:tr>
            </a:tbl>
          </a:graphicData>
        </a:graphic>
      </p:graphicFrame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4F97AF49-C783-4FE1-9C46-E9689B6DC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515694"/>
              </p:ext>
            </p:extLst>
          </p:nvPr>
        </p:nvGraphicFramePr>
        <p:xfrm>
          <a:off x="6344774" y="2486007"/>
          <a:ext cx="180000" cy="2993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90772512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NPC</a:t>
                      </a:r>
                      <a:endParaRPr lang="zh-CN" altLang="en-US" sz="14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79536"/>
                  </a:ext>
                </a:extLst>
              </a:tr>
              <a:tr h="5455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TPC</a:t>
                      </a:r>
                      <a:endParaRPr lang="zh-CN" altLang="en-US" sz="14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0736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7108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ALUOut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52246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871017"/>
                  </a:ext>
                </a:extLst>
              </a:tr>
            </a:tbl>
          </a:graphicData>
        </a:graphic>
      </p:graphicFrame>
      <p:graphicFrame>
        <p:nvGraphicFramePr>
          <p:cNvPr id="109" name="表格 108">
            <a:extLst>
              <a:ext uri="{FF2B5EF4-FFF2-40B4-BE49-F238E27FC236}">
                <a16:creationId xmlns:a16="http://schemas.microsoft.com/office/drawing/2014/main" id="{F8F4658C-A965-75C3-F3D1-38C689054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76763"/>
              </p:ext>
            </p:extLst>
          </p:nvPr>
        </p:nvGraphicFramePr>
        <p:xfrm>
          <a:off x="7868521" y="2491524"/>
          <a:ext cx="180000" cy="29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">
                  <a:extLst>
                    <a:ext uri="{9D8B030D-6E8A-4147-A177-3AD203B41FA5}">
                      <a16:colId xmlns:a16="http://schemas.microsoft.com/office/drawing/2014/main" val="90772512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NPC</a:t>
                      </a:r>
                      <a:endParaRPr lang="zh-CN" altLang="en-US" sz="14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79536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TPC</a:t>
                      </a:r>
                      <a:endParaRPr lang="zh-CN" altLang="en-US" sz="1400" b="1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80736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6473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LWD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7108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>
                          <a:solidFill>
                            <a:schemeClr val="tx1"/>
                          </a:solidFill>
                        </a:rPr>
                        <a:t>ALUOut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97236"/>
                  </a:ext>
                </a:extLst>
              </a:tr>
            </a:tbl>
          </a:graphicData>
        </a:graphic>
      </p:graphicFrame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9958534B-4CC0-1182-559F-0A67589149E1}"/>
              </a:ext>
            </a:extLst>
          </p:cNvPr>
          <p:cNvCxnSpPr>
            <a:cxnSpLocks/>
            <a:stCxn id="132" idx="6"/>
            <a:endCxn id="39" idx="0"/>
          </p:cNvCxnSpPr>
          <p:nvPr/>
        </p:nvCxnSpPr>
        <p:spPr>
          <a:xfrm>
            <a:off x="4504337" y="2406971"/>
            <a:ext cx="346606" cy="1788589"/>
          </a:xfrm>
          <a:prstGeom prst="bentConnector2">
            <a:avLst/>
          </a:prstGeom>
          <a:ln>
            <a:solidFill>
              <a:srgbClr val="17B6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D074F407-4E05-ABFB-7B18-55DB552933F7}"/>
              </a:ext>
            </a:extLst>
          </p:cNvPr>
          <p:cNvSpPr/>
          <p:nvPr/>
        </p:nvSpPr>
        <p:spPr>
          <a:xfrm>
            <a:off x="3010672" y="3147564"/>
            <a:ext cx="286243" cy="323712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&lt;&lt;1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5EDA5E0D-8240-918A-65E0-A503DE9BA05A}"/>
              </a:ext>
            </a:extLst>
          </p:cNvPr>
          <p:cNvCxnSpPr>
            <a:cxnSpLocks/>
            <a:stCxn id="254" idx="6"/>
            <a:endCxn id="135" idx="2"/>
          </p:cNvCxnSpPr>
          <p:nvPr/>
        </p:nvCxnSpPr>
        <p:spPr>
          <a:xfrm flipH="1" flipV="1">
            <a:off x="3042862" y="2448353"/>
            <a:ext cx="1166391" cy="1649435"/>
          </a:xfrm>
          <a:prstGeom prst="bentConnector4">
            <a:avLst>
              <a:gd name="adj1" fmla="val -3629"/>
              <a:gd name="adj2" fmla="val 9269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椭圆 113">
            <a:extLst>
              <a:ext uri="{FF2B5EF4-FFF2-40B4-BE49-F238E27FC236}">
                <a16:creationId xmlns:a16="http://schemas.microsoft.com/office/drawing/2014/main" id="{BAF63FB9-3BBB-A14E-4516-69F3661FB3C4}"/>
              </a:ext>
            </a:extLst>
          </p:cNvPr>
          <p:cNvSpPr/>
          <p:nvPr/>
        </p:nvSpPr>
        <p:spPr>
          <a:xfrm>
            <a:off x="6467476" y="3800076"/>
            <a:ext cx="45719" cy="45719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AF097A6D-37B4-D696-E492-404E4AEA1AE0}"/>
              </a:ext>
            </a:extLst>
          </p:cNvPr>
          <p:cNvSpPr/>
          <p:nvPr/>
        </p:nvSpPr>
        <p:spPr>
          <a:xfrm>
            <a:off x="4142996" y="2699037"/>
            <a:ext cx="95250" cy="45719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F5A16952-E257-062A-CD88-43D5BC18AE88}"/>
              </a:ext>
            </a:extLst>
          </p:cNvPr>
          <p:cNvSpPr/>
          <p:nvPr/>
        </p:nvSpPr>
        <p:spPr>
          <a:xfrm>
            <a:off x="4338443" y="2205516"/>
            <a:ext cx="180000" cy="277783"/>
          </a:xfrm>
          <a:prstGeom prst="rect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rgbClr val="17B6F1"/>
                </a:solidFill>
                <a:latin typeface="Arial Narrow" panose="020B0606020202030204" pitchFamily="34" charset="0"/>
              </a:rPr>
              <a:t>EX</a:t>
            </a:r>
            <a:endParaRPr lang="zh-CN" altLang="en-US" sz="1000" dirty="0">
              <a:solidFill>
                <a:srgbClr val="17B6F1"/>
              </a:solidFill>
              <a:latin typeface="Arial Narrow" panose="020B0606020202030204" pitchFamily="34" charset="0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A7E4834D-202F-110F-90AE-0AD19B1EB85A}"/>
              </a:ext>
            </a:extLst>
          </p:cNvPr>
          <p:cNvSpPr/>
          <p:nvPr/>
        </p:nvSpPr>
        <p:spPr>
          <a:xfrm>
            <a:off x="8709661" y="2260353"/>
            <a:ext cx="99060" cy="45719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8DEBD8DE-33F8-6998-C860-10B805219322}"/>
              </a:ext>
            </a:extLst>
          </p:cNvPr>
          <p:cNvSpPr/>
          <p:nvPr/>
        </p:nvSpPr>
        <p:spPr>
          <a:xfrm>
            <a:off x="3910454" y="3752451"/>
            <a:ext cx="45719" cy="99060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B2335735-28CC-6B70-4781-F11A2E8FFB86}"/>
              </a:ext>
            </a:extLst>
          </p:cNvPr>
          <p:cNvCxnSpPr>
            <a:cxnSpLocks/>
            <a:stCxn id="136" idx="0"/>
            <a:endCxn id="33" idx="4"/>
          </p:cNvCxnSpPr>
          <p:nvPr/>
        </p:nvCxnSpPr>
        <p:spPr>
          <a:xfrm rot="10800000" flipH="1" flipV="1">
            <a:off x="3023557" y="2176303"/>
            <a:ext cx="495553" cy="3238988"/>
          </a:xfrm>
          <a:prstGeom prst="bentConnector4">
            <a:avLst>
              <a:gd name="adj1" fmla="val -20632"/>
              <a:gd name="adj2" fmla="val 102614"/>
            </a:avLst>
          </a:prstGeom>
          <a:ln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B7437259-2F48-4407-75D6-DBAC07863B0A}"/>
              </a:ext>
            </a:extLst>
          </p:cNvPr>
          <p:cNvCxnSpPr>
            <a:cxnSpLocks/>
            <a:stCxn id="162" idx="0"/>
            <a:endCxn id="135" idx="1"/>
          </p:cNvCxnSpPr>
          <p:nvPr/>
        </p:nvCxnSpPr>
        <p:spPr>
          <a:xfrm rot="5400000" flipH="1" flipV="1">
            <a:off x="1181329" y="3615709"/>
            <a:ext cx="3098799" cy="177348"/>
          </a:xfrm>
          <a:prstGeom prst="bentConnector2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73919E70-2A31-B12C-232A-189E99E37058}"/>
              </a:ext>
            </a:extLst>
          </p:cNvPr>
          <p:cNvSpPr/>
          <p:nvPr/>
        </p:nvSpPr>
        <p:spPr>
          <a:xfrm>
            <a:off x="4338443" y="1862618"/>
            <a:ext cx="180000" cy="344458"/>
          </a:xfrm>
          <a:prstGeom prst="rect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rgbClr val="17B6F1"/>
                </a:solidFill>
                <a:latin typeface="Arial Narrow" panose="020B0606020202030204" pitchFamily="34" charset="0"/>
              </a:rPr>
              <a:t>M</a:t>
            </a:r>
            <a:endParaRPr lang="zh-CN" altLang="en-US" sz="1000" dirty="0">
              <a:solidFill>
                <a:srgbClr val="17B6F1"/>
              </a:solidFill>
              <a:latin typeface="Arial Narrow" panose="020B0606020202030204" pitchFamily="34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E860C80-AE4B-73CE-63C6-43ACCD6F122E}"/>
              </a:ext>
            </a:extLst>
          </p:cNvPr>
          <p:cNvSpPr/>
          <p:nvPr/>
        </p:nvSpPr>
        <p:spPr>
          <a:xfrm>
            <a:off x="4338443" y="1586393"/>
            <a:ext cx="180000" cy="277784"/>
          </a:xfrm>
          <a:prstGeom prst="rect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rgbClr val="17B6F1"/>
                </a:solidFill>
                <a:latin typeface="Arial Narrow" panose="020B0606020202030204" pitchFamily="34" charset="0"/>
              </a:rPr>
              <a:t>WB</a:t>
            </a:r>
            <a:endParaRPr lang="zh-CN" altLang="en-US" sz="1000" dirty="0">
              <a:solidFill>
                <a:srgbClr val="17B6F1"/>
              </a:solidFill>
              <a:latin typeface="Arial Narrow" panose="020B0606020202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7BDA0EA1-68D4-EECF-5560-AFBC9B69EF71}"/>
              </a:ext>
            </a:extLst>
          </p:cNvPr>
          <p:cNvSpPr/>
          <p:nvPr/>
        </p:nvSpPr>
        <p:spPr>
          <a:xfrm>
            <a:off x="6344921" y="2143612"/>
            <a:ext cx="180000" cy="344458"/>
          </a:xfrm>
          <a:prstGeom prst="rect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rgbClr val="17B6F1"/>
                </a:solidFill>
                <a:latin typeface="Arial Narrow" panose="020B0606020202030204" pitchFamily="34" charset="0"/>
              </a:rPr>
              <a:t>M</a:t>
            </a:r>
            <a:endParaRPr lang="zh-CN" altLang="en-US" sz="1000" dirty="0">
              <a:solidFill>
                <a:srgbClr val="17B6F1"/>
              </a:solidFill>
              <a:latin typeface="Arial Narrow" panose="020B0606020202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4F24BCB-587F-0CD1-1121-655FAD2D61C0}"/>
              </a:ext>
            </a:extLst>
          </p:cNvPr>
          <p:cNvSpPr/>
          <p:nvPr/>
        </p:nvSpPr>
        <p:spPr>
          <a:xfrm>
            <a:off x="6344921" y="1867387"/>
            <a:ext cx="180000" cy="277784"/>
          </a:xfrm>
          <a:prstGeom prst="rect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rgbClr val="17B6F1"/>
                </a:solidFill>
                <a:latin typeface="Arial Narrow" panose="020B0606020202030204" pitchFamily="34" charset="0"/>
              </a:rPr>
              <a:t>WB</a:t>
            </a:r>
            <a:endParaRPr lang="zh-CN" altLang="en-US" sz="1000" dirty="0">
              <a:solidFill>
                <a:srgbClr val="17B6F1"/>
              </a:solidFill>
              <a:latin typeface="Arial Narrow" panose="020B060602020203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890303CD-98FA-CEC5-5DC3-1C365A91D2C5}"/>
              </a:ext>
            </a:extLst>
          </p:cNvPr>
          <p:cNvSpPr/>
          <p:nvPr/>
        </p:nvSpPr>
        <p:spPr>
          <a:xfrm>
            <a:off x="7868822" y="2207105"/>
            <a:ext cx="180000" cy="277784"/>
          </a:xfrm>
          <a:prstGeom prst="rect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rgbClr val="17B6F1"/>
                </a:solidFill>
                <a:latin typeface="Arial Narrow" panose="020B0606020202030204" pitchFamily="34" charset="0"/>
              </a:rPr>
              <a:t>WB</a:t>
            </a:r>
            <a:endParaRPr lang="zh-CN" altLang="en-US" sz="1000" dirty="0">
              <a:solidFill>
                <a:srgbClr val="17B6F1"/>
              </a:solidFill>
              <a:latin typeface="Arial Narrow" panose="020B0606020202030204" pitchFamily="34" charset="0"/>
            </a:endParaRPr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E1718C4-9308-2C19-8CB6-DB71B75868FA}"/>
              </a:ext>
            </a:extLst>
          </p:cNvPr>
          <p:cNvSpPr/>
          <p:nvPr/>
        </p:nvSpPr>
        <p:spPr>
          <a:xfrm>
            <a:off x="6477002" y="2186474"/>
            <a:ext cx="45719" cy="45719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D4199B61-C5F2-1BFB-E910-636B3ECE5539}"/>
              </a:ext>
            </a:extLst>
          </p:cNvPr>
          <p:cNvSpPr/>
          <p:nvPr/>
        </p:nvSpPr>
        <p:spPr>
          <a:xfrm>
            <a:off x="6477002" y="2412692"/>
            <a:ext cx="45719" cy="45719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A48F5A4A-B866-082D-5A91-94DC5F198023}"/>
              </a:ext>
            </a:extLst>
          </p:cNvPr>
          <p:cNvSpPr/>
          <p:nvPr/>
        </p:nvSpPr>
        <p:spPr>
          <a:xfrm>
            <a:off x="4458618" y="2243617"/>
            <a:ext cx="45719" cy="45719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F8C9DB50-22DF-116C-B160-08DADAAFC917}"/>
              </a:ext>
            </a:extLst>
          </p:cNvPr>
          <p:cNvSpPr/>
          <p:nvPr/>
        </p:nvSpPr>
        <p:spPr>
          <a:xfrm>
            <a:off x="4458618" y="2384111"/>
            <a:ext cx="45719" cy="45719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572CBFCF-354E-1015-BB2E-F47BE370A2F9}"/>
              </a:ext>
            </a:extLst>
          </p:cNvPr>
          <p:cNvSpPr/>
          <p:nvPr/>
        </p:nvSpPr>
        <p:spPr>
          <a:xfrm>
            <a:off x="7991379" y="2237274"/>
            <a:ext cx="45719" cy="45719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5E3DDA3D-13FD-DEDB-6AD8-3454423B8B65}"/>
              </a:ext>
            </a:extLst>
          </p:cNvPr>
          <p:cNvSpPr/>
          <p:nvPr/>
        </p:nvSpPr>
        <p:spPr>
          <a:xfrm>
            <a:off x="7991379" y="2396024"/>
            <a:ext cx="45719" cy="45719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AE4531AD-5FC3-79F8-6405-AEE29B583AAD}"/>
              </a:ext>
            </a:extLst>
          </p:cNvPr>
          <p:cNvCxnSpPr>
            <a:stCxn id="124" idx="3"/>
            <a:endCxn id="126" idx="1"/>
          </p:cNvCxnSpPr>
          <p:nvPr/>
        </p:nvCxnSpPr>
        <p:spPr>
          <a:xfrm>
            <a:off x="4518443" y="2034847"/>
            <a:ext cx="1826478" cy="280994"/>
          </a:xfrm>
          <a:prstGeom prst="bentConnector3">
            <a:avLst>
              <a:gd name="adj1" fmla="val 86157"/>
            </a:avLst>
          </a:prstGeom>
          <a:ln w="19050">
            <a:solidFill>
              <a:srgbClr val="17B6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031D5E27-AA1E-3FBA-B9C6-FA922B7CA1A7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>
          <a:xfrm>
            <a:off x="6524921" y="2006279"/>
            <a:ext cx="1343901" cy="339718"/>
          </a:xfrm>
          <a:prstGeom prst="bentConnector3">
            <a:avLst>
              <a:gd name="adj1" fmla="val 92053"/>
            </a:avLst>
          </a:prstGeom>
          <a:ln w="19050">
            <a:solidFill>
              <a:srgbClr val="17B6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570C17E4-5B44-07FC-96C5-39315D0258CD}"/>
              </a:ext>
            </a:extLst>
          </p:cNvPr>
          <p:cNvCxnSpPr>
            <a:cxnSpLocks/>
            <a:stCxn id="125" idx="3"/>
            <a:endCxn id="127" idx="1"/>
          </p:cNvCxnSpPr>
          <p:nvPr/>
        </p:nvCxnSpPr>
        <p:spPr>
          <a:xfrm>
            <a:off x="4518443" y="1725285"/>
            <a:ext cx="1826478" cy="280994"/>
          </a:xfrm>
          <a:prstGeom prst="bentConnector3">
            <a:avLst>
              <a:gd name="adj1" fmla="val 91024"/>
            </a:avLst>
          </a:prstGeom>
          <a:ln w="19050">
            <a:solidFill>
              <a:srgbClr val="17B6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D23C9080-6744-1802-1F99-AC6BAD12D39D}"/>
              </a:ext>
            </a:extLst>
          </p:cNvPr>
          <p:cNvSpPr txBox="1"/>
          <p:nvPr/>
        </p:nvSpPr>
        <p:spPr>
          <a:xfrm>
            <a:off x="4572964" y="2245992"/>
            <a:ext cx="4978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>
                <a:solidFill>
                  <a:srgbClr val="17B6F1"/>
                </a:solidFill>
              </a:rPr>
              <a:t>ALUSrcE</a:t>
            </a:r>
            <a:endParaRPr lang="zh-CN" altLang="en-US" sz="1100" dirty="0">
              <a:solidFill>
                <a:srgbClr val="17B6F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AA7ADF11-F8FD-3AF0-24B8-3CADEC7D445A}"/>
              </a:ext>
            </a:extLst>
          </p:cNvPr>
          <p:cNvSpPr txBox="1"/>
          <p:nvPr/>
        </p:nvSpPr>
        <p:spPr>
          <a:xfrm>
            <a:off x="4572964" y="2119215"/>
            <a:ext cx="49783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>
                <a:solidFill>
                  <a:srgbClr val="17B6F1"/>
                </a:solidFill>
              </a:rPr>
              <a:t>ALUOPE</a:t>
            </a:r>
            <a:endParaRPr lang="zh-CN" altLang="en-US" sz="1100" dirty="0">
              <a:solidFill>
                <a:srgbClr val="17B6F1"/>
              </a:solidFill>
            </a:endParaRPr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CEB802B0-777C-5190-6666-1C38C5A94290}"/>
              </a:ext>
            </a:extLst>
          </p:cNvPr>
          <p:cNvCxnSpPr>
            <a:cxnSpLocks/>
            <a:stCxn id="126" idx="3"/>
            <a:endCxn id="63" idx="0"/>
          </p:cNvCxnSpPr>
          <p:nvPr/>
        </p:nvCxnSpPr>
        <p:spPr>
          <a:xfrm>
            <a:off x="6524921" y="2315841"/>
            <a:ext cx="767966" cy="1823327"/>
          </a:xfrm>
          <a:prstGeom prst="bentConnector2">
            <a:avLst/>
          </a:prstGeom>
          <a:ln>
            <a:solidFill>
              <a:srgbClr val="17B6F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502BA4D-B607-70CE-30E2-775ACD6FD311}"/>
              </a:ext>
            </a:extLst>
          </p:cNvPr>
          <p:cNvSpPr txBox="1"/>
          <p:nvPr/>
        </p:nvSpPr>
        <p:spPr>
          <a:xfrm rot="16200000">
            <a:off x="8331228" y="1834786"/>
            <a:ext cx="64516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050" dirty="0" err="1">
                <a:solidFill>
                  <a:srgbClr val="17B6F1"/>
                </a:solidFill>
              </a:rPr>
              <a:t>RegWriteW</a:t>
            </a:r>
            <a:endParaRPr lang="zh-CN" altLang="en-US" sz="1050" dirty="0">
              <a:solidFill>
                <a:srgbClr val="17B6F1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BDC1E1A-CF1F-25E5-5CF9-08400C5DB42F}"/>
              </a:ext>
            </a:extLst>
          </p:cNvPr>
          <p:cNvSpPr txBox="1"/>
          <p:nvPr/>
        </p:nvSpPr>
        <p:spPr>
          <a:xfrm>
            <a:off x="1851601" y="1024373"/>
            <a:ext cx="58068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0" bIns="0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IF/ID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DB32AF4-220B-D734-B0B3-B8799A79D9B4}"/>
              </a:ext>
            </a:extLst>
          </p:cNvPr>
          <p:cNvSpPr txBox="1"/>
          <p:nvPr/>
        </p:nvSpPr>
        <p:spPr>
          <a:xfrm>
            <a:off x="4160813" y="1024373"/>
            <a:ext cx="580681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0" bIns="0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ID/EX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F7B1282-BF8A-D7ED-A619-2BA2C33EC159}"/>
              </a:ext>
            </a:extLst>
          </p:cNvPr>
          <p:cNvSpPr txBox="1"/>
          <p:nvPr/>
        </p:nvSpPr>
        <p:spPr>
          <a:xfrm>
            <a:off x="6127917" y="1024373"/>
            <a:ext cx="83924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0" bIns="0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EX/MEM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AEDBBE92-73D2-77AB-CDC7-EEF96FC11ED6}"/>
              </a:ext>
            </a:extLst>
          </p:cNvPr>
          <p:cNvSpPr txBox="1"/>
          <p:nvPr/>
        </p:nvSpPr>
        <p:spPr>
          <a:xfrm>
            <a:off x="7514862" y="1024373"/>
            <a:ext cx="9377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MEM/WB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33D1E2CC-1FB2-B4CE-9069-E06A8FD2475E}"/>
              </a:ext>
            </a:extLst>
          </p:cNvPr>
          <p:cNvSpPr/>
          <p:nvPr/>
        </p:nvSpPr>
        <p:spPr>
          <a:xfrm>
            <a:off x="7184674" y="5816835"/>
            <a:ext cx="95250" cy="45719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F38B7E6C-2825-0931-3AA4-F1EE447AAF5E}"/>
              </a:ext>
            </a:extLst>
          </p:cNvPr>
          <p:cNvSpPr/>
          <p:nvPr/>
        </p:nvSpPr>
        <p:spPr>
          <a:xfrm>
            <a:off x="7146574" y="5718727"/>
            <a:ext cx="95250" cy="77470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A9FA9419-BB32-6C65-40F6-7EDFED46A7FF}"/>
              </a:ext>
            </a:extLst>
          </p:cNvPr>
          <p:cNvSpPr/>
          <p:nvPr/>
        </p:nvSpPr>
        <p:spPr>
          <a:xfrm rot="16200000">
            <a:off x="6328573" y="5491630"/>
            <a:ext cx="216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6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Rd</a:t>
            </a:r>
            <a:endParaRPr lang="zh-CN" altLang="en-US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2C4CC03-52F5-D5A6-545E-722D4958F2CC}"/>
              </a:ext>
            </a:extLst>
          </p:cNvPr>
          <p:cNvSpPr/>
          <p:nvPr/>
        </p:nvSpPr>
        <p:spPr>
          <a:xfrm rot="16200000">
            <a:off x="7852573" y="5491630"/>
            <a:ext cx="216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6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Rd</a:t>
            </a:r>
            <a:endParaRPr lang="zh-CN" altLang="en-US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0427F623-EDC8-FACE-F151-BDF583620E65}"/>
              </a:ext>
            </a:extLst>
          </p:cNvPr>
          <p:cNvCxnSpPr>
            <a:cxnSpLocks/>
            <a:stCxn id="167" idx="2"/>
          </p:cNvCxnSpPr>
          <p:nvPr/>
        </p:nvCxnSpPr>
        <p:spPr>
          <a:xfrm>
            <a:off x="4520096" y="5795942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C5E31D22-0C2D-6D79-9023-1D78756DC143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4520096" y="6010255"/>
            <a:ext cx="75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连接符: 肘形 153">
            <a:extLst>
              <a:ext uri="{FF2B5EF4-FFF2-40B4-BE49-F238E27FC236}">
                <a16:creationId xmlns:a16="http://schemas.microsoft.com/office/drawing/2014/main" id="{5D8A2BA7-4667-C3AE-A423-644229CD351E}"/>
              </a:ext>
            </a:extLst>
          </p:cNvPr>
          <p:cNvCxnSpPr>
            <a:cxnSpLocks/>
            <a:stCxn id="161" idx="4"/>
            <a:endCxn id="188" idx="6"/>
          </p:cNvCxnSpPr>
          <p:nvPr/>
        </p:nvCxnSpPr>
        <p:spPr>
          <a:xfrm rot="5400000">
            <a:off x="6192652" y="5382862"/>
            <a:ext cx="179424" cy="589566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05149EA-F2B9-062F-257F-4EEE87A2F168}"/>
              </a:ext>
            </a:extLst>
          </p:cNvPr>
          <p:cNvCxnSpPr>
            <a:cxnSpLocks/>
            <a:endCxn id="191" idx="6"/>
          </p:cNvCxnSpPr>
          <p:nvPr/>
        </p:nvCxnSpPr>
        <p:spPr>
          <a:xfrm flipH="1">
            <a:off x="5987581" y="6056282"/>
            <a:ext cx="2289600" cy="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BBA79058-F771-CB11-B2E8-5EFD19157D47}"/>
              </a:ext>
            </a:extLst>
          </p:cNvPr>
          <p:cNvCxnSpPr>
            <a:cxnSpLocks/>
            <a:stCxn id="157" idx="4"/>
            <a:endCxn id="189" idx="6"/>
          </p:cNvCxnSpPr>
          <p:nvPr/>
        </p:nvCxnSpPr>
        <p:spPr>
          <a:xfrm rot="5400000">
            <a:off x="4387241" y="3605178"/>
            <a:ext cx="3858827" cy="658146"/>
          </a:xfrm>
          <a:prstGeom prst="bentConnector2">
            <a:avLst/>
          </a:prstGeom>
          <a:ln>
            <a:solidFill>
              <a:srgbClr val="17B6F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椭圆 156">
            <a:extLst>
              <a:ext uri="{FF2B5EF4-FFF2-40B4-BE49-F238E27FC236}">
                <a16:creationId xmlns:a16="http://schemas.microsoft.com/office/drawing/2014/main" id="{5FDBA472-7C7E-862C-4B5E-D89931AD7D78}"/>
              </a:ext>
            </a:extLst>
          </p:cNvPr>
          <p:cNvSpPr/>
          <p:nvPr/>
        </p:nvSpPr>
        <p:spPr>
          <a:xfrm>
            <a:off x="6599074" y="1892871"/>
            <a:ext cx="93306" cy="111967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ECBF3725-1E23-30F4-E756-DCB58C8F0887}"/>
              </a:ext>
            </a:extLst>
          </p:cNvPr>
          <p:cNvCxnSpPr>
            <a:cxnSpLocks/>
            <a:stCxn id="159" idx="4"/>
            <a:endCxn id="190" idx="6"/>
          </p:cNvCxnSpPr>
          <p:nvPr/>
        </p:nvCxnSpPr>
        <p:spPr>
          <a:xfrm rot="5400000">
            <a:off x="5211655" y="3029892"/>
            <a:ext cx="3706007" cy="2154154"/>
          </a:xfrm>
          <a:prstGeom prst="bentConnector2">
            <a:avLst/>
          </a:prstGeom>
          <a:ln>
            <a:solidFill>
              <a:srgbClr val="17B6F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62064B0E-D755-D0C2-9A0E-AA8362345001}"/>
              </a:ext>
            </a:extLst>
          </p:cNvPr>
          <p:cNvSpPr/>
          <p:nvPr/>
        </p:nvSpPr>
        <p:spPr>
          <a:xfrm>
            <a:off x="8095082" y="2141999"/>
            <a:ext cx="93306" cy="111967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CBCE3FE-3D1E-8428-CD0E-7DA764862A17}"/>
              </a:ext>
            </a:extLst>
          </p:cNvPr>
          <p:cNvSpPr txBox="1"/>
          <p:nvPr/>
        </p:nvSpPr>
        <p:spPr>
          <a:xfrm rot="16200000">
            <a:off x="6866040" y="3697997"/>
            <a:ext cx="65688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>
                <a:solidFill>
                  <a:srgbClr val="17B6F1"/>
                </a:solidFill>
              </a:rPr>
              <a:t>MemWrite</a:t>
            </a:r>
            <a:endParaRPr lang="zh-CN" altLang="en-US" sz="1100" dirty="0">
              <a:solidFill>
                <a:srgbClr val="17B6F1"/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FABB8E3F-20CC-3FE2-12F3-8F92A9764E84}"/>
              </a:ext>
            </a:extLst>
          </p:cNvPr>
          <p:cNvSpPr/>
          <p:nvPr/>
        </p:nvSpPr>
        <p:spPr>
          <a:xfrm>
            <a:off x="6530494" y="5475966"/>
            <a:ext cx="93306" cy="111967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57D372A7-43C7-284B-CA1B-00E68A066278}"/>
              </a:ext>
            </a:extLst>
          </p:cNvPr>
          <p:cNvSpPr/>
          <p:nvPr/>
        </p:nvSpPr>
        <p:spPr>
          <a:xfrm>
            <a:off x="2615054" y="5253782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24617CB1-C89E-1B87-0C31-B9FCC4C1B5B7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2641601" y="5795942"/>
            <a:ext cx="1698495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>
            <a:extLst>
              <a:ext uri="{FF2B5EF4-FFF2-40B4-BE49-F238E27FC236}">
                <a16:creationId xmlns:a16="http://schemas.microsoft.com/office/drawing/2014/main" id="{8705C0AD-3496-8B16-EA7A-136B3F72BA39}"/>
              </a:ext>
            </a:extLst>
          </p:cNvPr>
          <p:cNvSpPr/>
          <p:nvPr/>
        </p:nvSpPr>
        <p:spPr>
          <a:xfrm rot="16200000">
            <a:off x="4322096" y="5491630"/>
            <a:ext cx="216000" cy="18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60000"/>
              </a:lnSpc>
            </a:pPr>
            <a:r>
              <a:rPr lang="en-US" altLang="zh-CN" sz="1000" b="1" dirty="0">
                <a:solidFill>
                  <a:schemeClr val="tx1"/>
                </a:solidFill>
                <a:latin typeface="Arial Narrow" panose="020B0606020202030204" pitchFamily="34" charset="0"/>
              </a:rPr>
              <a:t>Rd</a:t>
            </a:r>
            <a:endParaRPr lang="zh-CN" altLang="en-US" sz="1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AB845DF0-0D78-2EF2-9F29-84C67070DF97}"/>
              </a:ext>
            </a:extLst>
          </p:cNvPr>
          <p:cNvGrpSpPr/>
          <p:nvPr/>
        </p:nvGrpSpPr>
        <p:grpSpPr>
          <a:xfrm>
            <a:off x="4340096" y="5687942"/>
            <a:ext cx="180000" cy="430313"/>
            <a:chOff x="4384422" y="5577659"/>
            <a:chExt cx="180000" cy="430313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13A4318E-56CA-D8CA-2D67-EEB75782B2B4}"/>
                </a:ext>
              </a:extLst>
            </p:cNvPr>
            <p:cNvSpPr/>
            <p:nvPr/>
          </p:nvSpPr>
          <p:spPr>
            <a:xfrm rot="16200000">
              <a:off x="4366422" y="5809972"/>
              <a:ext cx="216000" cy="18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Rs2</a:t>
              </a:r>
              <a:endParaRPr lang="zh-CN" altLang="en-US" sz="10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C79A2C10-D178-72C7-DA09-3EDD97677EEF}"/>
                </a:ext>
              </a:extLst>
            </p:cNvPr>
            <p:cNvSpPr/>
            <p:nvPr/>
          </p:nvSpPr>
          <p:spPr>
            <a:xfrm rot="16200000">
              <a:off x="4366422" y="5595659"/>
              <a:ext cx="216000" cy="180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altLang="zh-CN" sz="1000" dirty="0">
                  <a:solidFill>
                    <a:schemeClr val="tx1"/>
                  </a:solidFill>
                  <a:latin typeface="Arial Narrow" panose="020B0606020202030204" pitchFamily="34" charset="0"/>
                </a:rPr>
                <a:t>Rs1</a:t>
              </a:r>
              <a:endParaRPr lang="zh-CN" altLang="en-US" sz="1000" dirty="0">
                <a:solidFill>
                  <a:schemeClr val="tx1"/>
                </a:solidFill>
                <a:latin typeface="Arial Narrow" panose="020B0606020202030204" pitchFamily="34" charset="0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8453ED9E-397D-E7AC-CC97-9B071BCC1CAE}"/>
              </a:ext>
            </a:extLst>
          </p:cNvPr>
          <p:cNvGrpSpPr/>
          <p:nvPr/>
        </p:nvGrpSpPr>
        <p:grpSpPr>
          <a:xfrm>
            <a:off x="5247155" y="3797735"/>
            <a:ext cx="144000" cy="507548"/>
            <a:chOff x="4941859" y="3652227"/>
            <a:chExt cx="201386" cy="507548"/>
          </a:xfrm>
        </p:grpSpPr>
        <p:sp>
          <p:nvSpPr>
            <p:cNvPr id="169" name="矩形: 圆角 168">
              <a:extLst>
                <a:ext uri="{FF2B5EF4-FFF2-40B4-BE49-F238E27FC236}">
                  <a16:creationId xmlns:a16="http://schemas.microsoft.com/office/drawing/2014/main" id="{C1348B06-5404-0F30-2925-9F7AF31D4109}"/>
                </a:ext>
              </a:extLst>
            </p:cNvPr>
            <p:cNvSpPr/>
            <p:nvPr/>
          </p:nvSpPr>
          <p:spPr>
            <a:xfrm>
              <a:off x="4941859" y="3652227"/>
              <a:ext cx="201386" cy="507548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9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9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9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9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E7CDB309-CB99-8342-1284-0858A9CC2665}"/>
                </a:ext>
              </a:extLst>
            </p:cNvPr>
            <p:cNvSpPr/>
            <p:nvPr/>
          </p:nvSpPr>
          <p:spPr>
            <a:xfrm>
              <a:off x="4949321" y="3711882"/>
              <a:ext cx="64463" cy="4350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2EBB5FC-2AD5-8156-1766-0D67ECD4EA0B}"/>
                </a:ext>
              </a:extLst>
            </p:cNvPr>
            <p:cNvSpPr/>
            <p:nvPr/>
          </p:nvSpPr>
          <p:spPr>
            <a:xfrm>
              <a:off x="4949321" y="3882184"/>
              <a:ext cx="64463" cy="43505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827C1F2A-B9C1-ECF3-8472-7845061B7FDA}"/>
                </a:ext>
              </a:extLst>
            </p:cNvPr>
            <p:cNvSpPr/>
            <p:nvPr/>
          </p:nvSpPr>
          <p:spPr>
            <a:xfrm>
              <a:off x="4949321" y="4052486"/>
              <a:ext cx="64463" cy="4350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9EB1A323-A05B-0740-40C2-6D29AD60B124}"/>
              </a:ext>
            </a:extLst>
          </p:cNvPr>
          <p:cNvGrpSpPr/>
          <p:nvPr/>
        </p:nvGrpSpPr>
        <p:grpSpPr>
          <a:xfrm>
            <a:off x="5256608" y="4363819"/>
            <a:ext cx="144000" cy="507548"/>
            <a:chOff x="4941859" y="3652227"/>
            <a:chExt cx="201386" cy="507548"/>
          </a:xfrm>
        </p:grpSpPr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596D0841-4326-FA5A-988F-3DE144C0CFBE}"/>
                </a:ext>
              </a:extLst>
            </p:cNvPr>
            <p:cNvSpPr/>
            <p:nvPr/>
          </p:nvSpPr>
          <p:spPr>
            <a:xfrm>
              <a:off x="4941859" y="3652227"/>
              <a:ext cx="201386" cy="507548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9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9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9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9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DCED5C4-3F3A-B793-A3E0-EE92598903AB}"/>
                </a:ext>
              </a:extLst>
            </p:cNvPr>
            <p:cNvSpPr/>
            <p:nvPr/>
          </p:nvSpPr>
          <p:spPr>
            <a:xfrm>
              <a:off x="4949321" y="3711882"/>
              <a:ext cx="64463" cy="4350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0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71DD644-2D9E-0829-E702-EED226468A4E}"/>
                </a:ext>
              </a:extLst>
            </p:cNvPr>
            <p:cNvSpPr/>
            <p:nvPr/>
          </p:nvSpPr>
          <p:spPr>
            <a:xfrm>
              <a:off x="4949321" y="3882184"/>
              <a:ext cx="64463" cy="43505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1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EA8A017F-A5B6-E23D-2237-9CE4E5F65A3A}"/>
                </a:ext>
              </a:extLst>
            </p:cNvPr>
            <p:cNvSpPr/>
            <p:nvPr/>
          </p:nvSpPr>
          <p:spPr>
            <a:xfrm>
              <a:off x="4949321" y="4052486"/>
              <a:ext cx="64463" cy="43505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</a:rPr>
                <a:t>2</a:t>
              </a:r>
              <a:endParaRPr lang="zh-CN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8" name="椭圆 177">
            <a:extLst>
              <a:ext uri="{FF2B5EF4-FFF2-40B4-BE49-F238E27FC236}">
                <a16:creationId xmlns:a16="http://schemas.microsoft.com/office/drawing/2014/main" id="{01D9F92E-F8EF-A466-8FE7-F353376D1094}"/>
              </a:ext>
            </a:extLst>
          </p:cNvPr>
          <p:cNvSpPr/>
          <p:nvPr/>
        </p:nvSpPr>
        <p:spPr>
          <a:xfrm>
            <a:off x="4570526" y="4268946"/>
            <a:ext cx="36000" cy="36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5F0345B0-13D7-021E-79A7-E4B04107B614}"/>
              </a:ext>
            </a:extLst>
          </p:cNvPr>
          <p:cNvSpPr/>
          <p:nvPr/>
        </p:nvSpPr>
        <p:spPr>
          <a:xfrm>
            <a:off x="6680954" y="5351841"/>
            <a:ext cx="46800" cy="468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6319DDC5-20DA-B265-18E1-A8365FE563B7}"/>
              </a:ext>
            </a:extLst>
          </p:cNvPr>
          <p:cNvCxnSpPr>
            <a:cxnSpLocks/>
            <a:stCxn id="72" idx="4"/>
            <a:endCxn id="171" idx="2"/>
          </p:cNvCxnSpPr>
          <p:nvPr/>
        </p:nvCxnSpPr>
        <p:spPr>
          <a:xfrm rot="5400000" flipH="1">
            <a:off x="5763280" y="3538656"/>
            <a:ext cx="427719" cy="1449298"/>
          </a:xfrm>
          <a:prstGeom prst="bentConnector4">
            <a:avLst>
              <a:gd name="adj1" fmla="val -408568"/>
              <a:gd name="adj2" fmla="val 116016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2DAA74AF-EB40-E112-B3E5-40AAFC9331E3}"/>
              </a:ext>
            </a:extLst>
          </p:cNvPr>
          <p:cNvCxnSpPr>
            <a:cxnSpLocks/>
            <a:stCxn id="211" idx="0"/>
            <a:endCxn id="172" idx="2"/>
          </p:cNvCxnSpPr>
          <p:nvPr/>
        </p:nvCxnSpPr>
        <p:spPr>
          <a:xfrm rot="5400000" flipH="1" flipV="1">
            <a:off x="4111291" y="5230183"/>
            <a:ext cx="2151635" cy="130765"/>
          </a:xfrm>
          <a:prstGeom prst="bentConnector2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332C72B9-FF44-C8D8-14D4-157FE67307C7}"/>
              </a:ext>
            </a:extLst>
          </p:cNvPr>
          <p:cNvCxnSpPr>
            <a:cxnSpLocks/>
            <a:endCxn id="176" idx="2"/>
          </p:cNvCxnSpPr>
          <p:nvPr/>
        </p:nvCxnSpPr>
        <p:spPr>
          <a:xfrm>
            <a:off x="5023758" y="4615529"/>
            <a:ext cx="238186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2BA42403-780E-C27B-CCA5-5D6A4456118F}"/>
              </a:ext>
            </a:extLst>
          </p:cNvPr>
          <p:cNvCxnSpPr>
            <a:cxnSpLocks/>
            <a:endCxn id="177" idx="1"/>
          </p:cNvCxnSpPr>
          <p:nvPr/>
        </p:nvCxnSpPr>
        <p:spPr>
          <a:xfrm>
            <a:off x="5119008" y="4770449"/>
            <a:ext cx="149686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53C8CDC1-B7BF-DC2E-B633-58329817DC4E}"/>
              </a:ext>
            </a:extLst>
          </p:cNvPr>
          <p:cNvCxnSpPr>
            <a:cxnSpLocks/>
            <a:stCxn id="169" idx="3"/>
            <a:endCxn id="47" idx="2"/>
          </p:cNvCxnSpPr>
          <p:nvPr/>
        </p:nvCxnSpPr>
        <p:spPr>
          <a:xfrm>
            <a:off x="5391155" y="4051509"/>
            <a:ext cx="1870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D6D0EA46-B74D-58EE-1AD4-30DBD8552277}"/>
              </a:ext>
            </a:extLst>
          </p:cNvPr>
          <p:cNvCxnSpPr>
            <a:cxnSpLocks/>
            <a:stCxn id="174" idx="3"/>
            <a:endCxn id="48" idx="1"/>
          </p:cNvCxnSpPr>
          <p:nvPr/>
        </p:nvCxnSpPr>
        <p:spPr>
          <a:xfrm flipV="1">
            <a:off x="5400608" y="4614233"/>
            <a:ext cx="180000" cy="33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77420DC1-2A4B-401F-36E7-E71C284CA495}"/>
              </a:ext>
            </a:extLst>
          </p:cNvPr>
          <p:cNvCxnSpPr>
            <a:cxnSpLocks/>
            <a:stCxn id="197" idx="0"/>
            <a:endCxn id="174" idx="2"/>
          </p:cNvCxnSpPr>
          <p:nvPr/>
        </p:nvCxnSpPr>
        <p:spPr>
          <a:xfrm rot="16200000" flipV="1">
            <a:off x="4950858" y="5249118"/>
            <a:ext cx="815927" cy="60426"/>
          </a:xfrm>
          <a:prstGeom prst="bentConnector3">
            <a:avLst>
              <a:gd name="adj1" fmla="val 89432"/>
            </a:avLst>
          </a:prstGeom>
          <a:ln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1CBDAB83-C09D-6C0B-C4B1-63903F1B1236}"/>
              </a:ext>
            </a:extLst>
          </p:cNvPr>
          <p:cNvCxnSpPr>
            <a:cxnSpLocks/>
            <a:stCxn id="193" idx="0"/>
            <a:endCxn id="169" idx="2"/>
          </p:cNvCxnSpPr>
          <p:nvPr/>
        </p:nvCxnSpPr>
        <p:spPr>
          <a:xfrm rot="16200000" flipV="1">
            <a:off x="4737793" y="4886646"/>
            <a:ext cx="1382011" cy="219286"/>
          </a:xfrm>
          <a:prstGeom prst="bentConnector3">
            <a:avLst>
              <a:gd name="adj1" fmla="val 98523"/>
            </a:avLst>
          </a:prstGeom>
          <a:ln>
            <a:solidFill>
              <a:srgbClr val="17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>
            <a:extLst>
              <a:ext uri="{FF2B5EF4-FFF2-40B4-BE49-F238E27FC236}">
                <a16:creationId xmlns:a16="http://schemas.microsoft.com/office/drawing/2014/main" id="{09422CA0-D046-8CFC-328C-F6E0D21BE079}"/>
              </a:ext>
            </a:extLst>
          </p:cNvPr>
          <p:cNvSpPr/>
          <p:nvPr/>
        </p:nvSpPr>
        <p:spPr>
          <a:xfrm>
            <a:off x="5894275" y="5718955"/>
            <a:ext cx="93306" cy="9680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E3F16E2D-F3F4-8EC3-0B9F-0A6424711D37}"/>
              </a:ext>
            </a:extLst>
          </p:cNvPr>
          <p:cNvSpPr/>
          <p:nvPr/>
        </p:nvSpPr>
        <p:spPr>
          <a:xfrm>
            <a:off x="5894275" y="5815263"/>
            <a:ext cx="93306" cy="9680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12D39621-F26F-389C-12B9-848EA2C9E75A}"/>
              </a:ext>
            </a:extLst>
          </p:cNvPr>
          <p:cNvSpPr/>
          <p:nvPr/>
        </p:nvSpPr>
        <p:spPr>
          <a:xfrm>
            <a:off x="5894275" y="5911571"/>
            <a:ext cx="93306" cy="9680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27EC53FA-ADD7-3E53-C6D4-9D61EE1FD1B9}"/>
              </a:ext>
            </a:extLst>
          </p:cNvPr>
          <p:cNvSpPr/>
          <p:nvPr/>
        </p:nvSpPr>
        <p:spPr>
          <a:xfrm>
            <a:off x="5894275" y="6007880"/>
            <a:ext cx="93306" cy="9680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6C7CE14E-5D6D-B653-00CF-4A972A9F8EDD}"/>
              </a:ext>
            </a:extLst>
          </p:cNvPr>
          <p:cNvSpPr/>
          <p:nvPr/>
        </p:nvSpPr>
        <p:spPr>
          <a:xfrm>
            <a:off x="5282429" y="5686853"/>
            <a:ext cx="712393" cy="457200"/>
          </a:xfrm>
          <a:prstGeom prst="roundRect">
            <a:avLst>
              <a:gd name="adj" fmla="val 2093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altLang="zh-CN" sz="1200" dirty="0" err="1">
                <a:solidFill>
                  <a:schemeClr val="tx1"/>
                </a:solidFill>
              </a:rPr>
              <a:t>Foward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detecting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776D1B0B-BC16-8886-E77F-0E608D145E09}"/>
              </a:ext>
            </a:extLst>
          </p:cNvPr>
          <p:cNvSpPr/>
          <p:nvPr/>
        </p:nvSpPr>
        <p:spPr>
          <a:xfrm>
            <a:off x="5515581" y="5687294"/>
            <a:ext cx="45719" cy="70168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B85D2897-D7BA-3D9B-C44F-58DF6F0F8598}"/>
              </a:ext>
            </a:extLst>
          </p:cNvPr>
          <p:cNvCxnSpPr>
            <a:cxnSpLocks/>
            <a:endCxn id="217" idx="6"/>
          </p:cNvCxnSpPr>
          <p:nvPr/>
        </p:nvCxnSpPr>
        <p:spPr>
          <a:xfrm rot="16200000" flipV="1">
            <a:off x="2436200" y="1949582"/>
            <a:ext cx="289490" cy="121312"/>
          </a:xfrm>
          <a:prstGeom prst="bentConnector2">
            <a:avLst/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D981A2CE-61C8-6875-F88A-588FB34953F6}"/>
              </a:ext>
            </a:extLst>
          </p:cNvPr>
          <p:cNvCxnSpPr>
            <a:cxnSpLocks/>
            <a:stCxn id="213" idx="0"/>
            <a:endCxn id="216" idx="0"/>
          </p:cNvCxnSpPr>
          <p:nvPr/>
        </p:nvCxnSpPr>
        <p:spPr>
          <a:xfrm rot="16200000" flipV="1">
            <a:off x="3187703" y="528112"/>
            <a:ext cx="481990" cy="2491131"/>
          </a:xfrm>
          <a:prstGeom prst="bentConnector3">
            <a:avLst>
              <a:gd name="adj1" fmla="val 121078"/>
            </a:avLst>
          </a:prstGeom>
          <a:ln>
            <a:solidFill>
              <a:srgbClr val="17B6F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连接符: 肘形 195">
            <a:extLst>
              <a:ext uri="{FF2B5EF4-FFF2-40B4-BE49-F238E27FC236}">
                <a16:creationId xmlns:a16="http://schemas.microsoft.com/office/drawing/2014/main" id="{174F51B4-04AC-A341-D46E-6523D83C6213}"/>
              </a:ext>
            </a:extLst>
          </p:cNvPr>
          <p:cNvCxnSpPr>
            <a:cxnSpLocks/>
            <a:stCxn id="212" idx="4"/>
            <a:endCxn id="219" idx="4"/>
          </p:cNvCxnSpPr>
          <p:nvPr/>
        </p:nvCxnSpPr>
        <p:spPr>
          <a:xfrm rot="5400000" flipH="1">
            <a:off x="1808780" y="2702859"/>
            <a:ext cx="3468853" cy="2345515"/>
          </a:xfrm>
          <a:prstGeom prst="bentConnector3">
            <a:avLst>
              <a:gd name="adj1" fmla="val -17080"/>
            </a:avLst>
          </a:prstGeom>
          <a:ln w="158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2E14ABA4-D4CC-C02E-2FCD-41A9895D205F}"/>
              </a:ext>
            </a:extLst>
          </p:cNvPr>
          <p:cNvSpPr/>
          <p:nvPr/>
        </p:nvSpPr>
        <p:spPr>
          <a:xfrm>
            <a:off x="5366174" y="5687294"/>
            <a:ext cx="45719" cy="70168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FFBBE543-5295-AB0E-FAE2-EFB54427EA7D}"/>
              </a:ext>
            </a:extLst>
          </p:cNvPr>
          <p:cNvSpPr txBox="1"/>
          <p:nvPr/>
        </p:nvSpPr>
        <p:spPr>
          <a:xfrm rot="16200000">
            <a:off x="5048828" y="5210545"/>
            <a:ext cx="511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/>
              <a:t>FowardB</a:t>
            </a:r>
            <a:endParaRPr lang="zh-CN" altLang="en-US" sz="1100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92FEEB39-EABF-288D-C8C5-4850F727CDDA}"/>
              </a:ext>
            </a:extLst>
          </p:cNvPr>
          <p:cNvSpPr txBox="1"/>
          <p:nvPr/>
        </p:nvSpPr>
        <p:spPr>
          <a:xfrm rot="16200000">
            <a:off x="5214409" y="5214687"/>
            <a:ext cx="51113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/>
              <a:t>FowardA</a:t>
            </a:r>
            <a:endParaRPr lang="zh-CN" altLang="en-US" sz="1100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5CEC190B-6EA2-58E4-F6B7-3A090E226162}"/>
              </a:ext>
            </a:extLst>
          </p:cNvPr>
          <p:cNvCxnSpPr>
            <a:cxnSpLocks/>
            <a:endCxn id="220" idx="6"/>
          </p:cNvCxnSpPr>
          <p:nvPr/>
        </p:nvCxnSpPr>
        <p:spPr>
          <a:xfrm flipH="1">
            <a:off x="2520289" y="1980945"/>
            <a:ext cx="118137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5F36020D-AA06-7459-11CA-E89F9D491FFC}"/>
              </a:ext>
            </a:extLst>
          </p:cNvPr>
          <p:cNvGrpSpPr/>
          <p:nvPr/>
        </p:nvGrpSpPr>
        <p:grpSpPr>
          <a:xfrm>
            <a:off x="3513108" y="1824133"/>
            <a:ext cx="221299" cy="429210"/>
            <a:chOff x="6247095" y="2020526"/>
            <a:chExt cx="268005" cy="530982"/>
          </a:xfrm>
        </p:grpSpPr>
        <p:sp>
          <p:nvSpPr>
            <p:cNvPr id="202" name="矩形: 圆角 201">
              <a:extLst>
                <a:ext uri="{FF2B5EF4-FFF2-40B4-BE49-F238E27FC236}">
                  <a16:creationId xmlns:a16="http://schemas.microsoft.com/office/drawing/2014/main" id="{561AE635-C69D-BAF9-3B0B-2FDD0DD1866A}"/>
                </a:ext>
              </a:extLst>
            </p:cNvPr>
            <p:cNvSpPr/>
            <p:nvPr/>
          </p:nvSpPr>
          <p:spPr>
            <a:xfrm>
              <a:off x="6266710" y="2020526"/>
              <a:ext cx="248390" cy="530982"/>
            </a:xfrm>
            <a:prstGeom prst="roundRect">
              <a:avLst>
                <a:gd name="adj" fmla="val 37898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70000"/>
                </a:lnSpc>
              </a:pPr>
              <a:r>
                <a:rPr lang="en-US" altLang="zh-CN" sz="11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M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1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U</a:t>
              </a:r>
            </a:p>
            <a:p>
              <a:pPr algn="r">
                <a:lnSpc>
                  <a:spcPct val="70000"/>
                </a:lnSpc>
              </a:pPr>
              <a:r>
                <a:rPr lang="en-US" altLang="zh-CN" sz="1100" b="1" dirty="0">
                  <a:solidFill>
                    <a:schemeClr val="tx1"/>
                  </a:solidFill>
                  <a:latin typeface="Lucida Console" panose="020B0609040504020204" pitchFamily="49" charset="0"/>
                  <a:cs typeface="Arial" panose="020B0604020202020204" pitchFamily="34" charset="0"/>
                </a:rPr>
                <a:t>X</a:t>
              </a:r>
              <a:endParaRPr lang="zh-CN" altLang="en-US" sz="1100" b="1" dirty="0">
                <a:solidFill>
                  <a:schemeClr val="tx1"/>
                </a:solidFill>
                <a:latin typeface="Lucida Console" panose="020B060904050402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4794B826-ABC2-FD0B-D404-DB724D75B726}"/>
                </a:ext>
              </a:extLst>
            </p:cNvPr>
            <p:cNvSpPr/>
            <p:nvPr/>
          </p:nvSpPr>
          <p:spPr>
            <a:xfrm>
              <a:off x="6247095" y="2140987"/>
              <a:ext cx="83976" cy="65315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0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9C3BEB50-5DEC-EB46-45CC-AFE279292C77}"/>
                </a:ext>
              </a:extLst>
            </p:cNvPr>
            <p:cNvSpPr/>
            <p:nvPr/>
          </p:nvSpPr>
          <p:spPr>
            <a:xfrm>
              <a:off x="6254785" y="2441838"/>
              <a:ext cx="83976" cy="65315"/>
            </a:xfrm>
            <a:prstGeom prst="ellipse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4DF58D44-B51B-1F84-4714-C3805430B293}"/>
              </a:ext>
            </a:extLst>
          </p:cNvPr>
          <p:cNvCxnSpPr>
            <a:cxnSpLocks/>
            <a:endCxn id="203" idx="3"/>
          </p:cNvCxnSpPr>
          <p:nvPr/>
        </p:nvCxnSpPr>
        <p:spPr>
          <a:xfrm>
            <a:off x="3261633" y="1966571"/>
            <a:ext cx="261630" cy="0"/>
          </a:xfrm>
          <a:prstGeom prst="straightConnector1">
            <a:avLst/>
          </a:prstGeom>
          <a:ln w="15875">
            <a:solidFill>
              <a:srgbClr val="17B6F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8B939C4B-B132-D623-603B-101E0F23049E}"/>
              </a:ext>
            </a:extLst>
          </p:cNvPr>
          <p:cNvCxnSpPr>
            <a:cxnSpLocks/>
            <a:stCxn id="202" idx="3"/>
            <a:endCxn id="124" idx="1"/>
          </p:cNvCxnSpPr>
          <p:nvPr/>
        </p:nvCxnSpPr>
        <p:spPr>
          <a:xfrm flipV="1">
            <a:off x="3734407" y="2034847"/>
            <a:ext cx="604036" cy="3891"/>
          </a:xfrm>
          <a:prstGeom prst="straightConnector1">
            <a:avLst/>
          </a:prstGeom>
          <a:ln w="15875">
            <a:solidFill>
              <a:srgbClr val="17B6F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>
            <a:extLst>
              <a:ext uri="{FF2B5EF4-FFF2-40B4-BE49-F238E27FC236}">
                <a16:creationId xmlns:a16="http://schemas.microsoft.com/office/drawing/2014/main" id="{1FD8CB81-78B4-E90E-98C4-9DF0C2257B3B}"/>
              </a:ext>
            </a:extLst>
          </p:cNvPr>
          <p:cNvSpPr txBox="1"/>
          <p:nvPr/>
        </p:nvSpPr>
        <p:spPr>
          <a:xfrm>
            <a:off x="3341484" y="2391243"/>
            <a:ext cx="10459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17B6F1"/>
                </a:solidFill>
              </a:rPr>
              <a:t>0</a:t>
            </a:r>
            <a:endParaRPr lang="zh-CN" altLang="en-US" sz="1100" dirty="0">
              <a:solidFill>
                <a:srgbClr val="17B6F1"/>
              </a:solidFill>
            </a:endParaRPr>
          </a:p>
        </p:txBody>
      </p: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C973370A-6373-F841-032F-46F2731FBA6B}"/>
              </a:ext>
            </a:extLst>
          </p:cNvPr>
          <p:cNvCxnSpPr>
            <a:cxnSpLocks/>
            <a:stCxn id="207" idx="0"/>
            <a:endCxn id="204" idx="2"/>
          </p:cNvCxnSpPr>
          <p:nvPr/>
        </p:nvCxnSpPr>
        <p:spPr>
          <a:xfrm rot="5400000" flipH="1" flipV="1">
            <a:off x="3356545" y="2228331"/>
            <a:ext cx="200150" cy="125675"/>
          </a:xfrm>
          <a:prstGeom prst="bentConnector2">
            <a:avLst/>
          </a:prstGeom>
          <a:ln w="15875">
            <a:solidFill>
              <a:srgbClr val="17B6F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6E006A66-2E6A-2751-167D-EAB603F34564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647951" y="3892706"/>
            <a:ext cx="400050" cy="0"/>
          </a:xfrm>
          <a:prstGeom prst="straightConnector1">
            <a:avLst/>
          </a:prstGeom>
          <a:ln w="15875">
            <a:solidFill>
              <a:schemeClr val="tx1"/>
            </a:solidFill>
            <a:headEnd type="oval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0AA284CD-B5E2-4600-DDED-F099E74FA1AF}"/>
              </a:ext>
            </a:extLst>
          </p:cNvPr>
          <p:cNvCxnSpPr>
            <a:cxnSpLocks/>
            <a:stCxn id="162" idx="6"/>
            <a:endCxn id="33" idx="2"/>
          </p:cNvCxnSpPr>
          <p:nvPr/>
        </p:nvCxnSpPr>
        <p:spPr>
          <a:xfrm flipV="1">
            <a:off x="2669054" y="5279415"/>
            <a:ext cx="598597" cy="136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椭圆 210">
            <a:extLst>
              <a:ext uri="{FF2B5EF4-FFF2-40B4-BE49-F238E27FC236}">
                <a16:creationId xmlns:a16="http://schemas.microsoft.com/office/drawing/2014/main" id="{B8E99446-6278-A159-BA48-0D414DFC588A}"/>
              </a:ext>
            </a:extLst>
          </p:cNvPr>
          <p:cNvSpPr/>
          <p:nvPr/>
        </p:nvSpPr>
        <p:spPr>
          <a:xfrm>
            <a:off x="5094726" y="6371382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1E7E15B4-88F2-08AD-DCB5-81872A285EF1}"/>
              </a:ext>
            </a:extLst>
          </p:cNvPr>
          <p:cNvSpPr/>
          <p:nvPr/>
        </p:nvSpPr>
        <p:spPr>
          <a:xfrm>
            <a:off x="4688964" y="5556042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8CB9C208-451B-6345-F062-5EE6E0980EFA}"/>
              </a:ext>
            </a:extLst>
          </p:cNvPr>
          <p:cNvSpPr/>
          <p:nvPr/>
        </p:nvSpPr>
        <p:spPr>
          <a:xfrm>
            <a:off x="4650863" y="2014673"/>
            <a:ext cx="46800" cy="45719"/>
          </a:xfrm>
          <a:prstGeom prst="ellipse">
            <a:avLst/>
          </a:prstGeom>
          <a:solidFill>
            <a:srgbClr val="17B6F1"/>
          </a:solidFill>
          <a:ln w="25400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17875D95-810E-9A98-9573-C302E9742D8E}"/>
              </a:ext>
            </a:extLst>
          </p:cNvPr>
          <p:cNvSpPr txBox="1"/>
          <p:nvPr/>
        </p:nvSpPr>
        <p:spPr>
          <a:xfrm rot="16200000">
            <a:off x="3744096" y="3351402"/>
            <a:ext cx="5706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>
                <a:solidFill>
                  <a:srgbClr val="17B6F1"/>
                </a:solidFill>
              </a:rPr>
              <a:t>RegWrite</a:t>
            </a:r>
            <a:endParaRPr lang="zh-CN" altLang="en-US" sz="1100" dirty="0">
              <a:solidFill>
                <a:srgbClr val="17B6F1"/>
              </a:solidFill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30C420A2-D5BE-5BEB-1FD2-72AB87C7E3DE}"/>
              </a:ext>
            </a:extLst>
          </p:cNvPr>
          <p:cNvGrpSpPr/>
          <p:nvPr/>
        </p:nvGrpSpPr>
        <p:grpSpPr>
          <a:xfrm>
            <a:off x="1841502" y="1532683"/>
            <a:ext cx="683260" cy="620486"/>
            <a:chOff x="1923144" y="1565340"/>
            <a:chExt cx="683260" cy="620486"/>
          </a:xfrm>
        </p:grpSpPr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AA2F07B6-1A2A-9FC0-5420-3BEA08A3D778}"/>
                </a:ext>
              </a:extLst>
            </p:cNvPr>
            <p:cNvSpPr/>
            <p:nvPr/>
          </p:nvSpPr>
          <p:spPr>
            <a:xfrm>
              <a:off x="2508625" y="1849748"/>
              <a:ext cx="93306" cy="968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2119913B-0E55-4D9D-A1E8-70F2A975A0D3}"/>
                </a:ext>
              </a:extLst>
            </p:cNvPr>
            <p:cNvSpPr/>
            <p:nvPr/>
          </p:nvSpPr>
          <p:spPr>
            <a:xfrm>
              <a:off x="2231340" y="2077477"/>
              <a:ext cx="93306" cy="968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9DCCC23F-E5C8-3540-73E7-26A9388359FE}"/>
                </a:ext>
              </a:extLst>
            </p:cNvPr>
            <p:cNvSpPr/>
            <p:nvPr/>
          </p:nvSpPr>
          <p:spPr>
            <a:xfrm>
              <a:off x="2405438" y="2077042"/>
              <a:ext cx="93306" cy="968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7A870021-73C7-46FF-FF1A-BE7097B92FA5}"/>
                </a:ext>
              </a:extLst>
            </p:cNvPr>
            <p:cNvSpPr/>
            <p:nvPr/>
          </p:nvSpPr>
          <p:spPr>
            <a:xfrm>
              <a:off x="2508625" y="1965200"/>
              <a:ext cx="93306" cy="968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AE20381E-0696-7A07-5F4E-57F484B348AD}"/>
                </a:ext>
              </a:extLst>
            </p:cNvPr>
            <p:cNvSpPr/>
            <p:nvPr/>
          </p:nvSpPr>
          <p:spPr>
            <a:xfrm>
              <a:off x="2502275" y="1644094"/>
              <a:ext cx="93306" cy="9680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216" name="矩形: 圆角 215">
              <a:extLst>
                <a:ext uri="{FF2B5EF4-FFF2-40B4-BE49-F238E27FC236}">
                  <a16:creationId xmlns:a16="http://schemas.microsoft.com/office/drawing/2014/main" id="{0640BF5E-4A3A-B35D-C669-2B2C47076E32}"/>
                </a:ext>
              </a:extLst>
            </p:cNvPr>
            <p:cNvSpPr/>
            <p:nvPr/>
          </p:nvSpPr>
          <p:spPr>
            <a:xfrm>
              <a:off x="1923144" y="1565340"/>
              <a:ext cx="683260" cy="620486"/>
            </a:xfrm>
            <a:prstGeom prst="roundRect">
              <a:avLst>
                <a:gd name="adj" fmla="val 20934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Hazard</a:t>
              </a:r>
              <a:r>
                <a:rPr lang="zh-CN" altLang="en-US" sz="1200" dirty="0">
                  <a:solidFill>
                    <a:schemeClr val="tx1"/>
                  </a:solidFill>
                </a:rPr>
                <a:t> </a:t>
              </a:r>
              <a:endParaRPr lang="en-US" altLang="zh-CN" sz="1200" dirty="0">
                <a:solidFill>
                  <a:schemeClr val="tx1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zh-CN" sz="1200" dirty="0">
                  <a:solidFill>
                    <a:schemeClr val="tx1"/>
                  </a:solidFill>
                </a:rPr>
                <a:t>detecting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46398706-C754-A4A4-CB86-87AD45A33ED8}"/>
              </a:ext>
            </a:extLst>
          </p:cNvPr>
          <p:cNvCxnSpPr>
            <a:cxnSpLocks/>
            <a:stCxn id="221" idx="6"/>
            <a:endCxn id="202" idx="0"/>
          </p:cNvCxnSpPr>
          <p:nvPr/>
        </p:nvCxnSpPr>
        <p:spPr>
          <a:xfrm>
            <a:off x="2513939" y="1659839"/>
            <a:ext cx="1117917" cy="164294"/>
          </a:xfrm>
          <a:prstGeom prst="bentConnector2">
            <a:avLst/>
          </a:prstGeom>
          <a:ln>
            <a:solidFill>
              <a:srgbClr val="17B6F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E8978416-4EF9-0BA9-D275-8AA4E5B7A427}"/>
              </a:ext>
            </a:extLst>
          </p:cNvPr>
          <p:cNvCxnSpPr>
            <a:cxnSpLocks/>
            <a:stCxn id="216" idx="1"/>
            <a:endCxn id="32" idx="0"/>
          </p:cNvCxnSpPr>
          <p:nvPr/>
        </p:nvCxnSpPr>
        <p:spPr>
          <a:xfrm rot="10800000" flipV="1">
            <a:off x="841346" y="1842926"/>
            <a:ext cx="1000156" cy="1801748"/>
          </a:xfrm>
          <a:prstGeom prst="bentConnector2">
            <a:avLst/>
          </a:prstGeom>
          <a:ln>
            <a:solidFill>
              <a:srgbClr val="17B6F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07323FE9-D18C-C505-84C7-2F67165F762B}"/>
              </a:ext>
            </a:extLst>
          </p:cNvPr>
          <p:cNvCxnSpPr>
            <a:cxnSpLocks/>
            <a:stCxn id="93" idx="3"/>
            <a:endCxn id="211" idx="6"/>
          </p:cNvCxnSpPr>
          <p:nvPr/>
        </p:nvCxnSpPr>
        <p:spPr>
          <a:xfrm flipH="1">
            <a:off x="5148726" y="4139168"/>
            <a:ext cx="3427745" cy="2259214"/>
          </a:xfrm>
          <a:prstGeom prst="bentConnector3">
            <a:avLst>
              <a:gd name="adj1" fmla="val -6669"/>
            </a:avLst>
          </a:prstGeom>
          <a:ln w="158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连接符: 肘形 224">
            <a:extLst>
              <a:ext uri="{FF2B5EF4-FFF2-40B4-BE49-F238E27FC236}">
                <a16:creationId xmlns:a16="http://schemas.microsoft.com/office/drawing/2014/main" id="{6A32959D-03D2-3DD5-0EA6-1472EA0F196E}"/>
              </a:ext>
            </a:extLst>
          </p:cNvPr>
          <p:cNvCxnSpPr>
            <a:cxnSpLocks/>
            <a:stCxn id="218" idx="4"/>
            <a:endCxn id="86" idx="5"/>
          </p:cNvCxnSpPr>
          <p:nvPr/>
        </p:nvCxnSpPr>
        <p:spPr>
          <a:xfrm rot="5400000">
            <a:off x="204700" y="4019647"/>
            <a:ext cx="3869675" cy="113629"/>
          </a:xfrm>
          <a:prstGeom prst="bentConnector3">
            <a:avLst>
              <a:gd name="adj1" fmla="val 103932"/>
            </a:avLst>
          </a:prstGeom>
          <a:ln>
            <a:solidFill>
              <a:srgbClr val="17B6F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CB8C34EE-6A68-3E08-170E-7FDEB2347D97}"/>
              </a:ext>
            </a:extLst>
          </p:cNvPr>
          <p:cNvCxnSpPr>
            <a:cxnSpLocks/>
            <a:stCxn id="119" idx="1"/>
            <a:endCxn id="125" idx="1"/>
          </p:cNvCxnSpPr>
          <p:nvPr/>
        </p:nvCxnSpPr>
        <p:spPr>
          <a:xfrm rot="10800000">
            <a:off x="4338443" y="1725286"/>
            <a:ext cx="12700" cy="619123"/>
          </a:xfrm>
          <a:prstGeom prst="bentConnector3">
            <a:avLst>
              <a:gd name="adj1" fmla="val 2320000"/>
            </a:avLst>
          </a:prstGeom>
          <a:ln w="15875">
            <a:solidFill>
              <a:srgbClr val="17B6F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椭圆 242">
            <a:extLst>
              <a:ext uri="{FF2B5EF4-FFF2-40B4-BE49-F238E27FC236}">
                <a16:creationId xmlns:a16="http://schemas.microsoft.com/office/drawing/2014/main" id="{95C2306D-F639-9DDD-4963-BA8FA1A7E316}"/>
              </a:ext>
            </a:extLst>
          </p:cNvPr>
          <p:cNvSpPr/>
          <p:nvPr/>
        </p:nvSpPr>
        <p:spPr>
          <a:xfrm>
            <a:off x="4024130" y="2015015"/>
            <a:ext cx="54000" cy="54000"/>
          </a:xfrm>
          <a:prstGeom prst="ellipse">
            <a:avLst/>
          </a:prstGeom>
          <a:solidFill>
            <a:srgbClr val="17B6F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54" name="椭圆 253">
            <a:extLst>
              <a:ext uri="{FF2B5EF4-FFF2-40B4-BE49-F238E27FC236}">
                <a16:creationId xmlns:a16="http://schemas.microsoft.com/office/drawing/2014/main" id="{CA2BBF69-20CD-0277-8153-92AF935BDC9E}"/>
              </a:ext>
            </a:extLst>
          </p:cNvPr>
          <p:cNvSpPr/>
          <p:nvPr/>
        </p:nvSpPr>
        <p:spPr>
          <a:xfrm>
            <a:off x="4072769" y="4027241"/>
            <a:ext cx="136484" cy="14109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ctr"/>
          <a:lstStyle/>
          <a:p>
            <a:pPr algn="ctr">
              <a:lnSpc>
                <a:spcPct val="7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=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7082280D-8845-1D2D-1E85-AFC722E6C748}"/>
              </a:ext>
            </a:extLst>
          </p:cNvPr>
          <p:cNvCxnSpPr>
            <a:cxnSpLocks/>
          </p:cNvCxnSpPr>
          <p:nvPr/>
        </p:nvCxnSpPr>
        <p:spPr>
          <a:xfrm>
            <a:off x="4137573" y="3892706"/>
            <a:ext cx="3438" cy="128335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B012DD92-FF72-D0DE-EF8E-836FFBFC295F}"/>
              </a:ext>
            </a:extLst>
          </p:cNvPr>
          <p:cNvCxnSpPr>
            <a:cxnSpLocks/>
            <a:endCxn id="254" idx="4"/>
          </p:cNvCxnSpPr>
          <p:nvPr/>
        </p:nvCxnSpPr>
        <p:spPr>
          <a:xfrm flipV="1">
            <a:off x="4141011" y="4168335"/>
            <a:ext cx="0" cy="127652"/>
          </a:xfrm>
          <a:prstGeom prst="straightConnector1">
            <a:avLst/>
          </a:prstGeom>
          <a:ln w="15875">
            <a:solidFill>
              <a:schemeClr val="tx1"/>
            </a:solidFill>
            <a:headEnd type="oval" w="sm" len="sm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ED92F269-59D9-6F03-8F94-6D6E111703F5}"/>
              </a:ext>
            </a:extLst>
          </p:cNvPr>
          <p:cNvSpPr/>
          <p:nvPr/>
        </p:nvSpPr>
        <p:spPr>
          <a:xfrm>
            <a:off x="4063196" y="2649106"/>
            <a:ext cx="216646" cy="53471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78" name="连接符: 肘形 277">
            <a:extLst>
              <a:ext uri="{FF2B5EF4-FFF2-40B4-BE49-F238E27FC236}">
                <a16:creationId xmlns:a16="http://schemas.microsoft.com/office/drawing/2014/main" id="{13B39029-C059-F3AE-A8CA-C9AF843C22A5}"/>
              </a:ext>
            </a:extLst>
          </p:cNvPr>
          <p:cNvCxnSpPr>
            <a:cxnSpLocks/>
            <a:stCxn id="35" idx="0"/>
            <a:endCxn id="135" idx="0"/>
          </p:cNvCxnSpPr>
          <p:nvPr/>
        </p:nvCxnSpPr>
        <p:spPr>
          <a:xfrm rot="5400000" flipH="1" flipV="1">
            <a:off x="864330" y="1479997"/>
            <a:ext cx="1796916" cy="2560148"/>
          </a:xfrm>
          <a:prstGeom prst="bentConnector3">
            <a:avLst>
              <a:gd name="adj1" fmla="val 127800"/>
            </a:avLst>
          </a:prstGeom>
          <a:ln>
            <a:solidFill>
              <a:srgbClr val="17B6F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连接符: 肘形 293">
            <a:extLst>
              <a:ext uri="{FF2B5EF4-FFF2-40B4-BE49-F238E27FC236}">
                <a16:creationId xmlns:a16="http://schemas.microsoft.com/office/drawing/2014/main" id="{F9C6DAFC-FED4-1814-0A7B-3456D9FBCCD4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 flipV="1">
            <a:off x="3770571" y="4286493"/>
            <a:ext cx="1013708" cy="992922"/>
          </a:xfrm>
          <a:prstGeom prst="bentConnector3">
            <a:avLst>
              <a:gd name="adj1" fmla="val 88002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8FAAED68-ACA3-4659-8E16-0D670CE3F42D}"/>
              </a:ext>
            </a:extLst>
          </p:cNvPr>
          <p:cNvSpPr/>
          <p:nvPr/>
        </p:nvSpPr>
        <p:spPr>
          <a:xfrm>
            <a:off x="1956706" y="5963333"/>
            <a:ext cx="147637" cy="56196"/>
          </a:xfrm>
          <a:prstGeom prst="ellipse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32092D2-1647-437E-B6A4-E9F43D0A5A9F}"/>
              </a:ext>
            </a:extLst>
          </p:cNvPr>
          <p:cNvSpPr/>
          <p:nvPr/>
        </p:nvSpPr>
        <p:spPr>
          <a:xfrm>
            <a:off x="2840638" y="2316818"/>
            <a:ext cx="100892" cy="9015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cxnSp>
        <p:nvCxnSpPr>
          <p:cNvPr id="236" name="连接符: 肘形 235">
            <a:extLst>
              <a:ext uri="{FF2B5EF4-FFF2-40B4-BE49-F238E27FC236}">
                <a16:creationId xmlns:a16="http://schemas.microsoft.com/office/drawing/2014/main" id="{E37832A5-2F08-4EF7-BFC3-02A6D87FF8AA}"/>
              </a:ext>
            </a:extLst>
          </p:cNvPr>
          <p:cNvCxnSpPr>
            <a:cxnSpLocks/>
            <a:stCxn id="86" idx="3"/>
            <a:endCxn id="89" idx="2"/>
          </p:cNvCxnSpPr>
          <p:nvPr/>
        </p:nvCxnSpPr>
        <p:spPr>
          <a:xfrm rot="5400000" flipH="1" flipV="1">
            <a:off x="584780" y="3755441"/>
            <a:ext cx="3649404" cy="862311"/>
          </a:xfrm>
          <a:prstGeom prst="bentConnector4">
            <a:avLst>
              <a:gd name="adj1" fmla="val -6264"/>
              <a:gd name="adj2" fmla="val 35437"/>
            </a:avLst>
          </a:prstGeom>
          <a:ln>
            <a:solidFill>
              <a:srgbClr val="17B6F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本框 241">
            <a:extLst>
              <a:ext uri="{FF2B5EF4-FFF2-40B4-BE49-F238E27FC236}">
                <a16:creationId xmlns:a16="http://schemas.microsoft.com/office/drawing/2014/main" id="{5293F84B-8241-449D-A029-24D9DA95FEA4}"/>
              </a:ext>
            </a:extLst>
          </p:cNvPr>
          <p:cNvSpPr txBox="1"/>
          <p:nvPr/>
        </p:nvSpPr>
        <p:spPr>
          <a:xfrm>
            <a:off x="1596648" y="6246039"/>
            <a:ext cx="4162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 err="1">
                <a:solidFill>
                  <a:srgbClr val="FF0000"/>
                </a:solidFill>
              </a:rPr>
              <a:t>IF.flush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6054BD94-0EBF-4FB1-8719-5620E1D87DAB}"/>
              </a:ext>
            </a:extLst>
          </p:cNvPr>
          <p:cNvSpPr txBox="1"/>
          <p:nvPr/>
        </p:nvSpPr>
        <p:spPr>
          <a:xfrm>
            <a:off x="2078846" y="6246039"/>
            <a:ext cx="4162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100" dirty="0">
                <a:solidFill>
                  <a:srgbClr val="17B6F1"/>
                </a:solidFill>
              </a:rPr>
              <a:t>Hazard</a:t>
            </a:r>
            <a:endParaRPr lang="zh-CN" altLang="en-US" sz="1100" dirty="0">
              <a:solidFill>
                <a:srgbClr val="17B6F1"/>
              </a:solidFill>
            </a:endParaRPr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D1BAC7A2-D6A9-4940-A00C-572B79D68E39}"/>
              </a:ext>
            </a:extLst>
          </p:cNvPr>
          <p:cNvSpPr/>
          <p:nvPr/>
        </p:nvSpPr>
        <p:spPr>
          <a:xfrm>
            <a:off x="1012331" y="3482229"/>
            <a:ext cx="54000" cy="54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6199E47C-EC20-CA19-4D76-75950B3F5C56}"/>
              </a:ext>
            </a:extLst>
          </p:cNvPr>
          <p:cNvSpPr/>
          <p:nvPr/>
        </p:nvSpPr>
        <p:spPr>
          <a:xfrm>
            <a:off x="2819402" y="1861613"/>
            <a:ext cx="446920" cy="586740"/>
          </a:xfrm>
          <a:prstGeom prst="roundRect">
            <a:avLst/>
          </a:prstGeom>
          <a:solidFill>
            <a:schemeClr val="bg1"/>
          </a:solidFill>
          <a:ln w="15875">
            <a:solidFill>
              <a:srgbClr val="17B6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1200" b="1" dirty="0">
              <a:solidFill>
                <a:srgbClr val="17B6F1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E2A83EED-961A-BEEE-4D0F-D7A8CCF41964}"/>
              </a:ext>
            </a:extLst>
          </p:cNvPr>
          <p:cNvSpPr txBox="1"/>
          <p:nvPr/>
        </p:nvSpPr>
        <p:spPr>
          <a:xfrm rot="16200000">
            <a:off x="2836648" y="2104136"/>
            <a:ext cx="518155" cy="1443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1400" dirty="0">
                <a:solidFill>
                  <a:srgbClr val="17B6F1"/>
                </a:solidFill>
              </a:rPr>
              <a:t>control</a:t>
            </a:r>
            <a:endParaRPr lang="zh-CN" altLang="en-US" sz="1400" dirty="0">
              <a:solidFill>
                <a:srgbClr val="17B6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3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E0365-07D7-AFC8-DB80-84027FF4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双重数据前推的条件检测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DCD7B-34CC-C332-66AE-298F5DDAF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1753"/>
            <a:ext cx="9144000" cy="4151585"/>
          </a:xfrm>
        </p:spPr>
        <p:txBody>
          <a:bodyPr>
            <a:normAutofit fontScale="77500" lnSpcReduction="20000"/>
          </a:bodyPr>
          <a:lstStyle/>
          <a:p>
            <a:pPr marL="285750" lvl="1" indent="0" eaLnBrk="1" hangingPunct="1">
              <a:lnSpc>
                <a:spcPct val="120000"/>
              </a:lnSpc>
              <a:buNone/>
            </a:pPr>
            <a:r>
              <a:rPr lang="en-AU" altLang="en-US" sz="2900" dirty="0"/>
              <a:t>if (MEM/</a:t>
            </a:r>
            <a:r>
              <a:rPr lang="en-AU" altLang="en-US" sz="2900" dirty="0" err="1"/>
              <a:t>WB.RegWrite</a:t>
            </a:r>
            <a:r>
              <a:rPr lang="en-AU" altLang="en-US" sz="2900" dirty="0"/>
              <a:t> 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AU" altLang="en-US" sz="2800" dirty="0"/>
              <a:t>  and (MEM/</a:t>
            </a:r>
            <a:r>
              <a:rPr lang="en-AU" altLang="en-US" sz="2800" dirty="0" err="1"/>
              <a:t>WB.Rd</a:t>
            </a:r>
            <a:r>
              <a:rPr lang="en-AU" altLang="en-US" sz="2800" dirty="0"/>
              <a:t> ≠ 0)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AU" altLang="en-US" sz="2800" dirty="0">
                <a:solidFill>
                  <a:srgbClr val="0070C0"/>
                </a:solidFill>
              </a:rPr>
              <a:t>  </a:t>
            </a:r>
            <a:r>
              <a:rPr lang="en-AU" altLang="en-US" sz="2800" dirty="0"/>
              <a:t>and</a:t>
            </a:r>
            <a:r>
              <a:rPr lang="en-AU" altLang="en-US" sz="2800" dirty="0">
                <a:solidFill>
                  <a:srgbClr val="0070C0"/>
                </a:solidFill>
              </a:rPr>
              <a:t> not(EX/</a:t>
            </a:r>
            <a:r>
              <a:rPr lang="en-AU" altLang="en-US" sz="2800" dirty="0" err="1">
                <a:solidFill>
                  <a:srgbClr val="0070C0"/>
                </a:solidFill>
              </a:rPr>
              <a:t>MEM.RegWrite</a:t>
            </a:r>
            <a:r>
              <a:rPr lang="en-AU" altLang="en-US" sz="2800" dirty="0">
                <a:solidFill>
                  <a:srgbClr val="0070C0"/>
                </a:solidFill>
              </a:rPr>
              <a:t> and (EX/</a:t>
            </a:r>
            <a:r>
              <a:rPr lang="en-AU" altLang="en-US" sz="2800" dirty="0" err="1">
                <a:solidFill>
                  <a:srgbClr val="0070C0"/>
                </a:solidFill>
              </a:rPr>
              <a:t>MEM.Rd</a:t>
            </a:r>
            <a:r>
              <a:rPr lang="en-AU" altLang="en-US" sz="2800" dirty="0">
                <a:solidFill>
                  <a:srgbClr val="0070C0"/>
                </a:solidFill>
              </a:rPr>
              <a:t> ≠ 0)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AU" altLang="en-US" sz="2800" dirty="0">
                <a:solidFill>
                  <a:srgbClr val="0070C0"/>
                </a:solidFill>
              </a:rPr>
              <a:t>    and (EX/</a:t>
            </a:r>
            <a:r>
              <a:rPr lang="en-AU" altLang="en-US" sz="2800" dirty="0" err="1">
                <a:solidFill>
                  <a:srgbClr val="0070C0"/>
                </a:solidFill>
              </a:rPr>
              <a:t>MEM.Rd</a:t>
            </a:r>
            <a:r>
              <a:rPr lang="en-AU" altLang="en-US" sz="2800" dirty="0">
                <a:solidFill>
                  <a:srgbClr val="0070C0"/>
                </a:solidFill>
              </a:rPr>
              <a:t> ≠ ID/EX.Rs1))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AU" altLang="en-US" sz="2800" dirty="0"/>
              <a:t>  and (MEM/</a:t>
            </a:r>
            <a:r>
              <a:rPr lang="en-AU" altLang="en-US" sz="2800" dirty="0" err="1"/>
              <a:t>WB.Rd</a:t>
            </a:r>
            <a:r>
              <a:rPr lang="en-AU" altLang="en-US" sz="2800" dirty="0"/>
              <a:t> = ID/EX.Rs1)) </a:t>
            </a:r>
            <a:r>
              <a:rPr lang="en-AU" altLang="en-US" sz="2800" dirty="0" err="1"/>
              <a:t>ForwardA</a:t>
            </a:r>
            <a:r>
              <a:rPr lang="en-AU" altLang="en-US" sz="2800" dirty="0"/>
              <a:t> = 01</a:t>
            </a:r>
          </a:p>
          <a:p>
            <a:pPr marL="285750" lvl="1" indent="0" eaLnBrk="1" hangingPunct="1">
              <a:lnSpc>
                <a:spcPct val="120000"/>
              </a:lnSpc>
              <a:buNone/>
            </a:pPr>
            <a:r>
              <a:rPr lang="en-AU" altLang="en-US" sz="2800" dirty="0"/>
              <a:t>if (MEM/</a:t>
            </a:r>
            <a:r>
              <a:rPr lang="en-AU" altLang="en-US" sz="2800" dirty="0" err="1"/>
              <a:t>WB.RegWrite</a:t>
            </a:r>
            <a:endParaRPr lang="en-AU" altLang="en-US" sz="2800" dirty="0"/>
          </a:p>
          <a:p>
            <a:pPr marL="285750" lvl="1" indent="0">
              <a:lnSpc>
                <a:spcPct val="120000"/>
              </a:lnSpc>
              <a:buNone/>
            </a:pPr>
            <a:r>
              <a:rPr lang="en-AU" altLang="en-US" sz="2800" dirty="0"/>
              <a:t>  and (MEM/</a:t>
            </a:r>
            <a:r>
              <a:rPr lang="en-AU" altLang="en-US" sz="2800" dirty="0" err="1"/>
              <a:t>WB.Rd</a:t>
            </a:r>
            <a:r>
              <a:rPr lang="en-AU" altLang="en-US" sz="2800" dirty="0"/>
              <a:t> ≠ 0)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AU" altLang="en-US" sz="2800" dirty="0">
                <a:solidFill>
                  <a:srgbClr val="0070C0"/>
                </a:solidFill>
              </a:rPr>
              <a:t>  </a:t>
            </a:r>
            <a:r>
              <a:rPr lang="en-AU" altLang="en-US" sz="2800" dirty="0"/>
              <a:t>and</a:t>
            </a:r>
            <a:r>
              <a:rPr lang="en-AU" altLang="en-US" sz="2800" dirty="0">
                <a:solidFill>
                  <a:srgbClr val="0070C0"/>
                </a:solidFill>
              </a:rPr>
              <a:t> not(EX/</a:t>
            </a:r>
            <a:r>
              <a:rPr lang="en-AU" altLang="en-US" sz="2800" dirty="0" err="1">
                <a:solidFill>
                  <a:srgbClr val="0070C0"/>
                </a:solidFill>
              </a:rPr>
              <a:t>MEM.RegWrite</a:t>
            </a:r>
            <a:r>
              <a:rPr lang="en-AU" altLang="en-US" sz="2800" dirty="0">
                <a:solidFill>
                  <a:srgbClr val="0070C0"/>
                </a:solidFill>
              </a:rPr>
              <a:t> and (EX/</a:t>
            </a:r>
            <a:r>
              <a:rPr lang="en-AU" altLang="en-US" sz="2800" dirty="0" err="1">
                <a:solidFill>
                  <a:srgbClr val="0070C0"/>
                </a:solidFill>
              </a:rPr>
              <a:t>MEM.Rd</a:t>
            </a:r>
            <a:r>
              <a:rPr lang="en-AU" altLang="en-US" sz="2800" dirty="0">
                <a:solidFill>
                  <a:srgbClr val="0070C0"/>
                </a:solidFill>
              </a:rPr>
              <a:t> ≠ 0)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AU" altLang="en-US" sz="2800" dirty="0">
                <a:solidFill>
                  <a:srgbClr val="0070C0"/>
                </a:solidFill>
              </a:rPr>
              <a:t>    and (EX/</a:t>
            </a:r>
            <a:r>
              <a:rPr lang="en-AU" altLang="en-US" sz="2800" dirty="0" err="1">
                <a:solidFill>
                  <a:srgbClr val="0070C0"/>
                </a:solidFill>
              </a:rPr>
              <a:t>MEM.Rd</a:t>
            </a:r>
            <a:r>
              <a:rPr lang="en-AU" altLang="en-US" sz="2800" dirty="0">
                <a:solidFill>
                  <a:srgbClr val="0070C0"/>
                </a:solidFill>
              </a:rPr>
              <a:t> ≠ ID/EX.Rs2))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AU" altLang="en-US" sz="2800" dirty="0"/>
              <a:t>  and (MEM/</a:t>
            </a:r>
            <a:r>
              <a:rPr lang="en-AU" altLang="en-US" sz="2800" dirty="0" err="1"/>
              <a:t>WB.Rd</a:t>
            </a:r>
            <a:r>
              <a:rPr lang="en-AU" altLang="en-US" sz="2800" dirty="0"/>
              <a:t> = ID/EX.Rs2)) </a:t>
            </a:r>
            <a:r>
              <a:rPr lang="en-AU" altLang="en-US" sz="2800" dirty="0" err="1"/>
              <a:t>ForwardB</a:t>
            </a:r>
            <a:r>
              <a:rPr lang="en-AU" altLang="en-US" sz="2800" dirty="0"/>
              <a:t> = 01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80D9C-88AD-417A-36ED-5B1C6EEF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6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0596C-47BC-46DE-83CE-B3819190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数据冒险条件检测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2B670E-D3D7-454E-B900-7DCAFE6A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if(ID/</a:t>
            </a:r>
            <a:r>
              <a:rPr lang="en-US" altLang="zh-CN" dirty="0" err="1"/>
              <a:t>EX.MemRead</a:t>
            </a:r>
            <a:r>
              <a:rPr lang="en-US" altLang="zh-CN" dirty="0"/>
              <a:t> = True </a:t>
            </a:r>
          </a:p>
          <a:p>
            <a:pPr marL="0" indent="0">
              <a:buNone/>
            </a:pPr>
            <a:r>
              <a:rPr lang="en-US" altLang="zh-CN" dirty="0"/>
              <a:t>&amp;&amp; 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/>
              <a:t>ID/</a:t>
            </a:r>
            <a:r>
              <a:rPr lang="en-US" altLang="zh-CN" dirty="0" err="1"/>
              <a:t>EX.Rd</a:t>
            </a:r>
            <a:r>
              <a:rPr lang="en-US" altLang="zh-CN" dirty="0"/>
              <a:t>=IF/ID.Rs1 </a:t>
            </a:r>
          </a:p>
          <a:p>
            <a:pPr marL="0" indent="0">
              <a:buNone/>
            </a:pPr>
            <a:r>
              <a:rPr lang="en-US" altLang="zh-CN" dirty="0"/>
              <a:t>||  ID/</a:t>
            </a:r>
            <a:r>
              <a:rPr lang="en-US" altLang="zh-CN" dirty="0" err="1"/>
              <a:t>EX.Rd</a:t>
            </a:r>
            <a:r>
              <a:rPr lang="en-US" altLang="zh-CN" dirty="0"/>
              <a:t>=IF/ID.Rs2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Hazard = true</a:t>
            </a:r>
          </a:p>
          <a:p>
            <a:pPr marL="0" indent="0">
              <a:buNone/>
            </a:pPr>
            <a:r>
              <a:rPr lang="en-US" altLang="zh-CN" dirty="0"/>
              <a:t>Else </a:t>
            </a:r>
          </a:p>
          <a:p>
            <a:pPr marL="0" indent="0">
              <a:buNone/>
            </a:pPr>
            <a:r>
              <a:rPr lang="en-US" altLang="zh-CN" dirty="0"/>
              <a:t>  Hazard = false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49B7A-E4DF-44C8-A3E8-B6AE4A6C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4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EE73D-A372-4126-8CBA-65F1241A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分支冒险停顿条件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AFBB5E-E82C-4E3A-8EEB-9DE0A9D8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If(IF/ID.IR=BEQ &amp;&amp; Reg[Rs1]==Reg[Rs2])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IF.Flush</a:t>
            </a:r>
            <a:r>
              <a:rPr lang="en-US" altLang="zh-CN" dirty="0"/>
              <a:t>=true</a:t>
            </a:r>
          </a:p>
          <a:p>
            <a:pPr marL="0" indent="0">
              <a:buNone/>
            </a:pPr>
            <a:r>
              <a:rPr lang="en-US" altLang="zh-CN" dirty="0"/>
              <a:t>Else 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IF.Flush</a:t>
            </a:r>
            <a:r>
              <a:rPr lang="en-US" altLang="zh-CN" dirty="0"/>
              <a:t>=false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8BD5B-0CD1-4ACA-ABFA-79CD3FA0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65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3A9A5-8CF0-4285-BAC9-1A2B75E5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 </a:t>
            </a:r>
            <a:r>
              <a:rPr lang="zh-CN" altLang="en-US" dirty="0"/>
              <a:t>寄存器的实现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4B0D6-55E4-467D-A744-691993BF1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3020"/>
            <a:ext cx="7886700" cy="77444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Flush</a:t>
            </a:r>
            <a:r>
              <a:rPr lang="zh-CN" altLang="en-US" dirty="0"/>
              <a:t>：不影响 </a:t>
            </a:r>
            <a:r>
              <a:rPr lang="en-US" altLang="zh-CN" dirty="0"/>
              <a:t>PC </a:t>
            </a:r>
            <a:r>
              <a:rPr lang="zh-CN" altLang="en-US" dirty="0"/>
              <a:t>的更新</a:t>
            </a:r>
            <a:endParaRPr lang="en-US" altLang="zh-CN" dirty="0"/>
          </a:p>
          <a:p>
            <a:r>
              <a:rPr lang="en-US" altLang="zh-CN" dirty="0"/>
              <a:t>Hazard</a:t>
            </a:r>
            <a:r>
              <a:rPr lang="zh-CN" altLang="en-US" dirty="0"/>
              <a:t>（</a:t>
            </a:r>
            <a:r>
              <a:rPr lang="en-US" altLang="zh-CN" dirty="0"/>
              <a:t>Stall</a:t>
            </a:r>
            <a:r>
              <a:rPr lang="zh-CN" altLang="en-US" dirty="0"/>
              <a:t>）：</a:t>
            </a:r>
            <a:r>
              <a:rPr lang="en-US" altLang="zh-CN" dirty="0"/>
              <a:t>PC </a:t>
            </a:r>
            <a:r>
              <a:rPr lang="zh-CN" altLang="en-US" dirty="0"/>
              <a:t>寄存器</a:t>
            </a:r>
            <a:r>
              <a:rPr lang="zh-CN" altLang="en-US" dirty="0">
                <a:solidFill>
                  <a:srgbClr val="0000FF"/>
                </a:solidFill>
              </a:rPr>
              <a:t>保持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1A1CCF-64D7-4322-AE96-570C78C0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0B2A49-0DB9-4B14-995A-9719D1EF0568}"/>
              </a:ext>
            </a:extLst>
          </p:cNvPr>
          <p:cNvSpPr txBox="1"/>
          <p:nvPr/>
        </p:nvSpPr>
        <p:spPr>
          <a:xfrm>
            <a:off x="333762" y="1838520"/>
            <a:ext cx="4200525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module PC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clk_i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start_i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hazardpc_i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// Ports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input          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clk_i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input          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start_i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hazardpc_i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input   [31:0] 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output  [31:0] 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// Wires &amp; Registers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reg     [31:0] 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reg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flag,flag_next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DC7444D4-2CEE-46E1-BAD0-1D8CB02F94AE}"/>
              </a:ext>
            </a:extLst>
          </p:cNvPr>
          <p:cNvSpPr/>
          <p:nvPr/>
        </p:nvSpPr>
        <p:spPr>
          <a:xfrm>
            <a:off x="4794767" y="1838325"/>
            <a:ext cx="4097305" cy="4525153"/>
          </a:xfrm>
          <a:prstGeom prst="wedgeRectCallout">
            <a:avLst>
              <a:gd name="adj1" fmla="val -59204"/>
              <a:gd name="adj2" fmla="val 3828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always@(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posedge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clk_i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negedge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start_i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if(~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start_i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begin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&lt;= 32'b0;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end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else begin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  if(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start_i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&amp; (!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hazardpc_i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    else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CN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altLang="zh-CN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   end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1BC8BF-10CB-4C0B-A57A-22CD6C6944A7}"/>
              </a:ext>
            </a:extLst>
          </p:cNvPr>
          <p:cNvSpPr/>
          <p:nvPr/>
        </p:nvSpPr>
        <p:spPr>
          <a:xfrm>
            <a:off x="400632" y="5805390"/>
            <a:ext cx="4010025" cy="2501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Implementation here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44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5510F-7336-4D64-BAE6-18A067F6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IF/ID</a:t>
            </a:r>
            <a:r>
              <a:rPr lang="zh-CN" altLang="en-US" dirty="0"/>
              <a:t>寄存器的实现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DE32D-3E0B-47A3-9746-FF7B54080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7276"/>
            <a:ext cx="7886700" cy="79057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Flush: </a:t>
            </a:r>
            <a:r>
              <a:rPr lang="zh-CN" altLang="en-US" dirty="0"/>
              <a:t>指令寄存器</a:t>
            </a:r>
            <a:r>
              <a:rPr lang="zh-CN" altLang="en-US" dirty="0">
                <a:solidFill>
                  <a:srgbClr val="FF0000"/>
                </a:solidFill>
              </a:rPr>
              <a:t>清零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Hazard</a:t>
            </a:r>
            <a:r>
              <a:rPr lang="zh-CN" altLang="en-US" dirty="0"/>
              <a:t>（</a:t>
            </a:r>
            <a:r>
              <a:rPr lang="en-US" altLang="zh-CN" dirty="0"/>
              <a:t>Stall</a:t>
            </a:r>
            <a:r>
              <a:rPr lang="zh-CN" altLang="en-US" dirty="0"/>
              <a:t>）：指令寄存器</a:t>
            </a:r>
            <a:r>
              <a:rPr lang="zh-CN" altLang="en-US" dirty="0">
                <a:solidFill>
                  <a:srgbClr val="0000FF"/>
                </a:solidFill>
              </a:rPr>
              <a:t>保持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F3AC44-9F26-4981-BCD4-BECF3CC5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699E8-C0B5-4DE7-8808-2DE56FB7914D}"/>
              </a:ext>
            </a:extLst>
          </p:cNvPr>
          <p:cNvSpPr txBox="1"/>
          <p:nvPr/>
        </p:nvSpPr>
        <p:spPr>
          <a:xfrm>
            <a:off x="352425" y="1847850"/>
            <a:ext cx="4200525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module IF_ID(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clk_i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start_i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hazard_i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flush_i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input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clk_i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hazard_i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flush_i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start_i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input	[31:0]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output	[31:0]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reg [31:0]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// implementation here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972633-2018-4B65-AFDD-AED2E704E819}"/>
              </a:ext>
            </a:extLst>
          </p:cNvPr>
          <p:cNvSpPr/>
          <p:nvPr/>
        </p:nvSpPr>
        <p:spPr>
          <a:xfrm>
            <a:off x="428625" y="5572125"/>
            <a:ext cx="4010025" cy="466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Implementation here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对话气泡: 矩形 6">
            <a:extLst>
              <a:ext uri="{FF2B5EF4-FFF2-40B4-BE49-F238E27FC236}">
                <a16:creationId xmlns:a16="http://schemas.microsoft.com/office/drawing/2014/main" id="{3BC972EA-A1E5-42C5-A658-1989B50341F4}"/>
              </a:ext>
            </a:extLst>
          </p:cNvPr>
          <p:cNvSpPr/>
          <p:nvPr/>
        </p:nvSpPr>
        <p:spPr>
          <a:xfrm>
            <a:off x="4972050" y="1838325"/>
            <a:ext cx="3800475" cy="4524315"/>
          </a:xfrm>
          <a:prstGeom prst="wedgeRectCallout">
            <a:avLst>
              <a:gd name="adj1" fmla="val -64191"/>
              <a:gd name="adj2" fmla="val 32722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always@(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posedge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clk_i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begin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if(~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start_i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begin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&lt;= 32'b0;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&lt;= 32'b0;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end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else if(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flush_i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begin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inst_o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32'b0;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end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else if(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hazard_i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) begin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inst_o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altLang="zh-CN" sz="16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inst_o</a:t>
            </a:r>
            <a:r>
              <a:rPr lang="en-US" altLang="zh-CN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end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else begin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pc_i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inst_o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&lt;=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inst_i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end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4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defRPr sz="2400" b="1" dirty="0"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22618</TotalTime>
  <Words>812</Words>
  <Application>Microsoft Office PowerPoint</Application>
  <PresentationFormat>全屏显示(4:3)</PresentationFormat>
  <Paragraphs>245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Calibri </vt:lpstr>
      <vt:lpstr>等线</vt:lpstr>
      <vt:lpstr>微软雅黑</vt:lpstr>
      <vt:lpstr>Arial</vt:lpstr>
      <vt:lpstr>Arial Narrow</vt:lpstr>
      <vt:lpstr>Calibri</vt:lpstr>
      <vt:lpstr>Lucida Console</vt:lpstr>
      <vt:lpstr>Wingdings</vt:lpstr>
      <vt:lpstr>Office 主题</vt:lpstr>
      <vt:lpstr>CST21123 计算机组成与结构</vt:lpstr>
      <vt:lpstr>完整的数据通路</vt:lpstr>
      <vt:lpstr>双重数据前推的条件检测</vt:lpstr>
      <vt:lpstr>数据冒险条件检测</vt:lpstr>
      <vt:lpstr>分支冒险停顿条件</vt:lpstr>
      <vt:lpstr>PC 寄存器的实现</vt:lpstr>
      <vt:lpstr>IF/ID寄存器的实现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Tachiang</dc:creator>
  <cp:lastModifiedBy>昭睿 陈</cp:lastModifiedBy>
  <cp:revision>976</cp:revision>
  <dcterms:created xsi:type="dcterms:W3CDTF">2015-05-05T08:02:14Z</dcterms:created>
  <dcterms:modified xsi:type="dcterms:W3CDTF">2024-04-26T11:58:12Z</dcterms:modified>
</cp:coreProperties>
</file>