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8" r:id="rId2"/>
    <p:sldId id="442" r:id="rId3"/>
    <p:sldId id="443" r:id="rId4"/>
    <p:sldId id="402" r:id="rId5"/>
    <p:sldId id="404" r:id="rId6"/>
    <p:sldId id="310" r:id="rId7"/>
    <p:sldId id="405" r:id="rId8"/>
    <p:sldId id="447" r:id="rId9"/>
    <p:sldId id="449" r:id="rId10"/>
    <p:sldId id="445" r:id="rId11"/>
    <p:sldId id="450" r:id="rId12"/>
    <p:sldId id="458" r:id="rId13"/>
    <p:sldId id="461" r:id="rId14"/>
    <p:sldId id="462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B6F1"/>
    <a:srgbClr val="0000FF"/>
    <a:srgbClr val="025A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71" autoAdjust="0"/>
    <p:restoredTop sz="93724" autoAdjust="0"/>
  </p:normalViewPr>
  <p:slideViewPr>
    <p:cSldViewPr snapToGrid="0">
      <p:cViewPr varScale="1">
        <p:scale>
          <a:sx n="117" d="100"/>
          <a:sy n="117" d="100"/>
        </p:scale>
        <p:origin x="1084" y="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9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AEF8B-ED99-4171-9022-AB49255A36A4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C5EDF-92BA-4BC4-951E-E919540FB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707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381124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253284"/>
            <a:ext cx="6858000" cy="1004516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97A33CB-A685-4EE0-A35D-3E26EE2E86C3}" type="datetime1">
              <a:rPr lang="zh-CN" altLang="en-US" smtClean="0"/>
              <a:t>2024/4/19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图片 8" descr="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2248" y="294290"/>
            <a:ext cx="8650014" cy="546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8883" y="5915943"/>
            <a:ext cx="1870842" cy="880816"/>
          </a:xfrm>
          <a:prstGeom prst="rect">
            <a:avLst/>
          </a:prstGeom>
        </p:spPr>
      </p:pic>
      <p:sp>
        <p:nvSpPr>
          <p:cNvPr id="10" name="内容占位符 9"/>
          <p:cNvSpPr>
            <a:spLocks noGrp="1"/>
          </p:cNvSpPr>
          <p:nvPr>
            <p:ph sz="quarter" idx="13"/>
          </p:nvPr>
        </p:nvSpPr>
        <p:spPr>
          <a:xfrm>
            <a:off x="685800" y="2943895"/>
            <a:ext cx="7772400" cy="871360"/>
          </a:xfrm>
        </p:spPr>
        <p:txBody>
          <a:bodyPr>
            <a:normAutofit/>
          </a:bodyPr>
          <a:lstStyle>
            <a:lvl1pPr marL="0" indent="0" algn="ctr">
              <a:buNone/>
              <a:defRPr sz="3200" b="1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sz="quarter" idx="14"/>
          </p:nvPr>
        </p:nvSpPr>
        <p:spPr>
          <a:xfrm>
            <a:off x="6947338" y="6127751"/>
            <a:ext cx="1820260" cy="457200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90513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23A9-91C9-4F4B-8807-8BF2D0A6471D}" type="datetime1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273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E4F3-E703-4110-B0A9-A1FF9A375ED1}" type="datetime1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03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5104"/>
            <a:ext cx="7886700" cy="714704"/>
          </a:xfrm>
        </p:spPr>
        <p:txBody>
          <a:bodyPr/>
          <a:lstStyle>
            <a:lvl1pPr>
              <a:defRPr>
                <a:solidFill>
                  <a:srgbClr val="025AA0"/>
                </a:solidFill>
                <a:latin typeface="Lucida Console" panose="020B0609040504020204" pitchFamily="49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71752"/>
            <a:ext cx="7886700" cy="4905211"/>
          </a:xfrm>
        </p:spPr>
        <p:txBody>
          <a:bodyPr/>
          <a:lstStyle>
            <a:lvl1pPr>
              <a:lnSpc>
                <a:spcPct val="110000"/>
              </a:lnSpc>
              <a:defRPr>
                <a:solidFill>
                  <a:schemeClr val="tx1"/>
                </a:solidFill>
                <a:latin typeface="Lucida Console" panose="020B0609040504020204" pitchFamily="49" charset="0"/>
                <a:ea typeface="微软雅黑" panose="020B0503020204020204" pitchFamily="34" charset="-122"/>
              </a:defRPr>
            </a:lvl1pPr>
            <a:lvl2pPr>
              <a:lnSpc>
                <a:spcPct val="110000"/>
              </a:lnSpc>
              <a:defRPr>
                <a:solidFill>
                  <a:schemeClr val="tx1"/>
                </a:solidFill>
                <a:latin typeface="Lucida Console" panose="020B0609040504020204" pitchFamily="49" charset="0"/>
                <a:ea typeface="微软雅黑" panose="020B0503020204020204" pitchFamily="34" charset="-122"/>
              </a:defRPr>
            </a:lvl2pPr>
            <a:lvl3pPr>
              <a:lnSpc>
                <a:spcPct val="110000"/>
              </a:lnSpc>
              <a:defRPr>
                <a:solidFill>
                  <a:schemeClr val="tx1"/>
                </a:solidFill>
                <a:latin typeface="Lucida Console" panose="020B0609040504020204" pitchFamily="49" charset="0"/>
                <a:ea typeface="微软雅黑" panose="020B0503020204020204" pitchFamily="34" charset="-122"/>
              </a:defRPr>
            </a:lvl3pPr>
            <a:lvl4pPr>
              <a:lnSpc>
                <a:spcPct val="110000"/>
              </a:lnSpc>
              <a:defRPr>
                <a:solidFill>
                  <a:schemeClr val="tx1"/>
                </a:solidFill>
                <a:latin typeface="Lucida Console" panose="020B0609040504020204" pitchFamily="49" charset="0"/>
                <a:ea typeface="微软雅黑" panose="020B0503020204020204" pitchFamily="34" charset="-122"/>
              </a:defRPr>
            </a:lvl4pPr>
            <a:lvl5pPr>
              <a:lnSpc>
                <a:spcPct val="110000"/>
              </a:lnSpc>
              <a:defRPr>
                <a:solidFill>
                  <a:schemeClr val="tx1"/>
                </a:solidFill>
                <a:latin typeface="Lucida Console" panose="020B060904050402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F8754E5-157D-73AE-D3A7-CFCCC8A136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l="5453" t="17892" r="66765" b="19056"/>
          <a:stretch/>
        </p:blipFill>
        <p:spPr>
          <a:xfrm>
            <a:off x="555507" y="6393883"/>
            <a:ext cx="345657" cy="36933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BD2F47B-7A01-8165-EBBA-A88AF9C77525}"/>
              </a:ext>
            </a:extLst>
          </p:cNvPr>
          <p:cNvSpPr txBox="1"/>
          <p:nvPr userDrawn="1"/>
        </p:nvSpPr>
        <p:spPr>
          <a:xfrm>
            <a:off x="901164" y="6393883"/>
            <a:ext cx="2207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CST211323 | </a:t>
            </a:r>
            <a:r>
              <a:rPr lang="en-US" altLang="zh-CN" sz="1600" dirty="0" err="1"/>
              <a:t>Dajiang</a:t>
            </a:r>
            <a:r>
              <a:rPr lang="en-US" altLang="zh-CN" sz="1600" dirty="0"/>
              <a:t> Liu</a:t>
            </a:r>
            <a:endParaRPr lang="zh-CN" altLang="en-US" sz="1600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F1A188D-E562-1CCE-E77C-D51DCA3AEDCE}"/>
              </a:ext>
            </a:extLst>
          </p:cNvPr>
          <p:cNvCxnSpPr>
            <a:cxnSpLocks/>
          </p:cNvCxnSpPr>
          <p:nvPr userDrawn="1"/>
        </p:nvCxnSpPr>
        <p:spPr>
          <a:xfrm>
            <a:off x="0" y="944933"/>
            <a:ext cx="3773103" cy="0"/>
          </a:xfrm>
          <a:prstGeom prst="line">
            <a:avLst/>
          </a:prstGeom>
          <a:ln w="50800">
            <a:solidFill>
              <a:srgbClr val="025A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D6CD76E-2ECF-690D-4CAF-92FABB8C0517}"/>
              </a:ext>
            </a:extLst>
          </p:cNvPr>
          <p:cNvCxnSpPr>
            <a:cxnSpLocks/>
          </p:cNvCxnSpPr>
          <p:nvPr userDrawn="1"/>
        </p:nvCxnSpPr>
        <p:spPr>
          <a:xfrm>
            <a:off x="344906" y="944933"/>
            <a:ext cx="8799094" cy="0"/>
          </a:xfrm>
          <a:prstGeom prst="line">
            <a:avLst/>
          </a:prstGeom>
          <a:ln w="12700">
            <a:solidFill>
              <a:srgbClr val="025A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2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70535"/>
            <a:ext cx="3886200" cy="4906428"/>
          </a:xfrm>
        </p:spPr>
        <p:txBody>
          <a:bodyPr/>
          <a:lstStyle>
            <a:lvl1pPr>
              <a:defRPr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70535"/>
            <a:ext cx="3886200" cy="4906428"/>
          </a:xfrm>
        </p:spPr>
        <p:txBody>
          <a:bodyPr/>
          <a:lstStyle>
            <a:lvl1pPr>
              <a:defRPr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426DED-BF3F-70C7-5F6A-DB42151120B5}"/>
              </a:ext>
            </a:extLst>
          </p:cNvPr>
          <p:cNvSpPr txBox="1">
            <a:spLocks/>
          </p:cNvSpPr>
          <p:nvPr userDrawn="1"/>
        </p:nvSpPr>
        <p:spPr>
          <a:xfrm>
            <a:off x="628650" y="105104"/>
            <a:ext cx="7886700" cy="71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25A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latin typeface="Lucida Console" panose="020B0609040504020204" pitchFamily="49" charset="0"/>
              </a:rPr>
              <a:t>单击此处编辑母版标题样式</a:t>
            </a:r>
            <a:endParaRPr lang="en-US" dirty="0">
              <a:latin typeface="Lucida Console" panose="020B0609040504020204" pitchFamily="49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CCB8778-50A5-736B-AA6D-7241E6C1FFC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l="5453" t="17892" r="66765" b="19056"/>
          <a:stretch/>
        </p:blipFill>
        <p:spPr>
          <a:xfrm>
            <a:off x="555507" y="6393883"/>
            <a:ext cx="345657" cy="36933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0359C20-637E-283E-B596-E57E54706FF0}"/>
              </a:ext>
            </a:extLst>
          </p:cNvPr>
          <p:cNvSpPr txBox="1"/>
          <p:nvPr userDrawn="1"/>
        </p:nvSpPr>
        <p:spPr>
          <a:xfrm>
            <a:off x="901164" y="6393883"/>
            <a:ext cx="2207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CST211323 | </a:t>
            </a:r>
            <a:r>
              <a:rPr lang="en-US" altLang="zh-CN" sz="1600" dirty="0" err="1"/>
              <a:t>Dajiang</a:t>
            </a:r>
            <a:r>
              <a:rPr lang="en-US" altLang="zh-CN" sz="1600" dirty="0"/>
              <a:t> Liu</a:t>
            </a:r>
            <a:endParaRPr lang="zh-CN" altLang="en-US" sz="1600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1991BDC-A73F-7ACC-9993-448EBA5F1C09}"/>
              </a:ext>
            </a:extLst>
          </p:cNvPr>
          <p:cNvCxnSpPr>
            <a:cxnSpLocks/>
          </p:cNvCxnSpPr>
          <p:nvPr userDrawn="1"/>
        </p:nvCxnSpPr>
        <p:spPr>
          <a:xfrm>
            <a:off x="0" y="944933"/>
            <a:ext cx="3773103" cy="0"/>
          </a:xfrm>
          <a:prstGeom prst="line">
            <a:avLst/>
          </a:prstGeom>
          <a:ln w="50800">
            <a:solidFill>
              <a:srgbClr val="025A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5355884-F157-2655-0372-37207732BB80}"/>
              </a:ext>
            </a:extLst>
          </p:cNvPr>
          <p:cNvCxnSpPr>
            <a:cxnSpLocks/>
          </p:cNvCxnSpPr>
          <p:nvPr userDrawn="1"/>
        </p:nvCxnSpPr>
        <p:spPr>
          <a:xfrm>
            <a:off x="344906" y="944933"/>
            <a:ext cx="8799094" cy="0"/>
          </a:xfrm>
          <a:prstGeom prst="line">
            <a:avLst/>
          </a:prstGeom>
          <a:ln w="12700">
            <a:solidFill>
              <a:srgbClr val="025A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368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A707C-83BB-45D1-8698-02B558B962A7}" type="datetime1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298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4786-2AFC-42C7-8153-52857EED5D23}" type="datetime1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5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C918-17C1-4566-B4DC-F69B2C59FABD}" type="datetime1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590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053B6-28FB-4759-9B04-ACC579A9446E}" type="datetime1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583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C5AF4-44C0-4606-9B75-AC363FC42782}" type="datetime1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559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7860-2C3B-46E1-A707-2C3165B14B89}" type="datetime1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359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1B55A-BBF5-4723-B678-4DF73E8B2574}" type="datetime1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96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Lucida Console" panose="020B0609040504020204" pitchFamily="49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Console" panose="020B0609040504020204" pitchFamily="49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Console" panose="020B0609040504020204" pitchFamily="49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Console" panose="020B0609040504020204" pitchFamily="49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Console" panose="020B0609040504020204" pitchFamily="49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CST21123</a:t>
            </a:r>
            <a:br>
              <a:rPr lang="en-US" altLang="zh-CN" dirty="0"/>
            </a:br>
            <a:r>
              <a:rPr lang="zh-CN" altLang="en-US" dirty="0"/>
              <a:t>计算机组成与结构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刘大江</a:t>
            </a:r>
            <a:endParaRPr lang="en-US" altLang="zh-CN" dirty="0"/>
          </a:p>
          <a:p>
            <a:r>
              <a:rPr lang="zh-CN" altLang="en-US" dirty="0"/>
              <a:t>计算机学院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Lab 3</a:t>
            </a:r>
            <a:r>
              <a:rPr lang="zh-CN" altLang="en-US" dirty="0"/>
              <a:t>：单周期处理器</a:t>
            </a:r>
            <a:endParaRPr lang="zh-CN" altLang="en-US" b="1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zh-CN" dirty="0"/>
              <a:t>2024</a:t>
            </a:r>
            <a:r>
              <a:rPr lang="zh-CN" altLang="en-US" dirty="0"/>
              <a:t>春季</a:t>
            </a:r>
          </a:p>
        </p:txBody>
      </p:sp>
    </p:spTree>
    <p:extLst>
      <p:ext uri="{BB962C8B-B14F-4D97-AF65-F5344CB8AC3E}">
        <p14:creationId xmlns:p14="http://schemas.microsoft.com/office/powerpoint/2010/main" val="3267737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901CE-31EB-1645-29F4-5A0E4BA7F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构建主控制器真值表</a:t>
            </a:r>
            <a:r>
              <a:rPr lang="en-US" altLang="zh-CN" dirty="0"/>
              <a:t>(</a:t>
            </a:r>
            <a:r>
              <a:rPr lang="zh-CN" altLang="en-US" dirty="0"/>
              <a:t>访存</a:t>
            </a:r>
            <a:r>
              <a:rPr lang="en-US" altLang="zh-CN" dirty="0"/>
              <a:t>/</a:t>
            </a:r>
            <a:r>
              <a:rPr lang="zh-CN" altLang="en-US" dirty="0"/>
              <a:t>分支</a:t>
            </a:r>
            <a:r>
              <a:rPr lang="en-US" altLang="zh-CN" dirty="0"/>
              <a:t>)</a:t>
            </a:r>
            <a:endParaRPr lang="zh-CN" altLang="en-US" dirty="0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9E383FCD-86E0-417A-B6C0-BC949ADC83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2938441"/>
              </p:ext>
            </p:extLst>
          </p:nvPr>
        </p:nvGraphicFramePr>
        <p:xfrm>
          <a:off x="672193" y="2481943"/>
          <a:ext cx="7913745" cy="1263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093">
                  <a:extLst>
                    <a:ext uri="{9D8B030D-6E8A-4147-A177-3AD203B41FA5}">
                      <a16:colId xmlns:a16="http://schemas.microsoft.com/office/drawing/2014/main" val="3876190880"/>
                    </a:ext>
                  </a:extLst>
                </a:gridCol>
                <a:gridCol w="1140105">
                  <a:extLst>
                    <a:ext uri="{9D8B030D-6E8A-4147-A177-3AD203B41FA5}">
                      <a16:colId xmlns:a16="http://schemas.microsoft.com/office/drawing/2014/main" val="1392008887"/>
                    </a:ext>
                  </a:extLst>
                </a:gridCol>
                <a:gridCol w="810615">
                  <a:extLst>
                    <a:ext uri="{9D8B030D-6E8A-4147-A177-3AD203B41FA5}">
                      <a16:colId xmlns:a16="http://schemas.microsoft.com/office/drawing/2014/main" val="604302376"/>
                    </a:ext>
                  </a:extLst>
                </a:gridCol>
                <a:gridCol w="939386">
                  <a:extLst>
                    <a:ext uri="{9D8B030D-6E8A-4147-A177-3AD203B41FA5}">
                      <a16:colId xmlns:a16="http://schemas.microsoft.com/office/drawing/2014/main" val="3228810712"/>
                    </a:ext>
                  </a:extLst>
                </a:gridCol>
                <a:gridCol w="705878">
                  <a:extLst>
                    <a:ext uri="{9D8B030D-6E8A-4147-A177-3AD203B41FA5}">
                      <a16:colId xmlns:a16="http://schemas.microsoft.com/office/drawing/2014/main" val="2374296424"/>
                    </a:ext>
                  </a:extLst>
                </a:gridCol>
                <a:gridCol w="958708">
                  <a:extLst>
                    <a:ext uri="{9D8B030D-6E8A-4147-A177-3AD203B41FA5}">
                      <a16:colId xmlns:a16="http://schemas.microsoft.com/office/drawing/2014/main" val="1481656792"/>
                    </a:ext>
                  </a:extLst>
                </a:gridCol>
                <a:gridCol w="607326">
                  <a:extLst>
                    <a:ext uri="{9D8B030D-6E8A-4147-A177-3AD203B41FA5}">
                      <a16:colId xmlns:a16="http://schemas.microsoft.com/office/drawing/2014/main" val="3303282889"/>
                    </a:ext>
                  </a:extLst>
                </a:gridCol>
                <a:gridCol w="705878">
                  <a:extLst>
                    <a:ext uri="{9D8B030D-6E8A-4147-A177-3AD203B41FA5}">
                      <a16:colId xmlns:a16="http://schemas.microsoft.com/office/drawing/2014/main" val="158439765"/>
                    </a:ext>
                  </a:extLst>
                </a:gridCol>
                <a:gridCol w="705878">
                  <a:extLst>
                    <a:ext uri="{9D8B030D-6E8A-4147-A177-3AD203B41FA5}">
                      <a16:colId xmlns:a16="http://schemas.microsoft.com/office/drawing/2014/main" val="2163244900"/>
                    </a:ext>
                  </a:extLst>
                </a:gridCol>
                <a:gridCol w="705878">
                  <a:extLst>
                    <a:ext uri="{9D8B030D-6E8A-4147-A177-3AD203B41FA5}">
                      <a16:colId xmlns:a16="http://schemas.microsoft.com/office/drawing/2014/main" val="1162730094"/>
                    </a:ext>
                  </a:extLst>
                </a:gridCol>
              </a:tblGrid>
              <a:tr h="3159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OP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Inst[6:0]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Branch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Lucida Console" panose="020B0609040504020204" pitchFamily="49" charset="0"/>
                        </a:rPr>
                        <a:t>MemRead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Lucida Console" panose="020B0609040504020204" pitchFamily="49" charset="0"/>
                        </a:rPr>
                        <a:t>RegSrc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Lucida Console" panose="020B0609040504020204" pitchFamily="49" charset="0"/>
                        </a:rPr>
                        <a:t>MemWrite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Lucida Console" panose="020B0609040504020204" pitchFamily="49" charset="0"/>
                        </a:rPr>
                        <a:t>ALUOp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Lucida Console" panose="020B0609040504020204" pitchFamily="49" charset="0"/>
                        </a:rPr>
                        <a:t>ALUSrc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Lucida Console" panose="020B0609040504020204" pitchFamily="49" charset="0"/>
                        </a:rPr>
                        <a:t>RegWr</a:t>
                      </a:r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.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Lucida Console" panose="020B0609040504020204" pitchFamily="49" charset="0"/>
                        </a:rPr>
                        <a:t>ImmSel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930830129"/>
                  </a:ext>
                </a:extLst>
              </a:tr>
              <a:tr h="3159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LW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7’h03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’b1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2’b00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I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1622548830"/>
                  </a:ext>
                </a:extLst>
              </a:tr>
              <a:tr h="3159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SW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7’h23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*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2’b00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S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1251799574"/>
                  </a:ext>
                </a:extLst>
              </a:tr>
              <a:tr h="3159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BEQ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7’h63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*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2’b01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B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2825026475"/>
                  </a:ext>
                </a:extLst>
              </a:tr>
            </a:tbl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F00777-FA98-0A95-9BD5-18B81C60B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10</a:t>
            </a:fld>
            <a:endParaRPr lang="zh-CN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07C1BEC-4C90-4E0F-92E4-146398D30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52230"/>
              </p:ext>
            </p:extLst>
          </p:nvPr>
        </p:nvGraphicFramePr>
        <p:xfrm>
          <a:off x="1053732" y="4476207"/>
          <a:ext cx="1645920" cy="1260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26168">
                  <a:extLst>
                    <a:ext uri="{9D8B030D-6E8A-4147-A177-3AD203B41FA5}">
                      <a16:colId xmlns:a16="http://schemas.microsoft.com/office/drawing/2014/main" val="64444898"/>
                    </a:ext>
                  </a:extLst>
                </a:gridCol>
                <a:gridCol w="719752">
                  <a:extLst>
                    <a:ext uri="{9D8B030D-6E8A-4147-A177-3AD203B41FA5}">
                      <a16:colId xmlns:a16="http://schemas.microsoft.com/office/drawing/2014/main" val="111264398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>
                          <a:latin typeface="Lucida Console" panose="020B0609040504020204" pitchFamily="49" charset="0"/>
                        </a:rPr>
                        <a:t>BranchType</a:t>
                      </a:r>
                      <a:endParaRPr lang="zh-CN" altLang="en-US" sz="1100" b="0" dirty="0">
                        <a:latin typeface="Lucida Console" panose="020B060904050402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Lucida Console" panose="020B0609040504020204" pitchFamily="49" charset="0"/>
                        </a:rPr>
                        <a:t>Code</a:t>
                      </a:r>
                      <a:endParaRPr lang="zh-CN" altLang="en-US" sz="1100" b="0" dirty="0">
                        <a:latin typeface="Lucida Console" panose="020B060904050402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5762623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Lucida Console" panose="020B0609040504020204" pitchFamily="49" charset="0"/>
                        </a:rPr>
                        <a:t>BEQ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Lucida Console" panose="020B0609040504020204" pitchFamily="49" charset="0"/>
                        </a:rPr>
                        <a:t>3’b001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4866580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Lucida Console" panose="020B0609040504020204" pitchFamily="49" charset="0"/>
                        </a:rPr>
                        <a:t>BNE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Lucida Console" panose="020B0609040504020204" pitchFamily="49" charset="0"/>
                        </a:rPr>
                        <a:t>3’b010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7426061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Lucida Console" panose="020B0609040504020204" pitchFamily="49" charset="0"/>
                        </a:rPr>
                        <a:t>BGE/BGEU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Lucida Console" panose="020B0609040504020204" pitchFamily="49" charset="0"/>
                        </a:rPr>
                        <a:t>3’b011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1440769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Lucida Console" panose="020B0609040504020204" pitchFamily="49" charset="0"/>
                        </a:rPr>
                        <a:t>BLT/BLTU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Lucida Console" panose="020B0609040504020204" pitchFamily="49" charset="0"/>
                        </a:rPr>
                        <a:t>3’b100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4635004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Lucida Console" panose="020B0609040504020204" pitchFamily="49" charset="0"/>
                        </a:rPr>
                        <a:t>JALR/JAL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Lucida Console" panose="020B0609040504020204" pitchFamily="49" charset="0"/>
                        </a:rPr>
                        <a:t>3’b101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0499046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Lucida Console" panose="020B0609040504020204" pitchFamily="49" charset="0"/>
                        </a:rPr>
                        <a:t>Non-Branch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Lucida Console" panose="020B0609040504020204" pitchFamily="49" charset="0"/>
                        </a:rPr>
                        <a:t>3’b000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51343357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419EC7F-F48D-45F5-A746-DCE84815D9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325711"/>
              </p:ext>
            </p:extLst>
          </p:nvPr>
        </p:nvGraphicFramePr>
        <p:xfrm>
          <a:off x="5503819" y="4457177"/>
          <a:ext cx="3030583" cy="1260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462">
                  <a:extLst>
                    <a:ext uri="{9D8B030D-6E8A-4147-A177-3AD203B41FA5}">
                      <a16:colId xmlns:a16="http://schemas.microsoft.com/office/drawing/2014/main" val="390954002"/>
                    </a:ext>
                  </a:extLst>
                </a:gridCol>
                <a:gridCol w="1323703">
                  <a:extLst>
                    <a:ext uri="{9D8B030D-6E8A-4147-A177-3AD203B41FA5}">
                      <a16:colId xmlns:a16="http://schemas.microsoft.com/office/drawing/2014/main" val="64444898"/>
                    </a:ext>
                  </a:extLst>
                </a:gridCol>
                <a:gridCol w="1123406">
                  <a:extLst>
                    <a:ext uri="{9D8B030D-6E8A-4147-A177-3AD203B41FA5}">
                      <a16:colId xmlns:a16="http://schemas.microsoft.com/office/drawing/2014/main" val="1112643983"/>
                    </a:ext>
                  </a:extLst>
                </a:gridCol>
                <a:gridCol w="418012">
                  <a:extLst>
                    <a:ext uri="{9D8B030D-6E8A-4147-A177-3AD203B41FA5}">
                      <a16:colId xmlns:a16="http://schemas.microsoft.com/office/drawing/2014/main" val="356257944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立即数格式</a:t>
                      </a:r>
                      <a:endParaRPr lang="zh-CN" altLang="en-US" sz="11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扩展方式</a:t>
                      </a:r>
                      <a:endParaRPr lang="zh-CN" altLang="en-US" sz="11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编码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5762623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[31:20]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有符号位扩展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4866580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IU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[31:20]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无符号扩展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001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5679507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[31-25,11-7]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有符号位扩展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010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7426061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[31,7,30-25,11-8]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有符号位扩展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011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1440769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[31-12]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&lt;&lt;12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4635004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[31,19-12,20,30-21]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有符号位扩展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04990465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FBC68372-EEC5-4C8F-8643-BD0ADAE62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046628"/>
              </p:ext>
            </p:extLst>
          </p:nvPr>
        </p:nvGraphicFramePr>
        <p:xfrm>
          <a:off x="3326675" y="4476207"/>
          <a:ext cx="1645920" cy="101367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26168">
                  <a:extLst>
                    <a:ext uri="{9D8B030D-6E8A-4147-A177-3AD203B41FA5}">
                      <a16:colId xmlns:a16="http://schemas.microsoft.com/office/drawing/2014/main" val="64444898"/>
                    </a:ext>
                  </a:extLst>
                </a:gridCol>
                <a:gridCol w="719752">
                  <a:extLst>
                    <a:ext uri="{9D8B030D-6E8A-4147-A177-3AD203B41FA5}">
                      <a16:colId xmlns:a16="http://schemas.microsoft.com/office/drawing/2014/main" val="1112643983"/>
                    </a:ext>
                  </a:extLst>
                </a:gridCol>
              </a:tblGrid>
              <a:tr h="168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opcode</a:t>
                      </a:r>
                      <a:endParaRPr kumimoji="0" lang="en-AU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ALUOp</a:t>
                      </a:r>
                      <a:endParaRPr kumimoji="0" lang="en-AU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b" horzOverflow="overflow"/>
                </a:tc>
                <a:extLst>
                  <a:ext uri="{0D108BD9-81ED-4DB2-BD59-A6C34878D82A}">
                    <a16:rowId xmlns:a16="http://schemas.microsoft.com/office/drawing/2014/main" val="2657626234"/>
                  </a:ext>
                </a:extLst>
              </a:tr>
              <a:tr h="168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ld</a:t>
                      </a:r>
                      <a:endParaRPr kumimoji="0" lang="en-A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00</a:t>
                      </a:r>
                      <a:endParaRPr kumimoji="0" lang="en-A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648665808"/>
                  </a:ext>
                </a:extLst>
              </a:tr>
              <a:tr h="168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sd</a:t>
                      </a:r>
                      <a:endParaRPr kumimoji="0" lang="en-A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00</a:t>
                      </a:r>
                      <a:endParaRPr kumimoji="0" lang="en-A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3074260615"/>
                  </a:ext>
                </a:extLst>
              </a:tr>
              <a:tr h="168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branch</a:t>
                      </a:r>
                      <a:endParaRPr kumimoji="0" lang="en-A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01</a:t>
                      </a:r>
                      <a:endParaRPr kumimoji="0" lang="en-A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3914407695"/>
                  </a:ext>
                </a:extLst>
              </a:tr>
              <a:tr h="168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arith</a:t>
                      </a:r>
                      <a:r>
                        <a:rPr kumimoji="0" lang="en-US" altLang="zh-CN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.</a:t>
                      </a:r>
                      <a:endParaRPr kumimoji="0" lang="en-A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10</a:t>
                      </a:r>
                      <a:endParaRPr kumimoji="0" lang="en-A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2946350040"/>
                  </a:ext>
                </a:extLst>
              </a:tr>
              <a:tr h="168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Bypass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11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744521612"/>
                  </a:ext>
                </a:extLst>
              </a:tr>
            </a:tbl>
          </a:graphicData>
        </a:graphic>
      </p:graphicFrame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E4423FA-785D-4829-9161-F10C6C36D0F2}"/>
              </a:ext>
            </a:extLst>
          </p:cNvPr>
          <p:cNvSpPr/>
          <p:nvPr/>
        </p:nvSpPr>
        <p:spPr>
          <a:xfrm>
            <a:off x="7889965" y="2499361"/>
            <a:ext cx="687977" cy="1280160"/>
          </a:xfrm>
          <a:prstGeom prst="roundRect">
            <a:avLst>
              <a:gd name="adj" fmla="val 0"/>
            </a:avLst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EAD34BB-18CF-49BA-A9D3-DA0B29447AF1}"/>
              </a:ext>
            </a:extLst>
          </p:cNvPr>
          <p:cNvSpPr/>
          <p:nvPr/>
        </p:nvSpPr>
        <p:spPr>
          <a:xfrm>
            <a:off x="2451462" y="2477590"/>
            <a:ext cx="805543" cy="1280160"/>
          </a:xfrm>
          <a:prstGeom prst="roundRect">
            <a:avLst>
              <a:gd name="adj" fmla="val 0"/>
            </a:avLst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3C06742-90D2-4DA9-A030-8C53DD626470}"/>
              </a:ext>
            </a:extLst>
          </p:cNvPr>
          <p:cNvSpPr/>
          <p:nvPr/>
        </p:nvSpPr>
        <p:spPr>
          <a:xfrm>
            <a:off x="5869578" y="2473235"/>
            <a:ext cx="583474" cy="1280160"/>
          </a:xfrm>
          <a:prstGeom prst="roundRect">
            <a:avLst>
              <a:gd name="adj" fmla="val 0"/>
            </a:avLst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161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ADB5D-F519-42FD-8135-294C7B14E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RV32I</a:t>
            </a:r>
            <a:r>
              <a:rPr lang="zh-CN" altLang="en-US" dirty="0"/>
              <a:t>只用到</a:t>
            </a:r>
            <a:r>
              <a:rPr lang="en-US" altLang="zh-CN" dirty="0"/>
              <a:t>9-bit</a:t>
            </a:r>
            <a:r>
              <a:rPr lang="zh-CN" altLang="en-US" dirty="0"/>
              <a:t>的</a:t>
            </a:r>
            <a:r>
              <a:rPr lang="en-US" altLang="zh-CN" dirty="0"/>
              <a:t>ISA</a:t>
            </a:r>
            <a:endParaRPr lang="zh-CN" altLang="en-US" dirty="0"/>
          </a:p>
        </p:txBody>
      </p:sp>
      <p:graphicFrame>
        <p:nvGraphicFramePr>
          <p:cNvPr id="10" name="内容占位符 9">
            <a:extLst>
              <a:ext uri="{FF2B5EF4-FFF2-40B4-BE49-F238E27FC236}">
                <a16:creationId xmlns:a16="http://schemas.microsoft.com/office/drawing/2014/main" id="{90723395-2CD3-424B-B46E-8DED57574B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3496727"/>
              </p:ext>
            </p:extLst>
          </p:nvPr>
        </p:nvGraphicFramePr>
        <p:xfrm>
          <a:off x="506729" y="1306241"/>
          <a:ext cx="3107329" cy="50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751">
                  <a:extLst>
                    <a:ext uri="{9D8B030D-6E8A-4147-A177-3AD203B41FA5}">
                      <a16:colId xmlns:a16="http://schemas.microsoft.com/office/drawing/2014/main" val="1909032026"/>
                    </a:ext>
                  </a:extLst>
                </a:gridCol>
                <a:gridCol w="1169289">
                  <a:extLst>
                    <a:ext uri="{9D8B030D-6E8A-4147-A177-3AD203B41FA5}">
                      <a16:colId xmlns:a16="http://schemas.microsoft.com/office/drawing/2014/main" val="2721083273"/>
                    </a:ext>
                  </a:extLst>
                </a:gridCol>
                <a:gridCol w="1169289">
                  <a:extLst>
                    <a:ext uri="{9D8B030D-6E8A-4147-A177-3AD203B41FA5}">
                      <a16:colId xmlns:a16="http://schemas.microsoft.com/office/drawing/2014/main" val="324148564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op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Inst[6:0]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Inst[6:0]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2607721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add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7’h33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7’b0110011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0542122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Lucida Console" panose="020B0609040504020204" pitchFamily="49" charset="0"/>
                        </a:rPr>
                        <a:t>addi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7’h13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7’b0010011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009730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sub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7’h33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7’b0110011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7179964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and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7’h33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7’b0110011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0402009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Lucida Console" panose="020B0609040504020204" pitchFamily="49" charset="0"/>
                        </a:rPr>
                        <a:t>andi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7’h13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7’b0010011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23479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or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7’h33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7’b0110011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8034228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Lucida Console" panose="020B0609040504020204" pitchFamily="49" charset="0"/>
                        </a:rPr>
                        <a:t>ori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7’h13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7’b0010011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957312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Lucida Console" panose="020B0609040504020204" pitchFamily="49" charset="0"/>
                        </a:rPr>
                        <a:t>xor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7’h33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7’b0110011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625226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Lucida Console" panose="020B0609040504020204" pitchFamily="49" charset="0"/>
                        </a:rPr>
                        <a:t>xori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7’h13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7’b0010011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6213249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Lucida Console" panose="020B0609040504020204" pitchFamily="49" charset="0"/>
                        </a:rPr>
                        <a:t>sll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7’h33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7’b0110011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37797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Lucida Console" panose="020B0609040504020204" pitchFamily="49" charset="0"/>
                        </a:rPr>
                        <a:t>slli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7’h13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7’b0010011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0451901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Lucida Console" panose="020B0609040504020204" pitchFamily="49" charset="0"/>
                        </a:rPr>
                        <a:t>srl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7’h33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7’b0110011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6628076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Lucida Console" panose="020B0609040504020204" pitchFamily="49" charset="0"/>
                        </a:rPr>
                        <a:t>srli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7’h13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7’b0010011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2868098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Lucida Console" panose="020B0609040504020204" pitchFamily="49" charset="0"/>
                        </a:rPr>
                        <a:t>sra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7’h33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7’b0110011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3736021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Lucida Console" panose="020B0609040504020204" pitchFamily="49" charset="0"/>
                        </a:rPr>
                        <a:t>srai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7’h13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7’b0010011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9031655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Lucida Console" panose="020B0609040504020204" pitchFamily="49" charset="0"/>
                        </a:rPr>
                        <a:t>slt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7’h33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7’b0110011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6439490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Lucida Console" panose="020B0609040504020204" pitchFamily="49" charset="0"/>
                        </a:rPr>
                        <a:t>slti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7’h13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7’b0010011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7336464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Lucida Console" panose="020B0609040504020204" pitchFamily="49" charset="0"/>
                        </a:rPr>
                        <a:t>sltu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7’h33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7’b0110011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8801756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Lucida Console" panose="020B0609040504020204" pitchFamily="49" charset="0"/>
                        </a:rPr>
                        <a:t>sltiu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7’h13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7’b0010011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32849721"/>
                  </a:ext>
                </a:extLst>
              </a:tr>
            </a:tbl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EAA398-95A3-409C-B87D-6FE7325C3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1BC597B-1432-4BF6-997B-CC90A0F18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737" y="1291351"/>
            <a:ext cx="4084320" cy="1755292"/>
          </a:xfrm>
          <a:prstGeom prst="rect">
            <a:avLst/>
          </a:prstGeom>
        </p:spPr>
      </p:pic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87894232-FAFE-4777-9FE7-18056E664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79227"/>
              </p:ext>
            </p:extLst>
          </p:nvPr>
        </p:nvGraphicFramePr>
        <p:xfrm>
          <a:off x="4686845" y="3218997"/>
          <a:ext cx="2898321" cy="32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615">
                  <a:extLst>
                    <a:ext uri="{9D8B030D-6E8A-4147-A177-3AD203B41FA5}">
                      <a16:colId xmlns:a16="http://schemas.microsoft.com/office/drawing/2014/main" val="804320563"/>
                    </a:ext>
                  </a:extLst>
                </a:gridCol>
                <a:gridCol w="1133853">
                  <a:extLst>
                    <a:ext uri="{9D8B030D-6E8A-4147-A177-3AD203B41FA5}">
                      <a16:colId xmlns:a16="http://schemas.microsoft.com/office/drawing/2014/main" val="1608213219"/>
                    </a:ext>
                  </a:extLst>
                </a:gridCol>
                <a:gridCol w="1133853">
                  <a:extLst>
                    <a:ext uri="{9D8B030D-6E8A-4147-A177-3AD203B41FA5}">
                      <a16:colId xmlns:a16="http://schemas.microsoft.com/office/drawing/2014/main" val="1041927848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OP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Inst[6:0]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Inst[6:0]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117703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LW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7’h03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7’b0000011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5197508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SW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7’h23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7’b0100011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9733871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BEQ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7’h63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7’b1100011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6106612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BGE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7’h63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7’b1100011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2302854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BGEU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7’h63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7’b1100011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0337772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BLT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7’h63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7’b1100011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1280077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BLTU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7’h63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7’b1100011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432550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BNE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7’h63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7’b1100011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1287177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JAL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7’h6f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7’b1101111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3644547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JALR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7’h67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7’b1100111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1048465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AUIPC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7’h17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7’b0010111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5336351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LUI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7’h37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7’b0110111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70138223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468B3266-334E-41C8-B323-CDB5041904CD}"/>
              </a:ext>
            </a:extLst>
          </p:cNvPr>
          <p:cNvSpPr/>
          <p:nvPr/>
        </p:nvSpPr>
        <p:spPr>
          <a:xfrm>
            <a:off x="3344091" y="1576252"/>
            <a:ext cx="235132" cy="4746172"/>
          </a:xfrm>
          <a:prstGeom prst="rect">
            <a:avLst/>
          </a:prstGeom>
          <a:solidFill>
            <a:schemeClr val="accent3">
              <a:alpha val="30000"/>
            </a:schemeClr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1C2A036-D363-4A93-9E11-26F94C62B310}"/>
              </a:ext>
            </a:extLst>
          </p:cNvPr>
          <p:cNvSpPr/>
          <p:nvPr/>
        </p:nvSpPr>
        <p:spPr>
          <a:xfrm>
            <a:off x="7345679" y="3496492"/>
            <a:ext cx="239486" cy="2956560"/>
          </a:xfrm>
          <a:prstGeom prst="rect">
            <a:avLst/>
          </a:prstGeom>
          <a:solidFill>
            <a:schemeClr val="accent3">
              <a:alpha val="30000"/>
            </a:schemeClr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3E13211-3F1C-4F1C-BE2C-8B259D8B92F5}"/>
              </a:ext>
            </a:extLst>
          </p:cNvPr>
          <p:cNvSpPr/>
          <p:nvPr/>
        </p:nvSpPr>
        <p:spPr>
          <a:xfrm>
            <a:off x="6453051" y="1463040"/>
            <a:ext cx="452846" cy="997132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FAA54E7-C604-4ACE-8FD0-6AA82E82D45E}"/>
              </a:ext>
            </a:extLst>
          </p:cNvPr>
          <p:cNvSpPr/>
          <p:nvPr/>
        </p:nvSpPr>
        <p:spPr>
          <a:xfrm>
            <a:off x="4524103" y="1476103"/>
            <a:ext cx="56606" cy="997132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3E149A1-C9F5-4E55-A27B-C36D772BEF69}"/>
              </a:ext>
            </a:extLst>
          </p:cNvPr>
          <p:cNvSpPr/>
          <p:nvPr/>
        </p:nvSpPr>
        <p:spPr>
          <a:xfrm>
            <a:off x="7541623" y="1454331"/>
            <a:ext cx="505098" cy="1419498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74344CB-FC2E-4730-B0C4-834D2D949293}"/>
              </a:ext>
            </a:extLst>
          </p:cNvPr>
          <p:cNvSpPr txBox="1"/>
          <p:nvPr/>
        </p:nvSpPr>
        <p:spPr>
          <a:xfrm>
            <a:off x="4119154" y="966651"/>
            <a:ext cx="71878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Inst[30]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E2AA848-CEDC-4FA8-8BDE-25022C500D57}"/>
              </a:ext>
            </a:extLst>
          </p:cNvPr>
          <p:cNvSpPr txBox="1"/>
          <p:nvPr/>
        </p:nvSpPr>
        <p:spPr>
          <a:xfrm>
            <a:off x="6056811" y="962296"/>
            <a:ext cx="101534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Inst[14:20]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C290B40-D810-43B2-ABA1-A63013D3CB81}"/>
              </a:ext>
            </a:extLst>
          </p:cNvPr>
          <p:cNvSpPr txBox="1"/>
          <p:nvPr/>
        </p:nvSpPr>
        <p:spPr>
          <a:xfrm>
            <a:off x="7402286" y="957942"/>
            <a:ext cx="78130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Inst[6:2]</a:t>
            </a:r>
            <a:endParaRPr lang="zh-CN" altLang="en-US" dirty="0">
              <a:solidFill>
                <a:srgbClr val="0000FF"/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3538BA2-5384-44AC-A8F8-8D672CCB60BD}"/>
              </a:ext>
            </a:extLst>
          </p:cNvPr>
          <p:cNvCxnSpPr>
            <a:stCxn id="17" idx="2"/>
            <a:endCxn id="15" idx="0"/>
          </p:cNvCxnSpPr>
          <p:nvPr/>
        </p:nvCxnSpPr>
        <p:spPr>
          <a:xfrm>
            <a:off x="4478548" y="1243650"/>
            <a:ext cx="73858" cy="232453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C2AE266-9BF7-4CD7-9E95-39B3B803F95C}"/>
              </a:ext>
            </a:extLst>
          </p:cNvPr>
          <p:cNvCxnSpPr>
            <a:cxnSpLocks/>
            <a:stCxn id="18" idx="2"/>
            <a:endCxn id="14" idx="0"/>
          </p:cNvCxnSpPr>
          <p:nvPr/>
        </p:nvCxnSpPr>
        <p:spPr>
          <a:xfrm>
            <a:off x="6564483" y="1239295"/>
            <a:ext cx="114991" cy="223745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D76FF8D-C3A9-4C26-A2D2-9016E2594639}"/>
              </a:ext>
            </a:extLst>
          </p:cNvPr>
          <p:cNvCxnSpPr>
            <a:cxnSpLocks/>
            <a:stCxn id="19" idx="2"/>
            <a:endCxn id="16" idx="0"/>
          </p:cNvCxnSpPr>
          <p:nvPr/>
        </p:nvCxnSpPr>
        <p:spPr>
          <a:xfrm>
            <a:off x="7792938" y="1234941"/>
            <a:ext cx="1234" cy="21939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61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C575F-AE18-AE93-1326-BCBC796BF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基于组合逻辑的主控制器实现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9F0CA4-F9F9-DD12-7583-A1C0B9870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EA1A2C5-DD98-41EA-3B12-C9B2AB9EC587}"/>
              </a:ext>
            </a:extLst>
          </p:cNvPr>
          <p:cNvSpPr txBox="1">
            <a:spLocks/>
          </p:cNvSpPr>
          <p:nvPr/>
        </p:nvSpPr>
        <p:spPr>
          <a:xfrm>
            <a:off x="380920" y="1058779"/>
            <a:ext cx="3738693" cy="52975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108000" rIns="9144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Lucida Console" panose="020B0609040504020204" pitchFamily="49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Console" panose="020B0609040504020204" pitchFamily="49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Console" panose="020B0609040504020204" pitchFamily="49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Console" panose="020B0609040504020204" pitchFamily="49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Console" panose="020B0609040504020204" pitchFamily="49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/>
              <a:t>always@(*)begin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/>
              <a:t>  case(</a:t>
            </a:r>
            <a:r>
              <a:rPr lang="en-US" altLang="zh-CN" sz="1600" dirty="0" err="1"/>
              <a:t>inst</a:t>
            </a:r>
            <a:r>
              <a:rPr lang="en-US" altLang="zh-CN" sz="1600" dirty="0"/>
              <a:t>[6:2])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/>
              <a:t>    5’b01100: begin //R-type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/>
              <a:t>      </a:t>
            </a:r>
            <a:r>
              <a:rPr lang="en-US" altLang="zh-CN" sz="1600" dirty="0" err="1"/>
              <a:t>BrachType</a:t>
            </a:r>
            <a:r>
              <a:rPr lang="en-US" altLang="zh-CN" sz="1600" dirty="0"/>
              <a:t> = 1’b0;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/>
              <a:t>      </a:t>
            </a:r>
            <a:r>
              <a:rPr lang="en-US" altLang="zh-CN" sz="1600" dirty="0" err="1"/>
              <a:t>MemRead</a:t>
            </a:r>
            <a:r>
              <a:rPr lang="en-US" altLang="zh-CN" sz="1600" dirty="0"/>
              <a:t> = 1’b0;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/>
              <a:t>      </a:t>
            </a:r>
            <a:r>
              <a:rPr lang="en-US" altLang="zh-CN" sz="1600" dirty="0" err="1"/>
              <a:t>RegSrc</a:t>
            </a:r>
            <a:r>
              <a:rPr lang="en-US" altLang="zh-CN" sz="1600" dirty="0"/>
              <a:t> = 1’b0;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/>
              <a:t>      </a:t>
            </a:r>
            <a:r>
              <a:rPr lang="en-US" altLang="zh-CN" sz="1600" dirty="0" err="1"/>
              <a:t>MemWrite</a:t>
            </a:r>
            <a:r>
              <a:rPr lang="en-US" altLang="zh-CN" sz="1600" dirty="0"/>
              <a:t> = 1’b0;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/>
              <a:t>      </a:t>
            </a:r>
            <a:r>
              <a:rPr lang="en-US" altLang="zh-CN" sz="1600" dirty="0" err="1"/>
              <a:t>ALUOp</a:t>
            </a:r>
            <a:r>
              <a:rPr lang="en-US" altLang="zh-CN" sz="1600" dirty="0"/>
              <a:t> = 2’b10;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/>
              <a:t>      </a:t>
            </a:r>
            <a:r>
              <a:rPr lang="en-US" altLang="zh-CN" sz="1600" dirty="0" err="1"/>
              <a:t>ALUSrc</a:t>
            </a:r>
            <a:r>
              <a:rPr lang="en-US" altLang="zh-CN" sz="1600" dirty="0"/>
              <a:t> = 1’b0;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/>
              <a:t>      </a:t>
            </a:r>
            <a:r>
              <a:rPr lang="en-US" altLang="zh-CN" sz="1600" dirty="0" err="1"/>
              <a:t>RegWrite</a:t>
            </a:r>
            <a:r>
              <a:rPr lang="en-US" altLang="zh-CN" sz="1600" dirty="0"/>
              <a:t> = 1’b1;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      </a:t>
            </a:r>
            <a:r>
              <a:rPr lang="en-US" altLang="zh-CN" sz="1600" dirty="0" err="1">
                <a:solidFill>
                  <a:srgbClr val="FF0000"/>
                </a:solidFill>
              </a:rPr>
              <a:t>ImmSel</a:t>
            </a:r>
            <a:r>
              <a:rPr lang="en-US" altLang="zh-CN" sz="1600" dirty="0">
                <a:solidFill>
                  <a:srgbClr val="FF0000"/>
                </a:solidFill>
              </a:rPr>
              <a:t> &lt;= *;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/>
              <a:t>    end</a:t>
            </a:r>
          </a:p>
          <a:p>
            <a:pPr marL="0" indent="0">
              <a:buNone/>
            </a:pPr>
            <a:r>
              <a:rPr lang="en-US" altLang="zh-CN" sz="1600" dirty="0"/>
              <a:t>    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195FE14-F7DA-3454-2B24-2E588A91561C}"/>
              </a:ext>
            </a:extLst>
          </p:cNvPr>
          <p:cNvSpPr txBox="1">
            <a:spLocks/>
          </p:cNvSpPr>
          <p:nvPr/>
        </p:nvSpPr>
        <p:spPr>
          <a:xfrm>
            <a:off x="4649002" y="1058779"/>
            <a:ext cx="4296958" cy="52975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108000" rIns="9144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Lucida Console" panose="020B0609040504020204" pitchFamily="49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Console" panose="020B0609040504020204" pitchFamily="49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Console" panose="020B0609040504020204" pitchFamily="49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Console" panose="020B0609040504020204" pitchFamily="49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Console" panose="020B0609040504020204" pitchFamily="49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/>
              <a:t>    5’b0100: begin /</a:t>
            </a:r>
            <a:r>
              <a:rPr lang="en-US" altLang="zh-CN" sz="1600" dirty="0" err="1"/>
              <a:t>Imm</a:t>
            </a:r>
            <a:r>
              <a:rPr lang="en-US" altLang="zh-CN" sz="1600" dirty="0"/>
              <a:t>-Type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/>
              <a:t>      </a:t>
            </a:r>
            <a:r>
              <a:rPr lang="en-US" altLang="zh-CN" sz="1600" dirty="0" err="1"/>
              <a:t>BrachType</a:t>
            </a:r>
            <a:r>
              <a:rPr lang="en-US" altLang="zh-CN" sz="1600" dirty="0"/>
              <a:t> = 1’b0;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/>
              <a:t>      </a:t>
            </a:r>
            <a:r>
              <a:rPr lang="en-US" altLang="zh-CN" sz="1600" dirty="0" err="1"/>
              <a:t>MemRead</a:t>
            </a:r>
            <a:r>
              <a:rPr lang="en-US" altLang="zh-CN" sz="1600" dirty="0"/>
              <a:t> = 1’b0;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/>
              <a:t>      </a:t>
            </a:r>
            <a:r>
              <a:rPr lang="en-US" altLang="zh-CN" sz="1600" dirty="0" err="1"/>
              <a:t>RegSrc</a:t>
            </a:r>
            <a:r>
              <a:rPr lang="en-US" altLang="zh-CN" sz="1600" dirty="0"/>
              <a:t> = 1’b0;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/>
              <a:t>      </a:t>
            </a:r>
            <a:r>
              <a:rPr lang="en-US" altLang="zh-CN" sz="1600" dirty="0" err="1"/>
              <a:t>MemWrite</a:t>
            </a:r>
            <a:r>
              <a:rPr lang="en-US" altLang="zh-CN" sz="1600" dirty="0"/>
              <a:t> = 1’b0;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/>
              <a:t>      </a:t>
            </a:r>
            <a:r>
              <a:rPr lang="en-US" altLang="zh-CN" sz="1600" dirty="0" err="1"/>
              <a:t>ALUOp</a:t>
            </a:r>
            <a:r>
              <a:rPr lang="en-US" altLang="zh-CN" sz="1600" dirty="0"/>
              <a:t> = 2’b10;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/>
              <a:t>      </a:t>
            </a:r>
            <a:r>
              <a:rPr lang="en-US" altLang="zh-CN" sz="1600" dirty="0" err="1"/>
              <a:t>ALUSrc</a:t>
            </a:r>
            <a:r>
              <a:rPr lang="en-US" altLang="zh-CN" sz="1600" dirty="0"/>
              <a:t> = 1’b1;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/>
              <a:t>      </a:t>
            </a:r>
            <a:r>
              <a:rPr lang="en-US" altLang="zh-CN" sz="1600" dirty="0" err="1"/>
              <a:t>RegWrite</a:t>
            </a:r>
            <a:r>
              <a:rPr lang="en-US" altLang="zh-CN" sz="1600" dirty="0"/>
              <a:t> = 1’b1;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/>
              <a:t>      </a:t>
            </a:r>
            <a:r>
              <a:rPr lang="en-US" altLang="zh-CN" sz="1600" dirty="0" err="1"/>
              <a:t>ImmSel</a:t>
            </a:r>
            <a:r>
              <a:rPr lang="en-US" altLang="zh-CN" sz="1600" dirty="0"/>
              <a:t> &lt;= I;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/>
              <a:t>    end</a:t>
            </a:r>
          </a:p>
          <a:p>
            <a:pPr marL="0" indent="0">
              <a:buNone/>
            </a:pPr>
            <a:r>
              <a:rPr lang="en-US" altLang="zh-CN" sz="1600" dirty="0"/>
              <a:t>    ...</a:t>
            </a:r>
          </a:p>
        </p:txBody>
      </p:sp>
      <p:graphicFrame>
        <p:nvGraphicFramePr>
          <p:cNvPr id="129" name="内容占位符 128">
            <a:extLst>
              <a:ext uri="{FF2B5EF4-FFF2-40B4-BE49-F238E27FC236}">
                <a16:creationId xmlns:a16="http://schemas.microsoft.com/office/drawing/2014/main" id="{EEC84F7E-7649-460E-9305-CB47DBE303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05143"/>
              </p:ext>
            </p:extLst>
          </p:nvPr>
        </p:nvGraphicFramePr>
        <p:xfrm>
          <a:off x="628650" y="5769521"/>
          <a:ext cx="791375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762">
                  <a:extLst>
                    <a:ext uri="{9D8B030D-6E8A-4147-A177-3AD203B41FA5}">
                      <a16:colId xmlns:a16="http://schemas.microsoft.com/office/drawing/2014/main" val="3411288895"/>
                    </a:ext>
                  </a:extLst>
                </a:gridCol>
                <a:gridCol w="1070438">
                  <a:extLst>
                    <a:ext uri="{9D8B030D-6E8A-4147-A177-3AD203B41FA5}">
                      <a16:colId xmlns:a16="http://schemas.microsoft.com/office/drawing/2014/main" val="3155006254"/>
                    </a:ext>
                  </a:extLst>
                </a:gridCol>
                <a:gridCol w="810616">
                  <a:extLst>
                    <a:ext uri="{9D8B030D-6E8A-4147-A177-3AD203B41FA5}">
                      <a16:colId xmlns:a16="http://schemas.microsoft.com/office/drawing/2014/main" val="2488525410"/>
                    </a:ext>
                  </a:extLst>
                </a:gridCol>
                <a:gridCol w="939387">
                  <a:extLst>
                    <a:ext uri="{9D8B030D-6E8A-4147-A177-3AD203B41FA5}">
                      <a16:colId xmlns:a16="http://schemas.microsoft.com/office/drawing/2014/main" val="3241604521"/>
                    </a:ext>
                  </a:extLst>
                </a:gridCol>
                <a:gridCol w="705879">
                  <a:extLst>
                    <a:ext uri="{9D8B030D-6E8A-4147-A177-3AD203B41FA5}">
                      <a16:colId xmlns:a16="http://schemas.microsoft.com/office/drawing/2014/main" val="4159893004"/>
                    </a:ext>
                  </a:extLst>
                </a:gridCol>
                <a:gridCol w="958710">
                  <a:extLst>
                    <a:ext uri="{9D8B030D-6E8A-4147-A177-3AD203B41FA5}">
                      <a16:colId xmlns:a16="http://schemas.microsoft.com/office/drawing/2014/main" val="4122601394"/>
                    </a:ext>
                  </a:extLst>
                </a:gridCol>
                <a:gridCol w="607326">
                  <a:extLst>
                    <a:ext uri="{9D8B030D-6E8A-4147-A177-3AD203B41FA5}">
                      <a16:colId xmlns:a16="http://schemas.microsoft.com/office/drawing/2014/main" val="3806363178"/>
                    </a:ext>
                  </a:extLst>
                </a:gridCol>
                <a:gridCol w="705879">
                  <a:extLst>
                    <a:ext uri="{9D8B030D-6E8A-4147-A177-3AD203B41FA5}">
                      <a16:colId xmlns:a16="http://schemas.microsoft.com/office/drawing/2014/main" val="373309543"/>
                    </a:ext>
                  </a:extLst>
                </a:gridCol>
                <a:gridCol w="705879">
                  <a:extLst>
                    <a:ext uri="{9D8B030D-6E8A-4147-A177-3AD203B41FA5}">
                      <a16:colId xmlns:a16="http://schemas.microsoft.com/office/drawing/2014/main" val="2095366682"/>
                    </a:ext>
                  </a:extLst>
                </a:gridCol>
                <a:gridCol w="705879">
                  <a:extLst>
                    <a:ext uri="{9D8B030D-6E8A-4147-A177-3AD203B41FA5}">
                      <a16:colId xmlns:a16="http://schemas.microsoft.com/office/drawing/2014/main" val="3259808587"/>
                    </a:ext>
                  </a:extLst>
                </a:gridCol>
              </a:tblGrid>
              <a:tr h="1509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Lucida Console" panose="020B0609040504020204" pitchFamily="49" charset="0"/>
                        </a:rPr>
                        <a:t>addi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7’h13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3’b000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2’b00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2’b10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I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69715326"/>
                  </a:ext>
                </a:extLst>
              </a:tr>
              <a:tr h="1509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…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…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…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…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…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…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…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…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…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…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13987179"/>
                  </a:ext>
                </a:extLst>
              </a:tr>
              <a:tr h="1509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</a:rPr>
                        <a:t>sltiu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</a:rPr>
                        <a:t>7’h13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</a:rPr>
                        <a:t>3’b000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</a:rPr>
                        <a:t>2’b00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</a:rPr>
                        <a:t>2’b10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</a:rPr>
                        <a:t>1’b1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</a:rPr>
                        <a:t>1’b1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</a:rPr>
                        <a:t>IU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30181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4255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33BEB5-952F-4024-8F53-5D3762DE6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完整的数据通路</a:t>
            </a:r>
            <a:r>
              <a:rPr lang="en-US" altLang="zh-CN" dirty="0"/>
              <a:t>+</a:t>
            </a:r>
            <a:r>
              <a:rPr lang="zh-CN" altLang="en-US" dirty="0"/>
              <a:t>控制通路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6DF26D-7BD4-4515-B3AC-2CF2147B6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13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6A767EE-C733-4831-BCC0-232B8E55BB3D}"/>
              </a:ext>
            </a:extLst>
          </p:cNvPr>
          <p:cNvGrpSpPr/>
          <p:nvPr/>
        </p:nvGrpSpPr>
        <p:grpSpPr>
          <a:xfrm>
            <a:off x="2012947" y="1254443"/>
            <a:ext cx="410213" cy="978217"/>
            <a:chOff x="6937375" y="1409700"/>
            <a:chExt cx="1054100" cy="1492250"/>
          </a:xfrm>
          <a:solidFill>
            <a:schemeClr val="bg1"/>
          </a:solidFill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633A3634-B6AE-4E4F-AAE8-49A94318973D}"/>
                </a:ext>
              </a:extLst>
            </p:cNvPr>
            <p:cNvSpPr/>
            <p:nvPr/>
          </p:nvSpPr>
          <p:spPr>
            <a:xfrm>
              <a:off x="6937375" y="1409700"/>
              <a:ext cx="1054100" cy="1492250"/>
            </a:xfrm>
            <a:custGeom>
              <a:avLst/>
              <a:gdLst>
                <a:gd name="connsiteX0" fmla="*/ 0 w 1054100"/>
                <a:gd name="connsiteY0" fmla="*/ 0 h 1492250"/>
                <a:gd name="connsiteX1" fmla="*/ 1054100 w 1054100"/>
                <a:gd name="connsiteY1" fmla="*/ 381000 h 1492250"/>
                <a:gd name="connsiteX2" fmla="*/ 1054100 w 1054100"/>
                <a:gd name="connsiteY2" fmla="*/ 1073150 h 1492250"/>
                <a:gd name="connsiteX3" fmla="*/ 0 w 1054100"/>
                <a:gd name="connsiteY3" fmla="*/ 1492250 h 1492250"/>
                <a:gd name="connsiteX4" fmla="*/ 0 w 1054100"/>
                <a:gd name="connsiteY4" fmla="*/ 920750 h 1492250"/>
                <a:gd name="connsiteX5" fmla="*/ 158750 w 1054100"/>
                <a:gd name="connsiteY5" fmla="*/ 723900 h 1492250"/>
                <a:gd name="connsiteX6" fmla="*/ 0 w 1054100"/>
                <a:gd name="connsiteY6" fmla="*/ 527050 h 1492250"/>
                <a:gd name="connsiteX7" fmla="*/ 0 w 1054100"/>
                <a:gd name="connsiteY7" fmla="*/ 0 h 149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54100" h="1492250">
                  <a:moveTo>
                    <a:pt x="0" y="0"/>
                  </a:moveTo>
                  <a:lnTo>
                    <a:pt x="1054100" y="381000"/>
                  </a:lnTo>
                  <a:lnTo>
                    <a:pt x="1054100" y="1073150"/>
                  </a:lnTo>
                  <a:lnTo>
                    <a:pt x="0" y="1492250"/>
                  </a:lnTo>
                  <a:lnTo>
                    <a:pt x="0" y="920750"/>
                  </a:lnTo>
                  <a:lnTo>
                    <a:pt x="158750" y="723900"/>
                  </a:lnTo>
                  <a:lnTo>
                    <a:pt x="0" y="5270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A012D6A2-449C-4780-85AC-FA45A3B94B9E}"/>
                </a:ext>
              </a:extLst>
            </p:cNvPr>
            <p:cNvSpPr/>
            <p:nvPr/>
          </p:nvSpPr>
          <p:spPr>
            <a:xfrm>
              <a:off x="6951450" y="1653397"/>
              <a:ext cx="83976" cy="65315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ADD72C8E-8251-44DE-9BDF-F8CA6C496DCB}"/>
                </a:ext>
              </a:extLst>
            </p:cNvPr>
            <p:cNvSpPr/>
            <p:nvPr/>
          </p:nvSpPr>
          <p:spPr>
            <a:xfrm>
              <a:off x="6951450" y="2561447"/>
              <a:ext cx="83976" cy="65315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A40F6A9-23A4-40F3-BB6E-B158AF1BBFDD}"/>
                </a:ext>
              </a:extLst>
            </p:cNvPr>
            <p:cNvSpPr txBox="1"/>
            <p:nvPr/>
          </p:nvSpPr>
          <p:spPr>
            <a:xfrm>
              <a:off x="7110345" y="1993071"/>
              <a:ext cx="663759" cy="281704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200" b="1" dirty="0"/>
                <a:t>Add</a:t>
              </a:r>
              <a:endParaRPr lang="zh-CN" altLang="en-US" sz="1200" b="1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743EA21-58B9-49C9-9D37-E82D3DC2C84F}"/>
                </a:ext>
              </a:extLst>
            </p:cNvPr>
            <p:cNvSpPr txBox="1"/>
            <p:nvPr/>
          </p:nvSpPr>
          <p:spPr>
            <a:xfrm>
              <a:off x="7778758" y="2009776"/>
              <a:ext cx="181242" cy="28170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S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3C91587-5E17-4A33-96D7-34034662310B}"/>
              </a:ext>
            </a:extLst>
          </p:cNvPr>
          <p:cNvGrpSpPr/>
          <p:nvPr/>
        </p:nvGrpSpPr>
        <p:grpSpPr>
          <a:xfrm>
            <a:off x="5721032" y="1552575"/>
            <a:ext cx="684530" cy="967740"/>
            <a:chOff x="5854382" y="990600"/>
            <a:chExt cx="684530" cy="967740"/>
          </a:xfrm>
        </p:grpSpPr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AB1C08FA-7A2B-45B5-86EE-9EAB70828132}"/>
                </a:ext>
              </a:extLst>
            </p:cNvPr>
            <p:cNvSpPr/>
            <p:nvPr/>
          </p:nvSpPr>
          <p:spPr>
            <a:xfrm>
              <a:off x="5854382" y="990600"/>
              <a:ext cx="684530" cy="967740"/>
            </a:xfrm>
            <a:custGeom>
              <a:avLst/>
              <a:gdLst>
                <a:gd name="connsiteX0" fmla="*/ 0 w 1054100"/>
                <a:gd name="connsiteY0" fmla="*/ 0 h 1492250"/>
                <a:gd name="connsiteX1" fmla="*/ 1054100 w 1054100"/>
                <a:gd name="connsiteY1" fmla="*/ 381000 h 1492250"/>
                <a:gd name="connsiteX2" fmla="*/ 1054100 w 1054100"/>
                <a:gd name="connsiteY2" fmla="*/ 1073150 h 1492250"/>
                <a:gd name="connsiteX3" fmla="*/ 0 w 1054100"/>
                <a:gd name="connsiteY3" fmla="*/ 1492250 h 1492250"/>
                <a:gd name="connsiteX4" fmla="*/ 0 w 1054100"/>
                <a:gd name="connsiteY4" fmla="*/ 920750 h 1492250"/>
                <a:gd name="connsiteX5" fmla="*/ 158750 w 1054100"/>
                <a:gd name="connsiteY5" fmla="*/ 723900 h 1492250"/>
                <a:gd name="connsiteX6" fmla="*/ 0 w 1054100"/>
                <a:gd name="connsiteY6" fmla="*/ 527050 h 1492250"/>
                <a:gd name="connsiteX7" fmla="*/ 0 w 1054100"/>
                <a:gd name="connsiteY7" fmla="*/ 0 h 149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54100" h="1492250">
                  <a:moveTo>
                    <a:pt x="0" y="0"/>
                  </a:moveTo>
                  <a:lnTo>
                    <a:pt x="1054100" y="381000"/>
                  </a:lnTo>
                  <a:lnTo>
                    <a:pt x="1054100" y="1073150"/>
                  </a:lnTo>
                  <a:lnTo>
                    <a:pt x="0" y="1492250"/>
                  </a:lnTo>
                  <a:lnTo>
                    <a:pt x="0" y="920750"/>
                  </a:lnTo>
                  <a:lnTo>
                    <a:pt x="158750" y="723900"/>
                  </a:lnTo>
                  <a:lnTo>
                    <a:pt x="0" y="527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802BA12-8F27-4C38-8D45-736788F4D710}"/>
                </a:ext>
              </a:extLst>
            </p:cNvPr>
            <p:cNvSpPr/>
            <p:nvPr/>
          </p:nvSpPr>
          <p:spPr>
            <a:xfrm>
              <a:off x="5863522" y="1148640"/>
              <a:ext cx="54534" cy="42357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615C9C0B-4768-4D0B-844E-EA204026F85C}"/>
                </a:ext>
              </a:extLst>
            </p:cNvPr>
            <p:cNvSpPr/>
            <p:nvPr/>
          </p:nvSpPr>
          <p:spPr>
            <a:xfrm>
              <a:off x="5863522" y="1737520"/>
              <a:ext cx="54534" cy="42357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36DFF81-A0A2-4C78-AB6A-349CBF7BFAF7}"/>
                </a:ext>
              </a:extLst>
            </p:cNvPr>
            <p:cNvSpPr txBox="1"/>
            <p:nvPr/>
          </p:nvSpPr>
          <p:spPr>
            <a:xfrm>
              <a:off x="5973161" y="1342231"/>
              <a:ext cx="301365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400" b="1" dirty="0"/>
                <a:t>Add</a:t>
              </a:r>
              <a:endParaRPr lang="zh-CN" altLang="en-US" sz="1400" b="1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D7EA2C6-A0EA-49F9-87D8-DB17CEB30E41}"/>
                </a:ext>
              </a:extLst>
            </p:cNvPr>
            <p:cNvSpPr txBox="1"/>
            <p:nvPr/>
          </p:nvSpPr>
          <p:spPr>
            <a:xfrm>
              <a:off x="6253357" y="1467386"/>
              <a:ext cx="27411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200" dirty="0"/>
                <a:t>Sum</a:t>
              </a:r>
              <a:endParaRPr lang="zh-CN" altLang="en-US" sz="1200" dirty="0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F4B8D2C0-7954-42A2-9536-EFA63A4A261F}"/>
                </a:ext>
              </a:extLst>
            </p:cNvPr>
            <p:cNvSpPr/>
            <p:nvPr/>
          </p:nvSpPr>
          <p:spPr>
            <a:xfrm>
              <a:off x="6443452" y="1420034"/>
              <a:ext cx="83976" cy="65315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01265312-996E-462E-A0C5-A35A6E07BE46}"/>
              </a:ext>
            </a:extLst>
          </p:cNvPr>
          <p:cNvSpPr/>
          <p:nvPr/>
        </p:nvSpPr>
        <p:spPr>
          <a:xfrm>
            <a:off x="1196340" y="3594100"/>
            <a:ext cx="243840" cy="79248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Calibri "/>
              </a:rPr>
              <a:t>PC</a:t>
            </a:r>
            <a:endParaRPr lang="zh-CN" altLang="en-US" sz="1400" b="1" dirty="0">
              <a:solidFill>
                <a:schemeClr val="tx1"/>
              </a:solidFill>
              <a:latin typeface="Calibri 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494F2AE7-D7F7-4C68-A977-21D69A4D4BB7}"/>
              </a:ext>
            </a:extLst>
          </p:cNvPr>
          <p:cNvSpPr/>
          <p:nvPr/>
        </p:nvSpPr>
        <p:spPr>
          <a:xfrm>
            <a:off x="4114800" y="5265420"/>
            <a:ext cx="502920" cy="74676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400" b="1" dirty="0" err="1">
                <a:solidFill>
                  <a:schemeClr val="tx1"/>
                </a:solidFill>
              </a:rPr>
              <a:t>Imm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Gen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917EBC5-566A-49B2-81D2-7CAAC0ED70E4}"/>
              </a:ext>
            </a:extLst>
          </p:cNvPr>
          <p:cNvGrpSpPr/>
          <p:nvPr/>
        </p:nvGrpSpPr>
        <p:grpSpPr>
          <a:xfrm>
            <a:off x="7014754" y="1347470"/>
            <a:ext cx="216626" cy="763270"/>
            <a:chOff x="6252754" y="1911350"/>
            <a:chExt cx="262346" cy="762000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BCB077DB-B35B-4A8A-92A1-2DAE543A7E6C}"/>
                </a:ext>
              </a:extLst>
            </p:cNvPr>
            <p:cNvSpPr/>
            <p:nvPr/>
          </p:nvSpPr>
          <p:spPr>
            <a:xfrm>
              <a:off x="6252754" y="1911350"/>
              <a:ext cx="262346" cy="762000"/>
            </a:xfrm>
            <a:prstGeom prst="roundRect">
              <a:avLst>
                <a:gd name="adj" fmla="val 37898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>
                <a:lnSpc>
                  <a:spcPct val="70000"/>
                </a:lnSpc>
              </a:pPr>
              <a:r>
                <a:rPr lang="en-US" altLang="zh-CN" sz="1400" b="1" dirty="0">
                  <a:solidFill>
                    <a:schemeClr val="tx1"/>
                  </a:solidFill>
                  <a:latin typeface="Lucida Console" panose="020B0609040504020204" pitchFamily="49" charset="0"/>
                  <a:cs typeface="Arial" panose="020B0604020202020204" pitchFamily="34" charset="0"/>
                </a:rPr>
                <a:t>M</a:t>
              </a:r>
            </a:p>
            <a:p>
              <a:pPr algn="r">
                <a:lnSpc>
                  <a:spcPct val="70000"/>
                </a:lnSpc>
              </a:pPr>
              <a:r>
                <a:rPr lang="en-US" altLang="zh-CN" sz="1400" b="1" dirty="0">
                  <a:solidFill>
                    <a:schemeClr val="tx1"/>
                  </a:solidFill>
                  <a:latin typeface="Lucida Console" panose="020B0609040504020204" pitchFamily="49" charset="0"/>
                  <a:cs typeface="Arial" panose="020B0604020202020204" pitchFamily="34" charset="0"/>
                </a:rPr>
                <a:t>U</a:t>
              </a:r>
            </a:p>
            <a:p>
              <a:pPr algn="r">
                <a:lnSpc>
                  <a:spcPct val="70000"/>
                </a:lnSpc>
              </a:pPr>
              <a:r>
                <a:rPr lang="en-US" altLang="zh-CN" sz="1400" b="1" dirty="0">
                  <a:solidFill>
                    <a:schemeClr val="tx1"/>
                  </a:solidFill>
                  <a:latin typeface="Lucida Console" panose="020B0609040504020204" pitchFamily="49" charset="0"/>
                  <a:cs typeface="Arial" panose="020B0604020202020204" pitchFamily="34" charset="0"/>
                </a:rPr>
                <a:t>X</a:t>
              </a:r>
              <a:endParaRPr lang="zh-CN" altLang="en-US" sz="14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ACAAFEFB-81B5-46D3-B54F-414362D79FC8}"/>
                </a:ext>
              </a:extLst>
            </p:cNvPr>
            <p:cNvSpPr/>
            <p:nvPr/>
          </p:nvSpPr>
          <p:spPr>
            <a:xfrm>
              <a:off x="6262475" y="1985578"/>
              <a:ext cx="83976" cy="65315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4B771A0A-60FD-4E5B-A8B3-9269D2413D0C}"/>
                </a:ext>
              </a:extLst>
            </p:cNvPr>
            <p:cNvSpPr/>
            <p:nvPr/>
          </p:nvSpPr>
          <p:spPr>
            <a:xfrm>
              <a:off x="6262475" y="2545445"/>
              <a:ext cx="83976" cy="65315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1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CC1821D-4707-403D-975E-CCC94DA32F1A}"/>
              </a:ext>
            </a:extLst>
          </p:cNvPr>
          <p:cNvGrpSpPr/>
          <p:nvPr/>
        </p:nvGrpSpPr>
        <p:grpSpPr>
          <a:xfrm>
            <a:off x="5246914" y="4462463"/>
            <a:ext cx="201386" cy="604837"/>
            <a:chOff x="6252754" y="1911350"/>
            <a:chExt cx="262346" cy="762000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21042CB5-716A-45CD-A924-138B1DE33E9C}"/>
                </a:ext>
              </a:extLst>
            </p:cNvPr>
            <p:cNvSpPr/>
            <p:nvPr/>
          </p:nvSpPr>
          <p:spPr>
            <a:xfrm>
              <a:off x="6252754" y="1911350"/>
              <a:ext cx="262346" cy="762000"/>
            </a:xfrm>
            <a:prstGeom prst="roundRect">
              <a:avLst>
                <a:gd name="adj" fmla="val 37898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>
                <a:lnSpc>
                  <a:spcPct val="7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latin typeface="Lucida Console" panose="020B0609040504020204" pitchFamily="49" charset="0"/>
                  <a:cs typeface="Arial" panose="020B0604020202020204" pitchFamily="34" charset="0"/>
                </a:rPr>
                <a:t>M</a:t>
              </a:r>
            </a:p>
            <a:p>
              <a:pPr algn="r">
                <a:lnSpc>
                  <a:spcPct val="7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latin typeface="Lucida Console" panose="020B0609040504020204" pitchFamily="49" charset="0"/>
                  <a:cs typeface="Arial" panose="020B0604020202020204" pitchFamily="34" charset="0"/>
                </a:rPr>
                <a:t>U</a:t>
              </a:r>
            </a:p>
            <a:p>
              <a:pPr algn="r">
                <a:lnSpc>
                  <a:spcPct val="7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latin typeface="Lucida Console" panose="020B0609040504020204" pitchFamily="49" charset="0"/>
                  <a:cs typeface="Arial" panose="020B0604020202020204" pitchFamily="34" charset="0"/>
                </a:rPr>
                <a:t>X</a:t>
              </a:r>
              <a:endParaRPr lang="zh-CN" altLang="en-US" sz="12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A95A8EFF-7547-4245-A8B1-9F55E6722AC5}"/>
                </a:ext>
              </a:extLst>
            </p:cNvPr>
            <p:cNvSpPr/>
            <p:nvPr/>
          </p:nvSpPr>
          <p:spPr>
            <a:xfrm>
              <a:off x="6262475" y="2015213"/>
              <a:ext cx="83976" cy="65315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23055D63-3D85-4FCD-AD35-F33C2003596B}"/>
                </a:ext>
              </a:extLst>
            </p:cNvPr>
            <p:cNvSpPr/>
            <p:nvPr/>
          </p:nvSpPr>
          <p:spPr>
            <a:xfrm>
              <a:off x="6262475" y="2469372"/>
              <a:ext cx="83976" cy="65315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1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C517328-BB53-4E19-9B8A-F41A9F440351}"/>
              </a:ext>
            </a:extLst>
          </p:cNvPr>
          <p:cNvGrpSpPr/>
          <p:nvPr/>
        </p:nvGrpSpPr>
        <p:grpSpPr>
          <a:xfrm>
            <a:off x="1630680" y="3820477"/>
            <a:ext cx="739140" cy="1066800"/>
            <a:chOff x="2948940" y="1722120"/>
            <a:chExt cx="937260" cy="1333500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F7F9F8A8-7ACA-4F3F-97D8-C40ACABE3F51}"/>
                </a:ext>
              </a:extLst>
            </p:cNvPr>
            <p:cNvSpPr/>
            <p:nvPr/>
          </p:nvSpPr>
          <p:spPr>
            <a:xfrm>
              <a:off x="2948940" y="1722120"/>
              <a:ext cx="937260" cy="13335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7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 "/>
              </a:endParaRPr>
            </a:p>
            <a:p>
              <a:pPr algn="ctr">
                <a:lnSpc>
                  <a:spcPct val="7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 "/>
              </a:endParaRPr>
            </a:p>
            <a:p>
              <a:pPr algn="ctr">
                <a:lnSpc>
                  <a:spcPct val="7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 "/>
              </a:endParaRPr>
            </a:p>
            <a:p>
              <a:pPr algn="ctr">
                <a:lnSpc>
                  <a:spcPct val="7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 "/>
              </a:endParaRPr>
            </a:p>
            <a:p>
              <a:pPr algn="r">
                <a:lnSpc>
                  <a:spcPct val="70000"/>
                </a:lnSpc>
              </a:pPr>
              <a:r>
                <a:rPr lang="en-US" altLang="zh-CN" sz="1200" dirty="0">
                  <a:solidFill>
                    <a:schemeClr val="tx1"/>
                  </a:solidFill>
                  <a:latin typeface="Calibri "/>
                </a:rPr>
                <a:t>Inst[31:0]</a:t>
              </a:r>
            </a:p>
            <a:p>
              <a:pPr algn="ctr">
                <a:lnSpc>
                  <a:spcPct val="7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 "/>
              </a:endParaRPr>
            </a:p>
            <a:p>
              <a:pPr algn="ctr">
                <a:lnSpc>
                  <a:spcPct val="7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latin typeface="Calibri "/>
                </a:rPr>
                <a:t>Instruction</a:t>
              </a:r>
            </a:p>
            <a:p>
              <a:pPr algn="ctr">
                <a:lnSpc>
                  <a:spcPct val="7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latin typeface="Calibri "/>
                </a:rPr>
                <a:t>memory</a:t>
              </a:r>
              <a:endParaRPr lang="zh-CN" altLang="en-US" sz="1200" b="1" dirty="0">
                <a:solidFill>
                  <a:schemeClr val="tx1"/>
                </a:solidFill>
                <a:latin typeface="Calibri 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30C9125-196B-4E4E-BB65-958440542FF3}"/>
                </a:ext>
              </a:extLst>
            </p:cNvPr>
            <p:cNvSpPr txBox="1"/>
            <p:nvPr/>
          </p:nvSpPr>
          <p:spPr>
            <a:xfrm>
              <a:off x="2955609" y="1752600"/>
              <a:ext cx="659394" cy="373980"/>
            </a:xfrm>
            <a:prstGeom prst="rect">
              <a:avLst/>
            </a:prstGeom>
            <a:noFill/>
          </p:spPr>
          <p:txBody>
            <a:bodyPr wrap="none" lIns="3600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200" dirty="0"/>
                <a:t>Read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200" dirty="0"/>
                <a:t>address</a:t>
              </a:r>
              <a:endParaRPr lang="zh-CN" altLang="en-US" sz="1200" dirty="0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E2712081-C15B-42B2-B71D-6E94B38F5E52}"/>
              </a:ext>
            </a:extLst>
          </p:cNvPr>
          <p:cNvGrpSpPr/>
          <p:nvPr/>
        </p:nvGrpSpPr>
        <p:grpSpPr>
          <a:xfrm>
            <a:off x="5606311" y="3954780"/>
            <a:ext cx="689103" cy="990600"/>
            <a:chOff x="6929389" y="1409700"/>
            <a:chExt cx="1064093" cy="1492250"/>
          </a:xfrm>
          <a:solidFill>
            <a:schemeClr val="bg1"/>
          </a:solidFill>
        </p:grpSpPr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2BABB940-9248-4C47-B52E-261052C2AE85}"/>
                </a:ext>
              </a:extLst>
            </p:cNvPr>
            <p:cNvSpPr/>
            <p:nvPr/>
          </p:nvSpPr>
          <p:spPr>
            <a:xfrm>
              <a:off x="6937375" y="1409700"/>
              <a:ext cx="1054100" cy="1492250"/>
            </a:xfrm>
            <a:custGeom>
              <a:avLst/>
              <a:gdLst>
                <a:gd name="connsiteX0" fmla="*/ 0 w 1054100"/>
                <a:gd name="connsiteY0" fmla="*/ 0 h 1492250"/>
                <a:gd name="connsiteX1" fmla="*/ 1054100 w 1054100"/>
                <a:gd name="connsiteY1" fmla="*/ 381000 h 1492250"/>
                <a:gd name="connsiteX2" fmla="*/ 1054100 w 1054100"/>
                <a:gd name="connsiteY2" fmla="*/ 1073150 h 1492250"/>
                <a:gd name="connsiteX3" fmla="*/ 0 w 1054100"/>
                <a:gd name="connsiteY3" fmla="*/ 1492250 h 1492250"/>
                <a:gd name="connsiteX4" fmla="*/ 0 w 1054100"/>
                <a:gd name="connsiteY4" fmla="*/ 920750 h 1492250"/>
                <a:gd name="connsiteX5" fmla="*/ 158750 w 1054100"/>
                <a:gd name="connsiteY5" fmla="*/ 723900 h 1492250"/>
                <a:gd name="connsiteX6" fmla="*/ 0 w 1054100"/>
                <a:gd name="connsiteY6" fmla="*/ 527050 h 1492250"/>
                <a:gd name="connsiteX7" fmla="*/ 0 w 1054100"/>
                <a:gd name="connsiteY7" fmla="*/ 0 h 149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54100" h="1492250">
                  <a:moveTo>
                    <a:pt x="0" y="0"/>
                  </a:moveTo>
                  <a:lnTo>
                    <a:pt x="1054100" y="381000"/>
                  </a:lnTo>
                  <a:lnTo>
                    <a:pt x="1054100" y="1073150"/>
                  </a:lnTo>
                  <a:lnTo>
                    <a:pt x="0" y="1492250"/>
                  </a:lnTo>
                  <a:lnTo>
                    <a:pt x="0" y="920750"/>
                  </a:lnTo>
                  <a:lnTo>
                    <a:pt x="158750" y="723900"/>
                  </a:lnTo>
                  <a:lnTo>
                    <a:pt x="0" y="5270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1FC3BA4B-C37D-49F2-AF72-97C8343273A8}"/>
                </a:ext>
              </a:extLst>
            </p:cNvPr>
            <p:cNvSpPr/>
            <p:nvPr/>
          </p:nvSpPr>
          <p:spPr>
            <a:xfrm>
              <a:off x="6929389" y="1589547"/>
              <a:ext cx="83977" cy="65315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84CB80CB-4A70-4A56-944E-DF4A0AD6BBB6}"/>
                </a:ext>
              </a:extLst>
            </p:cNvPr>
            <p:cNvSpPr/>
            <p:nvPr/>
          </p:nvSpPr>
          <p:spPr>
            <a:xfrm>
              <a:off x="6951451" y="2597319"/>
              <a:ext cx="83977" cy="65315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117C4CCF-D973-47A7-91FC-0172A78074FE}"/>
                </a:ext>
              </a:extLst>
            </p:cNvPr>
            <p:cNvSpPr/>
            <p:nvPr/>
          </p:nvSpPr>
          <p:spPr>
            <a:xfrm>
              <a:off x="7900775" y="2082022"/>
              <a:ext cx="83976" cy="65315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3F391224-B9AC-481E-BB0B-2F484134D613}"/>
                </a:ext>
              </a:extLst>
            </p:cNvPr>
            <p:cNvSpPr txBox="1"/>
            <p:nvPr/>
          </p:nvSpPr>
          <p:spPr>
            <a:xfrm>
              <a:off x="7094264" y="2034931"/>
              <a:ext cx="469102" cy="32454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400" b="1" dirty="0"/>
                <a:t>ALU</a:t>
              </a:r>
              <a:endParaRPr lang="zh-CN" altLang="en-US" b="1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718B4B80-ECAE-4C07-BE98-A8E19F1FE739}"/>
                </a:ext>
              </a:extLst>
            </p:cNvPr>
            <p:cNvSpPr txBox="1"/>
            <p:nvPr/>
          </p:nvSpPr>
          <p:spPr>
            <a:xfrm>
              <a:off x="7432386" y="2151607"/>
              <a:ext cx="561096" cy="309762"/>
            </a:xfrm>
            <a:prstGeom prst="rect">
              <a:avLst/>
            </a:prstGeom>
            <a:noFill/>
          </p:spPr>
          <p:txBody>
            <a:bodyPr wrap="none" lIns="0" tIns="36000" rIns="36000" bIns="0" rtlCol="0">
              <a:spAutoFit/>
            </a:bodyPr>
            <a:lstStyle/>
            <a:p>
              <a:r>
                <a:rPr lang="en-US" altLang="zh-CN" sz="1100" dirty="0"/>
                <a:t>result</a:t>
              </a:r>
              <a:endParaRPr lang="zh-CN" altLang="en-US" sz="1100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F7CB0208-D1BD-4F13-8715-B2A6A56EEDA1}"/>
                </a:ext>
              </a:extLst>
            </p:cNvPr>
            <p:cNvSpPr txBox="1"/>
            <p:nvPr/>
          </p:nvSpPr>
          <p:spPr>
            <a:xfrm>
              <a:off x="7618687" y="1895477"/>
              <a:ext cx="368822" cy="25500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altLang="zh-CN" sz="1100" dirty="0">
                  <a:solidFill>
                    <a:schemeClr val="bg1"/>
                  </a:solidFill>
                </a:rPr>
                <a:t>Less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1F780FE4-4C11-42BE-96AC-73672E94F4A9}"/>
                </a:ext>
              </a:extLst>
            </p:cNvPr>
            <p:cNvSpPr txBox="1"/>
            <p:nvPr/>
          </p:nvSpPr>
          <p:spPr>
            <a:xfrm>
              <a:off x="7586510" y="1734407"/>
              <a:ext cx="401001" cy="25500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altLang="zh-CN" sz="1100" dirty="0"/>
                <a:t>Zero</a:t>
              </a: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967002A8-4E1E-4615-80A9-95A1B37AA520}"/>
              </a:ext>
            </a:extLst>
          </p:cNvPr>
          <p:cNvGrpSpPr/>
          <p:nvPr/>
        </p:nvGrpSpPr>
        <p:grpSpPr>
          <a:xfrm>
            <a:off x="3848100" y="3703320"/>
            <a:ext cx="1021080" cy="1455420"/>
            <a:chOff x="487680" y="1836420"/>
            <a:chExt cx="1272540" cy="1805940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C1775308-6335-47CC-8B68-8AD52FBFEC6D}"/>
                </a:ext>
              </a:extLst>
            </p:cNvPr>
            <p:cNvSpPr/>
            <p:nvPr/>
          </p:nvSpPr>
          <p:spPr>
            <a:xfrm>
              <a:off x="487680" y="1836420"/>
              <a:ext cx="1272540" cy="18059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36000" bIns="0" rtlCol="0" anchor="ctr"/>
            <a:lstStyle/>
            <a:p>
              <a:pPr algn="ctr">
                <a:lnSpc>
                  <a:spcPct val="7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 "/>
              </a:endParaRPr>
            </a:p>
            <a:p>
              <a:pPr algn="ctr">
                <a:lnSpc>
                  <a:spcPct val="7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 "/>
              </a:endParaRPr>
            </a:p>
            <a:p>
              <a:pPr algn="ctr">
                <a:lnSpc>
                  <a:spcPct val="7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 "/>
              </a:endParaRPr>
            </a:p>
            <a:p>
              <a:pPr algn="ctr">
                <a:lnSpc>
                  <a:spcPct val="7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 "/>
              </a:endParaRPr>
            </a:p>
            <a:p>
              <a:pPr algn="ctr">
                <a:lnSpc>
                  <a:spcPct val="7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 "/>
              </a:endParaRPr>
            </a:p>
            <a:p>
              <a:pPr algn="ctr">
                <a:lnSpc>
                  <a:spcPct val="7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 "/>
              </a:endParaRPr>
            </a:p>
            <a:p>
              <a:pPr algn="r">
                <a:lnSpc>
                  <a:spcPct val="7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 "/>
              </a:endParaRPr>
            </a:p>
            <a:p>
              <a:pPr algn="r">
                <a:lnSpc>
                  <a:spcPct val="7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 "/>
              </a:endParaRPr>
            </a:p>
            <a:p>
              <a:pPr algn="r">
                <a:lnSpc>
                  <a:spcPct val="7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 "/>
              </a:endParaRPr>
            </a:p>
            <a:p>
              <a:pPr algn="r">
                <a:lnSpc>
                  <a:spcPct val="7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latin typeface="Calibri "/>
                </a:rPr>
                <a:t>Registers</a:t>
              </a:r>
              <a:endParaRPr lang="zh-CN" altLang="en-US" sz="1200" b="1" dirty="0">
                <a:solidFill>
                  <a:schemeClr val="tx1"/>
                </a:solidFill>
                <a:latin typeface="Calibri 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6E72441C-1E65-42D4-829E-159EEFC60372}"/>
                </a:ext>
              </a:extLst>
            </p:cNvPr>
            <p:cNvSpPr txBox="1"/>
            <p:nvPr/>
          </p:nvSpPr>
          <p:spPr>
            <a:xfrm>
              <a:off x="487680" y="1892938"/>
              <a:ext cx="716556" cy="349437"/>
            </a:xfrm>
            <a:prstGeom prst="rect">
              <a:avLst/>
            </a:prstGeom>
            <a:noFill/>
          </p:spPr>
          <p:txBody>
            <a:bodyPr wrap="none" lIns="3600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100" dirty="0"/>
                <a:t>Read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100" dirty="0"/>
                <a:t>Register1</a:t>
              </a:r>
              <a:endParaRPr lang="zh-CN" altLang="en-US" sz="1100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05C01874-6FD4-464F-85B6-0583F2E2C0D7}"/>
                </a:ext>
              </a:extLst>
            </p:cNvPr>
            <p:cNvSpPr txBox="1"/>
            <p:nvPr/>
          </p:nvSpPr>
          <p:spPr>
            <a:xfrm>
              <a:off x="487680" y="2291572"/>
              <a:ext cx="716556" cy="349437"/>
            </a:xfrm>
            <a:prstGeom prst="rect">
              <a:avLst/>
            </a:prstGeom>
            <a:noFill/>
          </p:spPr>
          <p:txBody>
            <a:bodyPr wrap="none" lIns="3600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100" dirty="0"/>
                <a:t>Read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100" dirty="0"/>
                <a:t>Register2</a:t>
              </a:r>
              <a:endParaRPr lang="zh-CN" altLang="en-US" sz="1100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5B90628A-CC35-4787-AA11-7CDFF68ED92A}"/>
                </a:ext>
              </a:extLst>
            </p:cNvPr>
            <p:cNvSpPr txBox="1"/>
            <p:nvPr/>
          </p:nvSpPr>
          <p:spPr>
            <a:xfrm>
              <a:off x="487680" y="2807338"/>
              <a:ext cx="626656" cy="349437"/>
            </a:xfrm>
            <a:prstGeom prst="rect">
              <a:avLst/>
            </a:prstGeom>
            <a:noFill/>
          </p:spPr>
          <p:txBody>
            <a:bodyPr wrap="none" lIns="3600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100" dirty="0"/>
                <a:t>Write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100" dirty="0"/>
                <a:t>Register</a:t>
              </a:r>
              <a:endParaRPr lang="zh-CN" altLang="en-US" sz="1100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15FB5729-AA14-4090-BF2A-CA9D5AF3D89E}"/>
                </a:ext>
              </a:extLst>
            </p:cNvPr>
            <p:cNvSpPr txBox="1"/>
            <p:nvPr/>
          </p:nvSpPr>
          <p:spPr>
            <a:xfrm>
              <a:off x="487680" y="3249298"/>
              <a:ext cx="448854" cy="349437"/>
            </a:xfrm>
            <a:prstGeom prst="rect">
              <a:avLst/>
            </a:prstGeom>
            <a:noFill/>
          </p:spPr>
          <p:txBody>
            <a:bodyPr wrap="none" lIns="3600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100" dirty="0"/>
                <a:t>Write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100" dirty="0"/>
                <a:t>data</a:t>
              </a:r>
              <a:endParaRPr lang="zh-CN" altLang="en-US" sz="1100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5B314EE7-E5A8-4FF5-AE4F-413CDF33A011}"/>
                </a:ext>
              </a:extLst>
            </p:cNvPr>
            <p:cNvSpPr txBox="1"/>
            <p:nvPr/>
          </p:nvSpPr>
          <p:spPr>
            <a:xfrm>
              <a:off x="1307371" y="2127044"/>
              <a:ext cx="452849" cy="349437"/>
            </a:xfrm>
            <a:prstGeom prst="rect">
              <a:avLst/>
            </a:prstGeom>
            <a:noFill/>
          </p:spPr>
          <p:txBody>
            <a:bodyPr wrap="none" lIns="0" tIns="0" rIns="36000" bIns="0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altLang="zh-CN" sz="1100" dirty="0"/>
                <a:t>Read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100" dirty="0"/>
                <a:t>data1</a:t>
              </a:r>
              <a:endParaRPr lang="zh-CN" altLang="en-US" sz="1100" dirty="0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C4D995EF-59E4-4C61-9EAF-214FB6C85E24}"/>
                </a:ext>
              </a:extLst>
            </p:cNvPr>
            <p:cNvSpPr txBox="1"/>
            <p:nvPr/>
          </p:nvSpPr>
          <p:spPr>
            <a:xfrm>
              <a:off x="1307371" y="2744667"/>
              <a:ext cx="452849" cy="349437"/>
            </a:xfrm>
            <a:prstGeom prst="rect">
              <a:avLst/>
            </a:prstGeom>
            <a:noFill/>
          </p:spPr>
          <p:txBody>
            <a:bodyPr wrap="none" lIns="0" tIns="0" rIns="36000" bIns="0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altLang="zh-CN" sz="1100" dirty="0"/>
                <a:t>Read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100" dirty="0"/>
                <a:t>data2</a:t>
              </a:r>
              <a:endParaRPr lang="zh-CN" altLang="en-US" sz="1100" dirty="0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D92C5648-1AF4-4B93-8122-B275EDE8D0DC}"/>
              </a:ext>
            </a:extLst>
          </p:cNvPr>
          <p:cNvGrpSpPr/>
          <p:nvPr/>
        </p:nvGrpSpPr>
        <p:grpSpPr>
          <a:xfrm>
            <a:off x="6544627" y="4183380"/>
            <a:ext cx="854393" cy="1272540"/>
            <a:chOff x="4586287" y="3489960"/>
            <a:chExt cx="1036320" cy="1592580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5D4DC5A9-3124-449B-B951-B43727A81A65}"/>
                </a:ext>
              </a:extLst>
            </p:cNvPr>
            <p:cNvSpPr/>
            <p:nvPr/>
          </p:nvSpPr>
          <p:spPr>
            <a:xfrm>
              <a:off x="4586287" y="3489960"/>
              <a:ext cx="1036320" cy="159258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6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 "/>
              </a:endParaRPr>
            </a:p>
            <a:p>
              <a:pPr algn="ctr">
                <a:lnSpc>
                  <a:spcPct val="6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latin typeface="Calibri "/>
                </a:rPr>
                <a:t>Data</a:t>
              </a:r>
            </a:p>
            <a:p>
              <a:pPr algn="ctr">
                <a:lnSpc>
                  <a:spcPct val="6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latin typeface="Calibri "/>
                </a:rPr>
                <a:t>memory</a:t>
              </a:r>
              <a:endParaRPr lang="zh-CN" altLang="en-US" sz="1200" b="1" dirty="0">
                <a:solidFill>
                  <a:schemeClr val="tx1"/>
                </a:solidFill>
                <a:latin typeface="Calibri 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C64E0D08-37F5-41F4-AF75-BF3E9D799FE6}"/>
                </a:ext>
              </a:extLst>
            </p:cNvPr>
            <p:cNvSpPr txBox="1"/>
            <p:nvPr/>
          </p:nvSpPr>
          <p:spPr>
            <a:xfrm>
              <a:off x="4586287" y="3863340"/>
              <a:ext cx="600171" cy="173734"/>
            </a:xfrm>
            <a:prstGeom prst="rect">
              <a:avLst/>
            </a:prstGeom>
            <a:noFill/>
          </p:spPr>
          <p:txBody>
            <a:bodyPr wrap="none" lIns="3600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100" dirty="0"/>
                <a:t>Address</a:t>
              </a:r>
              <a:endParaRPr lang="zh-CN" altLang="en-US" sz="1100" dirty="0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F4875256-D60A-4181-9E44-A113ED7EB0B8}"/>
                </a:ext>
              </a:extLst>
            </p:cNvPr>
            <p:cNvSpPr txBox="1"/>
            <p:nvPr/>
          </p:nvSpPr>
          <p:spPr>
            <a:xfrm>
              <a:off x="5228535" y="3500439"/>
              <a:ext cx="394072" cy="343213"/>
            </a:xfrm>
            <a:prstGeom prst="rect">
              <a:avLst/>
            </a:prstGeom>
            <a:noFill/>
          </p:spPr>
          <p:txBody>
            <a:bodyPr wrap="none" lIns="0" tIns="0" rIns="36000" bIns="0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altLang="zh-CN" sz="1100" dirty="0"/>
                <a:t>Read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100" dirty="0"/>
                <a:t>data</a:t>
              </a:r>
              <a:endParaRPr lang="zh-CN" altLang="en-US" sz="1100" dirty="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067E46CE-4785-4718-8CF6-AB26E0B4C48F}"/>
                </a:ext>
              </a:extLst>
            </p:cNvPr>
            <p:cNvSpPr txBox="1"/>
            <p:nvPr/>
          </p:nvSpPr>
          <p:spPr>
            <a:xfrm>
              <a:off x="4586287" y="4610100"/>
              <a:ext cx="436847" cy="343213"/>
            </a:xfrm>
            <a:prstGeom prst="rect">
              <a:avLst/>
            </a:prstGeom>
            <a:noFill/>
          </p:spPr>
          <p:txBody>
            <a:bodyPr wrap="none" lIns="3600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100" dirty="0"/>
                <a:t>Write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100" dirty="0"/>
                <a:t>data</a:t>
              </a:r>
              <a:endParaRPr lang="zh-CN" altLang="en-US" sz="1100" dirty="0"/>
            </a:p>
          </p:txBody>
        </p:sp>
      </p:grp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0F44DFBC-0F28-4CDA-89D9-9B48621F25A2}"/>
              </a:ext>
            </a:extLst>
          </p:cNvPr>
          <p:cNvCxnSpPr>
            <a:cxnSpLocks/>
            <a:stCxn id="46" idx="3"/>
            <a:endCxn id="33" idx="1"/>
          </p:cNvCxnSpPr>
          <p:nvPr/>
        </p:nvCxnSpPr>
        <p:spPr>
          <a:xfrm>
            <a:off x="4869180" y="4078343"/>
            <a:ext cx="745095" cy="2175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031D97B5-D5E7-4589-A81F-926A7FE45D88}"/>
              </a:ext>
            </a:extLst>
          </p:cNvPr>
          <p:cNvCxnSpPr>
            <a:cxnSpLocks/>
            <a:stCxn id="58" idx="4"/>
            <a:endCxn id="60" idx="4"/>
          </p:cNvCxnSpPr>
          <p:nvPr/>
        </p:nvCxnSpPr>
        <p:spPr>
          <a:xfrm rot="16200000" flipH="1">
            <a:off x="6923981" y="4043144"/>
            <a:ext cx="25535" cy="1105521"/>
          </a:xfrm>
          <a:prstGeom prst="bentConnector3">
            <a:avLst>
              <a:gd name="adj1" fmla="val 4218108"/>
            </a:avLst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24CDFB20-600F-4BFF-81B5-71CCF83762F4}"/>
              </a:ext>
            </a:extLst>
          </p:cNvPr>
          <p:cNvCxnSpPr>
            <a:cxnSpLocks/>
            <a:stCxn id="47" idx="3"/>
            <a:endCxn id="26" idx="2"/>
          </p:cNvCxnSpPr>
          <p:nvPr/>
        </p:nvCxnSpPr>
        <p:spPr>
          <a:xfrm flipV="1">
            <a:off x="4869180" y="4570826"/>
            <a:ext cx="385196" cy="5264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1A9FA5D4-31AB-45B9-A916-794AFC98A400}"/>
              </a:ext>
            </a:extLst>
          </p:cNvPr>
          <p:cNvCxnSpPr>
            <a:cxnSpLocks/>
            <a:stCxn id="25" idx="3"/>
            <a:endCxn id="34" idx="2"/>
          </p:cNvCxnSpPr>
          <p:nvPr/>
        </p:nvCxnSpPr>
        <p:spPr>
          <a:xfrm flipV="1">
            <a:off x="5448300" y="4764836"/>
            <a:ext cx="172298" cy="4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27661873-C7FB-4A52-8841-92102B33E87E}"/>
              </a:ext>
            </a:extLst>
          </p:cNvPr>
          <p:cNvCxnSpPr>
            <a:cxnSpLocks/>
            <a:stCxn id="37" idx="3"/>
            <a:endCxn id="50" idx="1"/>
          </p:cNvCxnSpPr>
          <p:nvPr/>
        </p:nvCxnSpPr>
        <p:spPr>
          <a:xfrm>
            <a:off x="6295414" y="4550095"/>
            <a:ext cx="249213" cy="1043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950A735D-2F7D-40F9-81E3-41460A011BDC}"/>
              </a:ext>
            </a:extLst>
          </p:cNvPr>
          <p:cNvSpPr/>
          <p:nvPr/>
        </p:nvSpPr>
        <p:spPr>
          <a:xfrm>
            <a:off x="6356988" y="4529138"/>
            <a:ext cx="54000" cy="5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5E76FD83-8908-48AA-8D56-B94D8BB37B3C}"/>
              </a:ext>
            </a:extLst>
          </p:cNvPr>
          <p:cNvCxnSpPr>
            <a:cxnSpLocks/>
            <a:stCxn id="60" idx="6"/>
            <a:endCxn id="86" idx="2"/>
          </p:cNvCxnSpPr>
          <p:nvPr/>
        </p:nvCxnSpPr>
        <p:spPr>
          <a:xfrm flipV="1">
            <a:off x="7489509" y="4602486"/>
            <a:ext cx="172787" cy="6187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>
            <a:extLst>
              <a:ext uri="{FF2B5EF4-FFF2-40B4-BE49-F238E27FC236}">
                <a16:creationId xmlns:a16="http://schemas.microsoft.com/office/drawing/2014/main" id="{9406D7C4-BFB8-4A6A-8B2A-7E290C84446D}"/>
              </a:ext>
            </a:extLst>
          </p:cNvPr>
          <p:cNvSpPr/>
          <p:nvPr/>
        </p:nvSpPr>
        <p:spPr>
          <a:xfrm>
            <a:off x="7489508" y="4608672"/>
            <a:ext cx="0" cy="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8DF4C488-A429-4337-9881-9793ED72F495}"/>
              </a:ext>
            </a:extLst>
          </p:cNvPr>
          <p:cNvCxnSpPr>
            <a:cxnSpLocks/>
            <a:stCxn id="10" idx="3"/>
            <a:endCxn id="22" idx="2"/>
          </p:cNvCxnSpPr>
          <p:nvPr/>
        </p:nvCxnSpPr>
        <p:spPr>
          <a:xfrm flipV="1">
            <a:off x="2410911" y="1454534"/>
            <a:ext cx="4611870" cy="285611"/>
          </a:xfrm>
          <a:prstGeom prst="bentConnector3">
            <a:avLst>
              <a:gd name="adj1" fmla="val 7095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6F977DB3-9AE8-4F65-B24F-B336DCEB36AF}"/>
              </a:ext>
            </a:extLst>
          </p:cNvPr>
          <p:cNvCxnSpPr>
            <a:cxnSpLocks/>
            <a:stCxn id="18" idx="1"/>
            <a:endCxn id="21" idx="3"/>
          </p:cNvCxnSpPr>
          <p:nvPr/>
        </p:nvCxnSpPr>
        <p:spPr>
          <a:xfrm rot="10800000" flipH="1">
            <a:off x="1196340" y="1729106"/>
            <a:ext cx="6035040" cy="2261235"/>
          </a:xfrm>
          <a:prstGeom prst="bentConnector5">
            <a:avLst>
              <a:gd name="adj1" fmla="val -3788"/>
              <a:gd name="adj2" fmla="val 127492"/>
              <a:gd name="adj3" fmla="val 103788"/>
            </a:avLst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84169DC0-A907-4A57-A5C3-5691FFBC843F}"/>
              </a:ext>
            </a:extLst>
          </p:cNvPr>
          <p:cNvCxnSpPr>
            <a:cxnSpLocks/>
            <a:endCxn id="7" idx="2"/>
          </p:cNvCxnSpPr>
          <p:nvPr/>
        </p:nvCxnSpPr>
        <p:spPr>
          <a:xfrm rot="5400000" flipH="1" flipV="1">
            <a:off x="485588" y="2454964"/>
            <a:ext cx="2552198" cy="513474"/>
          </a:xfrm>
          <a:prstGeom prst="bentConnector2">
            <a:avLst/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A1F27069-1BC5-4366-815A-446F8BD0F5C6}"/>
              </a:ext>
            </a:extLst>
          </p:cNvPr>
          <p:cNvCxnSpPr>
            <a:cxnSpLocks/>
            <a:stCxn id="18" idx="3"/>
            <a:endCxn id="30" idx="1"/>
          </p:cNvCxnSpPr>
          <p:nvPr/>
        </p:nvCxnSpPr>
        <p:spPr>
          <a:xfrm>
            <a:off x="1440180" y="3990340"/>
            <a:ext cx="195759" cy="4113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CD2272BF-BA69-45F5-BBAA-FA0B639B048F}"/>
              </a:ext>
            </a:extLst>
          </p:cNvPr>
          <p:cNvCxnSpPr>
            <a:cxnSpLocks/>
            <a:stCxn id="51" idx="3"/>
            <a:endCxn id="85" idx="2"/>
          </p:cNvCxnSpPr>
          <p:nvPr/>
        </p:nvCxnSpPr>
        <p:spPr>
          <a:xfrm flipV="1">
            <a:off x="7399020" y="4325827"/>
            <a:ext cx="263276" cy="3047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9182A693-82A8-4541-B2BB-11AA5C37CD14}"/>
              </a:ext>
            </a:extLst>
          </p:cNvPr>
          <p:cNvCxnSpPr>
            <a:cxnSpLocks/>
            <a:stCxn id="84" idx="3"/>
            <a:endCxn id="45" idx="1"/>
          </p:cNvCxnSpPr>
          <p:nvPr/>
        </p:nvCxnSpPr>
        <p:spPr>
          <a:xfrm flipH="1">
            <a:off x="3848100" y="4472940"/>
            <a:ext cx="4008120" cy="509836"/>
          </a:xfrm>
          <a:prstGeom prst="bentConnector5">
            <a:avLst>
              <a:gd name="adj1" fmla="val -5703"/>
              <a:gd name="adj2" fmla="val 373756"/>
              <a:gd name="adj3" fmla="val 105703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B8201B3B-22E2-491F-BE45-E4FC12B93DB4}"/>
              </a:ext>
            </a:extLst>
          </p:cNvPr>
          <p:cNvCxnSpPr>
            <a:cxnSpLocks/>
            <a:endCxn id="19" idx="2"/>
          </p:cNvCxnSpPr>
          <p:nvPr/>
        </p:nvCxnSpPr>
        <p:spPr>
          <a:xfrm rot="16200000" flipH="1">
            <a:off x="2442210" y="3966210"/>
            <a:ext cx="1744980" cy="1600200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0BC03C18-0677-4D02-884B-A026EC5C8C6C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2522220" y="3889675"/>
            <a:ext cx="1325880" cy="0"/>
          </a:xfrm>
          <a:prstGeom prst="straightConnector1">
            <a:avLst/>
          </a:prstGeom>
          <a:ln w="15875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8FB7BFC-B9EF-4EB4-ABEB-EB5278F55253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2506980" y="4210937"/>
            <a:ext cx="1341120" cy="0"/>
          </a:xfrm>
          <a:prstGeom prst="straightConnector1">
            <a:avLst/>
          </a:prstGeom>
          <a:ln w="15875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57118662-D34B-4042-8D49-DCC03106B670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2514600" y="4626597"/>
            <a:ext cx="1333500" cy="0"/>
          </a:xfrm>
          <a:prstGeom prst="straightConnector1">
            <a:avLst/>
          </a:prstGeom>
          <a:ln w="15875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1408CA8E-F77E-4E41-8B9E-7FD1F439ABC3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2369820" y="4353877"/>
            <a:ext cx="144780" cy="0"/>
          </a:xfrm>
          <a:prstGeom prst="straightConnector1">
            <a:avLst/>
          </a:prstGeom>
          <a:ln w="15875">
            <a:solidFill>
              <a:schemeClr val="tx1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7BB2067B-9AFD-4E40-A508-B81A6AAB0403}"/>
              </a:ext>
            </a:extLst>
          </p:cNvPr>
          <p:cNvCxnSpPr>
            <a:cxnSpLocks/>
            <a:stCxn id="19" idx="6"/>
            <a:endCxn id="14" idx="2"/>
          </p:cNvCxnSpPr>
          <p:nvPr/>
        </p:nvCxnSpPr>
        <p:spPr>
          <a:xfrm flipV="1">
            <a:off x="4617720" y="2320674"/>
            <a:ext cx="1112452" cy="3318126"/>
          </a:xfrm>
          <a:prstGeom prst="bentConnector3">
            <a:avLst>
              <a:gd name="adj1" fmla="val 4041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6B21425F-C022-46A5-9396-64D5F18B5075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5074920" y="4931315"/>
            <a:ext cx="179456" cy="0"/>
          </a:xfrm>
          <a:prstGeom prst="straightConnector1">
            <a:avLst/>
          </a:prstGeom>
          <a:ln w="15875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1509141E-481C-49C0-9593-13B6E801367A}"/>
              </a:ext>
            </a:extLst>
          </p:cNvPr>
          <p:cNvCxnSpPr>
            <a:cxnSpLocks/>
            <a:stCxn id="17" idx="6"/>
            <a:endCxn id="23" idx="2"/>
          </p:cNvCxnSpPr>
          <p:nvPr/>
        </p:nvCxnSpPr>
        <p:spPr>
          <a:xfrm>
            <a:off x="6394078" y="2014667"/>
            <a:ext cx="628703" cy="667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B3CAE18F-6CF6-44BA-841B-0D17F36DBDA4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4938713" y="4573905"/>
            <a:ext cx="1605914" cy="641636"/>
          </a:xfrm>
          <a:prstGeom prst="bentConnector3">
            <a:avLst>
              <a:gd name="adj1" fmla="val 652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A0B74CB5-74D0-45C2-9113-EF459CD8BC57}"/>
              </a:ext>
            </a:extLst>
          </p:cNvPr>
          <p:cNvCxnSpPr/>
          <p:nvPr/>
        </p:nvCxnSpPr>
        <p:spPr>
          <a:xfrm flipH="1" flipV="1">
            <a:off x="3857897" y="5590903"/>
            <a:ext cx="121920" cy="11321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D862ED49-FC04-4F7C-93B2-2A2E11D98ACC}"/>
              </a:ext>
            </a:extLst>
          </p:cNvPr>
          <p:cNvSpPr txBox="1"/>
          <p:nvPr/>
        </p:nvSpPr>
        <p:spPr>
          <a:xfrm>
            <a:off x="3801290" y="5376922"/>
            <a:ext cx="18723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dirty="0"/>
              <a:t>25</a:t>
            </a:r>
            <a:endParaRPr lang="zh-CN" altLang="en-US" sz="1400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DA3BD72C-B7EF-4943-919B-8B0DCD3E2402}"/>
              </a:ext>
            </a:extLst>
          </p:cNvPr>
          <p:cNvSpPr txBox="1"/>
          <p:nvPr/>
        </p:nvSpPr>
        <p:spPr>
          <a:xfrm>
            <a:off x="4702628" y="5389984"/>
            <a:ext cx="18723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dirty="0"/>
              <a:t>32</a:t>
            </a:r>
            <a:endParaRPr lang="zh-CN" altLang="en-US" sz="1400" dirty="0"/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E8361B78-67CD-4476-BA8C-258A0D1EFF22}"/>
              </a:ext>
            </a:extLst>
          </p:cNvPr>
          <p:cNvCxnSpPr/>
          <p:nvPr/>
        </p:nvCxnSpPr>
        <p:spPr>
          <a:xfrm flipH="1" flipV="1">
            <a:off x="4733108" y="5603965"/>
            <a:ext cx="121920" cy="11321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5C0CBBFC-95DF-4EC8-952B-3D86D2639695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1793966" y="2030858"/>
            <a:ext cx="224458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04780FFF-B608-435A-979C-9CE825C9DB3F}"/>
              </a:ext>
            </a:extLst>
          </p:cNvPr>
          <p:cNvSpPr txBox="1"/>
          <p:nvPr/>
        </p:nvSpPr>
        <p:spPr>
          <a:xfrm>
            <a:off x="1645920" y="1932682"/>
            <a:ext cx="10450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7CA3EB67-287D-49E9-927A-09FC8C7B39E7}"/>
              </a:ext>
            </a:extLst>
          </p:cNvPr>
          <p:cNvSpPr/>
          <p:nvPr/>
        </p:nvSpPr>
        <p:spPr>
          <a:xfrm>
            <a:off x="5181601" y="2128838"/>
            <a:ext cx="381000" cy="385762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200" b="1" dirty="0">
                <a:solidFill>
                  <a:schemeClr val="tx1"/>
                </a:solidFill>
              </a:rPr>
              <a:t>Shift</a:t>
            </a:r>
          </a:p>
          <a:p>
            <a:pPr algn="ctr">
              <a:lnSpc>
                <a:spcPct val="80000"/>
              </a:lnSpc>
            </a:pPr>
            <a:r>
              <a:rPr lang="en-US" altLang="zh-CN" sz="1200" b="1" dirty="0">
                <a:solidFill>
                  <a:schemeClr val="tx1"/>
                </a:solidFill>
              </a:rPr>
              <a:t>left1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71426C32-6C79-4AED-BCBD-CE9E4EE09490}"/>
              </a:ext>
            </a:extLst>
          </p:cNvPr>
          <p:cNvGrpSpPr/>
          <p:nvPr/>
        </p:nvGrpSpPr>
        <p:grpSpPr>
          <a:xfrm>
            <a:off x="7654834" y="4183380"/>
            <a:ext cx="201386" cy="579119"/>
            <a:chOff x="7654834" y="4152900"/>
            <a:chExt cx="201386" cy="579119"/>
          </a:xfrm>
        </p:grpSpPr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F608C808-4657-46C4-8CA3-70EE9039160D}"/>
                </a:ext>
              </a:extLst>
            </p:cNvPr>
            <p:cNvSpPr/>
            <p:nvPr/>
          </p:nvSpPr>
          <p:spPr>
            <a:xfrm>
              <a:off x="7654834" y="4152900"/>
              <a:ext cx="201386" cy="579119"/>
            </a:xfrm>
            <a:prstGeom prst="roundRect">
              <a:avLst>
                <a:gd name="adj" fmla="val 37898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>
                <a:lnSpc>
                  <a:spcPct val="7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latin typeface="Lucida Console" panose="020B0609040504020204" pitchFamily="49" charset="0"/>
                  <a:cs typeface="Arial" panose="020B0604020202020204" pitchFamily="34" charset="0"/>
                </a:rPr>
                <a:t>M</a:t>
              </a:r>
            </a:p>
            <a:p>
              <a:pPr algn="r">
                <a:lnSpc>
                  <a:spcPct val="7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latin typeface="Lucida Console" panose="020B0609040504020204" pitchFamily="49" charset="0"/>
                  <a:cs typeface="Arial" panose="020B0604020202020204" pitchFamily="34" charset="0"/>
                </a:rPr>
                <a:t>U</a:t>
              </a:r>
            </a:p>
            <a:p>
              <a:pPr algn="r">
                <a:lnSpc>
                  <a:spcPct val="7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latin typeface="Lucida Console" panose="020B0609040504020204" pitchFamily="49" charset="0"/>
                  <a:cs typeface="Arial" panose="020B0604020202020204" pitchFamily="34" charset="0"/>
                </a:rPr>
                <a:t>X</a:t>
              </a:r>
              <a:endParaRPr lang="zh-CN" altLang="en-US" sz="12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094825BC-60E7-44C6-8AC8-8DCC605C3A9F}"/>
                </a:ext>
              </a:extLst>
            </p:cNvPr>
            <p:cNvSpPr/>
            <p:nvPr/>
          </p:nvSpPr>
          <p:spPr>
            <a:xfrm>
              <a:off x="7662296" y="4270473"/>
              <a:ext cx="64463" cy="49748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1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749727FC-877D-458A-85B7-4339D3ED1F47}"/>
                </a:ext>
              </a:extLst>
            </p:cNvPr>
            <p:cNvSpPr/>
            <p:nvPr/>
          </p:nvSpPr>
          <p:spPr>
            <a:xfrm>
              <a:off x="7662296" y="4547132"/>
              <a:ext cx="64463" cy="49748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22BE9146-F65D-4376-911F-70D72846A093}"/>
              </a:ext>
            </a:extLst>
          </p:cNvPr>
          <p:cNvCxnSpPr>
            <a:cxnSpLocks/>
            <a:stCxn id="115" idx="4"/>
          </p:cNvCxnSpPr>
          <p:nvPr/>
        </p:nvCxnSpPr>
        <p:spPr>
          <a:xfrm>
            <a:off x="6012180" y="3794758"/>
            <a:ext cx="0" cy="320042"/>
          </a:xfrm>
          <a:prstGeom prst="line">
            <a:avLst/>
          </a:prstGeom>
          <a:ln w="12700">
            <a:solidFill>
              <a:srgbClr val="17B6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id="{B4496F42-C26A-4965-A827-5CB334EAC830}"/>
              </a:ext>
            </a:extLst>
          </p:cNvPr>
          <p:cNvCxnSpPr>
            <a:cxnSpLocks/>
            <a:stCxn id="98" idx="3"/>
            <a:endCxn id="115" idx="0"/>
          </p:cNvCxnSpPr>
          <p:nvPr/>
        </p:nvCxnSpPr>
        <p:spPr>
          <a:xfrm>
            <a:off x="4937760" y="3187537"/>
            <a:ext cx="1074420" cy="203361"/>
          </a:xfrm>
          <a:prstGeom prst="bentConnector2">
            <a:avLst/>
          </a:prstGeom>
          <a:ln w="127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C1DC76F4-B5D2-4922-8E13-CD4F0F73E7C4}"/>
              </a:ext>
            </a:extLst>
          </p:cNvPr>
          <p:cNvCxnSpPr>
            <a:cxnSpLocks/>
            <a:stCxn id="99" idx="3"/>
            <a:endCxn id="49" idx="0"/>
          </p:cNvCxnSpPr>
          <p:nvPr/>
        </p:nvCxnSpPr>
        <p:spPr>
          <a:xfrm>
            <a:off x="4983480" y="3066162"/>
            <a:ext cx="1988344" cy="1117218"/>
          </a:xfrm>
          <a:prstGeom prst="bentConnector2">
            <a:avLst/>
          </a:prstGeom>
          <a:ln w="12700">
            <a:solidFill>
              <a:srgbClr val="17B6F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00B9BD1E-02B8-4320-B4FB-4F153DC4F7B7}"/>
              </a:ext>
            </a:extLst>
          </p:cNvPr>
          <p:cNvCxnSpPr>
            <a:cxnSpLocks/>
            <a:stCxn id="100" idx="3"/>
            <a:endCxn id="25" idx="0"/>
          </p:cNvCxnSpPr>
          <p:nvPr/>
        </p:nvCxnSpPr>
        <p:spPr>
          <a:xfrm>
            <a:off x="4823460" y="3308911"/>
            <a:ext cx="524147" cy="1153552"/>
          </a:xfrm>
          <a:prstGeom prst="bentConnector2">
            <a:avLst/>
          </a:prstGeom>
          <a:ln w="12700">
            <a:solidFill>
              <a:srgbClr val="17B6F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连接符: 肘形 90">
            <a:extLst>
              <a:ext uri="{FF2B5EF4-FFF2-40B4-BE49-F238E27FC236}">
                <a16:creationId xmlns:a16="http://schemas.microsoft.com/office/drawing/2014/main" id="{57A19361-FF9E-4DC7-B1D4-E8E7B9973FAE}"/>
              </a:ext>
            </a:extLst>
          </p:cNvPr>
          <p:cNvCxnSpPr>
            <a:cxnSpLocks/>
            <a:stCxn id="97" idx="3"/>
            <a:endCxn id="84" idx="0"/>
          </p:cNvCxnSpPr>
          <p:nvPr/>
        </p:nvCxnSpPr>
        <p:spPr>
          <a:xfrm>
            <a:off x="4983480" y="2944787"/>
            <a:ext cx="2772047" cy="1238593"/>
          </a:xfrm>
          <a:prstGeom prst="bentConnector2">
            <a:avLst/>
          </a:prstGeom>
          <a:ln w="12700">
            <a:solidFill>
              <a:srgbClr val="17B6F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DB54AF71-1A3B-48A4-BE8A-9F42369DD5D9}"/>
              </a:ext>
            </a:extLst>
          </p:cNvPr>
          <p:cNvCxnSpPr>
            <a:cxnSpLocks/>
            <a:stCxn id="96" idx="3"/>
            <a:endCxn id="49" idx="2"/>
          </p:cNvCxnSpPr>
          <p:nvPr/>
        </p:nvCxnSpPr>
        <p:spPr>
          <a:xfrm>
            <a:off x="4958744" y="2823412"/>
            <a:ext cx="2013080" cy="2632508"/>
          </a:xfrm>
          <a:prstGeom prst="bentConnector4">
            <a:avLst>
              <a:gd name="adj1" fmla="val 162247"/>
              <a:gd name="adj2" fmla="val 112985"/>
            </a:avLst>
          </a:prstGeom>
          <a:ln w="12700">
            <a:solidFill>
              <a:srgbClr val="17B6F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B4E893B8-82F5-476D-83FE-20AC6E6FA94D}"/>
              </a:ext>
            </a:extLst>
          </p:cNvPr>
          <p:cNvGrpSpPr/>
          <p:nvPr/>
        </p:nvGrpSpPr>
        <p:grpSpPr>
          <a:xfrm>
            <a:off x="3512820" y="2438400"/>
            <a:ext cx="1478280" cy="1097785"/>
            <a:chOff x="3512820" y="2438400"/>
            <a:chExt cx="1478280" cy="1097785"/>
          </a:xfrm>
        </p:grpSpPr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C567F100-DB5E-46C2-BB48-481E8F44323E}"/>
                </a:ext>
              </a:extLst>
            </p:cNvPr>
            <p:cNvSpPr/>
            <p:nvPr/>
          </p:nvSpPr>
          <p:spPr>
            <a:xfrm>
              <a:off x="3512820" y="2438400"/>
              <a:ext cx="1478280" cy="108204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17B6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US" altLang="zh-CN" sz="1400" b="1" dirty="0">
                  <a:solidFill>
                    <a:srgbClr val="17B6F1"/>
                  </a:solidFill>
                </a:rPr>
                <a:t>  Main</a:t>
              </a:r>
            </a:p>
            <a:p>
              <a:r>
                <a:rPr lang="en-US" altLang="zh-CN" sz="1400" b="1" dirty="0">
                  <a:solidFill>
                    <a:srgbClr val="17B6F1"/>
                  </a:solidFill>
                </a:rPr>
                <a:t>Control</a:t>
              </a:r>
              <a:endParaRPr lang="zh-CN" altLang="en-US" sz="1400" b="1" dirty="0">
                <a:solidFill>
                  <a:srgbClr val="17B6F1"/>
                </a:solidFill>
              </a:endParaRP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A16718F6-51F8-4302-895B-6ED5649663FD}"/>
                </a:ext>
              </a:extLst>
            </p:cNvPr>
            <p:cNvSpPr txBox="1"/>
            <p:nvPr/>
          </p:nvSpPr>
          <p:spPr>
            <a:xfrm>
              <a:off x="4266110" y="2519422"/>
              <a:ext cx="52687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 dirty="0">
                  <a:solidFill>
                    <a:srgbClr val="17B6F1"/>
                  </a:solidFill>
                </a:rPr>
                <a:t>Branch</a:t>
              </a:r>
              <a:endParaRPr lang="zh-CN" altLang="en-US" sz="1100" dirty="0">
                <a:solidFill>
                  <a:srgbClr val="17B6F1"/>
                </a:solidFill>
              </a:endParaRP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8A080540-A9D9-49AF-9CCC-02CE973B52C1}"/>
                </a:ext>
              </a:extLst>
            </p:cNvPr>
            <p:cNvSpPr txBox="1"/>
            <p:nvPr/>
          </p:nvSpPr>
          <p:spPr>
            <a:xfrm>
              <a:off x="4310744" y="2738773"/>
              <a:ext cx="6480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 dirty="0" err="1">
                  <a:solidFill>
                    <a:srgbClr val="17B6F1"/>
                  </a:solidFill>
                </a:rPr>
                <a:t>MemRead</a:t>
              </a:r>
              <a:endParaRPr lang="zh-CN" altLang="en-US" sz="1100" dirty="0">
                <a:solidFill>
                  <a:srgbClr val="17B6F1"/>
                </a:solidFill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0009AB92-B108-40E3-9218-2D666DEBD9B8}"/>
                </a:ext>
              </a:extLst>
            </p:cNvPr>
            <p:cNvSpPr txBox="1"/>
            <p:nvPr/>
          </p:nvSpPr>
          <p:spPr>
            <a:xfrm>
              <a:off x="4540430" y="2860148"/>
              <a:ext cx="44305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 dirty="0" err="1">
                  <a:solidFill>
                    <a:srgbClr val="17B6F1"/>
                  </a:solidFill>
                </a:rPr>
                <a:t>RegSrc</a:t>
              </a:r>
              <a:endParaRPr lang="zh-CN" altLang="en-US" sz="1100" dirty="0">
                <a:solidFill>
                  <a:srgbClr val="17B6F1"/>
                </a:solidFill>
              </a:endParaRP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445EB863-66F3-4D36-83A8-53CA5F196C52}"/>
                </a:ext>
              </a:extLst>
            </p:cNvPr>
            <p:cNvSpPr txBox="1"/>
            <p:nvPr/>
          </p:nvSpPr>
          <p:spPr>
            <a:xfrm>
              <a:off x="4494710" y="3102898"/>
              <a:ext cx="44305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 dirty="0" err="1">
                  <a:solidFill>
                    <a:srgbClr val="17B6F1"/>
                  </a:solidFill>
                </a:rPr>
                <a:t>ALUOp</a:t>
              </a:r>
              <a:endParaRPr lang="zh-CN" altLang="en-US" sz="1100" dirty="0">
                <a:solidFill>
                  <a:srgbClr val="17B6F1"/>
                </a:solidFill>
              </a:endParaRP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2DAFF76F-B002-4B45-8930-3597C7CCBC18}"/>
                </a:ext>
              </a:extLst>
            </p:cNvPr>
            <p:cNvSpPr txBox="1"/>
            <p:nvPr/>
          </p:nvSpPr>
          <p:spPr>
            <a:xfrm>
              <a:off x="4304210" y="2981523"/>
              <a:ext cx="67927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 dirty="0" err="1">
                  <a:solidFill>
                    <a:srgbClr val="17B6F1"/>
                  </a:solidFill>
                </a:rPr>
                <a:t>MemWrite</a:t>
              </a:r>
              <a:endParaRPr lang="zh-CN" altLang="en-US" sz="1100" dirty="0">
                <a:solidFill>
                  <a:srgbClr val="17B6F1"/>
                </a:solidFill>
              </a:endParaRP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B8EEAAE4-2DF9-4233-B5B4-C14131FE2E37}"/>
                </a:ext>
              </a:extLst>
            </p:cNvPr>
            <p:cNvSpPr txBox="1"/>
            <p:nvPr/>
          </p:nvSpPr>
          <p:spPr>
            <a:xfrm>
              <a:off x="4380410" y="3224272"/>
              <a:ext cx="44305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 dirty="0" err="1">
                  <a:solidFill>
                    <a:srgbClr val="17B6F1"/>
                  </a:solidFill>
                </a:rPr>
                <a:t>ALUSrc</a:t>
              </a:r>
              <a:endParaRPr lang="zh-CN" altLang="en-US" sz="1100" dirty="0">
                <a:solidFill>
                  <a:srgbClr val="17B6F1"/>
                </a:solidFill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9F54DC2D-CE70-47D3-9404-2928E47E4A93}"/>
                </a:ext>
              </a:extLst>
            </p:cNvPr>
            <p:cNvSpPr txBox="1"/>
            <p:nvPr/>
          </p:nvSpPr>
          <p:spPr>
            <a:xfrm>
              <a:off x="3987456" y="3330556"/>
              <a:ext cx="587830" cy="205629"/>
            </a:xfrm>
            <a:prstGeom prst="rect">
              <a:avLst/>
            </a:prstGeom>
            <a:noFill/>
          </p:spPr>
          <p:txBody>
            <a:bodyPr wrap="square" lIns="0" tIns="0" rIns="0" bIns="36000" rtlCol="0">
              <a:spAutoFit/>
            </a:bodyPr>
            <a:lstStyle/>
            <a:p>
              <a:r>
                <a:rPr lang="en-US" altLang="zh-CN" sz="1100" dirty="0" err="1">
                  <a:solidFill>
                    <a:srgbClr val="17B6F1"/>
                  </a:solidFill>
                </a:rPr>
                <a:t>RegWrite</a:t>
              </a:r>
              <a:endParaRPr lang="zh-CN" altLang="en-US" sz="1100" dirty="0">
                <a:solidFill>
                  <a:srgbClr val="17B6F1"/>
                </a:solidFill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E03242F7-19D5-4C3A-B3EF-93E68CF9ABAD}"/>
                </a:ext>
              </a:extLst>
            </p:cNvPr>
            <p:cNvSpPr txBox="1"/>
            <p:nvPr/>
          </p:nvSpPr>
          <p:spPr>
            <a:xfrm>
              <a:off x="3682754" y="3224272"/>
              <a:ext cx="519250" cy="169277"/>
            </a:xfrm>
            <a:prstGeom prst="rect">
              <a:avLst/>
            </a:prstGeom>
            <a:noFill/>
          </p:spPr>
          <p:txBody>
            <a:bodyPr wrap="square" lIns="36000" tIns="0" rIns="0" bIns="0" rtlCol="0">
              <a:spAutoFit/>
            </a:bodyPr>
            <a:lstStyle/>
            <a:p>
              <a:r>
                <a:rPr lang="en-US" altLang="zh-CN" sz="1100" dirty="0" err="1">
                  <a:solidFill>
                    <a:srgbClr val="17B6F1"/>
                  </a:solidFill>
                </a:rPr>
                <a:t>ImmSel</a:t>
              </a:r>
              <a:endParaRPr lang="zh-CN" altLang="en-US" sz="1100" dirty="0">
                <a:solidFill>
                  <a:srgbClr val="17B6F1"/>
                </a:solidFill>
              </a:endParaRPr>
            </a:p>
          </p:txBody>
        </p:sp>
      </p:grpSp>
      <p:cxnSp>
        <p:nvCxnSpPr>
          <p:cNvPr id="103" name="连接符: 肘形 102">
            <a:extLst>
              <a:ext uri="{FF2B5EF4-FFF2-40B4-BE49-F238E27FC236}">
                <a16:creationId xmlns:a16="http://schemas.microsoft.com/office/drawing/2014/main" id="{0443E995-CE15-481F-9861-0F46346B5287}"/>
              </a:ext>
            </a:extLst>
          </p:cNvPr>
          <p:cNvCxnSpPr>
            <a:cxnSpLocks/>
            <a:stCxn id="102" idx="1"/>
            <a:endCxn id="19" idx="4"/>
          </p:cNvCxnSpPr>
          <p:nvPr/>
        </p:nvCxnSpPr>
        <p:spPr>
          <a:xfrm rot="10800000" flipH="1" flipV="1">
            <a:off x="3682754" y="3308910"/>
            <a:ext cx="683506" cy="2703269"/>
          </a:xfrm>
          <a:prstGeom prst="bentConnector4">
            <a:avLst>
              <a:gd name="adj1" fmla="val -24526"/>
              <a:gd name="adj2" fmla="val 108456"/>
            </a:avLst>
          </a:prstGeom>
          <a:ln w="1270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连接符: 肘形 103">
            <a:extLst>
              <a:ext uri="{FF2B5EF4-FFF2-40B4-BE49-F238E27FC236}">
                <a16:creationId xmlns:a16="http://schemas.microsoft.com/office/drawing/2014/main" id="{DCE56F02-617A-431B-8F5D-3F5A33042584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6291546" y="3238500"/>
            <a:ext cx="223554" cy="1123392"/>
          </a:xfrm>
          <a:prstGeom prst="bentConnector2">
            <a:avLst/>
          </a:prstGeom>
          <a:ln w="127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肘形 104">
            <a:extLst>
              <a:ext uri="{FF2B5EF4-FFF2-40B4-BE49-F238E27FC236}">
                <a16:creationId xmlns:a16="http://schemas.microsoft.com/office/drawing/2014/main" id="{25C61976-B66C-4573-A6CF-F4A1D9DC65FB}"/>
              </a:ext>
            </a:extLst>
          </p:cNvPr>
          <p:cNvCxnSpPr>
            <a:cxnSpLocks/>
            <a:stCxn id="120" idx="5"/>
            <a:endCxn id="39" idx="3"/>
          </p:cNvCxnSpPr>
          <p:nvPr/>
        </p:nvCxnSpPr>
        <p:spPr>
          <a:xfrm rot="10800000" flipV="1">
            <a:off x="6291548" y="2734611"/>
            <a:ext cx="159403" cy="152035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BCED1810-B3D2-49C3-BA5C-7F41B258C6B4}"/>
              </a:ext>
            </a:extLst>
          </p:cNvPr>
          <p:cNvCxnSpPr>
            <a:cxnSpLocks/>
            <a:stCxn id="95" idx="3"/>
            <a:endCxn id="120" idx="3"/>
          </p:cNvCxnSpPr>
          <p:nvPr/>
        </p:nvCxnSpPr>
        <p:spPr>
          <a:xfrm flipV="1">
            <a:off x="4792980" y="2603853"/>
            <a:ext cx="1657970" cy="208"/>
          </a:xfrm>
          <a:prstGeom prst="line">
            <a:avLst/>
          </a:prstGeom>
          <a:ln w="12700">
            <a:solidFill>
              <a:srgbClr val="17B6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连接符: 肘形 106">
            <a:extLst>
              <a:ext uri="{FF2B5EF4-FFF2-40B4-BE49-F238E27FC236}">
                <a16:creationId xmlns:a16="http://schemas.microsoft.com/office/drawing/2014/main" id="{F70B81D0-E5DF-4432-98BE-DC7648D267FD}"/>
              </a:ext>
            </a:extLst>
          </p:cNvPr>
          <p:cNvCxnSpPr>
            <a:cxnSpLocks/>
            <a:stCxn id="120" idx="0"/>
            <a:endCxn id="21" idx="2"/>
          </p:cNvCxnSpPr>
          <p:nvPr/>
        </p:nvCxnSpPr>
        <p:spPr>
          <a:xfrm flipV="1">
            <a:off x="6496590" y="2110740"/>
            <a:ext cx="626477" cy="558493"/>
          </a:xfrm>
          <a:prstGeom prst="bentConnector2">
            <a:avLst/>
          </a:prstGeom>
          <a:ln w="12700">
            <a:solidFill>
              <a:srgbClr val="17B6F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连接符: 肘形 107">
            <a:extLst>
              <a:ext uri="{FF2B5EF4-FFF2-40B4-BE49-F238E27FC236}">
                <a16:creationId xmlns:a16="http://schemas.microsoft.com/office/drawing/2014/main" id="{3E69F2F0-8182-4262-A5D5-0B6CE6E1BA4D}"/>
              </a:ext>
            </a:extLst>
          </p:cNvPr>
          <p:cNvCxnSpPr>
            <a:cxnSpLocks/>
            <a:stCxn id="101" idx="2"/>
            <a:endCxn id="41" idx="0"/>
          </p:cNvCxnSpPr>
          <p:nvPr/>
        </p:nvCxnSpPr>
        <p:spPr>
          <a:xfrm rot="16200000" flipH="1">
            <a:off x="4236438" y="3581117"/>
            <a:ext cx="167135" cy="77269"/>
          </a:xfrm>
          <a:prstGeom prst="bentConnector3">
            <a:avLst>
              <a:gd name="adj1" fmla="val 50000"/>
            </a:avLst>
          </a:prstGeom>
          <a:ln w="12700">
            <a:solidFill>
              <a:srgbClr val="17B6F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连接符: 肘形 108">
            <a:extLst>
              <a:ext uri="{FF2B5EF4-FFF2-40B4-BE49-F238E27FC236}">
                <a16:creationId xmlns:a16="http://schemas.microsoft.com/office/drawing/2014/main" id="{24FD4DD9-B143-4146-9141-B47FD41A61C7}"/>
              </a:ext>
            </a:extLst>
          </p:cNvPr>
          <p:cNvCxnSpPr>
            <a:cxnSpLocks/>
            <a:endCxn id="94" idx="2"/>
          </p:cNvCxnSpPr>
          <p:nvPr/>
        </p:nvCxnSpPr>
        <p:spPr>
          <a:xfrm flipV="1">
            <a:off x="2516777" y="2979420"/>
            <a:ext cx="996043" cy="913310"/>
          </a:xfrm>
          <a:prstGeom prst="bentConnector3">
            <a:avLst>
              <a:gd name="adj1" fmla="val 1038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966120B6-38A3-4746-A147-755C7C9F928C}"/>
              </a:ext>
            </a:extLst>
          </p:cNvPr>
          <p:cNvSpPr txBox="1"/>
          <p:nvPr/>
        </p:nvSpPr>
        <p:spPr>
          <a:xfrm>
            <a:off x="2554878" y="5467857"/>
            <a:ext cx="635746" cy="151452"/>
          </a:xfrm>
          <a:prstGeom prst="rect">
            <a:avLst/>
          </a:prstGeom>
          <a:noFill/>
        </p:spPr>
        <p:txBody>
          <a:bodyPr wrap="none" lIns="3600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200" dirty="0"/>
              <a:t>Inst[31:7]</a:t>
            </a:r>
            <a:endParaRPr lang="zh-CN" altLang="en-US" sz="1200" dirty="0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1AA31B4E-D9BC-45F3-B12B-1682198035A7}"/>
              </a:ext>
            </a:extLst>
          </p:cNvPr>
          <p:cNvSpPr/>
          <p:nvPr/>
        </p:nvSpPr>
        <p:spPr>
          <a:xfrm>
            <a:off x="5737860" y="3390898"/>
            <a:ext cx="548640" cy="403860"/>
          </a:xfrm>
          <a:prstGeom prst="ellipse">
            <a:avLst/>
          </a:prstGeom>
          <a:solidFill>
            <a:schemeClr val="bg1"/>
          </a:solidFill>
          <a:ln w="15875">
            <a:solidFill>
              <a:srgbClr val="17B6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70000"/>
              </a:lnSpc>
            </a:pPr>
            <a:r>
              <a:rPr lang="en-US" altLang="zh-CN" sz="1200" b="1" dirty="0">
                <a:solidFill>
                  <a:srgbClr val="17B6F1"/>
                </a:solidFill>
              </a:rPr>
              <a:t>ALU </a:t>
            </a:r>
          </a:p>
          <a:p>
            <a:pPr algn="ctr">
              <a:lnSpc>
                <a:spcPct val="70000"/>
              </a:lnSpc>
            </a:pPr>
            <a:r>
              <a:rPr lang="en-US" altLang="zh-CN" sz="1200" b="1" dirty="0">
                <a:solidFill>
                  <a:srgbClr val="17B6F1"/>
                </a:solidFill>
              </a:rPr>
              <a:t>control</a:t>
            </a:r>
            <a:endParaRPr lang="zh-CN" altLang="en-US" sz="1200" b="1" dirty="0">
              <a:solidFill>
                <a:srgbClr val="17B6F1"/>
              </a:solidFill>
            </a:endParaRPr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E41492B9-7B43-4669-BC30-2F37C4953CF2}"/>
              </a:ext>
            </a:extLst>
          </p:cNvPr>
          <p:cNvCxnSpPr>
            <a:cxnSpLocks/>
            <a:endCxn id="115" idx="2"/>
          </p:cNvCxnSpPr>
          <p:nvPr/>
        </p:nvCxnSpPr>
        <p:spPr>
          <a:xfrm>
            <a:off x="2525486" y="3592828"/>
            <a:ext cx="3212374" cy="0"/>
          </a:xfrm>
          <a:prstGeom prst="straightConnector1">
            <a:avLst/>
          </a:prstGeom>
          <a:ln w="15875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B89C6D51-CAFB-486A-9819-34D6F0A79D81}"/>
              </a:ext>
            </a:extLst>
          </p:cNvPr>
          <p:cNvGrpSpPr/>
          <p:nvPr/>
        </p:nvGrpSpPr>
        <p:grpSpPr>
          <a:xfrm>
            <a:off x="6335299" y="2541951"/>
            <a:ext cx="276578" cy="243164"/>
            <a:chOff x="6335299" y="2465751"/>
            <a:chExt cx="276578" cy="243164"/>
          </a:xfrm>
        </p:grpSpPr>
        <p:sp>
          <p:nvSpPr>
            <p:cNvPr id="119" name="弦形 118">
              <a:extLst>
                <a:ext uri="{FF2B5EF4-FFF2-40B4-BE49-F238E27FC236}">
                  <a16:creationId xmlns:a16="http://schemas.microsoft.com/office/drawing/2014/main" id="{548E5A90-9785-4359-8D06-753F3067E2A8}"/>
                </a:ext>
              </a:extLst>
            </p:cNvPr>
            <p:cNvSpPr/>
            <p:nvPr/>
          </p:nvSpPr>
          <p:spPr>
            <a:xfrm rot="10800000">
              <a:off x="6335299" y="2465751"/>
              <a:ext cx="276578" cy="243164"/>
            </a:xfrm>
            <a:prstGeom prst="chord">
              <a:avLst>
                <a:gd name="adj1" fmla="val 4213047"/>
                <a:gd name="adj2" fmla="val 17398131"/>
              </a:avLst>
            </a:prstGeom>
            <a:solidFill>
              <a:schemeClr val="bg1"/>
            </a:solidFill>
            <a:ln w="15875">
              <a:solidFill>
                <a:srgbClr val="17B6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20" name="椭圆 119">
              <a:extLst>
                <a:ext uri="{FF2B5EF4-FFF2-40B4-BE49-F238E27FC236}">
                  <a16:creationId xmlns:a16="http://schemas.microsoft.com/office/drawing/2014/main" id="{82778431-2FB3-43D4-8987-64860E78EA26}"/>
                </a:ext>
              </a:extLst>
            </p:cNvPr>
            <p:cNvSpPr/>
            <p:nvPr/>
          </p:nvSpPr>
          <p:spPr>
            <a:xfrm rot="5400000">
              <a:off x="6377394" y="2566297"/>
              <a:ext cx="184921" cy="53471"/>
            </a:xfrm>
            <a:prstGeom prst="ellipse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127" name="连接符: 肘形 126">
            <a:extLst>
              <a:ext uri="{FF2B5EF4-FFF2-40B4-BE49-F238E27FC236}">
                <a16:creationId xmlns:a16="http://schemas.microsoft.com/office/drawing/2014/main" id="{682FE859-789A-4A3F-B634-2596316A294F}"/>
              </a:ext>
            </a:extLst>
          </p:cNvPr>
          <p:cNvCxnSpPr>
            <a:cxnSpLocks/>
          </p:cNvCxnSpPr>
          <p:nvPr/>
        </p:nvCxnSpPr>
        <p:spPr>
          <a:xfrm flipV="1">
            <a:off x="2516777" y="2979420"/>
            <a:ext cx="996043" cy="913310"/>
          </a:xfrm>
          <a:prstGeom prst="bentConnector3">
            <a:avLst>
              <a:gd name="adj1" fmla="val 1038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文本框 127">
            <a:extLst>
              <a:ext uri="{FF2B5EF4-FFF2-40B4-BE49-F238E27FC236}">
                <a16:creationId xmlns:a16="http://schemas.microsoft.com/office/drawing/2014/main" id="{EE3225CE-86CF-4884-A7D0-5AE78632AEEE}"/>
              </a:ext>
            </a:extLst>
          </p:cNvPr>
          <p:cNvSpPr txBox="1"/>
          <p:nvPr/>
        </p:nvSpPr>
        <p:spPr>
          <a:xfrm>
            <a:off x="2511333" y="2803034"/>
            <a:ext cx="557200" cy="151452"/>
          </a:xfrm>
          <a:prstGeom prst="rect">
            <a:avLst/>
          </a:prstGeom>
          <a:noFill/>
        </p:spPr>
        <p:txBody>
          <a:bodyPr wrap="none" lIns="3600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200" dirty="0"/>
              <a:t>Inst[6:2]</a:t>
            </a:r>
            <a:endParaRPr lang="zh-CN" altLang="en-US" sz="1200" dirty="0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A0441D24-D234-4100-BEFC-9B94E7A8EA9C}"/>
              </a:ext>
            </a:extLst>
          </p:cNvPr>
          <p:cNvSpPr txBox="1"/>
          <p:nvPr/>
        </p:nvSpPr>
        <p:spPr>
          <a:xfrm>
            <a:off x="2585358" y="3713080"/>
            <a:ext cx="714294" cy="151452"/>
          </a:xfrm>
          <a:prstGeom prst="rect">
            <a:avLst/>
          </a:prstGeom>
          <a:noFill/>
        </p:spPr>
        <p:txBody>
          <a:bodyPr wrap="none" lIns="3600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200" dirty="0"/>
              <a:t>Inst[19:15]</a:t>
            </a:r>
            <a:endParaRPr lang="zh-CN" altLang="en-US" sz="1200" dirty="0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70C2F4DF-059E-4F5F-83D6-8297827CB6A8}"/>
              </a:ext>
            </a:extLst>
          </p:cNvPr>
          <p:cNvSpPr txBox="1"/>
          <p:nvPr/>
        </p:nvSpPr>
        <p:spPr>
          <a:xfrm>
            <a:off x="2572295" y="4039652"/>
            <a:ext cx="714294" cy="151452"/>
          </a:xfrm>
          <a:prstGeom prst="rect">
            <a:avLst/>
          </a:prstGeom>
          <a:noFill/>
        </p:spPr>
        <p:txBody>
          <a:bodyPr wrap="none" lIns="3600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200" dirty="0"/>
              <a:t>Inst[24:20]</a:t>
            </a:r>
            <a:endParaRPr lang="zh-CN" altLang="en-US" sz="1200" dirty="0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CC1A0780-706E-4565-AC32-3AF389B2E557}"/>
              </a:ext>
            </a:extLst>
          </p:cNvPr>
          <p:cNvSpPr txBox="1"/>
          <p:nvPr/>
        </p:nvSpPr>
        <p:spPr>
          <a:xfrm>
            <a:off x="2585358" y="4453309"/>
            <a:ext cx="635746" cy="151452"/>
          </a:xfrm>
          <a:prstGeom prst="rect">
            <a:avLst/>
          </a:prstGeom>
          <a:noFill/>
        </p:spPr>
        <p:txBody>
          <a:bodyPr wrap="none" lIns="3600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200" dirty="0"/>
              <a:t>Inst[11:7]</a:t>
            </a:r>
            <a:endParaRPr lang="zh-CN" altLang="en-US" sz="1200" dirty="0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1EA257BC-8AFF-469D-B7EB-30335551B40D}"/>
              </a:ext>
            </a:extLst>
          </p:cNvPr>
          <p:cNvSpPr txBox="1"/>
          <p:nvPr/>
        </p:nvSpPr>
        <p:spPr>
          <a:xfrm>
            <a:off x="2554877" y="3438760"/>
            <a:ext cx="909860" cy="151452"/>
          </a:xfrm>
          <a:prstGeom prst="rect">
            <a:avLst/>
          </a:prstGeom>
          <a:noFill/>
        </p:spPr>
        <p:txBody>
          <a:bodyPr wrap="none" lIns="3600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200" dirty="0">
                <a:solidFill>
                  <a:srgbClr val="FF0000"/>
                </a:solidFill>
              </a:rPr>
              <a:t>Inst[30,14:12]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123" name="连接符: 肘形 122">
            <a:extLst>
              <a:ext uri="{FF2B5EF4-FFF2-40B4-BE49-F238E27FC236}">
                <a16:creationId xmlns:a16="http://schemas.microsoft.com/office/drawing/2014/main" id="{7583C89B-9D21-4132-934D-897F10949C4E}"/>
              </a:ext>
            </a:extLst>
          </p:cNvPr>
          <p:cNvCxnSpPr>
            <a:cxnSpLocks/>
            <a:stCxn id="124" idx="6"/>
          </p:cNvCxnSpPr>
          <p:nvPr/>
        </p:nvCxnSpPr>
        <p:spPr>
          <a:xfrm flipV="1">
            <a:off x="1522442" y="1731794"/>
            <a:ext cx="4207730" cy="860857"/>
          </a:xfrm>
          <a:prstGeom prst="bentConnector3">
            <a:avLst>
              <a:gd name="adj1" fmla="val 34064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椭圆 123">
            <a:extLst>
              <a:ext uri="{FF2B5EF4-FFF2-40B4-BE49-F238E27FC236}">
                <a16:creationId xmlns:a16="http://schemas.microsoft.com/office/drawing/2014/main" id="{6A990CD0-7784-4818-AF5A-2D22DD82E7D3}"/>
              </a:ext>
            </a:extLst>
          </p:cNvPr>
          <p:cNvSpPr/>
          <p:nvPr/>
        </p:nvSpPr>
        <p:spPr>
          <a:xfrm>
            <a:off x="1468442" y="2565651"/>
            <a:ext cx="54000" cy="5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622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2E373CD9-3B92-FA5C-9606-17223CF60834}"/>
              </a:ext>
            </a:extLst>
          </p:cNvPr>
          <p:cNvGrpSpPr/>
          <p:nvPr/>
        </p:nvGrpSpPr>
        <p:grpSpPr>
          <a:xfrm>
            <a:off x="2012947" y="1254443"/>
            <a:ext cx="410213" cy="978217"/>
            <a:chOff x="6937375" y="1409700"/>
            <a:chExt cx="1054100" cy="1492250"/>
          </a:xfrm>
          <a:solidFill>
            <a:schemeClr val="bg1"/>
          </a:solidFill>
        </p:grpSpPr>
        <p:sp>
          <p:nvSpPr>
            <p:cNvPr id="105" name="任意多边形: 形状 104">
              <a:extLst>
                <a:ext uri="{FF2B5EF4-FFF2-40B4-BE49-F238E27FC236}">
                  <a16:creationId xmlns:a16="http://schemas.microsoft.com/office/drawing/2014/main" id="{6DA79434-6D4C-FBCB-CAAD-154625247FF6}"/>
                </a:ext>
              </a:extLst>
            </p:cNvPr>
            <p:cNvSpPr/>
            <p:nvPr/>
          </p:nvSpPr>
          <p:spPr>
            <a:xfrm>
              <a:off x="6937375" y="1409700"/>
              <a:ext cx="1054100" cy="1492250"/>
            </a:xfrm>
            <a:custGeom>
              <a:avLst/>
              <a:gdLst>
                <a:gd name="connsiteX0" fmla="*/ 0 w 1054100"/>
                <a:gd name="connsiteY0" fmla="*/ 0 h 1492250"/>
                <a:gd name="connsiteX1" fmla="*/ 1054100 w 1054100"/>
                <a:gd name="connsiteY1" fmla="*/ 381000 h 1492250"/>
                <a:gd name="connsiteX2" fmla="*/ 1054100 w 1054100"/>
                <a:gd name="connsiteY2" fmla="*/ 1073150 h 1492250"/>
                <a:gd name="connsiteX3" fmla="*/ 0 w 1054100"/>
                <a:gd name="connsiteY3" fmla="*/ 1492250 h 1492250"/>
                <a:gd name="connsiteX4" fmla="*/ 0 w 1054100"/>
                <a:gd name="connsiteY4" fmla="*/ 920750 h 1492250"/>
                <a:gd name="connsiteX5" fmla="*/ 158750 w 1054100"/>
                <a:gd name="connsiteY5" fmla="*/ 723900 h 1492250"/>
                <a:gd name="connsiteX6" fmla="*/ 0 w 1054100"/>
                <a:gd name="connsiteY6" fmla="*/ 527050 h 1492250"/>
                <a:gd name="connsiteX7" fmla="*/ 0 w 1054100"/>
                <a:gd name="connsiteY7" fmla="*/ 0 h 149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54100" h="1492250">
                  <a:moveTo>
                    <a:pt x="0" y="0"/>
                  </a:moveTo>
                  <a:lnTo>
                    <a:pt x="1054100" y="381000"/>
                  </a:lnTo>
                  <a:lnTo>
                    <a:pt x="1054100" y="1073150"/>
                  </a:lnTo>
                  <a:lnTo>
                    <a:pt x="0" y="1492250"/>
                  </a:lnTo>
                  <a:lnTo>
                    <a:pt x="0" y="920750"/>
                  </a:lnTo>
                  <a:lnTo>
                    <a:pt x="158750" y="723900"/>
                  </a:lnTo>
                  <a:lnTo>
                    <a:pt x="0" y="5270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085A6641-2AAE-454F-5D1D-04C10E5FD3BD}"/>
                </a:ext>
              </a:extLst>
            </p:cNvPr>
            <p:cNvSpPr/>
            <p:nvPr/>
          </p:nvSpPr>
          <p:spPr>
            <a:xfrm>
              <a:off x="6951450" y="1653397"/>
              <a:ext cx="83976" cy="65315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E6046BB6-EB21-3E62-04FF-19374D36ADA2}"/>
                </a:ext>
              </a:extLst>
            </p:cNvPr>
            <p:cNvSpPr/>
            <p:nvPr/>
          </p:nvSpPr>
          <p:spPr>
            <a:xfrm>
              <a:off x="6951450" y="2561447"/>
              <a:ext cx="83976" cy="65315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65B3E885-EE72-A89A-213F-D11E0F61676E}"/>
                </a:ext>
              </a:extLst>
            </p:cNvPr>
            <p:cNvSpPr txBox="1"/>
            <p:nvPr/>
          </p:nvSpPr>
          <p:spPr>
            <a:xfrm>
              <a:off x="7110345" y="1993071"/>
              <a:ext cx="663759" cy="281704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200" b="1" dirty="0"/>
                <a:t>Add</a:t>
              </a:r>
              <a:endParaRPr lang="zh-CN" altLang="en-US" sz="1200" b="1" dirty="0"/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7FC4978E-FDF0-9933-22BD-0D9EE2AE236B}"/>
                </a:ext>
              </a:extLst>
            </p:cNvPr>
            <p:cNvSpPr txBox="1"/>
            <p:nvPr/>
          </p:nvSpPr>
          <p:spPr>
            <a:xfrm>
              <a:off x="7778758" y="2009776"/>
              <a:ext cx="181242" cy="28170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S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A2375872-F725-5151-F706-9AB464F77B59}"/>
              </a:ext>
            </a:extLst>
          </p:cNvPr>
          <p:cNvGrpSpPr/>
          <p:nvPr/>
        </p:nvGrpSpPr>
        <p:grpSpPr>
          <a:xfrm>
            <a:off x="5721032" y="1552575"/>
            <a:ext cx="684530" cy="967740"/>
            <a:chOff x="5854382" y="990600"/>
            <a:chExt cx="684530" cy="967740"/>
          </a:xfrm>
        </p:grpSpPr>
        <p:sp>
          <p:nvSpPr>
            <p:cNvPr id="111" name="任意多边形: 形状 110">
              <a:extLst>
                <a:ext uri="{FF2B5EF4-FFF2-40B4-BE49-F238E27FC236}">
                  <a16:creationId xmlns:a16="http://schemas.microsoft.com/office/drawing/2014/main" id="{615F7BD0-08E3-3BCE-638F-A634B10ADBCC}"/>
                </a:ext>
              </a:extLst>
            </p:cNvPr>
            <p:cNvSpPr/>
            <p:nvPr/>
          </p:nvSpPr>
          <p:spPr>
            <a:xfrm>
              <a:off x="5854382" y="990600"/>
              <a:ext cx="684530" cy="967740"/>
            </a:xfrm>
            <a:custGeom>
              <a:avLst/>
              <a:gdLst>
                <a:gd name="connsiteX0" fmla="*/ 0 w 1054100"/>
                <a:gd name="connsiteY0" fmla="*/ 0 h 1492250"/>
                <a:gd name="connsiteX1" fmla="*/ 1054100 w 1054100"/>
                <a:gd name="connsiteY1" fmla="*/ 381000 h 1492250"/>
                <a:gd name="connsiteX2" fmla="*/ 1054100 w 1054100"/>
                <a:gd name="connsiteY2" fmla="*/ 1073150 h 1492250"/>
                <a:gd name="connsiteX3" fmla="*/ 0 w 1054100"/>
                <a:gd name="connsiteY3" fmla="*/ 1492250 h 1492250"/>
                <a:gd name="connsiteX4" fmla="*/ 0 w 1054100"/>
                <a:gd name="connsiteY4" fmla="*/ 920750 h 1492250"/>
                <a:gd name="connsiteX5" fmla="*/ 158750 w 1054100"/>
                <a:gd name="connsiteY5" fmla="*/ 723900 h 1492250"/>
                <a:gd name="connsiteX6" fmla="*/ 0 w 1054100"/>
                <a:gd name="connsiteY6" fmla="*/ 527050 h 1492250"/>
                <a:gd name="connsiteX7" fmla="*/ 0 w 1054100"/>
                <a:gd name="connsiteY7" fmla="*/ 0 h 149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54100" h="1492250">
                  <a:moveTo>
                    <a:pt x="0" y="0"/>
                  </a:moveTo>
                  <a:lnTo>
                    <a:pt x="1054100" y="381000"/>
                  </a:lnTo>
                  <a:lnTo>
                    <a:pt x="1054100" y="1073150"/>
                  </a:lnTo>
                  <a:lnTo>
                    <a:pt x="0" y="1492250"/>
                  </a:lnTo>
                  <a:lnTo>
                    <a:pt x="0" y="920750"/>
                  </a:lnTo>
                  <a:lnTo>
                    <a:pt x="158750" y="723900"/>
                  </a:lnTo>
                  <a:lnTo>
                    <a:pt x="0" y="527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F730EB19-F34C-D13F-A989-219224979B7B}"/>
                </a:ext>
              </a:extLst>
            </p:cNvPr>
            <p:cNvSpPr/>
            <p:nvPr/>
          </p:nvSpPr>
          <p:spPr>
            <a:xfrm>
              <a:off x="5863522" y="1148640"/>
              <a:ext cx="54534" cy="42357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7202A1B3-EA16-FE1A-A819-F492633B0610}"/>
                </a:ext>
              </a:extLst>
            </p:cNvPr>
            <p:cNvSpPr/>
            <p:nvPr/>
          </p:nvSpPr>
          <p:spPr>
            <a:xfrm>
              <a:off x="5863522" y="1737520"/>
              <a:ext cx="54534" cy="42357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04969103-6650-1BBE-DF5D-08F461A2C7BB}"/>
                </a:ext>
              </a:extLst>
            </p:cNvPr>
            <p:cNvSpPr txBox="1"/>
            <p:nvPr/>
          </p:nvSpPr>
          <p:spPr>
            <a:xfrm>
              <a:off x="5973161" y="1342231"/>
              <a:ext cx="301365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400" b="1" dirty="0"/>
                <a:t>Add</a:t>
              </a:r>
              <a:endParaRPr lang="zh-CN" altLang="en-US" sz="1400" b="1" dirty="0"/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A3A011D8-E2C9-B44E-2788-2E9DE5FCBF75}"/>
                </a:ext>
              </a:extLst>
            </p:cNvPr>
            <p:cNvSpPr txBox="1"/>
            <p:nvPr/>
          </p:nvSpPr>
          <p:spPr>
            <a:xfrm>
              <a:off x="6253357" y="1467386"/>
              <a:ext cx="27411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200" dirty="0"/>
                <a:t>Sum</a:t>
              </a:r>
              <a:endParaRPr lang="zh-CN" altLang="en-US" sz="1200" dirty="0"/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7B701709-B1C3-D41A-DAD8-ABBD4C730248}"/>
                </a:ext>
              </a:extLst>
            </p:cNvPr>
            <p:cNvSpPr/>
            <p:nvPr/>
          </p:nvSpPr>
          <p:spPr>
            <a:xfrm>
              <a:off x="6443452" y="1420034"/>
              <a:ext cx="83976" cy="65315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17" name="矩形 116">
            <a:extLst>
              <a:ext uri="{FF2B5EF4-FFF2-40B4-BE49-F238E27FC236}">
                <a16:creationId xmlns:a16="http://schemas.microsoft.com/office/drawing/2014/main" id="{F6C537DB-3B4E-EA55-5871-9F9E84B757CD}"/>
              </a:ext>
            </a:extLst>
          </p:cNvPr>
          <p:cNvSpPr/>
          <p:nvPr/>
        </p:nvSpPr>
        <p:spPr>
          <a:xfrm>
            <a:off x="1196340" y="3594100"/>
            <a:ext cx="243840" cy="79248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Calibri "/>
              </a:rPr>
              <a:t>PC</a:t>
            </a:r>
            <a:endParaRPr lang="zh-CN" altLang="en-US" sz="1400" b="1" dirty="0">
              <a:solidFill>
                <a:schemeClr val="tx1"/>
              </a:solidFill>
              <a:latin typeface="Calibri "/>
            </a:endParaRPr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78897361-6417-B747-0E7F-A439C38ABF35}"/>
              </a:ext>
            </a:extLst>
          </p:cNvPr>
          <p:cNvSpPr/>
          <p:nvPr/>
        </p:nvSpPr>
        <p:spPr>
          <a:xfrm>
            <a:off x="4114800" y="5265420"/>
            <a:ext cx="502920" cy="74676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400" b="1" dirty="0" err="1">
                <a:solidFill>
                  <a:schemeClr val="tx1"/>
                </a:solidFill>
              </a:rPr>
              <a:t>Imm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Gen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9EC3202B-AA65-E3BA-4F9D-0D65E1C25B02}"/>
              </a:ext>
            </a:extLst>
          </p:cNvPr>
          <p:cNvGrpSpPr/>
          <p:nvPr/>
        </p:nvGrpSpPr>
        <p:grpSpPr>
          <a:xfrm>
            <a:off x="7014754" y="1347470"/>
            <a:ext cx="216626" cy="763270"/>
            <a:chOff x="6252754" y="1911350"/>
            <a:chExt cx="262346" cy="762000"/>
          </a:xfrm>
        </p:grpSpPr>
        <p:sp>
          <p:nvSpPr>
            <p:cNvPr id="120" name="矩形: 圆角 119">
              <a:extLst>
                <a:ext uri="{FF2B5EF4-FFF2-40B4-BE49-F238E27FC236}">
                  <a16:creationId xmlns:a16="http://schemas.microsoft.com/office/drawing/2014/main" id="{753D2F3B-38A6-D36A-CB90-762A0A8C5DE3}"/>
                </a:ext>
              </a:extLst>
            </p:cNvPr>
            <p:cNvSpPr/>
            <p:nvPr/>
          </p:nvSpPr>
          <p:spPr>
            <a:xfrm>
              <a:off x="6252754" y="1911350"/>
              <a:ext cx="262346" cy="762000"/>
            </a:xfrm>
            <a:prstGeom prst="roundRect">
              <a:avLst>
                <a:gd name="adj" fmla="val 37898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>
                <a:lnSpc>
                  <a:spcPct val="70000"/>
                </a:lnSpc>
              </a:pPr>
              <a:r>
                <a:rPr lang="en-US" altLang="zh-CN" sz="1400" b="1" dirty="0">
                  <a:solidFill>
                    <a:schemeClr val="tx1"/>
                  </a:solidFill>
                  <a:latin typeface="Lucida Console" panose="020B0609040504020204" pitchFamily="49" charset="0"/>
                  <a:cs typeface="Arial" panose="020B0604020202020204" pitchFamily="34" charset="0"/>
                </a:rPr>
                <a:t>M</a:t>
              </a:r>
            </a:p>
            <a:p>
              <a:pPr algn="r">
                <a:lnSpc>
                  <a:spcPct val="70000"/>
                </a:lnSpc>
              </a:pPr>
              <a:r>
                <a:rPr lang="en-US" altLang="zh-CN" sz="1400" b="1" dirty="0">
                  <a:solidFill>
                    <a:schemeClr val="tx1"/>
                  </a:solidFill>
                  <a:latin typeface="Lucida Console" panose="020B0609040504020204" pitchFamily="49" charset="0"/>
                  <a:cs typeface="Arial" panose="020B0604020202020204" pitchFamily="34" charset="0"/>
                </a:rPr>
                <a:t>U</a:t>
              </a:r>
            </a:p>
            <a:p>
              <a:pPr algn="r">
                <a:lnSpc>
                  <a:spcPct val="70000"/>
                </a:lnSpc>
              </a:pPr>
              <a:r>
                <a:rPr lang="en-US" altLang="zh-CN" sz="1400" b="1" dirty="0">
                  <a:solidFill>
                    <a:schemeClr val="tx1"/>
                  </a:solidFill>
                  <a:latin typeface="Lucida Console" panose="020B0609040504020204" pitchFamily="49" charset="0"/>
                  <a:cs typeface="Arial" panose="020B0604020202020204" pitchFamily="34" charset="0"/>
                </a:rPr>
                <a:t>X</a:t>
              </a:r>
              <a:endParaRPr lang="zh-CN" altLang="en-US" sz="14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9F19DFC9-1731-B518-6BE7-C5A37526A1EA}"/>
                </a:ext>
              </a:extLst>
            </p:cNvPr>
            <p:cNvSpPr/>
            <p:nvPr/>
          </p:nvSpPr>
          <p:spPr>
            <a:xfrm>
              <a:off x="6262475" y="1985578"/>
              <a:ext cx="83976" cy="65315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4C5E4A18-E7A1-C594-488F-1705F943B2EA}"/>
                </a:ext>
              </a:extLst>
            </p:cNvPr>
            <p:cNvSpPr/>
            <p:nvPr/>
          </p:nvSpPr>
          <p:spPr>
            <a:xfrm>
              <a:off x="6262475" y="2545445"/>
              <a:ext cx="83976" cy="65315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1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32C92512-918D-2BF1-2C92-00DD74FE840F}"/>
              </a:ext>
            </a:extLst>
          </p:cNvPr>
          <p:cNvGrpSpPr/>
          <p:nvPr/>
        </p:nvGrpSpPr>
        <p:grpSpPr>
          <a:xfrm>
            <a:off x="5246914" y="4462463"/>
            <a:ext cx="201386" cy="604837"/>
            <a:chOff x="6252754" y="1911350"/>
            <a:chExt cx="262346" cy="762000"/>
          </a:xfrm>
        </p:grpSpPr>
        <p:sp>
          <p:nvSpPr>
            <p:cNvPr id="124" name="矩形: 圆角 123">
              <a:extLst>
                <a:ext uri="{FF2B5EF4-FFF2-40B4-BE49-F238E27FC236}">
                  <a16:creationId xmlns:a16="http://schemas.microsoft.com/office/drawing/2014/main" id="{794C008B-A37F-3D66-E6C9-B131BF87B605}"/>
                </a:ext>
              </a:extLst>
            </p:cNvPr>
            <p:cNvSpPr/>
            <p:nvPr/>
          </p:nvSpPr>
          <p:spPr>
            <a:xfrm>
              <a:off x="6252754" y="1911350"/>
              <a:ext cx="262346" cy="762000"/>
            </a:xfrm>
            <a:prstGeom prst="roundRect">
              <a:avLst>
                <a:gd name="adj" fmla="val 37898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>
                <a:lnSpc>
                  <a:spcPct val="7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latin typeface="Lucida Console" panose="020B0609040504020204" pitchFamily="49" charset="0"/>
                  <a:cs typeface="Arial" panose="020B0604020202020204" pitchFamily="34" charset="0"/>
                </a:rPr>
                <a:t>M</a:t>
              </a:r>
            </a:p>
            <a:p>
              <a:pPr algn="r">
                <a:lnSpc>
                  <a:spcPct val="7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latin typeface="Lucida Console" panose="020B0609040504020204" pitchFamily="49" charset="0"/>
                  <a:cs typeface="Arial" panose="020B0604020202020204" pitchFamily="34" charset="0"/>
                </a:rPr>
                <a:t>U</a:t>
              </a:r>
            </a:p>
            <a:p>
              <a:pPr algn="r">
                <a:lnSpc>
                  <a:spcPct val="7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latin typeface="Lucida Console" panose="020B0609040504020204" pitchFamily="49" charset="0"/>
                  <a:cs typeface="Arial" panose="020B0604020202020204" pitchFamily="34" charset="0"/>
                </a:rPr>
                <a:t>X</a:t>
              </a:r>
              <a:endParaRPr lang="zh-CN" altLang="en-US" sz="12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E6E77D25-1535-690A-47FF-673AC2844EA4}"/>
                </a:ext>
              </a:extLst>
            </p:cNvPr>
            <p:cNvSpPr/>
            <p:nvPr/>
          </p:nvSpPr>
          <p:spPr>
            <a:xfrm>
              <a:off x="6262475" y="2015213"/>
              <a:ext cx="83976" cy="65315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CA3BB987-EA32-2F27-02BD-DD67580F4B9A}"/>
                </a:ext>
              </a:extLst>
            </p:cNvPr>
            <p:cNvSpPr/>
            <p:nvPr/>
          </p:nvSpPr>
          <p:spPr>
            <a:xfrm>
              <a:off x="6262475" y="2469372"/>
              <a:ext cx="83976" cy="65315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1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E55C5D65-2C3A-5B3C-F1F2-DBF919A1768A}"/>
              </a:ext>
            </a:extLst>
          </p:cNvPr>
          <p:cNvGrpSpPr/>
          <p:nvPr/>
        </p:nvGrpSpPr>
        <p:grpSpPr>
          <a:xfrm>
            <a:off x="1630680" y="3820477"/>
            <a:ext cx="739140" cy="1066800"/>
            <a:chOff x="2948940" y="1722120"/>
            <a:chExt cx="937260" cy="1333500"/>
          </a:xfrm>
        </p:grpSpPr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97334B83-F300-9D9B-2F1E-4486906DBA3E}"/>
                </a:ext>
              </a:extLst>
            </p:cNvPr>
            <p:cNvSpPr/>
            <p:nvPr/>
          </p:nvSpPr>
          <p:spPr>
            <a:xfrm>
              <a:off x="2948940" y="1722120"/>
              <a:ext cx="937260" cy="13335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7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 "/>
              </a:endParaRPr>
            </a:p>
            <a:p>
              <a:pPr algn="ctr">
                <a:lnSpc>
                  <a:spcPct val="7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 "/>
              </a:endParaRPr>
            </a:p>
            <a:p>
              <a:pPr algn="ctr">
                <a:lnSpc>
                  <a:spcPct val="7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 "/>
              </a:endParaRPr>
            </a:p>
            <a:p>
              <a:pPr algn="ctr">
                <a:lnSpc>
                  <a:spcPct val="7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 "/>
              </a:endParaRPr>
            </a:p>
            <a:p>
              <a:pPr algn="r">
                <a:lnSpc>
                  <a:spcPct val="70000"/>
                </a:lnSpc>
              </a:pPr>
              <a:r>
                <a:rPr lang="en-US" altLang="zh-CN" sz="1200" dirty="0">
                  <a:solidFill>
                    <a:schemeClr val="tx1"/>
                  </a:solidFill>
                  <a:latin typeface="Calibri "/>
                </a:rPr>
                <a:t>Inst[31:0]</a:t>
              </a:r>
            </a:p>
            <a:p>
              <a:pPr algn="ctr">
                <a:lnSpc>
                  <a:spcPct val="7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 "/>
              </a:endParaRPr>
            </a:p>
            <a:p>
              <a:pPr algn="ctr">
                <a:lnSpc>
                  <a:spcPct val="7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latin typeface="Calibri "/>
                </a:rPr>
                <a:t>Instruction</a:t>
              </a:r>
            </a:p>
            <a:p>
              <a:pPr algn="ctr">
                <a:lnSpc>
                  <a:spcPct val="7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latin typeface="Calibri "/>
                </a:rPr>
                <a:t>memory</a:t>
              </a:r>
              <a:endParaRPr lang="zh-CN" altLang="en-US" sz="1200" b="1" dirty="0">
                <a:solidFill>
                  <a:schemeClr val="tx1"/>
                </a:solidFill>
                <a:latin typeface="Calibri 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86202194-82A9-B31C-CAEC-CA1E94FB6272}"/>
                </a:ext>
              </a:extLst>
            </p:cNvPr>
            <p:cNvSpPr txBox="1"/>
            <p:nvPr/>
          </p:nvSpPr>
          <p:spPr>
            <a:xfrm>
              <a:off x="2955609" y="1752600"/>
              <a:ext cx="659394" cy="373980"/>
            </a:xfrm>
            <a:prstGeom prst="rect">
              <a:avLst/>
            </a:prstGeom>
            <a:noFill/>
          </p:spPr>
          <p:txBody>
            <a:bodyPr wrap="none" lIns="3600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200" dirty="0"/>
                <a:t>Read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200" dirty="0"/>
                <a:t>address</a:t>
              </a:r>
              <a:endParaRPr lang="zh-CN" altLang="en-US" sz="1200" dirty="0"/>
            </a:p>
          </p:txBody>
        </p:sp>
      </p:grp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38C05DFE-9C20-9518-7A04-861A0A157F26}"/>
              </a:ext>
            </a:extLst>
          </p:cNvPr>
          <p:cNvGrpSpPr/>
          <p:nvPr/>
        </p:nvGrpSpPr>
        <p:grpSpPr>
          <a:xfrm>
            <a:off x="5606311" y="3954780"/>
            <a:ext cx="689103" cy="990600"/>
            <a:chOff x="6929389" y="1409700"/>
            <a:chExt cx="1064093" cy="1492250"/>
          </a:xfrm>
          <a:solidFill>
            <a:schemeClr val="bg1"/>
          </a:solidFill>
        </p:grpSpPr>
        <p:sp>
          <p:nvSpPr>
            <p:cNvPr id="131" name="任意多边形: 形状 130">
              <a:extLst>
                <a:ext uri="{FF2B5EF4-FFF2-40B4-BE49-F238E27FC236}">
                  <a16:creationId xmlns:a16="http://schemas.microsoft.com/office/drawing/2014/main" id="{F64323A0-8679-9372-3A50-8145884AD66B}"/>
                </a:ext>
              </a:extLst>
            </p:cNvPr>
            <p:cNvSpPr/>
            <p:nvPr/>
          </p:nvSpPr>
          <p:spPr>
            <a:xfrm>
              <a:off x="6937375" y="1409700"/>
              <a:ext cx="1054100" cy="1492250"/>
            </a:xfrm>
            <a:custGeom>
              <a:avLst/>
              <a:gdLst>
                <a:gd name="connsiteX0" fmla="*/ 0 w 1054100"/>
                <a:gd name="connsiteY0" fmla="*/ 0 h 1492250"/>
                <a:gd name="connsiteX1" fmla="*/ 1054100 w 1054100"/>
                <a:gd name="connsiteY1" fmla="*/ 381000 h 1492250"/>
                <a:gd name="connsiteX2" fmla="*/ 1054100 w 1054100"/>
                <a:gd name="connsiteY2" fmla="*/ 1073150 h 1492250"/>
                <a:gd name="connsiteX3" fmla="*/ 0 w 1054100"/>
                <a:gd name="connsiteY3" fmla="*/ 1492250 h 1492250"/>
                <a:gd name="connsiteX4" fmla="*/ 0 w 1054100"/>
                <a:gd name="connsiteY4" fmla="*/ 920750 h 1492250"/>
                <a:gd name="connsiteX5" fmla="*/ 158750 w 1054100"/>
                <a:gd name="connsiteY5" fmla="*/ 723900 h 1492250"/>
                <a:gd name="connsiteX6" fmla="*/ 0 w 1054100"/>
                <a:gd name="connsiteY6" fmla="*/ 527050 h 1492250"/>
                <a:gd name="connsiteX7" fmla="*/ 0 w 1054100"/>
                <a:gd name="connsiteY7" fmla="*/ 0 h 149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54100" h="1492250">
                  <a:moveTo>
                    <a:pt x="0" y="0"/>
                  </a:moveTo>
                  <a:lnTo>
                    <a:pt x="1054100" y="381000"/>
                  </a:lnTo>
                  <a:lnTo>
                    <a:pt x="1054100" y="1073150"/>
                  </a:lnTo>
                  <a:lnTo>
                    <a:pt x="0" y="1492250"/>
                  </a:lnTo>
                  <a:lnTo>
                    <a:pt x="0" y="920750"/>
                  </a:lnTo>
                  <a:lnTo>
                    <a:pt x="158750" y="723900"/>
                  </a:lnTo>
                  <a:lnTo>
                    <a:pt x="0" y="5270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2" name="椭圆 131">
              <a:extLst>
                <a:ext uri="{FF2B5EF4-FFF2-40B4-BE49-F238E27FC236}">
                  <a16:creationId xmlns:a16="http://schemas.microsoft.com/office/drawing/2014/main" id="{FF8AABDC-6D45-BE04-C495-2D30A83058DE}"/>
                </a:ext>
              </a:extLst>
            </p:cNvPr>
            <p:cNvSpPr/>
            <p:nvPr/>
          </p:nvSpPr>
          <p:spPr>
            <a:xfrm>
              <a:off x="6929389" y="1589547"/>
              <a:ext cx="83977" cy="65315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3" name="椭圆 132">
              <a:extLst>
                <a:ext uri="{FF2B5EF4-FFF2-40B4-BE49-F238E27FC236}">
                  <a16:creationId xmlns:a16="http://schemas.microsoft.com/office/drawing/2014/main" id="{643F77D2-752C-DD05-0810-92304D21732C}"/>
                </a:ext>
              </a:extLst>
            </p:cNvPr>
            <p:cNvSpPr/>
            <p:nvPr/>
          </p:nvSpPr>
          <p:spPr>
            <a:xfrm>
              <a:off x="6951451" y="2597319"/>
              <a:ext cx="83977" cy="65315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4" name="椭圆 133">
              <a:extLst>
                <a:ext uri="{FF2B5EF4-FFF2-40B4-BE49-F238E27FC236}">
                  <a16:creationId xmlns:a16="http://schemas.microsoft.com/office/drawing/2014/main" id="{6408D58B-C3EE-84B0-C0FA-D47C9DA99C27}"/>
                </a:ext>
              </a:extLst>
            </p:cNvPr>
            <p:cNvSpPr/>
            <p:nvPr/>
          </p:nvSpPr>
          <p:spPr>
            <a:xfrm>
              <a:off x="7900775" y="2082022"/>
              <a:ext cx="83976" cy="65315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8F6D3EC3-3624-35E6-5D2C-FECEBEBD0BF2}"/>
                </a:ext>
              </a:extLst>
            </p:cNvPr>
            <p:cNvSpPr txBox="1"/>
            <p:nvPr/>
          </p:nvSpPr>
          <p:spPr>
            <a:xfrm>
              <a:off x="7094264" y="2034931"/>
              <a:ext cx="469102" cy="32454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400" b="1" dirty="0"/>
                <a:t>ALU</a:t>
              </a:r>
              <a:endParaRPr lang="zh-CN" altLang="en-US" b="1" dirty="0"/>
            </a:p>
          </p:txBody>
        </p: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5798DEAD-933D-08A3-AB3E-ACE7FBC86021}"/>
                </a:ext>
              </a:extLst>
            </p:cNvPr>
            <p:cNvSpPr txBox="1"/>
            <p:nvPr/>
          </p:nvSpPr>
          <p:spPr>
            <a:xfrm>
              <a:off x="7432386" y="2151607"/>
              <a:ext cx="561096" cy="309762"/>
            </a:xfrm>
            <a:prstGeom prst="rect">
              <a:avLst/>
            </a:prstGeom>
            <a:noFill/>
          </p:spPr>
          <p:txBody>
            <a:bodyPr wrap="none" lIns="0" tIns="36000" rIns="36000" bIns="0" rtlCol="0">
              <a:spAutoFit/>
            </a:bodyPr>
            <a:lstStyle/>
            <a:p>
              <a:r>
                <a:rPr lang="en-US" altLang="zh-CN" sz="1100" dirty="0"/>
                <a:t>result</a:t>
              </a:r>
              <a:endParaRPr lang="zh-CN" altLang="en-US" sz="1100" dirty="0"/>
            </a:p>
          </p:txBody>
        </p: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F5FB75A8-631E-9FC3-5764-AB8C847423C7}"/>
                </a:ext>
              </a:extLst>
            </p:cNvPr>
            <p:cNvSpPr txBox="1"/>
            <p:nvPr/>
          </p:nvSpPr>
          <p:spPr>
            <a:xfrm>
              <a:off x="7618687" y="1895477"/>
              <a:ext cx="368822" cy="25500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altLang="zh-CN" sz="1100" dirty="0">
                  <a:solidFill>
                    <a:schemeClr val="bg1"/>
                  </a:solidFill>
                </a:rPr>
                <a:t>Less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EF0531AC-E963-72DB-B02A-2C1A7B2DE521}"/>
                </a:ext>
              </a:extLst>
            </p:cNvPr>
            <p:cNvSpPr txBox="1"/>
            <p:nvPr/>
          </p:nvSpPr>
          <p:spPr>
            <a:xfrm>
              <a:off x="7586510" y="1734407"/>
              <a:ext cx="401001" cy="25500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altLang="zh-CN" sz="1100" dirty="0"/>
                <a:t>Zero</a:t>
              </a:r>
            </a:p>
          </p:txBody>
        </p:sp>
      </p:grp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8D80F411-C9A4-FB7C-9FA6-26E1F0B9E769}"/>
              </a:ext>
            </a:extLst>
          </p:cNvPr>
          <p:cNvGrpSpPr/>
          <p:nvPr/>
        </p:nvGrpSpPr>
        <p:grpSpPr>
          <a:xfrm>
            <a:off x="3848100" y="3703320"/>
            <a:ext cx="1021080" cy="1455420"/>
            <a:chOff x="487680" y="1836420"/>
            <a:chExt cx="1272540" cy="1805940"/>
          </a:xfrm>
        </p:grpSpPr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E66A0C08-4EE5-2676-F6F5-3CE7042A3792}"/>
                </a:ext>
              </a:extLst>
            </p:cNvPr>
            <p:cNvSpPr/>
            <p:nvPr/>
          </p:nvSpPr>
          <p:spPr>
            <a:xfrm>
              <a:off x="487680" y="1836420"/>
              <a:ext cx="1272540" cy="18059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36000" bIns="0" rtlCol="0" anchor="ctr"/>
            <a:lstStyle/>
            <a:p>
              <a:pPr algn="ctr">
                <a:lnSpc>
                  <a:spcPct val="7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 "/>
              </a:endParaRPr>
            </a:p>
            <a:p>
              <a:pPr algn="ctr">
                <a:lnSpc>
                  <a:spcPct val="7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 "/>
              </a:endParaRPr>
            </a:p>
            <a:p>
              <a:pPr algn="ctr">
                <a:lnSpc>
                  <a:spcPct val="7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 "/>
              </a:endParaRPr>
            </a:p>
            <a:p>
              <a:pPr algn="ctr">
                <a:lnSpc>
                  <a:spcPct val="7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 "/>
              </a:endParaRPr>
            </a:p>
            <a:p>
              <a:pPr algn="ctr">
                <a:lnSpc>
                  <a:spcPct val="7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 "/>
              </a:endParaRPr>
            </a:p>
            <a:p>
              <a:pPr algn="ctr">
                <a:lnSpc>
                  <a:spcPct val="7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 "/>
              </a:endParaRPr>
            </a:p>
            <a:p>
              <a:pPr algn="r">
                <a:lnSpc>
                  <a:spcPct val="7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 "/>
              </a:endParaRPr>
            </a:p>
            <a:p>
              <a:pPr algn="r">
                <a:lnSpc>
                  <a:spcPct val="7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 "/>
              </a:endParaRPr>
            </a:p>
            <a:p>
              <a:pPr algn="r">
                <a:lnSpc>
                  <a:spcPct val="7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 "/>
              </a:endParaRPr>
            </a:p>
            <a:p>
              <a:pPr algn="r">
                <a:lnSpc>
                  <a:spcPct val="7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latin typeface="Calibri "/>
                </a:rPr>
                <a:t>Registers</a:t>
              </a:r>
              <a:endParaRPr lang="zh-CN" altLang="en-US" sz="1200" b="1" dirty="0">
                <a:solidFill>
                  <a:schemeClr val="tx1"/>
                </a:solidFill>
                <a:latin typeface="Calibri "/>
              </a:endParaRPr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549A5B7C-B948-C1B6-879A-A6A423D90931}"/>
                </a:ext>
              </a:extLst>
            </p:cNvPr>
            <p:cNvSpPr txBox="1"/>
            <p:nvPr/>
          </p:nvSpPr>
          <p:spPr>
            <a:xfrm>
              <a:off x="487680" y="1892938"/>
              <a:ext cx="716556" cy="349437"/>
            </a:xfrm>
            <a:prstGeom prst="rect">
              <a:avLst/>
            </a:prstGeom>
            <a:noFill/>
          </p:spPr>
          <p:txBody>
            <a:bodyPr wrap="none" lIns="3600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100" dirty="0"/>
                <a:t>Read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100" dirty="0"/>
                <a:t>Register1</a:t>
              </a:r>
              <a:endParaRPr lang="zh-CN" altLang="en-US" sz="1100" dirty="0"/>
            </a:p>
          </p:txBody>
        </p: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4FC50C85-8B4F-7A63-54DB-BC0A6A98A3AB}"/>
                </a:ext>
              </a:extLst>
            </p:cNvPr>
            <p:cNvSpPr txBox="1"/>
            <p:nvPr/>
          </p:nvSpPr>
          <p:spPr>
            <a:xfrm>
              <a:off x="487680" y="2291572"/>
              <a:ext cx="716556" cy="349437"/>
            </a:xfrm>
            <a:prstGeom prst="rect">
              <a:avLst/>
            </a:prstGeom>
            <a:noFill/>
          </p:spPr>
          <p:txBody>
            <a:bodyPr wrap="none" lIns="3600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100" dirty="0"/>
                <a:t>Read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100" dirty="0"/>
                <a:t>Register2</a:t>
              </a:r>
              <a:endParaRPr lang="zh-CN" altLang="en-US" sz="1100" dirty="0"/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9AA0773B-A831-F62B-AD82-9059AE703427}"/>
                </a:ext>
              </a:extLst>
            </p:cNvPr>
            <p:cNvSpPr txBox="1"/>
            <p:nvPr/>
          </p:nvSpPr>
          <p:spPr>
            <a:xfrm>
              <a:off x="487680" y="2807338"/>
              <a:ext cx="626656" cy="349437"/>
            </a:xfrm>
            <a:prstGeom prst="rect">
              <a:avLst/>
            </a:prstGeom>
            <a:noFill/>
          </p:spPr>
          <p:txBody>
            <a:bodyPr wrap="none" lIns="3600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100" dirty="0"/>
                <a:t>Write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100" dirty="0"/>
                <a:t>Register</a:t>
              </a:r>
              <a:endParaRPr lang="zh-CN" altLang="en-US" sz="1100" dirty="0"/>
            </a:p>
          </p:txBody>
        </p: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124330A7-799E-5994-5CBF-DAD9DFC7EA68}"/>
                </a:ext>
              </a:extLst>
            </p:cNvPr>
            <p:cNvSpPr txBox="1"/>
            <p:nvPr/>
          </p:nvSpPr>
          <p:spPr>
            <a:xfrm>
              <a:off x="487680" y="3249298"/>
              <a:ext cx="448854" cy="349437"/>
            </a:xfrm>
            <a:prstGeom prst="rect">
              <a:avLst/>
            </a:prstGeom>
            <a:noFill/>
          </p:spPr>
          <p:txBody>
            <a:bodyPr wrap="none" lIns="3600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100" dirty="0"/>
                <a:t>Write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100" dirty="0"/>
                <a:t>data</a:t>
              </a:r>
              <a:endParaRPr lang="zh-CN" altLang="en-US" sz="1100" dirty="0"/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96034DE0-FA19-E13A-1755-6CB5816B2D37}"/>
                </a:ext>
              </a:extLst>
            </p:cNvPr>
            <p:cNvSpPr txBox="1"/>
            <p:nvPr/>
          </p:nvSpPr>
          <p:spPr>
            <a:xfrm>
              <a:off x="1307371" y="2127044"/>
              <a:ext cx="452849" cy="349437"/>
            </a:xfrm>
            <a:prstGeom prst="rect">
              <a:avLst/>
            </a:prstGeom>
            <a:noFill/>
          </p:spPr>
          <p:txBody>
            <a:bodyPr wrap="none" lIns="0" tIns="0" rIns="36000" bIns="0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altLang="zh-CN" sz="1100" dirty="0"/>
                <a:t>Read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100" dirty="0"/>
                <a:t>data1</a:t>
              </a:r>
              <a:endParaRPr lang="zh-CN" altLang="en-US" sz="1100" dirty="0"/>
            </a:p>
          </p:txBody>
        </p: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B1B95C8F-4146-8840-ABD0-8A416D1ECD78}"/>
                </a:ext>
              </a:extLst>
            </p:cNvPr>
            <p:cNvSpPr txBox="1"/>
            <p:nvPr/>
          </p:nvSpPr>
          <p:spPr>
            <a:xfrm>
              <a:off x="1307371" y="2744667"/>
              <a:ext cx="452849" cy="349437"/>
            </a:xfrm>
            <a:prstGeom prst="rect">
              <a:avLst/>
            </a:prstGeom>
            <a:noFill/>
          </p:spPr>
          <p:txBody>
            <a:bodyPr wrap="none" lIns="0" tIns="0" rIns="36000" bIns="0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altLang="zh-CN" sz="1100" dirty="0"/>
                <a:t>Read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100" dirty="0"/>
                <a:t>data2</a:t>
              </a:r>
              <a:endParaRPr lang="zh-CN" altLang="en-US" sz="1100" dirty="0"/>
            </a:p>
          </p:txBody>
        </p:sp>
      </p:grp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097C37EA-C90A-42AE-3710-4A9A9D71ABD2}"/>
              </a:ext>
            </a:extLst>
          </p:cNvPr>
          <p:cNvGrpSpPr/>
          <p:nvPr/>
        </p:nvGrpSpPr>
        <p:grpSpPr>
          <a:xfrm>
            <a:off x="6544627" y="4183380"/>
            <a:ext cx="854393" cy="1272540"/>
            <a:chOff x="4586287" y="3489960"/>
            <a:chExt cx="1036320" cy="1592580"/>
          </a:xfrm>
        </p:grpSpPr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00D856DD-F6FE-3D3D-6F34-427C7570101F}"/>
                </a:ext>
              </a:extLst>
            </p:cNvPr>
            <p:cNvSpPr/>
            <p:nvPr/>
          </p:nvSpPr>
          <p:spPr>
            <a:xfrm>
              <a:off x="4586287" y="3489960"/>
              <a:ext cx="1036320" cy="159258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6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 "/>
              </a:endParaRPr>
            </a:p>
            <a:p>
              <a:pPr algn="ctr">
                <a:lnSpc>
                  <a:spcPct val="6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latin typeface="Calibri "/>
                </a:rPr>
                <a:t>Data</a:t>
              </a:r>
            </a:p>
            <a:p>
              <a:pPr algn="ctr">
                <a:lnSpc>
                  <a:spcPct val="6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latin typeface="Calibri "/>
                </a:rPr>
                <a:t>memory</a:t>
              </a:r>
              <a:endParaRPr lang="zh-CN" altLang="en-US" sz="1200" b="1" dirty="0">
                <a:solidFill>
                  <a:schemeClr val="tx1"/>
                </a:solidFill>
                <a:latin typeface="Calibri "/>
              </a:endParaRPr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A3F9B57C-3DAE-4B92-4A2B-55FCDD55D588}"/>
                </a:ext>
              </a:extLst>
            </p:cNvPr>
            <p:cNvSpPr txBox="1"/>
            <p:nvPr/>
          </p:nvSpPr>
          <p:spPr>
            <a:xfrm>
              <a:off x="4586287" y="3863340"/>
              <a:ext cx="600171" cy="173734"/>
            </a:xfrm>
            <a:prstGeom prst="rect">
              <a:avLst/>
            </a:prstGeom>
            <a:noFill/>
          </p:spPr>
          <p:txBody>
            <a:bodyPr wrap="none" lIns="3600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100" dirty="0"/>
                <a:t>Address</a:t>
              </a:r>
              <a:endParaRPr lang="zh-CN" altLang="en-US" sz="1100" dirty="0"/>
            </a:p>
          </p:txBody>
        </p: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F731821A-7708-B209-6FCB-FE633D2ED8DB}"/>
                </a:ext>
              </a:extLst>
            </p:cNvPr>
            <p:cNvSpPr txBox="1"/>
            <p:nvPr/>
          </p:nvSpPr>
          <p:spPr>
            <a:xfrm>
              <a:off x="5228535" y="3500439"/>
              <a:ext cx="394072" cy="343213"/>
            </a:xfrm>
            <a:prstGeom prst="rect">
              <a:avLst/>
            </a:prstGeom>
            <a:noFill/>
          </p:spPr>
          <p:txBody>
            <a:bodyPr wrap="none" lIns="0" tIns="0" rIns="36000" bIns="0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altLang="zh-CN" sz="1100" dirty="0"/>
                <a:t>Read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100" dirty="0"/>
                <a:t>data</a:t>
              </a:r>
              <a:endParaRPr lang="zh-CN" altLang="en-US" sz="1100" dirty="0"/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0F9389CE-832E-7085-DFD1-3C0DAEB454EE}"/>
                </a:ext>
              </a:extLst>
            </p:cNvPr>
            <p:cNvSpPr txBox="1"/>
            <p:nvPr/>
          </p:nvSpPr>
          <p:spPr>
            <a:xfrm>
              <a:off x="4586287" y="4610100"/>
              <a:ext cx="436847" cy="343213"/>
            </a:xfrm>
            <a:prstGeom prst="rect">
              <a:avLst/>
            </a:prstGeom>
            <a:noFill/>
          </p:spPr>
          <p:txBody>
            <a:bodyPr wrap="none" lIns="3600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100" dirty="0"/>
                <a:t>Write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100" dirty="0"/>
                <a:t>data</a:t>
              </a:r>
              <a:endParaRPr lang="zh-CN" altLang="en-US" sz="1100" dirty="0"/>
            </a:p>
          </p:txBody>
        </p:sp>
      </p:grp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9CB5F433-F1CE-8ACC-5A67-98AE4B275CE1}"/>
              </a:ext>
            </a:extLst>
          </p:cNvPr>
          <p:cNvCxnSpPr>
            <a:cxnSpLocks/>
            <a:stCxn id="145" idx="3"/>
            <a:endCxn id="132" idx="1"/>
          </p:cNvCxnSpPr>
          <p:nvPr/>
        </p:nvCxnSpPr>
        <p:spPr>
          <a:xfrm>
            <a:off x="4869180" y="4078343"/>
            <a:ext cx="745095" cy="2175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连接符: 肘形 152">
            <a:extLst>
              <a:ext uri="{FF2B5EF4-FFF2-40B4-BE49-F238E27FC236}">
                <a16:creationId xmlns:a16="http://schemas.microsoft.com/office/drawing/2014/main" id="{BDC48111-E7B6-0EF6-0847-038CD049729A}"/>
              </a:ext>
            </a:extLst>
          </p:cNvPr>
          <p:cNvCxnSpPr>
            <a:cxnSpLocks/>
            <a:stCxn id="157" idx="4"/>
            <a:endCxn id="159" idx="4"/>
          </p:cNvCxnSpPr>
          <p:nvPr/>
        </p:nvCxnSpPr>
        <p:spPr>
          <a:xfrm rot="16200000" flipH="1">
            <a:off x="6923981" y="4043144"/>
            <a:ext cx="25535" cy="1105521"/>
          </a:xfrm>
          <a:prstGeom prst="bentConnector3">
            <a:avLst>
              <a:gd name="adj1" fmla="val 4218108"/>
            </a:avLst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32BBA2BA-222C-1F5B-20C8-E317B3E89FA8}"/>
              </a:ext>
            </a:extLst>
          </p:cNvPr>
          <p:cNvCxnSpPr>
            <a:cxnSpLocks/>
            <a:stCxn id="146" idx="3"/>
            <a:endCxn id="125" idx="2"/>
          </p:cNvCxnSpPr>
          <p:nvPr/>
        </p:nvCxnSpPr>
        <p:spPr>
          <a:xfrm flipV="1">
            <a:off x="4869180" y="4570826"/>
            <a:ext cx="385196" cy="5264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72406E48-8343-A3D5-335D-FF74E5402DFE}"/>
              </a:ext>
            </a:extLst>
          </p:cNvPr>
          <p:cNvCxnSpPr>
            <a:cxnSpLocks/>
            <a:stCxn id="124" idx="3"/>
            <a:endCxn id="133" idx="2"/>
          </p:cNvCxnSpPr>
          <p:nvPr/>
        </p:nvCxnSpPr>
        <p:spPr>
          <a:xfrm flipV="1">
            <a:off x="5448300" y="4764836"/>
            <a:ext cx="172298" cy="4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210CDB3D-40CF-88CB-75C3-B18BFA1C82F8}"/>
              </a:ext>
            </a:extLst>
          </p:cNvPr>
          <p:cNvCxnSpPr>
            <a:cxnSpLocks/>
            <a:stCxn id="136" idx="3"/>
            <a:endCxn id="149" idx="1"/>
          </p:cNvCxnSpPr>
          <p:nvPr/>
        </p:nvCxnSpPr>
        <p:spPr>
          <a:xfrm>
            <a:off x="6295414" y="4550095"/>
            <a:ext cx="249213" cy="1043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椭圆 156">
            <a:extLst>
              <a:ext uri="{FF2B5EF4-FFF2-40B4-BE49-F238E27FC236}">
                <a16:creationId xmlns:a16="http://schemas.microsoft.com/office/drawing/2014/main" id="{6ADACFBB-EDCA-527F-4C91-056908786E26}"/>
              </a:ext>
            </a:extLst>
          </p:cNvPr>
          <p:cNvSpPr/>
          <p:nvPr/>
        </p:nvSpPr>
        <p:spPr>
          <a:xfrm>
            <a:off x="6356988" y="4529138"/>
            <a:ext cx="54000" cy="5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404BE2EE-24FA-3A63-DB37-608EFDC0CE4D}"/>
              </a:ext>
            </a:extLst>
          </p:cNvPr>
          <p:cNvCxnSpPr>
            <a:cxnSpLocks/>
            <a:stCxn id="159" idx="6"/>
            <a:endCxn id="185" idx="2"/>
          </p:cNvCxnSpPr>
          <p:nvPr/>
        </p:nvCxnSpPr>
        <p:spPr>
          <a:xfrm flipV="1">
            <a:off x="7489509" y="4602486"/>
            <a:ext cx="172787" cy="6187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椭圆 158">
            <a:extLst>
              <a:ext uri="{FF2B5EF4-FFF2-40B4-BE49-F238E27FC236}">
                <a16:creationId xmlns:a16="http://schemas.microsoft.com/office/drawing/2014/main" id="{D8747603-03D1-2812-044E-A4E5F14BE3E1}"/>
              </a:ext>
            </a:extLst>
          </p:cNvPr>
          <p:cNvSpPr/>
          <p:nvPr/>
        </p:nvSpPr>
        <p:spPr>
          <a:xfrm>
            <a:off x="7489508" y="4608672"/>
            <a:ext cx="0" cy="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60" name="连接符: 肘形 159">
            <a:extLst>
              <a:ext uri="{FF2B5EF4-FFF2-40B4-BE49-F238E27FC236}">
                <a16:creationId xmlns:a16="http://schemas.microsoft.com/office/drawing/2014/main" id="{5979C96D-AA50-032A-6EC8-85E8D11D66A1}"/>
              </a:ext>
            </a:extLst>
          </p:cNvPr>
          <p:cNvCxnSpPr>
            <a:cxnSpLocks/>
            <a:stCxn id="109" idx="3"/>
            <a:endCxn id="121" idx="2"/>
          </p:cNvCxnSpPr>
          <p:nvPr/>
        </p:nvCxnSpPr>
        <p:spPr>
          <a:xfrm flipV="1">
            <a:off x="2410911" y="1454534"/>
            <a:ext cx="4611870" cy="285611"/>
          </a:xfrm>
          <a:prstGeom prst="bentConnector3">
            <a:avLst>
              <a:gd name="adj1" fmla="val 7095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连接符: 肘形 160">
            <a:extLst>
              <a:ext uri="{FF2B5EF4-FFF2-40B4-BE49-F238E27FC236}">
                <a16:creationId xmlns:a16="http://schemas.microsoft.com/office/drawing/2014/main" id="{A6CBDAFD-1809-553B-B760-2BECBA91A5BC}"/>
              </a:ext>
            </a:extLst>
          </p:cNvPr>
          <p:cNvCxnSpPr>
            <a:cxnSpLocks/>
            <a:stCxn id="117" idx="1"/>
            <a:endCxn id="120" idx="3"/>
          </p:cNvCxnSpPr>
          <p:nvPr/>
        </p:nvCxnSpPr>
        <p:spPr>
          <a:xfrm rot="10800000" flipH="1">
            <a:off x="1196340" y="1729106"/>
            <a:ext cx="6035040" cy="2261235"/>
          </a:xfrm>
          <a:prstGeom prst="bentConnector5">
            <a:avLst>
              <a:gd name="adj1" fmla="val -3788"/>
              <a:gd name="adj2" fmla="val 127492"/>
              <a:gd name="adj3" fmla="val 103788"/>
            </a:avLst>
          </a:prstGeom>
          <a:ln w="1587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连接符: 肘形 161">
            <a:extLst>
              <a:ext uri="{FF2B5EF4-FFF2-40B4-BE49-F238E27FC236}">
                <a16:creationId xmlns:a16="http://schemas.microsoft.com/office/drawing/2014/main" id="{3C5ED70C-1219-9E27-B41B-FE3D685360CA}"/>
              </a:ext>
            </a:extLst>
          </p:cNvPr>
          <p:cNvCxnSpPr>
            <a:cxnSpLocks/>
            <a:endCxn id="106" idx="2"/>
          </p:cNvCxnSpPr>
          <p:nvPr/>
        </p:nvCxnSpPr>
        <p:spPr>
          <a:xfrm rot="5400000" flipH="1" flipV="1">
            <a:off x="485588" y="2454964"/>
            <a:ext cx="2552198" cy="513474"/>
          </a:xfrm>
          <a:prstGeom prst="bentConnector2">
            <a:avLst/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B2C7DA1E-C52C-DAE6-32F1-6C91A59C6AC7}"/>
              </a:ext>
            </a:extLst>
          </p:cNvPr>
          <p:cNvCxnSpPr>
            <a:cxnSpLocks/>
            <a:stCxn id="117" idx="3"/>
            <a:endCxn id="129" idx="1"/>
          </p:cNvCxnSpPr>
          <p:nvPr/>
        </p:nvCxnSpPr>
        <p:spPr>
          <a:xfrm>
            <a:off x="1440180" y="3990340"/>
            <a:ext cx="195759" cy="4113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6AAC2DBD-15EE-55D5-A574-7E8D405ED1AB}"/>
              </a:ext>
            </a:extLst>
          </p:cNvPr>
          <p:cNvCxnSpPr>
            <a:cxnSpLocks/>
            <a:stCxn id="150" idx="3"/>
            <a:endCxn id="184" idx="2"/>
          </p:cNvCxnSpPr>
          <p:nvPr/>
        </p:nvCxnSpPr>
        <p:spPr>
          <a:xfrm flipV="1">
            <a:off x="7399020" y="4325827"/>
            <a:ext cx="263276" cy="3047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连接符: 肘形 164">
            <a:extLst>
              <a:ext uri="{FF2B5EF4-FFF2-40B4-BE49-F238E27FC236}">
                <a16:creationId xmlns:a16="http://schemas.microsoft.com/office/drawing/2014/main" id="{20E6380A-0E22-405C-864C-C3ACD00A876C}"/>
              </a:ext>
            </a:extLst>
          </p:cNvPr>
          <p:cNvCxnSpPr>
            <a:cxnSpLocks/>
            <a:stCxn id="183" idx="3"/>
            <a:endCxn id="144" idx="1"/>
          </p:cNvCxnSpPr>
          <p:nvPr/>
        </p:nvCxnSpPr>
        <p:spPr>
          <a:xfrm flipH="1">
            <a:off x="3848100" y="4472940"/>
            <a:ext cx="4008120" cy="509836"/>
          </a:xfrm>
          <a:prstGeom prst="bentConnector5">
            <a:avLst>
              <a:gd name="adj1" fmla="val -5703"/>
              <a:gd name="adj2" fmla="val 373756"/>
              <a:gd name="adj3" fmla="val 105703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连接符: 肘形 165">
            <a:extLst>
              <a:ext uri="{FF2B5EF4-FFF2-40B4-BE49-F238E27FC236}">
                <a16:creationId xmlns:a16="http://schemas.microsoft.com/office/drawing/2014/main" id="{7256C742-48B9-A394-775B-7F3DB8917CEC}"/>
              </a:ext>
            </a:extLst>
          </p:cNvPr>
          <p:cNvCxnSpPr>
            <a:cxnSpLocks/>
            <a:endCxn id="118" idx="2"/>
          </p:cNvCxnSpPr>
          <p:nvPr/>
        </p:nvCxnSpPr>
        <p:spPr>
          <a:xfrm rot="16200000" flipH="1">
            <a:off x="2442210" y="3966210"/>
            <a:ext cx="1744980" cy="1600200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97A256EF-52A3-2761-C427-7358170634BD}"/>
              </a:ext>
            </a:extLst>
          </p:cNvPr>
          <p:cNvCxnSpPr>
            <a:cxnSpLocks/>
            <a:endCxn id="141" idx="1"/>
          </p:cNvCxnSpPr>
          <p:nvPr/>
        </p:nvCxnSpPr>
        <p:spPr>
          <a:xfrm>
            <a:off x="2522220" y="3889675"/>
            <a:ext cx="1325880" cy="0"/>
          </a:xfrm>
          <a:prstGeom prst="straightConnector1">
            <a:avLst/>
          </a:prstGeom>
          <a:ln w="15875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DCD8640A-1B8C-E325-65BA-A73BCF5692F6}"/>
              </a:ext>
            </a:extLst>
          </p:cNvPr>
          <p:cNvCxnSpPr>
            <a:cxnSpLocks/>
            <a:endCxn id="142" idx="1"/>
          </p:cNvCxnSpPr>
          <p:nvPr/>
        </p:nvCxnSpPr>
        <p:spPr>
          <a:xfrm>
            <a:off x="2506980" y="4210937"/>
            <a:ext cx="1341120" cy="0"/>
          </a:xfrm>
          <a:prstGeom prst="straightConnector1">
            <a:avLst/>
          </a:prstGeom>
          <a:ln w="15875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EA740385-B7D2-9913-FD46-5AA9014195E2}"/>
              </a:ext>
            </a:extLst>
          </p:cNvPr>
          <p:cNvCxnSpPr>
            <a:cxnSpLocks/>
            <a:endCxn id="143" idx="1"/>
          </p:cNvCxnSpPr>
          <p:nvPr/>
        </p:nvCxnSpPr>
        <p:spPr>
          <a:xfrm>
            <a:off x="2514600" y="4626597"/>
            <a:ext cx="1333500" cy="0"/>
          </a:xfrm>
          <a:prstGeom prst="straightConnector1">
            <a:avLst/>
          </a:prstGeom>
          <a:ln w="15875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232B5926-9463-A168-ED62-AFB385AF90C5}"/>
              </a:ext>
            </a:extLst>
          </p:cNvPr>
          <p:cNvCxnSpPr>
            <a:cxnSpLocks/>
            <a:stCxn id="128" idx="3"/>
          </p:cNvCxnSpPr>
          <p:nvPr/>
        </p:nvCxnSpPr>
        <p:spPr>
          <a:xfrm>
            <a:off x="2369820" y="4353877"/>
            <a:ext cx="144780" cy="0"/>
          </a:xfrm>
          <a:prstGeom prst="straightConnector1">
            <a:avLst/>
          </a:prstGeom>
          <a:ln w="15875">
            <a:solidFill>
              <a:schemeClr val="tx1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连接符: 肘形 170">
            <a:extLst>
              <a:ext uri="{FF2B5EF4-FFF2-40B4-BE49-F238E27FC236}">
                <a16:creationId xmlns:a16="http://schemas.microsoft.com/office/drawing/2014/main" id="{03DB6441-79FD-0DFF-5C01-DC365BFB920C}"/>
              </a:ext>
            </a:extLst>
          </p:cNvPr>
          <p:cNvCxnSpPr>
            <a:cxnSpLocks/>
            <a:stCxn id="118" idx="6"/>
            <a:endCxn id="113" idx="2"/>
          </p:cNvCxnSpPr>
          <p:nvPr/>
        </p:nvCxnSpPr>
        <p:spPr>
          <a:xfrm flipV="1">
            <a:off x="4617720" y="2320674"/>
            <a:ext cx="1112452" cy="3318126"/>
          </a:xfrm>
          <a:prstGeom prst="bentConnector3">
            <a:avLst>
              <a:gd name="adj1" fmla="val 40410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1F358DF0-E506-B72F-F734-1DF1790544DF}"/>
              </a:ext>
            </a:extLst>
          </p:cNvPr>
          <p:cNvCxnSpPr>
            <a:cxnSpLocks/>
            <a:endCxn id="126" idx="2"/>
          </p:cNvCxnSpPr>
          <p:nvPr/>
        </p:nvCxnSpPr>
        <p:spPr>
          <a:xfrm>
            <a:off x="5074920" y="4931315"/>
            <a:ext cx="179456" cy="0"/>
          </a:xfrm>
          <a:prstGeom prst="straightConnector1">
            <a:avLst/>
          </a:prstGeom>
          <a:ln w="15875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571F4F8B-801B-BEB1-3A1D-27A64CF06075}"/>
              </a:ext>
            </a:extLst>
          </p:cNvPr>
          <p:cNvCxnSpPr>
            <a:cxnSpLocks/>
            <a:stCxn id="116" idx="6"/>
            <a:endCxn id="122" idx="2"/>
          </p:cNvCxnSpPr>
          <p:nvPr/>
        </p:nvCxnSpPr>
        <p:spPr>
          <a:xfrm>
            <a:off x="6394078" y="2014667"/>
            <a:ext cx="628703" cy="667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连接符: 肘形 173">
            <a:extLst>
              <a:ext uri="{FF2B5EF4-FFF2-40B4-BE49-F238E27FC236}">
                <a16:creationId xmlns:a16="http://schemas.microsoft.com/office/drawing/2014/main" id="{42CAB1F5-739C-7796-4B6F-01DF826C9C9A}"/>
              </a:ext>
            </a:extLst>
          </p:cNvPr>
          <p:cNvCxnSpPr>
            <a:cxnSpLocks/>
            <a:endCxn id="151" idx="1"/>
          </p:cNvCxnSpPr>
          <p:nvPr/>
        </p:nvCxnSpPr>
        <p:spPr>
          <a:xfrm>
            <a:off x="4938713" y="4573905"/>
            <a:ext cx="1605914" cy="641636"/>
          </a:xfrm>
          <a:prstGeom prst="bentConnector3">
            <a:avLst>
              <a:gd name="adj1" fmla="val 652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>
            <a:extLst>
              <a:ext uri="{FF2B5EF4-FFF2-40B4-BE49-F238E27FC236}">
                <a16:creationId xmlns:a16="http://schemas.microsoft.com/office/drawing/2014/main" id="{A0E5A3EC-A74F-5086-BF30-9CBCF369FF10}"/>
              </a:ext>
            </a:extLst>
          </p:cNvPr>
          <p:cNvCxnSpPr/>
          <p:nvPr/>
        </p:nvCxnSpPr>
        <p:spPr>
          <a:xfrm flipH="1" flipV="1">
            <a:off x="3857897" y="5590903"/>
            <a:ext cx="121920" cy="11321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文本框 175">
            <a:extLst>
              <a:ext uri="{FF2B5EF4-FFF2-40B4-BE49-F238E27FC236}">
                <a16:creationId xmlns:a16="http://schemas.microsoft.com/office/drawing/2014/main" id="{5BBF78E8-F82E-510B-C0EB-B7EC2B249D55}"/>
              </a:ext>
            </a:extLst>
          </p:cNvPr>
          <p:cNvSpPr txBox="1"/>
          <p:nvPr/>
        </p:nvSpPr>
        <p:spPr>
          <a:xfrm>
            <a:off x="3801290" y="5376922"/>
            <a:ext cx="18723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dirty="0"/>
              <a:t>25</a:t>
            </a:r>
            <a:endParaRPr lang="zh-CN" altLang="en-US" sz="1400" dirty="0"/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A4565D07-BA1E-437E-EE95-97371FFE3860}"/>
              </a:ext>
            </a:extLst>
          </p:cNvPr>
          <p:cNvSpPr txBox="1"/>
          <p:nvPr/>
        </p:nvSpPr>
        <p:spPr>
          <a:xfrm>
            <a:off x="4702628" y="5389984"/>
            <a:ext cx="18723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dirty="0"/>
              <a:t>32</a:t>
            </a:r>
            <a:endParaRPr lang="zh-CN" altLang="en-US" sz="1400" dirty="0"/>
          </a:p>
        </p:txBody>
      </p:sp>
      <p:cxnSp>
        <p:nvCxnSpPr>
          <p:cNvPr id="178" name="直接连接符 177">
            <a:extLst>
              <a:ext uri="{FF2B5EF4-FFF2-40B4-BE49-F238E27FC236}">
                <a16:creationId xmlns:a16="http://schemas.microsoft.com/office/drawing/2014/main" id="{BD444640-71BD-5653-3377-ECA3BCBDB373}"/>
              </a:ext>
            </a:extLst>
          </p:cNvPr>
          <p:cNvCxnSpPr/>
          <p:nvPr/>
        </p:nvCxnSpPr>
        <p:spPr>
          <a:xfrm flipH="1" flipV="1">
            <a:off x="4733108" y="5603965"/>
            <a:ext cx="121920" cy="11321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ECB26018-6102-D7E6-6A3C-46A369893394}"/>
              </a:ext>
            </a:extLst>
          </p:cNvPr>
          <p:cNvCxnSpPr>
            <a:cxnSpLocks/>
            <a:endCxn id="107" idx="2"/>
          </p:cNvCxnSpPr>
          <p:nvPr/>
        </p:nvCxnSpPr>
        <p:spPr>
          <a:xfrm>
            <a:off x="1793966" y="2030858"/>
            <a:ext cx="224458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文本框 179">
            <a:extLst>
              <a:ext uri="{FF2B5EF4-FFF2-40B4-BE49-F238E27FC236}">
                <a16:creationId xmlns:a16="http://schemas.microsoft.com/office/drawing/2014/main" id="{DBF5C57A-95E3-AB80-DD41-AC4BF6F5EFF6}"/>
              </a:ext>
            </a:extLst>
          </p:cNvPr>
          <p:cNvSpPr txBox="1"/>
          <p:nvPr/>
        </p:nvSpPr>
        <p:spPr>
          <a:xfrm>
            <a:off x="1645920" y="1932682"/>
            <a:ext cx="10450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81" name="椭圆 180">
            <a:extLst>
              <a:ext uri="{FF2B5EF4-FFF2-40B4-BE49-F238E27FC236}">
                <a16:creationId xmlns:a16="http://schemas.microsoft.com/office/drawing/2014/main" id="{42537FD5-3758-9EBF-153F-659CD63F7513}"/>
              </a:ext>
            </a:extLst>
          </p:cNvPr>
          <p:cNvSpPr/>
          <p:nvPr/>
        </p:nvSpPr>
        <p:spPr>
          <a:xfrm>
            <a:off x="5181601" y="2128838"/>
            <a:ext cx="381000" cy="385762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200" b="1" dirty="0">
                <a:solidFill>
                  <a:schemeClr val="tx1"/>
                </a:solidFill>
              </a:rPr>
              <a:t>Shift</a:t>
            </a:r>
          </a:p>
          <a:p>
            <a:pPr algn="ctr">
              <a:lnSpc>
                <a:spcPct val="80000"/>
              </a:lnSpc>
            </a:pPr>
            <a:r>
              <a:rPr lang="en-US" altLang="zh-CN" sz="1200" b="1" dirty="0">
                <a:solidFill>
                  <a:schemeClr val="tx1"/>
                </a:solidFill>
              </a:rPr>
              <a:t>left1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182" name="组合 181">
            <a:extLst>
              <a:ext uri="{FF2B5EF4-FFF2-40B4-BE49-F238E27FC236}">
                <a16:creationId xmlns:a16="http://schemas.microsoft.com/office/drawing/2014/main" id="{3E20F80C-0261-37E3-ABB7-B0AB037FB1F7}"/>
              </a:ext>
            </a:extLst>
          </p:cNvPr>
          <p:cNvGrpSpPr/>
          <p:nvPr/>
        </p:nvGrpSpPr>
        <p:grpSpPr>
          <a:xfrm>
            <a:off x="7654834" y="4183380"/>
            <a:ext cx="201386" cy="579119"/>
            <a:chOff x="7654834" y="4152900"/>
            <a:chExt cx="201386" cy="579119"/>
          </a:xfrm>
        </p:grpSpPr>
        <p:sp>
          <p:nvSpPr>
            <p:cNvPr id="183" name="矩形: 圆角 182">
              <a:extLst>
                <a:ext uri="{FF2B5EF4-FFF2-40B4-BE49-F238E27FC236}">
                  <a16:creationId xmlns:a16="http://schemas.microsoft.com/office/drawing/2014/main" id="{8B16F89C-790E-C8EA-4CBD-03A156E3CE2F}"/>
                </a:ext>
              </a:extLst>
            </p:cNvPr>
            <p:cNvSpPr/>
            <p:nvPr/>
          </p:nvSpPr>
          <p:spPr>
            <a:xfrm>
              <a:off x="7654834" y="4152900"/>
              <a:ext cx="201386" cy="579119"/>
            </a:xfrm>
            <a:prstGeom prst="roundRect">
              <a:avLst>
                <a:gd name="adj" fmla="val 37898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>
                <a:lnSpc>
                  <a:spcPct val="7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latin typeface="Lucida Console" panose="020B0609040504020204" pitchFamily="49" charset="0"/>
                  <a:cs typeface="Arial" panose="020B0604020202020204" pitchFamily="34" charset="0"/>
                </a:rPr>
                <a:t>M</a:t>
              </a:r>
            </a:p>
            <a:p>
              <a:pPr algn="r">
                <a:lnSpc>
                  <a:spcPct val="7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latin typeface="Lucida Console" panose="020B0609040504020204" pitchFamily="49" charset="0"/>
                  <a:cs typeface="Arial" panose="020B0604020202020204" pitchFamily="34" charset="0"/>
                </a:rPr>
                <a:t>U</a:t>
              </a:r>
            </a:p>
            <a:p>
              <a:pPr algn="r">
                <a:lnSpc>
                  <a:spcPct val="7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latin typeface="Lucida Console" panose="020B0609040504020204" pitchFamily="49" charset="0"/>
                  <a:cs typeface="Arial" panose="020B0604020202020204" pitchFamily="34" charset="0"/>
                </a:rPr>
                <a:t>X</a:t>
              </a:r>
              <a:endParaRPr lang="zh-CN" altLang="en-US" sz="12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84" name="椭圆 183">
              <a:extLst>
                <a:ext uri="{FF2B5EF4-FFF2-40B4-BE49-F238E27FC236}">
                  <a16:creationId xmlns:a16="http://schemas.microsoft.com/office/drawing/2014/main" id="{3CFC9782-0A42-C296-E27A-7E13F1C7BF7E}"/>
                </a:ext>
              </a:extLst>
            </p:cNvPr>
            <p:cNvSpPr/>
            <p:nvPr/>
          </p:nvSpPr>
          <p:spPr>
            <a:xfrm>
              <a:off x="7662296" y="4270473"/>
              <a:ext cx="64463" cy="49748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1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85" name="椭圆 184">
              <a:extLst>
                <a:ext uri="{FF2B5EF4-FFF2-40B4-BE49-F238E27FC236}">
                  <a16:creationId xmlns:a16="http://schemas.microsoft.com/office/drawing/2014/main" id="{04F4E081-1E27-4E41-1E91-009B3BE5242B}"/>
                </a:ext>
              </a:extLst>
            </p:cNvPr>
            <p:cNvSpPr/>
            <p:nvPr/>
          </p:nvSpPr>
          <p:spPr>
            <a:xfrm>
              <a:off x="7662296" y="4547132"/>
              <a:ext cx="64463" cy="49748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86" name="直接连接符 185">
            <a:extLst>
              <a:ext uri="{FF2B5EF4-FFF2-40B4-BE49-F238E27FC236}">
                <a16:creationId xmlns:a16="http://schemas.microsoft.com/office/drawing/2014/main" id="{981C94B8-D4F5-E50D-EFE5-784368F17B3A}"/>
              </a:ext>
            </a:extLst>
          </p:cNvPr>
          <p:cNvCxnSpPr>
            <a:cxnSpLocks/>
            <a:stCxn id="210" idx="4"/>
          </p:cNvCxnSpPr>
          <p:nvPr/>
        </p:nvCxnSpPr>
        <p:spPr>
          <a:xfrm>
            <a:off x="6012180" y="3794758"/>
            <a:ext cx="0" cy="320042"/>
          </a:xfrm>
          <a:prstGeom prst="line">
            <a:avLst/>
          </a:prstGeom>
          <a:ln w="12700">
            <a:solidFill>
              <a:srgbClr val="17B6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连接符: 肘形 186">
            <a:extLst>
              <a:ext uri="{FF2B5EF4-FFF2-40B4-BE49-F238E27FC236}">
                <a16:creationId xmlns:a16="http://schemas.microsoft.com/office/drawing/2014/main" id="{372372C1-9851-2D43-938E-3CA2DF42DA06}"/>
              </a:ext>
            </a:extLst>
          </p:cNvPr>
          <p:cNvCxnSpPr>
            <a:cxnSpLocks/>
            <a:stCxn id="197" idx="3"/>
            <a:endCxn id="210" idx="0"/>
          </p:cNvCxnSpPr>
          <p:nvPr/>
        </p:nvCxnSpPr>
        <p:spPr>
          <a:xfrm>
            <a:off x="4937760" y="3187537"/>
            <a:ext cx="1074420" cy="203361"/>
          </a:xfrm>
          <a:prstGeom prst="bentConnector2">
            <a:avLst/>
          </a:prstGeom>
          <a:ln w="127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连接符: 肘形 187">
            <a:extLst>
              <a:ext uri="{FF2B5EF4-FFF2-40B4-BE49-F238E27FC236}">
                <a16:creationId xmlns:a16="http://schemas.microsoft.com/office/drawing/2014/main" id="{9E874FAA-1578-26EC-D98A-50A9EAFF39AE}"/>
              </a:ext>
            </a:extLst>
          </p:cNvPr>
          <p:cNvCxnSpPr>
            <a:cxnSpLocks/>
            <a:stCxn id="198" idx="3"/>
            <a:endCxn id="148" idx="0"/>
          </p:cNvCxnSpPr>
          <p:nvPr/>
        </p:nvCxnSpPr>
        <p:spPr>
          <a:xfrm>
            <a:off x="4983480" y="3066162"/>
            <a:ext cx="1988344" cy="1117218"/>
          </a:xfrm>
          <a:prstGeom prst="bentConnector2">
            <a:avLst/>
          </a:prstGeom>
          <a:ln w="12700">
            <a:solidFill>
              <a:srgbClr val="17B6F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连接符: 肘形 188">
            <a:extLst>
              <a:ext uri="{FF2B5EF4-FFF2-40B4-BE49-F238E27FC236}">
                <a16:creationId xmlns:a16="http://schemas.microsoft.com/office/drawing/2014/main" id="{CD257DBC-1C3E-DEF4-06C8-976A23E54659}"/>
              </a:ext>
            </a:extLst>
          </p:cNvPr>
          <p:cNvCxnSpPr>
            <a:cxnSpLocks/>
            <a:stCxn id="199" idx="3"/>
            <a:endCxn id="124" idx="0"/>
          </p:cNvCxnSpPr>
          <p:nvPr/>
        </p:nvCxnSpPr>
        <p:spPr>
          <a:xfrm>
            <a:off x="4823460" y="3308911"/>
            <a:ext cx="524147" cy="1153552"/>
          </a:xfrm>
          <a:prstGeom prst="bentConnector2">
            <a:avLst/>
          </a:prstGeom>
          <a:ln w="12700">
            <a:solidFill>
              <a:srgbClr val="17B6F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连接符: 肘形 189">
            <a:extLst>
              <a:ext uri="{FF2B5EF4-FFF2-40B4-BE49-F238E27FC236}">
                <a16:creationId xmlns:a16="http://schemas.microsoft.com/office/drawing/2014/main" id="{725877E9-00E6-5A95-E35A-4786EE7DA59D}"/>
              </a:ext>
            </a:extLst>
          </p:cNvPr>
          <p:cNvCxnSpPr>
            <a:cxnSpLocks/>
            <a:stCxn id="196" idx="3"/>
            <a:endCxn id="183" idx="0"/>
          </p:cNvCxnSpPr>
          <p:nvPr/>
        </p:nvCxnSpPr>
        <p:spPr>
          <a:xfrm>
            <a:off x="4983480" y="2944787"/>
            <a:ext cx="2772047" cy="1238593"/>
          </a:xfrm>
          <a:prstGeom prst="bentConnector2">
            <a:avLst/>
          </a:prstGeom>
          <a:ln w="12700">
            <a:solidFill>
              <a:srgbClr val="17B6F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连接符: 肘形 190">
            <a:extLst>
              <a:ext uri="{FF2B5EF4-FFF2-40B4-BE49-F238E27FC236}">
                <a16:creationId xmlns:a16="http://schemas.microsoft.com/office/drawing/2014/main" id="{35436CBB-7ACF-D913-C851-1D5AE957F656}"/>
              </a:ext>
            </a:extLst>
          </p:cNvPr>
          <p:cNvCxnSpPr>
            <a:cxnSpLocks/>
            <a:stCxn id="195" idx="3"/>
            <a:endCxn id="148" idx="2"/>
          </p:cNvCxnSpPr>
          <p:nvPr/>
        </p:nvCxnSpPr>
        <p:spPr>
          <a:xfrm>
            <a:off x="4958744" y="2823412"/>
            <a:ext cx="2013080" cy="2632508"/>
          </a:xfrm>
          <a:prstGeom prst="bentConnector4">
            <a:avLst>
              <a:gd name="adj1" fmla="val 162247"/>
              <a:gd name="adj2" fmla="val 112985"/>
            </a:avLst>
          </a:prstGeom>
          <a:ln w="12700">
            <a:solidFill>
              <a:srgbClr val="17B6F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组合 191">
            <a:extLst>
              <a:ext uri="{FF2B5EF4-FFF2-40B4-BE49-F238E27FC236}">
                <a16:creationId xmlns:a16="http://schemas.microsoft.com/office/drawing/2014/main" id="{AE2B5964-06EB-D504-8D9C-A3D64B24D328}"/>
              </a:ext>
            </a:extLst>
          </p:cNvPr>
          <p:cNvGrpSpPr/>
          <p:nvPr/>
        </p:nvGrpSpPr>
        <p:grpSpPr>
          <a:xfrm>
            <a:off x="3512820" y="2438400"/>
            <a:ext cx="1478280" cy="1097785"/>
            <a:chOff x="3512820" y="2438400"/>
            <a:chExt cx="1478280" cy="1097785"/>
          </a:xfrm>
        </p:grpSpPr>
        <p:sp>
          <p:nvSpPr>
            <p:cNvPr id="193" name="椭圆 192">
              <a:extLst>
                <a:ext uri="{FF2B5EF4-FFF2-40B4-BE49-F238E27FC236}">
                  <a16:creationId xmlns:a16="http://schemas.microsoft.com/office/drawing/2014/main" id="{FFB5FC70-733E-E388-9A8B-030593A5B7F9}"/>
                </a:ext>
              </a:extLst>
            </p:cNvPr>
            <p:cNvSpPr/>
            <p:nvPr/>
          </p:nvSpPr>
          <p:spPr>
            <a:xfrm>
              <a:off x="3512820" y="2438400"/>
              <a:ext cx="1478280" cy="108204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17B6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US" altLang="zh-CN" sz="1400" b="1" dirty="0">
                  <a:solidFill>
                    <a:srgbClr val="17B6F1"/>
                  </a:solidFill>
                </a:rPr>
                <a:t>  Main</a:t>
              </a:r>
            </a:p>
            <a:p>
              <a:r>
                <a:rPr lang="en-US" altLang="zh-CN" sz="1400" b="1" dirty="0">
                  <a:solidFill>
                    <a:srgbClr val="17B6F1"/>
                  </a:solidFill>
                </a:rPr>
                <a:t>Control</a:t>
              </a:r>
              <a:endParaRPr lang="zh-CN" altLang="en-US" sz="1400" b="1" dirty="0">
                <a:solidFill>
                  <a:srgbClr val="17B6F1"/>
                </a:solidFill>
              </a:endParaRPr>
            </a:p>
          </p:txBody>
        </p:sp>
        <p:sp>
          <p:nvSpPr>
            <p:cNvPr id="194" name="文本框 193">
              <a:extLst>
                <a:ext uri="{FF2B5EF4-FFF2-40B4-BE49-F238E27FC236}">
                  <a16:creationId xmlns:a16="http://schemas.microsoft.com/office/drawing/2014/main" id="{B28D9DCE-7528-EB0D-5684-F232738F3C22}"/>
                </a:ext>
              </a:extLst>
            </p:cNvPr>
            <p:cNvSpPr txBox="1"/>
            <p:nvPr/>
          </p:nvSpPr>
          <p:spPr>
            <a:xfrm>
              <a:off x="4266110" y="2519422"/>
              <a:ext cx="52687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 dirty="0">
                  <a:solidFill>
                    <a:srgbClr val="17B6F1"/>
                  </a:solidFill>
                </a:rPr>
                <a:t>Branch</a:t>
              </a:r>
              <a:endParaRPr lang="zh-CN" altLang="en-US" sz="1100" dirty="0">
                <a:solidFill>
                  <a:srgbClr val="17B6F1"/>
                </a:solidFill>
              </a:endParaRPr>
            </a:p>
          </p:txBody>
        </p:sp>
        <p:sp>
          <p:nvSpPr>
            <p:cNvPr id="195" name="文本框 194">
              <a:extLst>
                <a:ext uri="{FF2B5EF4-FFF2-40B4-BE49-F238E27FC236}">
                  <a16:creationId xmlns:a16="http://schemas.microsoft.com/office/drawing/2014/main" id="{196D8923-115C-1DB0-9CDE-748E6AC4E634}"/>
                </a:ext>
              </a:extLst>
            </p:cNvPr>
            <p:cNvSpPr txBox="1"/>
            <p:nvPr/>
          </p:nvSpPr>
          <p:spPr>
            <a:xfrm>
              <a:off x="4310744" y="2738773"/>
              <a:ext cx="6480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 dirty="0" err="1">
                  <a:solidFill>
                    <a:srgbClr val="17B6F1"/>
                  </a:solidFill>
                </a:rPr>
                <a:t>MemRead</a:t>
              </a:r>
              <a:endParaRPr lang="zh-CN" altLang="en-US" sz="1100" dirty="0">
                <a:solidFill>
                  <a:srgbClr val="17B6F1"/>
                </a:solidFill>
              </a:endParaRPr>
            </a:p>
          </p:txBody>
        </p:sp>
        <p:sp>
          <p:nvSpPr>
            <p:cNvPr id="196" name="文本框 195">
              <a:extLst>
                <a:ext uri="{FF2B5EF4-FFF2-40B4-BE49-F238E27FC236}">
                  <a16:creationId xmlns:a16="http://schemas.microsoft.com/office/drawing/2014/main" id="{5F3BC850-827B-46A6-BFB9-4C0369A33B44}"/>
                </a:ext>
              </a:extLst>
            </p:cNvPr>
            <p:cNvSpPr txBox="1"/>
            <p:nvPr/>
          </p:nvSpPr>
          <p:spPr>
            <a:xfrm>
              <a:off x="4540430" y="2860148"/>
              <a:ext cx="44305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 dirty="0" err="1">
                  <a:solidFill>
                    <a:srgbClr val="17B6F1"/>
                  </a:solidFill>
                </a:rPr>
                <a:t>RegSrc</a:t>
              </a:r>
              <a:endParaRPr lang="zh-CN" altLang="en-US" sz="1100" dirty="0">
                <a:solidFill>
                  <a:srgbClr val="17B6F1"/>
                </a:solidFill>
              </a:endParaRPr>
            </a:p>
          </p:txBody>
        </p:sp>
        <p:sp>
          <p:nvSpPr>
            <p:cNvPr id="197" name="文本框 196">
              <a:extLst>
                <a:ext uri="{FF2B5EF4-FFF2-40B4-BE49-F238E27FC236}">
                  <a16:creationId xmlns:a16="http://schemas.microsoft.com/office/drawing/2014/main" id="{544785E8-B883-0DC3-D199-24416351FFBD}"/>
                </a:ext>
              </a:extLst>
            </p:cNvPr>
            <p:cNvSpPr txBox="1"/>
            <p:nvPr/>
          </p:nvSpPr>
          <p:spPr>
            <a:xfrm>
              <a:off x="4494710" y="3102898"/>
              <a:ext cx="44305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 dirty="0" err="1">
                  <a:solidFill>
                    <a:srgbClr val="17B6F1"/>
                  </a:solidFill>
                </a:rPr>
                <a:t>ALUOp</a:t>
              </a:r>
              <a:endParaRPr lang="zh-CN" altLang="en-US" sz="1100" dirty="0">
                <a:solidFill>
                  <a:srgbClr val="17B6F1"/>
                </a:solidFill>
              </a:endParaRPr>
            </a:p>
          </p:txBody>
        </p:sp>
        <p:sp>
          <p:nvSpPr>
            <p:cNvPr id="198" name="文本框 197">
              <a:extLst>
                <a:ext uri="{FF2B5EF4-FFF2-40B4-BE49-F238E27FC236}">
                  <a16:creationId xmlns:a16="http://schemas.microsoft.com/office/drawing/2014/main" id="{9D56F878-22AD-3FA3-EDDD-C0B1E4525992}"/>
                </a:ext>
              </a:extLst>
            </p:cNvPr>
            <p:cNvSpPr txBox="1"/>
            <p:nvPr/>
          </p:nvSpPr>
          <p:spPr>
            <a:xfrm>
              <a:off x="4304210" y="2981523"/>
              <a:ext cx="67927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 dirty="0" err="1">
                  <a:solidFill>
                    <a:srgbClr val="17B6F1"/>
                  </a:solidFill>
                </a:rPr>
                <a:t>MemWrite</a:t>
              </a:r>
              <a:endParaRPr lang="zh-CN" altLang="en-US" sz="1100" dirty="0">
                <a:solidFill>
                  <a:srgbClr val="17B6F1"/>
                </a:solidFill>
              </a:endParaRPr>
            </a:p>
          </p:txBody>
        </p:sp>
        <p:sp>
          <p:nvSpPr>
            <p:cNvPr id="199" name="文本框 198">
              <a:extLst>
                <a:ext uri="{FF2B5EF4-FFF2-40B4-BE49-F238E27FC236}">
                  <a16:creationId xmlns:a16="http://schemas.microsoft.com/office/drawing/2014/main" id="{3C34DC83-CBCC-4A67-2DAD-3BB866FB4D64}"/>
                </a:ext>
              </a:extLst>
            </p:cNvPr>
            <p:cNvSpPr txBox="1"/>
            <p:nvPr/>
          </p:nvSpPr>
          <p:spPr>
            <a:xfrm>
              <a:off x="4380410" y="3224272"/>
              <a:ext cx="44305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 dirty="0" err="1">
                  <a:solidFill>
                    <a:srgbClr val="17B6F1"/>
                  </a:solidFill>
                </a:rPr>
                <a:t>ALUSrc</a:t>
              </a:r>
              <a:endParaRPr lang="zh-CN" altLang="en-US" sz="1100" dirty="0">
                <a:solidFill>
                  <a:srgbClr val="17B6F1"/>
                </a:solidFill>
              </a:endParaRPr>
            </a:p>
          </p:txBody>
        </p:sp>
        <p:sp>
          <p:nvSpPr>
            <p:cNvPr id="200" name="文本框 199">
              <a:extLst>
                <a:ext uri="{FF2B5EF4-FFF2-40B4-BE49-F238E27FC236}">
                  <a16:creationId xmlns:a16="http://schemas.microsoft.com/office/drawing/2014/main" id="{19D261EA-2025-2295-7007-04C04FBAB3FD}"/>
                </a:ext>
              </a:extLst>
            </p:cNvPr>
            <p:cNvSpPr txBox="1"/>
            <p:nvPr/>
          </p:nvSpPr>
          <p:spPr>
            <a:xfrm>
              <a:off x="3987456" y="3330556"/>
              <a:ext cx="587830" cy="205629"/>
            </a:xfrm>
            <a:prstGeom prst="rect">
              <a:avLst/>
            </a:prstGeom>
            <a:noFill/>
          </p:spPr>
          <p:txBody>
            <a:bodyPr wrap="square" lIns="0" tIns="0" rIns="0" bIns="36000" rtlCol="0">
              <a:spAutoFit/>
            </a:bodyPr>
            <a:lstStyle/>
            <a:p>
              <a:r>
                <a:rPr lang="en-US" altLang="zh-CN" sz="1100" dirty="0" err="1">
                  <a:solidFill>
                    <a:srgbClr val="17B6F1"/>
                  </a:solidFill>
                </a:rPr>
                <a:t>RegWrite</a:t>
              </a:r>
              <a:endParaRPr lang="zh-CN" altLang="en-US" sz="1100" dirty="0">
                <a:solidFill>
                  <a:srgbClr val="17B6F1"/>
                </a:solidFill>
              </a:endParaRPr>
            </a:p>
          </p:txBody>
        </p: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88022E93-3B5B-2F87-3FB1-2E4B285F39BD}"/>
                </a:ext>
              </a:extLst>
            </p:cNvPr>
            <p:cNvSpPr txBox="1"/>
            <p:nvPr/>
          </p:nvSpPr>
          <p:spPr>
            <a:xfrm>
              <a:off x="3682754" y="3224272"/>
              <a:ext cx="519250" cy="169277"/>
            </a:xfrm>
            <a:prstGeom prst="rect">
              <a:avLst/>
            </a:prstGeom>
            <a:noFill/>
          </p:spPr>
          <p:txBody>
            <a:bodyPr wrap="square" lIns="36000" tIns="0" rIns="0" bIns="0" rtlCol="0">
              <a:spAutoFit/>
            </a:bodyPr>
            <a:lstStyle/>
            <a:p>
              <a:r>
                <a:rPr lang="en-US" altLang="zh-CN" sz="1100" dirty="0" err="1">
                  <a:solidFill>
                    <a:srgbClr val="17B6F1"/>
                  </a:solidFill>
                </a:rPr>
                <a:t>ImmSel</a:t>
              </a:r>
              <a:endParaRPr lang="zh-CN" altLang="en-US" sz="1100" dirty="0">
                <a:solidFill>
                  <a:srgbClr val="17B6F1"/>
                </a:solidFill>
              </a:endParaRPr>
            </a:p>
          </p:txBody>
        </p:sp>
      </p:grpSp>
      <p:cxnSp>
        <p:nvCxnSpPr>
          <p:cNvPr id="202" name="连接符: 肘形 201">
            <a:extLst>
              <a:ext uri="{FF2B5EF4-FFF2-40B4-BE49-F238E27FC236}">
                <a16:creationId xmlns:a16="http://schemas.microsoft.com/office/drawing/2014/main" id="{17C71232-C5FB-BA23-D6E4-252C44849617}"/>
              </a:ext>
            </a:extLst>
          </p:cNvPr>
          <p:cNvCxnSpPr>
            <a:cxnSpLocks/>
            <a:stCxn id="201" idx="1"/>
            <a:endCxn id="118" idx="4"/>
          </p:cNvCxnSpPr>
          <p:nvPr/>
        </p:nvCxnSpPr>
        <p:spPr>
          <a:xfrm rot="10800000" flipH="1" flipV="1">
            <a:off x="3682754" y="3308910"/>
            <a:ext cx="683506" cy="2703269"/>
          </a:xfrm>
          <a:prstGeom prst="bentConnector4">
            <a:avLst>
              <a:gd name="adj1" fmla="val -24526"/>
              <a:gd name="adj2" fmla="val 108456"/>
            </a:avLst>
          </a:prstGeom>
          <a:ln w="1270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连接符: 肘形 202">
            <a:extLst>
              <a:ext uri="{FF2B5EF4-FFF2-40B4-BE49-F238E27FC236}">
                <a16:creationId xmlns:a16="http://schemas.microsoft.com/office/drawing/2014/main" id="{661FA0C2-A7BB-A1B1-2A27-8AC048DD1263}"/>
              </a:ext>
            </a:extLst>
          </p:cNvPr>
          <p:cNvCxnSpPr>
            <a:cxnSpLocks/>
            <a:stCxn id="137" idx="3"/>
          </p:cNvCxnSpPr>
          <p:nvPr/>
        </p:nvCxnSpPr>
        <p:spPr>
          <a:xfrm flipV="1">
            <a:off x="6291546" y="3238500"/>
            <a:ext cx="223554" cy="1123392"/>
          </a:xfrm>
          <a:prstGeom prst="bentConnector2">
            <a:avLst/>
          </a:prstGeom>
          <a:ln w="127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连接符: 肘形 203">
            <a:extLst>
              <a:ext uri="{FF2B5EF4-FFF2-40B4-BE49-F238E27FC236}">
                <a16:creationId xmlns:a16="http://schemas.microsoft.com/office/drawing/2014/main" id="{D1888134-D37E-942E-BA32-6B6F359DFB17}"/>
              </a:ext>
            </a:extLst>
          </p:cNvPr>
          <p:cNvCxnSpPr>
            <a:cxnSpLocks/>
            <a:stCxn id="214" idx="5"/>
            <a:endCxn id="138" idx="3"/>
          </p:cNvCxnSpPr>
          <p:nvPr/>
        </p:nvCxnSpPr>
        <p:spPr>
          <a:xfrm rot="10800000" flipV="1">
            <a:off x="6291548" y="2734611"/>
            <a:ext cx="159403" cy="152035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8C182287-C445-E424-D59A-679FDF674BB4}"/>
              </a:ext>
            </a:extLst>
          </p:cNvPr>
          <p:cNvCxnSpPr>
            <a:cxnSpLocks/>
            <a:stCxn id="194" idx="3"/>
            <a:endCxn id="214" idx="3"/>
          </p:cNvCxnSpPr>
          <p:nvPr/>
        </p:nvCxnSpPr>
        <p:spPr>
          <a:xfrm flipV="1">
            <a:off x="4792980" y="2603853"/>
            <a:ext cx="1657970" cy="208"/>
          </a:xfrm>
          <a:prstGeom prst="line">
            <a:avLst/>
          </a:prstGeom>
          <a:ln w="12700">
            <a:solidFill>
              <a:srgbClr val="17B6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连接符: 肘形 205">
            <a:extLst>
              <a:ext uri="{FF2B5EF4-FFF2-40B4-BE49-F238E27FC236}">
                <a16:creationId xmlns:a16="http://schemas.microsoft.com/office/drawing/2014/main" id="{043D200E-BC0D-19A4-6F4F-8AD1247319AD}"/>
              </a:ext>
            </a:extLst>
          </p:cNvPr>
          <p:cNvCxnSpPr>
            <a:cxnSpLocks/>
            <a:stCxn id="214" idx="0"/>
            <a:endCxn id="120" idx="2"/>
          </p:cNvCxnSpPr>
          <p:nvPr/>
        </p:nvCxnSpPr>
        <p:spPr>
          <a:xfrm flipV="1">
            <a:off x="6496590" y="2110740"/>
            <a:ext cx="626477" cy="558493"/>
          </a:xfrm>
          <a:prstGeom prst="bentConnector2">
            <a:avLst/>
          </a:prstGeom>
          <a:ln w="12700">
            <a:solidFill>
              <a:srgbClr val="17B6F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连接符: 肘形 206">
            <a:extLst>
              <a:ext uri="{FF2B5EF4-FFF2-40B4-BE49-F238E27FC236}">
                <a16:creationId xmlns:a16="http://schemas.microsoft.com/office/drawing/2014/main" id="{53D8A005-97D1-205A-A9ED-DA3277081DD2}"/>
              </a:ext>
            </a:extLst>
          </p:cNvPr>
          <p:cNvCxnSpPr>
            <a:cxnSpLocks/>
            <a:stCxn id="200" idx="2"/>
            <a:endCxn id="140" idx="0"/>
          </p:cNvCxnSpPr>
          <p:nvPr/>
        </p:nvCxnSpPr>
        <p:spPr>
          <a:xfrm rot="16200000" flipH="1">
            <a:off x="4236438" y="3581117"/>
            <a:ext cx="167135" cy="77269"/>
          </a:xfrm>
          <a:prstGeom prst="bentConnector3">
            <a:avLst>
              <a:gd name="adj1" fmla="val 50000"/>
            </a:avLst>
          </a:prstGeom>
          <a:ln w="12700">
            <a:solidFill>
              <a:srgbClr val="17B6F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连接符: 肘形 207">
            <a:extLst>
              <a:ext uri="{FF2B5EF4-FFF2-40B4-BE49-F238E27FC236}">
                <a16:creationId xmlns:a16="http://schemas.microsoft.com/office/drawing/2014/main" id="{41219473-6874-C3A5-86C9-FB23BDB06430}"/>
              </a:ext>
            </a:extLst>
          </p:cNvPr>
          <p:cNvCxnSpPr>
            <a:cxnSpLocks/>
            <a:endCxn id="193" idx="2"/>
          </p:cNvCxnSpPr>
          <p:nvPr/>
        </p:nvCxnSpPr>
        <p:spPr>
          <a:xfrm flipV="1">
            <a:off x="2516777" y="2979420"/>
            <a:ext cx="996043" cy="913310"/>
          </a:xfrm>
          <a:prstGeom prst="bentConnector3">
            <a:avLst>
              <a:gd name="adj1" fmla="val 1038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>
            <a:extLst>
              <a:ext uri="{FF2B5EF4-FFF2-40B4-BE49-F238E27FC236}">
                <a16:creationId xmlns:a16="http://schemas.microsoft.com/office/drawing/2014/main" id="{67A530E2-0386-737E-40C2-1F8E453CFA59}"/>
              </a:ext>
            </a:extLst>
          </p:cNvPr>
          <p:cNvSpPr txBox="1"/>
          <p:nvPr/>
        </p:nvSpPr>
        <p:spPr>
          <a:xfrm>
            <a:off x="2554878" y="5467857"/>
            <a:ext cx="635746" cy="151452"/>
          </a:xfrm>
          <a:prstGeom prst="rect">
            <a:avLst/>
          </a:prstGeom>
          <a:noFill/>
        </p:spPr>
        <p:txBody>
          <a:bodyPr wrap="none" lIns="3600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200" dirty="0"/>
              <a:t>Inst[31:7]</a:t>
            </a:r>
            <a:endParaRPr lang="zh-CN" altLang="en-US" sz="1200" dirty="0"/>
          </a:p>
        </p:txBody>
      </p:sp>
      <p:sp>
        <p:nvSpPr>
          <p:cNvPr id="210" name="椭圆 209">
            <a:extLst>
              <a:ext uri="{FF2B5EF4-FFF2-40B4-BE49-F238E27FC236}">
                <a16:creationId xmlns:a16="http://schemas.microsoft.com/office/drawing/2014/main" id="{C00EDF77-9E76-E392-5B00-4720F602244B}"/>
              </a:ext>
            </a:extLst>
          </p:cNvPr>
          <p:cNvSpPr/>
          <p:nvPr/>
        </p:nvSpPr>
        <p:spPr>
          <a:xfrm>
            <a:off x="5737860" y="3390898"/>
            <a:ext cx="548640" cy="403860"/>
          </a:xfrm>
          <a:prstGeom prst="ellipse">
            <a:avLst/>
          </a:prstGeom>
          <a:solidFill>
            <a:schemeClr val="bg1"/>
          </a:solidFill>
          <a:ln w="15875">
            <a:solidFill>
              <a:srgbClr val="17B6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70000"/>
              </a:lnSpc>
            </a:pPr>
            <a:r>
              <a:rPr lang="en-US" altLang="zh-CN" sz="1200" b="1" dirty="0">
                <a:solidFill>
                  <a:srgbClr val="17B6F1"/>
                </a:solidFill>
              </a:rPr>
              <a:t>ALU </a:t>
            </a:r>
          </a:p>
          <a:p>
            <a:pPr algn="ctr">
              <a:lnSpc>
                <a:spcPct val="70000"/>
              </a:lnSpc>
            </a:pPr>
            <a:r>
              <a:rPr lang="en-US" altLang="zh-CN" sz="1200" b="1" dirty="0">
                <a:solidFill>
                  <a:srgbClr val="17B6F1"/>
                </a:solidFill>
              </a:rPr>
              <a:t>control</a:t>
            </a:r>
            <a:endParaRPr lang="zh-CN" altLang="en-US" sz="1200" b="1" dirty="0">
              <a:solidFill>
                <a:srgbClr val="17B6F1"/>
              </a:solidFill>
            </a:endParaRPr>
          </a:p>
        </p:txBody>
      </p: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63B10557-14A7-8BFB-98BC-03F24A93313F}"/>
              </a:ext>
            </a:extLst>
          </p:cNvPr>
          <p:cNvCxnSpPr>
            <a:cxnSpLocks/>
            <a:endCxn id="210" idx="2"/>
          </p:cNvCxnSpPr>
          <p:nvPr/>
        </p:nvCxnSpPr>
        <p:spPr>
          <a:xfrm>
            <a:off x="2525486" y="3592828"/>
            <a:ext cx="3212374" cy="0"/>
          </a:xfrm>
          <a:prstGeom prst="straightConnector1">
            <a:avLst/>
          </a:prstGeom>
          <a:ln w="15875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2" name="组合 211">
            <a:extLst>
              <a:ext uri="{FF2B5EF4-FFF2-40B4-BE49-F238E27FC236}">
                <a16:creationId xmlns:a16="http://schemas.microsoft.com/office/drawing/2014/main" id="{455045C0-F34E-3113-C721-06659138F3A2}"/>
              </a:ext>
            </a:extLst>
          </p:cNvPr>
          <p:cNvGrpSpPr/>
          <p:nvPr/>
        </p:nvGrpSpPr>
        <p:grpSpPr>
          <a:xfrm>
            <a:off x="6335299" y="2541951"/>
            <a:ext cx="276578" cy="243164"/>
            <a:chOff x="6335299" y="2465751"/>
            <a:chExt cx="276578" cy="243164"/>
          </a:xfrm>
        </p:grpSpPr>
        <p:sp>
          <p:nvSpPr>
            <p:cNvPr id="213" name="弦形 212">
              <a:extLst>
                <a:ext uri="{FF2B5EF4-FFF2-40B4-BE49-F238E27FC236}">
                  <a16:creationId xmlns:a16="http://schemas.microsoft.com/office/drawing/2014/main" id="{C78309A5-1AE2-A7C0-A4CB-4021CB8A6C3E}"/>
                </a:ext>
              </a:extLst>
            </p:cNvPr>
            <p:cNvSpPr/>
            <p:nvPr/>
          </p:nvSpPr>
          <p:spPr>
            <a:xfrm rot="10800000">
              <a:off x="6335299" y="2465751"/>
              <a:ext cx="276578" cy="243164"/>
            </a:xfrm>
            <a:prstGeom prst="chord">
              <a:avLst>
                <a:gd name="adj1" fmla="val 4213047"/>
                <a:gd name="adj2" fmla="val 17398131"/>
              </a:avLst>
            </a:prstGeom>
            <a:solidFill>
              <a:schemeClr val="bg1"/>
            </a:solidFill>
            <a:ln w="15875">
              <a:solidFill>
                <a:srgbClr val="17B6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14" name="椭圆 213">
              <a:extLst>
                <a:ext uri="{FF2B5EF4-FFF2-40B4-BE49-F238E27FC236}">
                  <a16:creationId xmlns:a16="http://schemas.microsoft.com/office/drawing/2014/main" id="{55B3F31D-7245-7B51-2FB3-DBAEABF6F31C}"/>
                </a:ext>
              </a:extLst>
            </p:cNvPr>
            <p:cNvSpPr/>
            <p:nvPr/>
          </p:nvSpPr>
          <p:spPr>
            <a:xfrm rot="5400000">
              <a:off x="6377394" y="2566297"/>
              <a:ext cx="184921" cy="53471"/>
            </a:xfrm>
            <a:prstGeom prst="ellipse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215" name="连接符: 肘形 214">
            <a:extLst>
              <a:ext uri="{FF2B5EF4-FFF2-40B4-BE49-F238E27FC236}">
                <a16:creationId xmlns:a16="http://schemas.microsoft.com/office/drawing/2014/main" id="{590C1B22-AD5B-5935-35D1-CBCDC045F1DA}"/>
              </a:ext>
            </a:extLst>
          </p:cNvPr>
          <p:cNvCxnSpPr>
            <a:cxnSpLocks/>
          </p:cNvCxnSpPr>
          <p:nvPr/>
        </p:nvCxnSpPr>
        <p:spPr>
          <a:xfrm flipV="1">
            <a:off x="2516777" y="2979420"/>
            <a:ext cx="996043" cy="913310"/>
          </a:xfrm>
          <a:prstGeom prst="bentConnector3">
            <a:avLst>
              <a:gd name="adj1" fmla="val 1038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文本框 215">
            <a:extLst>
              <a:ext uri="{FF2B5EF4-FFF2-40B4-BE49-F238E27FC236}">
                <a16:creationId xmlns:a16="http://schemas.microsoft.com/office/drawing/2014/main" id="{DC18BB31-14B9-A700-AA31-F1E708676534}"/>
              </a:ext>
            </a:extLst>
          </p:cNvPr>
          <p:cNvSpPr txBox="1"/>
          <p:nvPr/>
        </p:nvSpPr>
        <p:spPr>
          <a:xfrm>
            <a:off x="2511333" y="2803034"/>
            <a:ext cx="557200" cy="151452"/>
          </a:xfrm>
          <a:prstGeom prst="rect">
            <a:avLst/>
          </a:prstGeom>
          <a:noFill/>
        </p:spPr>
        <p:txBody>
          <a:bodyPr wrap="none" lIns="3600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200" dirty="0"/>
              <a:t>Inst[6:2]</a:t>
            </a:r>
            <a:endParaRPr lang="zh-CN" altLang="en-US" sz="1200" dirty="0"/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D8F5D0EA-15DB-A456-2923-4C42E32519CB}"/>
              </a:ext>
            </a:extLst>
          </p:cNvPr>
          <p:cNvSpPr txBox="1"/>
          <p:nvPr/>
        </p:nvSpPr>
        <p:spPr>
          <a:xfrm>
            <a:off x="2585358" y="3713080"/>
            <a:ext cx="714294" cy="151452"/>
          </a:xfrm>
          <a:prstGeom prst="rect">
            <a:avLst/>
          </a:prstGeom>
          <a:noFill/>
        </p:spPr>
        <p:txBody>
          <a:bodyPr wrap="none" lIns="3600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200" dirty="0"/>
              <a:t>Inst[19:15]</a:t>
            </a:r>
            <a:endParaRPr lang="zh-CN" altLang="en-US" sz="1200" dirty="0"/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35F25029-2D5C-9812-7D9A-55D1298633D2}"/>
              </a:ext>
            </a:extLst>
          </p:cNvPr>
          <p:cNvSpPr txBox="1"/>
          <p:nvPr/>
        </p:nvSpPr>
        <p:spPr>
          <a:xfrm>
            <a:off x="2572295" y="4039652"/>
            <a:ext cx="714294" cy="151452"/>
          </a:xfrm>
          <a:prstGeom prst="rect">
            <a:avLst/>
          </a:prstGeom>
          <a:noFill/>
        </p:spPr>
        <p:txBody>
          <a:bodyPr wrap="none" lIns="3600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200" dirty="0"/>
              <a:t>Inst[24:20]</a:t>
            </a:r>
            <a:endParaRPr lang="zh-CN" altLang="en-US" sz="1200" dirty="0"/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37C66525-2641-10FE-2E97-211A40280382}"/>
              </a:ext>
            </a:extLst>
          </p:cNvPr>
          <p:cNvSpPr txBox="1"/>
          <p:nvPr/>
        </p:nvSpPr>
        <p:spPr>
          <a:xfrm>
            <a:off x="2585358" y="4453309"/>
            <a:ext cx="635746" cy="151452"/>
          </a:xfrm>
          <a:prstGeom prst="rect">
            <a:avLst/>
          </a:prstGeom>
          <a:noFill/>
        </p:spPr>
        <p:txBody>
          <a:bodyPr wrap="none" lIns="3600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200" dirty="0"/>
              <a:t>Inst[11:7]</a:t>
            </a:r>
            <a:endParaRPr lang="zh-CN" altLang="en-US" sz="1200" dirty="0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3BAC8681-6A8E-E295-4572-BF35C01B744C}"/>
              </a:ext>
            </a:extLst>
          </p:cNvPr>
          <p:cNvSpPr txBox="1"/>
          <p:nvPr/>
        </p:nvSpPr>
        <p:spPr>
          <a:xfrm>
            <a:off x="2554877" y="3438760"/>
            <a:ext cx="909860" cy="151452"/>
          </a:xfrm>
          <a:prstGeom prst="rect">
            <a:avLst/>
          </a:prstGeom>
          <a:noFill/>
        </p:spPr>
        <p:txBody>
          <a:bodyPr wrap="none" lIns="3600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200" dirty="0">
                <a:solidFill>
                  <a:srgbClr val="FF0000"/>
                </a:solidFill>
              </a:rPr>
              <a:t>Inst[30,14:12]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221" name="连接符: 肘形 220">
            <a:extLst>
              <a:ext uri="{FF2B5EF4-FFF2-40B4-BE49-F238E27FC236}">
                <a16:creationId xmlns:a16="http://schemas.microsoft.com/office/drawing/2014/main" id="{A7FF7F85-B994-B388-B4FE-3556EFFCFF0E}"/>
              </a:ext>
            </a:extLst>
          </p:cNvPr>
          <p:cNvCxnSpPr>
            <a:cxnSpLocks/>
            <a:stCxn id="222" idx="6"/>
          </p:cNvCxnSpPr>
          <p:nvPr/>
        </p:nvCxnSpPr>
        <p:spPr>
          <a:xfrm flipV="1">
            <a:off x="1522442" y="1731794"/>
            <a:ext cx="4207730" cy="860857"/>
          </a:xfrm>
          <a:prstGeom prst="bentConnector3">
            <a:avLst>
              <a:gd name="adj1" fmla="val 34064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椭圆 221">
            <a:extLst>
              <a:ext uri="{FF2B5EF4-FFF2-40B4-BE49-F238E27FC236}">
                <a16:creationId xmlns:a16="http://schemas.microsoft.com/office/drawing/2014/main" id="{00BE3D15-A4A4-E679-E2C9-C940EFE11504}"/>
              </a:ext>
            </a:extLst>
          </p:cNvPr>
          <p:cNvSpPr/>
          <p:nvPr/>
        </p:nvSpPr>
        <p:spPr>
          <a:xfrm>
            <a:off x="1468442" y="2565651"/>
            <a:ext cx="54000" cy="5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AAD31463-60DC-E8DB-8B37-2B85BEFD4939}"/>
              </a:ext>
            </a:extLst>
          </p:cNvPr>
          <p:cNvSpPr/>
          <p:nvPr/>
        </p:nvSpPr>
        <p:spPr>
          <a:xfrm>
            <a:off x="4958744" y="1254443"/>
            <a:ext cx="2662814" cy="16633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306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9B08A-FFF9-4354-BD63-396A4FF80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带控制的</a:t>
            </a:r>
            <a:r>
              <a:rPr lang="en-US" altLang="zh-CN" dirty="0"/>
              <a:t>RISC-V</a:t>
            </a:r>
            <a:r>
              <a:rPr lang="zh-CN" altLang="en-US" dirty="0"/>
              <a:t>数据通路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244AEB-E739-47A9-8336-FF0F5B432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</a:t>
            </a:fld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27C686E-3D9A-4A77-B381-1DCCFA346234}"/>
              </a:ext>
            </a:extLst>
          </p:cNvPr>
          <p:cNvGrpSpPr/>
          <p:nvPr/>
        </p:nvGrpSpPr>
        <p:grpSpPr>
          <a:xfrm>
            <a:off x="2012947" y="1254443"/>
            <a:ext cx="410213" cy="978217"/>
            <a:chOff x="6937375" y="1409700"/>
            <a:chExt cx="1054100" cy="1492250"/>
          </a:xfrm>
          <a:solidFill>
            <a:schemeClr val="bg1"/>
          </a:solidFill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498061C8-ED40-4C92-A8B1-34B71771AA1D}"/>
                </a:ext>
              </a:extLst>
            </p:cNvPr>
            <p:cNvSpPr/>
            <p:nvPr/>
          </p:nvSpPr>
          <p:spPr>
            <a:xfrm>
              <a:off x="6937375" y="1409700"/>
              <a:ext cx="1054100" cy="1492250"/>
            </a:xfrm>
            <a:custGeom>
              <a:avLst/>
              <a:gdLst>
                <a:gd name="connsiteX0" fmla="*/ 0 w 1054100"/>
                <a:gd name="connsiteY0" fmla="*/ 0 h 1492250"/>
                <a:gd name="connsiteX1" fmla="*/ 1054100 w 1054100"/>
                <a:gd name="connsiteY1" fmla="*/ 381000 h 1492250"/>
                <a:gd name="connsiteX2" fmla="*/ 1054100 w 1054100"/>
                <a:gd name="connsiteY2" fmla="*/ 1073150 h 1492250"/>
                <a:gd name="connsiteX3" fmla="*/ 0 w 1054100"/>
                <a:gd name="connsiteY3" fmla="*/ 1492250 h 1492250"/>
                <a:gd name="connsiteX4" fmla="*/ 0 w 1054100"/>
                <a:gd name="connsiteY4" fmla="*/ 920750 h 1492250"/>
                <a:gd name="connsiteX5" fmla="*/ 158750 w 1054100"/>
                <a:gd name="connsiteY5" fmla="*/ 723900 h 1492250"/>
                <a:gd name="connsiteX6" fmla="*/ 0 w 1054100"/>
                <a:gd name="connsiteY6" fmla="*/ 527050 h 1492250"/>
                <a:gd name="connsiteX7" fmla="*/ 0 w 1054100"/>
                <a:gd name="connsiteY7" fmla="*/ 0 h 149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54100" h="1492250">
                  <a:moveTo>
                    <a:pt x="0" y="0"/>
                  </a:moveTo>
                  <a:lnTo>
                    <a:pt x="1054100" y="381000"/>
                  </a:lnTo>
                  <a:lnTo>
                    <a:pt x="1054100" y="1073150"/>
                  </a:lnTo>
                  <a:lnTo>
                    <a:pt x="0" y="1492250"/>
                  </a:lnTo>
                  <a:lnTo>
                    <a:pt x="0" y="920750"/>
                  </a:lnTo>
                  <a:lnTo>
                    <a:pt x="158750" y="723900"/>
                  </a:lnTo>
                  <a:lnTo>
                    <a:pt x="0" y="5270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1E2D41D-4A55-4912-8412-E9117EB89070}"/>
                </a:ext>
              </a:extLst>
            </p:cNvPr>
            <p:cNvSpPr/>
            <p:nvPr/>
          </p:nvSpPr>
          <p:spPr>
            <a:xfrm>
              <a:off x="6951450" y="1653397"/>
              <a:ext cx="83976" cy="65315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05C6D81-4049-411C-88F8-ABDA91ED05BF}"/>
                </a:ext>
              </a:extLst>
            </p:cNvPr>
            <p:cNvSpPr/>
            <p:nvPr/>
          </p:nvSpPr>
          <p:spPr>
            <a:xfrm>
              <a:off x="6951450" y="2561447"/>
              <a:ext cx="83976" cy="65315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52A76D8-7D95-44B9-B42B-786CC2DB8218}"/>
                </a:ext>
              </a:extLst>
            </p:cNvPr>
            <p:cNvSpPr txBox="1"/>
            <p:nvPr/>
          </p:nvSpPr>
          <p:spPr>
            <a:xfrm>
              <a:off x="7110345" y="1993071"/>
              <a:ext cx="663759" cy="281704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200" b="1" dirty="0"/>
                <a:t>Add</a:t>
              </a:r>
              <a:endParaRPr lang="zh-CN" altLang="en-US" sz="1200" b="1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08B566A-E5F9-453A-9D91-3F8F826CD68A}"/>
                </a:ext>
              </a:extLst>
            </p:cNvPr>
            <p:cNvSpPr txBox="1"/>
            <p:nvPr/>
          </p:nvSpPr>
          <p:spPr>
            <a:xfrm>
              <a:off x="7778758" y="2009776"/>
              <a:ext cx="181242" cy="28170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S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14EFBC7-E1AE-4DDD-A248-FBEAE54AF425}"/>
              </a:ext>
            </a:extLst>
          </p:cNvPr>
          <p:cNvGrpSpPr/>
          <p:nvPr/>
        </p:nvGrpSpPr>
        <p:grpSpPr>
          <a:xfrm>
            <a:off x="5721032" y="1552575"/>
            <a:ext cx="684530" cy="967740"/>
            <a:chOff x="5854382" y="990600"/>
            <a:chExt cx="684530" cy="967740"/>
          </a:xfrm>
        </p:grpSpPr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1332D4DC-3138-4958-80C3-2FAC1FB44D58}"/>
                </a:ext>
              </a:extLst>
            </p:cNvPr>
            <p:cNvSpPr/>
            <p:nvPr/>
          </p:nvSpPr>
          <p:spPr>
            <a:xfrm>
              <a:off x="5854382" y="990600"/>
              <a:ext cx="684530" cy="967740"/>
            </a:xfrm>
            <a:custGeom>
              <a:avLst/>
              <a:gdLst>
                <a:gd name="connsiteX0" fmla="*/ 0 w 1054100"/>
                <a:gd name="connsiteY0" fmla="*/ 0 h 1492250"/>
                <a:gd name="connsiteX1" fmla="*/ 1054100 w 1054100"/>
                <a:gd name="connsiteY1" fmla="*/ 381000 h 1492250"/>
                <a:gd name="connsiteX2" fmla="*/ 1054100 w 1054100"/>
                <a:gd name="connsiteY2" fmla="*/ 1073150 h 1492250"/>
                <a:gd name="connsiteX3" fmla="*/ 0 w 1054100"/>
                <a:gd name="connsiteY3" fmla="*/ 1492250 h 1492250"/>
                <a:gd name="connsiteX4" fmla="*/ 0 w 1054100"/>
                <a:gd name="connsiteY4" fmla="*/ 920750 h 1492250"/>
                <a:gd name="connsiteX5" fmla="*/ 158750 w 1054100"/>
                <a:gd name="connsiteY5" fmla="*/ 723900 h 1492250"/>
                <a:gd name="connsiteX6" fmla="*/ 0 w 1054100"/>
                <a:gd name="connsiteY6" fmla="*/ 527050 h 1492250"/>
                <a:gd name="connsiteX7" fmla="*/ 0 w 1054100"/>
                <a:gd name="connsiteY7" fmla="*/ 0 h 149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54100" h="1492250">
                  <a:moveTo>
                    <a:pt x="0" y="0"/>
                  </a:moveTo>
                  <a:lnTo>
                    <a:pt x="1054100" y="381000"/>
                  </a:lnTo>
                  <a:lnTo>
                    <a:pt x="1054100" y="1073150"/>
                  </a:lnTo>
                  <a:lnTo>
                    <a:pt x="0" y="1492250"/>
                  </a:lnTo>
                  <a:lnTo>
                    <a:pt x="0" y="920750"/>
                  </a:lnTo>
                  <a:lnTo>
                    <a:pt x="158750" y="723900"/>
                  </a:lnTo>
                  <a:lnTo>
                    <a:pt x="0" y="527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3BF6355D-7463-4FCA-83C0-65D368C2C2C3}"/>
                </a:ext>
              </a:extLst>
            </p:cNvPr>
            <p:cNvSpPr/>
            <p:nvPr/>
          </p:nvSpPr>
          <p:spPr>
            <a:xfrm>
              <a:off x="5863522" y="1148640"/>
              <a:ext cx="54534" cy="42357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D74FE6BF-C5CD-4B51-87F4-23904258913D}"/>
                </a:ext>
              </a:extLst>
            </p:cNvPr>
            <p:cNvSpPr/>
            <p:nvPr/>
          </p:nvSpPr>
          <p:spPr>
            <a:xfrm>
              <a:off x="5863522" y="1737520"/>
              <a:ext cx="54534" cy="42357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BC75A914-CA6B-4DB5-B11E-C038F9B4BBF9}"/>
                </a:ext>
              </a:extLst>
            </p:cNvPr>
            <p:cNvSpPr txBox="1"/>
            <p:nvPr/>
          </p:nvSpPr>
          <p:spPr>
            <a:xfrm>
              <a:off x="5973161" y="1342231"/>
              <a:ext cx="301365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400" b="1" dirty="0"/>
                <a:t>Add</a:t>
              </a:r>
              <a:endParaRPr lang="zh-CN" altLang="en-US" sz="1400" b="1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56DD229-0AEB-48E2-8BA6-9400B25E017F}"/>
                </a:ext>
              </a:extLst>
            </p:cNvPr>
            <p:cNvSpPr txBox="1"/>
            <p:nvPr/>
          </p:nvSpPr>
          <p:spPr>
            <a:xfrm>
              <a:off x="6253357" y="1467386"/>
              <a:ext cx="27411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200" dirty="0"/>
                <a:t>Sum</a:t>
              </a:r>
              <a:endParaRPr lang="zh-CN" altLang="en-US" sz="1200" dirty="0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DF319229-FDF7-4B90-A1D6-69F5C8F620AD}"/>
                </a:ext>
              </a:extLst>
            </p:cNvPr>
            <p:cNvSpPr/>
            <p:nvPr/>
          </p:nvSpPr>
          <p:spPr>
            <a:xfrm>
              <a:off x="6443452" y="1420034"/>
              <a:ext cx="83976" cy="65315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D13E68DF-C510-4087-A453-6B9C13453F0D}"/>
              </a:ext>
            </a:extLst>
          </p:cNvPr>
          <p:cNvSpPr/>
          <p:nvPr/>
        </p:nvSpPr>
        <p:spPr>
          <a:xfrm>
            <a:off x="1196340" y="3594100"/>
            <a:ext cx="243840" cy="79248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Calibri "/>
              </a:rPr>
              <a:t>PC</a:t>
            </a:r>
            <a:endParaRPr lang="zh-CN" altLang="en-US" sz="1400" b="1" dirty="0">
              <a:solidFill>
                <a:schemeClr val="tx1"/>
              </a:solidFill>
              <a:latin typeface="Calibri 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F5DA9B23-A688-4313-9C23-76C922728CF2}"/>
              </a:ext>
            </a:extLst>
          </p:cNvPr>
          <p:cNvSpPr/>
          <p:nvPr/>
        </p:nvSpPr>
        <p:spPr>
          <a:xfrm>
            <a:off x="4114800" y="5265420"/>
            <a:ext cx="502920" cy="74676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400" b="1" dirty="0" err="1">
                <a:solidFill>
                  <a:schemeClr val="tx1"/>
                </a:solidFill>
              </a:rPr>
              <a:t>Imm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Gen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0421CAB-ABB7-40A7-8E2B-3BB309858652}"/>
              </a:ext>
            </a:extLst>
          </p:cNvPr>
          <p:cNvGrpSpPr/>
          <p:nvPr/>
        </p:nvGrpSpPr>
        <p:grpSpPr>
          <a:xfrm>
            <a:off x="7014754" y="1347470"/>
            <a:ext cx="216626" cy="763270"/>
            <a:chOff x="6252754" y="1911350"/>
            <a:chExt cx="262346" cy="762000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1989F121-0F97-47EC-B59A-C77BE653EBA7}"/>
                </a:ext>
              </a:extLst>
            </p:cNvPr>
            <p:cNvSpPr/>
            <p:nvPr/>
          </p:nvSpPr>
          <p:spPr>
            <a:xfrm>
              <a:off x="6252754" y="1911350"/>
              <a:ext cx="262346" cy="762000"/>
            </a:xfrm>
            <a:prstGeom prst="roundRect">
              <a:avLst>
                <a:gd name="adj" fmla="val 37898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>
                <a:lnSpc>
                  <a:spcPct val="70000"/>
                </a:lnSpc>
              </a:pPr>
              <a:r>
                <a:rPr lang="en-US" altLang="zh-CN" sz="1400" b="1" dirty="0">
                  <a:solidFill>
                    <a:schemeClr val="tx1"/>
                  </a:solidFill>
                  <a:latin typeface="Lucida Console" panose="020B0609040504020204" pitchFamily="49" charset="0"/>
                  <a:cs typeface="Arial" panose="020B0604020202020204" pitchFamily="34" charset="0"/>
                </a:rPr>
                <a:t>M</a:t>
              </a:r>
            </a:p>
            <a:p>
              <a:pPr algn="r">
                <a:lnSpc>
                  <a:spcPct val="70000"/>
                </a:lnSpc>
              </a:pPr>
              <a:r>
                <a:rPr lang="en-US" altLang="zh-CN" sz="1400" b="1" dirty="0">
                  <a:solidFill>
                    <a:schemeClr val="tx1"/>
                  </a:solidFill>
                  <a:latin typeface="Lucida Console" panose="020B0609040504020204" pitchFamily="49" charset="0"/>
                  <a:cs typeface="Arial" panose="020B0604020202020204" pitchFamily="34" charset="0"/>
                </a:rPr>
                <a:t>U</a:t>
              </a:r>
            </a:p>
            <a:p>
              <a:pPr algn="r">
                <a:lnSpc>
                  <a:spcPct val="70000"/>
                </a:lnSpc>
              </a:pPr>
              <a:r>
                <a:rPr lang="en-US" altLang="zh-CN" sz="1400" b="1" dirty="0">
                  <a:solidFill>
                    <a:schemeClr val="tx1"/>
                  </a:solidFill>
                  <a:latin typeface="Lucida Console" panose="020B0609040504020204" pitchFamily="49" charset="0"/>
                  <a:cs typeface="Arial" panose="020B0604020202020204" pitchFamily="34" charset="0"/>
                </a:rPr>
                <a:t>X</a:t>
              </a:r>
              <a:endParaRPr lang="zh-CN" altLang="en-US" sz="14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D70BA1CA-7529-46E6-ACD7-364211FF9FF6}"/>
                </a:ext>
              </a:extLst>
            </p:cNvPr>
            <p:cNvSpPr/>
            <p:nvPr/>
          </p:nvSpPr>
          <p:spPr>
            <a:xfrm>
              <a:off x="6262475" y="1985578"/>
              <a:ext cx="83976" cy="65315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B28D39F5-6CF1-4919-B12E-ABBC96639C4F}"/>
                </a:ext>
              </a:extLst>
            </p:cNvPr>
            <p:cNvSpPr/>
            <p:nvPr/>
          </p:nvSpPr>
          <p:spPr>
            <a:xfrm>
              <a:off x="6262475" y="2545445"/>
              <a:ext cx="83976" cy="65315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1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7E9178F0-4F58-4228-8896-8A4C9998BCEB}"/>
              </a:ext>
            </a:extLst>
          </p:cNvPr>
          <p:cNvGrpSpPr/>
          <p:nvPr/>
        </p:nvGrpSpPr>
        <p:grpSpPr>
          <a:xfrm>
            <a:off x="5246914" y="4462463"/>
            <a:ext cx="201386" cy="604837"/>
            <a:chOff x="6252754" y="1911350"/>
            <a:chExt cx="262346" cy="762000"/>
          </a:xfrm>
        </p:grpSpPr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B4BE339E-847D-4685-B3C6-F10687C89AA4}"/>
                </a:ext>
              </a:extLst>
            </p:cNvPr>
            <p:cNvSpPr/>
            <p:nvPr/>
          </p:nvSpPr>
          <p:spPr>
            <a:xfrm>
              <a:off x="6252754" y="1911350"/>
              <a:ext cx="262346" cy="762000"/>
            </a:xfrm>
            <a:prstGeom prst="roundRect">
              <a:avLst>
                <a:gd name="adj" fmla="val 37898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>
                <a:lnSpc>
                  <a:spcPct val="7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latin typeface="Lucida Console" panose="020B0609040504020204" pitchFamily="49" charset="0"/>
                  <a:cs typeface="Arial" panose="020B0604020202020204" pitchFamily="34" charset="0"/>
                </a:rPr>
                <a:t>M</a:t>
              </a:r>
            </a:p>
            <a:p>
              <a:pPr algn="r">
                <a:lnSpc>
                  <a:spcPct val="7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latin typeface="Lucida Console" panose="020B0609040504020204" pitchFamily="49" charset="0"/>
                  <a:cs typeface="Arial" panose="020B0604020202020204" pitchFamily="34" charset="0"/>
                </a:rPr>
                <a:t>U</a:t>
              </a:r>
            </a:p>
            <a:p>
              <a:pPr algn="r">
                <a:lnSpc>
                  <a:spcPct val="7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latin typeface="Lucida Console" panose="020B0609040504020204" pitchFamily="49" charset="0"/>
                  <a:cs typeface="Arial" panose="020B0604020202020204" pitchFamily="34" charset="0"/>
                </a:rPr>
                <a:t>X</a:t>
              </a:r>
              <a:endParaRPr lang="zh-CN" altLang="en-US" sz="12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0C23E0C9-756F-46C5-AF83-DAF27F6C52AB}"/>
                </a:ext>
              </a:extLst>
            </p:cNvPr>
            <p:cNvSpPr/>
            <p:nvPr/>
          </p:nvSpPr>
          <p:spPr>
            <a:xfrm>
              <a:off x="6262475" y="2015213"/>
              <a:ext cx="83976" cy="65315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A35182FC-7053-4BE0-8E77-2BACAD7E4307}"/>
                </a:ext>
              </a:extLst>
            </p:cNvPr>
            <p:cNvSpPr/>
            <p:nvPr/>
          </p:nvSpPr>
          <p:spPr>
            <a:xfrm>
              <a:off x="6262475" y="2469372"/>
              <a:ext cx="83976" cy="65315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1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B74BF786-2174-4845-9854-BED8B11E5062}"/>
              </a:ext>
            </a:extLst>
          </p:cNvPr>
          <p:cNvGrpSpPr/>
          <p:nvPr/>
        </p:nvGrpSpPr>
        <p:grpSpPr>
          <a:xfrm>
            <a:off x="1630680" y="3820477"/>
            <a:ext cx="739140" cy="1066800"/>
            <a:chOff x="2948940" y="1722120"/>
            <a:chExt cx="937260" cy="1333500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3D195E52-92E6-4B4C-87D2-298ECD686DF5}"/>
                </a:ext>
              </a:extLst>
            </p:cNvPr>
            <p:cNvSpPr/>
            <p:nvPr/>
          </p:nvSpPr>
          <p:spPr>
            <a:xfrm>
              <a:off x="2948940" y="1722120"/>
              <a:ext cx="937260" cy="13335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7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 "/>
              </a:endParaRPr>
            </a:p>
            <a:p>
              <a:pPr algn="ctr">
                <a:lnSpc>
                  <a:spcPct val="7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 "/>
              </a:endParaRPr>
            </a:p>
            <a:p>
              <a:pPr algn="ctr">
                <a:lnSpc>
                  <a:spcPct val="7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 "/>
              </a:endParaRPr>
            </a:p>
            <a:p>
              <a:pPr algn="ctr">
                <a:lnSpc>
                  <a:spcPct val="7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 "/>
              </a:endParaRPr>
            </a:p>
            <a:p>
              <a:pPr algn="r">
                <a:lnSpc>
                  <a:spcPct val="70000"/>
                </a:lnSpc>
              </a:pPr>
              <a:r>
                <a:rPr lang="en-US" altLang="zh-CN" sz="1200" dirty="0">
                  <a:solidFill>
                    <a:schemeClr val="tx1"/>
                  </a:solidFill>
                  <a:latin typeface="Calibri "/>
                </a:rPr>
                <a:t>Inst[31:0]</a:t>
              </a:r>
            </a:p>
            <a:p>
              <a:pPr algn="ctr">
                <a:lnSpc>
                  <a:spcPct val="7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 "/>
              </a:endParaRPr>
            </a:p>
            <a:p>
              <a:pPr algn="ctr">
                <a:lnSpc>
                  <a:spcPct val="7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latin typeface="Calibri "/>
                </a:rPr>
                <a:t>Instruction</a:t>
              </a:r>
            </a:p>
            <a:p>
              <a:pPr algn="ctr">
                <a:lnSpc>
                  <a:spcPct val="7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latin typeface="Calibri "/>
                </a:rPr>
                <a:t>memory</a:t>
              </a:r>
              <a:endParaRPr lang="zh-CN" altLang="en-US" sz="1200" b="1" dirty="0">
                <a:solidFill>
                  <a:schemeClr val="tx1"/>
                </a:solidFill>
                <a:latin typeface="Calibri 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4090F501-C41B-487F-B246-26A74CD371AF}"/>
                </a:ext>
              </a:extLst>
            </p:cNvPr>
            <p:cNvSpPr txBox="1"/>
            <p:nvPr/>
          </p:nvSpPr>
          <p:spPr>
            <a:xfrm>
              <a:off x="2955609" y="1752600"/>
              <a:ext cx="659394" cy="373980"/>
            </a:xfrm>
            <a:prstGeom prst="rect">
              <a:avLst/>
            </a:prstGeom>
            <a:noFill/>
          </p:spPr>
          <p:txBody>
            <a:bodyPr wrap="none" lIns="3600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200" dirty="0"/>
                <a:t>Read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200" dirty="0"/>
                <a:t>address</a:t>
              </a:r>
              <a:endParaRPr lang="zh-CN" altLang="en-US" sz="1200" dirty="0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8B592FF1-FC38-405E-95E5-2667C9628B51}"/>
              </a:ext>
            </a:extLst>
          </p:cNvPr>
          <p:cNvGrpSpPr/>
          <p:nvPr/>
        </p:nvGrpSpPr>
        <p:grpSpPr>
          <a:xfrm>
            <a:off x="5606311" y="3954780"/>
            <a:ext cx="689103" cy="990600"/>
            <a:chOff x="6929389" y="1409700"/>
            <a:chExt cx="1064093" cy="1492250"/>
          </a:xfrm>
          <a:solidFill>
            <a:schemeClr val="bg1"/>
          </a:solidFill>
        </p:grpSpPr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70587F38-25BE-44EE-98FF-DD831CC7F690}"/>
                </a:ext>
              </a:extLst>
            </p:cNvPr>
            <p:cNvSpPr/>
            <p:nvPr/>
          </p:nvSpPr>
          <p:spPr>
            <a:xfrm>
              <a:off x="6937375" y="1409700"/>
              <a:ext cx="1054100" cy="1492250"/>
            </a:xfrm>
            <a:custGeom>
              <a:avLst/>
              <a:gdLst>
                <a:gd name="connsiteX0" fmla="*/ 0 w 1054100"/>
                <a:gd name="connsiteY0" fmla="*/ 0 h 1492250"/>
                <a:gd name="connsiteX1" fmla="*/ 1054100 w 1054100"/>
                <a:gd name="connsiteY1" fmla="*/ 381000 h 1492250"/>
                <a:gd name="connsiteX2" fmla="*/ 1054100 w 1054100"/>
                <a:gd name="connsiteY2" fmla="*/ 1073150 h 1492250"/>
                <a:gd name="connsiteX3" fmla="*/ 0 w 1054100"/>
                <a:gd name="connsiteY3" fmla="*/ 1492250 h 1492250"/>
                <a:gd name="connsiteX4" fmla="*/ 0 w 1054100"/>
                <a:gd name="connsiteY4" fmla="*/ 920750 h 1492250"/>
                <a:gd name="connsiteX5" fmla="*/ 158750 w 1054100"/>
                <a:gd name="connsiteY5" fmla="*/ 723900 h 1492250"/>
                <a:gd name="connsiteX6" fmla="*/ 0 w 1054100"/>
                <a:gd name="connsiteY6" fmla="*/ 527050 h 1492250"/>
                <a:gd name="connsiteX7" fmla="*/ 0 w 1054100"/>
                <a:gd name="connsiteY7" fmla="*/ 0 h 149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54100" h="1492250">
                  <a:moveTo>
                    <a:pt x="0" y="0"/>
                  </a:moveTo>
                  <a:lnTo>
                    <a:pt x="1054100" y="381000"/>
                  </a:lnTo>
                  <a:lnTo>
                    <a:pt x="1054100" y="1073150"/>
                  </a:lnTo>
                  <a:lnTo>
                    <a:pt x="0" y="1492250"/>
                  </a:lnTo>
                  <a:lnTo>
                    <a:pt x="0" y="920750"/>
                  </a:lnTo>
                  <a:lnTo>
                    <a:pt x="158750" y="723900"/>
                  </a:lnTo>
                  <a:lnTo>
                    <a:pt x="0" y="5270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B1051C31-C779-4B80-8B28-97BDF726400D}"/>
                </a:ext>
              </a:extLst>
            </p:cNvPr>
            <p:cNvSpPr/>
            <p:nvPr/>
          </p:nvSpPr>
          <p:spPr>
            <a:xfrm>
              <a:off x="6929389" y="1589547"/>
              <a:ext cx="83977" cy="65315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55855E32-2DDC-460C-BFE9-9B0A09B6BE95}"/>
                </a:ext>
              </a:extLst>
            </p:cNvPr>
            <p:cNvSpPr/>
            <p:nvPr/>
          </p:nvSpPr>
          <p:spPr>
            <a:xfrm>
              <a:off x="6951451" y="2597319"/>
              <a:ext cx="83977" cy="65315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E496441C-9EE5-4555-88E6-428A2FD89BEC}"/>
                </a:ext>
              </a:extLst>
            </p:cNvPr>
            <p:cNvSpPr/>
            <p:nvPr/>
          </p:nvSpPr>
          <p:spPr>
            <a:xfrm>
              <a:off x="7900775" y="2082022"/>
              <a:ext cx="83976" cy="65315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499DCDD8-1C6B-48CD-B4C2-7B6F092582E8}"/>
                </a:ext>
              </a:extLst>
            </p:cNvPr>
            <p:cNvSpPr txBox="1"/>
            <p:nvPr/>
          </p:nvSpPr>
          <p:spPr>
            <a:xfrm>
              <a:off x="7094264" y="2034931"/>
              <a:ext cx="469102" cy="32454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400" b="1" dirty="0"/>
                <a:t>ALU</a:t>
              </a:r>
              <a:endParaRPr lang="zh-CN" altLang="en-US" b="1" dirty="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CDEF3ACD-0BC4-41B5-8A87-ED39928661A1}"/>
                </a:ext>
              </a:extLst>
            </p:cNvPr>
            <p:cNvSpPr txBox="1"/>
            <p:nvPr/>
          </p:nvSpPr>
          <p:spPr>
            <a:xfrm>
              <a:off x="7432386" y="2151607"/>
              <a:ext cx="561096" cy="309762"/>
            </a:xfrm>
            <a:prstGeom prst="rect">
              <a:avLst/>
            </a:prstGeom>
            <a:noFill/>
          </p:spPr>
          <p:txBody>
            <a:bodyPr wrap="none" lIns="0" tIns="36000" rIns="36000" bIns="0" rtlCol="0">
              <a:spAutoFit/>
            </a:bodyPr>
            <a:lstStyle/>
            <a:p>
              <a:r>
                <a:rPr lang="en-US" altLang="zh-CN" sz="1100" dirty="0"/>
                <a:t>result</a:t>
              </a:r>
              <a:endParaRPr lang="zh-CN" altLang="en-US" sz="1100" dirty="0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D5975168-DFDC-43CA-93DE-6BE2103D5B78}"/>
                </a:ext>
              </a:extLst>
            </p:cNvPr>
            <p:cNvSpPr txBox="1"/>
            <p:nvPr/>
          </p:nvSpPr>
          <p:spPr>
            <a:xfrm>
              <a:off x="7618687" y="1895477"/>
              <a:ext cx="368822" cy="25500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altLang="zh-CN" sz="1100" dirty="0">
                  <a:solidFill>
                    <a:schemeClr val="bg1"/>
                  </a:solidFill>
                </a:rPr>
                <a:t>Less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3ED22327-136C-4898-9008-8876C6B9A071}"/>
                </a:ext>
              </a:extLst>
            </p:cNvPr>
            <p:cNvSpPr txBox="1"/>
            <p:nvPr/>
          </p:nvSpPr>
          <p:spPr>
            <a:xfrm>
              <a:off x="7586510" y="1734407"/>
              <a:ext cx="401001" cy="25500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altLang="zh-CN" sz="1100" dirty="0"/>
                <a:t>Zero</a:t>
              </a: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17ACE99E-172E-49B9-B6CD-8A6A8DFF17DF}"/>
              </a:ext>
            </a:extLst>
          </p:cNvPr>
          <p:cNvGrpSpPr/>
          <p:nvPr/>
        </p:nvGrpSpPr>
        <p:grpSpPr>
          <a:xfrm>
            <a:off x="3848100" y="3703320"/>
            <a:ext cx="1021080" cy="1455420"/>
            <a:chOff x="487680" y="1836420"/>
            <a:chExt cx="1272540" cy="1805940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1FBB2A90-82F6-4D63-8D65-688DE8EF257A}"/>
                </a:ext>
              </a:extLst>
            </p:cNvPr>
            <p:cNvSpPr/>
            <p:nvPr/>
          </p:nvSpPr>
          <p:spPr>
            <a:xfrm>
              <a:off x="487680" y="1836420"/>
              <a:ext cx="1272540" cy="18059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36000" bIns="0" rtlCol="0" anchor="ctr"/>
            <a:lstStyle/>
            <a:p>
              <a:pPr algn="ctr">
                <a:lnSpc>
                  <a:spcPct val="7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 "/>
              </a:endParaRPr>
            </a:p>
            <a:p>
              <a:pPr algn="ctr">
                <a:lnSpc>
                  <a:spcPct val="7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 "/>
              </a:endParaRPr>
            </a:p>
            <a:p>
              <a:pPr algn="ctr">
                <a:lnSpc>
                  <a:spcPct val="7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 "/>
              </a:endParaRPr>
            </a:p>
            <a:p>
              <a:pPr algn="ctr">
                <a:lnSpc>
                  <a:spcPct val="7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 "/>
              </a:endParaRPr>
            </a:p>
            <a:p>
              <a:pPr algn="ctr">
                <a:lnSpc>
                  <a:spcPct val="7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 "/>
              </a:endParaRPr>
            </a:p>
            <a:p>
              <a:pPr algn="ctr">
                <a:lnSpc>
                  <a:spcPct val="7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 "/>
              </a:endParaRPr>
            </a:p>
            <a:p>
              <a:pPr algn="r">
                <a:lnSpc>
                  <a:spcPct val="7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 "/>
              </a:endParaRPr>
            </a:p>
            <a:p>
              <a:pPr algn="r">
                <a:lnSpc>
                  <a:spcPct val="7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 "/>
              </a:endParaRPr>
            </a:p>
            <a:p>
              <a:pPr algn="r">
                <a:lnSpc>
                  <a:spcPct val="7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 "/>
              </a:endParaRPr>
            </a:p>
            <a:p>
              <a:pPr algn="r">
                <a:lnSpc>
                  <a:spcPct val="7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latin typeface="Calibri "/>
                </a:rPr>
                <a:t>Registers</a:t>
              </a:r>
              <a:endParaRPr lang="zh-CN" altLang="en-US" sz="1200" b="1" dirty="0">
                <a:solidFill>
                  <a:schemeClr val="tx1"/>
                </a:solidFill>
                <a:latin typeface="Calibri 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5A793CF6-18B8-4C85-8548-F28447D8D4A1}"/>
                </a:ext>
              </a:extLst>
            </p:cNvPr>
            <p:cNvSpPr txBox="1"/>
            <p:nvPr/>
          </p:nvSpPr>
          <p:spPr>
            <a:xfrm>
              <a:off x="487680" y="1892938"/>
              <a:ext cx="716556" cy="349437"/>
            </a:xfrm>
            <a:prstGeom prst="rect">
              <a:avLst/>
            </a:prstGeom>
            <a:noFill/>
          </p:spPr>
          <p:txBody>
            <a:bodyPr wrap="none" lIns="3600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100" dirty="0"/>
                <a:t>Read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100" dirty="0"/>
                <a:t>Register1</a:t>
              </a:r>
              <a:endParaRPr lang="zh-CN" altLang="en-US" sz="1100" dirty="0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449C926A-E15A-4C96-834E-25E493C9E24E}"/>
                </a:ext>
              </a:extLst>
            </p:cNvPr>
            <p:cNvSpPr txBox="1"/>
            <p:nvPr/>
          </p:nvSpPr>
          <p:spPr>
            <a:xfrm>
              <a:off x="487680" y="2291572"/>
              <a:ext cx="716556" cy="349437"/>
            </a:xfrm>
            <a:prstGeom prst="rect">
              <a:avLst/>
            </a:prstGeom>
            <a:noFill/>
          </p:spPr>
          <p:txBody>
            <a:bodyPr wrap="none" lIns="3600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100" dirty="0"/>
                <a:t>Read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100" dirty="0"/>
                <a:t>Register2</a:t>
              </a:r>
              <a:endParaRPr lang="zh-CN" altLang="en-US" sz="1100" dirty="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F6487A22-A529-4CD8-AF19-49C5B006D952}"/>
                </a:ext>
              </a:extLst>
            </p:cNvPr>
            <p:cNvSpPr txBox="1"/>
            <p:nvPr/>
          </p:nvSpPr>
          <p:spPr>
            <a:xfrm>
              <a:off x="487680" y="2807338"/>
              <a:ext cx="626656" cy="349437"/>
            </a:xfrm>
            <a:prstGeom prst="rect">
              <a:avLst/>
            </a:prstGeom>
            <a:noFill/>
          </p:spPr>
          <p:txBody>
            <a:bodyPr wrap="none" lIns="3600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100" dirty="0"/>
                <a:t>Write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100" dirty="0"/>
                <a:t>Register</a:t>
              </a:r>
              <a:endParaRPr lang="zh-CN" altLang="en-US" sz="1100" dirty="0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2298A6D9-BF82-41C1-8C23-714DA56CF286}"/>
                </a:ext>
              </a:extLst>
            </p:cNvPr>
            <p:cNvSpPr txBox="1"/>
            <p:nvPr/>
          </p:nvSpPr>
          <p:spPr>
            <a:xfrm>
              <a:off x="487680" y="3249298"/>
              <a:ext cx="448854" cy="349437"/>
            </a:xfrm>
            <a:prstGeom prst="rect">
              <a:avLst/>
            </a:prstGeom>
            <a:noFill/>
          </p:spPr>
          <p:txBody>
            <a:bodyPr wrap="none" lIns="3600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100" dirty="0"/>
                <a:t>Write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100" dirty="0"/>
                <a:t>data</a:t>
              </a:r>
              <a:endParaRPr lang="zh-CN" altLang="en-US" sz="1100" dirty="0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47C0EA42-9C1B-46B3-8A37-417F8D65F2A1}"/>
                </a:ext>
              </a:extLst>
            </p:cNvPr>
            <p:cNvSpPr txBox="1"/>
            <p:nvPr/>
          </p:nvSpPr>
          <p:spPr>
            <a:xfrm>
              <a:off x="1307371" y="2127044"/>
              <a:ext cx="452849" cy="349437"/>
            </a:xfrm>
            <a:prstGeom prst="rect">
              <a:avLst/>
            </a:prstGeom>
            <a:noFill/>
          </p:spPr>
          <p:txBody>
            <a:bodyPr wrap="none" lIns="0" tIns="0" rIns="36000" bIns="0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altLang="zh-CN" sz="1100" dirty="0"/>
                <a:t>Read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100" dirty="0"/>
                <a:t>data1</a:t>
              </a:r>
              <a:endParaRPr lang="zh-CN" altLang="en-US" sz="1100" dirty="0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C067EDE9-B892-45F9-9F9D-7BCE96493783}"/>
                </a:ext>
              </a:extLst>
            </p:cNvPr>
            <p:cNvSpPr txBox="1"/>
            <p:nvPr/>
          </p:nvSpPr>
          <p:spPr>
            <a:xfrm>
              <a:off x="1307371" y="2744667"/>
              <a:ext cx="452849" cy="349437"/>
            </a:xfrm>
            <a:prstGeom prst="rect">
              <a:avLst/>
            </a:prstGeom>
            <a:noFill/>
          </p:spPr>
          <p:txBody>
            <a:bodyPr wrap="none" lIns="0" tIns="0" rIns="36000" bIns="0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altLang="zh-CN" sz="1100" dirty="0"/>
                <a:t>Read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100" dirty="0"/>
                <a:t>data2</a:t>
              </a:r>
              <a:endParaRPr lang="zh-CN" altLang="en-US" sz="1100" dirty="0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D37641CE-3AF3-40B9-B2E0-317EB6F46D58}"/>
              </a:ext>
            </a:extLst>
          </p:cNvPr>
          <p:cNvGrpSpPr/>
          <p:nvPr/>
        </p:nvGrpSpPr>
        <p:grpSpPr>
          <a:xfrm>
            <a:off x="6544627" y="4183380"/>
            <a:ext cx="854393" cy="1272540"/>
            <a:chOff x="4586287" y="3489960"/>
            <a:chExt cx="1036320" cy="1592580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F34EF136-B0E6-4BC5-B0EF-70771CF504C6}"/>
                </a:ext>
              </a:extLst>
            </p:cNvPr>
            <p:cNvSpPr/>
            <p:nvPr/>
          </p:nvSpPr>
          <p:spPr>
            <a:xfrm>
              <a:off x="4586287" y="3489960"/>
              <a:ext cx="1036320" cy="159258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6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 "/>
              </a:endParaRPr>
            </a:p>
            <a:p>
              <a:pPr algn="ctr">
                <a:lnSpc>
                  <a:spcPct val="6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latin typeface="Calibri "/>
                </a:rPr>
                <a:t>Data</a:t>
              </a:r>
            </a:p>
            <a:p>
              <a:pPr algn="ctr">
                <a:lnSpc>
                  <a:spcPct val="6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latin typeface="Calibri "/>
                </a:rPr>
                <a:t>memory</a:t>
              </a:r>
              <a:endParaRPr lang="zh-CN" altLang="en-US" sz="1200" b="1" dirty="0">
                <a:solidFill>
                  <a:schemeClr val="tx1"/>
                </a:solidFill>
                <a:latin typeface="Calibri 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5ECC8144-7D98-49D2-BD06-F727D30D9444}"/>
                </a:ext>
              </a:extLst>
            </p:cNvPr>
            <p:cNvSpPr txBox="1"/>
            <p:nvPr/>
          </p:nvSpPr>
          <p:spPr>
            <a:xfrm>
              <a:off x="4586287" y="3863340"/>
              <a:ext cx="600171" cy="173734"/>
            </a:xfrm>
            <a:prstGeom prst="rect">
              <a:avLst/>
            </a:prstGeom>
            <a:noFill/>
          </p:spPr>
          <p:txBody>
            <a:bodyPr wrap="none" lIns="3600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100" dirty="0"/>
                <a:t>Address</a:t>
              </a:r>
              <a:endParaRPr lang="zh-CN" altLang="en-US" sz="1100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3074D165-4B4E-448E-ABF8-023F9B109435}"/>
                </a:ext>
              </a:extLst>
            </p:cNvPr>
            <p:cNvSpPr txBox="1"/>
            <p:nvPr/>
          </p:nvSpPr>
          <p:spPr>
            <a:xfrm>
              <a:off x="5228535" y="3500439"/>
              <a:ext cx="394072" cy="343213"/>
            </a:xfrm>
            <a:prstGeom prst="rect">
              <a:avLst/>
            </a:prstGeom>
            <a:noFill/>
          </p:spPr>
          <p:txBody>
            <a:bodyPr wrap="none" lIns="0" tIns="0" rIns="36000" bIns="0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altLang="zh-CN" sz="1100" dirty="0"/>
                <a:t>Read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100" dirty="0"/>
                <a:t>data</a:t>
              </a:r>
              <a:endParaRPr lang="zh-CN" altLang="en-US" sz="1100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A2CB87F9-EBD5-4FD5-896B-ACFC5E710467}"/>
                </a:ext>
              </a:extLst>
            </p:cNvPr>
            <p:cNvSpPr txBox="1"/>
            <p:nvPr/>
          </p:nvSpPr>
          <p:spPr>
            <a:xfrm>
              <a:off x="4586287" y="4610100"/>
              <a:ext cx="436847" cy="343213"/>
            </a:xfrm>
            <a:prstGeom prst="rect">
              <a:avLst/>
            </a:prstGeom>
            <a:noFill/>
          </p:spPr>
          <p:txBody>
            <a:bodyPr wrap="none" lIns="3600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100" dirty="0"/>
                <a:t>Write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100" dirty="0"/>
                <a:t>data</a:t>
              </a:r>
              <a:endParaRPr lang="zh-CN" altLang="en-US" sz="1100" dirty="0"/>
            </a:p>
          </p:txBody>
        </p:sp>
      </p:grp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7007D04D-89DC-436E-B46D-BB0FE757E8D7}"/>
              </a:ext>
            </a:extLst>
          </p:cNvPr>
          <p:cNvCxnSpPr>
            <a:cxnSpLocks/>
            <a:stCxn id="57" idx="3"/>
            <a:endCxn id="44" idx="1"/>
          </p:cNvCxnSpPr>
          <p:nvPr/>
        </p:nvCxnSpPr>
        <p:spPr>
          <a:xfrm>
            <a:off x="4869180" y="4078343"/>
            <a:ext cx="745095" cy="2175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20BDB6CE-5F4E-4D44-A7C7-B27057740038}"/>
              </a:ext>
            </a:extLst>
          </p:cNvPr>
          <p:cNvCxnSpPr>
            <a:cxnSpLocks/>
            <a:stCxn id="86" idx="4"/>
            <a:endCxn id="94" idx="4"/>
          </p:cNvCxnSpPr>
          <p:nvPr/>
        </p:nvCxnSpPr>
        <p:spPr>
          <a:xfrm rot="16200000" flipH="1">
            <a:off x="6923981" y="4043144"/>
            <a:ext cx="25535" cy="1105521"/>
          </a:xfrm>
          <a:prstGeom prst="bentConnector3">
            <a:avLst>
              <a:gd name="adj1" fmla="val 4218108"/>
            </a:avLst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AEC9EDBA-BBB7-4D18-B93F-C110A19580F6}"/>
              </a:ext>
            </a:extLst>
          </p:cNvPr>
          <p:cNvCxnSpPr>
            <a:cxnSpLocks/>
            <a:stCxn id="58" idx="3"/>
            <a:endCxn id="33" idx="2"/>
          </p:cNvCxnSpPr>
          <p:nvPr/>
        </p:nvCxnSpPr>
        <p:spPr>
          <a:xfrm flipV="1">
            <a:off x="4869180" y="4570826"/>
            <a:ext cx="385196" cy="5264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6D322DC5-7441-434A-853D-6DB2B194FAF5}"/>
              </a:ext>
            </a:extLst>
          </p:cNvPr>
          <p:cNvCxnSpPr>
            <a:cxnSpLocks/>
            <a:stCxn id="32" idx="3"/>
            <a:endCxn id="45" idx="2"/>
          </p:cNvCxnSpPr>
          <p:nvPr/>
        </p:nvCxnSpPr>
        <p:spPr>
          <a:xfrm flipV="1">
            <a:off x="5448300" y="4764836"/>
            <a:ext cx="172298" cy="4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AA354F6B-7951-422E-B663-40B0303A5A9D}"/>
              </a:ext>
            </a:extLst>
          </p:cNvPr>
          <p:cNvCxnSpPr>
            <a:cxnSpLocks/>
            <a:stCxn id="48" idx="3"/>
            <a:endCxn id="61" idx="1"/>
          </p:cNvCxnSpPr>
          <p:nvPr/>
        </p:nvCxnSpPr>
        <p:spPr>
          <a:xfrm>
            <a:off x="6295414" y="4550095"/>
            <a:ext cx="249213" cy="1043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>
            <a:extLst>
              <a:ext uri="{FF2B5EF4-FFF2-40B4-BE49-F238E27FC236}">
                <a16:creationId xmlns:a16="http://schemas.microsoft.com/office/drawing/2014/main" id="{9ED85FF2-DF3D-48E3-8F97-58DA2358243A}"/>
              </a:ext>
            </a:extLst>
          </p:cNvPr>
          <p:cNvSpPr/>
          <p:nvPr/>
        </p:nvSpPr>
        <p:spPr>
          <a:xfrm>
            <a:off x="6356988" y="4529138"/>
            <a:ext cx="54000" cy="5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EE00CEC7-F55A-4B0A-B1ED-D286332BAF4F}"/>
              </a:ext>
            </a:extLst>
          </p:cNvPr>
          <p:cNvCxnSpPr>
            <a:cxnSpLocks/>
            <a:stCxn id="94" idx="6"/>
            <a:endCxn id="38" idx="2"/>
          </p:cNvCxnSpPr>
          <p:nvPr/>
        </p:nvCxnSpPr>
        <p:spPr>
          <a:xfrm flipV="1">
            <a:off x="7489509" y="4602486"/>
            <a:ext cx="172787" cy="6187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椭圆 93">
            <a:extLst>
              <a:ext uri="{FF2B5EF4-FFF2-40B4-BE49-F238E27FC236}">
                <a16:creationId xmlns:a16="http://schemas.microsoft.com/office/drawing/2014/main" id="{2A6AA9CC-BB82-4896-88B7-41A929DEBF4D}"/>
              </a:ext>
            </a:extLst>
          </p:cNvPr>
          <p:cNvSpPr/>
          <p:nvPr/>
        </p:nvSpPr>
        <p:spPr>
          <a:xfrm>
            <a:off x="7489508" y="4608672"/>
            <a:ext cx="0" cy="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02" name="连接符: 肘形 101">
            <a:extLst>
              <a:ext uri="{FF2B5EF4-FFF2-40B4-BE49-F238E27FC236}">
                <a16:creationId xmlns:a16="http://schemas.microsoft.com/office/drawing/2014/main" id="{211D2198-B6DC-4098-A32A-A6308AD04238}"/>
              </a:ext>
            </a:extLst>
          </p:cNvPr>
          <p:cNvCxnSpPr>
            <a:cxnSpLocks/>
            <a:stCxn id="11" idx="3"/>
            <a:endCxn id="29" idx="2"/>
          </p:cNvCxnSpPr>
          <p:nvPr/>
        </p:nvCxnSpPr>
        <p:spPr>
          <a:xfrm flipV="1">
            <a:off x="2410911" y="1454534"/>
            <a:ext cx="4611870" cy="285611"/>
          </a:xfrm>
          <a:prstGeom prst="bentConnector3">
            <a:avLst>
              <a:gd name="adj1" fmla="val 634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连接符: 肘形 106">
            <a:extLst>
              <a:ext uri="{FF2B5EF4-FFF2-40B4-BE49-F238E27FC236}">
                <a16:creationId xmlns:a16="http://schemas.microsoft.com/office/drawing/2014/main" id="{B6B5E1D1-DCDA-455C-B3EE-8F0F9444A581}"/>
              </a:ext>
            </a:extLst>
          </p:cNvPr>
          <p:cNvCxnSpPr>
            <a:cxnSpLocks/>
            <a:stCxn id="25" idx="1"/>
            <a:endCxn id="28" idx="3"/>
          </p:cNvCxnSpPr>
          <p:nvPr/>
        </p:nvCxnSpPr>
        <p:spPr>
          <a:xfrm rot="10800000" flipH="1">
            <a:off x="1196340" y="1729106"/>
            <a:ext cx="6035040" cy="2261235"/>
          </a:xfrm>
          <a:prstGeom prst="bentConnector5">
            <a:avLst>
              <a:gd name="adj1" fmla="val -3788"/>
              <a:gd name="adj2" fmla="val 127492"/>
              <a:gd name="adj3" fmla="val 103788"/>
            </a:avLst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连接符: 肘形 112">
            <a:extLst>
              <a:ext uri="{FF2B5EF4-FFF2-40B4-BE49-F238E27FC236}">
                <a16:creationId xmlns:a16="http://schemas.microsoft.com/office/drawing/2014/main" id="{5661C958-902A-4360-96A9-E23EA5B0296B}"/>
              </a:ext>
            </a:extLst>
          </p:cNvPr>
          <p:cNvCxnSpPr>
            <a:cxnSpLocks/>
            <a:endCxn id="8" idx="2"/>
          </p:cNvCxnSpPr>
          <p:nvPr/>
        </p:nvCxnSpPr>
        <p:spPr>
          <a:xfrm rot="5400000" flipH="1" flipV="1">
            <a:off x="485588" y="2454964"/>
            <a:ext cx="2552198" cy="513474"/>
          </a:xfrm>
          <a:prstGeom prst="bentConnector2">
            <a:avLst/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97EB0373-B6F9-482A-9AC2-DBB1AAD63470}"/>
              </a:ext>
            </a:extLst>
          </p:cNvPr>
          <p:cNvCxnSpPr>
            <a:cxnSpLocks/>
            <a:stCxn id="25" idx="3"/>
            <a:endCxn id="41" idx="1"/>
          </p:cNvCxnSpPr>
          <p:nvPr/>
        </p:nvCxnSpPr>
        <p:spPr>
          <a:xfrm>
            <a:off x="1440180" y="3990340"/>
            <a:ext cx="195759" cy="4113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62C688E2-EB3F-4D92-8887-AEDEC4598615}"/>
              </a:ext>
            </a:extLst>
          </p:cNvPr>
          <p:cNvCxnSpPr>
            <a:cxnSpLocks/>
            <a:stCxn id="62" idx="3"/>
            <a:endCxn id="37" idx="2"/>
          </p:cNvCxnSpPr>
          <p:nvPr/>
        </p:nvCxnSpPr>
        <p:spPr>
          <a:xfrm flipV="1">
            <a:off x="7399020" y="4325827"/>
            <a:ext cx="263276" cy="3047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连接符: 肘形 133">
            <a:extLst>
              <a:ext uri="{FF2B5EF4-FFF2-40B4-BE49-F238E27FC236}">
                <a16:creationId xmlns:a16="http://schemas.microsoft.com/office/drawing/2014/main" id="{4363FBEA-2383-489A-8CB3-92F871B72045}"/>
              </a:ext>
            </a:extLst>
          </p:cNvPr>
          <p:cNvCxnSpPr>
            <a:cxnSpLocks/>
            <a:stCxn id="36" idx="3"/>
            <a:endCxn id="56" idx="1"/>
          </p:cNvCxnSpPr>
          <p:nvPr/>
        </p:nvCxnSpPr>
        <p:spPr>
          <a:xfrm flipH="1">
            <a:off x="3848100" y="4472940"/>
            <a:ext cx="4008120" cy="509836"/>
          </a:xfrm>
          <a:prstGeom prst="bentConnector5">
            <a:avLst>
              <a:gd name="adj1" fmla="val -5703"/>
              <a:gd name="adj2" fmla="val 373756"/>
              <a:gd name="adj3" fmla="val 105703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连接符: 肘形 139">
            <a:extLst>
              <a:ext uri="{FF2B5EF4-FFF2-40B4-BE49-F238E27FC236}">
                <a16:creationId xmlns:a16="http://schemas.microsoft.com/office/drawing/2014/main" id="{51C40A5C-4AFE-42CB-8FD6-CDFA0B9AFCFC}"/>
              </a:ext>
            </a:extLst>
          </p:cNvPr>
          <p:cNvCxnSpPr>
            <a:cxnSpLocks/>
            <a:endCxn id="26" idx="2"/>
          </p:cNvCxnSpPr>
          <p:nvPr/>
        </p:nvCxnSpPr>
        <p:spPr>
          <a:xfrm rot="16200000" flipH="1">
            <a:off x="2442210" y="3966210"/>
            <a:ext cx="1744980" cy="1600200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B0E438F1-E939-4E9F-AD10-C7D0B584CA61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2522220" y="3889675"/>
            <a:ext cx="1325880" cy="0"/>
          </a:xfrm>
          <a:prstGeom prst="straightConnector1">
            <a:avLst/>
          </a:prstGeom>
          <a:ln w="15875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30EE6766-54C6-454D-B4DF-45A2C8B933F4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2506980" y="4210937"/>
            <a:ext cx="1341120" cy="0"/>
          </a:xfrm>
          <a:prstGeom prst="straightConnector1">
            <a:avLst/>
          </a:prstGeom>
          <a:ln w="15875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79406859-B9C7-4AF3-A741-A5B03A2BBAC0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2514600" y="4626597"/>
            <a:ext cx="1333500" cy="0"/>
          </a:xfrm>
          <a:prstGeom prst="straightConnector1">
            <a:avLst/>
          </a:prstGeom>
          <a:ln w="15875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4F478823-CADB-4D68-9569-005E704D86E6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2369820" y="4353877"/>
            <a:ext cx="144780" cy="0"/>
          </a:xfrm>
          <a:prstGeom prst="straightConnector1">
            <a:avLst/>
          </a:prstGeom>
          <a:ln w="15875">
            <a:solidFill>
              <a:schemeClr val="tx1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连接符: 肘形 156">
            <a:extLst>
              <a:ext uri="{FF2B5EF4-FFF2-40B4-BE49-F238E27FC236}">
                <a16:creationId xmlns:a16="http://schemas.microsoft.com/office/drawing/2014/main" id="{0ED3EEA4-E521-4C58-B27B-B1AA4F53D33D}"/>
              </a:ext>
            </a:extLst>
          </p:cNvPr>
          <p:cNvCxnSpPr>
            <a:cxnSpLocks/>
            <a:stCxn id="26" idx="6"/>
            <a:endCxn id="21" idx="2"/>
          </p:cNvCxnSpPr>
          <p:nvPr/>
        </p:nvCxnSpPr>
        <p:spPr>
          <a:xfrm flipV="1">
            <a:off x="4617720" y="2320674"/>
            <a:ext cx="1112452" cy="3318126"/>
          </a:xfrm>
          <a:prstGeom prst="bentConnector3">
            <a:avLst>
              <a:gd name="adj1" fmla="val 4041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3A2B33CB-65A7-4FA2-A20E-D7325B742D3F}"/>
              </a:ext>
            </a:extLst>
          </p:cNvPr>
          <p:cNvCxnSpPr>
            <a:cxnSpLocks/>
            <a:endCxn id="34" idx="2"/>
          </p:cNvCxnSpPr>
          <p:nvPr/>
        </p:nvCxnSpPr>
        <p:spPr>
          <a:xfrm>
            <a:off x="5074920" y="4931315"/>
            <a:ext cx="179456" cy="0"/>
          </a:xfrm>
          <a:prstGeom prst="straightConnector1">
            <a:avLst/>
          </a:prstGeom>
          <a:ln w="15875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29C8ED88-8AEA-4D98-AF15-E067F8AB0EFD}"/>
              </a:ext>
            </a:extLst>
          </p:cNvPr>
          <p:cNvCxnSpPr>
            <a:cxnSpLocks/>
            <a:stCxn id="24" idx="6"/>
            <a:endCxn id="30" idx="2"/>
          </p:cNvCxnSpPr>
          <p:nvPr/>
        </p:nvCxnSpPr>
        <p:spPr>
          <a:xfrm>
            <a:off x="6394078" y="2014667"/>
            <a:ext cx="628703" cy="667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连接符: 肘形 170">
            <a:extLst>
              <a:ext uri="{FF2B5EF4-FFF2-40B4-BE49-F238E27FC236}">
                <a16:creationId xmlns:a16="http://schemas.microsoft.com/office/drawing/2014/main" id="{63D43C68-5FBB-4E2E-9266-89888ABAF3C8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4938713" y="4573905"/>
            <a:ext cx="1605914" cy="641636"/>
          </a:xfrm>
          <a:prstGeom prst="bentConnector3">
            <a:avLst>
              <a:gd name="adj1" fmla="val 652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85FC6285-9692-4870-83E4-91643BE73775}"/>
              </a:ext>
            </a:extLst>
          </p:cNvPr>
          <p:cNvCxnSpPr/>
          <p:nvPr/>
        </p:nvCxnSpPr>
        <p:spPr>
          <a:xfrm flipH="1" flipV="1">
            <a:off x="3857897" y="5590903"/>
            <a:ext cx="121920" cy="11321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文本框 181">
            <a:extLst>
              <a:ext uri="{FF2B5EF4-FFF2-40B4-BE49-F238E27FC236}">
                <a16:creationId xmlns:a16="http://schemas.microsoft.com/office/drawing/2014/main" id="{C3A8DF12-2B8B-4BCF-88A6-393EC7C07F25}"/>
              </a:ext>
            </a:extLst>
          </p:cNvPr>
          <p:cNvSpPr txBox="1"/>
          <p:nvPr/>
        </p:nvSpPr>
        <p:spPr>
          <a:xfrm>
            <a:off x="3801290" y="5376922"/>
            <a:ext cx="18723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dirty="0"/>
              <a:t>25</a:t>
            </a:r>
            <a:endParaRPr lang="zh-CN" altLang="en-US" sz="1400" dirty="0"/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0C3345FE-AD4C-49B0-889E-FBA8BAB0D6D3}"/>
              </a:ext>
            </a:extLst>
          </p:cNvPr>
          <p:cNvSpPr txBox="1"/>
          <p:nvPr/>
        </p:nvSpPr>
        <p:spPr>
          <a:xfrm>
            <a:off x="4702628" y="5389984"/>
            <a:ext cx="18723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dirty="0"/>
              <a:t>32</a:t>
            </a:r>
            <a:endParaRPr lang="zh-CN" altLang="en-US" sz="1400" dirty="0"/>
          </a:p>
        </p:txBody>
      </p: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82F96401-4428-4B9D-A416-63CC0B6069F4}"/>
              </a:ext>
            </a:extLst>
          </p:cNvPr>
          <p:cNvCxnSpPr/>
          <p:nvPr/>
        </p:nvCxnSpPr>
        <p:spPr>
          <a:xfrm flipH="1" flipV="1">
            <a:off x="4733108" y="5603965"/>
            <a:ext cx="121920" cy="11321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E6497BCB-B898-41B2-97BA-3545EC5F5AC9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793966" y="2030858"/>
            <a:ext cx="224458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文本框 188">
            <a:extLst>
              <a:ext uri="{FF2B5EF4-FFF2-40B4-BE49-F238E27FC236}">
                <a16:creationId xmlns:a16="http://schemas.microsoft.com/office/drawing/2014/main" id="{4CD56FAB-34D6-4117-9CD1-16261B8BAD04}"/>
              </a:ext>
            </a:extLst>
          </p:cNvPr>
          <p:cNvSpPr txBox="1"/>
          <p:nvPr/>
        </p:nvSpPr>
        <p:spPr>
          <a:xfrm>
            <a:off x="1645920" y="1932682"/>
            <a:ext cx="10450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90" name="椭圆 189">
            <a:extLst>
              <a:ext uri="{FF2B5EF4-FFF2-40B4-BE49-F238E27FC236}">
                <a16:creationId xmlns:a16="http://schemas.microsoft.com/office/drawing/2014/main" id="{7BB73694-EEA6-4433-B09B-88F6801F5820}"/>
              </a:ext>
            </a:extLst>
          </p:cNvPr>
          <p:cNvSpPr/>
          <p:nvPr/>
        </p:nvSpPr>
        <p:spPr>
          <a:xfrm>
            <a:off x="5181601" y="2128838"/>
            <a:ext cx="381000" cy="385762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200" b="1" dirty="0">
                <a:solidFill>
                  <a:schemeClr val="tx1"/>
                </a:solidFill>
              </a:rPr>
              <a:t>Shift</a:t>
            </a:r>
          </a:p>
          <a:p>
            <a:pPr algn="ctr">
              <a:lnSpc>
                <a:spcPct val="80000"/>
              </a:lnSpc>
            </a:pPr>
            <a:r>
              <a:rPr lang="en-US" altLang="zh-CN" sz="1200" b="1" dirty="0">
                <a:solidFill>
                  <a:schemeClr val="tx1"/>
                </a:solidFill>
              </a:rPr>
              <a:t>left1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01" name="组合 200">
            <a:extLst>
              <a:ext uri="{FF2B5EF4-FFF2-40B4-BE49-F238E27FC236}">
                <a16:creationId xmlns:a16="http://schemas.microsoft.com/office/drawing/2014/main" id="{7F902F60-6AAE-454B-BB99-9DB165A80B90}"/>
              </a:ext>
            </a:extLst>
          </p:cNvPr>
          <p:cNvGrpSpPr/>
          <p:nvPr/>
        </p:nvGrpSpPr>
        <p:grpSpPr>
          <a:xfrm>
            <a:off x="7654834" y="4183380"/>
            <a:ext cx="201386" cy="579119"/>
            <a:chOff x="7654834" y="4152900"/>
            <a:chExt cx="201386" cy="579119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431A0094-C64D-4BD4-9F10-3AB068688147}"/>
                </a:ext>
              </a:extLst>
            </p:cNvPr>
            <p:cNvSpPr/>
            <p:nvPr/>
          </p:nvSpPr>
          <p:spPr>
            <a:xfrm>
              <a:off x="7654834" y="4152900"/>
              <a:ext cx="201386" cy="579119"/>
            </a:xfrm>
            <a:prstGeom prst="roundRect">
              <a:avLst>
                <a:gd name="adj" fmla="val 37898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>
                <a:lnSpc>
                  <a:spcPct val="7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latin typeface="Lucida Console" panose="020B0609040504020204" pitchFamily="49" charset="0"/>
                  <a:cs typeface="Arial" panose="020B0604020202020204" pitchFamily="34" charset="0"/>
                </a:rPr>
                <a:t>M</a:t>
              </a:r>
            </a:p>
            <a:p>
              <a:pPr algn="r">
                <a:lnSpc>
                  <a:spcPct val="7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latin typeface="Lucida Console" panose="020B0609040504020204" pitchFamily="49" charset="0"/>
                  <a:cs typeface="Arial" panose="020B0604020202020204" pitchFamily="34" charset="0"/>
                </a:rPr>
                <a:t>U</a:t>
              </a:r>
            </a:p>
            <a:p>
              <a:pPr algn="r">
                <a:lnSpc>
                  <a:spcPct val="7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latin typeface="Lucida Console" panose="020B0609040504020204" pitchFamily="49" charset="0"/>
                  <a:cs typeface="Arial" panose="020B0604020202020204" pitchFamily="34" charset="0"/>
                </a:rPr>
                <a:t>X</a:t>
              </a:r>
              <a:endParaRPr lang="zh-CN" altLang="en-US" sz="12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19234BD9-B602-4E95-A669-E156BF53F816}"/>
                </a:ext>
              </a:extLst>
            </p:cNvPr>
            <p:cNvSpPr/>
            <p:nvPr/>
          </p:nvSpPr>
          <p:spPr>
            <a:xfrm>
              <a:off x="7662296" y="4270473"/>
              <a:ext cx="64463" cy="49748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1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131F6486-A591-4B62-9536-C7AF4965334A}"/>
                </a:ext>
              </a:extLst>
            </p:cNvPr>
            <p:cNvSpPr/>
            <p:nvPr/>
          </p:nvSpPr>
          <p:spPr>
            <a:xfrm>
              <a:off x="7662296" y="4547132"/>
              <a:ext cx="64463" cy="49748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6" name="直接连接符 215">
            <a:extLst>
              <a:ext uri="{FF2B5EF4-FFF2-40B4-BE49-F238E27FC236}">
                <a16:creationId xmlns:a16="http://schemas.microsoft.com/office/drawing/2014/main" id="{94943A84-B0FD-40EF-8449-9096B855EC52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012180" y="3794758"/>
            <a:ext cx="0" cy="320042"/>
          </a:xfrm>
          <a:prstGeom prst="line">
            <a:avLst/>
          </a:prstGeom>
          <a:ln w="12700">
            <a:solidFill>
              <a:srgbClr val="17B6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连接符: 肘形 228">
            <a:extLst>
              <a:ext uri="{FF2B5EF4-FFF2-40B4-BE49-F238E27FC236}">
                <a16:creationId xmlns:a16="http://schemas.microsoft.com/office/drawing/2014/main" id="{55C8B806-F6FB-449C-813A-75B7027FE09D}"/>
              </a:ext>
            </a:extLst>
          </p:cNvPr>
          <p:cNvCxnSpPr>
            <a:cxnSpLocks/>
            <a:stCxn id="224" idx="3"/>
            <a:endCxn id="15" idx="0"/>
          </p:cNvCxnSpPr>
          <p:nvPr/>
        </p:nvCxnSpPr>
        <p:spPr>
          <a:xfrm>
            <a:off x="4937760" y="3187537"/>
            <a:ext cx="1074420" cy="203361"/>
          </a:xfrm>
          <a:prstGeom prst="bentConnector2">
            <a:avLst/>
          </a:prstGeom>
          <a:ln w="12700">
            <a:solidFill>
              <a:srgbClr val="17B6F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连接符: 肘形 230">
            <a:extLst>
              <a:ext uri="{FF2B5EF4-FFF2-40B4-BE49-F238E27FC236}">
                <a16:creationId xmlns:a16="http://schemas.microsoft.com/office/drawing/2014/main" id="{1DCAD6D9-FDD0-47F5-934D-580E96F541C3}"/>
              </a:ext>
            </a:extLst>
          </p:cNvPr>
          <p:cNvCxnSpPr>
            <a:cxnSpLocks/>
            <a:stCxn id="225" idx="3"/>
            <a:endCxn id="60" idx="0"/>
          </p:cNvCxnSpPr>
          <p:nvPr/>
        </p:nvCxnSpPr>
        <p:spPr>
          <a:xfrm>
            <a:off x="4983480" y="3066162"/>
            <a:ext cx="1988344" cy="1117218"/>
          </a:xfrm>
          <a:prstGeom prst="bentConnector2">
            <a:avLst/>
          </a:prstGeom>
          <a:ln w="12700">
            <a:solidFill>
              <a:srgbClr val="17B6F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连接符: 肘形 233">
            <a:extLst>
              <a:ext uri="{FF2B5EF4-FFF2-40B4-BE49-F238E27FC236}">
                <a16:creationId xmlns:a16="http://schemas.microsoft.com/office/drawing/2014/main" id="{32EF1D17-6CF1-48D2-B3A8-E2101DE8407A}"/>
              </a:ext>
            </a:extLst>
          </p:cNvPr>
          <p:cNvCxnSpPr>
            <a:cxnSpLocks/>
            <a:stCxn id="226" idx="3"/>
            <a:endCxn id="32" idx="0"/>
          </p:cNvCxnSpPr>
          <p:nvPr/>
        </p:nvCxnSpPr>
        <p:spPr>
          <a:xfrm>
            <a:off x="4823460" y="3308911"/>
            <a:ext cx="524147" cy="1153552"/>
          </a:xfrm>
          <a:prstGeom prst="bentConnector2">
            <a:avLst/>
          </a:prstGeom>
          <a:ln w="12700">
            <a:solidFill>
              <a:srgbClr val="17B6F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连接符: 肘形 240">
            <a:extLst>
              <a:ext uri="{FF2B5EF4-FFF2-40B4-BE49-F238E27FC236}">
                <a16:creationId xmlns:a16="http://schemas.microsoft.com/office/drawing/2014/main" id="{6459FD4D-66CC-49FC-9573-2BAAB7BFDA3C}"/>
              </a:ext>
            </a:extLst>
          </p:cNvPr>
          <p:cNvCxnSpPr>
            <a:cxnSpLocks/>
            <a:stCxn id="223" idx="3"/>
            <a:endCxn id="36" idx="0"/>
          </p:cNvCxnSpPr>
          <p:nvPr/>
        </p:nvCxnSpPr>
        <p:spPr>
          <a:xfrm>
            <a:off x="4983480" y="2944787"/>
            <a:ext cx="2772047" cy="1238593"/>
          </a:xfrm>
          <a:prstGeom prst="bentConnector2">
            <a:avLst/>
          </a:prstGeom>
          <a:ln w="12700">
            <a:solidFill>
              <a:srgbClr val="17B6F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连接符: 肘形 243">
            <a:extLst>
              <a:ext uri="{FF2B5EF4-FFF2-40B4-BE49-F238E27FC236}">
                <a16:creationId xmlns:a16="http://schemas.microsoft.com/office/drawing/2014/main" id="{E7981F44-A4BF-4713-AE12-E34B597CB2B6}"/>
              </a:ext>
            </a:extLst>
          </p:cNvPr>
          <p:cNvCxnSpPr>
            <a:cxnSpLocks/>
            <a:stCxn id="222" idx="3"/>
            <a:endCxn id="60" idx="2"/>
          </p:cNvCxnSpPr>
          <p:nvPr/>
        </p:nvCxnSpPr>
        <p:spPr>
          <a:xfrm>
            <a:off x="4958744" y="2823412"/>
            <a:ext cx="2013080" cy="2632508"/>
          </a:xfrm>
          <a:prstGeom prst="bentConnector4">
            <a:avLst>
              <a:gd name="adj1" fmla="val 162247"/>
              <a:gd name="adj2" fmla="val 112985"/>
            </a:avLst>
          </a:prstGeom>
          <a:ln w="12700">
            <a:solidFill>
              <a:srgbClr val="17B6F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D775F5E-DE26-4CF5-9CEB-AA58B744098A}"/>
              </a:ext>
            </a:extLst>
          </p:cNvPr>
          <p:cNvGrpSpPr/>
          <p:nvPr/>
        </p:nvGrpSpPr>
        <p:grpSpPr>
          <a:xfrm>
            <a:off x="3512820" y="2438400"/>
            <a:ext cx="1478280" cy="1097785"/>
            <a:chOff x="3512820" y="2438400"/>
            <a:chExt cx="1478280" cy="1097785"/>
          </a:xfrm>
        </p:grpSpPr>
        <p:sp>
          <p:nvSpPr>
            <p:cNvPr id="213" name="椭圆 212">
              <a:extLst>
                <a:ext uri="{FF2B5EF4-FFF2-40B4-BE49-F238E27FC236}">
                  <a16:creationId xmlns:a16="http://schemas.microsoft.com/office/drawing/2014/main" id="{5470F870-B05E-4034-B294-2347815A38A9}"/>
                </a:ext>
              </a:extLst>
            </p:cNvPr>
            <p:cNvSpPr/>
            <p:nvPr/>
          </p:nvSpPr>
          <p:spPr>
            <a:xfrm>
              <a:off x="3512820" y="2438400"/>
              <a:ext cx="1478280" cy="108204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17B6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US" altLang="zh-CN" sz="1400" b="1" dirty="0">
                  <a:solidFill>
                    <a:srgbClr val="17B6F1"/>
                  </a:solidFill>
                </a:rPr>
                <a:t>  Main</a:t>
              </a:r>
            </a:p>
            <a:p>
              <a:r>
                <a:rPr lang="en-US" altLang="zh-CN" sz="1400" b="1" dirty="0">
                  <a:solidFill>
                    <a:srgbClr val="17B6F1"/>
                  </a:solidFill>
                </a:rPr>
                <a:t>Control</a:t>
              </a:r>
              <a:endParaRPr lang="zh-CN" altLang="en-US" sz="1400" b="1" dirty="0">
                <a:solidFill>
                  <a:srgbClr val="17B6F1"/>
                </a:solidFill>
              </a:endParaRPr>
            </a:p>
          </p:txBody>
        </p:sp>
        <p:sp>
          <p:nvSpPr>
            <p:cNvPr id="221" name="文本框 220">
              <a:extLst>
                <a:ext uri="{FF2B5EF4-FFF2-40B4-BE49-F238E27FC236}">
                  <a16:creationId xmlns:a16="http://schemas.microsoft.com/office/drawing/2014/main" id="{E9479470-41C2-48C3-B2F3-741D1FEA65BA}"/>
                </a:ext>
              </a:extLst>
            </p:cNvPr>
            <p:cNvSpPr txBox="1"/>
            <p:nvPr/>
          </p:nvSpPr>
          <p:spPr>
            <a:xfrm>
              <a:off x="4266110" y="2519422"/>
              <a:ext cx="52687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 dirty="0">
                  <a:solidFill>
                    <a:srgbClr val="17B6F1"/>
                  </a:solidFill>
                </a:rPr>
                <a:t>Branch</a:t>
              </a:r>
              <a:endParaRPr lang="zh-CN" altLang="en-US" sz="1100" dirty="0">
                <a:solidFill>
                  <a:srgbClr val="17B6F1"/>
                </a:solidFill>
              </a:endParaRPr>
            </a:p>
          </p:txBody>
        </p:sp>
        <p:sp>
          <p:nvSpPr>
            <p:cNvPr id="222" name="文本框 221">
              <a:extLst>
                <a:ext uri="{FF2B5EF4-FFF2-40B4-BE49-F238E27FC236}">
                  <a16:creationId xmlns:a16="http://schemas.microsoft.com/office/drawing/2014/main" id="{4F468A91-75C6-4E65-ACDA-FA81B623612A}"/>
                </a:ext>
              </a:extLst>
            </p:cNvPr>
            <p:cNvSpPr txBox="1"/>
            <p:nvPr/>
          </p:nvSpPr>
          <p:spPr>
            <a:xfrm>
              <a:off x="4310744" y="2738773"/>
              <a:ext cx="6480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 dirty="0" err="1">
                  <a:solidFill>
                    <a:srgbClr val="17B6F1"/>
                  </a:solidFill>
                </a:rPr>
                <a:t>MemRead</a:t>
              </a:r>
              <a:endParaRPr lang="zh-CN" altLang="en-US" sz="1100" dirty="0">
                <a:solidFill>
                  <a:srgbClr val="17B6F1"/>
                </a:solidFill>
              </a:endParaRPr>
            </a:p>
          </p:txBody>
        </p:sp>
        <p:sp>
          <p:nvSpPr>
            <p:cNvPr id="223" name="文本框 222">
              <a:extLst>
                <a:ext uri="{FF2B5EF4-FFF2-40B4-BE49-F238E27FC236}">
                  <a16:creationId xmlns:a16="http://schemas.microsoft.com/office/drawing/2014/main" id="{346F0F0F-8AD8-4252-BDA3-7D570CF4A62B}"/>
                </a:ext>
              </a:extLst>
            </p:cNvPr>
            <p:cNvSpPr txBox="1"/>
            <p:nvPr/>
          </p:nvSpPr>
          <p:spPr>
            <a:xfrm>
              <a:off x="4540430" y="2860148"/>
              <a:ext cx="44305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 dirty="0" err="1">
                  <a:solidFill>
                    <a:srgbClr val="17B6F1"/>
                  </a:solidFill>
                </a:rPr>
                <a:t>RegSrc</a:t>
              </a:r>
              <a:endParaRPr lang="zh-CN" altLang="en-US" sz="1100" dirty="0">
                <a:solidFill>
                  <a:srgbClr val="17B6F1"/>
                </a:solidFill>
              </a:endParaRPr>
            </a:p>
          </p:txBody>
        </p:sp>
        <p:sp>
          <p:nvSpPr>
            <p:cNvPr id="224" name="文本框 223">
              <a:extLst>
                <a:ext uri="{FF2B5EF4-FFF2-40B4-BE49-F238E27FC236}">
                  <a16:creationId xmlns:a16="http://schemas.microsoft.com/office/drawing/2014/main" id="{422C301F-F8E5-4436-8BBC-35C360178FD3}"/>
                </a:ext>
              </a:extLst>
            </p:cNvPr>
            <p:cNvSpPr txBox="1"/>
            <p:nvPr/>
          </p:nvSpPr>
          <p:spPr>
            <a:xfrm>
              <a:off x="4494710" y="3102898"/>
              <a:ext cx="44305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 dirty="0" err="1">
                  <a:solidFill>
                    <a:srgbClr val="17B6F1"/>
                  </a:solidFill>
                </a:rPr>
                <a:t>ALUOp</a:t>
              </a:r>
              <a:endParaRPr lang="zh-CN" altLang="en-US" sz="1100" dirty="0">
                <a:solidFill>
                  <a:srgbClr val="17B6F1"/>
                </a:solidFill>
              </a:endParaRPr>
            </a:p>
          </p:txBody>
        </p:sp>
        <p:sp>
          <p:nvSpPr>
            <p:cNvPr id="225" name="文本框 224">
              <a:extLst>
                <a:ext uri="{FF2B5EF4-FFF2-40B4-BE49-F238E27FC236}">
                  <a16:creationId xmlns:a16="http://schemas.microsoft.com/office/drawing/2014/main" id="{94E8D730-BAB5-4639-B63F-3E25927CC189}"/>
                </a:ext>
              </a:extLst>
            </p:cNvPr>
            <p:cNvSpPr txBox="1"/>
            <p:nvPr/>
          </p:nvSpPr>
          <p:spPr>
            <a:xfrm>
              <a:off x="4304210" y="2981523"/>
              <a:ext cx="67927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 dirty="0" err="1">
                  <a:solidFill>
                    <a:srgbClr val="17B6F1"/>
                  </a:solidFill>
                </a:rPr>
                <a:t>MemWrite</a:t>
              </a:r>
              <a:endParaRPr lang="zh-CN" altLang="en-US" sz="1100" dirty="0">
                <a:solidFill>
                  <a:srgbClr val="17B6F1"/>
                </a:solidFill>
              </a:endParaRPr>
            </a:p>
          </p:txBody>
        </p:sp>
        <p:sp>
          <p:nvSpPr>
            <p:cNvPr id="226" name="文本框 225">
              <a:extLst>
                <a:ext uri="{FF2B5EF4-FFF2-40B4-BE49-F238E27FC236}">
                  <a16:creationId xmlns:a16="http://schemas.microsoft.com/office/drawing/2014/main" id="{F1ABFE56-3B78-4E5E-B857-3D865660E567}"/>
                </a:ext>
              </a:extLst>
            </p:cNvPr>
            <p:cNvSpPr txBox="1"/>
            <p:nvPr/>
          </p:nvSpPr>
          <p:spPr>
            <a:xfrm>
              <a:off x="4380410" y="3224272"/>
              <a:ext cx="44305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 dirty="0" err="1">
                  <a:solidFill>
                    <a:srgbClr val="17B6F1"/>
                  </a:solidFill>
                </a:rPr>
                <a:t>ALUSrc</a:t>
              </a:r>
              <a:endParaRPr lang="zh-CN" altLang="en-US" sz="1100" dirty="0">
                <a:solidFill>
                  <a:srgbClr val="17B6F1"/>
                </a:solidFill>
              </a:endParaRPr>
            </a:p>
          </p:txBody>
        </p:sp>
        <p:sp>
          <p:nvSpPr>
            <p:cNvPr id="227" name="文本框 226">
              <a:extLst>
                <a:ext uri="{FF2B5EF4-FFF2-40B4-BE49-F238E27FC236}">
                  <a16:creationId xmlns:a16="http://schemas.microsoft.com/office/drawing/2014/main" id="{154FAF8B-9C99-40B2-B75D-14EB772E3761}"/>
                </a:ext>
              </a:extLst>
            </p:cNvPr>
            <p:cNvSpPr txBox="1"/>
            <p:nvPr/>
          </p:nvSpPr>
          <p:spPr>
            <a:xfrm>
              <a:off x="3987456" y="3330556"/>
              <a:ext cx="587830" cy="205629"/>
            </a:xfrm>
            <a:prstGeom prst="rect">
              <a:avLst/>
            </a:prstGeom>
            <a:noFill/>
          </p:spPr>
          <p:txBody>
            <a:bodyPr wrap="square" lIns="0" tIns="0" rIns="0" bIns="36000" rtlCol="0">
              <a:spAutoFit/>
            </a:bodyPr>
            <a:lstStyle/>
            <a:p>
              <a:r>
                <a:rPr lang="en-US" altLang="zh-CN" sz="1100" dirty="0" err="1">
                  <a:solidFill>
                    <a:srgbClr val="17B6F1"/>
                  </a:solidFill>
                </a:rPr>
                <a:t>RegWrite</a:t>
              </a:r>
              <a:endParaRPr lang="zh-CN" altLang="en-US" sz="1100" dirty="0">
                <a:solidFill>
                  <a:srgbClr val="17B6F1"/>
                </a:solidFill>
              </a:endParaRPr>
            </a:p>
          </p:txBody>
        </p:sp>
        <p:sp>
          <p:nvSpPr>
            <p:cNvPr id="249" name="文本框 248">
              <a:extLst>
                <a:ext uri="{FF2B5EF4-FFF2-40B4-BE49-F238E27FC236}">
                  <a16:creationId xmlns:a16="http://schemas.microsoft.com/office/drawing/2014/main" id="{7D94983F-5541-404B-9506-8937C053310B}"/>
                </a:ext>
              </a:extLst>
            </p:cNvPr>
            <p:cNvSpPr txBox="1"/>
            <p:nvPr/>
          </p:nvSpPr>
          <p:spPr>
            <a:xfrm>
              <a:off x="3682754" y="3224272"/>
              <a:ext cx="519250" cy="169277"/>
            </a:xfrm>
            <a:prstGeom prst="rect">
              <a:avLst/>
            </a:prstGeom>
            <a:noFill/>
          </p:spPr>
          <p:txBody>
            <a:bodyPr wrap="square" lIns="36000" tIns="0" rIns="0" bIns="0" rtlCol="0">
              <a:spAutoFit/>
            </a:bodyPr>
            <a:lstStyle/>
            <a:p>
              <a:r>
                <a:rPr lang="en-US" altLang="zh-CN" sz="1100" dirty="0" err="1">
                  <a:solidFill>
                    <a:srgbClr val="17B6F1"/>
                  </a:solidFill>
                </a:rPr>
                <a:t>ImmSel</a:t>
              </a:r>
              <a:endParaRPr lang="zh-CN" altLang="en-US" sz="1100" dirty="0">
                <a:solidFill>
                  <a:srgbClr val="17B6F1"/>
                </a:solidFill>
              </a:endParaRPr>
            </a:p>
          </p:txBody>
        </p:sp>
      </p:grpSp>
      <p:cxnSp>
        <p:nvCxnSpPr>
          <p:cNvPr id="250" name="连接符: 肘形 249">
            <a:extLst>
              <a:ext uri="{FF2B5EF4-FFF2-40B4-BE49-F238E27FC236}">
                <a16:creationId xmlns:a16="http://schemas.microsoft.com/office/drawing/2014/main" id="{2D3DA189-C8EE-4614-86F9-3386D6B4F302}"/>
              </a:ext>
            </a:extLst>
          </p:cNvPr>
          <p:cNvCxnSpPr>
            <a:cxnSpLocks/>
            <a:stCxn id="249" idx="1"/>
            <a:endCxn id="26" idx="4"/>
          </p:cNvCxnSpPr>
          <p:nvPr/>
        </p:nvCxnSpPr>
        <p:spPr>
          <a:xfrm rot="10800000" flipH="1" flipV="1">
            <a:off x="3682754" y="3308910"/>
            <a:ext cx="683506" cy="2703269"/>
          </a:xfrm>
          <a:prstGeom prst="bentConnector4">
            <a:avLst>
              <a:gd name="adj1" fmla="val -33445"/>
              <a:gd name="adj2" fmla="val 108456"/>
            </a:avLst>
          </a:prstGeom>
          <a:ln w="12700">
            <a:solidFill>
              <a:srgbClr val="17B6F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连接符: 肘形 284">
            <a:extLst>
              <a:ext uri="{FF2B5EF4-FFF2-40B4-BE49-F238E27FC236}">
                <a16:creationId xmlns:a16="http://schemas.microsoft.com/office/drawing/2014/main" id="{50A89036-7952-4ED9-8368-9F0367FD8444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6291546" y="3238500"/>
            <a:ext cx="223554" cy="1123392"/>
          </a:xfrm>
          <a:prstGeom prst="bentConnector2">
            <a:avLst/>
          </a:prstGeom>
          <a:ln w="127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连接符: 肘形 286">
            <a:extLst>
              <a:ext uri="{FF2B5EF4-FFF2-40B4-BE49-F238E27FC236}">
                <a16:creationId xmlns:a16="http://schemas.microsoft.com/office/drawing/2014/main" id="{E7F451B4-5DC0-4F86-95DF-740AB4F29EDC}"/>
              </a:ext>
            </a:extLst>
          </p:cNvPr>
          <p:cNvCxnSpPr>
            <a:cxnSpLocks/>
            <a:stCxn id="133" idx="5"/>
            <a:endCxn id="50" idx="3"/>
          </p:cNvCxnSpPr>
          <p:nvPr/>
        </p:nvCxnSpPr>
        <p:spPr>
          <a:xfrm rot="10800000" flipV="1">
            <a:off x="6291548" y="2734611"/>
            <a:ext cx="159403" cy="152035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连接符 313">
            <a:extLst>
              <a:ext uri="{FF2B5EF4-FFF2-40B4-BE49-F238E27FC236}">
                <a16:creationId xmlns:a16="http://schemas.microsoft.com/office/drawing/2014/main" id="{DFC911FE-034B-4177-96BA-CB02ACCCF1FC}"/>
              </a:ext>
            </a:extLst>
          </p:cNvPr>
          <p:cNvCxnSpPr>
            <a:cxnSpLocks/>
            <a:stCxn id="221" idx="3"/>
            <a:endCxn id="133" idx="3"/>
          </p:cNvCxnSpPr>
          <p:nvPr/>
        </p:nvCxnSpPr>
        <p:spPr>
          <a:xfrm flipV="1">
            <a:off x="4792980" y="2603853"/>
            <a:ext cx="1657970" cy="208"/>
          </a:xfrm>
          <a:prstGeom prst="line">
            <a:avLst/>
          </a:prstGeom>
          <a:ln w="12700">
            <a:solidFill>
              <a:srgbClr val="17B6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连接符: 肘形 316">
            <a:extLst>
              <a:ext uri="{FF2B5EF4-FFF2-40B4-BE49-F238E27FC236}">
                <a16:creationId xmlns:a16="http://schemas.microsoft.com/office/drawing/2014/main" id="{09BFEC33-8ACA-4BAC-B0B3-40C9E3B171DD}"/>
              </a:ext>
            </a:extLst>
          </p:cNvPr>
          <p:cNvCxnSpPr>
            <a:cxnSpLocks/>
            <a:stCxn id="133" idx="0"/>
            <a:endCxn id="28" idx="2"/>
          </p:cNvCxnSpPr>
          <p:nvPr/>
        </p:nvCxnSpPr>
        <p:spPr>
          <a:xfrm flipV="1">
            <a:off x="6496590" y="2110740"/>
            <a:ext cx="626477" cy="558493"/>
          </a:xfrm>
          <a:prstGeom prst="bentConnector2">
            <a:avLst/>
          </a:prstGeom>
          <a:ln w="12700">
            <a:solidFill>
              <a:srgbClr val="17B6F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7762E26F-F8E2-5BC2-5DE0-B77C7A727D9F}"/>
              </a:ext>
            </a:extLst>
          </p:cNvPr>
          <p:cNvCxnSpPr>
            <a:cxnSpLocks/>
            <a:stCxn id="227" idx="2"/>
            <a:endCxn id="52" idx="0"/>
          </p:cNvCxnSpPr>
          <p:nvPr/>
        </p:nvCxnSpPr>
        <p:spPr>
          <a:xfrm rot="16200000" flipH="1">
            <a:off x="4236438" y="3581117"/>
            <a:ext cx="167135" cy="77269"/>
          </a:xfrm>
          <a:prstGeom prst="bentConnector3">
            <a:avLst>
              <a:gd name="adj1" fmla="val 50000"/>
            </a:avLst>
          </a:prstGeom>
          <a:ln w="12700">
            <a:solidFill>
              <a:srgbClr val="17B6F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连接符: 肘形 119">
            <a:extLst>
              <a:ext uri="{FF2B5EF4-FFF2-40B4-BE49-F238E27FC236}">
                <a16:creationId xmlns:a16="http://schemas.microsoft.com/office/drawing/2014/main" id="{07E10D30-3AA5-4671-AACE-024D85C2F486}"/>
              </a:ext>
            </a:extLst>
          </p:cNvPr>
          <p:cNvCxnSpPr>
            <a:cxnSpLocks/>
            <a:endCxn id="213" idx="2"/>
          </p:cNvCxnSpPr>
          <p:nvPr/>
        </p:nvCxnSpPr>
        <p:spPr>
          <a:xfrm flipV="1">
            <a:off x="2516777" y="2979420"/>
            <a:ext cx="996043" cy="913310"/>
          </a:xfrm>
          <a:prstGeom prst="bentConnector3">
            <a:avLst>
              <a:gd name="adj1" fmla="val 1038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本框 125">
            <a:extLst>
              <a:ext uri="{FF2B5EF4-FFF2-40B4-BE49-F238E27FC236}">
                <a16:creationId xmlns:a16="http://schemas.microsoft.com/office/drawing/2014/main" id="{C47B9675-BEBC-4A63-BFA0-06F27493AAB1}"/>
              </a:ext>
            </a:extLst>
          </p:cNvPr>
          <p:cNvSpPr txBox="1"/>
          <p:nvPr/>
        </p:nvSpPr>
        <p:spPr>
          <a:xfrm>
            <a:off x="2581003" y="2803034"/>
            <a:ext cx="557200" cy="151452"/>
          </a:xfrm>
          <a:prstGeom prst="rect">
            <a:avLst/>
          </a:prstGeom>
          <a:noFill/>
        </p:spPr>
        <p:txBody>
          <a:bodyPr wrap="none" lIns="3600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200" dirty="0"/>
              <a:t>Inst[6:0]</a:t>
            </a:r>
            <a:endParaRPr lang="zh-CN" altLang="en-US" sz="1200" dirty="0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CCB886DC-C3E2-47B5-A658-3515EF5FB7E8}"/>
              </a:ext>
            </a:extLst>
          </p:cNvPr>
          <p:cNvSpPr txBox="1"/>
          <p:nvPr/>
        </p:nvSpPr>
        <p:spPr>
          <a:xfrm>
            <a:off x="2585358" y="3713080"/>
            <a:ext cx="714294" cy="151452"/>
          </a:xfrm>
          <a:prstGeom prst="rect">
            <a:avLst/>
          </a:prstGeom>
          <a:noFill/>
        </p:spPr>
        <p:txBody>
          <a:bodyPr wrap="none" lIns="3600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200" dirty="0"/>
              <a:t>Inst[19:15]</a:t>
            </a:r>
            <a:endParaRPr lang="zh-CN" altLang="en-US" sz="1200" dirty="0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47CE4DE4-B153-46A0-A8CA-8C7253C6FC6D}"/>
              </a:ext>
            </a:extLst>
          </p:cNvPr>
          <p:cNvSpPr txBox="1"/>
          <p:nvPr/>
        </p:nvSpPr>
        <p:spPr>
          <a:xfrm>
            <a:off x="2572295" y="4039652"/>
            <a:ext cx="714294" cy="151452"/>
          </a:xfrm>
          <a:prstGeom prst="rect">
            <a:avLst/>
          </a:prstGeom>
          <a:noFill/>
        </p:spPr>
        <p:txBody>
          <a:bodyPr wrap="none" lIns="3600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200" dirty="0"/>
              <a:t>Inst[24:20]</a:t>
            </a:r>
            <a:endParaRPr lang="zh-CN" altLang="en-US" sz="1200" dirty="0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58CD10D9-13EC-49A0-B526-EE2C9F80E75A}"/>
              </a:ext>
            </a:extLst>
          </p:cNvPr>
          <p:cNvSpPr txBox="1"/>
          <p:nvPr/>
        </p:nvSpPr>
        <p:spPr>
          <a:xfrm>
            <a:off x="2585358" y="4453309"/>
            <a:ext cx="635746" cy="151452"/>
          </a:xfrm>
          <a:prstGeom prst="rect">
            <a:avLst/>
          </a:prstGeom>
          <a:noFill/>
        </p:spPr>
        <p:txBody>
          <a:bodyPr wrap="none" lIns="3600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200" dirty="0"/>
              <a:t>Inst[11:7]</a:t>
            </a:r>
            <a:endParaRPr lang="zh-CN" altLang="en-US" sz="1200" dirty="0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82271577-FD0F-47A6-B2C4-4D00B76434D5}"/>
              </a:ext>
            </a:extLst>
          </p:cNvPr>
          <p:cNvSpPr txBox="1"/>
          <p:nvPr/>
        </p:nvSpPr>
        <p:spPr>
          <a:xfrm>
            <a:off x="2554878" y="5467857"/>
            <a:ext cx="635746" cy="151452"/>
          </a:xfrm>
          <a:prstGeom prst="rect">
            <a:avLst/>
          </a:prstGeom>
          <a:noFill/>
        </p:spPr>
        <p:txBody>
          <a:bodyPr wrap="none" lIns="3600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200" dirty="0"/>
              <a:t>Inst[31:7]</a:t>
            </a:r>
            <a:endParaRPr lang="zh-CN" altLang="en-US" sz="1200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093F378-E932-5E07-0D32-578B9602E824}"/>
              </a:ext>
            </a:extLst>
          </p:cNvPr>
          <p:cNvSpPr/>
          <p:nvPr/>
        </p:nvSpPr>
        <p:spPr>
          <a:xfrm>
            <a:off x="5737860" y="3390898"/>
            <a:ext cx="548640" cy="403860"/>
          </a:xfrm>
          <a:prstGeom prst="ellipse">
            <a:avLst/>
          </a:prstGeom>
          <a:solidFill>
            <a:schemeClr val="bg1"/>
          </a:solidFill>
          <a:ln w="15875">
            <a:solidFill>
              <a:srgbClr val="17B6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70000"/>
              </a:lnSpc>
            </a:pPr>
            <a:r>
              <a:rPr lang="en-US" altLang="zh-CN" sz="1200" b="1" dirty="0">
                <a:solidFill>
                  <a:srgbClr val="17B6F1"/>
                </a:solidFill>
              </a:rPr>
              <a:t>ALU </a:t>
            </a:r>
          </a:p>
          <a:p>
            <a:pPr algn="ctr">
              <a:lnSpc>
                <a:spcPct val="70000"/>
              </a:lnSpc>
            </a:pPr>
            <a:r>
              <a:rPr lang="en-US" altLang="zh-CN" sz="1200" b="1" dirty="0">
                <a:solidFill>
                  <a:srgbClr val="17B6F1"/>
                </a:solidFill>
              </a:rPr>
              <a:t>control</a:t>
            </a:r>
            <a:endParaRPr lang="zh-CN" altLang="en-US" sz="1200" b="1" dirty="0">
              <a:solidFill>
                <a:srgbClr val="17B6F1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EEC044C-2FE5-F71B-5574-7876B7152253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2525486" y="3592828"/>
            <a:ext cx="3212374" cy="0"/>
          </a:xfrm>
          <a:prstGeom prst="straightConnector1">
            <a:avLst/>
          </a:prstGeom>
          <a:ln w="15875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9D7C5073-0F12-44F4-8E18-E76BF56590F1}"/>
              </a:ext>
            </a:extLst>
          </p:cNvPr>
          <p:cNvGrpSpPr/>
          <p:nvPr/>
        </p:nvGrpSpPr>
        <p:grpSpPr>
          <a:xfrm>
            <a:off x="6335299" y="2541951"/>
            <a:ext cx="276578" cy="243164"/>
            <a:chOff x="6335299" y="2465751"/>
            <a:chExt cx="276578" cy="243164"/>
          </a:xfrm>
        </p:grpSpPr>
        <p:sp>
          <p:nvSpPr>
            <p:cNvPr id="135" name="弦形 134">
              <a:extLst>
                <a:ext uri="{FF2B5EF4-FFF2-40B4-BE49-F238E27FC236}">
                  <a16:creationId xmlns:a16="http://schemas.microsoft.com/office/drawing/2014/main" id="{A711B6B2-A614-4EF7-A901-E0A5E0AFDE45}"/>
                </a:ext>
              </a:extLst>
            </p:cNvPr>
            <p:cNvSpPr/>
            <p:nvPr/>
          </p:nvSpPr>
          <p:spPr>
            <a:xfrm rot="10800000">
              <a:off x="6335299" y="2465751"/>
              <a:ext cx="276578" cy="243164"/>
            </a:xfrm>
            <a:prstGeom prst="chord">
              <a:avLst>
                <a:gd name="adj1" fmla="val 4213047"/>
                <a:gd name="adj2" fmla="val 17398131"/>
              </a:avLst>
            </a:prstGeom>
            <a:solidFill>
              <a:schemeClr val="bg1"/>
            </a:solidFill>
            <a:ln w="15875">
              <a:solidFill>
                <a:srgbClr val="17B6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33" name="椭圆 132">
              <a:extLst>
                <a:ext uri="{FF2B5EF4-FFF2-40B4-BE49-F238E27FC236}">
                  <a16:creationId xmlns:a16="http://schemas.microsoft.com/office/drawing/2014/main" id="{59110437-8D06-4A59-BC07-595A93E42106}"/>
                </a:ext>
              </a:extLst>
            </p:cNvPr>
            <p:cNvSpPr/>
            <p:nvPr/>
          </p:nvSpPr>
          <p:spPr>
            <a:xfrm rot="5400000">
              <a:off x="6377394" y="2566297"/>
              <a:ext cx="184921" cy="53471"/>
            </a:xfrm>
            <a:prstGeom prst="ellipse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121" name="连接符: 肘形 120">
            <a:extLst>
              <a:ext uri="{FF2B5EF4-FFF2-40B4-BE49-F238E27FC236}">
                <a16:creationId xmlns:a16="http://schemas.microsoft.com/office/drawing/2014/main" id="{6B1D55BB-7F50-41C7-AC08-9C328C2D5D37}"/>
              </a:ext>
            </a:extLst>
          </p:cNvPr>
          <p:cNvCxnSpPr>
            <a:cxnSpLocks/>
            <a:stCxn id="122" idx="6"/>
            <a:endCxn id="20" idx="2"/>
          </p:cNvCxnSpPr>
          <p:nvPr/>
        </p:nvCxnSpPr>
        <p:spPr>
          <a:xfrm flipV="1">
            <a:off x="1522442" y="1731794"/>
            <a:ext cx="4207730" cy="860857"/>
          </a:xfrm>
          <a:prstGeom prst="bentConnector3">
            <a:avLst>
              <a:gd name="adj1" fmla="val 34064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>
            <a:extLst>
              <a:ext uri="{FF2B5EF4-FFF2-40B4-BE49-F238E27FC236}">
                <a16:creationId xmlns:a16="http://schemas.microsoft.com/office/drawing/2014/main" id="{A18A0E8D-008A-4170-B4A7-070F05195A1B}"/>
              </a:ext>
            </a:extLst>
          </p:cNvPr>
          <p:cNvSpPr/>
          <p:nvPr/>
        </p:nvSpPr>
        <p:spPr>
          <a:xfrm>
            <a:off x="1468442" y="2565651"/>
            <a:ext cx="54000" cy="5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663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556824-DA8D-178B-6884-34131E182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RISC-V </a:t>
            </a:r>
            <a:r>
              <a:rPr lang="zh-CN" altLang="en-US" dirty="0"/>
              <a:t>指令类型回顾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62D10E-CDF1-EC09-31B7-555265AF0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8BA509A-AD26-C292-C9F2-668C10A50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604368"/>
            <a:ext cx="7886700" cy="1572595"/>
          </a:xfrm>
        </p:spPr>
        <p:txBody>
          <a:bodyPr/>
          <a:lstStyle/>
          <a:p>
            <a:r>
              <a:rPr lang="zh-CN" altLang="en-US" dirty="0"/>
              <a:t>所有的指令类型都需要用到 </a:t>
            </a:r>
            <a:r>
              <a:rPr lang="en-US" altLang="zh-CN" dirty="0"/>
              <a:t>ALU </a:t>
            </a:r>
            <a:r>
              <a:rPr lang="zh-CN" altLang="en-US" dirty="0"/>
              <a:t>吗？</a:t>
            </a:r>
          </a:p>
        </p:txBody>
      </p:sp>
      <p:pic>
        <p:nvPicPr>
          <p:cNvPr id="7" name="内容占位符 4">
            <a:extLst>
              <a:ext uri="{FF2B5EF4-FFF2-40B4-BE49-F238E27FC236}">
                <a16:creationId xmlns:a16="http://schemas.microsoft.com/office/drawing/2014/main" id="{F0758C20-630E-20B8-51DD-CF5FF0AB8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2" y="1200698"/>
            <a:ext cx="684847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72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7A61B-E3D4-4216-99F0-C83D8CA2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ALU </a:t>
            </a:r>
            <a:r>
              <a:rPr lang="zh-CN" altLang="en-US" dirty="0"/>
              <a:t>的控制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19B2AE-CC68-47ED-A806-919A7DC6E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ALU </a:t>
            </a:r>
            <a:r>
              <a:rPr lang="zh-CN" altLang="en-US" dirty="0"/>
              <a:t>的用途</a:t>
            </a:r>
            <a:endParaRPr lang="en-US" altLang="zh-CN" dirty="0"/>
          </a:p>
          <a:p>
            <a:pPr lvl="1"/>
            <a:r>
              <a:rPr lang="zh-CN" altLang="en-US" dirty="0"/>
              <a:t>在 </a:t>
            </a:r>
            <a:r>
              <a:rPr lang="en-US" altLang="zh-CN" dirty="0"/>
              <a:t>load/store </a:t>
            </a:r>
            <a:r>
              <a:rPr lang="zh-CN" altLang="en-US" dirty="0"/>
              <a:t>（</a:t>
            </a:r>
            <a:r>
              <a:rPr lang="en-US" altLang="zh-CN" dirty="0"/>
              <a:t>I/S</a:t>
            </a:r>
            <a:r>
              <a:rPr lang="zh-CN" altLang="en-US" dirty="0"/>
              <a:t>）指令中用作 </a:t>
            </a:r>
            <a:r>
              <a:rPr lang="en-US" altLang="zh-CN" dirty="0"/>
              <a:t>ADD</a:t>
            </a:r>
          </a:p>
          <a:p>
            <a:pPr lvl="1"/>
            <a:r>
              <a:rPr lang="zh-CN" altLang="en-US" dirty="0"/>
              <a:t>在分支指令中（</a:t>
            </a:r>
            <a:r>
              <a:rPr lang="en-US" altLang="zh-CN" dirty="0"/>
              <a:t>B</a:t>
            </a:r>
            <a:r>
              <a:rPr lang="zh-CN" altLang="en-US" dirty="0"/>
              <a:t>）用作比较（</a:t>
            </a:r>
            <a:r>
              <a:rPr lang="en-US" altLang="zh-CN" dirty="0">
                <a:solidFill>
                  <a:srgbClr val="FF0000"/>
                </a:solidFill>
              </a:rPr>
              <a:t>SUB?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在 </a:t>
            </a:r>
            <a:r>
              <a:rPr lang="en-US" altLang="zh-CN" dirty="0"/>
              <a:t>R/I </a:t>
            </a:r>
            <a:r>
              <a:rPr lang="zh-CN" altLang="en-US" dirty="0"/>
              <a:t>类算术逻辑指令中，其功能由指令的</a:t>
            </a:r>
            <a:r>
              <a:rPr lang="en-US" altLang="zh-CN" dirty="0" err="1"/>
              <a:t>func</a:t>
            </a:r>
            <a:r>
              <a:rPr lang="zh-CN" altLang="en-US" dirty="0"/>
              <a:t>字段决定</a:t>
            </a:r>
            <a:endParaRPr lang="en-US" altLang="zh-CN" dirty="0"/>
          </a:p>
          <a:p>
            <a:pPr lvl="1"/>
            <a:r>
              <a:rPr lang="zh-CN" altLang="en-US" dirty="0"/>
              <a:t>在 </a:t>
            </a:r>
            <a:r>
              <a:rPr lang="en-US" altLang="zh-CN" dirty="0"/>
              <a:t>LUI </a:t>
            </a:r>
            <a:r>
              <a:rPr lang="zh-CN" altLang="en-US" dirty="0"/>
              <a:t>指令中用作旁路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74FC68-C000-486D-846A-AD75485C5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4</a:t>
            </a:fld>
            <a:endParaRPr lang="zh-CN" altLang="en-US"/>
          </a:p>
        </p:txBody>
      </p:sp>
      <p:graphicFrame>
        <p:nvGraphicFramePr>
          <p:cNvPr id="5" name="Group 5">
            <a:extLst>
              <a:ext uri="{FF2B5EF4-FFF2-40B4-BE49-F238E27FC236}">
                <a16:creationId xmlns:a16="http://schemas.microsoft.com/office/drawing/2014/main" id="{53C6C239-91A2-437F-B0A3-F947D13BB1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193609"/>
              </p:ext>
            </p:extLst>
          </p:nvPr>
        </p:nvGraphicFramePr>
        <p:xfrm>
          <a:off x="1262012" y="4111758"/>
          <a:ext cx="6096000" cy="1828800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 control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Function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AND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subtract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1726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54DB2149-1563-4281-919C-97060702A0C1}"/>
              </a:ext>
            </a:extLst>
          </p:cNvPr>
          <p:cNvSpPr/>
          <p:nvPr/>
        </p:nvSpPr>
        <p:spPr>
          <a:xfrm>
            <a:off x="6263640" y="53340"/>
            <a:ext cx="2819400" cy="127254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C319857-DC71-476C-AF72-2EEE51474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ALU </a:t>
            </a:r>
            <a:r>
              <a:rPr lang="zh-CN" altLang="en-US" dirty="0"/>
              <a:t>的控制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8BC492-E7F7-4505-AF49-D62D74EBC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32817"/>
            <a:ext cx="7675595" cy="366724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Function </a:t>
            </a:r>
            <a:r>
              <a:rPr lang="zh-CN" altLang="en-US" dirty="0"/>
              <a:t>只需要输入 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bits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99E0C6-C18F-4C8A-B4D5-E412DF56A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5</a:t>
            </a:fld>
            <a:endParaRPr lang="zh-CN" altLang="en-US"/>
          </a:p>
        </p:txBody>
      </p:sp>
      <p:graphicFrame>
        <p:nvGraphicFramePr>
          <p:cNvPr id="5" name="Group 69">
            <a:extLst>
              <a:ext uri="{FF2B5EF4-FFF2-40B4-BE49-F238E27FC236}">
                <a16:creationId xmlns:a16="http://schemas.microsoft.com/office/drawing/2014/main" id="{F06E3890-E953-4313-85FD-F848B05054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711046"/>
              </p:ext>
            </p:extLst>
          </p:nvPr>
        </p:nvGraphicFramePr>
        <p:xfrm>
          <a:off x="277019" y="1383030"/>
          <a:ext cx="8589962" cy="3498929"/>
        </p:xfrm>
        <a:graphic>
          <a:graphicData uri="http://schemas.openxmlformats.org/drawingml/2006/table">
            <a:tbl>
              <a:tblPr/>
              <a:tblGrid>
                <a:gridCol w="1208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5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3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45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3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28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49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opcode</a:t>
                      </a:r>
                      <a:endParaRPr kumimoji="0" lang="en-A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7B6F1"/>
                          </a:solidFill>
                          <a:effectLst/>
                          <a:latin typeface="Arial" charset="0"/>
                        </a:rPr>
                        <a:t>ALUOp</a:t>
                      </a:r>
                      <a:endParaRPr kumimoji="0" lang="en-AU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17B6F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Operation</a:t>
                      </a:r>
                      <a:endParaRPr kumimoji="0" lang="en-A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Function field</a:t>
                      </a:r>
                      <a:endParaRPr kumimoji="0" lang="en-A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 function</a:t>
                      </a:r>
                      <a:endParaRPr kumimoji="0" lang="en-A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 control</a:t>
                      </a:r>
                      <a:endParaRPr kumimoji="0" lang="en-A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ld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B6F1"/>
                          </a:solidFill>
                          <a:effectLst/>
                          <a:latin typeface="Arial" charset="0"/>
                        </a:rPr>
                        <a:t>00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17B6F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load register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xxxxxxxxxx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ADD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0001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sd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B6F1"/>
                          </a:solidFill>
                          <a:effectLst/>
                          <a:latin typeface="Arial" charset="0"/>
                        </a:rPr>
                        <a:t>00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17B6F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store register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xxxxxxxxxx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ADD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0001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branch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B6F1"/>
                          </a:solidFill>
                          <a:effectLst/>
                          <a:latin typeface="Arial" charset="0"/>
                        </a:rPr>
                        <a:t>01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17B6F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BEQ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xxxxxxx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B6F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17B6F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SUB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 rowSpan="9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arith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.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9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B6F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17B6F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[I]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0000000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B6F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17B6F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ADD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0001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B6F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00000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B6F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17B6F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SUB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AND[I]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0000000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B6F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17B6F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AND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0011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OR[I]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0000000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B6F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17B6F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OR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0100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1454" marR="9145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XOR[I]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0000000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B6F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XOR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808274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1454" marR="9145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SLL[I]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0000000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B6F1"/>
                          </a:solidFill>
                          <a:effectLst/>
                          <a:latin typeface="Arial" charset="0"/>
                        </a:rPr>
                        <a:t>001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SLL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132848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1454" marR="9145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SRL[I]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0000000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B6F1"/>
                          </a:solidFill>
                          <a:effectLst/>
                          <a:latin typeface="Arial" charset="0"/>
                        </a:rPr>
                        <a:t>101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SRL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060282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1454" marR="9145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SRA[I]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B6F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00000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B6F1"/>
                          </a:solidFill>
                          <a:effectLst/>
                          <a:latin typeface="Arial" charset="0"/>
                        </a:rPr>
                        <a:t>101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SRA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5940174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1454" marR="9145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SLT[I]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0000000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B6F1"/>
                          </a:solidFill>
                          <a:effectLst/>
                          <a:latin typeface="Arial" charset="0"/>
                        </a:rPr>
                        <a:t>010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SLT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901489"/>
                  </a:ext>
                </a:extLst>
              </a:tr>
            </a:tbl>
          </a:graphicData>
        </a:graphic>
      </p:graphicFrame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DE36FA2-AD08-40EB-9BCD-B6A7AF9579CD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6324600" y="491490"/>
            <a:ext cx="1219199" cy="24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41B8371F-DCA4-4A1D-86EB-FE0E68AC62D9}"/>
              </a:ext>
            </a:extLst>
          </p:cNvPr>
          <p:cNvSpPr/>
          <p:nvPr/>
        </p:nvSpPr>
        <p:spPr>
          <a:xfrm>
            <a:off x="7543799" y="137160"/>
            <a:ext cx="690465" cy="708660"/>
          </a:xfrm>
          <a:prstGeom prst="ellipse">
            <a:avLst/>
          </a:prstGeom>
          <a:solidFill>
            <a:schemeClr val="bg1"/>
          </a:solidFill>
          <a:ln w="25400">
            <a:solidFill>
              <a:srgbClr val="17B6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b="1" dirty="0">
                <a:solidFill>
                  <a:srgbClr val="17B6F1"/>
                </a:solidFill>
              </a:rPr>
              <a:t>ALU control</a:t>
            </a:r>
            <a:endParaRPr lang="zh-CN" altLang="en-US" sz="1200" b="1" dirty="0">
              <a:solidFill>
                <a:srgbClr val="17B6F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2017B99-5175-46B9-BE6A-FEE5E34E47C5}"/>
              </a:ext>
            </a:extLst>
          </p:cNvPr>
          <p:cNvSpPr txBox="1"/>
          <p:nvPr/>
        </p:nvSpPr>
        <p:spPr>
          <a:xfrm>
            <a:off x="6309360" y="269240"/>
            <a:ext cx="1130300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393B4BD-F61F-42C9-A920-F5CD50A85893}"/>
              </a:ext>
            </a:extLst>
          </p:cNvPr>
          <p:cNvCxnSpPr>
            <a:cxnSpLocks/>
            <a:endCxn id="9" idx="4"/>
          </p:cNvCxnSpPr>
          <p:nvPr/>
        </p:nvCxnSpPr>
        <p:spPr>
          <a:xfrm flipV="1">
            <a:off x="7889032" y="845820"/>
            <a:ext cx="0" cy="449580"/>
          </a:xfrm>
          <a:prstGeom prst="straightConnector1">
            <a:avLst/>
          </a:prstGeom>
          <a:ln w="19050">
            <a:solidFill>
              <a:srgbClr val="17B6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568713F7-FFB0-4538-A58F-2C5FE1544F48}"/>
              </a:ext>
            </a:extLst>
          </p:cNvPr>
          <p:cNvSpPr txBox="1"/>
          <p:nvPr/>
        </p:nvSpPr>
        <p:spPr>
          <a:xfrm>
            <a:off x="7947660" y="939800"/>
            <a:ext cx="502920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100" dirty="0" err="1">
                <a:solidFill>
                  <a:srgbClr val="17B6F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ALUOp</a:t>
            </a:r>
            <a:endParaRPr lang="zh-CN" altLang="en-US" sz="1100" dirty="0">
              <a:solidFill>
                <a:srgbClr val="17B6F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75B2D6D-DC61-464A-AEC1-60B381C496A0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8234264" y="491490"/>
            <a:ext cx="810676" cy="0"/>
          </a:xfrm>
          <a:prstGeom prst="straightConnector1">
            <a:avLst/>
          </a:prstGeom>
          <a:ln w="19050">
            <a:solidFill>
              <a:srgbClr val="17B6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9A121241-B2BA-48A3-8105-2EEF40F430AA}"/>
              </a:ext>
            </a:extLst>
          </p:cNvPr>
          <p:cNvSpPr txBox="1"/>
          <p:nvPr/>
        </p:nvSpPr>
        <p:spPr>
          <a:xfrm>
            <a:off x="8275320" y="292100"/>
            <a:ext cx="502920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100" dirty="0" err="1">
                <a:solidFill>
                  <a:srgbClr val="17B6F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ALUCtrl</a:t>
            </a:r>
            <a:endParaRPr lang="zh-CN" altLang="en-US" sz="1100" dirty="0">
              <a:solidFill>
                <a:srgbClr val="17B6F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EAD5A431-CCD5-4F6E-8ED7-1687CD00D62B}"/>
              </a:ext>
            </a:extLst>
          </p:cNvPr>
          <p:cNvCxnSpPr/>
          <p:nvPr/>
        </p:nvCxnSpPr>
        <p:spPr>
          <a:xfrm flipH="1">
            <a:off x="6842760" y="441960"/>
            <a:ext cx="152400" cy="129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A51E0B93-FFCB-4F00-A995-CFBBFCB14761}"/>
              </a:ext>
            </a:extLst>
          </p:cNvPr>
          <p:cNvSpPr txBox="1"/>
          <p:nvPr/>
        </p:nvSpPr>
        <p:spPr>
          <a:xfrm>
            <a:off x="6537960" y="596901"/>
            <a:ext cx="518160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4bits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661BFF2B-91BB-4799-BE00-5A7F801F3BF6}"/>
              </a:ext>
            </a:extLst>
          </p:cNvPr>
          <p:cNvCxnSpPr/>
          <p:nvPr/>
        </p:nvCxnSpPr>
        <p:spPr>
          <a:xfrm flipH="1">
            <a:off x="7802880" y="1013460"/>
            <a:ext cx="152400" cy="129540"/>
          </a:xfrm>
          <a:prstGeom prst="line">
            <a:avLst/>
          </a:prstGeom>
          <a:ln>
            <a:solidFill>
              <a:srgbClr val="17B6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FA9C7BBD-0843-43DC-B170-D85726569350}"/>
              </a:ext>
            </a:extLst>
          </p:cNvPr>
          <p:cNvSpPr txBox="1"/>
          <p:nvPr/>
        </p:nvSpPr>
        <p:spPr>
          <a:xfrm>
            <a:off x="7406640" y="1046481"/>
            <a:ext cx="381000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2 bits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59D16FE5-D681-48BE-B446-45F2C6D6FE03}"/>
              </a:ext>
            </a:extLst>
          </p:cNvPr>
          <p:cNvCxnSpPr/>
          <p:nvPr/>
        </p:nvCxnSpPr>
        <p:spPr>
          <a:xfrm flipH="1">
            <a:off x="8717280" y="449580"/>
            <a:ext cx="152400" cy="129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24A6F34E-9B3A-442C-B326-A2DF846D84DB}"/>
              </a:ext>
            </a:extLst>
          </p:cNvPr>
          <p:cNvSpPr txBox="1"/>
          <p:nvPr/>
        </p:nvSpPr>
        <p:spPr>
          <a:xfrm>
            <a:off x="8465820" y="596901"/>
            <a:ext cx="518160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4 bits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805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AE64D7-97EB-0F71-A1BE-26442C28A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708" y="1125636"/>
            <a:ext cx="4723264" cy="5627259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200" dirty="0">
                <a:latin typeface="Lucida Console" panose="020B0609040504020204" pitchFamily="49" charset="0"/>
              </a:rPr>
              <a:t>/* implement here */</a:t>
            </a:r>
          </a:p>
          <a:p>
            <a:pPr marL="0" indent="0">
              <a:buNone/>
            </a:pPr>
            <a:r>
              <a:rPr lang="en-US" altLang="zh-CN" sz="1200" dirty="0">
                <a:latin typeface="Lucida Console" panose="020B0609040504020204" pitchFamily="49" charset="0"/>
              </a:rPr>
              <a:t>Always @(*) begin</a:t>
            </a:r>
          </a:p>
          <a:p>
            <a:pPr marL="0" indent="0">
              <a:buNone/>
            </a:pPr>
            <a:r>
              <a:rPr lang="en-US" altLang="zh-CN" sz="1200" dirty="0" err="1">
                <a:latin typeface="Lucida Console" panose="020B0609040504020204" pitchFamily="49" charset="0"/>
              </a:rPr>
              <a:t>Zero_o</a:t>
            </a:r>
            <a:r>
              <a:rPr lang="en-US" altLang="zh-CN" sz="1200" dirty="0">
                <a:latin typeface="Lucida Console" panose="020B0609040504020204" pitchFamily="49" charset="0"/>
              </a:rPr>
              <a:t> = (data1_i - data2_i)?0:1;</a:t>
            </a:r>
          </a:p>
          <a:p>
            <a:pPr marL="0" indent="0">
              <a:buNone/>
            </a:pPr>
            <a:r>
              <a:rPr lang="en-US" altLang="zh-CN" sz="1200" dirty="0">
                <a:latin typeface="Lucida Console" panose="020B0609040504020204" pitchFamily="49" charset="0"/>
              </a:rPr>
              <a:t>case(</a:t>
            </a:r>
            <a:r>
              <a:rPr lang="en-US" altLang="zh-CN" sz="1200" dirty="0" err="1">
                <a:latin typeface="Lucida Console" panose="020B0609040504020204" pitchFamily="49" charset="0"/>
              </a:rPr>
              <a:t>ALUCtrl_i</a:t>
            </a:r>
            <a:r>
              <a:rPr lang="en-US" altLang="zh-CN" sz="12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  PASS: begin </a:t>
            </a:r>
            <a:r>
              <a:rPr lang="en-US" altLang="zh-CN" sz="1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data_o</a:t>
            </a:r>
            <a:r>
              <a:rPr lang="en-US" altLang="zh-CN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 = data2_i; end</a:t>
            </a:r>
          </a:p>
          <a:p>
            <a:pPr marL="0" indent="0">
              <a:buNone/>
            </a:pPr>
            <a:r>
              <a:rPr lang="en-US" altLang="zh-CN" sz="1200" dirty="0">
                <a:latin typeface="Lucida Console" panose="020B0609040504020204" pitchFamily="49" charset="0"/>
              </a:rPr>
              <a:t>  SUM : begin</a:t>
            </a:r>
          </a:p>
          <a:p>
            <a:pPr marL="0" indent="0">
              <a:buNone/>
            </a:pPr>
            <a:r>
              <a:rPr lang="en-US" altLang="zh-CN" sz="1200" dirty="0">
                <a:latin typeface="Lucida Console" panose="020B0609040504020204" pitchFamily="49" charset="0"/>
              </a:rPr>
              <a:t>    </a:t>
            </a:r>
            <a:r>
              <a:rPr lang="en-US" altLang="zh-CN" sz="1200" dirty="0" err="1">
                <a:latin typeface="Lucida Console" panose="020B0609040504020204" pitchFamily="49" charset="0"/>
              </a:rPr>
              <a:t>data_o</a:t>
            </a:r>
            <a:r>
              <a:rPr lang="en-US" altLang="zh-CN" sz="1200" dirty="0">
                <a:latin typeface="Lucida Console" panose="020B0609040504020204" pitchFamily="49" charset="0"/>
              </a:rPr>
              <a:t> = data1_i + data2_i;</a:t>
            </a:r>
          </a:p>
          <a:p>
            <a:pPr marL="0" indent="0">
              <a:buNone/>
            </a:pPr>
            <a:r>
              <a:rPr lang="en-US" altLang="zh-CN" sz="1200" dirty="0">
                <a:latin typeface="Lucida Console" panose="020B0609040504020204" pitchFamily="49" charset="0"/>
              </a:rPr>
              <a:t>  end</a:t>
            </a:r>
          </a:p>
          <a:p>
            <a:pPr marL="0" indent="0">
              <a:buNone/>
            </a:pPr>
            <a:r>
              <a:rPr lang="en-US" altLang="zh-CN" sz="1200" dirty="0">
                <a:latin typeface="Lucida Console" panose="020B0609040504020204" pitchFamily="49" charset="0"/>
              </a:rPr>
              <a:t>  SUB : begin</a:t>
            </a:r>
          </a:p>
          <a:p>
            <a:pPr marL="0" indent="0">
              <a:buNone/>
            </a:pPr>
            <a:r>
              <a:rPr lang="en-US" altLang="zh-CN" sz="1200" dirty="0">
                <a:latin typeface="Lucida Console" panose="020B0609040504020204" pitchFamily="49" charset="0"/>
              </a:rPr>
              <a:t>    </a:t>
            </a:r>
            <a:r>
              <a:rPr lang="en-US" altLang="zh-CN" sz="1200" dirty="0" err="1">
                <a:latin typeface="Lucida Console" panose="020B0609040504020204" pitchFamily="49" charset="0"/>
              </a:rPr>
              <a:t>data_o</a:t>
            </a:r>
            <a:r>
              <a:rPr lang="en-US" altLang="zh-CN" sz="1200" dirty="0">
                <a:latin typeface="Lucida Console" panose="020B0609040504020204" pitchFamily="49" charset="0"/>
              </a:rPr>
              <a:t> = data1_i - data2_i;</a:t>
            </a:r>
          </a:p>
          <a:p>
            <a:pPr marL="0" indent="0">
              <a:buNone/>
            </a:pPr>
            <a:r>
              <a:rPr lang="en-US" altLang="zh-CN" sz="1200" dirty="0">
                <a:latin typeface="Lucida Console" panose="020B0609040504020204" pitchFamily="49" charset="0"/>
              </a:rPr>
              <a:t>  end</a:t>
            </a:r>
          </a:p>
          <a:p>
            <a:pPr marL="0" indent="0">
              <a:buNone/>
            </a:pPr>
            <a:r>
              <a:rPr lang="en-US" altLang="zh-CN" sz="1200" dirty="0">
                <a:latin typeface="Lucida Console" panose="020B0609040504020204" pitchFamily="49" charset="0"/>
              </a:rPr>
              <a:t>  AND : begin</a:t>
            </a:r>
          </a:p>
          <a:p>
            <a:pPr marL="0" indent="0">
              <a:buNone/>
            </a:pPr>
            <a:r>
              <a:rPr lang="en-US" altLang="zh-CN" sz="1200" dirty="0">
                <a:latin typeface="Lucida Console" panose="020B0609040504020204" pitchFamily="49" charset="0"/>
              </a:rPr>
              <a:t>    </a:t>
            </a:r>
            <a:r>
              <a:rPr lang="en-US" altLang="zh-CN" sz="1200" dirty="0" err="1">
                <a:latin typeface="Lucida Console" panose="020B0609040504020204" pitchFamily="49" charset="0"/>
              </a:rPr>
              <a:t>data_o</a:t>
            </a:r>
            <a:r>
              <a:rPr lang="en-US" altLang="zh-CN" sz="1200" dirty="0">
                <a:latin typeface="Lucida Console" panose="020B0609040504020204" pitchFamily="49" charset="0"/>
              </a:rPr>
              <a:t> = data1_i &amp; data2_i;</a:t>
            </a:r>
          </a:p>
          <a:p>
            <a:pPr marL="0" indent="0">
              <a:buNone/>
            </a:pPr>
            <a:r>
              <a:rPr lang="en-US" altLang="zh-CN" sz="1200" dirty="0">
                <a:latin typeface="Lucida Console" panose="020B0609040504020204" pitchFamily="49" charset="0"/>
              </a:rPr>
              <a:t>  end</a:t>
            </a:r>
          </a:p>
          <a:p>
            <a:pPr marL="0" indent="0">
              <a:buNone/>
            </a:pPr>
            <a:r>
              <a:rPr lang="en-US" altLang="zh-CN" sz="1200" dirty="0">
                <a:latin typeface="Lucida Console" panose="020B0609040504020204" pitchFamily="49" charset="0"/>
              </a:rPr>
              <a:t>  …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5254BC-7ACA-4B63-B8D3-74A56ECBA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D265BB5-CE74-A612-5551-0F76E6B3F120}"/>
              </a:ext>
            </a:extLst>
          </p:cNvPr>
          <p:cNvSpPr txBox="1">
            <a:spLocks/>
          </p:cNvSpPr>
          <p:nvPr/>
        </p:nvSpPr>
        <p:spPr>
          <a:xfrm>
            <a:off x="5146766" y="1125637"/>
            <a:ext cx="3762123" cy="45175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latin typeface="Lucida Console" panose="020B0609040504020204" pitchFamily="49" charset="0"/>
              </a:rPr>
              <a:t>…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latin typeface="Lucida Console" panose="020B0609040504020204" pitchFamily="49" charset="0"/>
              </a:rPr>
              <a:t>  OR : begin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latin typeface="Lucida Console" panose="020B0609040504020204" pitchFamily="49" charset="0"/>
              </a:rPr>
              <a:t>    </a:t>
            </a:r>
            <a:r>
              <a:rPr lang="en-US" altLang="zh-CN" sz="1600" dirty="0" err="1">
                <a:latin typeface="Lucida Console" panose="020B0609040504020204" pitchFamily="49" charset="0"/>
              </a:rPr>
              <a:t>data_o</a:t>
            </a:r>
            <a:r>
              <a:rPr lang="en-US" altLang="zh-CN" sz="1600" dirty="0">
                <a:latin typeface="Lucida Console" panose="020B0609040504020204" pitchFamily="49" charset="0"/>
              </a:rPr>
              <a:t> = data1_i | data2_i;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latin typeface="Lucida Console" panose="020B0609040504020204" pitchFamily="49" charset="0"/>
              </a:rPr>
              <a:t>  end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latin typeface="Lucida Console" panose="020B0609040504020204" pitchFamily="49" charset="0"/>
              </a:rPr>
              <a:t>  XOR : begin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latin typeface="Lucida Console" panose="020B0609040504020204" pitchFamily="49" charset="0"/>
              </a:rPr>
              <a:t>    </a:t>
            </a:r>
            <a:r>
              <a:rPr lang="en-US" altLang="zh-CN" sz="1600" dirty="0" err="1">
                <a:latin typeface="Lucida Console" panose="020B0609040504020204" pitchFamily="49" charset="0"/>
              </a:rPr>
              <a:t>data_o</a:t>
            </a:r>
            <a:r>
              <a:rPr lang="en-US" altLang="zh-CN" sz="1600" dirty="0">
                <a:latin typeface="Lucida Console" panose="020B0609040504020204" pitchFamily="49" charset="0"/>
              </a:rPr>
              <a:t> = data1_i ^ data2_i;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latin typeface="Lucida Console" panose="020B0609040504020204" pitchFamily="49" charset="0"/>
              </a:rPr>
              <a:t>  end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latin typeface="Lucida Console" panose="020B0609040504020204" pitchFamily="49" charset="0"/>
              </a:rPr>
              <a:t>  MUL : begin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latin typeface="Lucida Console" panose="020B0609040504020204" pitchFamily="49" charset="0"/>
              </a:rPr>
              <a:t>    </a:t>
            </a:r>
            <a:r>
              <a:rPr lang="en-US" altLang="zh-CN" sz="1600" dirty="0" err="1">
                <a:latin typeface="Lucida Console" panose="020B0609040504020204" pitchFamily="49" charset="0"/>
              </a:rPr>
              <a:t>data_o</a:t>
            </a:r>
            <a:r>
              <a:rPr lang="en-US" altLang="zh-CN" sz="1600" dirty="0">
                <a:latin typeface="Lucida Console" panose="020B0609040504020204" pitchFamily="49" charset="0"/>
              </a:rPr>
              <a:t> = data1_i * data2_i;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latin typeface="Lucida Console" panose="020B0609040504020204" pitchFamily="49" charset="0"/>
              </a:rPr>
              <a:t>  end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latin typeface="Lucida Console" panose="020B0609040504020204" pitchFamily="49" charset="0"/>
              </a:rPr>
              <a:t>  default : begin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latin typeface="Lucida Console" panose="020B0609040504020204" pitchFamily="49" charset="0"/>
              </a:rPr>
              <a:t>    </a:t>
            </a:r>
            <a:r>
              <a:rPr lang="en-US" altLang="zh-CN" sz="1600" dirty="0" err="1">
                <a:latin typeface="Lucida Console" panose="020B0609040504020204" pitchFamily="49" charset="0"/>
              </a:rPr>
              <a:t>data_o</a:t>
            </a:r>
            <a:r>
              <a:rPr lang="en-US" altLang="zh-CN" sz="1600" dirty="0">
                <a:latin typeface="Lucida Console" panose="020B0609040504020204" pitchFamily="49" charset="0"/>
              </a:rPr>
              <a:t> = data1_i;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latin typeface="Lucida Console" panose="020B0609040504020204" pitchFamily="49" charset="0"/>
              </a:rPr>
              <a:t>  end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 err="1">
                <a:latin typeface="Lucida Console" panose="020B0609040504020204" pitchFamily="49" charset="0"/>
              </a:rPr>
              <a:t>endcase</a:t>
            </a:r>
            <a:endParaRPr lang="en-US" altLang="zh-CN" sz="1600" dirty="0">
              <a:latin typeface="Lucida Console" panose="020B06090405040202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latin typeface="Lucida Console" panose="020B0609040504020204" pitchFamily="49" charset="0"/>
              </a:rPr>
              <a:t>end</a:t>
            </a: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2E518F17-0143-471D-85C8-37CB7D546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05104"/>
            <a:ext cx="7827373" cy="714704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ALU </a:t>
            </a:r>
            <a:r>
              <a:rPr lang="zh-CN" altLang="en-US" sz="3600" dirty="0"/>
              <a:t>的数据通路实现</a:t>
            </a:r>
            <a:r>
              <a:rPr lang="en-US" altLang="zh-CN" sz="3600" dirty="0"/>
              <a:t>(Zero)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99029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DED228-7A83-4EDB-AF0E-0E8022634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ALU </a:t>
            </a:r>
            <a:r>
              <a:rPr lang="zh-CN" altLang="en-US" dirty="0"/>
              <a:t>控制器 </a:t>
            </a:r>
            <a:r>
              <a:rPr lang="en-US" altLang="zh-CN" dirty="0"/>
              <a:t>Verilog </a:t>
            </a:r>
            <a:r>
              <a:rPr lang="zh-CN" altLang="en-US" dirty="0"/>
              <a:t>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DEE58-B882-4C8A-A8FF-283AB579F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999584"/>
            <a:ext cx="7886700" cy="177379"/>
          </a:xfrm>
        </p:spPr>
        <p:txBody>
          <a:bodyPr>
            <a:normAutofit fontScale="25000" lnSpcReduction="20000"/>
          </a:bodyPr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3579A9-BB9D-455B-8F10-AA576828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CA160D9-B0C3-46B9-988E-DBD386220721}"/>
              </a:ext>
            </a:extLst>
          </p:cNvPr>
          <p:cNvSpPr txBox="1">
            <a:spLocks/>
          </p:cNvSpPr>
          <p:nvPr/>
        </p:nvSpPr>
        <p:spPr>
          <a:xfrm>
            <a:off x="255789" y="1058779"/>
            <a:ext cx="4244293" cy="529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108000" rIns="91440" bIns="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Lucida Console" panose="020B0609040504020204" pitchFamily="49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Console" panose="020B0609040504020204" pitchFamily="49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Console" panose="020B0609040504020204" pitchFamily="49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Console" panose="020B0609040504020204" pitchFamily="49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Console" panose="020B0609040504020204" pitchFamily="49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/>
              <a:t>module </a:t>
            </a:r>
            <a:r>
              <a:rPr lang="en-US" altLang="zh-CN" sz="1600" dirty="0" err="1"/>
              <a:t>ALU_Control</a:t>
            </a:r>
            <a:r>
              <a:rPr lang="en-US" altLang="zh-CN" sz="1600" dirty="0"/>
              <a:t>(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/>
              <a:t>input [3:0] </a:t>
            </a:r>
            <a:r>
              <a:rPr lang="en-US" altLang="zh-CN" sz="1600" dirty="0" err="1"/>
              <a:t>funct_i</a:t>
            </a:r>
            <a:r>
              <a:rPr lang="en-US" altLang="zh-CN" sz="1600" dirty="0"/>
              <a:t>,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/>
              <a:t>input [1:0] </a:t>
            </a:r>
            <a:r>
              <a:rPr lang="en-US" altLang="zh-CN" sz="1600" dirty="0" err="1"/>
              <a:t>ALUOp_i</a:t>
            </a:r>
            <a:r>
              <a:rPr lang="en-US" altLang="zh-CN" sz="1600" dirty="0"/>
              <a:t>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/>
              <a:t>output </a:t>
            </a:r>
            <a:r>
              <a:rPr lang="en-US" altLang="zh-CN" sz="1600" dirty="0" err="1"/>
              <a:t>ALUCtrl_o</a:t>
            </a:r>
            <a:r>
              <a:rPr lang="en-US" altLang="zh-CN" sz="1600" dirty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/>
              <a:t>reg[3:0] </a:t>
            </a:r>
            <a:r>
              <a:rPr lang="en-US" altLang="zh-CN" sz="1600" dirty="0" err="1"/>
              <a:t>ALUCtrl_o</a:t>
            </a:r>
            <a:endParaRPr lang="en-US" altLang="zh-CN" sz="16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16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/>
              <a:t>always@(*)begin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/>
              <a:t>  case(</a:t>
            </a:r>
            <a:r>
              <a:rPr lang="en-US" altLang="zh-CN" sz="1600" dirty="0" err="1"/>
              <a:t>ALUOp_i</a:t>
            </a:r>
            <a:r>
              <a:rPr lang="en-US" altLang="zh-CN" sz="1600" dirty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/>
              <a:t>    </a:t>
            </a:r>
            <a:r>
              <a:rPr lang="en-US" altLang="zh-CN" sz="1600" dirty="0">
                <a:solidFill>
                  <a:srgbClr val="FF0000"/>
                </a:solidFill>
              </a:rPr>
              <a:t>2’b11</a:t>
            </a:r>
            <a:r>
              <a:rPr lang="en-US" altLang="zh-CN" sz="1600" dirty="0"/>
              <a:t> : begin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ALUCtrl_o</a:t>
            </a:r>
            <a:r>
              <a:rPr lang="en-US" altLang="zh-CN" sz="1600" dirty="0"/>
              <a:t> = 3’b000;// bypass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/>
              <a:t>    end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/>
              <a:t>    </a:t>
            </a:r>
            <a:r>
              <a:rPr lang="en-US" altLang="zh-CN" sz="1600" dirty="0">
                <a:solidFill>
                  <a:srgbClr val="FF0000"/>
                </a:solidFill>
              </a:rPr>
              <a:t>2'b10</a:t>
            </a:r>
            <a:r>
              <a:rPr lang="en-US" altLang="zh-CN" sz="1600" dirty="0"/>
              <a:t> : begin //reg-reg / reg-</a:t>
            </a:r>
            <a:r>
              <a:rPr lang="en-US" altLang="zh-CN" sz="1600" dirty="0" err="1"/>
              <a:t>imm</a:t>
            </a:r>
            <a:endParaRPr lang="en-US" altLang="zh-CN" sz="16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/>
              <a:t>        case(</a:t>
            </a:r>
            <a:r>
              <a:rPr lang="en-US" altLang="zh-CN" sz="1600" dirty="0" err="1"/>
              <a:t>funct_i</a:t>
            </a:r>
            <a:r>
              <a:rPr lang="en-US" altLang="zh-CN" sz="1600" dirty="0"/>
              <a:t>)</a:t>
            </a:r>
          </a:p>
          <a:p>
            <a:pPr marL="0" indent="0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1600" dirty="0"/>
              <a:t>            4’b</a:t>
            </a:r>
            <a:r>
              <a:rPr lang="en-US" altLang="zh-CN" sz="1600" dirty="0">
                <a:solidFill>
                  <a:srgbClr val="0000FF"/>
                </a:solidFill>
              </a:rPr>
              <a:t>0000</a:t>
            </a:r>
            <a:r>
              <a:rPr lang="en-US" altLang="zh-CN" sz="1600" dirty="0"/>
              <a:t> : begin </a:t>
            </a:r>
          </a:p>
          <a:p>
            <a:pPr marL="0" indent="0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1600" dirty="0"/>
              <a:t>                </a:t>
            </a:r>
            <a:r>
              <a:rPr lang="en-US" altLang="zh-CN" sz="1600" dirty="0" err="1"/>
              <a:t>ALUCtrl_o</a:t>
            </a:r>
            <a:r>
              <a:rPr lang="en-US" altLang="zh-CN" sz="1600" dirty="0"/>
              <a:t> = 4’b0001;//add</a:t>
            </a:r>
          </a:p>
          <a:p>
            <a:pPr marL="0" indent="0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1600" dirty="0"/>
              <a:t>            end</a:t>
            </a:r>
          </a:p>
          <a:p>
            <a:pPr marL="0" indent="0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1600" dirty="0"/>
              <a:t>            4'b</a:t>
            </a:r>
            <a:r>
              <a:rPr lang="en-US" altLang="zh-CN" sz="1600" dirty="0">
                <a:solidFill>
                  <a:srgbClr val="0000FF"/>
                </a:solidFill>
              </a:rPr>
              <a:t>1000</a:t>
            </a:r>
            <a:r>
              <a:rPr lang="en-US" altLang="zh-CN" sz="1600" dirty="0"/>
              <a:t> : begin</a:t>
            </a:r>
          </a:p>
          <a:p>
            <a:pPr marL="0" indent="0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1600" dirty="0"/>
              <a:t>                </a:t>
            </a:r>
            <a:r>
              <a:rPr lang="en-US" altLang="zh-CN" sz="1600" dirty="0" err="1"/>
              <a:t>ALUCtrl_o</a:t>
            </a:r>
            <a:r>
              <a:rPr lang="en-US" altLang="zh-CN" sz="1600" dirty="0"/>
              <a:t> = 4’b0010;//sub</a:t>
            </a:r>
          </a:p>
          <a:p>
            <a:pPr marL="0" indent="0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1600" dirty="0"/>
              <a:t>            end</a:t>
            </a:r>
          </a:p>
          <a:p>
            <a:pPr marL="0" indent="0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zh-CN" sz="16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160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195E0582-4FC4-406C-B88B-F115E0B69E16}"/>
              </a:ext>
            </a:extLst>
          </p:cNvPr>
          <p:cNvSpPr txBox="1">
            <a:spLocks/>
          </p:cNvSpPr>
          <p:nvPr/>
        </p:nvSpPr>
        <p:spPr>
          <a:xfrm>
            <a:off x="4664596" y="1058780"/>
            <a:ext cx="4244293" cy="529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108000" rIns="9144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latin typeface="Lucida Console" panose="020B0609040504020204" pitchFamily="49" charset="0"/>
              </a:rPr>
              <a:t>            4'b</a:t>
            </a:r>
            <a:r>
              <a:rPr lang="en-US" altLang="zh-CN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0110</a:t>
            </a:r>
            <a:r>
              <a:rPr lang="en-US" altLang="zh-CN" sz="1200" dirty="0">
                <a:latin typeface="Lucida Console" panose="020B0609040504020204" pitchFamily="49" charset="0"/>
              </a:rPr>
              <a:t> : begin</a:t>
            </a:r>
          </a:p>
          <a:p>
            <a:pPr marL="0" indent="0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latin typeface="Lucida Console" panose="020B0609040504020204" pitchFamily="49" charset="0"/>
              </a:rPr>
              <a:t>                </a:t>
            </a:r>
            <a:r>
              <a:rPr lang="en-US" altLang="zh-CN" sz="1200" dirty="0" err="1">
                <a:latin typeface="Lucida Console" panose="020B0609040504020204" pitchFamily="49" charset="0"/>
              </a:rPr>
              <a:t>ALUCtrl_o</a:t>
            </a:r>
            <a:r>
              <a:rPr lang="en-US" altLang="zh-CN" sz="1200" dirty="0">
                <a:latin typeface="Lucida Console" panose="020B0609040504020204" pitchFamily="49" charset="0"/>
              </a:rPr>
              <a:t> = 4’b0100;//OR</a:t>
            </a:r>
          </a:p>
          <a:p>
            <a:pPr marL="0" indent="0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latin typeface="Lucida Console" panose="020B0609040504020204" pitchFamily="49" charset="0"/>
              </a:rPr>
              <a:t>            end</a:t>
            </a:r>
          </a:p>
          <a:p>
            <a:pPr marL="0" indent="0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latin typeface="Lucida Console" panose="020B0609040504020204" pitchFamily="49" charset="0"/>
              </a:rPr>
              <a:t>            4'b</a:t>
            </a:r>
            <a:r>
              <a:rPr lang="en-US" altLang="zh-CN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0111</a:t>
            </a:r>
            <a:r>
              <a:rPr lang="en-US" altLang="zh-CN" sz="1200" dirty="0">
                <a:latin typeface="Lucida Console" panose="020B0609040504020204" pitchFamily="49" charset="0"/>
              </a:rPr>
              <a:t> : begin</a:t>
            </a:r>
          </a:p>
          <a:p>
            <a:pPr marL="0" indent="0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latin typeface="Lucida Console" panose="020B0609040504020204" pitchFamily="49" charset="0"/>
              </a:rPr>
              <a:t>                </a:t>
            </a:r>
            <a:r>
              <a:rPr lang="en-US" altLang="zh-CN" sz="1200" dirty="0" err="1">
                <a:latin typeface="Lucida Console" panose="020B0609040504020204" pitchFamily="49" charset="0"/>
              </a:rPr>
              <a:t>ALUCtrl_o</a:t>
            </a:r>
            <a:r>
              <a:rPr lang="en-US" altLang="zh-CN" sz="1200" dirty="0">
                <a:latin typeface="Lucida Console" panose="020B0609040504020204" pitchFamily="49" charset="0"/>
              </a:rPr>
              <a:t> = 4’b0011;//AND</a:t>
            </a:r>
          </a:p>
          <a:p>
            <a:pPr marL="0" indent="0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latin typeface="Lucida Console" panose="020B0609040504020204" pitchFamily="49" charset="0"/>
              </a:rPr>
              <a:t>            end</a:t>
            </a:r>
          </a:p>
          <a:p>
            <a:pPr marL="0" indent="0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latin typeface="Lucida Console" panose="020B0609040504020204" pitchFamily="49" charset="0"/>
              </a:rPr>
              <a:t>            ...</a:t>
            </a:r>
          </a:p>
          <a:p>
            <a:pPr marL="0" indent="0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latin typeface="Lucida Console" panose="020B0609040504020204" pitchFamily="49" charset="0"/>
              </a:rPr>
              <a:t>          </a:t>
            </a:r>
            <a:r>
              <a:rPr lang="en-US" altLang="zh-CN" sz="1200" dirty="0" err="1">
                <a:latin typeface="Lucida Console" panose="020B0609040504020204" pitchFamily="49" charset="0"/>
              </a:rPr>
              <a:t>endcase</a:t>
            </a:r>
            <a:endParaRPr lang="en-US" altLang="zh-CN" sz="12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latin typeface="Lucida Console" panose="020B0609040504020204" pitchFamily="49" charset="0"/>
              </a:rPr>
              <a:t>    end</a:t>
            </a:r>
          </a:p>
          <a:p>
            <a:pPr marL="0" indent="0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latin typeface="Lucida Console" panose="020B0609040504020204" pitchFamily="49" charset="0"/>
              </a:rPr>
              <a:t>    </a:t>
            </a:r>
            <a:r>
              <a:rPr lang="en-US" altLang="zh-CN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2’b01</a:t>
            </a:r>
            <a:r>
              <a:rPr lang="en-US" altLang="zh-CN" sz="1200" dirty="0">
                <a:latin typeface="Lucida Console" panose="020B0609040504020204" pitchFamily="49" charset="0"/>
              </a:rPr>
              <a:t> : begin //</a:t>
            </a:r>
            <a:r>
              <a:rPr lang="en-US" altLang="zh-CN" sz="1200" dirty="0" err="1">
                <a:latin typeface="Lucida Console" panose="020B0609040504020204" pitchFamily="49" charset="0"/>
              </a:rPr>
              <a:t>beq</a:t>
            </a:r>
            <a:r>
              <a:rPr lang="en-US" altLang="zh-CN" sz="1200" dirty="0">
                <a:latin typeface="Lucida Console" panose="020B0609040504020204" pitchFamily="49" charset="0"/>
              </a:rPr>
              <a:t>, ALU do subtraction</a:t>
            </a:r>
          </a:p>
          <a:p>
            <a:pPr marL="0" indent="0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latin typeface="Lucida Console" panose="020B0609040504020204" pitchFamily="49" charset="0"/>
              </a:rPr>
              <a:t>        </a:t>
            </a:r>
            <a:r>
              <a:rPr lang="en-US" altLang="zh-CN" sz="1200" dirty="0" err="1">
                <a:latin typeface="Lucida Console" panose="020B0609040504020204" pitchFamily="49" charset="0"/>
              </a:rPr>
              <a:t>ALUCtrl_o</a:t>
            </a:r>
            <a:r>
              <a:rPr lang="en-US" altLang="zh-CN" sz="1200" dirty="0">
                <a:latin typeface="Lucida Console" panose="020B0609040504020204" pitchFamily="49" charset="0"/>
              </a:rPr>
              <a:t> = 4’b0010; //sub</a:t>
            </a:r>
          </a:p>
          <a:p>
            <a:pPr marL="0" indent="0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latin typeface="Lucida Console" panose="020B0609040504020204" pitchFamily="49" charset="0"/>
              </a:rPr>
              <a:t>    end</a:t>
            </a:r>
          </a:p>
          <a:p>
            <a:pPr marL="0" indent="0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latin typeface="Lucida Console" panose="020B0609040504020204" pitchFamily="49" charset="0"/>
              </a:rPr>
              <a:t>    </a:t>
            </a:r>
            <a:r>
              <a:rPr lang="en-US" altLang="zh-CN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2’b00</a:t>
            </a:r>
            <a:r>
              <a:rPr lang="en-US" altLang="zh-CN" sz="1200" dirty="0">
                <a:latin typeface="Lucida Console" panose="020B0609040504020204" pitchFamily="49" charset="0"/>
              </a:rPr>
              <a:t> : begin //</a:t>
            </a:r>
            <a:r>
              <a:rPr lang="en-US" altLang="zh-CN" sz="1200" dirty="0" err="1">
                <a:latin typeface="Lucida Console" panose="020B0609040504020204" pitchFamily="49" charset="0"/>
              </a:rPr>
              <a:t>lw</a:t>
            </a:r>
            <a:r>
              <a:rPr lang="en-US" altLang="zh-CN" sz="1200" dirty="0">
                <a:latin typeface="Lucida Console" panose="020B0609040504020204" pitchFamily="49" charset="0"/>
              </a:rPr>
              <a:t> or </a:t>
            </a:r>
            <a:r>
              <a:rPr lang="en-US" altLang="zh-CN" sz="1200" dirty="0" err="1">
                <a:latin typeface="Lucida Console" panose="020B0609040504020204" pitchFamily="49" charset="0"/>
              </a:rPr>
              <a:t>sw</a:t>
            </a:r>
            <a:endParaRPr lang="en-US" altLang="zh-CN" sz="12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latin typeface="Lucida Console" panose="020B0609040504020204" pitchFamily="49" charset="0"/>
              </a:rPr>
              <a:t>        </a:t>
            </a:r>
            <a:r>
              <a:rPr lang="en-US" altLang="zh-CN" sz="1200" dirty="0" err="1">
                <a:latin typeface="Lucida Console" panose="020B0609040504020204" pitchFamily="49" charset="0"/>
              </a:rPr>
              <a:t>ALUCtrl_o</a:t>
            </a:r>
            <a:r>
              <a:rPr lang="en-US" altLang="zh-CN" sz="1200" dirty="0">
                <a:latin typeface="Lucida Console" panose="020B0609040504020204" pitchFamily="49" charset="0"/>
              </a:rPr>
              <a:t> = 4’b0001; //add</a:t>
            </a:r>
          </a:p>
          <a:p>
            <a:pPr marL="0" indent="0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latin typeface="Lucida Console" panose="020B0609040504020204" pitchFamily="49" charset="0"/>
              </a:rPr>
              <a:t>    end</a:t>
            </a:r>
          </a:p>
          <a:p>
            <a:pPr marL="0" indent="0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1200" dirty="0" err="1">
                <a:latin typeface="Lucida Console" panose="020B0609040504020204" pitchFamily="49" charset="0"/>
              </a:rPr>
              <a:t>endcase</a:t>
            </a:r>
            <a:endParaRPr lang="en-US" altLang="zh-CN" sz="1200" dirty="0">
              <a:latin typeface="Lucida Console" panose="020B0609040504020204" pitchFamily="49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071FBF1-E9C7-4544-9508-5016B0131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883" y="1319078"/>
            <a:ext cx="1230631" cy="93635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57429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9B08A-FFF9-4354-BD63-396A4FF80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主控制器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244AEB-E739-47A9-8336-FF0F5B432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8</a:t>
            </a:fld>
            <a:endParaRPr lang="zh-CN" altLang="en-US"/>
          </a:p>
        </p:txBody>
      </p:sp>
      <p:graphicFrame>
        <p:nvGraphicFramePr>
          <p:cNvPr id="133" name="表格 132">
            <a:extLst>
              <a:ext uri="{FF2B5EF4-FFF2-40B4-BE49-F238E27FC236}">
                <a16:creationId xmlns:a16="http://schemas.microsoft.com/office/drawing/2014/main" id="{825DA6F0-89A7-48D7-A5AF-B701EE6E7CAE}"/>
              </a:ext>
            </a:extLst>
          </p:cNvPr>
          <p:cNvGraphicFramePr>
            <a:graphicFrameLocks noGrp="1"/>
          </p:cNvGraphicFramePr>
          <p:nvPr/>
        </p:nvGraphicFramePr>
        <p:xfrm>
          <a:off x="0" y="5084195"/>
          <a:ext cx="2473234" cy="900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8186">
                  <a:extLst>
                    <a:ext uri="{9D8B030D-6E8A-4147-A177-3AD203B41FA5}">
                      <a16:colId xmlns:a16="http://schemas.microsoft.com/office/drawing/2014/main" val="390954002"/>
                    </a:ext>
                  </a:extLst>
                </a:gridCol>
                <a:gridCol w="1397909">
                  <a:extLst>
                    <a:ext uri="{9D8B030D-6E8A-4147-A177-3AD203B41FA5}">
                      <a16:colId xmlns:a16="http://schemas.microsoft.com/office/drawing/2014/main" val="64444898"/>
                    </a:ext>
                  </a:extLst>
                </a:gridCol>
                <a:gridCol w="887139">
                  <a:extLst>
                    <a:ext uri="{9D8B030D-6E8A-4147-A177-3AD203B41FA5}">
                      <a16:colId xmlns:a16="http://schemas.microsoft.com/office/drawing/2014/main" val="111264398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立即数格式</a:t>
                      </a:r>
                      <a:endParaRPr lang="zh-CN" altLang="en-US" sz="11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扩展方式</a:t>
                      </a:r>
                      <a:endParaRPr lang="zh-CN" altLang="en-US" sz="11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5762623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[31:20]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有符号位扩展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4866580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[31-25,11-7]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有符号位扩展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7426061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[31,7,30-25,11-8]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有符号位扩展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1440769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[31,19-12,20,30-21]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有符号位扩展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04990465"/>
                  </a:ext>
                </a:extLst>
              </a:tr>
            </a:tbl>
          </a:graphicData>
        </a:graphic>
      </p:graphicFrame>
      <p:graphicFrame>
        <p:nvGraphicFramePr>
          <p:cNvPr id="298" name="表格 297">
            <a:extLst>
              <a:ext uri="{FF2B5EF4-FFF2-40B4-BE49-F238E27FC236}">
                <a16:creationId xmlns:a16="http://schemas.microsoft.com/office/drawing/2014/main" id="{22C8CCBF-290D-4B7B-8784-3810BE7D42DC}"/>
              </a:ext>
            </a:extLst>
          </p:cNvPr>
          <p:cNvGraphicFramePr>
            <a:graphicFrameLocks noGrp="1"/>
          </p:cNvGraphicFramePr>
          <p:nvPr/>
        </p:nvGraphicFramePr>
        <p:xfrm>
          <a:off x="7498080" y="1741715"/>
          <a:ext cx="1645920" cy="101367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26168">
                  <a:extLst>
                    <a:ext uri="{9D8B030D-6E8A-4147-A177-3AD203B41FA5}">
                      <a16:colId xmlns:a16="http://schemas.microsoft.com/office/drawing/2014/main" val="64444898"/>
                    </a:ext>
                  </a:extLst>
                </a:gridCol>
                <a:gridCol w="719752">
                  <a:extLst>
                    <a:ext uri="{9D8B030D-6E8A-4147-A177-3AD203B41FA5}">
                      <a16:colId xmlns:a16="http://schemas.microsoft.com/office/drawing/2014/main" val="1112643983"/>
                    </a:ext>
                  </a:extLst>
                </a:gridCol>
              </a:tblGrid>
              <a:tr h="168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opcode</a:t>
                      </a:r>
                      <a:endParaRPr kumimoji="0" lang="en-AU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ALUOp</a:t>
                      </a:r>
                      <a:endParaRPr kumimoji="0" lang="en-AU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b" horzOverflow="overflow"/>
                </a:tc>
                <a:extLst>
                  <a:ext uri="{0D108BD9-81ED-4DB2-BD59-A6C34878D82A}">
                    <a16:rowId xmlns:a16="http://schemas.microsoft.com/office/drawing/2014/main" val="2657626234"/>
                  </a:ext>
                </a:extLst>
              </a:tr>
              <a:tr h="168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ld</a:t>
                      </a:r>
                      <a:endParaRPr kumimoji="0" lang="en-A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00</a:t>
                      </a:r>
                      <a:endParaRPr kumimoji="0" lang="en-A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648665808"/>
                  </a:ext>
                </a:extLst>
              </a:tr>
              <a:tr h="168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sd</a:t>
                      </a:r>
                      <a:endParaRPr kumimoji="0" lang="en-A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00</a:t>
                      </a:r>
                      <a:endParaRPr kumimoji="0" lang="en-A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3074260615"/>
                  </a:ext>
                </a:extLst>
              </a:tr>
              <a:tr h="168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branch</a:t>
                      </a:r>
                      <a:endParaRPr kumimoji="0" lang="en-A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01</a:t>
                      </a:r>
                      <a:endParaRPr kumimoji="0" lang="en-A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3914407695"/>
                  </a:ext>
                </a:extLst>
              </a:tr>
              <a:tr h="168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arith</a:t>
                      </a:r>
                      <a:r>
                        <a:rPr kumimoji="0" lang="en-US" altLang="zh-CN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.</a:t>
                      </a:r>
                      <a:endParaRPr kumimoji="0" lang="en-A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10</a:t>
                      </a:r>
                      <a:endParaRPr kumimoji="0" lang="en-A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2946350040"/>
                  </a:ext>
                </a:extLst>
              </a:tr>
              <a:tr h="168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bypass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11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744521612"/>
                  </a:ext>
                </a:extLst>
              </a:tr>
            </a:tbl>
          </a:graphicData>
        </a:graphic>
      </p:graphicFrame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5FD3DC07-596C-48C6-A57F-AAF5CDC42724}"/>
              </a:ext>
            </a:extLst>
          </p:cNvPr>
          <p:cNvGrpSpPr/>
          <p:nvPr/>
        </p:nvGrpSpPr>
        <p:grpSpPr>
          <a:xfrm>
            <a:off x="2012947" y="1254443"/>
            <a:ext cx="410213" cy="978217"/>
            <a:chOff x="6937375" y="1409700"/>
            <a:chExt cx="1054100" cy="1492250"/>
          </a:xfrm>
          <a:solidFill>
            <a:schemeClr val="bg1"/>
          </a:solidFill>
        </p:grpSpPr>
        <p:sp>
          <p:nvSpPr>
            <p:cNvPr id="130" name="任意多边形: 形状 129">
              <a:extLst>
                <a:ext uri="{FF2B5EF4-FFF2-40B4-BE49-F238E27FC236}">
                  <a16:creationId xmlns:a16="http://schemas.microsoft.com/office/drawing/2014/main" id="{5A2546E0-C301-40F8-8768-2A7A1F6CB8FC}"/>
                </a:ext>
              </a:extLst>
            </p:cNvPr>
            <p:cNvSpPr/>
            <p:nvPr/>
          </p:nvSpPr>
          <p:spPr>
            <a:xfrm>
              <a:off x="6937375" y="1409700"/>
              <a:ext cx="1054100" cy="1492250"/>
            </a:xfrm>
            <a:custGeom>
              <a:avLst/>
              <a:gdLst>
                <a:gd name="connsiteX0" fmla="*/ 0 w 1054100"/>
                <a:gd name="connsiteY0" fmla="*/ 0 h 1492250"/>
                <a:gd name="connsiteX1" fmla="*/ 1054100 w 1054100"/>
                <a:gd name="connsiteY1" fmla="*/ 381000 h 1492250"/>
                <a:gd name="connsiteX2" fmla="*/ 1054100 w 1054100"/>
                <a:gd name="connsiteY2" fmla="*/ 1073150 h 1492250"/>
                <a:gd name="connsiteX3" fmla="*/ 0 w 1054100"/>
                <a:gd name="connsiteY3" fmla="*/ 1492250 h 1492250"/>
                <a:gd name="connsiteX4" fmla="*/ 0 w 1054100"/>
                <a:gd name="connsiteY4" fmla="*/ 920750 h 1492250"/>
                <a:gd name="connsiteX5" fmla="*/ 158750 w 1054100"/>
                <a:gd name="connsiteY5" fmla="*/ 723900 h 1492250"/>
                <a:gd name="connsiteX6" fmla="*/ 0 w 1054100"/>
                <a:gd name="connsiteY6" fmla="*/ 527050 h 1492250"/>
                <a:gd name="connsiteX7" fmla="*/ 0 w 1054100"/>
                <a:gd name="connsiteY7" fmla="*/ 0 h 149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54100" h="1492250">
                  <a:moveTo>
                    <a:pt x="0" y="0"/>
                  </a:moveTo>
                  <a:lnTo>
                    <a:pt x="1054100" y="381000"/>
                  </a:lnTo>
                  <a:lnTo>
                    <a:pt x="1054100" y="1073150"/>
                  </a:lnTo>
                  <a:lnTo>
                    <a:pt x="0" y="1492250"/>
                  </a:lnTo>
                  <a:lnTo>
                    <a:pt x="0" y="920750"/>
                  </a:lnTo>
                  <a:lnTo>
                    <a:pt x="158750" y="723900"/>
                  </a:lnTo>
                  <a:lnTo>
                    <a:pt x="0" y="5270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93915AE4-002B-4813-9331-967BC1E36904}"/>
                </a:ext>
              </a:extLst>
            </p:cNvPr>
            <p:cNvSpPr/>
            <p:nvPr/>
          </p:nvSpPr>
          <p:spPr>
            <a:xfrm>
              <a:off x="6951450" y="1653397"/>
              <a:ext cx="83976" cy="65315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2" name="椭圆 131">
              <a:extLst>
                <a:ext uri="{FF2B5EF4-FFF2-40B4-BE49-F238E27FC236}">
                  <a16:creationId xmlns:a16="http://schemas.microsoft.com/office/drawing/2014/main" id="{F653D9F0-94FE-4701-ABAF-61D3C06855D8}"/>
                </a:ext>
              </a:extLst>
            </p:cNvPr>
            <p:cNvSpPr/>
            <p:nvPr/>
          </p:nvSpPr>
          <p:spPr>
            <a:xfrm>
              <a:off x="6951450" y="2561447"/>
              <a:ext cx="83976" cy="65315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8ADAEFEB-1D2E-485D-8435-92CB798419FD}"/>
                </a:ext>
              </a:extLst>
            </p:cNvPr>
            <p:cNvSpPr txBox="1"/>
            <p:nvPr/>
          </p:nvSpPr>
          <p:spPr>
            <a:xfrm>
              <a:off x="7110345" y="1993071"/>
              <a:ext cx="663759" cy="281704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200" b="1" dirty="0"/>
                <a:t>Add</a:t>
              </a:r>
              <a:endParaRPr lang="zh-CN" altLang="en-US" sz="1200" b="1" dirty="0"/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7BA8775F-2511-433C-9878-39F662C90921}"/>
                </a:ext>
              </a:extLst>
            </p:cNvPr>
            <p:cNvSpPr txBox="1"/>
            <p:nvPr/>
          </p:nvSpPr>
          <p:spPr>
            <a:xfrm>
              <a:off x="7778758" y="2009776"/>
              <a:ext cx="181242" cy="28170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S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FB61972B-FB9C-4071-884D-C80A0B4401FD}"/>
              </a:ext>
            </a:extLst>
          </p:cNvPr>
          <p:cNvGrpSpPr/>
          <p:nvPr/>
        </p:nvGrpSpPr>
        <p:grpSpPr>
          <a:xfrm>
            <a:off x="5721032" y="1552575"/>
            <a:ext cx="684530" cy="967740"/>
            <a:chOff x="5854382" y="990600"/>
            <a:chExt cx="684530" cy="967740"/>
          </a:xfrm>
        </p:grpSpPr>
        <p:sp>
          <p:nvSpPr>
            <p:cNvPr id="137" name="任意多边形: 形状 136">
              <a:extLst>
                <a:ext uri="{FF2B5EF4-FFF2-40B4-BE49-F238E27FC236}">
                  <a16:creationId xmlns:a16="http://schemas.microsoft.com/office/drawing/2014/main" id="{42ADDF0A-68DC-4BC2-A071-478F24D3341E}"/>
                </a:ext>
              </a:extLst>
            </p:cNvPr>
            <p:cNvSpPr/>
            <p:nvPr/>
          </p:nvSpPr>
          <p:spPr>
            <a:xfrm>
              <a:off x="5854382" y="990600"/>
              <a:ext cx="684530" cy="967740"/>
            </a:xfrm>
            <a:custGeom>
              <a:avLst/>
              <a:gdLst>
                <a:gd name="connsiteX0" fmla="*/ 0 w 1054100"/>
                <a:gd name="connsiteY0" fmla="*/ 0 h 1492250"/>
                <a:gd name="connsiteX1" fmla="*/ 1054100 w 1054100"/>
                <a:gd name="connsiteY1" fmla="*/ 381000 h 1492250"/>
                <a:gd name="connsiteX2" fmla="*/ 1054100 w 1054100"/>
                <a:gd name="connsiteY2" fmla="*/ 1073150 h 1492250"/>
                <a:gd name="connsiteX3" fmla="*/ 0 w 1054100"/>
                <a:gd name="connsiteY3" fmla="*/ 1492250 h 1492250"/>
                <a:gd name="connsiteX4" fmla="*/ 0 w 1054100"/>
                <a:gd name="connsiteY4" fmla="*/ 920750 h 1492250"/>
                <a:gd name="connsiteX5" fmla="*/ 158750 w 1054100"/>
                <a:gd name="connsiteY5" fmla="*/ 723900 h 1492250"/>
                <a:gd name="connsiteX6" fmla="*/ 0 w 1054100"/>
                <a:gd name="connsiteY6" fmla="*/ 527050 h 1492250"/>
                <a:gd name="connsiteX7" fmla="*/ 0 w 1054100"/>
                <a:gd name="connsiteY7" fmla="*/ 0 h 149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54100" h="1492250">
                  <a:moveTo>
                    <a:pt x="0" y="0"/>
                  </a:moveTo>
                  <a:lnTo>
                    <a:pt x="1054100" y="381000"/>
                  </a:lnTo>
                  <a:lnTo>
                    <a:pt x="1054100" y="1073150"/>
                  </a:lnTo>
                  <a:lnTo>
                    <a:pt x="0" y="1492250"/>
                  </a:lnTo>
                  <a:lnTo>
                    <a:pt x="0" y="920750"/>
                  </a:lnTo>
                  <a:lnTo>
                    <a:pt x="158750" y="723900"/>
                  </a:lnTo>
                  <a:lnTo>
                    <a:pt x="0" y="527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8" name="椭圆 137">
              <a:extLst>
                <a:ext uri="{FF2B5EF4-FFF2-40B4-BE49-F238E27FC236}">
                  <a16:creationId xmlns:a16="http://schemas.microsoft.com/office/drawing/2014/main" id="{23EA9192-094A-417E-9B31-0D9B59218E1E}"/>
                </a:ext>
              </a:extLst>
            </p:cNvPr>
            <p:cNvSpPr/>
            <p:nvPr/>
          </p:nvSpPr>
          <p:spPr>
            <a:xfrm>
              <a:off x="5863522" y="1148640"/>
              <a:ext cx="54534" cy="42357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9" name="椭圆 138">
              <a:extLst>
                <a:ext uri="{FF2B5EF4-FFF2-40B4-BE49-F238E27FC236}">
                  <a16:creationId xmlns:a16="http://schemas.microsoft.com/office/drawing/2014/main" id="{763C187E-6FA1-46CF-BBBC-CE356309D5FA}"/>
                </a:ext>
              </a:extLst>
            </p:cNvPr>
            <p:cNvSpPr/>
            <p:nvPr/>
          </p:nvSpPr>
          <p:spPr>
            <a:xfrm>
              <a:off x="5863522" y="1737520"/>
              <a:ext cx="54534" cy="42357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9A3BCC65-9CFB-4EA3-B510-CC2B46BE4119}"/>
                </a:ext>
              </a:extLst>
            </p:cNvPr>
            <p:cNvSpPr txBox="1"/>
            <p:nvPr/>
          </p:nvSpPr>
          <p:spPr>
            <a:xfrm>
              <a:off x="5973161" y="1342231"/>
              <a:ext cx="301365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400" b="1" dirty="0"/>
                <a:t>Add</a:t>
              </a:r>
              <a:endParaRPr lang="zh-CN" altLang="en-US" sz="1400" b="1" dirty="0"/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2DAB57E4-CCE4-4B78-BB72-E600C30714F7}"/>
                </a:ext>
              </a:extLst>
            </p:cNvPr>
            <p:cNvSpPr txBox="1"/>
            <p:nvPr/>
          </p:nvSpPr>
          <p:spPr>
            <a:xfrm>
              <a:off x="6253357" y="1467386"/>
              <a:ext cx="27411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200" dirty="0"/>
                <a:t>Sum</a:t>
              </a:r>
              <a:endParaRPr lang="zh-CN" altLang="en-US" sz="1200" dirty="0"/>
            </a:p>
          </p:txBody>
        </p:sp>
        <p:sp>
          <p:nvSpPr>
            <p:cNvPr id="142" name="椭圆 141">
              <a:extLst>
                <a:ext uri="{FF2B5EF4-FFF2-40B4-BE49-F238E27FC236}">
                  <a16:creationId xmlns:a16="http://schemas.microsoft.com/office/drawing/2014/main" id="{D2A22BE5-C08C-48FA-865E-C8003FC29E33}"/>
                </a:ext>
              </a:extLst>
            </p:cNvPr>
            <p:cNvSpPr/>
            <p:nvPr/>
          </p:nvSpPr>
          <p:spPr>
            <a:xfrm>
              <a:off x="6443452" y="1420034"/>
              <a:ext cx="83976" cy="65315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43" name="矩形 142">
            <a:extLst>
              <a:ext uri="{FF2B5EF4-FFF2-40B4-BE49-F238E27FC236}">
                <a16:creationId xmlns:a16="http://schemas.microsoft.com/office/drawing/2014/main" id="{5C5F9004-A708-4BB6-8C22-111B714BF184}"/>
              </a:ext>
            </a:extLst>
          </p:cNvPr>
          <p:cNvSpPr/>
          <p:nvPr/>
        </p:nvSpPr>
        <p:spPr>
          <a:xfrm>
            <a:off x="1196340" y="3594100"/>
            <a:ext cx="243840" cy="79248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Calibri "/>
              </a:rPr>
              <a:t>PC</a:t>
            </a:r>
            <a:endParaRPr lang="zh-CN" altLang="en-US" sz="1400" b="1" dirty="0">
              <a:solidFill>
                <a:schemeClr val="tx1"/>
              </a:solidFill>
              <a:latin typeface="Calibri "/>
            </a:endParaRPr>
          </a:p>
        </p:txBody>
      </p:sp>
      <p:sp>
        <p:nvSpPr>
          <p:cNvPr id="144" name="椭圆 143">
            <a:extLst>
              <a:ext uri="{FF2B5EF4-FFF2-40B4-BE49-F238E27FC236}">
                <a16:creationId xmlns:a16="http://schemas.microsoft.com/office/drawing/2014/main" id="{D7270CD6-B083-42AA-9B10-40BB48AE18F6}"/>
              </a:ext>
            </a:extLst>
          </p:cNvPr>
          <p:cNvSpPr/>
          <p:nvPr/>
        </p:nvSpPr>
        <p:spPr>
          <a:xfrm>
            <a:off x="4114800" y="5265420"/>
            <a:ext cx="502920" cy="74676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400" b="1" dirty="0" err="1">
                <a:solidFill>
                  <a:schemeClr val="tx1"/>
                </a:solidFill>
              </a:rPr>
              <a:t>Imm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Gen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5063B8B1-F49B-419A-ABA6-829C3DB90B6D}"/>
              </a:ext>
            </a:extLst>
          </p:cNvPr>
          <p:cNvGrpSpPr/>
          <p:nvPr/>
        </p:nvGrpSpPr>
        <p:grpSpPr>
          <a:xfrm>
            <a:off x="7014754" y="1347470"/>
            <a:ext cx="216626" cy="763270"/>
            <a:chOff x="6252754" y="1911350"/>
            <a:chExt cx="262346" cy="762000"/>
          </a:xfrm>
        </p:grpSpPr>
        <p:sp>
          <p:nvSpPr>
            <p:cNvPr id="146" name="矩形: 圆角 145">
              <a:extLst>
                <a:ext uri="{FF2B5EF4-FFF2-40B4-BE49-F238E27FC236}">
                  <a16:creationId xmlns:a16="http://schemas.microsoft.com/office/drawing/2014/main" id="{605BCECE-D270-4EFE-96C3-1C7B055C53EF}"/>
                </a:ext>
              </a:extLst>
            </p:cNvPr>
            <p:cNvSpPr/>
            <p:nvPr/>
          </p:nvSpPr>
          <p:spPr>
            <a:xfrm>
              <a:off x="6252754" y="1911350"/>
              <a:ext cx="262346" cy="762000"/>
            </a:xfrm>
            <a:prstGeom prst="roundRect">
              <a:avLst>
                <a:gd name="adj" fmla="val 37898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>
                <a:lnSpc>
                  <a:spcPct val="70000"/>
                </a:lnSpc>
              </a:pPr>
              <a:r>
                <a:rPr lang="en-US" altLang="zh-CN" sz="1400" b="1" dirty="0">
                  <a:solidFill>
                    <a:schemeClr val="tx1"/>
                  </a:solidFill>
                  <a:latin typeface="Lucida Console" panose="020B0609040504020204" pitchFamily="49" charset="0"/>
                  <a:cs typeface="Arial" panose="020B0604020202020204" pitchFamily="34" charset="0"/>
                </a:rPr>
                <a:t>M</a:t>
              </a:r>
            </a:p>
            <a:p>
              <a:pPr algn="r">
                <a:lnSpc>
                  <a:spcPct val="70000"/>
                </a:lnSpc>
              </a:pPr>
              <a:r>
                <a:rPr lang="en-US" altLang="zh-CN" sz="1400" b="1" dirty="0">
                  <a:solidFill>
                    <a:schemeClr val="tx1"/>
                  </a:solidFill>
                  <a:latin typeface="Lucida Console" panose="020B0609040504020204" pitchFamily="49" charset="0"/>
                  <a:cs typeface="Arial" panose="020B0604020202020204" pitchFamily="34" charset="0"/>
                </a:rPr>
                <a:t>U</a:t>
              </a:r>
            </a:p>
            <a:p>
              <a:pPr algn="r">
                <a:lnSpc>
                  <a:spcPct val="70000"/>
                </a:lnSpc>
              </a:pPr>
              <a:r>
                <a:rPr lang="en-US" altLang="zh-CN" sz="1400" b="1" dirty="0">
                  <a:solidFill>
                    <a:schemeClr val="tx1"/>
                  </a:solidFill>
                  <a:latin typeface="Lucida Console" panose="020B0609040504020204" pitchFamily="49" charset="0"/>
                  <a:cs typeface="Arial" panose="020B0604020202020204" pitchFamily="34" charset="0"/>
                </a:rPr>
                <a:t>X</a:t>
              </a:r>
              <a:endParaRPr lang="zh-CN" altLang="en-US" sz="14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id="{4C85C8BA-8BA3-4A31-A6A6-9E45D3B5170E}"/>
                </a:ext>
              </a:extLst>
            </p:cNvPr>
            <p:cNvSpPr/>
            <p:nvPr/>
          </p:nvSpPr>
          <p:spPr>
            <a:xfrm>
              <a:off x="6262475" y="1985578"/>
              <a:ext cx="83976" cy="65315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3DD1A8CD-14BE-4B57-BF44-BB01589EDF24}"/>
                </a:ext>
              </a:extLst>
            </p:cNvPr>
            <p:cNvSpPr/>
            <p:nvPr/>
          </p:nvSpPr>
          <p:spPr>
            <a:xfrm>
              <a:off x="6262475" y="2545445"/>
              <a:ext cx="83976" cy="65315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1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0F6420DC-D28F-40FF-AEA9-70C9ECBB8AD4}"/>
              </a:ext>
            </a:extLst>
          </p:cNvPr>
          <p:cNvGrpSpPr/>
          <p:nvPr/>
        </p:nvGrpSpPr>
        <p:grpSpPr>
          <a:xfrm>
            <a:off x="5246914" y="4462463"/>
            <a:ext cx="201386" cy="604837"/>
            <a:chOff x="6252754" y="1911350"/>
            <a:chExt cx="262346" cy="762000"/>
          </a:xfrm>
        </p:grpSpPr>
        <p:sp>
          <p:nvSpPr>
            <p:cNvPr id="150" name="矩形: 圆角 149">
              <a:extLst>
                <a:ext uri="{FF2B5EF4-FFF2-40B4-BE49-F238E27FC236}">
                  <a16:creationId xmlns:a16="http://schemas.microsoft.com/office/drawing/2014/main" id="{B0571A8A-2AA5-4687-B701-FF3807861E4F}"/>
                </a:ext>
              </a:extLst>
            </p:cNvPr>
            <p:cNvSpPr/>
            <p:nvPr/>
          </p:nvSpPr>
          <p:spPr>
            <a:xfrm>
              <a:off x="6252754" y="1911350"/>
              <a:ext cx="262346" cy="762000"/>
            </a:xfrm>
            <a:prstGeom prst="roundRect">
              <a:avLst>
                <a:gd name="adj" fmla="val 37898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>
                <a:lnSpc>
                  <a:spcPct val="7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latin typeface="Lucida Console" panose="020B0609040504020204" pitchFamily="49" charset="0"/>
                  <a:cs typeface="Arial" panose="020B0604020202020204" pitchFamily="34" charset="0"/>
                </a:rPr>
                <a:t>M</a:t>
              </a:r>
            </a:p>
            <a:p>
              <a:pPr algn="r">
                <a:lnSpc>
                  <a:spcPct val="7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latin typeface="Lucida Console" panose="020B0609040504020204" pitchFamily="49" charset="0"/>
                  <a:cs typeface="Arial" panose="020B0604020202020204" pitchFamily="34" charset="0"/>
                </a:rPr>
                <a:t>U</a:t>
              </a:r>
            </a:p>
            <a:p>
              <a:pPr algn="r">
                <a:lnSpc>
                  <a:spcPct val="7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latin typeface="Lucida Console" panose="020B0609040504020204" pitchFamily="49" charset="0"/>
                  <a:cs typeface="Arial" panose="020B0604020202020204" pitchFamily="34" charset="0"/>
                </a:rPr>
                <a:t>X</a:t>
              </a:r>
              <a:endParaRPr lang="zh-CN" altLang="en-US" sz="12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5A83DC20-43A8-4A59-86A0-33D14A11FE36}"/>
                </a:ext>
              </a:extLst>
            </p:cNvPr>
            <p:cNvSpPr/>
            <p:nvPr/>
          </p:nvSpPr>
          <p:spPr>
            <a:xfrm>
              <a:off x="6262475" y="2015213"/>
              <a:ext cx="83976" cy="65315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93529981-D9BE-4117-B69E-4266A9613E47}"/>
                </a:ext>
              </a:extLst>
            </p:cNvPr>
            <p:cNvSpPr/>
            <p:nvPr/>
          </p:nvSpPr>
          <p:spPr>
            <a:xfrm>
              <a:off x="6262475" y="2469372"/>
              <a:ext cx="83976" cy="65315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1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63CCC6DB-45C7-43EC-B3B7-3E540ED5C44C}"/>
              </a:ext>
            </a:extLst>
          </p:cNvPr>
          <p:cNvGrpSpPr/>
          <p:nvPr/>
        </p:nvGrpSpPr>
        <p:grpSpPr>
          <a:xfrm>
            <a:off x="1630680" y="3820477"/>
            <a:ext cx="739140" cy="1066800"/>
            <a:chOff x="2948940" y="1722120"/>
            <a:chExt cx="937260" cy="1333500"/>
          </a:xfrm>
        </p:grpSpPr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E8ED4084-9D00-4B6B-A792-37B29402DC50}"/>
                </a:ext>
              </a:extLst>
            </p:cNvPr>
            <p:cNvSpPr/>
            <p:nvPr/>
          </p:nvSpPr>
          <p:spPr>
            <a:xfrm>
              <a:off x="2948940" y="1722120"/>
              <a:ext cx="937260" cy="13335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7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 "/>
              </a:endParaRPr>
            </a:p>
            <a:p>
              <a:pPr algn="ctr">
                <a:lnSpc>
                  <a:spcPct val="7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 "/>
              </a:endParaRPr>
            </a:p>
            <a:p>
              <a:pPr algn="ctr">
                <a:lnSpc>
                  <a:spcPct val="7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 "/>
              </a:endParaRPr>
            </a:p>
            <a:p>
              <a:pPr algn="ctr">
                <a:lnSpc>
                  <a:spcPct val="7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 "/>
              </a:endParaRPr>
            </a:p>
            <a:p>
              <a:pPr algn="r">
                <a:lnSpc>
                  <a:spcPct val="70000"/>
                </a:lnSpc>
              </a:pPr>
              <a:r>
                <a:rPr lang="en-US" altLang="zh-CN" sz="1200" dirty="0">
                  <a:solidFill>
                    <a:schemeClr val="tx1"/>
                  </a:solidFill>
                  <a:latin typeface="Calibri "/>
                </a:rPr>
                <a:t>Inst[31:0]</a:t>
              </a:r>
            </a:p>
            <a:p>
              <a:pPr algn="ctr">
                <a:lnSpc>
                  <a:spcPct val="7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 "/>
              </a:endParaRPr>
            </a:p>
            <a:p>
              <a:pPr algn="ctr">
                <a:lnSpc>
                  <a:spcPct val="7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latin typeface="Calibri "/>
                </a:rPr>
                <a:t>Instruction</a:t>
              </a:r>
            </a:p>
            <a:p>
              <a:pPr algn="ctr">
                <a:lnSpc>
                  <a:spcPct val="7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latin typeface="Calibri "/>
                </a:rPr>
                <a:t>memory</a:t>
              </a:r>
              <a:endParaRPr lang="zh-CN" altLang="en-US" sz="1200" b="1" dirty="0">
                <a:solidFill>
                  <a:schemeClr val="tx1"/>
                </a:solidFill>
                <a:latin typeface="Calibri "/>
              </a:endParaRPr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58CEF82C-002A-43BD-84C4-7AEDD84F2115}"/>
                </a:ext>
              </a:extLst>
            </p:cNvPr>
            <p:cNvSpPr txBox="1"/>
            <p:nvPr/>
          </p:nvSpPr>
          <p:spPr>
            <a:xfrm>
              <a:off x="2955609" y="1752600"/>
              <a:ext cx="659394" cy="373980"/>
            </a:xfrm>
            <a:prstGeom prst="rect">
              <a:avLst/>
            </a:prstGeom>
            <a:noFill/>
          </p:spPr>
          <p:txBody>
            <a:bodyPr wrap="none" lIns="3600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200" dirty="0"/>
                <a:t>Read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200" dirty="0"/>
                <a:t>address</a:t>
              </a:r>
              <a:endParaRPr lang="zh-CN" altLang="en-US" sz="1200" dirty="0"/>
            </a:p>
          </p:txBody>
        </p:sp>
      </p:grp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42E20197-6BD7-4EA4-8CFD-E1085BD7734A}"/>
              </a:ext>
            </a:extLst>
          </p:cNvPr>
          <p:cNvGrpSpPr/>
          <p:nvPr/>
        </p:nvGrpSpPr>
        <p:grpSpPr>
          <a:xfrm>
            <a:off x="5606311" y="3954780"/>
            <a:ext cx="689103" cy="990600"/>
            <a:chOff x="6929389" y="1409700"/>
            <a:chExt cx="1064093" cy="1492250"/>
          </a:xfrm>
          <a:solidFill>
            <a:schemeClr val="bg1"/>
          </a:solidFill>
        </p:grpSpPr>
        <p:sp>
          <p:nvSpPr>
            <p:cNvPr id="157" name="任意多边形: 形状 156">
              <a:extLst>
                <a:ext uri="{FF2B5EF4-FFF2-40B4-BE49-F238E27FC236}">
                  <a16:creationId xmlns:a16="http://schemas.microsoft.com/office/drawing/2014/main" id="{DBDAEA90-61FA-4A84-B0B9-1C22F84FCB81}"/>
                </a:ext>
              </a:extLst>
            </p:cNvPr>
            <p:cNvSpPr/>
            <p:nvPr/>
          </p:nvSpPr>
          <p:spPr>
            <a:xfrm>
              <a:off x="6937375" y="1409700"/>
              <a:ext cx="1054100" cy="1492250"/>
            </a:xfrm>
            <a:custGeom>
              <a:avLst/>
              <a:gdLst>
                <a:gd name="connsiteX0" fmla="*/ 0 w 1054100"/>
                <a:gd name="connsiteY0" fmla="*/ 0 h 1492250"/>
                <a:gd name="connsiteX1" fmla="*/ 1054100 w 1054100"/>
                <a:gd name="connsiteY1" fmla="*/ 381000 h 1492250"/>
                <a:gd name="connsiteX2" fmla="*/ 1054100 w 1054100"/>
                <a:gd name="connsiteY2" fmla="*/ 1073150 h 1492250"/>
                <a:gd name="connsiteX3" fmla="*/ 0 w 1054100"/>
                <a:gd name="connsiteY3" fmla="*/ 1492250 h 1492250"/>
                <a:gd name="connsiteX4" fmla="*/ 0 w 1054100"/>
                <a:gd name="connsiteY4" fmla="*/ 920750 h 1492250"/>
                <a:gd name="connsiteX5" fmla="*/ 158750 w 1054100"/>
                <a:gd name="connsiteY5" fmla="*/ 723900 h 1492250"/>
                <a:gd name="connsiteX6" fmla="*/ 0 w 1054100"/>
                <a:gd name="connsiteY6" fmla="*/ 527050 h 1492250"/>
                <a:gd name="connsiteX7" fmla="*/ 0 w 1054100"/>
                <a:gd name="connsiteY7" fmla="*/ 0 h 149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54100" h="1492250">
                  <a:moveTo>
                    <a:pt x="0" y="0"/>
                  </a:moveTo>
                  <a:lnTo>
                    <a:pt x="1054100" y="381000"/>
                  </a:lnTo>
                  <a:lnTo>
                    <a:pt x="1054100" y="1073150"/>
                  </a:lnTo>
                  <a:lnTo>
                    <a:pt x="0" y="1492250"/>
                  </a:lnTo>
                  <a:lnTo>
                    <a:pt x="0" y="920750"/>
                  </a:lnTo>
                  <a:lnTo>
                    <a:pt x="158750" y="723900"/>
                  </a:lnTo>
                  <a:lnTo>
                    <a:pt x="0" y="5270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58" name="椭圆 157">
              <a:extLst>
                <a:ext uri="{FF2B5EF4-FFF2-40B4-BE49-F238E27FC236}">
                  <a16:creationId xmlns:a16="http://schemas.microsoft.com/office/drawing/2014/main" id="{EE190470-029D-4127-9624-FBA6CB1398C4}"/>
                </a:ext>
              </a:extLst>
            </p:cNvPr>
            <p:cNvSpPr/>
            <p:nvPr/>
          </p:nvSpPr>
          <p:spPr>
            <a:xfrm>
              <a:off x="6929389" y="1589547"/>
              <a:ext cx="83977" cy="65315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59" name="椭圆 158">
              <a:extLst>
                <a:ext uri="{FF2B5EF4-FFF2-40B4-BE49-F238E27FC236}">
                  <a16:creationId xmlns:a16="http://schemas.microsoft.com/office/drawing/2014/main" id="{620DA467-926C-47F3-B2CD-BB4E06579350}"/>
                </a:ext>
              </a:extLst>
            </p:cNvPr>
            <p:cNvSpPr/>
            <p:nvPr/>
          </p:nvSpPr>
          <p:spPr>
            <a:xfrm>
              <a:off x="6951451" y="2597319"/>
              <a:ext cx="83977" cy="65315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60" name="椭圆 159">
              <a:extLst>
                <a:ext uri="{FF2B5EF4-FFF2-40B4-BE49-F238E27FC236}">
                  <a16:creationId xmlns:a16="http://schemas.microsoft.com/office/drawing/2014/main" id="{A9A10546-B95D-45DE-957D-63733CA2AE78}"/>
                </a:ext>
              </a:extLst>
            </p:cNvPr>
            <p:cNvSpPr/>
            <p:nvPr/>
          </p:nvSpPr>
          <p:spPr>
            <a:xfrm>
              <a:off x="7900775" y="2082022"/>
              <a:ext cx="83976" cy="65315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id="{AEAC823E-0849-4FB1-9CF0-7A7D91D7BA74}"/>
                </a:ext>
              </a:extLst>
            </p:cNvPr>
            <p:cNvSpPr txBox="1"/>
            <p:nvPr/>
          </p:nvSpPr>
          <p:spPr>
            <a:xfrm>
              <a:off x="7094264" y="2034931"/>
              <a:ext cx="469102" cy="32454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400" b="1" dirty="0"/>
                <a:t>ALU</a:t>
              </a:r>
              <a:endParaRPr lang="zh-CN" altLang="en-US" b="1" dirty="0"/>
            </a:p>
          </p:txBody>
        </p:sp>
        <p:sp>
          <p:nvSpPr>
            <p:cNvPr id="162" name="文本框 161">
              <a:extLst>
                <a:ext uri="{FF2B5EF4-FFF2-40B4-BE49-F238E27FC236}">
                  <a16:creationId xmlns:a16="http://schemas.microsoft.com/office/drawing/2014/main" id="{A997A5A6-E9C7-44BF-A0DB-A4B92F9E3DA1}"/>
                </a:ext>
              </a:extLst>
            </p:cNvPr>
            <p:cNvSpPr txBox="1"/>
            <p:nvPr/>
          </p:nvSpPr>
          <p:spPr>
            <a:xfrm>
              <a:off x="7432386" y="2151607"/>
              <a:ext cx="561096" cy="309762"/>
            </a:xfrm>
            <a:prstGeom prst="rect">
              <a:avLst/>
            </a:prstGeom>
            <a:noFill/>
          </p:spPr>
          <p:txBody>
            <a:bodyPr wrap="none" lIns="0" tIns="36000" rIns="36000" bIns="0" rtlCol="0">
              <a:spAutoFit/>
            </a:bodyPr>
            <a:lstStyle/>
            <a:p>
              <a:r>
                <a:rPr lang="en-US" altLang="zh-CN" sz="1100" dirty="0"/>
                <a:t>result</a:t>
              </a:r>
              <a:endParaRPr lang="zh-CN" altLang="en-US" sz="1100" dirty="0"/>
            </a:p>
          </p:txBody>
        </p:sp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D8283851-8575-4489-B477-F8481BB31DDC}"/>
                </a:ext>
              </a:extLst>
            </p:cNvPr>
            <p:cNvSpPr txBox="1"/>
            <p:nvPr/>
          </p:nvSpPr>
          <p:spPr>
            <a:xfrm>
              <a:off x="7618687" y="1895477"/>
              <a:ext cx="368822" cy="25500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altLang="zh-CN" sz="1100" dirty="0">
                  <a:solidFill>
                    <a:schemeClr val="bg1"/>
                  </a:solidFill>
                </a:rPr>
                <a:t>Less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164" name="文本框 163">
              <a:extLst>
                <a:ext uri="{FF2B5EF4-FFF2-40B4-BE49-F238E27FC236}">
                  <a16:creationId xmlns:a16="http://schemas.microsoft.com/office/drawing/2014/main" id="{B3AB7F5D-D738-4493-B3A4-402F5C1798C6}"/>
                </a:ext>
              </a:extLst>
            </p:cNvPr>
            <p:cNvSpPr txBox="1"/>
            <p:nvPr/>
          </p:nvSpPr>
          <p:spPr>
            <a:xfrm>
              <a:off x="7586510" y="1734407"/>
              <a:ext cx="401001" cy="25500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altLang="zh-CN" sz="1100" dirty="0"/>
                <a:t>Zero</a:t>
              </a:r>
            </a:p>
          </p:txBody>
        </p:sp>
      </p:grp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23364FD1-F88E-439F-83F9-839785FB0D36}"/>
              </a:ext>
            </a:extLst>
          </p:cNvPr>
          <p:cNvGrpSpPr/>
          <p:nvPr/>
        </p:nvGrpSpPr>
        <p:grpSpPr>
          <a:xfrm>
            <a:off x="3848100" y="3703320"/>
            <a:ext cx="1021080" cy="1455420"/>
            <a:chOff x="487680" y="1836420"/>
            <a:chExt cx="1272540" cy="1805940"/>
          </a:xfrm>
        </p:grpSpPr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D7DA4D80-8BFA-4D21-A431-D23D7F7A23B3}"/>
                </a:ext>
              </a:extLst>
            </p:cNvPr>
            <p:cNvSpPr/>
            <p:nvPr/>
          </p:nvSpPr>
          <p:spPr>
            <a:xfrm>
              <a:off x="487680" y="1836420"/>
              <a:ext cx="1272540" cy="18059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36000" bIns="0" rtlCol="0" anchor="ctr"/>
            <a:lstStyle/>
            <a:p>
              <a:pPr algn="ctr">
                <a:lnSpc>
                  <a:spcPct val="7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 "/>
              </a:endParaRPr>
            </a:p>
            <a:p>
              <a:pPr algn="ctr">
                <a:lnSpc>
                  <a:spcPct val="7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 "/>
              </a:endParaRPr>
            </a:p>
            <a:p>
              <a:pPr algn="ctr">
                <a:lnSpc>
                  <a:spcPct val="7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 "/>
              </a:endParaRPr>
            </a:p>
            <a:p>
              <a:pPr algn="ctr">
                <a:lnSpc>
                  <a:spcPct val="7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 "/>
              </a:endParaRPr>
            </a:p>
            <a:p>
              <a:pPr algn="ctr">
                <a:lnSpc>
                  <a:spcPct val="7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 "/>
              </a:endParaRPr>
            </a:p>
            <a:p>
              <a:pPr algn="ctr">
                <a:lnSpc>
                  <a:spcPct val="7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 "/>
              </a:endParaRPr>
            </a:p>
            <a:p>
              <a:pPr algn="r">
                <a:lnSpc>
                  <a:spcPct val="7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 "/>
              </a:endParaRPr>
            </a:p>
            <a:p>
              <a:pPr algn="r">
                <a:lnSpc>
                  <a:spcPct val="7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 "/>
              </a:endParaRPr>
            </a:p>
            <a:p>
              <a:pPr algn="r">
                <a:lnSpc>
                  <a:spcPct val="7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 "/>
              </a:endParaRPr>
            </a:p>
            <a:p>
              <a:pPr algn="r">
                <a:lnSpc>
                  <a:spcPct val="7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latin typeface="Calibri "/>
                </a:rPr>
                <a:t>Registers</a:t>
              </a:r>
              <a:endParaRPr lang="zh-CN" altLang="en-US" sz="1200" b="1" dirty="0">
                <a:solidFill>
                  <a:schemeClr val="tx1"/>
                </a:solidFill>
                <a:latin typeface="Calibri "/>
              </a:endParaRPr>
            </a:p>
          </p:txBody>
        </p:sp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FF214AD6-8FF2-4211-8C31-EDE0F9F06D67}"/>
                </a:ext>
              </a:extLst>
            </p:cNvPr>
            <p:cNvSpPr txBox="1"/>
            <p:nvPr/>
          </p:nvSpPr>
          <p:spPr>
            <a:xfrm>
              <a:off x="487680" y="1892938"/>
              <a:ext cx="716556" cy="349437"/>
            </a:xfrm>
            <a:prstGeom prst="rect">
              <a:avLst/>
            </a:prstGeom>
            <a:noFill/>
          </p:spPr>
          <p:txBody>
            <a:bodyPr wrap="none" lIns="3600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100" dirty="0"/>
                <a:t>Read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100" dirty="0"/>
                <a:t>Register1</a:t>
              </a:r>
              <a:endParaRPr lang="zh-CN" altLang="en-US" sz="1100" dirty="0"/>
            </a:p>
          </p:txBody>
        </p:sp>
        <p:sp>
          <p:nvSpPr>
            <p:cNvPr id="168" name="文本框 167">
              <a:extLst>
                <a:ext uri="{FF2B5EF4-FFF2-40B4-BE49-F238E27FC236}">
                  <a16:creationId xmlns:a16="http://schemas.microsoft.com/office/drawing/2014/main" id="{DDB27D0A-C716-4442-ADE3-9AF7942E6472}"/>
                </a:ext>
              </a:extLst>
            </p:cNvPr>
            <p:cNvSpPr txBox="1"/>
            <p:nvPr/>
          </p:nvSpPr>
          <p:spPr>
            <a:xfrm>
              <a:off x="487680" y="2291572"/>
              <a:ext cx="716556" cy="349437"/>
            </a:xfrm>
            <a:prstGeom prst="rect">
              <a:avLst/>
            </a:prstGeom>
            <a:noFill/>
          </p:spPr>
          <p:txBody>
            <a:bodyPr wrap="none" lIns="3600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100" dirty="0"/>
                <a:t>Read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100" dirty="0"/>
                <a:t>Register2</a:t>
              </a:r>
              <a:endParaRPr lang="zh-CN" altLang="en-US" sz="1100" dirty="0"/>
            </a:p>
          </p:txBody>
        </p:sp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48CAB182-1747-4ED4-826E-4A9B1583C93F}"/>
                </a:ext>
              </a:extLst>
            </p:cNvPr>
            <p:cNvSpPr txBox="1"/>
            <p:nvPr/>
          </p:nvSpPr>
          <p:spPr>
            <a:xfrm>
              <a:off x="487680" y="2807338"/>
              <a:ext cx="626656" cy="349437"/>
            </a:xfrm>
            <a:prstGeom prst="rect">
              <a:avLst/>
            </a:prstGeom>
            <a:noFill/>
          </p:spPr>
          <p:txBody>
            <a:bodyPr wrap="none" lIns="3600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100" dirty="0"/>
                <a:t>Write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100" dirty="0"/>
                <a:t>Register</a:t>
              </a:r>
              <a:endParaRPr lang="zh-CN" altLang="en-US" sz="1100" dirty="0"/>
            </a:p>
          </p:txBody>
        </p:sp>
        <p:sp>
          <p:nvSpPr>
            <p:cNvPr id="170" name="文本框 169">
              <a:extLst>
                <a:ext uri="{FF2B5EF4-FFF2-40B4-BE49-F238E27FC236}">
                  <a16:creationId xmlns:a16="http://schemas.microsoft.com/office/drawing/2014/main" id="{29A76FE7-3B78-4BE2-A48B-52FD616DDF86}"/>
                </a:ext>
              </a:extLst>
            </p:cNvPr>
            <p:cNvSpPr txBox="1"/>
            <p:nvPr/>
          </p:nvSpPr>
          <p:spPr>
            <a:xfrm>
              <a:off x="487680" y="3249298"/>
              <a:ext cx="448854" cy="349437"/>
            </a:xfrm>
            <a:prstGeom prst="rect">
              <a:avLst/>
            </a:prstGeom>
            <a:noFill/>
          </p:spPr>
          <p:txBody>
            <a:bodyPr wrap="none" lIns="3600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100" dirty="0"/>
                <a:t>Write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100" dirty="0"/>
                <a:t>data</a:t>
              </a:r>
              <a:endParaRPr lang="zh-CN" altLang="en-US" sz="1100" dirty="0"/>
            </a:p>
          </p:txBody>
        </p:sp>
        <p:sp>
          <p:nvSpPr>
            <p:cNvPr id="171" name="文本框 170">
              <a:extLst>
                <a:ext uri="{FF2B5EF4-FFF2-40B4-BE49-F238E27FC236}">
                  <a16:creationId xmlns:a16="http://schemas.microsoft.com/office/drawing/2014/main" id="{EBF4ECA0-5C0F-40A4-8445-688341DB1386}"/>
                </a:ext>
              </a:extLst>
            </p:cNvPr>
            <p:cNvSpPr txBox="1"/>
            <p:nvPr/>
          </p:nvSpPr>
          <p:spPr>
            <a:xfrm>
              <a:off x="1307371" y="2127044"/>
              <a:ext cx="452849" cy="349437"/>
            </a:xfrm>
            <a:prstGeom prst="rect">
              <a:avLst/>
            </a:prstGeom>
            <a:noFill/>
          </p:spPr>
          <p:txBody>
            <a:bodyPr wrap="none" lIns="0" tIns="0" rIns="36000" bIns="0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altLang="zh-CN" sz="1100" dirty="0"/>
                <a:t>Read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100" dirty="0"/>
                <a:t>data1</a:t>
              </a:r>
              <a:endParaRPr lang="zh-CN" altLang="en-US" sz="1100" dirty="0"/>
            </a:p>
          </p:txBody>
        </p:sp>
        <p:sp>
          <p:nvSpPr>
            <p:cNvPr id="172" name="文本框 171">
              <a:extLst>
                <a:ext uri="{FF2B5EF4-FFF2-40B4-BE49-F238E27FC236}">
                  <a16:creationId xmlns:a16="http://schemas.microsoft.com/office/drawing/2014/main" id="{A16AADF2-E8A5-4F09-8121-31640D945F46}"/>
                </a:ext>
              </a:extLst>
            </p:cNvPr>
            <p:cNvSpPr txBox="1"/>
            <p:nvPr/>
          </p:nvSpPr>
          <p:spPr>
            <a:xfrm>
              <a:off x="1307371" y="2744667"/>
              <a:ext cx="452849" cy="349437"/>
            </a:xfrm>
            <a:prstGeom prst="rect">
              <a:avLst/>
            </a:prstGeom>
            <a:noFill/>
          </p:spPr>
          <p:txBody>
            <a:bodyPr wrap="none" lIns="0" tIns="0" rIns="36000" bIns="0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altLang="zh-CN" sz="1100" dirty="0"/>
                <a:t>Read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100" dirty="0"/>
                <a:t>data2</a:t>
              </a:r>
              <a:endParaRPr lang="zh-CN" altLang="en-US" sz="1100" dirty="0"/>
            </a:p>
          </p:txBody>
        </p:sp>
      </p:grp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FB975D5A-1C26-4A05-BD2A-BFB684004675}"/>
              </a:ext>
            </a:extLst>
          </p:cNvPr>
          <p:cNvGrpSpPr/>
          <p:nvPr/>
        </p:nvGrpSpPr>
        <p:grpSpPr>
          <a:xfrm>
            <a:off x="6544627" y="4183380"/>
            <a:ext cx="854393" cy="1272540"/>
            <a:chOff x="4586287" y="3489960"/>
            <a:chExt cx="1036320" cy="1592580"/>
          </a:xfrm>
        </p:grpSpPr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900475E5-5941-49A7-A202-C431266DFED6}"/>
                </a:ext>
              </a:extLst>
            </p:cNvPr>
            <p:cNvSpPr/>
            <p:nvPr/>
          </p:nvSpPr>
          <p:spPr>
            <a:xfrm>
              <a:off x="4586287" y="3489960"/>
              <a:ext cx="1036320" cy="159258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6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 "/>
              </a:endParaRPr>
            </a:p>
            <a:p>
              <a:pPr algn="ctr">
                <a:lnSpc>
                  <a:spcPct val="6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latin typeface="Calibri "/>
                </a:rPr>
                <a:t>Data</a:t>
              </a:r>
            </a:p>
            <a:p>
              <a:pPr algn="ctr">
                <a:lnSpc>
                  <a:spcPct val="6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latin typeface="Calibri "/>
                </a:rPr>
                <a:t>memory</a:t>
              </a:r>
              <a:endParaRPr lang="zh-CN" altLang="en-US" sz="1200" b="1" dirty="0">
                <a:solidFill>
                  <a:schemeClr val="tx1"/>
                </a:solidFill>
                <a:latin typeface="Calibri "/>
              </a:endParaRPr>
            </a:p>
          </p:txBody>
        </p:sp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333DFFA0-7C36-4EB7-A667-CEC770D9B317}"/>
                </a:ext>
              </a:extLst>
            </p:cNvPr>
            <p:cNvSpPr txBox="1"/>
            <p:nvPr/>
          </p:nvSpPr>
          <p:spPr>
            <a:xfrm>
              <a:off x="4586287" y="3863340"/>
              <a:ext cx="600171" cy="173734"/>
            </a:xfrm>
            <a:prstGeom prst="rect">
              <a:avLst/>
            </a:prstGeom>
            <a:noFill/>
          </p:spPr>
          <p:txBody>
            <a:bodyPr wrap="none" lIns="3600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100" dirty="0"/>
                <a:t>Address</a:t>
              </a:r>
              <a:endParaRPr lang="zh-CN" altLang="en-US" sz="1100" dirty="0"/>
            </a:p>
          </p:txBody>
        </p:sp>
        <p:sp>
          <p:nvSpPr>
            <p:cNvPr id="176" name="文本框 175">
              <a:extLst>
                <a:ext uri="{FF2B5EF4-FFF2-40B4-BE49-F238E27FC236}">
                  <a16:creationId xmlns:a16="http://schemas.microsoft.com/office/drawing/2014/main" id="{18F37966-91B6-4401-8C72-65409F5E8450}"/>
                </a:ext>
              </a:extLst>
            </p:cNvPr>
            <p:cNvSpPr txBox="1"/>
            <p:nvPr/>
          </p:nvSpPr>
          <p:spPr>
            <a:xfrm>
              <a:off x="5228535" y="3500439"/>
              <a:ext cx="394072" cy="343213"/>
            </a:xfrm>
            <a:prstGeom prst="rect">
              <a:avLst/>
            </a:prstGeom>
            <a:noFill/>
          </p:spPr>
          <p:txBody>
            <a:bodyPr wrap="none" lIns="0" tIns="0" rIns="36000" bIns="0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altLang="zh-CN" sz="1100" dirty="0"/>
                <a:t>Read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100" dirty="0"/>
                <a:t>data</a:t>
              </a:r>
              <a:endParaRPr lang="zh-CN" altLang="en-US" sz="1100" dirty="0"/>
            </a:p>
          </p:txBody>
        </p:sp>
        <p:sp>
          <p:nvSpPr>
            <p:cNvPr id="177" name="文本框 176">
              <a:extLst>
                <a:ext uri="{FF2B5EF4-FFF2-40B4-BE49-F238E27FC236}">
                  <a16:creationId xmlns:a16="http://schemas.microsoft.com/office/drawing/2014/main" id="{2A32A65A-9757-41EE-A3BA-6CF13D38E1DC}"/>
                </a:ext>
              </a:extLst>
            </p:cNvPr>
            <p:cNvSpPr txBox="1"/>
            <p:nvPr/>
          </p:nvSpPr>
          <p:spPr>
            <a:xfrm>
              <a:off x="4586287" y="4610100"/>
              <a:ext cx="436847" cy="343213"/>
            </a:xfrm>
            <a:prstGeom prst="rect">
              <a:avLst/>
            </a:prstGeom>
            <a:noFill/>
          </p:spPr>
          <p:txBody>
            <a:bodyPr wrap="none" lIns="3600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100" dirty="0"/>
                <a:t>Write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100" dirty="0"/>
                <a:t>data</a:t>
              </a:r>
              <a:endParaRPr lang="zh-CN" altLang="en-US" sz="1100" dirty="0"/>
            </a:p>
          </p:txBody>
        </p:sp>
      </p:grp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81EFC6C9-CBE9-4E4F-AB3C-490F9567841A}"/>
              </a:ext>
            </a:extLst>
          </p:cNvPr>
          <p:cNvCxnSpPr>
            <a:cxnSpLocks/>
            <a:stCxn id="171" idx="3"/>
            <a:endCxn id="158" idx="1"/>
          </p:cNvCxnSpPr>
          <p:nvPr/>
        </p:nvCxnSpPr>
        <p:spPr>
          <a:xfrm>
            <a:off x="4869180" y="4078343"/>
            <a:ext cx="745095" cy="2175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连接符: 肘形 178">
            <a:extLst>
              <a:ext uri="{FF2B5EF4-FFF2-40B4-BE49-F238E27FC236}">
                <a16:creationId xmlns:a16="http://schemas.microsoft.com/office/drawing/2014/main" id="{E19E3448-0EE3-4EF3-907B-0350B9A4FFAB}"/>
              </a:ext>
            </a:extLst>
          </p:cNvPr>
          <p:cNvCxnSpPr>
            <a:cxnSpLocks/>
            <a:stCxn id="183" idx="4"/>
            <a:endCxn id="185" idx="4"/>
          </p:cNvCxnSpPr>
          <p:nvPr/>
        </p:nvCxnSpPr>
        <p:spPr>
          <a:xfrm rot="16200000" flipH="1">
            <a:off x="6923981" y="4043144"/>
            <a:ext cx="25535" cy="1105521"/>
          </a:xfrm>
          <a:prstGeom prst="bentConnector3">
            <a:avLst>
              <a:gd name="adj1" fmla="val 4218108"/>
            </a:avLst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0426F5BC-686A-4B4E-AC7D-93F2CA514021}"/>
              </a:ext>
            </a:extLst>
          </p:cNvPr>
          <p:cNvCxnSpPr>
            <a:cxnSpLocks/>
            <a:stCxn id="172" idx="3"/>
            <a:endCxn id="151" idx="2"/>
          </p:cNvCxnSpPr>
          <p:nvPr/>
        </p:nvCxnSpPr>
        <p:spPr>
          <a:xfrm flipV="1">
            <a:off x="4869180" y="4570826"/>
            <a:ext cx="385196" cy="5264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220B8EC8-677E-4B03-966F-42140BCF2C80}"/>
              </a:ext>
            </a:extLst>
          </p:cNvPr>
          <p:cNvCxnSpPr>
            <a:cxnSpLocks/>
            <a:stCxn id="150" idx="3"/>
            <a:endCxn id="159" idx="2"/>
          </p:cNvCxnSpPr>
          <p:nvPr/>
        </p:nvCxnSpPr>
        <p:spPr>
          <a:xfrm flipV="1">
            <a:off x="5448300" y="4764836"/>
            <a:ext cx="172298" cy="4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2A105D8E-BFBA-4B6C-BFC2-3C4B9E3B8CAF}"/>
              </a:ext>
            </a:extLst>
          </p:cNvPr>
          <p:cNvCxnSpPr>
            <a:cxnSpLocks/>
            <a:stCxn id="162" idx="3"/>
            <a:endCxn id="175" idx="1"/>
          </p:cNvCxnSpPr>
          <p:nvPr/>
        </p:nvCxnSpPr>
        <p:spPr>
          <a:xfrm>
            <a:off x="6295414" y="4550095"/>
            <a:ext cx="249213" cy="1043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椭圆 182">
            <a:extLst>
              <a:ext uri="{FF2B5EF4-FFF2-40B4-BE49-F238E27FC236}">
                <a16:creationId xmlns:a16="http://schemas.microsoft.com/office/drawing/2014/main" id="{8C03292D-CDD0-4833-9209-99D1E6C49B14}"/>
              </a:ext>
            </a:extLst>
          </p:cNvPr>
          <p:cNvSpPr/>
          <p:nvPr/>
        </p:nvSpPr>
        <p:spPr>
          <a:xfrm>
            <a:off x="6356988" y="4529138"/>
            <a:ext cx="54000" cy="5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09AE170B-C4D9-4B10-AA90-D79EFA915A8A}"/>
              </a:ext>
            </a:extLst>
          </p:cNvPr>
          <p:cNvCxnSpPr>
            <a:cxnSpLocks/>
            <a:stCxn id="185" idx="6"/>
            <a:endCxn id="211" idx="2"/>
          </p:cNvCxnSpPr>
          <p:nvPr/>
        </p:nvCxnSpPr>
        <p:spPr>
          <a:xfrm flipV="1">
            <a:off x="7489509" y="4602486"/>
            <a:ext cx="172787" cy="6187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椭圆 184">
            <a:extLst>
              <a:ext uri="{FF2B5EF4-FFF2-40B4-BE49-F238E27FC236}">
                <a16:creationId xmlns:a16="http://schemas.microsoft.com/office/drawing/2014/main" id="{9847A065-EAA2-430B-B5F2-3C6EE1C27B2B}"/>
              </a:ext>
            </a:extLst>
          </p:cNvPr>
          <p:cNvSpPr/>
          <p:nvPr/>
        </p:nvSpPr>
        <p:spPr>
          <a:xfrm>
            <a:off x="7489508" y="4608672"/>
            <a:ext cx="0" cy="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86" name="连接符: 肘形 185">
            <a:extLst>
              <a:ext uri="{FF2B5EF4-FFF2-40B4-BE49-F238E27FC236}">
                <a16:creationId xmlns:a16="http://schemas.microsoft.com/office/drawing/2014/main" id="{5DDB993C-7BE4-4303-97B2-D58FEEFEEBDB}"/>
              </a:ext>
            </a:extLst>
          </p:cNvPr>
          <p:cNvCxnSpPr>
            <a:cxnSpLocks/>
            <a:stCxn id="135" idx="3"/>
            <a:endCxn id="147" idx="2"/>
          </p:cNvCxnSpPr>
          <p:nvPr/>
        </p:nvCxnSpPr>
        <p:spPr>
          <a:xfrm flipV="1">
            <a:off x="2410911" y="1454534"/>
            <a:ext cx="4611870" cy="285611"/>
          </a:xfrm>
          <a:prstGeom prst="bentConnector3">
            <a:avLst>
              <a:gd name="adj1" fmla="val 6718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连接符: 肘形 186">
            <a:extLst>
              <a:ext uri="{FF2B5EF4-FFF2-40B4-BE49-F238E27FC236}">
                <a16:creationId xmlns:a16="http://schemas.microsoft.com/office/drawing/2014/main" id="{B0B4F18E-BC79-463A-83A5-0A8B67AF5F94}"/>
              </a:ext>
            </a:extLst>
          </p:cNvPr>
          <p:cNvCxnSpPr>
            <a:cxnSpLocks/>
            <a:stCxn id="143" idx="1"/>
            <a:endCxn id="146" idx="3"/>
          </p:cNvCxnSpPr>
          <p:nvPr/>
        </p:nvCxnSpPr>
        <p:spPr>
          <a:xfrm rot="10800000" flipH="1">
            <a:off x="1196340" y="1729106"/>
            <a:ext cx="6035040" cy="2261235"/>
          </a:xfrm>
          <a:prstGeom prst="bentConnector5">
            <a:avLst>
              <a:gd name="adj1" fmla="val -3788"/>
              <a:gd name="adj2" fmla="val 127492"/>
              <a:gd name="adj3" fmla="val 103788"/>
            </a:avLst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连接符: 肘形 187">
            <a:extLst>
              <a:ext uri="{FF2B5EF4-FFF2-40B4-BE49-F238E27FC236}">
                <a16:creationId xmlns:a16="http://schemas.microsoft.com/office/drawing/2014/main" id="{A570E315-32C7-4AC4-8536-E765CFE1E2C6}"/>
              </a:ext>
            </a:extLst>
          </p:cNvPr>
          <p:cNvCxnSpPr>
            <a:cxnSpLocks/>
            <a:endCxn id="131" idx="2"/>
          </p:cNvCxnSpPr>
          <p:nvPr/>
        </p:nvCxnSpPr>
        <p:spPr>
          <a:xfrm rot="5400000" flipH="1" flipV="1">
            <a:off x="485588" y="2454964"/>
            <a:ext cx="2552198" cy="513474"/>
          </a:xfrm>
          <a:prstGeom prst="bentConnector2">
            <a:avLst/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CCC9E5D6-CF4B-4E3F-AF35-F492E2ACE9F9}"/>
              </a:ext>
            </a:extLst>
          </p:cNvPr>
          <p:cNvCxnSpPr>
            <a:cxnSpLocks/>
            <a:stCxn id="143" idx="3"/>
            <a:endCxn id="155" idx="1"/>
          </p:cNvCxnSpPr>
          <p:nvPr/>
        </p:nvCxnSpPr>
        <p:spPr>
          <a:xfrm>
            <a:off x="1440180" y="3990340"/>
            <a:ext cx="195759" cy="4113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7733B617-79C9-412A-A1A6-E0E50C7AB30A}"/>
              </a:ext>
            </a:extLst>
          </p:cNvPr>
          <p:cNvCxnSpPr>
            <a:cxnSpLocks/>
            <a:stCxn id="176" idx="3"/>
            <a:endCxn id="210" idx="2"/>
          </p:cNvCxnSpPr>
          <p:nvPr/>
        </p:nvCxnSpPr>
        <p:spPr>
          <a:xfrm flipV="1">
            <a:off x="7399020" y="4325827"/>
            <a:ext cx="263276" cy="3047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连接符: 肘形 190">
            <a:extLst>
              <a:ext uri="{FF2B5EF4-FFF2-40B4-BE49-F238E27FC236}">
                <a16:creationId xmlns:a16="http://schemas.microsoft.com/office/drawing/2014/main" id="{98EE4ED0-B356-4384-9931-E27C8AF0B752}"/>
              </a:ext>
            </a:extLst>
          </p:cNvPr>
          <p:cNvCxnSpPr>
            <a:cxnSpLocks/>
            <a:stCxn id="209" idx="3"/>
            <a:endCxn id="170" idx="1"/>
          </p:cNvCxnSpPr>
          <p:nvPr/>
        </p:nvCxnSpPr>
        <p:spPr>
          <a:xfrm flipH="1">
            <a:off x="3848100" y="4472940"/>
            <a:ext cx="4008120" cy="509836"/>
          </a:xfrm>
          <a:prstGeom prst="bentConnector5">
            <a:avLst>
              <a:gd name="adj1" fmla="val -5703"/>
              <a:gd name="adj2" fmla="val 373756"/>
              <a:gd name="adj3" fmla="val 105703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连接符: 肘形 191">
            <a:extLst>
              <a:ext uri="{FF2B5EF4-FFF2-40B4-BE49-F238E27FC236}">
                <a16:creationId xmlns:a16="http://schemas.microsoft.com/office/drawing/2014/main" id="{C615EB43-C569-447C-8B16-7DEE91587AF0}"/>
              </a:ext>
            </a:extLst>
          </p:cNvPr>
          <p:cNvCxnSpPr>
            <a:cxnSpLocks/>
            <a:endCxn id="144" idx="2"/>
          </p:cNvCxnSpPr>
          <p:nvPr/>
        </p:nvCxnSpPr>
        <p:spPr>
          <a:xfrm rot="16200000" flipH="1">
            <a:off x="2442210" y="3966210"/>
            <a:ext cx="1744980" cy="1600200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箭头连接符 192">
            <a:extLst>
              <a:ext uri="{FF2B5EF4-FFF2-40B4-BE49-F238E27FC236}">
                <a16:creationId xmlns:a16="http://schemas.microsoft.com/office/drawing/2014/main" id="{4E7F0BA5-CF5E-4013-99BA-B7178512D238}"/>
              </a:ext>
            </a:extLst>
          </p:cNvPr>
          <p:cNvCxnSpPr>
            <a:cxnSpLocks/>
            <a:endCxn id="167" idx="1"/>
          </p:cNvCxnSpPr>
          <p:nvPr/>
        </p:nvCxnSpPr>
        <p:spPr>
          <a:xfrm>
            <a:off x="2522220" y="3889675"/>
            <a:ext cx="1325880" cy="0"/>
          </a:xfrm>
          <a:prstGeom prst="straightConnector1">
            <a:avLst/>
          </a:prstGeom>
          <a:ln w="15875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C50BC892-2C8D-4945-86ED-FC4956668EF2}"/>
              </a:ext>
            </a:extLst>
          </p:cNvPr>
          <p:cNvCxnSpPr>
            <a:cxnSpLocks/>
            <a:endCxn id="168" idx="1"/>
          </p:cNvCxnSpPr>
          <p:nvPr/>
        </p:nvCxnSpPr>
        <p:spPr>
          <a:xfrm>
            <a:off x="2506980" y="4210937"/>
            <a:ext cx="1341120" cy="0"/>
          </a:xfrm>
          <a:prstGeom prst="straightConnector1">
            <a:avLst/>
          </a:prstGeom>
          <a:ln w="15875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813493D4-F870-4F7D-9DDD-BA2ED72A590D}"/>
              </a:ext>
            </a:extLst>
          </p:cNvPr>
          <p:cNvCxnSpPr>
            <a:cxnSpLocks/>
            <a:endCxn id="169" idx="1"/>
          </p:cNvCxnSpPr>
          <p:nvPr/>
        </p:nvCxnSpPr>
        <p:spPr>
          <a:xfrm>
            <a:off x="2514600" y="4626597"/>
            <a:ext cx="1333500" cy="0"/>
          </a:xfrm>
          <a:prstGeom prst="straightConnector1">
            <a:avLst/>
          </a:prstGeom>
          <a:ln w="15875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6C7E4585-CB21-4B6B-AD04-2944E9351E3E}"/>
              </a:ext>
            </a:extLst>
          </p:cNvPr>
          <p:cNvCxnSpPr>
            <a:cxnSpLocks/>
            <a:stCxn id="154" idx="3"/>
          </p:cNvCxnSpPr>
          <p:nvPr/>
        </p:nvCxnSpPr>
        <p:spPr>
          <a:xfrm>
            <a:off x="2369820" y="4353877"/>
            <a:ext cx="144780" cy="0"/>
          </a:xfrm>
          <a:prstGeom prst="straightConnector1">
            <a:avLst/>
          </a:prstGeom>
          <a:ln w="15875">
            <a:solidFill>
              <a:schemeClr val="tx1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连接符: 肘形 196">
            <a:extLst>
              <a:ext uri="{FF2B5EF4-FFF2-40B4-BE49-F238E27FC236}">
                <a16:creationId xmlns:a16="http://schemas.microsoft.com/office/drawing/2014/main" id="{54B5B29C-68D5-444F-A79A-273DDF729B48}"/>
              </a:ext>
            </a:extLst>
          </p:cNvPr>
          <p:cNvCxnSpPr>
            <a:cxnSpLocks/>
            <a:stCxn id="144" idx="6"/>
            <a:endCxn id="139" idx="2"/>
          </p:cNvCxnSpPr>
          <p:nvPr/>
        </p:nvCxnSpPr>
        <p:spPr>
          <a:xfrm flipV="1">
            <a:off x="4617720" y="2320674"/>
            <a:ext cx="1112452" cy="3318126"/>
          </a:xfrm>
          <a:prstGeom prst="bentConnector3">
            <a:avLst>
              <a:gd name="adj1" fmla="val 4041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7137D882-DB8D-4CCD-93E5-604DBF12F488}"/>
              </a:ext>
            </a:extLst>
          </p:cNvPr>
          <p:cNvCxnSpPr>
            <a:cxnSpLocks/>
            <a:endCxn id="152" idx="2"/>
          </p:cNvCxnSpPr>
          <p:nvPr/>
        </p:nvCxnSpPr>
        <p:spPr>
          <a:xfrm>
            <a:off x="5074920" y="4931315"/>
            <a:ext cx="179456" cy="0"/>
          </a:xfrm>
          <a:prstGeom prst="straightConnector1">
            <a:avLst/>
          </a:prstGeom>
          <a:ln w="15875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021B553A-53F7-4C0E-B26A-7F9250D4CF76}"/>
              </a:ext>
            </a:extLst>
          </p:cNvPr>
          <p:cNvCxnSpPr>
            <a:cxnSpLocks/>
            <a:stCxn id="142" idx="6"/>
            <a:endCxn id="148" idx="2"/>
          </p:cNvCxnSpPr>
          <p:nvPr/>
        </p:nvCxnSpPr>
        <p:spPr>
          <a:xfrm>
            <a:off x="6394078" y="2014667"/>
            <a:ext cx="628703" cy="667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连接符: 肘形 199">
            <a:extLst>
              <a:ext uri="{FF2B5EF4-FFF2-40B4-BE49-F238E27FC236}">
                <a16:creationId xmlns:a16="http://schemas.microsoft.com/office/drawing/2014/main" id="{08306E56-0FBC-4707-B4AA-D73C5F0F5457}"/>
              </a:ext>
            </a:extLst>
          </p:cNvPr>
          <p:cNvCxnSpPr>
            <a:cxnSpLocks/>
            <a:endCxn id="177" idx="1"/>
          </p:cNvCxnSpPr>
          <p:nvPr/>
        </p:nvCxnSpPr>
        <p:spPr>
          <a:xfrm>
            <a:off x="4938713" y="4573905"/>
            <a:ext cx="1605914" cy="641636"/>
          </a:xfrm>
          <a:prstGeom prst="bentConnector3">
            <a:avLst>
              <a:gd name="adj1" fmla="val 652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>
            <a:extLst>
              <a:ext uri="{FF2B5EF4-FFF2-40B4-BE49-F238E27FC236}">
                <a16:creationId xmlns:a16="http://schemas.microsoft.com/office/drawing/2014/main" id="{95705C94-998B-4A2A-89AB-A5D7D4F12D6F}"/>
              </a:ext>
            </a:extLst>
          </p:cNvPr>
          <p:cNvCxnSpPr/>
          <p:nvPr/>
        </p:nvCxnSpPr>
        <p:spPr>
          <a:xfrm flipH="1" flipV="1">
            <a:off x="3857897" y="5590903"/>
            <a:ext cx="121920" cy="11321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文本框 201">
            <a:extLst>
              <a:ext uri="{FF2B5EF4-FFF2-40B4-BE49-F238E27FC236}">
                <a16:creationId xmlns:a16="http://schemas.microsoft.com/office/drawing/2014/main" id="{0881C7F1-F23D-44BE-9546-47EF7320858C}"/>
              </a:ext>
            </a:extLst>
          </p:cNvPr>
          <p:cNvSpPr txBox="1"/>
          <p:nvPr/>
        </p:nvSpPr>
        <p:spPr>
          <a:xfrm>
            <a:off x="3801290" y="5376922"/>
            <a:ext cx="18723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dirty="0"/>
              <a:t>25</a:t>
            </a:r>
            <a:endParaRPr lang="zh-CN" altLang="en-US" sz="1400" dirty="0"/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47737074-A489-4DE3-B41F-917E69BD22C8}"/>
              </a:ext>
            </a:extLst>
          </p:cNvPr>
          <p:cNvSpPr txBox="1"/>
          <p:nvPr/>
        </p:nvSpPr>
        <p:spPr>
          <a:xfrm>
            <a:off x="4702628" y="5389984"/>
            <a:ext cx="18723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dirty="0"/>
              <a:t>32</a:t>
            </a:r>
            <a:endParaRPr lang="zh-CN" altLang="en-US" sz="1400" dirty="0"/>
          </a:p>
        </p:txBody>
      </p:sp>
      <p:cxnSp>
        <p:nvCxnSpPr>
          <p:cNvPr id="204" name="直接连接符 203">
            <a:extLst>
              <a:ext uri="{FF2B5EF4-FFF2-40B4-BE49-F238E27FC236}">
                <a16:creationId xmlns:a16="http://schemas.microsoft.com/office/drawing/2014/main" id="{439D57A8-8190-45CD-A030-BC130F0BE356}"/>
              </a:ext>
            </a:extLst>
          </p:cNvPr>
          <p:cNvCxnSpPr/>
          <p:nvPr/>
        </p:nvCxnSpPr>
        <p:spPr>
          <a:xfrm flipH="1" flipV="1">
            <a:off x="4733108" y="5603965"/>
            <a:ext cx="121920" cy="11321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8E42C8CD-E0D0-410F-90D5-EF26D7945B72}"/>
              </a:ext>
            </a:extLst>
          </p:cNvPr>
          <p:cNvCxnSpPr>
            <a:cxnSpLocks/>
            <a:endCxn id="132" idx="2"/>
          </p:cNvCxnSpPr>
          <p:nvPr/>
        </p:nvCxnSpPr>
        <p:spPr>
          <a:xfrm>
            <a:off x="1793966" y="2030858"/>
            <a:ext cx="224458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文本框 205">
            <a:extLst>
              <a:ext uri="{FF2B5EF4-FFF2-40B4-BE49-F238E27FC236}">
                <a16:creationId xmlns:a16="http://schemas.microsoft.com/office/drawing/2014/main" id="{22C754BF-7F45-4C71-9B7A-3E87FFB5D695}"/>
              </a:ext>
            </a:extLst>
          </p:cNvPr>
          <p:cNvSpPr txBox="1"/>
          <p:nvPr/>
        </p:nvSpPr>
        <p:spPr>
          <a:xfrm>
            <a:off x="1645920" y="1932682"/>
            <a:ext cx="10450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07" name="椭圆 206">
            <a:extLst>
              <a:ext uri="{FF2B5EF4-FFF2-40B4-BE49-F238E27FC236}">
                <a16:creationId xmlns:a16="http://schemas.microsoft.com/office/drawing/2014/main" id="{C2CBE1DD-4D2D-4BD1-8F22-AA93ADFA1CAD}"/>
              </a:ext>
            </a:extLst>
          </p:cNvPr>
          <p:cNvSpPr/>
          <p:nvPr/>
        </p:nvSpPr>
        <p:spPr>
          <a:xfrm>
            <a:off x="5181601" y="2128838"/>
            <a:ext cx="381000" cy="385762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200" b="1" dirty="0">
                <a:solidFill>
                  <a:schemeClr val="tx1"/>
                </a:solidFill>
              </a:rPr>
              <a:t>Shift</a:t>
            </a:r>
          </a:p>
          <a:p>
            <a:pPr algn="ctr">
              <a:lnSpc>
                <a:spcPct val="80000"/>
              </a:lnSpc>
            </a:pPr>
            <a:r>
              <a:rPr lang="en-US" altLang="zh-CN" sz="1200" b="1" dirty="0">
                <a:solidFill>
                  <a:schemeClr val="tx1"/>
                </a:solidFill>
              </a:rPr>
              <a:t>left1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08" name="组合 207">
            <a:extLst>
              <a:ext uri="{FF2B5EF4-FFF2-40B4-BE49-F238E27FC236}">
                <a16:creationId xmlns:a16="http://schemas.microsoft.com/office/drawing/2014/main" id="{2CF4F8EF-E010-415F-8CC5-34028846EA00}"/>
              </a:ext>
            </a:extLst>
          </p:cNvPr>
          <p:cNvGrpSpPr/>
          <p:nvPr/>
        </p:nvGrpSpPr>
        <p:grpSpPr>
          <a:xfrm>
            <a:off x="7654834" y="4183380"/>
            <a:ext cx="201386" cy="579119"/>
            <a:chOff x="7654834" y="4152900"/>
            <a:chExt cx="201386" cy="579119"/>
          </a:xfrm>
        </p:grpSpPr>
        <p:sp>
          <p:nvSpPr>
            <p:cNvPr id="209" name="矩形: 圆角 208">
              <a:extLst>
                <a:ext uri="{FF2B5EF4-FFF2-40B4-BE49-F238E27FC236}">
                  <a16:creationId xmlns:a16="http://schemas.microsoft.com/office/drawing/2014/main" id="{68E1A1C6-774D-4734-AC65-2FC78C4AA2BB}"/>
                </a:ext>
              </a:extLst>
            </p:cNvPr>
            <p:cNvSpPr/>
            <p:nvPr/>
          </p:nvSpPr>
          <p:spPr>
            <a:xfrm>
              <a:off x="7654834" y="4152900"/>
              <a:ext cx="201386" cy="579119"/>
            </a:xfrm>
            <a:prstGeom prst="roundRect">
              <a:avLst>
                <a:gd name="adj" fmla="val 37898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>
                <a:lnSpc>
                  <a:spcPct val="7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latin typeface="Lucida Console" panose="020B0609040504020204" pitchFamily="49" charset="0"/>
                  <a:cs typeface="Arial" panose="020B0604020202020204" pitchFamily="34" charset="0"/>
                </a:rPr>
                <a:t>M</a:t>
              </a:r>
            </a:p>
            <a:p>
              <a:pPr algn="r">
                <a:lnSpc>
                  <a:spcPct val="7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latin typeface="Lucida Console" panose="020B0609040504020204" pitchFamily="49" charset="0"/>
                  <a:cs typeface="Arial" panose="020B0604020202020204" pitchFamily="34" charset="0"/>
                </a:rPr>
                <a:t>U</a:t>
              </a:r>
            </a:p>
            <a:p>
              <a:pPr algn="r">
                <a:lnSpc>
                  <a:spcPct val="7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latin typeface="Lucida Console" panose="020B0609040504020204" pitchFamily="49" charset="0"/>
                  <a:cs typeface="Arial" panose="020B0604020202020204" pitchFamily="34" charset="0"/>
                </a:rPr>
                <a:t>X</a:t>
              </a:r>
              <a:endParaRPr lang="zh-CN" altLang="en-US" sz="12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210" name="椭圆 209">
              <a:extLst>
                <a:ext uri="{FF2B5EF4-FFF2-40B4-BE49-F238E27FC236}">
                  <a16:creationId xmlns:a16="http://schemas.microsoft.com/office/drawing/2014/main" id="{CAFCD85A-E5E2-4EC4-B69B-37971CB71E24}"/>
                </a:ext>
              </a:extLst>
            </p:cNvPr>
            <p:cNvSpPr/>
            <p:nvPr/>
          </p:nvSpPr>
          <p:spPr>
            <a:xfrm>
              <a:off x="7662296" y="4270473"/>
              <a:ext cx="64463" cy="49748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1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11" name="椭圆 210">
              <a:extLst>
                <a:ext uri="{FF2B5EF4-FFF2-40B4-BE49-F238E27FC236}">
                  <a16:creationId xmlns:a16="http://schemas.microsoft.com/office/drawing/2014/main" id="{CF96F911-0105-4099-B4AA-44564FD3B2EC}"/>
                </a:ext>
              </a:extLst>
            </p:cNvPr>
            <p:cNvSpPr/>
            <p:nvPr/>
          </p:nvSpPr>
          <p:spPr>
            <a:xfrm>
              <a:off x="7662296" y="4547132"/>
              <a:ext cx="64463" cy="49748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2" name="直接连接符 211">
            <a:extLst>
              <a:ext uri="{FF2B5EF4-FFF2-40B4-BE49-F238E27FC236}">
                <a16:creationId xmlns:a16="http://schemas.microsoft.com/office/drawing/2014/main" id="{BE084923-1A18-46E9-9955-2B940D70CB52}"/>
              </a:ext>
            </a:extLst>
          </p:cNvPr>
          <p:cNvCxnSpPr>
            <a:cxnSpLocks/>
            <a:stCxn id="240" idx="4"/>
          </p:cNvCxnSpPr>
          <p:nvPr/>
        </p:nvCxnSpPr>
        <p:spPr>
          <a:xfrm>
            <a:off x="6012180" y="3794758"/>
            <a:ext cx="0" cy="320042"/>
          </a:xfrm>
          <a:prstGeom prst="line">
            <a:avLst/>
          </a:prstGeom>
          <a:ln w="12700">
            <a:solidFill>
              <a:srgbClr val="17B6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连接符: 肘形 212">
            <a:extLst>
              <a:ext uri="{FF2B5EF4-FFF2-40B4-BE49-F238E27FC236}">
                <a16:creationId xmlns:a16="http://schemas.microsoft.com/office/drawing/2014/main" id="{D7ECFF57-2C14-4C87-A56B-DD072215C8C0}"/>
              </a:ext>
            </a:extLst>
          </p:cNvPr>
          <p:cNvCxnSpPr>
            <a:cxnSpLocks/>
            <a:stCxn id="223" idx="3"/>
            <a:endCxn id="240" idx="0"/>
          </p:cNvCxnSpPr>
          <p:nvPr/>
        </p:nvCxnSpPr>
        <p:spPr>
          <a:xfrm>
            <a:off x="4937760" y="3187537"/>
            <a:ext cx="1074420" cy="203361"/>
          </a:xfrm>
          <a:prstGeom prst="bentConnector2">
            <a:avLst/>
          </a:prstGeom>
          <a:ln w="127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连接符: 肘形 213">
            <a:extLst>
              <a:ext uri="{FF2B5EF4-FFF2-40B4-BE49-F238E27FC236}">
                <a16:creationId xmlns:a16="http://schemas.microsoft.com/office/drawing/2014/main" id="{FB11B5C7-E463-4BBC-BBCD-D5024A3CE080}"/>
              </a:ext>
            </a:extLst>
          </p:cNvPr>
          <p:cNvCxnSpPr>
            <a:cxnSpLocks/>
            <a:stCxn id="224" idx="3"/>
            <a:endCxn id="174" idx="0"/>
          </p:cNvCxnSpPr>
          <p:nvPr/>
        </p:nvCxnSpPr>
        <p:spPr>
          <a:xfrm>
            <a:off x="4983480" y="3066162"/>
            <a:ext cx="1988344" cy="1117218"/>
          </a:xfrm>
          <a:prstGeom prst="bentConnector2">
            <a:avLst/>
          </a:prstGeom>
          <a:ln w="12700">
            <a:solidFill>
              <a:srgbClr val="17B6F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连接符: 肘形 214">
            <a:extLst>
              <a:ext uri="{FF2B5EF4-FFF2-40B4-BE49-F238E27FC236}">
                <a16:creationId xmlns:a16="http://schemas.microsoft.com/office/drawing/2014/main" id="{A12A3D51-86BD-4D64-8C03-A9F7B9DAFDDA}"/>
              </a:ext>
            </a:extLst>
          </p:cNvPr>
          <p:cNvCxnSpPr>
            <a:cxnSpLocks/>
            <a:stCxn id="225" idx="3"/>
            <a:endCxn id="150" idx="0"/>
          </p:cNvCxnSpPr>
          <p:nvPr/>
        </p:nvCxnSpPr>
        <p:spPr>
          <a:xfrm>
            <a:off x="4823460" y="3308911"/>
            <a:ext cx="524147" cy="1153552"/>
          </a:xfrm>
          <a:prstGeom prst="bentConnector2">
            <a:avLst/>
          </a:prstGeom>
          <a:ln w="12700">
            <a:solidFill>
              <a:srgbClr val="17B6F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连接符: 肘形 215">
            <a:extLst>
              <a:ext uri="{FF2B5EF4-FFF2-40B4-BE49-F238E27FC236}">
                <a16:creationId xmlns:a16="http://schemas.microsoft.com/office/drawing/2014/main" id="{2B9FBC22-41FE-4457-85EA-50DC36AA86D7}"/>
              </a:ext>
            </a:extLst>
          </p:cNvPr>
          <p:cNvCxnSpPr>
            <a:cxnSpLocks/>
            <a:stCxn id="222" idx="3"/>
            <a:endCxn id="209" idx="0"/>
          </p:cNvCxnSpPr>
          <p:nvPr/>
        </p:nvCxnSpPr>
        <p:spPr>
          <a:xfrm>
            <a:off x="4983480" y="2944787"/>
            <a:ext cx="2772047" cy="1238593"/>
          </a:xfrm>
          <a:prstGeom prst="bentConnector2">
            <a:avLst/>
          </a:prstGeom>
          <a:ln w="12700">
            <a:solidFill>
              <a:srgbClr val="17B6F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连接符: 肘形 216">
            <a:extLst>
              <a:ext uri="{FF2B5EF4-FFF2-40B4-BE49-F238E27FC236}">
                <a16:creationId xmlns:a16="http://schemas.microsoft.com/office/drawing/2014/main" id="{46ECBB0B-5C06-4E88-9455-7488945AF386}"/>
              </a:ext>
            </a:extLst>
          </p:cNvPr>
          <p:cNvCxnSpPr>
            <a:cxnSpLocks/>
            <a:stCxn id="221" idx="3"/>
            <a:endCxn id="174" idx="2"/>
          </p:cNvCxnSpPr>
          <p:nvPr/>
        </p:nvCxnSpPr>
        <p:spPr>
          <a:xfrm>
            <a:off x="4958744" y="2823412"/>
            <a:ext cx="2013080" cy="2632508"/>
          </a:xfrm>
          <a:prstGeom prst="bentConnector4">
            <a:avLst>
              <a:gd name="adj1" fmla="val 162247"/>
              <a:gd name="adj2" fmla="val 112985"/>
            </a:avLst>
          </a:prstGeom>
          <a:ln w="12700">
            <a:solidFill>
              <a:srgbClr val="17B6F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8" name="组合 217">
            <a:extLst>
              <a:ext uri="{FF2B5EF4-FFF2-40B4-BE49-F238E27FC236}">
                <a16:creationId xmlns:a16="http://schemas.microsoft.com/office/drawing/2014/main" id="{22DEA592-B79F-4D3A-A984-23B67F722FB9}"/>
              </a:ext>
            </a:extLst>
          </p:cNvPr>
          <p:cNvGrpSpPr/>
          <p:nvPr/>
        </p:nvGrpSpPr>
        <p:grpSpPr>
          <a:xfrm>
            <a:off x="3512820" y="2438400"/>
            <a:ext cx="1478280" cy="1097785"/>
            <a:chOff x="3512820" y="2438400"/>
            <a:chExt cx="1478280" cy="1097785"/>
          </a:xfrm>
        </p:grpSpPr>
        <p:sp>
          <p:nvSpPr>
            <p:cNvPr id="219" name="椭圆 218">
              <a:extLst>
                <a:ext uri="{FF2B5EF4-FFF2-40B4-BE49-F238E27FC236}">
                  <a16:creationId xmlns:a16="http://schemas.microsoft.com/office/drawing/2014/main" id="{9D965471-BF9B-4DBB-B24D-2ABBC4B3644B}"/>
                </a:ext>
              </a:extLst>
            </p:cNvPr>
            <p:cNvSpPr/>
            <p:nvPr/>
          </p:nvSpPr>
          <p:spPr>
            <a:xfrm>
              <a:off x="3512820" y="2438400"/>
              <a:ext cx="1478280" cy="108204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17B6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US" altLang="zh-CN" sz="1400" b="1" dirty="0">
                  <a:solidFill>
                    <a:srgbClr val="17B6F1"/>
                  </a:solidFill>
                </a:rPr>
                <a:t>  Main</a:t>
              </a:r>
            </a:p>
            <a:p>
              <a:r>
                <a:rPr lang="en-US" altLang="zh-CN" sz="1400" b="1" dirty="0">
                  <a:solidFill>
                    <a:srgbClr val="17B6F1"/>
                  </a:solidFill>
                </a:rPr>
                <a:t>Control</a:t>
              </a:r>
              <a:endParaRPr lang="zh-CN" altLang="en-US" sz="1400" b="1" dirty="0">
                <a:solidFill>
                  <a:srgbClr val="17B6F1"/>
                </a:solidFill>
              </a:endParaRPr>
            </a:p>
          </p:txBody>
        </p:sp>
        <p:sp>
          <p:nvSpPr>
            <p:cNvPr id="220" name="文本框 219">
              <a:extLst>
                <a:ext uri="{FF2B5EF4-FFF2-40B4-BE49-F238E27FC236}">
                  <a16:creationId xmlns:a16="http://schemas.microsoft.com/office/drawing/2014/main" id="{FA603DDD-3119-48BE-A4C2-F10195F6FD99}"/>
                </a:ext>
              </a:extLst>
            </p:cNvPr>
            <p:cNvSpPr txBox="1"/>
            <p:nvPr/>
          </p:nvSpPr>
          <p:spPr>
            <a:xfrm>
              <a:off x="4266110" y="2519422"/>
              <a:ext cx="52687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 dirty="0">
                  <a:solidFill>
                    <a:srgbClr val="17B6F1"/>
                  </a:solidFill>
                </a:rPr>
                <a:t>Branch</a:t>
              </a:r>
              <a:endParaRPr lang="zh-CN" altLang="en-US" sz="1100" dirty="0">
                <a:solidFill>
                  <a:srgbClr val="17B6F1"/>
                </a:solidFill>
              </a:endParaRPr>
            </a:p>
          </p:txBody>
        </p:sp>
        <p:sp>
          <p:nvSpPr>
            <p:cNvPr id="221" name="文本框 220">
              <a:extLst>
                <a:ext uri="{FF2B5EF4-FFF2-40B4-BE49-F238E27FC236}">
                  <a16:creationId xmlns:a16="http://schemas.microsoft.com/office/drawing/2014/main" id="{F565E3DE-949E-4410-A0E7-EA1DD9C37060}"/>
                </a:ext>
              </a:extLst>
            </p:cNvPr>
            <p:cNvSpPr txBox="1"/>
            <p:nvPr/>
          </p:nvSpPr>
          <p:spPr>
            <a:xfrm>
              <a:off x="4310744" y="2738773"/>
              <a:ext cx="6480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 dirty="0" err="1">
                  <a:solidFill>
                    <a:srgbClr val="17B6F1"/>
                  </a:solidFill>
                </a:rPr>
                <a:t>MemRead</a:t>
              </a:r>
              <a:endParaRPr lang="zh-CN" altLang="en-US" sz="1100" dirty="0">
                <a:solidFill>
                  <a:srgbClr val="17B6F1"/>
                </a:solidFill>
              </a:endParaRPr>
            </a:p>
          </p:txBody>
        </p:sp>
        <p:sp>
          <p:nvSpPr>
            <p:cNvPr id="222" name="文本框 221">
              <a:extLst>
                <a:ext uri="{FF2B5EF4-FFF2-40B4-BE49-F238E27FC236}">
                  <a16:creationId xmlns:a16="http://schemas.microsoft.com/office/drawing/2014/main" id="{2A077615-74D1-4D57-AB05-62178C5E6D30}"/>
                </a:ext>
              </a:extLst>
            </p:cNvPr>
            <p:cNvSpPr txBox="1"/>
            <p:nvPr/>
          </p:nvSpPr>
          <p:spPr>
            <a:xfrm>
              <a:off x="4540430" y="2860148"/>
              <a:ext cx="44305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 dirty="0" err="1">
                  <a:solidFill>
                    <a:srgbClr val="17B6F1"/>
                  </a:solidFill>
                </a:rPr>
                <a:t>RegSrc</a:t>
              </a:r>
              <a:endParaRPr lang="zh-CN" altLang="en-US" sz="1100" dirty="0">
                <a:solidFill>
                  <a:srgbClr val="17B6F1"/>
                </a:solidFill>
              </a:endParaRPr>
            </a:p>
          </p:txBody>
        </p:sp>
        <p:sp>
          <p:nvSpPr>
            <p:cNvPr id="223" name="文本框 222">
              <a:extLst>
                <a:ext uri="{FF2B5EF4-FFF2-40B4-BE49-F238E27FC236}">
                  <a16:creationId xmlns:a16="http://schemas.microsoft.com/office/drawing/2014/main" id="{1410E45D-CA87-4817-A172-069FEB6221D2}"/>
                </a:ext>
              </a:extLst>
            </p:cNvPr>
            <p:cNvSpPr txBox="1"/>
            <p:nvPr/>
          </p:nvSpPr>
          <p:spPr>
            <a:xfrm>
              <a:off x="4494710" y="3102898"/>
              <a:ext cx="44305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 dirty="0" err="1">
                  <a:solidFill>
                    <a:srgbClr val="17B6F1"/>
                  </a:solidFill>
                </a:rPr>
                <a:t>ALUOp</a:t>
              </a:r>
              <a:endParaRPr lang="zh-CN" altLang="en-US" sz="1100" dirty="0">
                <a:solidFill>
                  <a:srgbClr val="17B6F1"/>
                </a:solidFill>
              </a:endParaRPr>
            </a:p>
          </p:txBody>
        </p:sp>
        <p:sp>
          <p:nvSpPr>
            <p:cNvPr id="224" name="文本框 223">
              <a:extLst>
                <a:ext uri="{FF2B5EF4-FFF2-40B4-BE49-F238E27FC236}">
                  <a16:creationId xmlns:a16="http://schemas.microsoft.com/office/drawing/2014/main" id="{F5F3E75C-3290-4D9A-B62F-AA7CBE36EC84}"/>
                </a:ext>
              </a:extLst>
            </p:cNvPr>
            <p:cNvSpPr txBox="1"/>
            <p:nvPr/>
          </p:nvSpPr>
          <p:spPr>
            <a:xfrm>
              <a:off x="4304210" y="2981523"/>
              <a:ext cx="67927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 dirty="0" err="1">
                  <a:solidFill>
                    <a:srgbClr val="17B6F1"/>
                  </a:solidFill>
                </a:rPr>
                <a:t>MemWrite</a:t>
              </a:r>
              <a:endParaRPr lang="zh-CN" altLang="en-US" sz="1100" dirty="0">
                <a:solidFill>
                  <a:srgbClr val="17B6F1"/>
                </a:solidFill>
              </a:endParaRPr>
            </a:p>
          </p:txBody>
        </p:sp>
        <p:sp>
          <p:nvSpPr>
            <p:cNvPr id="225" name="文本框 224">
              <a:extLst>
                <a:ext uri="{FF2B5EF4-FFF2-40B4-BE49-F238E27FC236}">
                  <a16:creationId xmlns:a16="http://schemas.microsoft.com/office/drawing/2014/main" id="{9ABD037D-F2B3-4186-9701-A75C7A8168CC}"/>
                </a:ext>
              </a:extLst>
            </p:cNvPr>
            <p:cNvSpPr txBox="1"/>
            <p:nvPr/>
          </p:nvSpPr>
          <p:spPr>
            <a:xfrm>
              <a:off x="4380410" y="3224272"/>
              <a:ext cx="44305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 dirty="0" err="1">
                  <a:solidFill>
                    <a:srgbClr val="17B6F1"/>
                  </a:solidFill>
                </a:rPr>
                <a:t>ALUSrc</a:t>
              </a:r>
              <a:endParaRPr lang="zh-CN" altLang="en-US" sz="1100" dirty="0">
                <a:solidFill>
                  <a:srgbClr val="17B6F1"/>
                </a:solidFill>
              </a:endParaRPr>
            </a:p>
          </p:txBody>
        </p:sp>
        <p:sp>
          <p:nvSpPr>
            <p:cNvPr id="226" name="文本框 225">
              <a:extLst>
                <a:ext uri="{FF2B5EF4-FFF2-40B4-BE49-F238E27FC236}">
                  <a16:creationId xmlns:a16="http://schemas.microsoft.com/office/drawing/2014/main" id="{982103E7-4CE0-457A-A8FA-650E2D89F9DF}"/>
                </a:ext>
              </a:extLst>
            </p:cNvPr>
            <p:cNvSpPr txBox="1"/>
            <p:nvPr/>
          </p:nvSpPr>
          <p:spPr>
            <a:xfrm>
              <a:off x="3987456" y="3330556"/>
              <a:ext cx="587830" cy="205629"/>
            </a:xfrm>
            <a:prstGeom prst="rect">
              <a:avLst/>
            </a:prstGeom>
            <a:noFill/>
          </p:spPr>
          <p:txBody>
            <a:bodyPr wrap="square" lIns="0" tIns="0" rIns="0" bIns="36000" rtlCol="0">
              <a:spAutoFit/>
            </a:bodyPr>
            <a:lstStyle/>
            <a:p>
              <a:r>
                <a:rPr lang="en-US" altLang="zh-CN" sz="1100" dirty="0" err="1">
                  <a:solidFill>
                    <a:srgbClr val="17B6F1"/>
                  </a:solidFill>
                </a:rPr>
                <a:t>RegWrite</a:t>
              </a:r>
              <a:endParaRPr lang="zh-CN" altLang="en-US" sz="1100" dirty="0">
                <a:solidFill>
                  <a:srgbClr val="17B6F1"/>
                </a:solidFill>
              </a:endParaRPr>
            </a:p>
          </p:txBody>
        </p:sp>
        <p:sp>
          <p:nvSpPr>
            <p:cNvPr id="227" name="文本框 226">
              <a:extLst>
                <a:ext uri="{FF2B5EF4-FFF2-40B4-BE49-F238E27FC236}">
                  <a16:creationId xmlns:a16="http://schemas.microsoft.com/office/drawing/2014/main" id="{0876E179-C6D0-4B1D-8EF6-62000882DC37}"/>
                </a:ext>
              </a:extLst>
            </p:cNvPr>
            <p:cNvSpPr txBox="1"/>
            <p:nvPr/>
          </p:nvSpPr>
          <p:spPr>
            <a:xfrm>
              <a:off x="3682754" y="3224272"/>
              <a:ext cx="519250" cy="169277"/>
            </a:xfrm>
            <a:prstGeom prst="rect">
              <a:avLst/>
            </a:prstGeom>
            <a:noFill/>
          </p:spPr>
          <p:txBody>
            <a:bodyPr wrap="square" lIns="36000" tIns="0" rIns="0" bIns="0" rtlCol="0">
              <a:spAutoFit/>
            </a:bodyPr>
            <a:lstStyle/>
            <a:p>
              <a:r>
                <a:rPr lang="en-US" altLang="zh-CN" sz="1100" dirty="0" err="1">
                  <a:solidFill>
                    <a:srgbClr val="17B6F1"/>
                  </a:solidFill>
                </a:rPr>
                <a:t>ImmSel</a:t>
              </a:r>
              <a:endParaRPr lang="zh-CN" altLang="en-US" sz="1100" dirty="0">
                <a:solidFill>
                  <a:srgbClr val="17B6F1"/>
                </a:solidFill>
              </a:endParaRPr>
            </a:p>
          </p:txBody>
        </p:sp>
      </p:grpSp>
      <p:cxnSp>
        <p:nvCxnSpPr>
          <p:cNvPr id="228" name="连接符: 肘形 227">
            <a:extLst>
              <a:ext uri="{FF2B5EF4-FFF2-40B4-BE49-F238E27FC236}">
                <a16:creationId xmlns:a16="http://schemas.microsoft.com/office/drawing/2014/main" id="{AC1E2C76-237E-4D17-AC3F-9FF7E753A659}"/>
              </a:ext>
            </a:extLst>
          </p:cNvPr>
          <p:cNvCxnSpPr>
            <a:cxnSpLocks/>
            <a:stCxn id="227" idx="1"/>
            <a:endCxn id="144" idx="4"/>
          </p:cNvCxnSpPr>
          <p:nvPr/>
        </p:nvCxnSpPr>
        <p:spPr>
          <a:xfrm rot="10800000" flipH="1" flipV="1">
            <a:off x="3682754" y="3308910"/>
            <a:ext cx="683506" cy="2703269"/>
          </a:xfrm>
          <a:prstGeom prst="bentConnector4">
            <a:avLst>
              <a:gd name="adj1" fmla="val -33445"/>
              <a:gd name="adj2" fmla="val 108456"/>
            </a:avLst>
          </a:prstGeom>
          <a:ln w="1270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连接符: 肘形 228">
            <a:extLst>
              <a:ext uri="{FF2B5EF4-FFF2-40B4-BE49-F238E27FC236}">
                <a16:creationId xmlns:a16="http://schemas.microsoft.com/office/drawing/2014/main" id="{381A302C-2138-4FB3-A10D-5EF011F636D4}"/>
              </a:ext>
            </a:extLst>
          </p:cNvPr>
          <p:cNvCxnSpPr>
            <a:cxnSpLocks/>
            <a:stCxn id="163" idx="3"/>
          </p:cNvCxnSpPr>
          <p:nvPr/>
        </p:nvCxnSpPr>
        <p:spPr>
          <a:xfrm flipV="1">
            <a:off x="6291546" y="3238500"/>
            <a:ext cx="223554" cy="1123392"/>
          </a:xfrm>
          <a:prstGeom prst="bentConnector2">
            <a:avLst/>
          </a:prstGeom>
          <a:ln w="127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连接符: 肘形 229">
            <a:extLst>
              <a:ext uri="{FF2B5EF4-FFF2-40B4-BE49-F238E27FC236}">
                <a16:creationId xmlns:a16="http://schemas.microsoft.com/office/drawing/2014/main" id="{7150C6B3-7CBF-4F5B-A98D-A3CC964ABBEC}"/>
              </a:ext>
            </a:extLst>
          </p:cNvPr>
          <p:cNvCxnSpPr>
            <a:cxnSpLocks/>
            <a:stCxn id="245" idx="5"/>
            <a:endCxn id="164" idx="3"/>
          </p:cNvCxnSpPr>
          <p:nvPr/>
        </p:nvCxnSpPr>
        <p:spPr>
          <a:xfrm rot="10800000" flipV="1">
            <a:off x="6291548" y="2734611"/>
            <a:ext cx="159403" cy="152035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>
            <a:extLst>
              <a:ext uri="{FF2B5EF4-FFF2-40B4-BE49-F238E27FC236}">
                <a16:creationId xmlns:a16="http://schemas.microsoft.com/office/drawing/2014/main" id="{B008BF90-4303-4178-AB8E-11DC5E613EEB}"/>
              </a:ext>
            </a:extLst>
          </p:cNvPr>
          <p:cNvCxnSpPr>
            <a:cxnSpLocks/>
            <a:stCxn id="220" idx="3"/>
            <a:endCxn id="245" idx="3"/>
          </p:cNvCxnSpPr>
          <p:nvPr/>
        </p:nvCxnSpPr>
        <p:spPr>
          <a:xfrm flipV="1">
            <a:off x="4792980" y="2603853"/>
            <a:ext cx="1657970" cy="208"/>
          </a:xfrm>
          <a:prstGeom prst="line">
            <a:avLst/>
          </a:prstGeom>
          <a:ln w="12700">
            <a:solidFill>
              <a:srgbClr val="17B6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连接符: 肘形 231">
            <a:extLst>
              <a:ext uri="{FF2B5EF4-FFF2-40B4-BE49-F238E27FC236}">
                <a16:creationId xmlns:a16="http://schemas.microsoft.com/office/drawing/2014/main" id="{7AAF5BF7-73AD-4F5E-935B-2542CCA7E30D}"/>
              </a:ext>
            </a:extLst>
          </p:cNvPr>
          <p:cNvCxnSpPr>
            <a:cxnSpLocks/>
            <a:stCxn id="245" idx="0"/>
            <a:endCxn id="146" idx="2"/>
          </p:cNvCxnSpPr>
          <p:nvPr/>
        </p:nvCxnSpPr>
        <p:spPr>
          <a:xfrm flipV="1">
            <a:off x="6496590" y="2110740"/>
            <a:ext cx="626477" cy="558493"/>
          </a:xfrm>
          <a:prstGeom prst="bentConnector2">
            <a:avLst/>
          </a:prstGeom>
          <a:ln w="12700">
            <a:solidFill>
              <a:srgbClr val="17B6F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连接符: 肘形 232">
            <a:extLst>
              <a:ext uri="{FF2B5EF4-FFF2-40B4-BE49-F238E27FC236}">
                <a16:creationId xmlns:a16="http://schemas.microsoft.com/office/drawing/2014/main" id="{85BE5EB1-A8FD-4484-9724-37F3B99A9A1B}"/>
              </a:ext>
            </a:extLst>
          </p:cNvPr>
          <p:cNvCxnSpPr>
            <a:cxnSpLocks/>
            <a:stCxn id="226" idx="2"/>
            <a:endCxn id="166" idx="0"/>
          </p:cNvCxnSpPr>
          <p:nvPr/>
        </p:nvCxnSpPr>
        <p:spPr>
          <a:xfrm rot="16200000" flipH="1">
            <a:off x="4236438" y="3581117"/>
            <a:ext cx="167135" cy="77269"/>
          </a:xfrm>
          <a:prstGeom prst="bentConnector3">
            <a:avLst>
              <a:gd name="adj1" fmla="val 50000"/>
            </a:avLst>
          </a:prstGeom>
          <a:ln w="12700">
            <a:solidFill>
              <a:srgbClr val="17B6F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连接符: 肘形 233">
            <a:extLst>
              <a:ext uri="{FF2B5EF4-FFF2-40B4-BE49-F238E27FC236}">
                <a16:creationId xmlns:a16="http://schemas.microsoft.com/office/drawing/2014/main" id="{F1349481-E34D-4C01-B86A-A6B943311C0B}"/>
              </a:ext>
            </a:extLst>
          </p:cNvPr>
          <p:cNvCxnSpPr>
            <a:cxnSpLocks/>
            <a:endCxn id="219" idx="2"/>
          </p:cNvCxnSpPr>
          <p:nvPr/>
        </p:nvCxnSpPr>
        <p:spPr>
          <a:xfrm flipV="1">
            <a:off x="2516777" y="2979420"/>
            <a:ext cx="996043" cy="913310"/>
          </a:xfrm>
          <a:prstGeom prst="bentConnector3">
            <a:avLst>
              <a:gd name="adj1" fmla="val 1038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文本框 234">
            <a:extLst>
              <a:ext uri="{FF2B5EF4-FFF2-40B4-BE49-F238E27FC236}">
                <a16:creationId xmlns:a16="http://schemas.microsoft.com/office/drawing/2014/main" id="{BD46D99B-5C57-47D5-AA82-5CB0D912C683}"/>
              </a:ext>
            </a:extLst>
          </p:cNvPr>
          <p:cNvSpPr txBox="1"/>
          <p:nvPr/>
        </p:nvSpPr>
        <p:spPr>
          <a:xfrm>
            <a:off x="2581003" y="2803034"/>
            <a:ext cx="557200" cy="151452"/>
          </a:xfrm>
          <a:prstGeom prst="rect">
            <a:avLst/>
          </a:prstGeom>
          <a:noFill/>
        </p:spPr>
        <p:txBody>
          <a:bodyPr wrap="none" lIns="3600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200" dirty="0"/>
              <a:t>Inst[6:0]</a:t>
            </a:r>
            <a:endParaRPr lang="zh-CN" altLang="en-US" sz="1200" dirty="0"/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16231DB4-6C56-4665-8F53-40E0AC6D60C3}"/>
              </a:ext>
            </a:extLst>
          </p:cNvPr>
          <p:cNvSpPr txBox="1"/>
          <p:nvPr/>
        </p:nvSpPr>
        <p:spPr>
          <a:xfrm>
            <a:off x="2585358" y="3713080"/>
            <a:ext cx="714294" cy="151452"/>
          </a:xfrm>
          <a:prstGeom prst="rect">
            <a:avLst/>
          </a:prstGeom>
          <a:noFill/>
        </p:spPr>
        <p:txBody>
          <a:bodyPr wrap="none" lIns="3600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200" dirty="0"/>
              <a:t>Inst[19:15]</a:t>
            </a:r>
            <a:endParaRPr lang="zh-CN" altLang="en-US" sz="1200" dirty="0"/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87A95D81-389D-47E4-8DF1-AF1CF11F1EB6}"/>
              </a:ext>
            </a:extLst>
          </p:cNvPr>
          <p:cNvSpPr txBox="1"/>
          <p:nvPr/>
        </p:nvSpPr>
        <p:spPr>
          <a:xfrm>
            <a:off x="2572295" y="4039652"/>
            <a:ext cx="714294" cy="151452"/>
          </a:xfrm>
          <a:prstGeom prst="rect">
            <a:avLst/>
          </a:prstGeom>
          <a:noFill/>
        </p:spPr>
        <p:txBody>
          <a:bodyPr wrap="none" lIns="3600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200" dirty="0"/>
              <a:t>Inst[24:20]</a:t>
            </a:r>
            <a:endParaRPr lang="zh-CN" altLang="en-US" sz="1200" dirty="0"/>
          </a:p>
        </p:txBody>
      </p:sp>
      <p:sp>
        <p:nvSpPr>
          <p:cNvPr id="238" name="文本框 237">
            <a:extLst>
              <a:ext uri="{FF2B5EF4-FFF2-40B4-BE49-F238E27FC236}">
                <a16:creationId xmlns:a16="http://schemas.microsoft.com/office/drawing/2014/main" id="{E2B66232-D860-4496-AE2C-A20EEB6D5983}"/>
              </a:ext>
            </a:extLst>
          </p:cNvPr>
          <p:cNvSpPr txBox="1"/>
          <p:nvPr/>
        </p:nvSpPr>
        <p:spPr>
          <a:xfrm>
            <a:off x="2585358" y="4453309"/>
            <a:ext cx="635746" cy="151452"/>
          </a:xfrm>
          <a:prstGeom prst="rect">
            <a:avLst/>
          </a:prstGeom>
          <a:noFill/>
        </p:spPr>
        <p:txBody>
          <a:bodyPr wrap="none" lIns="3600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200" dirty="0"/>
              <a:t>Inst[11:7]</a:t>
            </a:r>
            <a:endParaRPr lang="zh-CN" altLang="en-US" sz="1200" dirty="0"/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2911C70D-2D39-4B4B-9418-71EE48F1652F}"/>
              </a:ext>
            </a:extLst>
          </p:cNvPr>
          <p:cNvSpPr txBox="1"/>
          <p:nvPr/>
        </p:nvSpPr>
        <p:spPr>
          <a:xfrm>
            <a:off x="2554878" y="5467857"/>
            <a:ext cx="635746" cy="151452"/>
          </a:xfrm>
          <a:prstGeom prst="rect">
            <a:avLst/>
          </a:prstGeom>
          <a:noFill/>
        </p:spPr>
        <p:txBody>
          <a:bodyPr wrap="none" lIns="3600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200" dirty="0"/>
              <a:t>Inst[31:7]</a:t>
            </a:r>
            <a:endParaRPr lang="zh-CN" altLang="en-US" sz="1200" dirty="0"/>
          </a:p>
        </p:txBody>
      </p:sp>
      <p:sp>
        <p:nvSpPr>
          <p:cNvPr id="240" name="椭圆 239">
            <a:extLst>
              <a:ext uri="{FF2B5EF4-FFF2-40B4-BE49-F238E27FC236}">
                <a16:creationId xmlns:a16="http://schemas.microsoft.com/office/drawing/2014/main" id="{C8BD7DEE-AF42-40E8-B441-8A9737D4FBF6}"/>
              </a:ext>
            </a:extLst>
          </p:cNvPr>
          <p:cNvSpPr/>
          <p:nvPr/>
        </p:nvSpPr>
        <p:spPr>
          <a:xfrm>
            <a:off x="5737860" y="3390898"/>
            <a:ext cx="548640" cy="403860"/>
          </a:xfrm>
          <a:prstGeom prst="ellipse">
            <a:avLst/>
          </a:prstGeom>
          <a:solidFill>
            <a:schemeClr val="bg1"/>
          </a:solidFill>
          <a:ln w="15875">
            <a:solidFill>
              <a:srgbClr val="17B6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70000"/>
              </a:lnSpc>
            </a:pPr>
            <a:r>
              <a:rPr lang="en-US" altLang="zh-CN" sz="1200" b="1" dirty="0">
                <a:solidFill>
                  <a:srgbClr val="17B6F1"/>
                </a:solidFill>
              </a:rPr>
              <a:t>ALU </a:t>
            </a:r>
          </a:p>
          <a:p>
            <a:pPr algn="ctr">
              <a:lnSpc>
                <a:spcPct val="70000"/>
              </a:lnSpc>
            </a:pPr>
            <a:r>
              <a:rPr lang="en-US" altLang="zh-CN" sz="1200" b="1" dirty="0">
                <a:solidFill>
                  <a:srgbClr val="17B6F1"/>
                </a:solidFill>
              </a:rPr>
              <a:t>control</a:t>
            </a:r>
            <a:endParaRPr lang="zh-CN" altLang="en-US" sz="1200" b="1" dirty="0">
              <a:solidFill>
                <a:srgbClr val="17B6F1"/>
              </a:solidFill>
            </a:endParaRPr>
          </a:p>
        </p:txBody>
      </p:sp>
      <p:cxnSp>
        <p:nvCxnSpPr>
          <p:cNvPr id="241" name="直接箭头连接符 240">
            <a:extLst>
              <a:ext uri="{FF2B5EF4-FFF2-40B4-BE49-F238E27FC236}">
                <a16:creationId xmlns:a16="http://schemas.microsoft.com/office/drawing/2014/main" id="{38C5A38F-B190-460E-B5E6-1DA3AFA5FB4A}"/>
              </a:ext>
            </a:extLst>
          </p:cNvPr>
          <p:cNvCxnSpPr>
            <a:cxnSpLocks/>
            <a:endCxn id="240" idx="2"/>
          </p:cNvCxnSpPr>
          <p:nvPr/>
        </p:nvCxnSpPr>
        <p:spPr>
          <a:xfrm>
            <a:off x="2525486" y="3592828"/>
            <a:ext cx="3212374" cy="0"/>
          </a:xfrm>
          <a:prstGeom prst="straightConnector1">
            <a:avLst/>
          </a:prstGeom>
          <a:ln w="15875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3" name="组合 242">
            <a:extLst>
              <a:ext uri="{FF2B5EF4-FFF2-40B4-BE49-F238E27FC236}">
                <a16:creationId xmlns:a16="http://schemas.microsoft.com/office/drawing/2014/main" id="{00C6EDBA-381D-41E7-B89B-A8D57401935A}"/>
              </a:ext>
            </a:extLst>
          </p:cNvPr>
          <p:cNvGrpSpPr/>
          <p:nvPr/>
        </p:nvGrpSpPr>
        <p:grpSpPr>
          <a:xfrm>
            <a:off x="6335299" y="2541951"/>
            <a:ext cx="276578" cy="243164"/>
            <a:chOff x="6335299" y="2465751"/>
            <a:chExt cx="276578" cy="243164"/>
          </a:xfrm>
        </p:grpSpPr>
        <p:sp>
          <p:nvSpPr>
            <p:cNvPr id="244" name="弦形 243">
              <a:extLst>
                <a:ext uri="{FF2B5EF4-FFF2-40B4-BE49-F238E27FC236}">
                  <a16:creationId xmlns:a16="http://schemas.microsoft.com/office/drawing/2014/main" id="{CD6123DD-1072-45CC-BD33-6BB46CF42A41}"/>
                </a:ext>
              </a:extLst>
            </p:cNvPr>
            <p:cNvSpPr/>
            <p:nvPr/>
          </p:nvSpPr>
          <p:spPr>
            <a:xfrm rot="10800000">
              <a:off x="6335299" y="2465751"/>
              <a:ext cx="276578" cy="243164"/>
            </a:xfrm>
            <a:prstGeom prst="chord">
              <a:avLst>
                <a:gd name="adj1" fmla="val 4213047"/>
                <a:gd name="adj2" fmla="val 17398131"/>
              </a:avLst>
            </a:prstGeom>
            <a:solidFill>
              <a:schemeClr val="bg1"/>
            </a:solidFill>
            <a:ln w="15875">
              <a:solidFill>
                <a:srgbClr val="17B6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45" name="椭圆 244">
              <a:extLst>
                <a:ext uri="{FF2B5EF4-FFF2-40B4-BE49-F238E27FC236}">
                  <a16:creationId xmlns:a16="http://schemas.microsoft.com/office/drawing/2014/main" id="{54872043-1B38-456A-8B0A-AEFC655B882E}"/>
                </a:ext>
              </a:extLst>
            </p:cNvPr>
            <p:cNvSpPr/>
            <p:nvPr/>
          </p:nvSpPr>
          <p:spPr>
            <a:xfrm rot="5400000">
              <a:off x="6377394" y="2566297"/>
              <a:ext cx="184921" cy="53471"/>
            </a:xfrm>
            <a:prstGeom prst="ellipse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122" name="连接符: 肘形 121">
            <a:extLst>
              <a:ext uri="{FF2B5EF4-FFF2-40B4-BE49-F238E27FC236}">
                <a16:creationId xmlns:a16="http://schemas.microsoft.com/office/drawing/2014/main" id="{95190BD9-47F9-470C-92E7-1E494F441241}"/>
              </a:ext>
            </a:extLst>
          </p:cNvPr>
          <p:cNvCxnSpPr>
            <a:cxnSpLocks/>
            <a:stCxn id="123" idx="6"/>
          </p:cNvCxnSpPr>
          <p:nvPr/>
        </p:nvCxnSpPr>
        <p:spPr>
          <a:xfrm flipV="1">
            <a:off x="1522442" y="1731794"/>
            <a:ext cx="4207730" cy="860857"/>
          </a:xfrm>
          <a:prstGeom prst="bentConnector3">
            <a:avLst>
              <a:gd name="adj1" fmla="val 34064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椭圆 122">
            <a:extLst>
              <a:ext uri="{FF2B5EF4-FFF2-40B4-BE49-F238E27FC236}">
                <a16:creationId xmlns:a16="http://schemas.microsoft.com/office/drawing/2014/main" id="{DC4483E8-FF18-48F6-801E-58375DD0BBB3}"/>
              </a:ext>
            </a:extLst>
          </p:cNvPr>
          <p:cNvSpPr/>
          <p:nvPr/>
        </p:nvSpPr>
        <p:spPr>
          <a:xfrm>
            <a:off x="1468442" y="2565651"/>
            <a:ext cx="54000" cy="5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841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901CE-31EB-1645-29F4-5A0E4BA7F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构建主控制器真值表</a:t>
            </a:r>
            <a:r>
              <a:rPr lang="en-US" altLang="zh-CN" dirty="0"/>
              <a:t>(</a:t>
            </a:r>
            <a:r>
              <a:rPr lang="zh-CN" altLang="en-US" dirty="0"/>
              <a:t>算术逻辑</a:t>
            </a:r>
            <a:r>
              <a:rPr lang="en-US" altLang="zh-CN" dirty="0"/>
              <a:t>)</a:t>
            </a:r>
            <a:endParaRPr lang="zh-CN" altLang="en-US" dirty="0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9E383FCD-86E0-417A-B6C0-BC949ADC83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4815833"/>
              </p:ext>
            </p:extLst>
          </p:nvPr>
        </p:nvGraphicFramePr>
        <p:xfrm>
          <a:off x="532855" y="984293"/>
          <a:ext cx="7913755" cy="4754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762">
                  <a:extLst>
                    <a:ext uri="{9D8B030D-6E8A-4147-A177-3AD203B41FA5}">
                      <a16:colId xmlns:a16="http://schemas.microsoft.com/office/drawing/2014/main" val="1392008887"/>
                    </a:ext>
                  </a:extLst>
                </a:gridCol>
                <a:gridCol w="1070438">
                  <a:extLst>
                    <a:ext uri="{9D8B030D-6E8A-4147-A177-3AD203B41FA5}">
                      <a16:colId xmlns:a16="http://schemas.microsoft.com/office/drawing/2014/main" val="2401952539"/>
                    </a:ext>
                  </a:extLst>
                </a:gridCol>
                <a:gridCol w="810616">
                  <a:extLst>
                    <a:ext uri="{9D8B030D-6E8A-4147-A177-3AD203B41FA5}">
                      <a16:colId xmlns:a16="http://schemas.microsoft.com/office/drawing/2014/main" val="604302376"/>
                    </a:ext>
                  </a:extLst>
                </a:gridCol>
                <a:gridCol w="939387">
                  <a:extLst>
                    <a:ext uri="{9D8B030D-6E8A-4147-A177-3AD203B41FA5}">
                      <a16:colId xmlns:a16="http://schemas.microsoft.com/office/drawing/2014/main" val="3228810712"/>
                    </a:ext>
                  </a:extLst>
                </a:gridCol>
                <a:gridCol w="705879">
                  <a:extLst>
                    <a:ext uri="{9D8B030D-6E8A-4147-A177-3AD203B41FA5}">
                      <a16:colId xmlns:a16="http://schemas.microsoft.com/office/drawing/2014/main" val="2374296424"/>
                    </a:ext>
                  </a:extLst>
                </a:gridCol>
                <a:gridCol w="958710">
                  <a:extLst>
                    <a:ext uri="{9D8B030D-6E8A-4147-A177-3AD203B41FA5}">
                      <a16:colId xmlns:a16="http://schemas.microsoft.com/office/drawing/2014/main" val="1481656792"/>
                    </a:ext>
                  </a:extLst>
                </a:gridCol>
                <a:gridCol w="607326">
                  <a:extLst>
                    <a:ext uri="{9D8B030D-6E8A-4147-A177-3AD203B41FA5}">
                      <a16:colId xmlns:a16="http://schemas.microsoft.com/office/drawing/2014/main" val="3303282889"/>
                    </a:ext>
                  </a:extLst>
                </a:gridCol>
                <a:gridCol w="705879">
                  <a:extLst>
                    <a:ext uri="{9D8B030D-6E8A-4147-A177-3AD203B41FA5}">
                      <a16:colId xmlns:a16="http://schemas.microsoft.com/office/drawing/2014/main" val="158439765"/>
                    </a:ext>
                  </a:extLst>
                </a:gridCol>
                <a:gridCol w="705879">
                  <a:extLst>
                    <a:ext uri="{9D8B030D-6E8A-4147-A177-3AD203B41FA5}">
                      <a16:colId xmlns:a16="http://schemas.microsoft.com/office/drawing/2014/main" val="2163244900"/>
                    </a:ext>
                  </a:extLst>
                </a:gridCol>
                <a:gridCol w="705879">
                  <a:extLst>
                    <a:ext uri="{9D8B030D-6E8A-4147-A177-3AD203B41FA5}">
                      <a16:colId xmlns:a16="http://schemas.microsoft.com/office/drawing/2014/main" val="1162730094"/>
                    </a:ext>
                  </a:extLst>
                </a:gridCol>
              </a:tblGrid>
              <a:tr h="2641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op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Inst[6:0]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Branch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Lucida Console" panose="020B0609040504020204" pitchFamily="49" charset="0"/>
                        </a:rPr>
                        <a:t>MemRead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Lucida Console" panose="020B0609040504020204" pitchFamily="49" charset="0"/>
                        </a:rPr>
                        <a:t>RegSrc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Lucida Console" panose="020B0609040504020204" pitchFamily="49" charset="0"/>
                        </a:rPr>
                        <a:t>MemWrite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Lucida Console" panose="020B0609040504020204" pitchFamily="49" charset="0"/>
                        </a:rPr>
                        <a:t>ALUOp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Lucida Console" panose="020B0609040504020204" pitchFamily="49" charset="0"/>
                        </a:rPr>
                        <a:t>ALUSrc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Lucida Console" panose="020B0609040504020204" pitchFamily="49" charset="0"/>
                        </a:rPr>
                        <a:t>RegWr</a:t>
                      </a:r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.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Lucida Console" panose="020B0609040504020204" pitchFamily="49" charset="0"/>
                        </a:rPr>
                        <a:t>ImmSel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30830129"/>
                  </a:ext>
                </a:extLst>
              </a:tr>
              <a:tr h="2641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add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7’h33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2’b10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*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22548830"/>
                  </a:ext>
                </a:extLst>
              </a:tr>
              <a:tr h="2641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Lucida Console" panose="020B0609040504020204" pitchFamily="49" charset="0"/>
                        </a:rPr>
                        <a:t>addi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7’h13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2’b10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I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51799574"/>
                  </a:ext>
                </a:extLst>
              </a:tr>
              <a:tr h="2641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sub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7’h33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2’b10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*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25026475"/>
                  </a:ext>
                </a:extLst>
              </a:tr>
              <a:tr h="2641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and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7’h33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2’b10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*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2271820"/>
                  </a:ext>
                </a:extLst>
              </a:tr>
              <a:tr h="2641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Lucida Console" panose="020B0609040504020204" pitchFamily="49" charset="0"/>
                        </a:rPr>
                        <a:t>andi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7’h13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2’b10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I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08754441"/>
                  </a:ext>
                </a:extLst>
              </a:tr>
              <a:tr h="2641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or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7’h33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2’b10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*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26357735"/>
                  </a:ext>
                </a:extLst>
              </a:tr>
              <a:tr h="2641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Lucida Console" panose="020B0609040504020204" pitchFamily="49" charset="0"/>
                        </a:rPr>
                        <a:t>ori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7’h13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2’b10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I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53303239"/>
                  </a:ext>
                </a:extLst>
              </a:tr>
              <a:tr h="2641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Lucida Console" panose="020B0609040504020204" pitchFamily="49" charset="0"/>
                        </a:rPr>
                        <a:t>xor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7’h33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2’b10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*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38772628"/>
                  </a:ext>
                </a:extLst>
              </a:tr>
              <a:tr h="2641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Lucida Console" panose="020B0609040504020204" pitchFamily="49" charset="0"/>
                        </a:rPr>
                        <a:t>xori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7’h13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2’b10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I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89622904"/>
                  </a:ext>
                </a:extLst>
              </a:tr>
              <a:tr h="2641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Lucida Console" panose="020B0609040504020204" pitchFamily="49" charset="0"/>
                        </a:rPr>
                        <a:t>sll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7’h33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2’b10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*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18691099"/>
                  </a:ext>
                </a:extLst>
              </a:tr>
              <a:tr h="2641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Lucida Console" panose="020B0609040504020204" pitchFamily="49" charset="0"/>
                        </a:rPr>
                        <a:t>slli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7’h13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2’b10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I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65264262"/>
                  </a:ext>
                </a:extLst>
              </a:tr>
              <a:tr h="2641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Lucida Console" panose="020B0609040504020204" pitchFamily="49" charset="0"/>
                        </a:rPr>
                        <a:t>srl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7’h33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2’b10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*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49041829"/>
                  </a:ext>
                </a:extLst>
              </a:tr>
              <a:tr h="2641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Lucida Console" panose="020B0609040504020204" pitchFamily="49" charset="0"/>
                        </a:rPr>
                        <a:t>srli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7’h13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2’b10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I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27894859"/>
                  </a:ext>
                </a:extLst>
              </a:tr>
              <a:tr h="2641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Lucida Console" panose="020B0609040504020204" pitchFamily="49" charset="0"/>
                        </a:rPr>
                        <a:t>sra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7’h33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2’b10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*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45298461"/>
                  </a:ext>
                </a:extLst>
              </a:tr>
              <a:tr h="2641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Lucida Console" panose="020B0609040504020204" pitchFamily="49" charset="0"/>
                        </a:rPr>
                        <a:t>srai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7’h13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2’b10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I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65471498"/>
                  </a:ext>
                </a:extLst>
              </a:tr>
              <a:tr h="2641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Lucida Console" panose="020B0609040504020204" pitchFamily="49" charset="0"/>
                        </a:rPr>
                        <a:t>slt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7’h33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2’b10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*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95160287"/>
                  </a:ext>
                </a:extLst>
              </a:tr>
              <a:tr h="2641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Lucida Console" panose="020B0609040504020204" pitchFamily="49" charset="0"/>
                        </a:rPr>
                        <a:t>slti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7’h13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2’b10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I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66393697"/>
                  </a:ext>
                </a:extLst>
              </a:tr>
            </a:tbl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F00777-FA98-0A95-9BD5-18B81C60B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4B301E8-036B-4369-9CEE-68317C31B41F}"/>
              </a:ext>
            </a:extLst>
          </p:cNvPr>
          <p:cNvSpPr/>
          <p:nvPr/>
        </p:nvSpPr>
        <p:spPr>
          <a:xfrm>
            <a:off x="7741920" y="992776"/>
            <a:ext cx="687977" cy="4746173"/>
          </a:xfrm>
          <a:prstGeom prst="roundRect">
            <a:avLst>
              <a:gd name="adj" fmla="val 0"/>
            </a:avLst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accent1"/>
              </a:solidFill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5D6FFB3-F950-4DD0-91E3-413AF5D130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80710"/>
              </p:ext>
            </p:extLst>
          </p:nvPr>
        </p:nvGraphicFramePr>
        <p:xfrm>
          <a:off x="4972594" y="5807006"/>
          <a:ext cx="2473234" cy="900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8186">
                  <a:extLst>
                    <a:ext uri="{9D8B030D-6E8A-4147-A177-3AD203B41FA5}">
                      <a16:colId xmlns:a16="http://schemas.microsoft.com/office/drawing/2014/main" val="390954002"/>
                    </a:ext>
                  </a:extLst>
                </a:gridCol>
                <a:gridCol w="1397909">
                  <a:extLst>
                    <a:ext uri="{9D8B030D-6E8A-4147-A177-3AD203B41FA5}">
                      <a16:colId xmlns:a16="http://schemas.microsoft.com/office/drawing/2014/main" val="64444898"/>
                    </a:ext>
                  </a:extLst>
                </a:gridCol>
                <a:gridCol w="887139">
                  <a:extLst>
                    <a:ext uri="{9D8B030D-6E8A-4147-A177-3AD203B41FA5}">
                      <a16:colId xmlns:a16="http://schemas.microsoft.com/office/drawing/2014/main" val="111264398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立即数格式</a:t>
                      </a:r>
                      <a:endParaRPr lang="zh-CN" altLang="en-US" sz="11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扩展方式</a:t>
                      </a:r>
                      <a:endParaRPr lang="zh-CN" altLang="en-US" sz="11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5762623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[31:20]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有符号位扩展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4866580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[31-25,11-7]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有符号位扩展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7426061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[31,7,30-25,11-8]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有符号位扩展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1440769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[31,19-12,20,30-21]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有符号位扩展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04990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8272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chemeClr val="tx1"/>
          </a:solidFill>
        </a:ln>
      </a:spPr>
      <a:bodyPr rtlCol="0" anchor="ctr"/>
      <a:lstStyle>
        <a:defPPr algn="ctr">
          <a:defRPr sz="2400" b="1" dirty="0"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22571</TotalTime>
  <Words>1654</Words>
  <Application>Microsoft Office PowerPoint</Application>
  <PresentationFormat>全屏显示(4:3)</PresentationFormat>
  <Paragraphs>1004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Calibri </vt:lpstr>
      <vt:lpstr>等线</vt:lpstr>
      <vt:lpstr>微软雅黑</vt:lpstr>
      <vt:lpstr>Arial</vt:lpstr>
      <vt:lpstr>Calibri</vt:lpstr>
      <vt:lpstr>Lucida Console</vt:lpstr>
      <vt:lpstr>Wingdings</vt:lpstr>
      <vt:lpstr>Office 主题</vt:lpstr>
      <vt:lpstr>CST21123 计算机组成与结构</vt:lpstr>
      <vt:lpstr>带控制的RISC-V数据通路</vt:lpstr>
      <vt:lpstr>RISC-V 指令类型回顾</vt:lpstr>
      <vt:lpstr>ALU 的控制</vt:lpstr>
      <vt:lpstr>ALU 的控制</vt:lpstr>
      <vt:lpstr>ALU 的数据通路实现(Zero)</vt:lpstr>
      <vt:lpstr>ALU 控制器 Verilog 实现</vt:lpstr>
      <vt:lpstr>主控制器</vt:lpstr>
      <vt:lpstr>构建主控制器真值表(算术逻辑)</vt:lpstr>
      <vt:lpstr>构建主控制器真值表(访存/分支)</vt:lpstr>
      <vt:lpstr>RV32I只用到9-bit的ISA</vt:lpstr>
      <vt:lpstr>基于组合逻辑的主控制器实现</vt:lpstr>
      <vt:lpstr>完整的数据通路+控制通路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Tachiang</dc:creator>
  <cp:lastModifiedBy>昭睿 陈</cp:lastModifiedBy>
  <cp:revision>969</cp:revision>
  <dcterms:created xsi:type="dcterms:W3CDTF">2015-05-05T08:02:14Z</dcterms:created>
  <dcterms:modified xsi:type="dcterms:W3CDTF">2024-04-19T14:25:46Z</dcterms:modified>
</cp:coreProperties>
</file>