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5" r:id="rId3"/>
    <p:sldId id="525" r:id="rId4"/>
    <p:sldId id="365" r:id="rId5"/>
    <p:sldId id="526" r:id="rId6"/>
    <p:sldId id="528" r:id="rId7"/>
    <p:sldId id="527" r:id="rId8"/>
    <p:sldId id="537" r:id="rId9"/>
    <p:sldId id="534" r:id="rId10"/>
    <p:sldId id="535" r:id="rId11"/>
    <p:sldId id="536" r:id="rId12"/>
  </p:sldIdLst>
  <p:sldSz cx="9144000" cy="6858000" type="screen4x3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D23"/>
    <a:srgbClr val="CC0000"/>
    <a:srgbClr val="023A91"/>
    <a:srgbClr val="013990"/>
    <a:srgbClr val="23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aseline="0">
                <a:solidFill>
                  <a:schemeClr val="tx2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42864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350" y="1158536"/>
            <a:ext cx="8616950" cy="4930775"/>
          </a:xfrm>
        </p:spPr>
        <p:txBody>
          <a:bodyPr tIns="46800"/>
          <a:lstStyle>
            <a:lvl1pPr marL="228600" indent="-360045" algn="l"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dirty="0" smtClean="0"/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800"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1600"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  <a:lvl6pPr marL="2286000" indent="0">
              <a:buClr>
                <a:schemeClr val="tx2"/>
              </a:buClr>
              <a:buFont typeface="Arial" panose="020B0604020202020204" pitchFamily="34" charset="0"/>
              <a:buNone/>
              <a:defRPr/>
            </a:lvl6pPr>
            <a:lvl7pPr marL="2743200" indent="0">
              <a:buNone/>
              <a:defRPr/>
            </a:lvl7pPr>
            <a:lvl8pPr marL="3200400" indent="0">
              <a:buNone/>
              <a:defRPr/>
            </a:lvl8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6700" y="1171237"/>
            <a:ext cx="396240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71237"/>
            <a:ext cx="4260850" cy="4897438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sz="2200">
                <a:latin typeface="幼圆" panose="02010509060101010101" pitchFamily="49" charset="-122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sz="2000">
                <a:latin typeface="幼圆" panose="02010509060101010101" pitchFamily="49" charset="-122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>
                <a:latin typeface="幼圆" panose="02010509060101010101" pitchFamily="49" charset="-122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60350" y="603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112791"/>
            <a:ext cx="400685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350" y="1724773"/>
            <a:ext cx="400685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112791"/>
            <a:ext cx="4305300" cy="445293"/>
          </a:xfrm>
        </p:spPr>
        <p:txBody>
          <a:bodyPr anchor="t">
            <a:noAutofit/>
          </a:bodyPr>
          <a:lstStyle>
            <a:lvl1pPr marL="0" indent="0">
              <a:buNone/>
              <a:defRPr sz="3000" b="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24773"/>
            <a:ext cx="4305300" cy="4308473"/>
          </a:xfrm>
        </p:spPr>
        <p:txBody>
          <a:bodyPr/>
          <a:lstStyle>
            <a:lvl1pPr marL="228600" indent="-360045">
              <a:buClr>
                <a:schemeClr val="accent1"/>
              </a:buClr>
              <a:buFont typeface="Wingdings" panose="05000000000000000000" pitchFamily="2" charset="2"/>
              <a:buChar char="p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1pPr>
            <a:lvl2pPr marL="6858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2pPr>
            <a:lvl3pPr marL="11430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3pPr>
            <a:lvl4pPr marL="16002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4pPr>
            <a:lvl5pPr marL="2057400" indent="-360045">
              <a:buClr>
                <a:schemeClr val="accent1"/>
              </a:buClr>
              <a:buFont typeface="Wingdings" panose="05000000000000000000" pitchFamily="2" charset="2"/>
              <a:buChar char="l"/>
              <a:defRPr baseline="0">
                <a:latin typeface="Verdana" panose="020B0604030504040204" pitchFamily="34" charset="0"/>
                <a:ea typeface="幼圆" panose="020105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0350" y="73027"/>
            <a:ext cx="7886700" cy="7778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baseline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-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260350" y="1149013"/>
            <a:ext cx="8629650" cy="4572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3000" baseline="0">
                <a:solidFill>
                  <a:schemeClr val="tx2"/>
                </a:solidFill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260350" y="1720513"/>
            <a:ext cx="8629650" cy="4343400"/>
          </a:xfrm>
        </p:spPr>
        <p:txBody>
          <a:bodyPr/>
          <a:lstStyle>
            <a:lvl1pPr>
              <a:buClr>
                <a:schemeClr val="accent1"/>
              </a:buClr>
              <a:defRPr baseline="0"/>
            </a:lvl1pPr>
            <a:lvl2pPr>
              <a:buClr>
                <a:schemeClr val="accent1"/>
              </a:buClr>
              <a:defRPr baseline="0"/>
            </a:lvl2pPr>
            <a:lvl3pPr>
              <a:buClr>
                <a:schemeClr val="accent1"/>
              </a:buClr>
              <a:defRPr baseline="0"/>
            </a:lvl3pPr>
            <a:lvl4pPr>
              <a:buClr>
                <a:schemeClr val="accent1"/>
              </a:buClr>
              <a:defRPr baseline="0"/>
            </a:lvl4pPr>
            <a:lvl5pPr>
              <a:buClr>
                <a:schemeClr val="accent1"/>
              </a:buCl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50" y="1050917"/>
            <a:ext cx="8629650" cy="507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260350" y="50800"/>
            <a:ext cx="7194550" cy="78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baseline="0">
          <a:solidFill>
            <a:schemeClr val="accent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45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45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7424"/>
            <a:ext cx="9144000" cy="7245424"/>
          </a:xfrm>
          <a:prstGeom prst="rect">
            <a:avLst/>
          </a:prstGeom>
        </p:spPr>
      </p:pic>
      <p:sp>
        <p:nvSpPr>
          <p:cNvPr id="4" name="Rectangle 19"/>
          <p:cNvSpPr>
            <a:spLocks noGrp="1" noChangeArrowheads="1"/>
          </p:cNvSpPr>
          <p:nvPr>
            <p:ph type="title"/>
          </p:nvPr>
        </p:nvSpPr>
        <p:spPr>
          <a:xfrm>
            <a:off x="684213" y="836613"/>
            <a:ext cx="7772400" cy="1800225"/>
          </a:xfrm>
        </p:spPr>
        <p:txBody>
          <a:bodyPr/>
          <a:lstStyle/>
          <a:p>
            <a:pPr algn="ctr" eaLnBrk="1" hangingPunct="1"/>
            <a:r>
              <a:rPr lang="zh-CN" altLang="en-US" sz="3600" b="1" dirty="0">
                <a:solidFill>
                  <a:srgbClr val="00B050"/>
                </a:solidFill>
              </a:rPr>
              <a:t>机器学习</a:t>
            </a:r>
            <a:br>
              <a:rPr lang="zh-CN" altLang="en-US" sz="3600" b="1" dirty="0">
                <a:solidFill>
                  <a:srgbClr val="00B050"/>
                </a:solidFill>
              </a:rPr>
            </a:br>
            <a:br>
              <a:rPr lang="zh-CN" altLang="en-US" sz="3600" b="1" dirty="0">
                <a:solidFill>
                  <a:srgbClr val="00B050"/>
                </a:solidFill>
              </a:rPr>
            </a:br>
            <a:r>
              <a:rPr lang="en-US" altLang="zh-CN" sz="3600" b="1" dirty="0">
                <a:solidFill>
                  <a:srgbClr val="00B050"/>
                </a:solidFill>
              </a:rPr>
              <a:t>Machine Learning</a:t>
            </a:r>
            <a:endParaRPr lang="en-US" altLang="zh-CN" sz="3600" b="1" dirty="0">
              <a:solidFill>
                <a:srgbClr val="00B050"/>
              </a:solidFill>
            </a:endParaRPr>
          </a:p>
        </p:txBody>
      </p:sp>
      <p:sp>
        <p:nvSpPr>
          <p:cNvPr id="5" name="Rectangle 22"/>
          <p:cNvSpPr>
            <a:spLocks noChangeArrowheads="1"/>
          </p:cNvSpPr>
          <p:nvPr/>
        </p:nvSpPr>
        <p:spPr bwMode="auto">
          <a:xfrm>
            <a:off x="685800" y="3211513"/>
            <a:ext cx="777240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</a:pP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实验</a:t>
            </a:r>
            <a:r>
              <a:rPr kumimoji="1" lang="en-US" altLang="zh-CN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3</a:t>
            </a:r>
            <a:r>
              <a:rPr kumimoji="1" lang="zh-CN" altLang="en-US" sz="4400" b="1" dirty="0">
                <a:latin typeface="Verdana" panose="020B0604030504040204" pitchFamily="34" charset="0"/>
                <a:ea typeface="幼圆" panose="02010509060101010101" pitchFamily="49" charset="-122"/>
                <a:cs typeface="Verdana" panose="020B0604030504040204" pitchFamily="34" charset="0"/>
                <a:sym typeface="+mn-ea"/>
              </a:rPr>
              <a:t>：支持向量机</a:t>
            </a:r>
            <a:r>
              <a:rPr kumimoji="1" lang="zh-CN" altLang="en-US" sz="4400" dirty="0">
                <a:cs typeface="Verdana" panose="020B0604030504040204" pitchFamily="34" charset="0"/>
                <a:sym typeface="+mn-ea"/>
              </a:rPr>
              <a:t>算法实践</a:t>
            </a: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</a:pPr>
            <a:endParaRPr kumimoji="1" lang="zh-CN" altLang="en-US" sz="4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2411760" y="4725144"/>
            <a:ext cx="489577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GB" sz="2800">
                <a:latin typeface="楷体_GB2312" pitchFamily="49" charset="-122"/>
                <a:ea typeface="楷体_GB2312" pitchFamily="49" charset="-122"/>
              </a:rPr>
              <a:t>重庆大学计算机学院</a:t>
            </a:r>
            <a:endParaRPr kumimoji="1" lang="zh-CN" altLang="en-GB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664210"/>
            <a:ext cx="8790940" cy="501713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实验结果</a:t>
            </a: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1200">
                <a:latin typeface="+mn-ea"/>
                <a:ea typeface="+mn-ea"/>
                <a:sym typeface="+mn-ea"/>
              </a:rPr>
              <a:t>         </a:t>
            </a: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altLang="en-US" sz="2000" dirty="0">
                <a:latin typeface="+mn-ea"/>
                <a:ea typeface="+mn-ea"/>
              </a:rPr>
              <a:t>测试精度：</a:t>
            </a: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要求：不要照搬、使用波士顿房价数据集（</a:t>
            </a:r>
            <a:r>
              <a:rPr altLang="en-US" sz="2000" dirty="0">
                <a:latin typeface="+mn-ea"/>
                <a:ea typeface="+mn-ea"/>
              </a:rPr>
              <a:t>直接导入）</a:t>
            </a: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120" y="1038225"/>
            <a:ext cx="3853147" cy="32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4878070"/>
            <a:ext cx="2600325" cy="45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zh-CN" altLang="en-US" dirty="0"/>
          </a:p>
          <a:p>
            <a:endParaRPr lang="en-US" altLang="zh-CN" dirty="0"/>
          </a:p>
          <a:p>
            <a:pPr lvl="2"/>
            <a:r>
              <a:rPr dirty="0"/>
              <a:t>掌握</a:t>
            </a:r>
            <a:r>
              <a:rPr lang="en-US" altLang="zh-CN" dirty="0"/>
              <a:t>SVM</a:t>
            </a:r>
            <a:r>
              <a:rPr lang="zh-CN" altLang="en-US" dirty="0"/>
              <a:t>算法原理并实现编程</a:t>
            </a:r>
            <a:endParaRPr lang="zh-CN" dirty="0"/>
          </a:p>
          <a:p>
            <a:pPr lvl="2"/>
            <a:endParaRPr lang="zh-CN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项目内容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pPr lvl="2"/>
            <a:r>
              <a:rPr lang="zh-CN" sz="1800" dirty="0"/>
              <a:t>理解并</a:t>
            </a:r>
            <a:r>
              <a:rPr lang="zh-CN" sz="1800" b="1" dirty="0">
                <a:solidFill>
                  <a:srgbClr val="FF0000"/>
                </a:solidFill>
              </a:rPr>
              <a:t>描述</a:t>
            </a:r>
            <a:r>
              <a:rPr lang="en-US" altLang="zh-CN" sz="1800" dirty="0"/>
              <a:t>SVM</a:t>
            </a:r>
            <a:r>
              <a:rPr lang="zh-CN" altLang="en-US" sz="1800" dirty="0"/>
              <a:t>算法</a:t>
            </a:r>
            <a:r>
              <a:rPr lang="zh-CN" sz="1800" dirty="0"/>
              <a:t>原理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zh-CN" dirty="0"/>
          </a:p>
          <a:p>
            <a:pPr lvl="2"/>
            <a:r>
              <a:rPr lang="zh-CN" sz="1800" dirty="0"/>
              <a:t>编程</a:t>
            </a:r>
            <a:r>
              <a:rPr lang="zh-CN" sz="1800" b="1" dirty="0">
                <a:solidFill>
                  <a:srgbClr val="FF0000"/>
                </a:solidFill>
              </a:rPr>
              <a:t>实践</a:t>
            </a:r>
            <a:r>
              <a:rPr lang="zh-CN" sz="1800" dirty="0"/>
              <a:t>，将算法应用于分类和回归任务 (如鸢尾花、UCI数据集、Kaggle数据集)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0" dirty="0"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altLang="en-US" dirty="0" err="1">
                <a:latin typeface="+mj-ea"/>
                <a:ea typeface="+mj-ea"/>
              </a:rPr>
              <a:t>原理</a:t>
            </a:r>
            <a:endParaRPr altLang="zh-CN" dirty="0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996" y="1077516"/>
            <a:ext cx="4843052" cy="4603712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sz="2000" dirty="0">
                <a:latin typeface="+mn-ea"/>
                <a:ea typeface="+mn-ea"/>
              </a:rPr>
              <a:t>SVM的目标是找到一个最优的决策边界（即超平面），使得分类间隔（即边界到各类别数据点的最小距离）最大化。SVM可以处理线性可分和线性不可分的数据集</a:t>
            </a:r>
            <a:r>
              <a:rPr altLang="en-US" sz="2000" dirty="0">
                <a:latin typeface="+mn-ea"/>
                <a:ea typeface="+mn-ea"/>
              </a:rPr>
              <a:t>；</a:t>
            </a: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右图中有分别属于两类的一些二维数据点和三条直线。如果三条直线分别代表三个分类器的话，请问哪一个分类器比较好？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5225" y="1714500"/>
            <a:ext cx="3839845" cy="3258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r>
              <a:rPr lang="en-US" altLang="zh-CN" dirty="0" err="1">
                <a:latin typeface="+mj-ea"/>
                <a:ea typeface="+mj-ea"/>
              </a:rPr>
              <a:t>-</a:t>
            </a:r>
            <a:r>
              <a:rPr lang="zh-CN" altLang="en-US" dirty="0" err="1">
                <a:latin typeface="+mj-ea"/>
                <a:ea typeface="+mj-ea"/>
              </a:rPr>
              <a:t>分类</a:t>
            </a:r>
            <a:endParaRPr lang="zh-CN" altLang="en-US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833120"/>
            <a:ext cx="4843145" cy="50736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数据加载，初始化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4550"/>
          <a:stretch>
            <a:fillRect/>
          </a:stretch>
        </p:blipFill>
        <p:spPr>
          <a:xfrm>
            <a:off x="340360" y="1402080"/>
            <a:ext cx="8246110" cy="248602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252095" y="3826510"/>
            <a:ext cx="4843145" cy="50736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搭建</a:t>
            </a:r>
            <a:r>
              <a:rPr lang="en-US" altLang="zh-CN" sz="2000" dirty="0">
                <a:latin typeface="+mn-ea"/>
                <a:ea typeface="+mn-ea"/>
              </a:rPr>
              <a:t>SVM</a:t>
            </a:r>
            <a:r>
              <a:rPr altLang="en-US" sz="2000" dirty="0">
                <a:latin typeface="+mn-ea"/>
                <a:ea typeface="+mn-ea"/>
              </a:rPr>
              <a:t>模型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" y="4333875"/>
            <a:ext cx="6200775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672465"/>
            <a:ext cx="4843145" cy="64579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训练、评估、</a:t>
            </a:r>
            <a:r>
              <a:rPr altLang="en-US" sz="2000" dirty="0">
                <a:latin typeface="+mn-ea"/>
                <a:ea typeface="+mn-ea"/>
              </a:rPr>
              <a:t>可视化</a:t>
            </a: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224280"/>
            <a:ext cx="3765550" cy="24244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0" y="3188970"/>
            <a:ext cx="5733415" cy="3119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664210"/>
            <a:ext cx="8790940" cy="501713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实验结果</a:t>
            </a: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sz="1400">
                <a:latin typeface="+mn-ea"/>
                <a:ea typeface="+mn-ea"/>
                <a:sym typeface="+mn-ea"/>
              </a:rPr>
              <a:t>选取萼片长度和萼片宽度作为两种特征</a:t>
            </a:r>
            <a:r>
              <a:rPr lang="en-US" altLang="zh-CN" sz="1200">
                <a:latin typeface="+mn-ea"/>
                <a:ea typeface="+mn-ea"/>
                <a:sym typeface="+mn-ea"/>
              </a:rPr>
              <a:t>                      </a:t>
            </a:r>
            <a:r>
              <a:rPr sz="1400">
                <a:latin typeface="+mn-ea"/>
                <a:ea typeface="+mn-ea"/>
                <a:sym typeface="+mn-ea"/>
              </a:rPr>
              <a:t>选取花瓣长度和花瓣宽度作为两种特征</a:t>
            </a:r>
            <a:r>
              <a:rPr lang="en-US" altLang="zh-CN" sz="1200">
                <a:latin typeface="+mn-ea"/>
                <a:ea typeface="+mn-ea"/>
                <a:sym typeface="+mn-ea"/>
              </a:rPr>
              <a:t>          </a:t>
            </a: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altLang="en-US" sz="2000" dirty="0">
                <a:latin typeface="+mn-ea"/>
                <a:ea typeface="+mn-ea"/>
              </a:rPr>
              <a:t>测试精度：</a:t>
            </a: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要求：不要照搬、尝试选取</a:t>
            </a:r>
            <a:r>
              <a:rPr altLang="en-US" sz="2000" dirty="0">
                <a:latin typeface="+mn-ea"/>
                <a:ea typeface="+mn-ea"/>
              </a:rPr>
              <a:t>不同特征</a:t>
            </a: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" y="4656455"/>
            <a:ext cx="2819600" cy="47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609725"/>
            <a:ext cx="3358254" cy="252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950" y="1609725"/>
            <a:ext cx="3358254" cy="25200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335" y="4656455"/>
            <a:ext cx="2943225" cy="428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CN" b="0" dirty="0"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altLang="en-US" dirty="0" err="1">
                <a:latin typeface="+mj-ea"/>
                <a:ea typeface="+mj-ea"/>
              </a:rPr>
              <a:t>原理</a:t>
            </a:r>
            <a:endParaRPr altLang="zh-CN" dirty="0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1077595"/>
            <a:ext cx="7769225" cy="4603750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sz="2000" dirty="0">
                <a:latin typeface="+mn-ea"/>
                <a:ea typeface="+mn-ea"/>
              </a:rPr>
              <a:t>支持向量机除了可以解决分类问题之外，还可以处理回归问题。回归是找到一个回归平面，让一个集合的所有数据到该平面的距离最近。</a:t>
            </a:r>
            <a:endParaRPr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线性SVM分类器通过简单的计算决策函数来预测新实例的分类，如果结果为+，表示预测类别是正类，否则为负类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r>
              <a:rPr lang="en-US" altLang="zh-CN" dirty="0" err="1">
                <a:latin typeface="+mj-ea"/>
                <a:ea typeface="+mj-ea"/>
              </a:rPr>
              <a:t>-</a:t>
            </a:r>
            <a:r>
              <a:rPr lang="zh-CN" altLang="en-US" dirty="0" err="1">
                <a:latin typeface="+mj-ea"/>
                <a:ea typeface="+mj-ea"/>
              </a:rPr>
              <a:t>回归</a:t>
            </a:r>
            <a:endParaRPr lang="zh-CN" altLang="en-US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833120"/>
            <a:ext cx="4843145" cy="50736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数据加载，初始化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295910" y="3429000"/>
            <a:ext cx="4843145" cy="507365"/>
          </a:xfrm>
          <a:prstGeom prst="rect">
            <a:avLst/>
          </a:prstGeom>
        </p:spPr>
        <p:txBody>
          <a:bodyPr vert="horz" lIns="91440" tIns="46800" rIns="91440" bIns="45720" rtlCol="0">
            <a:noAutofit/>
          </a:bodyPr>
          <a:lstStyle>
            <a:lvl1pPr marL="228600" indent="-3600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p"/>
              <a:defRPr lang="zh-CN" altLang="en-US" sz="2200" kern="1200" baseline="0" dirty="0" smtClean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搭建</a:t>
            </a:r>
            <a:r>
              <a:rPr lang="en-US" altLang="zh-CN" sz="2000" dirty="0">
                <a:latin typeface="+mn-ea"/>
                <a:ea typeface="+mn-ea"/>
              </a:rPr>
              <a:t>SVM</a:t>
            </a:r>
            <a:r>
              <a:rPr altLang="en-US" sz="2000" dirty="0">
                <a:latin typeface="+mn-ea"/>
                <a:ea typeface="+mn-ea"/>
              </a:rPr>
              <a:t>模型</a:t>
            </a:r>
            <a:br>
              <a:rPr altLang="en-US" sz="2000" dirty="0">
                <a:latin typeface="+mn-ea"/>
                <a:ea typeface="+mn-ea"/>
              </a:rPr>
            </a:br>
            <a:endParaRPr altLang="en-US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</a:pP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360" y="1371600"/>
            <a:ext cx="7038975" cy="2057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3936365"/>
            <a:ext cx="4491818" cy="25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0650" y="93969"/>
            <a:ext cx="7886700" cy="57031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 err="1">
                <a:latin typeface="+mj-ea"/>
                <a:ea typeface="+mj-ea"/>
                <a:sym typeface="+mn-ea"/>
              </a:rPr>
              <a:t>SVM</a:t>
            </a:r>
            <a:r>
              <a:rPr lang="zh-CN" altLang="en-US" dirty="0" err="1">
                <a:latin typeface="+mj-ea"/>
                <a:ea typeface="+mj-ea"/>
              </a:rPr>
              <a:t>算法</a:t>
            </a:r>
            <a:r>
              <a:rPr lang="zh-CN" dirty="0" err="1">
                <a:latin typeface="+mj-ea"/>
                <a:ea typeface="+mj-ea"/>
              </a:rPr>
              <a:t>实践</a:t>
            </a:r>
            <a:endParaRPr lang="zh-CN" dirty="0" err="1">
              <a:latin typeface="+mj-ea"/>
              <a:ea typeface="+mj-ea"/>
            </a:endParaRPr>
          </a:p>
        </p:txBody>
      </p:sp>
      <p:sp>
        <p:nvSpPr>
          <p:cNvPr id="19460" name="内容占位符 2"/>
          <p:cNvSpPr>
            <a:spLocks noGrp="1"/>
          </p:cNvSpPr>
          <p:nvPr>
            <p:ph idx="1"/>
          </p:nvPr>
        </p:nvSpPr>
        <p:spPr>
          <a:xfrm>
            <a:off x="182880" y="672465"/>
            <a:ext cx="4843145" cy="645795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altLang="en-US" sz="2000" dirty="0">
                <a:latin typeface="+mn-ea"/>
                <a:ea typeface="+mn-ea"/>
              </a:rPr>
              <a:t>训练、评估、</a:t>
            </a:r>
            <a:r>
              <a:rPr altLang="en-US" sz="2000" dirty="0">
                <a:latin typeface="+mn-ea"/>
                <a:ea typeface="+mn-ea"/>
              </a:rPr>
              <a:t>可视化</a:t>
            </a:r>
            <a:endParaRPr altLang="en-US" sz="2000" dirty="0">
              <a:latin typeface="+mn-ea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1224915"/>
            <a:ext cx="3809302" cy="36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45" y="2168525"/>
            <a:ext cx="4752301" cy="18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commondata" val="eyJoZGlkIjoiNDE3ZDdkMGQ2N2ZkMjY2YWI0MjRhOGI0NzBjOTIzNzMifQ=="/>
</p:tagLst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机器学习">
      <a:majorFont>
        <a:latin typeface="Verdana"/>
        <a:ea typeface="幼圆"/>
        <a:cs typeface=""/>
      </a:majorFont>
      <a:minorFont>
        <a:latin typeface="Verdana"/>
        <a:ea typeface="幼圆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机器学习v2.1rgb</Template>
  <TotalTime>0</TotalTime>
  <Words>610</Words>
  <Application>WPS 演示</Application>
  <PresentationFormat>全屏显示(4:3)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Verdana</vt:lpstr>
      <vt:lpstr>幼圆</vt:lpstr>
      <vt:lpstr>微软雅黑</vt:lpstr>
      <vt:lpstr>楷体_GB2312</vt:lpstr>
      <vt:lpstr>新宋体</vt:lpstr>
      <vt:lpstr>Arial Unicode MS</vt:lpstr>
      <vt:lpstr>Calibri</vt:lpstr>
      <vt:lpstr>机器学习v2.1rgb</vt:lpstr>
      <vt:lpstr>机器学习  Machine Learning</vt:lpstr>
      <vt:lpstr>大纲</vt:lpstr>
      <vt:lpstr>SVM算法原理</vt:lpstr>
      <vt:lpstr>SVM算法实践-分类</vt:lpstr>
      <vt:lpstr>SVM算法实践</vt:lpstr>
      <vt:lpstr>SVM算法实践</vt:lpstr>
      <vt:lpstr>SVM算法原理</vt:lpstr>
      <vt:lpstr>SVM算法实践-回归</vt:lpstr>
      <vt:lpstr>SVM算法实践</vt:lpstr>
      <vt:lpstr>SVM算法实践</vt:lpstr>
    </vt:vector>
  </TitlesOfParts>
  <Company>LAMDA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机器学习-第五章</dc:title>
  <dc:creator/>
  <cp:lastModifiedBy>Persist in</cp:lastModifiedBy>
  <cp:revision>193</cp:revision>
  <dcterms:created xsi:type="dcterms:W3CDTF">2015-12-30T14:22:00Z</dcterms:created>
  <dcterms:modified xsi:type="dcterms:W3CDTF">2024-10-21T06:34:44Z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83756C65AC664AE18B2AD6DC73C5883F_13</vt:lpwstr>
  </property>
  <property fmtid="{D5CDD505-2E9C-101B-9397-08002B2CF9AE}" pid="3" name="KSOProductBuildVer">
    <vt:lpwstr>2052-12.1.0.18608</vt:lpwstr>
  </property>
</Properties>
</file>