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38" r:id="rId3"/>
    <p:sldId id="277" r:id="rId4"/>
    <p:sldId id="279" r:id="rId5"/>
    <p:sldId id="294" r:id="rId6"/>
    <p:sldId id="431" r:id="rId7"/>
    <p:sldId id="426" r:id="rId8"/>
    <p:sldId id="425" r:id="rId9"/>
    <p:sldId id="427" r:id="rId10"/>
    <p:sldId id="433" r:id="rId11"/>
    <p:sldId id="434" r:id="rId12"/>
    <p:sldId id="430" r:id="rId13"/>
    <p:sldId id="432" r:id="rId14"/>
  </p:sldIdLst>
  <p:sldSz cx="9144000" cy="6858000" type="screen4x3"/>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17D"/>
    <a:srgbClr val="E5E17E"/>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autoAdjust="0"/>
  </p:normalViewPr>
  <p:slideViewPr>
    <p:cSldViewPr snapToGrid="0">
      <p:cViewPr varScale="1">
        <p:scale>
          <a:sx n="115" d="100"/>
          <a:sy n="115" d="100"/>
        </p:scale>
        <p:origin x="1470" y="144"/>
      </p:cViewPr>
      <p:guideLst/>
    </p:cSldViewPr>
  </p:slideViewPr>
  <p:outlineViewPr>
    <p:cViewPr>
      <p:scale>
        <a:sx n="33" d="100"/>
        <a:sy n="33" d="100"/>
      </p:scale>
      <p:origin x="0" y="-56463"/>
    </p:cViewPr>
  </p:outlineViewPr>
  <p:notesTextViewPr>
    <p:cViewPr>
      <p:scale>
        <a:sx n="1" d="1"/>
        <a:sy n="1" d="1"/>
      </p:scale>
      <p:origin x="0" y="0"/>
    </p:cViewPr>
  </p:notesTextViewPr>
  <p:sorterViewPr>
    <p:cViewPr>
      <p:scale>
        <a:sx n="100" d="100"/>
        <a:sy n="100" d="100"/>
      </p:scale>
      <p:origin x="0" y="-16173"/>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6"/>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6"/>
            <a:ext cx="8616950" cy="4930775"/>
          </a:xfrm>
        </p:spPr>
        <p:txBody>
          <a:bodyPr tIns="46800"/>
          <a:lstStyle>
            <a:lvl1pPr marL="228600" indent="-360045" algn="l">
              <a:buClr>
                <a:schemeClr val="accent1"/>
              </a:buClr>
              <a:buSzPct val="100000"/>
              <a:buFont typeface="Wingdings" panose="05000000000000000000" pitchFamily="2" charset="2"/>
              <a:buChar char="p"/>
              <a:defRPr lang="zh-CN" altLang="en-US" dirty="0" smtClean="0"/>
            </a:lvl1pPr>
            <a:lvl2pPr marL="685800" indent="-360045">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endParaRPr lang="zh-CN" altLang="en-US"/>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1"/>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572000" y="1112791"/>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0"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endParaRPr lang="zh-CN" altLang="en-US"/>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3.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8" name="标题占位符 7"/>
          <p:cNvSpPr>
            <a:spLocks noGrp="1"/>
          </p:cNvSpPr>
          <p:nvPr>
            <p:ph type="title"/>
          </p:nvPr>
        </p:nvSpPr>
        <p:spPr>
          <a:xfrm>
            <a:off x="260350" y="50800"/>
            <a:ext cx="7194550" cy="78740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387424"/>
            <a:ext cx="9144000" cy="7245424"/>
          </a:xfrm>
          <a:prstGeom prst="rect">
            <a:avLst/>
          </a:prstGeom>
        </p:spPr>
      </p:pic>
      <p:sp>
        <p:nvSpPr>
          <p:cNvPr id="4" name="Rectangle 19"/>
          <p:cNvSpPr>
            <a:spLocks noGrp="1" noChangeArrowheads="1"/>
          </p:cNvSpPr>
          <p:nvPr>
            <p:ph type="title"/>
          </p:nvPr>
        </p:nvSpPr>
        <p:spPr>
          <a:xfrm>
            <a:off x="684213" y="836613"/>
            <a:ext cx="7772400" cy="1800225"/>
          </a:xfrm>
        </p:spPr>
        <p:txBody>
          <a:bodyPr/>
          <a:lstStyle/>
          <a:p>
            <a:pPr algn="ctr" eaLnBrk="1" hangingPunct="1"/>
            <a:r>
              <a:rPr lang="zh-CN" altLang="en-US" sz="3600" b="1" dirty="0">
                <a:solidFill>
                  <a:srgbClr val="00B050"/>
                </a:solidFill>
              </a:rPr>
              <a:t>机器学习</a:t>
            </a:r>
            <a:br>
              <a:rPr lang="zh-CN" altLang="en-US" sz="3600" b="1" dirty="0">
                <a:solidFill>
                  <a:srgbClr val="00B050"/>
                </a:solidFill>
              </a:rPr>
            </a:br>
            <a:br>
              <a:rPr lang="zh-CN" altLang="en-US" sz="3600" b="1" dirty="0">
                <a:solidFill>
                  <a:srgbClr val="00B050"/>
                </a:solidFill>
              </a:rPr>
            </a:br>
            <a:r>
              <a:rPr lang="en-US" altLang="zh-CN" sz="3600" b="1" dirty="0">
                <a:solidFill>
                  <a:srgbClr val="00B050"/>
                </a:solidFill>
              </a:rPr>
              <a:t>Machine Learning</a:t>
            </a:r>
            <a:endParaRPr lang="en-US" altLang="zh-CN" sz="3600" b="1" dirty="0">
              <a:solidFill>
                <a:srgbClr val="00B050"/>
              </a:solidFill>
            </a:endParaRPr>
          </a:p>
        </p:txBody>
      </p:sp>
      <p:sp>
        <p:nvSpPr>
          <p:cNvPr id="5" name="Rectangle 22"/>
          <p:cNvSpPr>
            <a:spLocks noChangeArrowheads="1"/>
          </p:cNvSpPr>
          <p:nvPr/>
        </p:nvSpPr>
        <p:spPr bwMode="auto">
          <a:xfrm>
            <a:off x="685800" y="3211513"/>
            <a:ext cx="7772400"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a:lnSpc>
                <a:spcPct val="90000"/>
              </a:lnSpc>
              <a:spcBef>
                <a:spcPct val="20000"/>
              </a:spcBef>
            </a:pPr>
            <a:r>
              <a:rPr kumimoji="1" lang="zh-CN" altLang="en-US" sz="4400" b="1" dirty="0">
                <a:latin typeface="Verdana" panose="020B0604030504040204" pitchFamily="34" charset="0"/>
                <a:ea typeface="幼圆" panose="02010509060101010101" pitchFamily="49" charset="-122"/>
                <a:cs typeface="Verdana" panose="020B0604030504040204" pitchFamily="34" charset="0"/>
              </a:rPr>
              <a:t>实验</a:t>
            </a:r>
            <a:r>
              <a:rPr kumimoji="1" lang="en-US" altLang="zh-CN" sz="4400" b="1" dirty="0">
                <a:latin typeface="Verdana" panose="020B0604030504040204" pitchFamily="34" charset="0"/>
                <a:ea typeface="幼圆" panose="02010509060101010101" pitchFamily="49" charset="-122"/>
                <a:cs typeface="Verdana" panose="020B0604030504040204" pitchFamily="34" charset="0"/>
              </a:rPr>
              <a:t>2</a:t>
            </a:r>
            <a:r>
              <a:rPr kumimoji="1" lang="zh-CN" altLang="en-US" sz="4400" b="1" dirty="0">
                <a:latin typeface="Verdana" panose="020B0604030504040204" pitchFamily="34" charset="0"/>
                <a:ea typeface="幼圆" panose="02010509060101010101" pitchFamily="49" charset="-122"/>
                <a:cs typeface="Verdana" panose="020B0604030504040204" pitchFamily="34" charset="0"/>
              </a:rPr>
              <a:t>：</a:t>
            </a:r>
            <a:r>
              <a:rPr kumimoji="1" lang="zh-CN" altLang="en-US" sz="4400" dirty="0">
                <a:cs typeface="Verdana" panose="020B0604030504040204" pitchFamily="34" charset="0"/>
              </a:rPr>
              <a:t>决策树算法实践</a:t>
            </a:r>
            <a:endParaRPr kumimoji="1" lang="zh-CN" altLang="en-US" sz="4400" dirty="0">
              <a:latin typeface="幼圆" panose="02010509060101010101" pitchFamily="49" charset="-122"/>
              <a:ea typeface="幼圆" panose="02010509060101010101" pitchFamily="49" charset="-122"/>
            </a:endParaRPr>
          </a:p>
          <a:p>
            <a:pPr marL="342900" indent="-342900" algn="ctr" eaLnBrk="1" hangingPunct="1">
              <a:lnSpc>
                <a:spcPct val="90000"/>
              </a:lnSpc>
              <a:spcBef>
                <a:spcPct val="20000"/>
              </a:spcBef>
            </a:pPr>
            <a:endParaRPr kumimoji="1" lang="zh-CN" altLang="en-US" sz="4400" dirty="0">
              <a:latin typeface="幼圆" panose="02010509060101010101" pitchFamily="49" charset="-122"/>
              <a:ea typeface="幼圆" panose="02010509060101010101" pitchFamily="49" charset="-122"/>
            </a:endParaRPr>
          </a:p>
        </p:txBody>
      </p:sp>
      <p:sp>
        <p:nvSpPr>
          <p:cNvPr id="6" name="Text Box 24"/>
          <p:cNvSpPr txBox="1">
            <a:spLocks noChangeArrowheads="1"/>
          </p:cNvSpPr>
          <p:nvPr/>
        </p:nvSpPr>
        <p:spPr bwMode="auto">
          <a:xfrm>
            <a:off x="2411760" y="4725144"/>
            <a:ext cx="4895775" cy="523220"/>
          </a:xfrm>
          <a:prstGeom prst="rect">
            <a:avLst/>
          </a:prstGeom>
          <a:noFill/>
          <a:ln>
            <a:noFill/>
          </a:ln>
          <a:effec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GB" sz="2800">
                <a:latin typeface="楷体_GB2312" pitchFamily="49" charset="-122"/>
                <a:ea typeface="楷体_GB2312" pitchFamily="49" charset="-122"/>
              </a:rPr>
              <a:t>重庆大学计算机学院</a:t>
            </a:r>
            <a:endParaRPr kumimoji="1" lang="zh-CN" altLang="en-GB" sz="28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a:t>实现</a:t>
            </a:r>
            <a:endParaRPr lang="zh-CN" altLang="en-US" dirty="0"/>
          </a:p>
        </p:txBody>
      </p:sp>
      <p:sp>
        <p:nvSpPr>
          <p:cNvPr id="4" name="文本框 3"/>
          <p:cNvSpPr txBox="1"/>
          <p:nvPr/>
        </p:nvSpPr>
        <p:spPr>
          <a:xfrm>
            <a:off x="430530" y="821055"/>
            <a:ext cx="7717155" cy="922020"/>
          </a:xfrm>
          <a:prstGeom prst="rect">
            <a:avLst/>
          </a:prstGeom>
          <a:noFill/>
        </p:spPr>
        <p:txBody>
          <a:bodyPr wrap="square" rtlCol="0">
            <a:spAutoFit/>
          </a:bodyPr>
          <a:p>
            <a:pPr indent="457200" fontAlgn="auto"/>
            <a:endParaRPr lang="zh-CN" altLang="en-US">
              <a:sym typeface="+mn-ea"/>
            </a:endParaRPr>
          </a:p>
          <a:p>
            <a:pPr indent="457200" fontAlgn="auto"/>
            <a:r>
              <a:rPr lang="en-US" altLang="zh-CN">
                <a:sym typeface="+mn-ea"/>
              </a:rPr>
              <a:t>3.</a:t>
            </a:r>
            <a:r>
              <a:rPr lang="zh-CN" altLang="en-US">
                <a:sym typeface="+mn-ea"/>
              </a:rPr>
              <a:t>测试数据集、评估模型</a:t>
            </a:r>
            <a:endParaRPr lang="zh-CN" altLang="en-US"/>
          </a:p>
          <a:p>
            <a:pPr indent="457200"/>
            <a:endParaRPr lang="zh-CN" altLang="en-US" b="1">
              <a:solidFill>
                <a:schemeClr val="tx2"/>
              </a:solidFill>
            </a:endParaRPr>
          </a:p>
        </p:txBody>
      </p:sp>
      <p:pic>
        <p:nvPicPr>
          <p:cNvPr id="6" name="图片 5"/>
          <p:cNvPicPr>
            <a:picLocks noChangeAspect="1"/>
          </p:cNvPicPr>
          <p:nvPr/>
        </p:nvPicPr>
        <p:blipFill>
          <a:blip r:embed="rId1"/>
          <a:stretch>
            <a:fillRect/>
          </a:stretch>
        </p:blipFill>
        <p:spPr>
          <a:xfrm>
            <a:off x="2562225" y="1584325"/>
            <a:ext cx="4229100" cy="1924050"/>
          </a:xfrm>
          <a:prstGeom prst="rect">
            <a:avLst/>
          </a:prstGeom>
        </p:spPr>
      </p:pic>
      <p:pic>
        <p:nvPicPr>
          <p:cNvPr id="7" name="图片 6"/>
          <p:cNvPicPr>
            <a:picLocks noChangeAspect="1"/>
          </p:cNvPicPr>
          <p:nvPr/>
        </p:nvPicPr>
        <p:blipFill>
          <a:blip r:embed="rId2"/>
          <a:stretch>
            <a:fillRect/>
          </a:stretch>
        </p:blipFill>
        <p:spPr>
          <a:xfrm>
            <a:off x="2630805" y="3627120"/>
            <a:ext cx="4091940" cy="265493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a:t>实现</a:t>
            </a:r>
            <a:endParaRPr lang="zh-CN" altLang="en-US" dirty="0"/>
          </a:p>
        </p:txBody>
      </p:sp>
      <p:sp>
        <p:nvSpPr>
          <p:cNvPr id="4" name="文本框 3"/>
          <p:cNvSpPr txBox="1"/>
          <p:nvPr/>
        </p:nvSpPr>
        <p:spPr>
          <a:xfrm>
            <a:off x="430530" y="907415"/>
            <a:ext cx="7717155" cy="4615815"/>
          </a:xfrm>
          <a:prstGeom prst="rect">
            <a:avLst/>
          </a:prstGeom>
          <a:noFill/>
        </p:spPr>
        <p:txBody>
          <a:bodyPr wrap="square" rtlCol="0">
            <a:spAutoFit/>
          </a:bodyPr>
          <a:p>
            <a:r>
              <a:rPr lang="zh-CN" altLang="en-US" sz="2400" b="1">
                <a:solidFill>
                  <a:schemeClr val="tx2"/>
                </a:solidFill>
              </a:rPr>
              <a:t>回归决策树</a:t>
            </a:r>
            <a:endParaRPr lang="zh-CN" altLang="en-US" sz="2400" b="1">
              <a:solidFill>
                <a:schemeClr val="tx2"/>
              </a:solidFill>
            </a:endParaRPr>
          </a:p>
          <a:p>
            <a:pPr indent="457200" fontAlgn="auto"/>
            <a:endParaRPr lang="zh-CN" altLang="en-US">
              <a:sym typeface="+mn-ea"/>
            </a:endParaRPr>
          </a:p>
          <a:p>
            <a:pPr indent="457200" fontAlgn="auto"/>
            <a:r>
              <a:rPr lang="en-US" altLang="zh-CN">
                <a:sym typeface="+mn-ea"/>
              </a:rPr>
              <a:t>1.</a:t>
            </a:r>
            <a:r>
              <a:rPr lang="zh-CN" altLang="en-US">
                <a:sym typeface="+mn-ea"/>
              </a:rPr>
              <a:t>加载数据集并预处理</a:t>
            </a:r>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r>
              <a:rPr lang="en-US" altLang="zh-CN">
                <a:sym typeface="+mn-ea"/>
              </a:rPr>
              <a:t>2.</a:t>
            </a:r>
            <a:r>
              <a:rPr lang="zh-CN" altLang="en-US">
                <a:sym typeface="+mn-ea"/>
              </a:rPr>
              <a:t>训练模型</a:t>
            </a:r>
            <a:endParaRPr lang="zh-CN" altLang="en-US"/>
          </a:p>
          <a:p>
            <a:pPr indent="457200"/>
            <a:endParaRPr lang="zh-CN" altLang="en-US" b="1">
              <a:solidFill>
                <a:schemeClr val="tx2"/>
              </a:solidFill>
            </a:endParaRPr>
          </a:p>
        </p:txBody>
      </p:sp>
      <p:pic>
        <p:nvPicPr>
          <p:cNvPr id="9" name="图片 8"/>
          <p:cNvPicPr>
            <a:picLocks noChangeAspect="1"/>
          </p:cNvPicPr>
          <p:nvPr/>
        </p:nvPicPr>
        <p:blipFill>
          <a:blip r:embed="rId1"/>
          <a:stretch>
            <a:fillRect/>
          </a:stretch>
        </p:blipFill>
        <p:spPr>
          <a:xfrm>
            <a:off x="1137920" y="1926590"/>
            <a:ext cx="6867525" cy="2743200"/>
          </a:xfrm>
          <a:prstGeom prst="rect">
            <a:avLst/>
          </a:prstGeom>
        </p:spPr>
      </p:pic>
      <p:pic>
        <p:nvPicPr>
          <p:cNvPr id="10" name="图片 9"/>
          <p:cNvPicPr>
            <a:picLocks noChangeAspect="1"/>
          </p:cNvPicPr>
          <p:nvPr/>
        </p:nvPicPr>
        <p:blipFill>
          <a:blip r:embed="rId2"/>
          <a:stretch>
            <a:fillRect/>
          </a:stretch>
        </p:blipFill>
        <p:spPr>
          <a:xfrm>
            <a:off x="2451100" y="5360035"/>
            <a:ext cx="3676650" cy="73342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a:t>实现</a:t>
            </a:r>
            <a:endParaRPr lang="zh-CN" altLang="en-US" dirty="0"/>
          </a:p>
        </p:txBody>
      </p:sp>
      <p:sp>
        <p:nvSpPr>
          <p:cNvPr id="4" name="文本框 3"/>
          <p:cNvSpPr txBox="1"/>
          <p:nvPr/>
        </p:nvSpPr>
        <p:spPr>
          <a:xfrm>
            <a:off x="430530" y="907415"/>
            <a:ext cx="7717155" cy="922020"/>
          </a:xfrm>
          <a:prstGeom prst="rect">
            <a:avLst/>
          </a:prstGeom>
          <a:noFill/>
        </p:spPr>
        <p:txBody>
          <a:bodyPr wrap="square" rtlCol="0">
            <a:spAutoFit/>
          </a:bodyPr>
          <a:p>
            <a:pPr indent="457200" fontAlgn="auto"/>
            <a:endParaRPr lang="zh-CN" altLang="en-US">
              <a:sym typeface="+mn-ea"/>
            </a:endParaRPr>
          </a:p>
          <a:p>
            <a:pPr indent="457200" fontAlgn="auto"/>
            <a:r>
              <a:rPr lang="en-US" altLang="zh-CN">
                <a:sym typeface="+mn-ea"/>
              </a:rPr>
              <a:t>3.</a:t>
            </a:r>
            <a:r>
              <a:rPr lang="zh-CN" altLang="en-US">
                <a:sym typeface="+mn-ea"/>
              </a:rPr>
              <a:t>测试数据集、评估</a:t>
            </a:r>
            <a:r>
              <a:rPr lang="zh-CN" altLang="en-US">
                <a:sym typeface="+mn-ea"/>
              </a:rPr>
              <a:t>模型</a:t>
            </a:r>
            <a:endParaRPr lang="zh-CN" altLang="en-US">
              <a:sym typeface="+mn-ea"/>
            </a:endParaRPr>
          </a:p>
          <a:p>
            <a:pPr indent="457200" fontAlgn="auto"/>
            <a:endParaRPr lang="zh-CN" altLang="en-US" b="1">
              <a:solidFill>
                <a:schemeClr val="tx2"/>
              </a:solidFill>
            </a:endParaRPr>
          </a:p>
        </p:txBody>
      </p:sp>
      <p:pic>
        <p:nvPicPr>
          <p:cNvPr id="3" name="图片 2"/>
          <p:cNvPicPr>
            <a:picLocks noChangeAspect="1"/>
          </p:cNvPicPr>
          <p:nvPr/>
        </p:nvPicPr>
        <p:blipFill>
          <a:blip r:embed="rId1"/>
          <a:stretch>
            <a:fillRect/>
          </a:stretch>
        </p:blipFill>
        <p:spPr>
          <a:xfrm>
            <a:off x="2835275" y="2382520"/>
            <a:ext cx="3124200" cy="1133475"/>
          </a:xfrm>
          <a:prstGeom prst="rect">
            <a:avLst/>
          </a:prstGeom>
        </p:spPr>
      </p:pic>
      <p:pic>
        <p:nvPicPr>
          <p:cNvPr id="5" name="图片 4"/>
          <p:cNvPicPr>
            <a:picLocks noChangeAspect="1"/>
          </p:cNvPicPr>
          <p:nvPr/>
        </p:nvPicPr>
        <p:blipFill>
          <a:blip r:embed="rId2"/>
          <a:stretch>
            <a:fillRect/>
          </a:stretch>
        </p:blipFill>
        <p:spPr>
          <a:xfrm>
            <a:off x="1819275" y="4123055"/>
            <a:ext cx="5505450" cy="17049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endParaRPr lang="zh-CN" altLang="en-US" dirty="0"/>
          </a:p>
        </p:txBody>
      </p:sp>
      <p:sp>
        <p:nvSpPr>
          <p:cNvPr id="3" name="内容占位符 2"/>
          <p:cNvSpPr>
            <a:spLocks noGrp="1"/>
          </p:cNvSpPr>
          <p:nvPr>
            <p:ph idx="1"/>
          </p:nvPr>
        </p:nvSpPr>
        <p:spPr/>
        <p:txBody>
          <a:bodyPr/>
          <a:lstStyle/>
          <a:p>
            <a:r>
              <a:rPr lang="zh-CN" altLang="en-US" dirty="0"/>
              <a:t>实验目的</a:t>
            </a:r>
            <a:endParaRPr lang="zh-CN" altLang="en-US" dirty="0"/>
          </a:p>
          <a:p>
            <a:endParaRPr lang="en-US" altLang="zh-CN" dirty="0"/>
          </a:p>
          <a:p>
            <a:pPr lvl="2"/>
            <a:r>
              <a:rPr dirty="0"/>
              <a:t>掌握</a:t>
            </a:r>
            <a:r>
              <a:rPr lang="zh-CN" dirty="0"/>
              <a:t>决策树</a:t>
            </a:r>
            <a:r>
              <a:rPr lang="zh-CN" dirty="0">
                <a:sym typeface="+mn-ea"/>
              </a:rPr>
              <a:t>分类、回归</a:t>
            </a:r>
            <a:r>
              <a:rPr lang="zh-CN" dirty="0"/>
              <a:t>算法原理</a:t>
            </a:r>
            <a:endParaRPr lang="zh-CN" dirty="0"/>
          </a:p>
          <a:p>
            <a:pPr lvl="2"/>
            <a:endParaRPr lang="zh-CN" altLang="zh-CN" dirty="0"/>
          </a:p>
          <a:p>
            <a:pPr lvl="2"/>
            <a:endParaRPr lang="en-US" altLang="zh-CN" dirty="0"/>
          </a:p>
          <a:p>
            <a:r>
              <a:rPr lang="zh-CN" altLang="en-US" dirty="0"/>
              <a:t>实验内容</a:t>
            </a:r>
            <a:endParaRPr lang="en-US" altLang="zh-CN" dirty="0">
              <a:solidFill>
                <a:schemeClr val="bg1">
                  <a:lumMod val="85000"/>
                </a:schemeClr>
              </a:solidFill>
            </a:endParaRPr>
          </a:p>
          <a:p>
            <a:endParaRPr lang="en-US" altLang="zh-CN" dirty="0"/>
          </a:p>
          <a:p>
            <a:pPr lvl="2"/>
            <a:r>
              <a:rPr lang="zh-CN" sz="1800" dirty="0"/>
              <a:t>理解并</a:t>
            </a:r>
            <a:r>
              <a:rPr lang="zh-CN" sz="1800" dirty="0">
                <a:solidFill>
                  <a:schemeClr val="tx1"/>
                </a:solidFill>
              </a:rPr>
              <a:t>描述</a:t>
            </a:r>
            <a:r>
              <a:rPr lang="zh-CN" sz="1800" dirty="0"/>
              <a:t>决策树</a:t>
            </a:r>
            <a:r>
              <a:rPr lang="zh-CN" sz="1800" dirty="0">
                <a:solidFill>
                  <a:srgbClr val="FF0000"/>
                </a:solidFill>
              </a:rPr>
              <a:t>分类、回归</a:t>
            </a:r>
            <a:r>
              <a:rPr lang="zh-CN" sz="1800" dirty="0"/>
              <a:t>算法原理</a:t>
            </a:r>
            <a:endParaRPr lang="en-US" altLang="zh-CN" dirty="0">
              <a:solidFill>
                <a:schemeClr val="bg1">
                  <a:lumMod val="85000"/>
                </a:schemeClr>
              </a:solidFill>
            </a:endParaRPr>
          </a:p>
          <a:p>
            <a:endParaRPr lang="en-US" altLang="zh-CN" dirty="0"/>
          </a:p>
          <a:p>
            <a:pPr lvl="2"/>
            <a:r>
              <a:rPr lang="zh-CN" sz="1800" dirty="0"/>
              <a:t>编程</a:t>
            </a:r>
            <a:r>
              <a:rPr lang="zh-CN" sz="1800" dirty="0">
                <a:solidFill>
                  <a:schemeClr val="tx1"/>
                </a:solidFill>
              </a:rPr>
              <a:t>实践</a:t>
            </a:r>
            <a:r>
              <a:rPr lang="zh-CN" sz="1800" dirty="0"/>
              <a:t>，将决策树分类、回归算法</a:t>
            </a:r>
            <a:r>
              <a:rPr lang="zh-CN" sz="1800" dirty="0"/>
              <a:t>分别至少应用于</a:t>
            </a:r>
            <a:r>
              <a:rPr lang="zh-CN" sz="1800" dirty="0">
                <a:solidFill>
                  <a:srgbClr val="FF0000"/>
                </a:solidFill>
              </a:rPr>
              <a:t>两个</a:t>
            </a:r>
            <a:r>
              <a:rPr lang="zh-CN" sz="1800" dirty="0"/>
              <a:t>数据集</a:t>
            </a:r>
            <a:endParaRPr lang="zh-CN" altLang="en-US" dirty="0">
              <a:solidFill>
                <a:schemeClr val="bg1">
                  <a:lumMod val="85000"/>
                </a:schemeClr>
              </a:solidFill>
            </a:endParaRPr>
          </a:p>
          <a:p>
            <a:endParaRPr dirty="0"/>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a:t>
            </a:r>
            <a:r>
              <a:rPr lang="zh-CN" altLang="en-US" dirty="0"/>
              <a:t>介绍</a:t>
            </a:r>
            <a:endParaRPr lang="zh-CN" altLang="en-US" dirty="0"/>
          </a:p>
        </p:txBody>
      </p:sp>
      <p:sp>
        <p:nvSpPr>
          <p:cNvPr id="3" name="文本占位符 2"/>
          <p:cNvSpPr>
            <a:spLocks noGrp="1"/>
          </p:cNvSpPr>
          <p:nvPr>
            <p:ph type="body" sz="quarter" idx="13"/>
          </p:nvPr>
        </p:nvSpPr>
        <p:spPr/>
        <p:txBody>
          <a:bodyPr>
            <a:normAutofit fontScale="80000"/>
          </a:bodyPr>
          <a:lstStyle/>
          <a:p>
            <a:r>
              <a:rPr lang="zh-CN" altLang="en-US" b="1" dirty="0">
                <a:latin typeface="幼圆" panose="02010509060101010101" pitchFamily="49" charset="-122"/>
                <a:ea typeface="幼圆" panose="02010509060101010101" pitchFamily="49" charset="-122"/>
                <a:cs typeface="幼圆" panose="02010509060101010101" pitchFamily="49" charset="-122"/>
              </a:rPr>
              <a:t>决策树分类</a:t>
            </a:r>
            <a:r>
              <a:rPr lang="en-US" altLang="zh-CN" b="1" dirty="0">
                <a:latin typeface="幼圆" panose="02010509060101010101" pitchFamily="49" charset="-122"/>
                <a:ea typeface="幼圆" panose="02010509060101010101" pitchFamily="49" charset="-122"/>
                <a:cs typeface="幼圆" panose="02010509060101010101" pitchFamily="49" charset="-122"/>
              </a:rPr>
              <a:t>/</a:t>
            </a:r>
            <a:r>
              <a:rPr lang="zh-CN" altLang="en-US" b="1" dirty="0">
                <a:latin typeface="幼圆" panose="02010509060101010101" pitchFamily="49" charset="-122"/>
                <a:ea typeface="幼圆" panose="02010509060101010101" pitchFamily="49" charset="-122"/>
                <a:cs typeface="幼圆" panose="02010509060101010101" pitchFamily="49" charset="-122"/>
              </a:rPr>
              <a:t>回归算法原理</a:t>
            </a:r>
            <a:endParaRPr lang="zh-CN" altLang="en-US" b="1" dirty="0">
              <a:latin typeface="幼圆" panose="02010509060101010101" pitchFamily="49" charset="-122"/>
              <a:ea typeface="幼圆" panose="02010509060101010101" pitchFamily="49" charset="-122"/>
              <a:cs typeface="幼圆" panose="02010509060101010101" pitchFamily="49" charset="-122"/>
            </a:endParaRPr>
          </a:p>
        </p:txBody>
      </p:sp>
      <p:sp>
        <p:nvSpPr>
          <p:cNvPr id="4" name="文本框 3"/>
          <p:cNvSpPr txBox="1"/>
          <p:nvPr/>
        </p:nvSpPr>
        <p:spPr>
          <a:xfrm>
            <a:off x="591820" y="1623060"/>
            <a:ext cx="5214620" cy="3969385"/>
          </a:xfrm>
          <a:prstGeom prst="rect">
            <a:avLst/>
          </a:prstGeom>
          <a:noFill/>
        </p:spPr>
        <p:txBody>
          <a:bodyPr wrap="square" rtlCol="0">
            <a:spAutoFit/>
          </a:bodyPr>
          <a:p>
            <a:r>
              <a:rPr lang="zh-CN" altLang="en-US"/>
              <a:t>基本思想：是一种基本的分类和回归算法，可以被看作是一种</a:t>
            </a:r>
            <a:r>
              <a:rPr lang="en-US" altLang="zh-CN"/>
              <a:t>if-then</a:t>
            </a:r>
            <a:r>
              <a:rPr lang="zh-CN" altLang="en-US"/>
              <a:t>规则的集合，也可以被认为</a:t>
            </a:r>
            <a:r>
              <a:rPr lang="zh-CN" altLang="en-US"/>
              <a:t>是定义在特征空间和类空间中的条件</a:t>
            </a:r>
            <a:r>
              <a:rPr lang="zh-CN" altLang="en-US"/>
              <a:t>概率分布。</a:t>
            </a:r>
            <a:endParaRPr lang="zh-CN" altLang="en-US"/>
          </a:p>
          <a:p>
            <a:endParaRPr lang="zh-CN" altLang="en-US"/>
          </a:p>
          <a:p>
            <a:endParaRPr lang="zh-CN" altLang="en-US"/>
          </a:p>
          <a:p>
            <a:r>
              <a:rPr lang="zh-CN" altLang="en-US"/>
              <a:t>决策树由三部分</a:t>
            </a:r>
            <a:r>
              <a:rPr lang="zh-CN" altLang="en-US"/>
              <a:t>组成：</a:t>
            </a:r>
            <a:endParaRPr lang="zh-CN" altLang="en-US"/>
          </a:p>
          <a:p>
            <a:pPr marL="285750" indent="-285750">
              <a:buFont typeface="Arial" panose="020B0604020202020204" pitchFamily="34" charset="0"/>
              <a:buChar char="•"/>
            </a:pPr>
            <a:r>
              <a:rPr lang="zh-CN" altLang="en-US"/>
              <a:t>特征</a:t>
            </a:r>
            <a:r>
              <a:rPr lang="zh-CN" altLang="en-US"/>
              <a:t>选择</a:t>
            </a:r>
            <a:endParaRPr lang="zh-CN" altLang="en-US"/>
          </a:p>
          <a:p>
            <a:pPr marL="285750" indent="-285750">
              <a:buFont typeface="Arial" panose="020B0604020202020204" pitchFamily="34" charset="0"/>
              <a:buChar char="•"/>
            </a:pPr>
            <a:r>
              <a:rPr lang="zh-CN" altLang="en-US"/>
              <a:t>决策树生成（</a:t>
            </a:r>
            <a:r>
              <a:rPr lang="zh-CN" altLang="en-US"/>
              <a:t>递归）</a:t>
            </a:r>
            <a:endParaRPr lang="zh-CN" altLang="en-US"/>
          </a:p>
          <a:p>
            <a:pPr marL="285750" indent="-285750">
              <a:buFont typeface="Arial" panose="020B0604020202020204" pitchFamily="34" charset="0"/>
              <a:buChar char="•"/>
            </a:pPr>
            <a:r>
              <a:rPr lang="zh-CN" altLang="en-US"/>
              <a:t>决策树的剪枝（预剪枝</a:t>
            </a:r>
            <a:r>
              <a:rPr lang="en-US" altLang="zh-CN"/>
              <a:t>/</a:t>
            </a:r>
            <a:r>
              <a:rPr lang="zh-CN" altLang="en-US"/>
              <a:t>后</a:t>
            </a:r>
            <a:r>
              <a:rPr lang="zh-CN" altLang="en-US"/>
              <a:t>剪枝）</a:t>
            </a:r>
            <a:endParaRPr lang="zh-CN" altLang="en-US"/>
          </a:p>
          <a:p>
            <a:endParaRPr lang="zh-CN" altLang="en-US"/>
          </a:p>
          <a:p>
            <a:endParaRPr lang="zh-CN" altLang="en-US"/>
          </a:p>
          <a:p>
            <a:r>
              <a:rPr lang="zh-CN" altLang="en-US"/>
              <a:t>决策树的路径具有一个重要的性质：互斥且完备（每个样本均只被一条路径</a:t>
            </a:r>
            <a:r>
              <a:rPr lang="zh-CN" altLang="en-US"/>
              <a:t>覆盖）</a:t>
            </a:r>
            <a:endParaRPr lang="zh-CN" altLang="en-US"/>
          </a:p>
          <a:p>
            <a:endParaRPr lang="zh-CN" altLang="en-US"/>
          </a:p>
        </p:txBody>
      </p:sp>
      <p:pic>
        <p:nvPicPr>
          <p:cNvPr id="5" name="图片 4"/>
          <p:cNvPicPr>
            <a:picLocks noChangeAspect="1"/>
          </p:cNvPicPr>
          <p:nvPr/>
        </p:nvPicPr>
        <p:blipFill>
          <a:blip r:embed="rId1"/>
          <a:stretch>
            <a:fillRect/>
          </a:stretch>
        </p:blipFill>
        <p:spPr>
          <a:xfrm>
            <a:off x="5988685" y="2101850"/>
            <a:ext cx="2844165" cy="30118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a:t>实现</a:t>
            </a:r>
            <a:endParaRPr lang="zh-CN" altLang="en-US" dirty="0"/>
          </a:p>
        </p:txBody>
      </p:sp>
      <p:sp>
        <p:nvSpPr>
          <p:cNvPr id="23" name="文本框 22"/>
          <p:cNvSpPr txBox="1"/>
          <p:nvPr/>
        </p:nvSpPr>
        <p:spPr>
          <a:xfrm>
            <a:off x="260350" y="977900"/>
            <a:ext cx="8489950" cy="5631180"/>
          </a:xfrm>
          <a:prstGeom prst="rect">
            <a:avLst/>
          </a:prstGeom>
          <a:noFill/>
        </p:spPr>
        <p:txBody>
          <a:bodyPr wrap="square" rtlCol="0">
            <a:spAutoFit/>
          </a:bodyPr>
          <a:p>
            <a:r>
              <a:rPr lang="zh-CN" altLang="en-US" sz="2400" b="1">
                <a:solidFill>
                  <a:schemeClr val="tx2"/>
                </a:solidFill>
              </a:rPr>
              <a:t>特征选择</a:t>
            </a:r>
            <a:endParaRPr lang="zh-CN" altLang="en-US" sz="2400" b="1">
              <a:solidFill>
                <a:schemeClr val="tx2"/>
              </a:solidFill>
            </a:endParaRPr>
          </a:p>
          <a:p>
            <a:pPr indent="457200"/>
            <a:endParaRPr lang="zh-CN" altLang="en-US"/>
          </a:p>
          <a:p>
            <a:pPr indent="457200"/>
            <a:r>
              <a:rPr lang="zh-CN" altLang="en-US"/>
              <a:t>应该基于什么准则来判定一个特征的分类</a:t>
            </a:r>
            <a:r>
              <a:rPr lang="zh-CN" altLang="en-US"/>
              <a:t>能力呢？</a:t>
            </a:r>
            <a:endParaRPr lang="zh-CN" altLang="en-US"/>
          </a:p>
          <a:p>
            <a:pPr indent="0" algn="ctr"/>
            <a:r>
              <a:rPr lang="zh-CN" altLang="en-US">
                <a:solidFill>
                  <a:srgbClr val="FF0000"/>
                </a:solidFill>
              </a:rPr>
              <a:t>信息增益</a:t>
            </a:r>
            <a:r>
              <a:rPr lang="en-US" altLang="zh-CN"/>
              <a:t> or </a:t>
            </a:r>
            <a:r>
              <a:rPr lang="zh-CN" altLang="en-US"/>
              <a:t>增益率（信息增益</a:t>
            </a:r>
            <a:r>
              <a:rPr lang="zh-CN" altLang="en-US"/>
              <a:t>比）</a:t>
            </a:r>
            <a:r>
              <a:rPr lang="en-US" altLang="zh-CN"/>
              <a:t> or </a:t>
            </a:r>
            <a:r>
              <a:rPr lang="zh-CN" altLang="en-US"/>
              <a:t>基尼</a:t>
            </a:r>
            <a:r>
              <a:rPr lang="zh-CN" altLang="en-US"/>
              <a:t>指数</a:t>
            </a:r>
            <a:endParaRPr lang="zh-CN" altLang="en-US"/>
          </a:p>
          <a:p>
            <a:endParaRPr lang="zh-CN" altLang="en-US"/>
          </a:p>
          <a:p>
            <a:r>
              <a:rPr lang="zh-CN" altLang="en-US" sz="2400" b="1">
                <a:solidFill>
                  <a:schemeClr val="tx2"/>
                </a:solidFill>
                <a:sym typeface="+mn-ea"/>
              </a:rPr>
              <a:t>决策树生成</a:t>
            </a:r>
            <a:endParaRPr lang="zh-CN" altLang="en-US" sz="2400" b="1">
              <a:solidFill>
                <a:schemeClr val="tx2"/>
              </a:solidFill>
              <a:sym typeface="+mn-ea"/>
            </a:endParaRPr>
          </a:p>
          <a:p>
            <a:pPr marL="742950" lvl="1" indent="-285750" fontAlgn="auto">
              <a:lnSpc>
                <a:spcPct val="150000"/>
              </a:lnSpc>
              <a:buFont typeface="Wingdings" panose="05000000000000000000" charset="0"/>
              <a:buChar char="Ø"/>
            </a:pPr>
            <a:r>
              <a:rPr lang="zh-CN" altLang="en-US"/>
              <a:t>生成</a:t>
            </a:r>
            <a:r>
              <a:rPr lang="zh-CN" altLang="en-US"/>
              <a:t>根节点</a:t>
            </a:r>
            <a:endParaRPr lang="zh-CN" altLang="en-US"/>
          </a:p>
          <a:p>
            <a:pPr marL="742950" lvl="1" indent="-285750" fontAlgn="auto">
              <a:lnSpc>
                <a:spcPct val="150000"/>
              </a:lnSpc>
              <a:buFont typeface="Wingdings" panose="05000000000000000000" charset="0"/>
              <a:buChar char="Ø"/>
            </a:pPr>
            <a:r>
              <a:rPr lang="zh-CN" altLang="en-US"/>
              <a:t>特征</a:t>
            </a:r>
            <a:r>
              <a:rPr lang="zh-CN" altLang="en-US"/>
              <a:t>选择</a:t>
            </a:r>
            <a:endParaRPr lang="zh-CN" altLang="en-US"/>
          </a:p>
          <a:p>
            <a:pPr marL="742950" lvl="1" indent="-285750" fontAlgn="auto">
              <a:lnSpc>
                <a:spcPct val="150000"/>
              </a:lnSpc>
              <a:buFont typeface="Wingdings" panose="05000000000000000000" charset="0"/>
              <a:buChar char="Ø"/>
            </a:pPr>
            <a:r>
              <a:rPr lang="zh-CN" altLang="en-US"/>
              <a:t>生成</a:t>
            </a:r>
            <a:r>
              <a:rPr lang="zh-CN" altLang="en-US"/>
              <a:t>子节点</a:t>
            </a:r>
            <a:endParaRPr lang="zh-CN" altLang="en-US"/>
          </a:p>
          <a:p>
            <a:pPr marL="742950" lvl="1" indent="-285750" fontAlgn="auto">
              <a:lnSpc>
                <a:spcPct val="150000"/>
              </a:lnSpc>
              <a:buFont typeface="Wingdings" panose="05000000000000000000" charset="0"/>
              <a:buChar char="Ø"/>
            </a:pPr>
            <a:r>
              <a:rPr lang="zh-CN" altLang="en-US"/>
              <a:t>终止条件</a:t>
            </a:r>
            <a:endParaRPr lang="zh-CN" altLang="en-US"/>
          </a:p>
          <a:p>
            <a:pPr lvl="0" indent="0">
              <a:buFont typeface="Wingdings" panose="05000000000000000000" charset="0"/>
              <a:buNone/>
            </a:pPr>
            <a:endParaRPr lang="zh-CN" altLang="en-US" b="1">
              <a:solidFill>
                <a:schemeClr val="tx2"/>
              </a:solidFill>
              <a:sym typeface="+mn-ea"/>
            </a:endParaRPr>
          </a:p>
          <a:p>
            <a:pPr indent="0"/>
            <a:r>
              <a:rPr lang="zh-CN" altLang="en-US" sz="2400" b="1">
                <a:solidFill>
                  <a:schemeClr val="tx2"/>
                </a:solidFill>
                <a:sym typeface="+mn-ea"/>
              </a:rPr>
              <a:t>剪枝</a:t>
            </a:r>
            <a:endParaRPr lang="zh-CN" altLang="en-US" sz="2400" b="1">
              <a:solidFill>
                <a:schemeClr val="tx2"/>
              </a:solidFill>
              <a:sym typeface="+mn-ea"/>
            </a:endParaRPr>
          </a:p>
          <a:p>
            <a:pPr indent="457200"/>
            <a:r>
              <a:rPr lang="zh-CN" altLang="en-US">
                <a:solidFill>
                  <a:schemeClr val="tx1"/>
                </a:solidFill>
                <a:sym typeface="+mn-ea"/>
              </a:rPr>
              <a:t>预剪枝：在构建决策树的过程中，通过设置停止条件（如最大深度、最小样本数等），提前停止树的生长。</a:t>
            </a:r>
            <a:endParaRPr lang="zh-CN" altLang="en-US">
              <a:solidFill>
                <a:schemeClr val="tx1"/>
              </a:solidFill>
              <a:sym typeface="+mn-ea"/>
            </a:endParaRPr>
          </a:p>
          <a:p>
            <a:pPr indent="457200"/>
            <a:r>
              <a:rPr lang="zh-CN" altLang="en-US">
                <a:solidFill>
                  <a:schemeClr val="tx1"/>
                </a:solidFill>
                <a:sym typeface="+mn-ea"/>
              </a:rPr>
              <a:t>后剪枝：先完全生成决策树，然后自底向上地对树进行剪枝，评估剪枝后的效果，选择最优的子树。</a:t>
            </a:r>
            <a:endParaRPr lang="zh-CN" altLang="en-US">
              <a:solidFill>
                <a:schemeClr val="tx1"/>
              </a:solidFill>
              <a:sym typeface="+mn-ea"/>
            </a:endParaRPr>
          </a:p>
          <a:p>
            <a:pPr indent="457200"/>
            <a:endParaRPr lang="zh-CN" altLang="en-US">
              <a:solidFill>
                <a:schemeClr val="tx1"/>
              </a:solidFill>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a:t>实现</a:t>
            </a:r>
            <a:endParaRPr lang="zh-CN" altLang="en-US" dirty="0"/>
          </a:p>
        </p:txBody>
      </p:sp>
      <p:sp>
        <p:nvSpPr>
          <p:cNvPr id="23" name="文本框 22"/>
          <p:cNvSpPr txBox="1"/>
          <p:nvPr/>
        </p:nvSpPr>
        <p:spPr>
          <a:xfrm>
            <a:off x="260350" y="977900"/>
            <a:ext cx="8489950" cy="4984750"/>
          </a:xfrm>
          <a:prstGeom prst="rect">
            <a:avLst/>
          </a:prstGeom>
          <a:noFill/>
        </p:spPr>
        <p:txBody>
          <a:bodyPr wrap="square" rtlCol="0">
            <a:spAutoFit/>
          </a:bodyPr>
          <a:p>
            <a:r>
              <a:rPr lang="zh-CN" altLang="en-US" sz="2400" b="1"/>
              <a:t>分类决策树：</a:t>
            </a:r>
            <a:endParaRPr lang="zh-CN" altLang="en-US" sz="2400" b="1"/>
          </a:p>
          <a:p>
            <a:endParaRPr lang="zh-CN" altLang="en-US" sz="2400" b="1"/>
          </a:p>
          <a:p>
            <a:r>
              <a:rPr lang="zh-CN" altLang="en-US" b="1"/>
              <a:t>使用的数据集</a:t>
            </a:r>
            <a:r>
              <a:rPr lang="zh-CN" altLang="en-US"/>
              <a:t>：iris_data.xlsx、winequality_data.xlsx</a:t>
            </a:r>
            <a:endParaRPr lang="zh-CN" altLang="en-US"/>
          </a:p>
          <a:p>
            <a:endParaRPr lang="zh-CN" altLang="en-US"/>
          </a:p>
          <a:p>
            <a:r>
              <a:rPr lang="zh-CN" altLang="en-US" b="1"/>
              <a:t>第一步：</a:t>
            </a:r>
            <a:r>
              <a:rPr lang="zh-CN" altLang="en-US"/>
              <a:t>数据集的</a:t>
            </a:r>
            <a:r>
              <a:rPr lang="zh-CN" altLang="en-US"/>
              <a:t>处理</a:t>
            </a:r>
            <a:endParaRPr lang="zh-CN" altLang="en-US"/>
          </a:p>
          <a:p>
            <a:pPr indent="457200"/>
            <a:r>
              <a:rPr lang="zh-CN" altLang="en-US"/>
              <a:t>将数据集随机划分为训练集和测试集并提取出相关属性集</a:t>
            </a:r>
            <a:endParaRPr lang="zh-CN" altLang="en-US"/>
          </a:p>
          <a:p>
            <a:endParaRPr lang="zh-CN" altLang="en-US"/>
          </a:p>
          <a:p>
            <a:r>
              <a:rPr lang="zh-CN" altLang="en-US" b="1"/>
              <a:t>第二步：</a:t>
            </a:r>
            <a:r>
              <a:rPr lang="zh-CN" altLang="en-US"/>
              <a:t>决策树的生成</a:t>
            </a:r>
            <a:r>
              <a:rPr lang="zh-CN" altLang="en-US" b="1"/>
              <a:t>：</a:t>
            </a:r>
            <a:endParaRPr lang="zh-CN" altLang="en-US" b="1"/>
          </a:p>
          <a:p>
            <a:pPr indent="457200"/>
            <a:r>
              <a:rPr lang="zh-CN" altLang="en-US" b="1"/>
              <a:t>a.</a:t>
            </a:r>
            <a:r>
              <a:rPr lang="zh-CN" altLang="en-US"/>
              <a:t>生成一个决策树结点</a:t>
            </a:r>
            <a:endParaRPr lang="zh-CN" altLang="en-US"/>
          </a:p>
          <a:p>
            <a:pPr indent="457200"/>
            <a:r>
              <a:rPr lang="zh-CN" altLang="en-US" b="1"/>
              <a:t>b.</a:t>
            </a:r>
            <a:r>
              <a:rPr lang="zh-CN" altLang="en-US"/>
              <a:t>若当前训练集中样本全属于同一类别，将该决策树结点标记为上述类别的叶结点后返回</a:t>
            </a:r>
            <a:endParaRPr lang="zh-CN" altLang="en-US"/>
          </a:p>
          <a:p>
            <a:pPr indent="457200"/>
            <a:r>
              <a:rPr lang="zh-CN" altLang="en-US" b="1"/>
              <a:t>c.</a:t>
            </a:r>
            <a:r>
              <a:rPr lang="zh-CN" altLang="en-US"/>
              <a:t>若当前待处理的属性集为空或者当前训练集中样本在当前属性集上取值相同，将该结点标记为当前训练集中样本数最多的类别的叶结点后返回，按照信息增益方法从当前属性集中选择最优划分属性与最优划分点</a:t>
            </a:r>
            <a:endParaRPr lang="zh-CN" altLang="en-US"/>
          </a:p>
          <a:p>
            <a:pPr indent="457200"/>
            <a:r>
              <a:rPr lang="en-US" altLang="zh-CN" b="1"/>
              <a:t>d</a:t>
            </a:r>
            <a:r>
              <a:rPr lang="zh-CN" altLang="en-US" b="1"/>
              <a:t>.</a:t>
            </a:r>
            <a:r>
              <a:rPr lang="zh-CN" altLang="en-US"/>
              <a:t>最优划分属性取值经最优划分点划分后，可得到两个子训练集，分别记为left和right</a:t>
            </a:r>
            <a:endParaRPr lang="zh-CN" altLang="en-US"/>
          </a:p>
          <a:p>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a:t>实现</a:t>
            </a:r>
            <a:endParaRPr lang="zh-CN" altLang="en-US" dirty="0"/>
          </a:p>
        </p:txBody>
      </p:sp>
      <p:sp>
        <p:nvSpPr>
          <p:cNvPr id="23" name="文本框 22"/>
          <p:cNvSpPr txBox="1"/>
          <p:nvPr/>
        </p:nvSpPr>
        <p:spPr>
          <a:xfrm>
            <a:off x="260350" y="977900"/>
            <a:ext cx="8489950" cy="3415030"/>
          </a:xfrm>
          <a:prstGeom prst="rect">
            <a:avLst/>
          </a:prstGeom>
          <a:noFill/>
        </p:spPr>
        <p:txBody>
          <a:bodyPr wrap="square" rtlCol="0">
            <a:spAutoFit/>
          </a:bodyPr>
          <a:p>
            <a:pPr indent="457200"/>
            <a:r>
              <a:rPr lang="en-US" altLang="zh-CN" b="1">
                <a:sym typeface="+mn-ea"/>
              </a:rPr>
              <a:t>e</a:t>
            </a:r>
            <a:r>
              <a:rPr lang="zh-CN" altLang="en-US" b="1">
                <a:sym typeface="+mn-ea"/>
              </a:rPr>
              <a:t>.</a:t>
            </a:r>
            <a:r>
              <a:rPr lang="zh-CN" altLang="en-US">
                <a:sym typeface="+mn-ea"/>
              </a:rPr>
              <a:t>为当前决策树结点生成左右两子结点，并将最优划分属性和最优划分点记录入当前决策树结点的相关信息中</a:t>
            </a:r>
            <a:endParaRPr lang="zh-CN" altLang="en-US"/>
          </a:p>
          <a:p>
            <a:pPr indent="457200"/>
            <a:r>
              <a:rPr lang="en-US" altLang="zh-CN" b="1">
                <a:sym typeface="+mn-ea"/>
              </a:rPr>
              <a:t>f</a:t>
            </a:r>
            <a:r>
              <a:rPr lang="zh-CN" altLang="en-US" b="1">
                <a:sym typeface="+mn-ea"/>
              </a:rPr>
              <a:t>.</a:t>
            </a:r>
            <a:r>
              <a:rPr lang="zh-CN" altLang="en-US">
                <a:sym typeface="+mn-ea"/>
              </a:rPr>
              <a:t>若left为空，将上述生成的左子结点标记为叶结点，并将其类别标记为当前训练集（left+right）中样本最多的类别后返回</a:t>
            </a:r>
            <a:endParaRPr lang="zh-CN" altLang="en-US"/>
          </a:p>
          <a:p>
            <a:pPr indent="457200"/>
            <a:r>
              <a:rPr lang="en-US" altLang="zh-CN" b="1">
                <a:sym typeface="+mn-ea"/>
              </a:rPr>
              <a:t>g</a:t>
            </a:r>
            <a:r>
              <a:rPr lang="zh-CN" altLang="en-US" b="1">
                <a:sym typeface="+mn-ea"/>
              </a:rPr>
              <a:t>.</a:t>
            </a:r>
            <a:r>
              <a:rPr lang="zh-CN" altLang="en-US">
                <a:sym typeface="+mn-ea"/>
              </a:rPr>
              <a:t>若left不为空，以left为训练集及当前属性集去掉最优划分属性后的属性集作为训练数据递归生成分类决策树，并将该子树的根结点返回为上述左子结点</a:t>
            </a:r>
            <a:endParaRPr lang="zh-CN" altLang="en-US"/>
          </a:p>
          <a:p>
            <a:r>
              <a:rPr lang="zh-CN" altLang="en-US">
                <a:sym typeface="+mn-ea"/>
              </a:rPr>
              <a:t>对right进行</a:t>
            </a:r>
            <a:r>
              <a:rPr lang="en-US" altLang="zh-CN">
                <a:sym typeface="+mn-ea"/>
              </a:rPr>
              <a:t>f</a:t>
            </a:r>
            <a:r>
              <a:rPr lang="zh-CN" altLang="en-US">
                <a:sym typeface="+mn-ea"/>
              </a:rPr>
              <a:t>、</a:t>
            </a:r>
            <a:r>
              <a:rPr lang="en-US" altLang="zh-CN">
                <a:sym typeface="+mn-ea"/>
              </a:rPr>
              <a:t>g</a:t>
            </a:r>
            <a:r>
              <a:rPr lang="zh-CN" altLang="en-US">
                <a:sym typeface="+mn-ea"/>
              </a:rPr>
              <a:t>中类似操作</a:t>
            </a:r>
            <a:endParaRPr lang="zh-CN" altLang="en-US">
              <a:sym typeface="+mn-ea"/>
            </a:endParaRPr>
          </a:p>
          <a:p>
            <a:endParaRPr lang="zh-CN" altLang="en-US"/>
          </a:p>
          <a:p>
            <a:r>
              <a:rPr lang="zh-CN" altLang="en-US" b="1"/>
              <a:t>第三步：</a:t>
            </a:r>
            <a:r>
              <a:rPr lang="zh-CN" altLang="en-US"/>
              <a:t>测试集</a:t>
            </a:r>
            <a:r>
              <a:rPr lang="zh-CN" altLang="en-US"/>
              <a:t>测试</a:t>
            </a:r>
            <a:endParaRPr lang="zh-CN" altLang="en-US"/>
          </a:p>
          <a:p>
            <a:pPr indent="457200"/>
            <a:r>
              <a:rPr lang="zh-CN" altLang="en-US"/>
              <a:t>利用第二</a:t>
            </a:r>
            <a:r>
              <a:rPr lang="zh-CN" altLang="en-US"/>
              <a:t>步所生成的决策树对测试集进行分类，并将该分类结果与数据的实际类别标签进行比较，最终得到测试准确率来观察该分类决策树的训练效果</a:t>
            </a:r>
            <a:endParaRPr lang="zh-CN" altLang="en-US"/>
          </a:p>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a:t>实现</a:t>
            </a:r>
            <a:endParaRPr lang="zh-CN" altLang="en-US" dirty="0"/>
          </a:p>
        </p:txBody>
      </p:sp>
      <p:sp>
        <p:nvSpPr>
          <p:cNvPr id="23" name="文本框 22"/>
          <p:cNvSpPr txBox="1"/>
          <p:nvPr/>
        </p:nvSpPr>
        <p:spPr>
          <a:xfrm>
            <a:off x="260350" y="977900"/>
            <a:ext cx="8489950" cy="5169535"/>
          </a:xfrm>
          <a:prstGeom prst="rect">
            <a:avLst/>
          </a:prstGeom>
          <a:noFill/>
        </p:spPr>
        <p:txBody>
          <a:bodyPr wrap="square" rtlCol="0">
            <a:spAutoFit/>
          </a:bodyPr>
          <a:p>
            <a:r>
              <a:rPr lang="zh-CN" altLang="en-US" sz="2400" b="1"/>
              <a:t>回归决策树：</a:t>
            </a:r>
            <a:endParaRPr lang="zh-CN" altLang="en-US" sz="2400" b="1"/>
          </a:p>
          <a:p>
            <a:pPr indent="457200"/>
            <a:endParaRPr lang="zh-CN" altLang="en-US"/>
          </a:p>
          <a:p>
            <a:pPr indent="457200"/>
            <a:r>
              <a:rPr lang="zh-CN" altLang="en-US"/>
              <a:t>与分类决策树所不同的是，回归决策树训练、测试的数据集中的结果不是类别标签，而是连续的取值。回归决策树中，叶结点所标记的是该叶结点所对应训练集中样本结果的均值，而其中最优划分属性与最优划分点的选择则使用的是最小二乘法。</a:t>
            </a:r>
            <a:endParaRPr lang="zh-CN" altLang="en-US"/>
          </a:p>
          <a:p>
            <a:r>
              <a:rPr lang="zh-CN" altLang="en-US" b="1"/>
              <a:t>使用的数据集</a:t>
            </a:r>
            <a:r>
              <a:rPr lang="zh-CN" altLang="en-US"/>
              <a:t>：housing_data.xlsx、icecream_data.xlsx</a:t>
            </a:r>
            <a:endParaRPr lang="zh-CN" altLang="en-US"/>
          </a:p>
          <a:p>
            <a:r>
              <a:rPr lang="zh-CN" altLang="en-US" b="1"/>
              <a:t>第一步：</a:t>
            </a:r>
            <a:r>
              <a:rPr lang="zh-CN" altLang="en-US"/>
              <a:t>数据集的处理</a:t>
            </a:r>
            <a:r>
              <a:rPr lang="zh-CN" altLang="en-US" b="1"/>
              <a:t>：</a:t>
            </a:r>
            <a:endParaRPr lang="zh-CN" altLang="en-US" b="1"/>
          </a:p>
          <a:p>
            <a:pPr indent="457200"/>
            <a:r>
              <a:rPr lang="zh-CN" altLang="en-US"/>
              <a:t>将数据集随机划分为训练集和测试集并提取出相关属性集</a:t>
            </a:r>
            <a:endParaRPr lang="zh-CN" altLang="en-US"/>
          </a:p>
          <a:p>
            <a:r>
              <a:rPr lang="zh-CN" altLang="en-US" b="1"/>
              <a:t>第二步：</a:t>
            </a:r>
            <a:r>
              <a:rPr lang="zh-CN" altLang="en-US"/>
              <a:t>决策树的生成</a:t>
            </a:r>
            <a:r>
              <a:rPr lang="zh-CN" altLang="en-US" b="1"/>
              <a:t>：</a:t>
            </a:r>
            <a:endParaRPr lang="zh-CN" altLang="en-US" b="1"/>
          </a:p>
          <a:p>
            <a:pPr indent="457200"/>
            <a:r>
              <a:rPr lang="zh-CN" altLang="en-US" b="1"/>
              <a:t>a.</a:t>
            </a:r>
            <a:r>
              <a:rPr lang="zh-CN" altLang="en-US"/>
              <a:t>生成一个决策树结点</a:t>
            </a:r>
            <a:endParaRPr lang="zh-CN" altLang="en-US"/>
          </a:p>
          <a:p>
            <a:pPr indent="457200"/>
            <a:r>
              <a:rPr lang="zh-CN" altLang="en-US" b="1"/>
              <a:t>b.</a:t>
            </a:r>
            <a:r>
              <a:rPr lang="zh-CN" altLang="en-US"/>
              <a:t>若当前待处理的属性集为空或者当前训练集中样本在当前属性集上取值相同，将该结点标记为为叶结点，并将当前训练集中样本结果均值作为叶结点标记后返回</a:t>
            </a:r>
            <a:endParaRPr lang="zh-CN" altLang="en-US"/>
          </a:p>
          <a:p>
            <a:pPr indent="457200"/>
            <a:r>
              <a:rPr lang="zh-CN" altLang="en-US" b="1"/>
              <a:t>c.</a:t>
            </a:r>
            <a:r>
              <a:rPr lang="zh-CN" altLang="en-US"/>
              <a:t>按照最小二乘方法从当前属性集中选择最优划分属性与最优划分点，因为所用数据集中所有属性均为连续属性</a:t>
            </a:r>
            <a:endParaRPr lang="zh-CN" altLang="en-US"/>
          </a:p>
          <a:p>
            <a:pPr indent="457200"/>
            <a:r>
              <a:rPr lang="zh-CN" altLang="en-US" b="1"/>
              <a:t>d.</a:t>
            </a:r>
            <a:r>
              <a:rPr lang="zh-CN" altLang="en-US"/>
              <a:t>最优划分属性取值经最优划分点划分后，可得到两个子训练集，分别记为left和right</a:t>
            </a:r>
            <a:endParaRPr lang="zh-CN" altLang="en-US"/>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a:t>实现</a:t>
            </a:r>
            <a:endParaRPr lang="zh-CN" altLang="en-US" dirty="0"/>
          </a:p>
        </p:txBody>
      </p:sp>
      <p:sp>
        <p:nvSpPr>
          <p:cNvPr id="23" name="文本框 22"/>
          <p:cNvSpPr txBox="1"/>
          <p:nvPr/>
        </p:nvSpPr>
        <p:spPr>
          <a:xfrm>
            <a:off x="260350" y="977900"/>
            <a:ext cx="8489950" cy="3138170"/>
          </a:xfrm>
          <a:prstGeom prst="rect">
            <a:avLst/>
          </a:prstGeom>
          <a:noFill/>
        </p:spPr>
        <p:txBody>
          <a:bodyPr wrap="square" rtlCol="0">
            <a:spAutoFit/>
          </a:bodyPr>
          <a:p>
            <a:pPr indent="457200"/>
            <a:r>
              <a:rPr lang="zh-CN" altLang="en-US" b="1">
                <a:sym typeface="+mn-ea"/>
              </a:rPr>
              <a:t>e.</a:t>
            </a:r>
            <a:r>
              <a:rPr lang="zh-CN" altLang="en-US">
                <a:sym typeface="+mn-ea"/>
              </a:rPr>
              <a:t>为当前决策树结点生成左右两子结点，并将最优划分属性和最优划分点记录入当前决策树结点的相关信息中</a:t>
            </a:r>
            <a:endParaRPr lang="zh-CN" altLang="en-US"/>
          </a:p>
          <a:p>
            <a:pPr indent="457200"/>
            <a:r>
              <a:rPr lang="zh-CN" altLang="en-US" b="1">
                <a:sym typeface="+mn-ea"/>
              </a:rPr>
              <a:t>f.</a:t>
            </a:r>
            <a:r>
              <a:rPr lang="zh-CN" altLang="en-US">
                <a:sym typeface="+mn-ea"/>
              </a:rPr>
              <a:t>若left为空，将上述生成的左子结点标记为叶结点，并将叶结点标记为当前训练集（left+right）中样本结果均值后返回</a:t>
            </a:r>
            <a:endParaRPr lang="zh-CN" altLang="en-US"/>
          </a:p>
          <a:p>
            <a:pPr indent="457200"/>
            <a:r>
              <a:rPr lang="zh-CN" altLang="en-US" b="1">
                <a:sym typeface="+mn-ea"/>
              </a:rPr>
              <a:t>g.</a:t>
            </a:r>
            <a:r>
              <a:rPr lang="zh-CN" altLang="en-US">
                <a:sym typeface="+mn-ea"/>
              </a:rPr>
              <a:t>若left不为空，以left为训练集及当前属性集去掉最优划分属性后的属性集作为训练数据递归生成回归决策树，并将该子树的根结点返回为上述左子结点</a:t>
            </a:r>
            <a:endParaRPr lang="zh-CN" altLang="en-US"/>
          </a:p>
          <a:p>
            <a:r>
              <a:rPr lang="zh-CN" altLang="en-US">
                <a:sym typeface="+mn-ea"/>
              </a:rPr>
              <a:t>对right进行g、h中类似操作</a:t>
            </a:r>
            <a:endParaRPr lang="zh-CN" altLang="en-US">
              <a:sym typeface="+mn-ea"/>
            </a:endParaRPr>
          </a:p>
          <a:p>
            <a:endParaRPr lang="zh-CN" altLang="en-US"/>
          </a:p>
          <a:p>
            <a:r>
              <a:rPr lang="zh-CN" altLang="en-US" b="1"/>
              <a:t>第三步：</a:t>
            </a:r>
            <a:r>
              <a:rPr lang="zh-CN" altLang="en-US"/>
              <a:t>测试集测试</a:t>
            </a:r>
            <a:endParaRPr lang="zh-CN" altLang="en-US"/>
          </a:p>
          <a:p>
            <a:pPr indent="457200"/>
            <a:r>
              <a:rPr lang="zh-CN" altLang="en-US"/>
              <a:t>利用第二</a:t>
            </a:r>
            <a:r>
              <a:rPr lang="zh-CN" altLang="en-US"/>
              <a:t>步所生成的决策树对测试集进行结果预测，并将该预测结果与数据的实际类别标签进行比较，最终得到R方来评价该分类决策树的训练效果</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zh-CN" altLang="en-US" dirty="0"/>
              <a:t>实现</a:t>
            </a:r>
            <a:endParaRPr lang="zh-CN" altLang="en-US" dirty="0"/>
          </a:p>
        </p:txBody>
      </p:sp>
      <p:sp>
        <p:nvSpPr>
          <p:cNvPr id="4" name="文本框 3"/>
          <p:cNvSpPr txBox="1"/>
          <p:nvPr/>
        </p:nvSpPr>
        <p:spPr>
          <a:xfrm>
            <a:off x="430530" y="907415"/>
            <a:ext cx="7717155" cy="4615815"/>
          </a:xfrm>
          <a:prstGeom prst="rect">
            <a:avLst/>
          </a:prstGeom>
          <a:noFill/>
        </p:spPr>
        <p:txBody>
          <a:bodyPr wrap="square" rtlCol="0">
            <a:spAutoFit/>
          </a:bodyPr>
          <a:p>
            <a:r>
              <a:rPr lang="zh-CN" altLang="en-US" sz="2400" b="1">
                <a:solidFill>
                  <a:schemeClr val="tx2"/>
                </a:solidFill>
              </a:rPr>
              <a:t>分类决策树</a:t>
            </a:r>
            <a:endParaRPr lang="zh-CN" altLang="en-US" sz="2400" b="1">
              <a:solidFill>
                <a:schemeClr val="tx2"/>
              </a:solidFill>
            </a:endParaRPr>
          </a:p>
          <a:p>
            <a:pPr indent="457200" fontAlgn="auto"/>
            <a:endParaRPr lang="zh-CN" altLang="en-US">
              <a:sym typeface="+mn-ea"/>
            </a:endParaRPr>
          </a:p>
          <a:p>
            <a:pPr indent="457200" fontAlgn="auto"/>
            <a:r>
              <a:rPr lang="en-US" altLang="zh-CN">
                <a:sym typeface="+mn-ea"/>
              </a:rPr>
              <a:t>1.</a:t>
            </a:r>
            <a:r>
              <a:rPr lang="zh-CN" altLang="en-US">
                <a:sym typeface="+mn-ea"/>
              </a:rPr>
              <a:t>加载数据集并预处理</a:t>
            </a:r>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endParaRPr lang="zh-CN" altLang="en-US">
              <a:sym typeface="+mn-ea"/>
            </a:endParaRPr>
          </a:p>
          <a:p>
            <a:pPr indent="457200" fontAlgn="auto"/>
            <a:r>
              <a:rPr lang="en-US" altLang="zh-CN">
                <a:sym typeface="+mn-ea"/>
              </a:rPr>
              <a:t>2.</a:t>
            </a:r>
            <a:r>
              <a:rPr lang="zh-CN" altLang="en-US">
                <a:sym typeface="+mn-ea"/>
              </a:rPr>
              <a:t>训练模型</a:t>
            </a:r>
            <a:endParaRPr lang="zh-CN" altLang="en-US"/>
          </a:p>
          <a:p>
            <a:pPr indent="457200"/>
            <a:endParaRPr lang="zh-CN" altLang="en-US" b="1">
              <a:solidFill>
                <a:schemeClr val="tx2"/>
              </a:solidFill>
            </a:endParaRPr>
          </a:p>
        </p:txBody>
      </p:sp>
      <p:pic>
        <p:nvPicPr>
          <p:cNvPr id="3" name="图片 2"/>
          <p:cNvPicPr>
            <a:picLocks noChangeAspect="1"/>
          </p:cNvPicPr>
          <p:nvPr/>
        </p:nvPicPr>
        <p:blipFill>
          <a:blip r:embed="rId1"/>
          <a:stretch>
            <a:fillRect/>
          </a:stretch>
        </p:blipFill>
        <p:spPr>
          <a:xfrm>
            <a:off x="1137920" y="1969770"/>
            <a:ext cx="6867525" cy="2762250"/>
          </a:xfrm>
          <a:prstGeom prst="rect">
            <a:avLst/>
          </a:prstGeom>
        </p:spPr>
      </p:pic>
      <p:pic>
        <p:nvPicPr>
          <p:cNvPr id="5" name="图片 4"/>
          <p:cNvPicPr>
            <a:picLocks noChangeAspect="1"/>
          </p:cNvPicPr>
          <p:nvPr/>
        </p:nvPicPr>
        <p:blipFill>
          <a:blip r:embed="rId2"/>
          <a:stretch>
            <a:fillRect/>
          </a:stretch>
        </p:blipFill>
        <p:spPr>
          <a:xfrm>
            <a:off x="2714625" y="5284470"/>
            <a:ext cx="3714750" cy="657225"/>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MzI0OWFiMjQ1ZmE3MWNiYmQ0ZjMxYzZjOWZjODZlODYifQ=="/>
</p:tagLst>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0</TotalTime>
  <Words>1757</Words>
  <Application>WPS 演示</Application>
  <PresentationFormat>全屏显示(4:3)</PresentationFormat>
  <Paragraphs>156</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Verdana</vt:lpstr>
      <vt:lpstr>幼圆</vt:lpstr>
      <vt:lpstr>微软雅黑</vt:lpstr>
      <vt:lpstr>楷体_GB2312</vt:lpstr>
      <vt:lpstr>新宋体</vt:lpstr>
      <vt:lpstr>Arial Unicode MS</vt:lpstr>
      <vt:lpstr>Calibri</vt:lpstr>
      <vt:lpstr>Wingdings</vt:lpstr>
      <vt:lpstr>机器学习v2.1rgb</vt:lpstr>
      <vt:lpstr>机器学习  Machine Learning</vt:lpstr>
      <vt:lpstr>大纲</vt:lpstr>
      <vt:lpstr>实验目的</vt:lpstr>
      <vt:lpstr>算法实现</vt:lpstr>
      <vt:lpstr>算法实现</vt:lpstr>
      <vt:lpstr>算法实现</vt:lpstr>
      <vt:lpstr>算法实现</vt:lpstr>
      <vt:lpstr>算法实现</vt:lpstr>
      <vt:lpstr>算法实现</vt:lpstr>
      <vt:lpstr>算法实现</vt:lpstr>
      <vt:lpstr>算法实现</vt:lpstr>
      <vt:lpstr>算法实现</vt:lpstr>
    </vt:vector>
  </TitlesOfParts>
  <Company>LAMDA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机器学习-第四章</dc:title>
  <dc:creator/>
  <cp:lastModifiedBy>x</cp:lastModifiedBy>
  <cp:revision>546</cp:revision>
  <dcterms:created xsi:type="dcterms:W3CDTF">2015-12-30T14:22:00Z</dcterms:created>
  <dcterms:modified xsi:type="dcterms:W3CDTF">2024-10-07T08:55:27Z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0DBABA5E1E1846BD9AE579CB0C5F2E97_13</vt:lpwstr>
  </property>
  <property fmtid="{D5CDD505-2E9C-101B-9397-08002B2CF9AE}" pid="3" name="KSOProductBuildVer">
    <vt:lpwstr>2052-12.1.0.17827</vt:lpwstr>
  </property>
</Properties>
</file>