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35" r:id="rId3"/>
    <p:sldId id="525" r:id="rId4"/>
    <p:sldId id="556" r:id="rId5"/>
    <p:sldId id="564" r:id="rId6"/>
    <p:sldId id="365" r:id="rId7"/>
    <p:sldId id="558" r:id="rId8"/>
    <p:sldId id="536" r:id="rId9"/>
    <p:sldId id="559" r:id="rId10"/>
    <p:sldId id="560" r:id="rId11"/>
    <p:sldId id="561" r:id="rId12"/>
    <p:sldId id="563" r:id="rId13"/>
    <p:sldId id="562" r:id="rId14"/>
    <p:sldId id="565" r:id="rId15"/>
  </p:sldIdLst>
  <p:sldSz cx="9144000" cy="6858000" type="screen4x3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0D23"/>
    <a:srgbClr val="CC0000"/>
    <a:srgbClr val="023A91"/>
    <a:srgbClr val="013990"/>
    <a:srgbClr val="2361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6700" y="1171237"/>
            <a:ext cx="3962400" cy="4897438"/>
          </a:xfrm>
        </p:spPr>
        <p:txBody>
          <a:bodyPr/>
          <a:lstStyle>
            <a:lvl1pPr marL="228600" indent="-360045">
              <a:buClr>
                <a:schemeClr val="accent1"/>
              </a:buClr>
              <a:buFont typeface="Wingdings" panose="05000000000000000000" pitchFamily="2" charset="2"/>
              <a:buChar char="p"/>
              <a:defRPr sz="22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685800" indent="-360045">
              <a:buClr>
                <a:schemeClr val="accent1"/>
              </a:buClr>
              <a:buFont typeface="Wingdings" panose="05000000000000000000" pitchFamily="2" charset="2"/>
              <a:buChar char="l"/>
              <a:defRPr sz="2000"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360045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3pPr>
            <a:lvl4pPr marL="1600200" indent="-360045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4pPr>
            <a:lvl5pPr marL="2057400" indent="-360045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71237"/>
            <a:ext cx="4260850" cy="4897438"/>
          </a:xfrm>
        </p:spPr>
        <p:txBody>
          <a:bodyPr/>
          <a:lstStyle>
            <a:lvl1pPr marL="228600" indent="-360045">
              <a:buClr>
                <a:schemeClr val="accent1"/>
              </a:buClr>
              <a:buFont typeface="Wingdings" panose="05000000000000000000" pitchFamily="2" charset="2"/>
              <a:buChar char="p"/>
              <a:defRPr sz="22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685800" indent="-360045">
              <a:buClr>
                <a:schemeClr val="accent1"/>
              </a:buClr>
              <a:buFont typeface="Wingdings" panose="05000000000000000000" pitchFamily="2" charset="2"/>
              <a:buChar char="l"/>
              <a:defRPr sz="2000"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360045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3pPr>
            <a:lvl4pPr marL="1600200" indent="-360045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4pPr>
            <a:lvl5pPr marL="2057400" indent="-360045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60350" y="60327"/>
            <a:ext cx="7886700" cy="7778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aseline="0">
                <a:solidFill>
                  <a:schemeClr val="bg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350" y="1112791"/>
            <a:ext cx="4006850" cy="445293"/>
          </a:xfrm>
        </p:spPr>
        <p:txBody>
          <a:bodyPr anchor="t">
            <a:noAutofit/>
          </a:bodyPr>
          <a:lstStyle>
            <a:lvl1pPr marL="0" indent="0">
              <a:buNone/>
              <a:defRPr sz="3000" b="0" baseline="0">
                <a:solidFill>
                  <a:schemeClr val="tx2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350" y="1724773"/>
            <a:ext cx="4006850" cy="4308473"/>
          </a:xfrm>
        </p:spPr>
        <p:txBody>
          <a:bodyPr/>
          <a:lstStyle>
            <a:lvl1pPr marL="228600" indent="-360045">
              <a:buClr>
                <a:schemeClr val="accent1"/>
              </a:buClr>
              <a:buFont typeface="Wingdings" panose="05000000000000000000" pitchFamily="2" charset="2"/>
              <a:buChar char="p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1pPr>
            <a:lvl2pPr marL="685800" indent="-360045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2pPr>
            <a:lvl3pPr marL="1143000" indent="-360045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3pPr>
            <a:lvl4pPr marL="1600200" indent="-360045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4pPr>
            <a:lvl5pPr marL="2057400" indent="-360045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112791"/>
            <a:ext cx="4305300" cy="445293"/>
          </a:xfrm>
        </p:spPr>
        <p:txBody>
          <a:bodyPr anchor="t">
            <a:noAutofit/>
          </a:bodyPr>
          <a:lstStyle>
            <a:lvl1pPr marL="0" indent="0">
              <a:buNone/>
              <a:defRPr sz="3000" b="0" baseline="0">
                <a:solidFill>
                  <a:schemeClr val="tx2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724773"/>
            <a:ext cx="4305300" cy="4308473"/>
          </a:xfrm>
        </p:spPr>
        <p:txBody>
          <a:bodyPr/>
          <a:lstStyle>
            <a:lvl1pPr marL="228600" indent="-360045">
              <a:buClr>
                <a:schemeClr val="accent1"/>
              </a:buClr>
              <a:buFont typeface="Wingdings" panose="05000000000000000000" pitchFamily="2" charset="2"/>
              <a:buChar char="p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1pPr>
            <a:lvl2pPr marL="685800" indent="-360045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2pPr>
            <a:lvl3pPr marL="1143000" indent="-360045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3pPr>
            <a:lvl4pPr marL="1600200" indent="-360045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4pPr>
            <a:lvl5pPr marL="2057400" indent="-360045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60350" y="73027"/>
            <a:ext cx="7886700" cy="7778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aseline="0">
                <a:solidFill>
                  <a:schemeClr val="bg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60350" y="73027"/>
            <a:ext cx="7886700" cy="7778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aseline="0">
                <a:solidFill>
                  <a:schemeClr val="bg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节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841626"/>
            <a:ext cx="7886700" cy="132556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6000" baseline="0">
                <a:solidFill>
                  <a:schemeClr val="tx2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350" y="42864"/>
            <a:ext cx="7886700" cy="7778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350" y="1158536"/>
            <a:ext cx="8616950" cy="4930775"/>
          </a:xfrm>
        </p:spPr>
        <p:txBody>
          <a:bodyPr tIns="46800"/>
          <a:lstStyle>
            <a:lvl1pPr marL="228600" indent="-360045" algn="l"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lang="zh-CN" altLang="en-US" dirty="0" smtClean="0"/>
            </a:lvl1pPr>
            <a:lvl2pPr marL="685800" indent="-360045">
              <a:buClr>
                <a:schemeClr val="accent1"/>
              </a:buClr>
              <a:buFont typeface="Wingdings" panose="05000000000000000000" pitchFamily="2" charset="2"/>
              <a:buChar char="l"/>
              <a:defRPr sz="2000" baseline="0">
                <a:latin typeface="Verdana" panose="020B0604030504040204" pitchFamily="34" charset="0"/>
                <a:ea typeface="幼圆" panose="02010509060101010101" pitchFamily="49" charset="-122"/>
              </a:defRPr>
            </a:lvl2pPr>
            <a:lvl3pPr marL="1143000" indent="-360045">
              <a:buClr>
                <a:schemeClr val="accent1"/>
              </a:buClr>
              <a:buFont typeface="Wingdings" panose="05000000000000000000" pitchFamily="2" charset="2"/>
              <a:buChar char="l"/>
              <a:defRPr sz="1800" baseline="0">
                <a:latin typeface="Verdana" panose="020B0604030504040204" pitchFamily="34" charset="0"/>
                <a:ea typeface="幼圆" panose="02010509060101010101" pitchFamily="49" charset="-122"/>
              </a:defRPr>
            </a:lvl3pPr>
            <a:lvl4pPr marL="1600200" indent="-360045">
              <a:buClr>
                <a:schemeClr val="accent1"/>
              </a:buClr>
              <a:buFont typeface="Wingdings" panose="05000000000000000000" pitchFamily="2" charset="2"/>
              <a:buChar char="l"/>
              <a:defRPr sz="1600" baseline="0">
                <a:latin typeface="Verdana" panose="020B0604030504040204" pitchFamily="34" charset="0"/>
                <a:ea typeface="幼圆" panose="02010509060101010101" pitchFamily="49" charset="-122"/>
              </a:defRPr>
            </a:lvl4pPr>
            <a:lvl5pPr marL="2057400" indent="-360045">
              <a:buClr>
                <a:schemeClr val="accent1"/>
              </a:buClr>
              <a:buFont typeface="Wingdings" panose="05000000000000000000" pitchFamily="2" charset="2"/>
              <a:buChar char="l"/>
              <a:defRPr sz="1600" baseline="0">
                <a:latin typeface="Verdana" panose="020B0604030504040204" pitchFamily="34" charset="0"/>
                <a:ea typeface="幼圆" panose="02010509060101010101" pitchFamily="49" charset="-122"/>
              </a:defRPr>
            </a:lvl5pPr>
            <a:lvl6pPr marL="2286000" indent="0">
              <a:buClr>
                <a:schemeClr val="tx2"/>
              </a:buClr>
              <a:buFont typeface="Arial" panose="020B0604020202020204" pitchFamily="34" charset="0"/>
              <a:buNone/>
              <a:defRPr/>
            </a:lvl6pPr>
            <a:lvl7pPr marL="2743200" indent="0">
              <a:buNone/>
              <a:defRPr/>
            </a:lvl7pPr>
            <a:lvl8pPr marL="3200400" indent="0">
              <a:buNone/>
              <a:defRPr/>
            </a:lvl8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-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0350" y="50800"/>
            <a:ext cx="7194550" cy="7874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260350" y="1149013"/>
            <a:ext cx="8629650" cy="45720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3000" baseline="0">
                <a:solidFill>
                  <a:schemeClr val="tx2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260350" y="1720513"/>
            <a:ext cx="8629650" cy="4343400"/>
          </a:xfrm>
        </p:spPr>
        <p:txBody>
          <a:bodyPr/>
          <a:lstStyle>
            <a:lvl1pPr>
              <a:buClr>
                <a:schemeClr val="accent1"/>
              </a:buClr>
              <a:defRPr baseline="0"/>
            </a:lvl1pPr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 baseline="0"/>
            </a:lvl3pPr>
            <a:lvl4pPr>
              <a:buClr>
                <a:schemeClr val="accent1"/>
              </a:buClr>
              <a:defRPr baseline="0"/>
            </a:lvl4pPr>
            <a:lvl5pPr>
              <a:buClr>
                <a:schemeClr val="accent1"/>
              </a:buClr>
              <a:defRPr baseline="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6700" y="1171237"/>
            <a:ext cx="3962400" cy="4897438"/>
          </a:xfrm>
        </p:spPr>
        <p:txBody>
          <a:bodyPr/>
          <a:lstStyle>
            <a:lvl1pPr marL="228600" indent="-360045">
              <a:buClr>
                <a:schemeClr val="accent1"/>
              </a:buClr>
              <a:buFont typeface="Wingdings" panose="05000000000000000000" pitchFamily="2" charset="2"/>
              <a:buChar char="p"/>
              <a:defRPr sz="22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685800" indent="-360045">
              <a:buClr>
                <a:schemeClr val="accent1"/>
              </a:buClr>
              <a:buFont typeface="Wingdings" panose="05000000000000000000" pitchFamily="2" charset="2"/>
              <a:buChar char="l"/>
              <a:defRPr sz="2000"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360045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3pPr>
            <a:lvl4pPr marL="1600200" indent="-360045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4pPr>
            <a:lvl5pPr marL="2057400" indent="-360045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71237"/>
            <a:ext cx="4260850" cy="4897438"/>
          </a:xfrm>
        </p:spPr>
        <p:txBody>
          <a:bodyPr/>
          <a:lstStyle>
            <a:lvl1pPr marL="228600" indent="-360045">
              <a:buClr>
                <a:schemeClr val="accent1"/>
              </a:buClr>
              <a:buFont typeface="Wingdings" panose="05000000000000000000" pitchFamily="2" charset="2"/>
              <a:buChar char="p"/>
              <a:defRPr sz="22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685800" indent="-360045">
              <a:buClr>
                <a:schemeClr val="accent1"/>
              </a:buClr>
              <a:buFont typeface="Wingdings" panose="05000000000000000000" pitchFamily="2" charset="2"/>
              <a:buChar char="l"/>
              <a:defRPr sz="2000"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360045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3pPr>
            <a:lvl4pPr marL="1600200" indent="-360045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4pPr>
            <a:lvl5pPr marL="2057400" indent="-360045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60350" y="60327"/>
            <a:ext cx="7886700" cy="7778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350" y="1112791"/>
            <a:ext cx="4006850" cy="445293"/>
          </a:xfrm>
        </p:spPr>
        <p:txBody>
          <a:bodyPr anchor="t">
            <a:noAutofit/>
          </a:bodyPr>
          <a:lstStyle>
            <a:lvl1pPr marL="0" indent="0">
              <a:buNone/>
              <a:defRPr sz="3000" b="0" baseline="0">
                <a:solidFill>
                  <a:schemeClr val="tx2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350" y="1724773"/>
            <a:ext cx="4006850" cy="4308473"/>
          </a:xfrm>
        </p:spPr>
        <p:txBody>
          <a:bodyPr/>
          <a:lstStyle>
            <a:lvl1pPr marL="228600" indent="-360045">
              <a:buClr>
                <a:schemeClr val="accent1"/>
              </a:buClr>
              <a:buFont typeface="Wingdings" panose="05000000000000000000" pitchFamily="2" charset="2"/>
              <a:buChar char="p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1pPr>
            <a:lvl2pPr marL="685800" indent="-360045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2pPr>
            <a:lvl3pPr marL="1143000" indent="-360045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3pPr>
            <a:lvl4pPr marL="1600200" indent="-360045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4pPr>
            <a:lvl5pPr marL="2057400" indent="-360045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112791"/>
            <a:ext cx="4305300" cy="445293"/>
          </a:xfrm>
        </p:spPr>
        <p:txBody>
          <a:bodyPr anchor="t">
            <a:noAutofit/>
          </a:bodyPr>
          <a:lstStyle>
            <a:lvl1pPr marL="0" indent="0">
              <a:buNone/>
              <a:defRPr sz="3000" b="0" baseline="0">
                <a:solidFill>
                  <a:schemeClr val="tx2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724773"/>
            <a:ext cx="4305300" cy="4308473"/>
          </a:xfrm>
        </p:spPr>
        <p:txBody>
          <a:bodyPr/>
          <a:lstStyle>
            <a:lvl1pPr marL="228600" indent="-360045">
              <a:buClr>
                <a:schemeClr val="accent1"/>
              </a:buClr>
              <a:buFont typeface="Wingdings" panose="05000000000000000000" pitchFamily="2" charset="2"/>
              <a:buChar char="p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1pPr>
            <a:lvl2pPr marL="685800" indent="-360045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2pPr>
            <a:lvl3pPr marL="1143000" indent="-360045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3pPr>
            <a:lvl4pPr marL="1600200" indent="-360045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4pPr>
            <a:lvl5pPr marL="2057400" indent="-360045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60350" y="73027"/>
            <a:ext cx="7886700" cy="7778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60350" y="73027"/>
            <a:ext cx="7886700" cy="7778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1" baseline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-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0350" y="50800"/>
            <a:ext cx="7194550" cy="7874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260350" y="1149013"/>
            <a:ext cx="8629650" cy="45720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3000" baseline="0">
                <a:solidFill>
                  <a:schemeClr val="tx2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260350" y="1720513"/>
            <a:ext cx="8629650" cy="4343400"/>
          </a:xfrm>
        </p:spPr>
        <p:txBody>
          <a:bodyPr/>
          <a:lstStyle>
            <a:lvl1pPr>
              <a:buClr>
                <a:schemeClr val="accent1"/>
              </a:buClr>
              <a:defRPr baseline="0"/>
            </a:lvl1pPr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 baseline="0"/>
            </a:lvl3pPr>
            <a:lvl4pPr>
              <a:buClr>
                <a:schemeClr val="accent1"/>
              </a:buClr>
              <a:defRPr baseline="0"/>
            </a:lvl4pPr>
            <a:lvl5pPr>
              <a:buClr>
                <a:schemeClr val="accent1"/>
              </a:buClr>
              <a:defRPr baseline="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350" y="1050917"/>
            <a:ext cx="8629650" cy="5070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占位符 7"/>
          <p:cNvSpPr>
            <a:spLocks noGrp="1"/>
          </p:cNvSpPr>
          <p:nvPr>
            <p:ph type="title"/>
          </p:nvPr>
        </p:nvSpPr>
        <p:spPr>
          <a:xfrm>
            <a:off x="260350" y="50800"/>
            <a:ext cx="7194550" cy="78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accent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anose="020B0604030504040204" pitchFamily="34" charset="0"/>
          <a:ea typeface="幼圆" panose="02010509060101010101" pitchFamily="49" charset="-122"/>
          <a:cs typeface="+mj-cs"/>
        </a:defRPr>
      </a:lvl1pPr>
    </p:titleStyle>
    <p:bodyStyle>
      <a:lvl1pPr marL="228600" indent="-360045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120000"/>
        <a:buFont typeface="Wingdings" panose="05000000000000000000" pitchFamily="2" charset="2"/>
        <a:buChar char="p"/>
        <a:defRPr sz="2200" kern="1200" baseline="0">
          <a:solidFill>
            <a:schemeClr val="tx1"/>
          </a:solidFill>
          <a:latin typeface="Verdana" panose="020B0604030504040204" pitchFamily="34" charset="0"/>
          <a:ea typeface="幼圆" panose="02010509060101010101" pitchFamily="49" charset="-122"/>
          <a:cs typeface="+mn-cs"/>
        </a:defRPr>
      </a:lvl1pPr>
      <a:lvl2pPr marL="685800" indent="-360045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l"/>
        <a:defRPr sz="2000" kern="1200" baseline="0">
          <a:solidFill>
            <a:schemeClr val="tx1"/>
          </a:solidFill>
          <a:latin typeface="Verdana" panose="020B0604030504040204" pitchFamily="34" charset="0"/>
          <a:ea typeface="幼圆" panose="02010509060101010101" pitchFamily="49" charset="-122"/>
          <a:cs typeface="+mn-cs"/>
        </a:defRPr>
      </a:lvl2pPr>
      <a:lvl3pPr marL="1143000" indent="-360045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l"/>
        <a:defRPr sz="1800" kern="1200" baseline="0">
          <a:solidFill>
            <a:schemeClr val="tx1"/>
          </a:solidFill>
          <a:latin typeface="Verdana" panose="020B0604030504040204" pitchFamily="34" charset="0"/>
          <a:ea typeface="幼圆" panose="02010509060101010101" pitchFamily="49" charset="-122"/>
          <a:cs typeface="+mn-cs"/>
        </a:defRPr>
      </a:lvl3pPr>
      <a:lvl4pPr marL="1600200" indent="-360045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l"/>
        <a:defRPr sz="1600" kern="1200" baseline="0">
          <a:solidFill>
            <a:schemeClr val="tx1"/>
          </a:solidFill>
          <a:latin typeface="Verdana" panose="020B0604030504040204" pitchFamily="34" charset="0"/>
          <a:ea typeface="幼圆" panose="02010509060101010101" pitchFamily="49" charset="-122"/>
          <a:cs typeface="+mn-cs"/>
        </a:defRPr>
      </a:lvl4pPr>
      <a:lvl5pPr marL="2057400" indent="-360045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l"/>
        <a:defRPr sz="1600" kern="1200" baseline="0">
          <a:solidFill>
            <a:schemeClr val="tx1"/>
          </a:solidFill>
          <a:latin typeface="Verdana" panose="020B0604030504040204" pitchFamily="34" charset="0"/>
          <a:ea typeface="幼圆" panose="020105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7424"/>
            <a:ext cx="9144000" cy="7245424"/>
          </a:xfrm>
          <a:prstGeom prst="rect">
            <a:avLst/>
          </a:prstGeom>
        </p:spPr>
      </p:pic>
      <p:sp>
        <p:nvSpPr>
          <p:cNvPr id="4" name="Rectangle 19"/>
          <p:cNvSpPr>
            <a:spLocks noGrp="1" noChangeArrowheads="1"/>
          </p:cNvSpPr>
          <p:nvPr>
            <p:ph type="title"/>
          </p:nvPr>
        </p:nvSpPr>
        <p:spPr>
          <a:xfrm>
            <a:off x="684213" y="836613"/>
            <a:ext cx="7772400" cy="1800225"/>
          </a:xfrm>
        </p:spPr>
        <p:txBody>
          <a:bodyPr/>
          <a:lstStyle/>
          <a:p>
            <a:pPr algn="ctr" eaLnBrk="1" hangingPunct="1"/>
            <a:r>
              <a:rPr lang="zh-CN" altLang="en-US" sz="3600" b="1" dirty="0">
                <a:solidFill>
                  <a:srgbClr val="00B050"/>
                </a:solidFill>
              </a:rPr>
              <a:t>机器学习</a:t>
            </a:r>
            <a:br>
              <a:rPr lang="zh-CN" altLang="en-US" sz="3600" b="1" dirty="0">
                <a:solidFill>
                  <a:srgbClr val="00B050"/>
                </a:solidFill>
              </a:rPr>
            </a:br>
            <a:br>
              <a:rPr lang="zh-CN" altLang="en-US" sz="3600" b="1" dirty="0">
                <a:solidFill>
                  <a:srgbClr val="00B050"/>
                </a:solidFill>
              </a:rPr>
            </a:br>
            <a:r>
              <a:rPr lang="en-US" altLang="zh-CN" sz="3600" b="1" dirty="0">
                <a:solidFill>
                  <a:srgbClr val="00B050"/>
                </a:solidFill>
              </a:rPr>
              <a:t>Machine Learning</a:t>
            </a:r>
            <a:endParaRPr lang="en-US" altLang="zh-CN" sz="3600" b="1" dirty="0">
              <a:solidFill>
                <a:srgbClr val="00B050"/>
              </a:solidFill>
            </a:endParaRPr>
          </a:p>
        </p:txBody>
      </p:sp>
      <p:sp>
        <p:nvSpPr>
          <p:cNvPr id="5" name="Rectangle 22"/>
          <p:cNvSpPr>
            <a:spLocks noChangeArrowheads="1"/>
          </p:cNvSpPr>
          <p:nvPr/>
        </p:nvSpPr>
        <p:spPr bwMode="auto">
          <a:xfrm>
            <a:off x="685800" y="3211513"/>
            <a:ext cx="7772400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</a:pPr>
            <a:r>
              <a:rPr kumimoji="1" lang="zh-CN" altLang="en-US" sz="4400" b="1" dirty="0">
                <a:latin typeface="Verdana" panose="020B0604030504040204" pitchFamily="34" charset="0"/>
                <a:ea typeface="幼圆" panose="02010509060101010101" pitchFamily="49" charset="-122"/>
                <a:cs typeface="Verdana" panose="020B0604030504040204" pitchFamily="34" charset="0"/>
                <a:sym typeface="+mn-ea"/>
              </a:rPr>
              <a:t>实验</a:t>
            </a:r>
            <a:r>
              <a:rPr kumimoji="1" lang="en-US" altLang="zh-CN" sz="4400" b="1" dirty="0">
                <a:latin typeface="Verdana" panose="020B0604030504040204" pitchFamily="34" charset="0"/>
                <a:ea typeface="幼圆" panose="02010509060101010101" pitchFamily="49" charset="-122"/>
                <a:cs typeface="Verdana" panose="020B0604030504040204" pitchFamily="34" charset="0"/>
                <a:sym typeface="+mn-ea"/>
              </a:rPr>
              <a:t>4</a:t>
            </a:r>
            <a:r>
              <a:rPr kumimoji="1" lang="zh-CN" altLang="en-US" sz="4400" b="1" dirty="0">
                <a:latin typeface="Verdana" panose="020B0604030504040204" pitchFamily="34" charset="0"/>
                <a:ea typeface="幼圆" panose="02010509060101010101" pitchFamily="49" charset="-122"/>
                <a:cs typeface="Verdana" panose="020B0604030504040204" pitchFamily="34" charset="0"/>
                <a:sym typeface="+mn-ea"/>
              </a:rPr>
              <a:t>：降维</a:t>
            </a:r>
            <a:r>
              <a:rPr kumimoji="1" lang="zh-CN" altLang="en-US" sz="4400" b="1" dirty="0">
                <a:latin typeface="Verdana" panose="020B0604030504040204" pitchFamily="34" charset="0"/>
                <a:ea typeface="幼圆" panose="02010509060101010101" pitchFamily="49" charset="-122"/>
                <a:cs typeface="Verdana" panose="020B0604030504040204" pitchFamily="34" charset="0"/>
                <a:sym typeface="+mn-ea"/>
              </a:rPr>
              <a:t>与聚类</a:t>
            </a:r>
            <a:r>
              <a:rPr kumimoji="1" lang="zh-CN" altLang="en-US" sz="4400" dirty="0">
                <a:cs typeface="Verdana" panose="020B0604030504040204" pitchFamily="34" charset="0"/>
                <a:sym typeface="+mn-ea"/>
              </a:rPr>
              <a:t>算法实践</a:t>
            </a:r>
            <a:endParaRPr kumimoji="1" lang="zh-CN" altLang="en-US" sz="44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342900" indent="-342900" algn="ctr" eaLnBrk="1" hangingPunct="1">
              <a:lnSpc>
                <a:spcPct val="90000"/>
              </a:lnSpc>
              <a:spcBef>
                <a:spcPct val="20000"/>
              </a:spcBef>
            </a:pPr>
            <a:endParaRPr kumimoji="1" lang="zh-CN" altLang="en-US" sz="44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" name="Text Box 24"/>
          <p:cNvSpPr txBox="1">
            <a:spLocks noChangeArrowheads="1"/>
          </p:cNvSpPr>
          <p:nvPr/>
        </p:nvSpPr>
        <p:spPr bwMode="auto">
          <a:xfrm>
            <a:off x="2411760" y="4725144"/>
            <a:ext cx="4895775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GB" sz="2800">
                <a:latin typeface="楷体_GB2312" pitchFamily="49" charset="-122"/>
                <a:ea typeface="楷体_GB2312" pitchFamily="49" charset="-122"/>
              </a:rPr>
              <a:t>重庆大学计算机学院</a:t>
            </a:r>
            <a:endParaRPr kumimoji="1" lang="zh-CN" altLang="en-GB" sz="2800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0650" y="93969"/>
            <a:ext cx="7886700" cy="57031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zh-CN" altLang="en-US" dirty="0">
                <a:latin typeface="+mj-ea"/>
                <a:ea typeface="+mj-ea"/>
                <a:sym typeface="+mn-ea"/>
              </a:rPr>
              <a:t>算法</a:t>
            </a:r>
            <a:r>
              <a:rPr lang="zh-CN" altLang="en-US" dirty="0">
                <a:latin typeface="+mj-ea"/>
                <a:ea typeface="+mj-ea"/>
                <a:sym typeface="+mn-ea"/>
              </a:rPr>
              <a:t>流程</a:t>
            </a:r>
            <a:endParaRPr lang="zh-CN" dirty="0" err="1">
              <a:latin typeface="+mj-ea"/>
              <a:ea typeface="+mj-ea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82880" y="1077595"/>
            <a:ext cx="8752205" cy="5066665"/>
          </a:xfrm>
        </p:spPr>
        <p:txBody>
          <a:bodyPr>
            <a:noAutofit/>
          </a:bodyPr>
          <a:p>
            <a:pPr eaLnBrk="1" hangingPunct="1">
              <a:lnSpc>
                <a:spcPct val="150000"/>
              </a:lnSpc>
            </a:pPr>
            <a:r>
              <a:rPr lang="en-US" altLang="zh-CN" sz="2000" dirty="0">
                <a:latin typeface="+mn-ea"/>
                <a:ea typeface="+mn-ea"/>
              </a:rPr>
              <a:t>K-means:一种迭代求解的聚类分析算法</a:t>
            </a:r>
            <a:br>
              <a:rPr altLang="en-US" sz="2000" dirty="0">
                <a:latin typeface="+mn-ea"/>
                <a:ea typeface="+mn-ea"/>
              </a:rPr>
            </a:br>
            <a:endParaRPr lang="zh-CN" sz="1600" dirty="0">
              <a:latin typeface="+mn-ea"/>
              <a:ea typeface="+mn-ea"/>
            </a:endParaRPr>
          </a:p>
        </p:txBody>
      </p:sp>
      <p:pic>
        <p:nvPicPr>
          <p:cNvPr id="71683" name="Picture 3" descr="G:\Users\lamda\Desktop\figures\kmeans_algo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646100" y="1651001"/>
            <a:ext cx="5851979" cy="45707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0650" y="93969"/>
            <a:ext cx="7886700" cy="57031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zh-CN" altLang="en-US" dirty="0">
                <a:latin typeface="+mj-ea"/>
                <a:ea typeface="+mj-ea"/>
                <a:sym typeface="+mn-ea"/>
              </a:rPr>
              <a:t>算法</a:t>
            </a:r>
            <a:r>
              <a:rPr lang="zh-CN" altLang="en-US" dirty="0">
                <a:latin typeface="+mj-ea"/>
                <a:ea typeface="+mj-ea"/>
                <a:sym typeface="+mn-ea"/>
              </a:rPr>
              <a:t>流程</a:t>
            </a:r>
            <a:endParaRPr lang="zh-CN" dirty="0" err="1">
              <a:latin typeface="+mj-ea"/>
              <a:ea typeface="+mj-ea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82880" y="1077595"/>
            <a:ext cx="8752205" cy="5066665"/>
          </a:xfrm>
        </p:spPr>
        <p:txBody>
          <a:bodyPr>
            <a:noAutofit/>
          </a:bodyPr>
          <a:p>
            <a:pPr eaLnBrk="1" hangingPunct="1">
              <a:lnSpc>
                <a:spcPct val="150000"/>
              </a:lnSpc>
            </a:pPr>
            <a:r>
              <a:rPr lang="en-US" altLang="zh-CN" sz="2000" dirty="0">
                <a:latin typeface="+mn-ea"/>
                <a:ea typeface="+mn-ea"/>
              </a:rPr>
              <a:t>K-means:一种迭代求解的聚类分析算法</a:t>
            </a:r>
            <a:endParaRPr lang="en-US" altLang="zh-CN" sz="2000" dirty="0">
              <a:latin typeface="+mn-ea"/>
              <a:ea typeface="+mn-ea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US" sz="1800" dirty="0">
                <a:latin typeface="+mn-ea"/>
                <a:ea typeface="+mn-ea"/>
              </a:rPr>
              <a:t>initiallize_centroids(x, k):</a:t>
            </a:r>
            <a:endParaRPr lang="en-US" sz="1800" dirty="0">
              <a:latin typeface="+mn-ea"/>
              <a:ea typeface="+mn-ea"/>
            </a:endParaRPr>
          </a:p>
          <a:p>
            <a:pPr marL="325755" lvl="1" indent="457200" eaLnBrk="1" hangingPunct="1">
              <a:lnSpc>
                <a:spcPct val="150000"/>
              </a:lnSpc>
              <a:buNone/>
            </a:pPr>
            <a:r>
              <a:rPr lang="en-US" altLang="zh-CN" sz="1800" dirty="0">
                <a:latin typeface="+mn-ea"/>
                <a:ea typeface="+mn-ea"/>
              </a:rPr>
              <a:t>(</a:t>
            </a:r>
            <a:r>
              <a:rPr lang="zh-CN" altLang="en-US" sz="1800" dirty="0">
                <a:latin typeface="+mn-ea"/>
                <a:ea typeface="+mn-ea"/>
              </a:rPr>
              <a:t>初始化随机簇中心，注意设置</a:t>
            </a:r>
            <a:r>
              <a:rPr lang="zh-CN" altLang="en-US" sz="1800" b="1" dirty="0">
                <a:solidFill>
                  <a:srgbClr val="FF0000"/>
                </a:solidFill>
                <a:latin typeface="+mn-ea"/>
                <a:ea typeface="+mn-ea"/>
              </a:rPr>
              <a:t>随机种子</a:t>
            </a:r>
            <a:r>
              <a:rPr lang="zh-CN" altLang="en-US" sz="1800" dirty="0">
                <a:latin typeface="+mn-ea"/>
                <a:ea typeface="+mn-ea"/>
              </a:rPr>
              <a:t>使得结果可重复</a:t>
            </a:r>
            <a:r>
              <a:rPr lang="en-US" sz="1800" dirty="0">
                <a:latin typeface="+mn-ea"/>
                <a:ea typeface="+mn-ea"/>
              </a:rPr>
              <a:t>)</a:t>
            </a:r>
            <a:endParaRPr lang="en-US" sz="1800" dirty="0">
              <a:latin typeface="+mn-ea"/>
              <a:ea typeface="+mn-ea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US" altLang="zh-CN" sz="1800" dirty="0">
                <a:latin typeface="+mn-ea"/>
                <a:ea typeface="+mn-ea"/>
              </a:rPr>
              <a:t>find_closest_centroids(x, centroids):</a:t>
            </a:r>
            <a:endParaRPr lang="en-US" altLang="zh-CN" sz="1800" dirty="0">
              <a:latin typeface="+mn-ea"/>
              <a:ea typeface="+mn-ea"/>
            </a:endParaRPr>
          </a:p>
          <a:p>
            <a:pPr marL="325755" lvl="1" indent="457200" eaLnBrk="1" hangingPunct="1">
              <a:lnSpc>
                <a:spcPct val="150000"/>
              </a:lnSpc>
              <a:buNone/>
            </a:pPr>
            <a:r>
              <a:rPr lang="en-US" altLang="zh-CN" sz="1800" dirty="0">
                <a:latin typeface="+mn-ea"/>
                <a:ea typeface="+mn-ea"/>
              </a:rPr>
              <a:t>(</a:t>
            </a:r>
            <a:r>
              <a:rPr lang="zh-CN" altLang="en-US" sz="1800" dirty="0">
                <a:latin typeface="+mn-ea"/>
                <a:ea typeface="+mn-ea"/>
              </a:rPr>
              <a:t>计算每个样本到各个中心的距离，找到最近的簇中心</a:t>
            </a:r>
            <a:r>
              <a:rPr lang="en-US" altLang="zh-CN" sz="1800" dirty="0">
                <a:latin typeface="+mn-ea"/>
                <a:ea typeface="+mn-ea"/>
              </a:rPr>
              <a:t>)</a:t>
            </a:r>
            <a:endParaRPr lang="en-US" altLang="zh-CN" sz="1800" dirty="0">
              <a:latin typeface="+mn-ea"/>
              <a:ea typeface="+mn-ea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US" altLang="zh-CN" sz="1800" dirty="0">
                <a:latin typeface="+mn-ea"/>
                <a:ea typeface="+mn-ea"/>
              </a:rPr>
              <a:t>compute_centroids(x,labels,k):</a:t>
            </a:r>
            <a:endParaRPr lang="en-US" altLang="zh-CN" sz="1800" dirty="0">
              <a:latin typeface="+mn-ea"/>
              <a:ea typeface="+mn-ea"/>
            </a:endParaRPr>
          </a:p>
          <a:p>
            <a:pPr marL="325755" lvl="1" indent="457200" eaLnBrk="1" hangingPunct="1">
              <a:lnSpc>
                <a:spcPct val="150000"/>
              </a:lnSpc>
              <a:buNone/>
            </a:pPr>
            <a:r>
              <a:rPr lang="en-US" altLang="zh-CN" sz="1800" dirty="0">
                <a:latin typeface="+mn-ea"/>
                <a:ea typeface="+mn-ea"/>
              </a:rPr>
              <a:t>(</a:t>
            </a:r>
            <a:r>
              <a:rPr lang="zh-CN" altLang="en-US" sz="1800" dirty="0">
                <a:latin typeface="+mn-ea"/>
                <a:ea typeface="+mn-ea"/>
              </a:rPr>
              <a:t>通过对每个簇的样本取均值，计算新的中心点</a:t>
            </a:r>
            <a:r>
              <a:rPr lang="en-US" altLang="zh-CN" sz="1800" dirty="0">
                <a:latin typeface="+mn-ea"/>
                <a:ea typeface="+mn-ea"/>
              </a:rPr>
              <a:t>)</a:t>
            </a:r>
            <a:endParaRPr lang="en-US" altLang="zh-CN" sz="1800" dirty="0">
              <a:latin typeface="+mn-ea"/>
              <a:ea typeface="+mn-ea"/>
            </a:endParaRPr>
          </a:p>
          <a:p>
            <a:pPr marL="325755" lvl="1" indent="0" eaLnBrk="1" hangingPunct="1">
              <a:lnSpc>
                <a:spcPct val="150000"/>
              </a:lnSpc>
              <a:buNone/>
            </a:pPr>
            <a:endParaRPr lang="en-US" altLang="zh-CN" sz="1800" dirty="0">
              <a:latin typeface="+mn-ea"/>
              <a:ea typeface="+mn-ea"/>
            </a:endParaRPr>
          </a:p>
          <a:p>
            <a:pPr marL="325755" lvl="1" indent="0" eaLnBrk="1" hangingPunct="1">
              <a:lnSpc>
                <a:spcPct val="150000"/>
              </a:lnSpc>
              <a:buNone/>
            </a:pPr>
            <a:r>
              <a:rPr lang="en-US" altLang="zh-CN" sz="1800" dirty="0">
                <a:latin typeface="+mn-ea"/>
                <a:ea typeface="+mn-ea"/>
              </a:rPr>
              <a:t>k-means: </a:t>
            </a:r>
            <a:r>
              <a:rPr lang="zh-CN" altLang="en-US" sz="1800" dirty="0">
                <a:latin typeface="+mn-ea"/>
                <a:ea typeface="+mn-ea"/>
              </a:rPr>
              <a:t>设定迭代终止条件，如：最大迭代次数、阈值</a:t>
            </a:r>
            <a:r>
              <a:rPr lang="en-US" altLang="zh-CN" sz="1800" dirty="0">
                <a:latin typeface="+mn-ea"/>
                <a:ea typeface="+mn-ea"/>
              </a:rPr>
              <a:t>(</a:t>
            </a:r>
            <a:r>
              <a:rPr lang="zh-CN" altLang="en-US" sz="1800" dirty="0">
                <a:latin typeface="+mn-ea"/>
                <a:ea typeface="+mn-ea"/>
              </a:rPr>
              <a:t>中心点变化量、数据点分配变化量，簇内平均距离变化量</a:t>
            </a:r>
            <a:r>
              <a:rPr lang="en-US" altLang="zh-CN" sz="1800" dirty="0">
                <a:latin typeface="+mn-ea"/>
                <a:ea typeface="+mn-ea"/>
              </a:rPr>
              <a:t>)......</a:t>
            </a:r>
            <a:endParaRPr lang="en-US" altLang="zh-CN" sz="1800" dirty="0">
              <a:latin typeface="+mn-ea"/>
              <a:ea typeface="+mn-ea"/>
            </a:endParaRPr>
          </a:p>
          <a:p>
            <a:pPr lvl="1" eaLnBrk="1" hangingPunct="1">
              <a:lnSpc>
                <a:spcPct val="150000"/>
              </a:lnSpc>
            </a:pPr>
            <a:endParaRPr lang="en-US" altLang="zh-CN" sz="1800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0650" y="93969"/>
            <a:ext cx="7886700" cy="57031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zh-CN" altLang="en-US" dirty="0">
                <a:latin typeface="+mj-ea"/>
                <a:ea typeface="+mj-ea"/>
                <a:sym typeface="+mn-ea"/>
              </a:rPr>
              <a:t>算法</a:t>
            </a:r>
            <a:r>
              <a:rPr lang="zh-CN" altLang="en-US" dirty="0">
                <a:latin typeface="+mj-ea"/>
                <a:ea typeface="+mj-ea"/>
                <a:sym typeface="+mn-ea"/>
              </a:rPr>
              <a:t>流程</a:t>
            </a:r>
            <a:endParaRPr lang="zh-CN" dirty="0" err="1">
              <a:latin typeface="+mj-ea"/>
              <a:ea typeface="+mj-ea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82880" y="848995"/>
            <a:ext cx="8752205" cy="3800475"/>
          </a:xfrm>
        </p:spPr>
        <p:txBody>
          <a:bodyPr>
            <a:noAutofit/>
          </a:bodyPr>
          <a:p>
            <a:pPr eaLnBrk="1" hangingPunct="1">
              <a:lnSpc>
                <a:spcPct val="150000"/>
              </a:lnSpc>
            </a:pPr>
            <a:r>
              <a:rPr lang="en-US" altLang="zh-CN" sz="2000" dirty="0">
                <a:latin typeface="+mn-ea"/>
                <a:ea typeface="+mn-ea"/>
              </a:rPr>
              <a:t>PCA</a:t>
            </a:r>
            <a:r>
              <a:rPr sz="2000" dirty="0">
                <a:latin typeface="+mn-ea"/>
                <a:ea typeface="+mn-ea"/>
              </a:rPr>
              <a:t>降维</a:t>
            </a:r>
            <a:r>
              <a:rPr lang="en-US" altLang="zh-CN" sz="2000" dirty="0">
                <a:latin typeface="+mn-ea"/>
                <a:ea typeface="+mn-ea"/>
              </a:rPr>
              <a:t>:</a:t>
            </a:r>
            <a:r>
              <a:rPr sz="2000" dirty="0">
                <a:latin typeface="+mn-ea"/>
                <a:ea typeface="+mn-ea"/>
              </a:rPr>
              <a:t>旨在利用降维的思想，把多指标转化为少数几个综合指标。</a:t>
            </a:r>
            <a:endParaRPr sz="2000" dirty="0">
              <a:latin typeface="+mn-ea"/>
              <a:ea typeface="+mn-ea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1815" dirty="0">
                <a:latin typeface="+mn-ea"/>
                <a:ea typeface="+mn-ea"/>
              </a:rPr>
              <a:t>标准化</a:t>
            </a:r>
            <a:r>
              <a:rPr lang="zh-CN" altLang="en-US" sz="1815" dirty="0">
                <a:latin typeface="+mn-ea"/>
                <a:ea typeface="+mn-ea"/>
              </a:rPr>
              <a:t>数据</a:t>
            </a:r>
            <a:endParaRPr lang="zh-CN" altLang="en-US" sz="1815" dirty="0">
              <a:latin typeface="+mn-ea"/>
              <a:ea typeface="+mn-ea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1815" dirty="0">
                <a:latin typeface="+mn-ea"/>
                <a:ea typeface="+mn-ea"/>
              </a:rPr>
              <a:t>计算协方差</a:t>
            </a:r>
            <a:r>
              <a:rPr lang="zh-CN" altLang="en-US" sz="1815" dirty="0">
                <a:latin typeface="+mn-ea"/>
                <a:ea typeface="+mn-ea"/>
              </a:rPr>
              <a:t>矩阵</a:t>
            </a:r>
            <a:endParaRPr lang="zh-CN" altLang="en-US" sz="1815" dirty="0">
              <a:latin typeface="+mn-ea"/>
              <a:ea typeface="+mn-ea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1815" dirty="0">
                <a:latin typeface="+mn-ea"/>
                <a:ea typeface="+mn-ea"/>
              </a:rPr>
              <a:t>计算特征值和特征</a:t>
            </a:r>
            <a:r>
              <a:rPr lang="zh-CN" altLang="en-US" sz="1815" dirty="0">
                <a:latin typeface="+mn-ea"/>
                <a:ea typeface="+mn-ea"/>
              </a:rPr>
              <a:t>向量</a:t>
            </a:r>
            <a:endParaRPr lang="zh-CN" altLang="en-US" sz="1815" dirty="0">
              <a:latin typeface="+mn-ea"/>
              <a:ea typeface="+mn-ea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1815" dirty="0">
                <a:latin typeface="+mn-ea"/>
                <a:ea typeface="+mn-ea"/>
              </a:rPr>
              <a:t>按特征值从大到小</a:t>
            </a:r>
            <a:r>
              <a:rPr lang="zh-CN" altLang="en-US" sz="1815" dirty="0">
                <a:latin typeface="+mn-ea"/>
                <a:ea typeface="+mn-ea"/>
              </a:rPr>
              <a:t>排序</a:t>
            </a:r>
            <a:endParaRPr lang="zh-CN" altLang="en-US" sz="1815" dirty="0">
              <a:latin typeface="+mn-ea"/>
              <a:ea typeface="+mn-ea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1815" dirty="0">
                <a:latin typeface="+mn-ea"/>
                <a:ea typeface="+mn-ea"/>
              </a:rPr>
              <a:t>选择前</a:t>
            </a:r>
            <a:r>
              <a:rPr lang="en-US" altLang="zh-CN" sz="1815" dirty="0">
                <a:latin typeface="+mn-ea"/>
                <a:ea typeface="+mn-ea"/>
              </a:rPr>
              <a:t> x </a:t>
            </a:r>
            <a:r>
              <a:rPr lang="zh-CN" altLang="en-US" sz="1815" dirty="0">
                <a:latin typeface="+mn-ea"/>
                <a:ea typeface="+mn-ea"/>
              </a:rPr>
              <a:t>个特征向量</a:t>
            </a:r>
            <a:r>
              <a:rPr lang="en-US" altLang="zh-CN" sz="1815" dirty="0">
                <a:latin typeface="+mn-ea"/>
                <a:ea typeface="+mn-ea"/>
              </a:rPr>
              <a:t>(</a:t>
            </a:r>
            <a:r>
              <a:rPr lang="zh-CN" altLang="en-US" sz="1815" dirty="0">
                <a:latin typeface="+mn-ea"/>
                <a:ea typeface="+mn-ea"/>
              </a:rPr>
              <a:t>选择主成分</a:t>
            </a:r>
            <a:r>
              <a:rPr lang="en-US" altLang="zh-CN" sz="1815" dirty="0">
                <a:latin typeface="+mn-ea"/>
                <a:ea typeface="+mn-ea"/>
              </a:rPr>
              <a:t>)</a:t>
            </a:r>
            <a:endParaRPr lang="zh-CN" altLang="en-US" sz="1815" dirty="0">
              <a:latin typeface="+mn-ea"/>
              <a:ea typeface="+mn-ea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1815" dirty="0">
                <a:latin typeface="+mn-ea"/>
                <a:ea typeface="+mn-ea"/>
              </a:rPr>
              <a:t>将数据投影到新的特征空间，得到降维后的</a:t>
            </a:r>
            <a:r>
              <a:rPr lang="zh-CN" altLang="en-US" sz="1815" dirty="0">
                <a:latin typeface="+mn-ea"/>
                <a:ea typeface="+mn-ea"/>
              </a:rPr>
              <a:t>数据</a:t>
            </a:r>
            <a:endParaRPr lang="zh-CN" altLang="en-US" sz="1815" dirty="0">
              <a:latin typeface="+mn-ea"/>
              <a:ea typeface="+mn-ea"/>
            </a:endParaRPr>
          </a:p>
          <a:p>
            <a:pPr marL="325755" lvl="1" indent="457200" eaLnBrk="1" hangingPunct="1">
              <a:lnSpc>
                <a:spcPct val="150000"/>
              </a:lnSpc>
              <a:buNone/>
            </a:pPr>
            <a:r>
              <a:rPr lang="zh-CN" altLang="en-US" sz="1600" dirty="0">
                <a:latin typeface="+mn-ea"/>
                <a:ea typeface="+mn-ea"/>
              </a:rPr>
              <a:t>示例：鸢尾花降维前后对比</a:t>
            </a:r>
            <a:r>
              <a:rPr lang="en-US" altLang="zh-CN" sz="1600" dirty="0">
                <a:latin typeface="+mn-ea"/>
                <a:ea typeface="+mn-ea"/>
              </a:rPr>
              <a:t>(</a:t>
            </a:r>
            <a:r>
              <a:rPr lang="en-US" altLang="zh-CN" sz="1600" dirty="0">
                <a:latin typeface="+mn-ea"/>
                <a:ea typeface="+mn-ea"/>
                <a:sym typeface="+mn-ea"/>
              </a:rPr>
              <a:t>k-means</a:t>
            </a:r>
            <a:r>
              <a:rPr lang="zh-CN" altLang="en-US" sz="1600" dirty="0">
                <a:latin typeface="+mn-ea"/>
                <a:ea typeface="+mn-ea"/>
                <a:sym typeface="+mn-ea"/>
              </a:rPr>
              <a:t>聚类</a:t>
            </a:r>
            <a:r>
              <a:rPr lang="en-US" altLang="zh-CN" sz="1600" dirty="0">
                <a:latin typeface="+mn-ea"/>
                <a:ea typeface="+mn-ea"/>
              </a:rPr>
              <a:t>)</a:t>
            </a:r>
            <a:r>
              <a:rPr lang="zh-CN" altLang="en-US" sz="1600" dirty="0">
                <a:latin typeface="+mn-ea"/>
                <a:ea typeface="+mn-ea"/>
              </a:rPr>
              <a:t>：</a:t>
            </a:r>
            <a:endParaRPr lang="zh-CN" altLang="en-US" sz="1600" dirty="0">
              <a:latin typeface="+mn-ea"/>
              <a:ea typeface="+mn-ea"/>
            </a:endParaRPr>
          </a:p>
          <a:p>
            <a:pPr marL="325755" lvl="1" indent="457200" eaLnBrk="1" hangingPunct="1">
              <a:lnSpc>
                <a:spcPct val="150000"/>
              </a:lnSpc>
              <a:buNone/>
            </a:pPr>
            <a:endParaRPr lang="zh-CN" altLang="en-US" sz="1600" dirty="0">
              <a:latin typeface="+mn-ea"/>
              <a:ea typeface="+mn-ea"/>
            </a:endParaRPr>
          </a:p>
          <a:p>
            <a:pPr marL="325755" lvl="1" indent="457200" eaLnBrk="1" hangingPunct="1">
              <a:lnSpc>
                <a:spcPct val="150000"/>
              </a:lnSpc>
              <a:buNone/>
            </a:pPr>
            <a:r>
              <a:rPr lang="en-US" altLang="zh-CN" sz="1600" dirty="0">
                <a:latin typeface="+mn-ea"/>
                <a:ea typeface="+mn-ea"/>
              </a:rPr>
              <a:t>MINIST</a:t>
            </a:r>
            <a:r>
              <a:rPr lang="zh-CN" altLang="en-US" sz="1600" dirty="0">
                <a:latin typeface="+mn-ea"/>
                <a:ea typeface="+mn-ea"/>
              </a:rPr>
              <a:t>降维前后对比</a:t>
            </a:r>
            <a:r>
              <a:rPr lang="en-US" altLang="zh-CN" sz="1600" dirty="0">
                <a:latin typeface="+mn-ea"/>
                <a:ea typeface="+mn-ea"/>
              </a:rPr>
              <a:t>(k-means</a:t>
            </a:r>
            <a:r>
              <a:rPr lang="zh-CN" altLang="en-US" sz="1600" dirty="0">
                <a:latin typeface="+mn-ea"/>
                <a:ea typeface="+mn-ea"/>
              </a:rPr>
              <a:t>聚类</a:t>
            </a:r>
            <a:r>
              <a:rPr lang="en-US" altLang="zh-CN" sz="1600" dirty="0">
                <a:latin typeface="+mn-ea"/>
                <a:ea typeface="+mn-ea"/>
              </a:rPr>
              <a:t>)</a:t>
            </a:r>
            <a:r>
              <a:rPr lang="zh-CN" altLang="en-US" sz="1600" dirty="0">
                <a:latin typeface="+mn-ea"/>
                <a:ea typeface="+mn-ea"/>
              </a:rPr>
              <a:t>：</a:t>
            </a:r>
            <a:endParaRPr lang="zh-CN" altLang="en-US" sz="1600" dirty="0"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r="497" b="45775"/>
          <a:stretch>
            <a:fillRect/>
          </a:stretch>
        </p:blipFill>
        <p:spPr>
          <a:xfrm>
            <a:off x="850265" y="4649470"/>
            <a:ext cx="7760335" cy="5175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565" y="5659120"/>
            <a:ext cx="7277100" cy="466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0650" y="93969"/>
            <a:ext cx="7886700" cy="57031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zh-CN" altLang="en-US" dirty="0">
                <a:latin typeface="+mj-ea"/>
                <a:ea typeface="+mj-ea"/>
                <a:sym typeface="+mn-ea"/>
              </a:rPr>
              <a:t>实验</a:t>
            </a:r>
            <a:r>
              <a:rPr lang="zh-CN" altLang="en-US" dirty="0">
                <a:latin typeface="+mj-ea"/>
                <a:ea typeface="+mj-ea"/>
                <a:sym typeface="+mn-ea"/>
              </a:rPr>
              <a:t>要求</a:t>
            </a:r>
            <a:endParaRPr lang="zh-CN" altLang="en-US" dirty="0">
              <a:latin typeface="+mj-ea"/>
              <a:ea typeface="+mj-ea"/>
              <a:sym typeface="+mn-ea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82880" y="1346835"/>
            <a:ext cx="8752205" cy="3800475"/>
          </a:xfrm>
        </p:spPr>
        <p:txBody>
          <a:bodyPr>
            <a:noAutofit/>
          </a:bodyPr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latin typeface="+mn-ea"/>
                <a:ea typeface="+mn-ea"/>
              </a:rPr>
              <a:t>采用分类算法(任选一种</a:t>
            </a:r>
            <a:r>
              <a:rPr lang="zh-CN" altLang="en-US" dirty="0">
                <a:latin typeface="+mn-ea"/>
                <a:ea typeface="+mn-ea"/>
              </a:rPr>
              <a:t>)对比降维前后的准确性。</a:t>
            </a:r>
            <a:endParaRPr lang="zh-CN" altLang="en-US" dirty="0">
              <a:latin typeface="+mn-ea"/>
              <a:ea typeface="+mn-ea"/>
            </a:endParaRPr>
          </a:p>
          <a:p>
            <a:pPr lvl="1" eaLnBrk="1" hangingPunct="1">
              <a:lnSpc>
                <a:spcPct val="150000"/>
              </a:lnSpc>
            </a:pPr>
            <a:endParaRPr lang="en-US" altLang="zh-CN" dirty="0">
              <a:latin typeface="+mn-ea"/>
              <a:ea typeface="+mn-ea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latin typeface="+mn-ea"/>
                <a:ea typeface="+mn-ea"/>
              </a:rPr>
              <a:t>采用</a:t>
            </a:r>
            <a:r>
              <a:rPr lang="en-US" altLang="zh-CN" dirty="0">
                <a:latin typeface="+mn-ea"/>
                <a:ea typeface="+mn-ea"/>
              </a:rPr>
              <a:t>聚类算法(任选一种)对比降维前后的准确性</a:t>
            </a:r>
            <a:r>
              <a:rPr lang="zh-CN" altLang="en-US" dirty="0">
                <a:latin typeface="+mn-ea"/>
                <a:ea typeface="+mn-ea"/>
              </a:rPr>
              <a:t>。</a:t>
            </a:r>
            <a:endParaRPr lang="zh-CN" altLang="en-US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实验目的</a:t>
            </a:r>
            <a:endParaRPr lang="zh-CN" altLang="en-US" dirty="0"/>
          </a:p>
          <a:p>
            <a:endParaRPr lang="en-US" altLang="zh-CN" dirty="0"/>
          </a:p>
          <a:p>
            <a:pPr lvl="2"/>
            <a:r>
              <a:rPr lang="zh-CN" dirty="0"/>
              <a:t>理解并描述降维、聚类算法原理，并实现编程。</a:t>
            </a:r>
            <a:endParaRPr lang="zh-CN" dirty="0"/>
          </a:p>
          <a:p>
            <a:pPr lvl="2"/>
            <a:endParaRPr lang="zh-CN" dirty="0"/>
          </a:p>
          <a:p>
            <a:r>
              <a:rPr lang="zh-CN" altLang="en-US" dirty="0"/>
              <a:t>项目内容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zh-CN" dirty="0"/>
          </a:p>
          <a:p>
            <a:pPr lvl="2"/>
            <a:r>
              <a:rPr lang="zh-CN" sz="1800" dirty="0"/>
              <a:t>至少掌握一种经典的降维算法、一种经典的聚类算法。</a:t>
            </a:r>
            <a:endParaRPr lang="zh-CN" sz="1800" dirty="0"/>
          </a:p>
          <a:p>
            <a:endParaRPr lang="en-US" altLang="zh-CN" dirty="0"/>
          </a:p>
          <a:p>
            <a:pPr lvl="2"/>
            <a:r>
              <a:rPr lang="zh-CN" sz="1800" dirty="0"/>
              <a:t>编程实践，将算法应用于合适的聚类数据集 (如鸢尾花、UCI数据集、Kaggle数据集)，要求算法至少用于两个数据集。</a:t>
            </a:r>
            <a:endParaRPr lang="zh-CN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0650" y="93969"/>
            <a:ext cx="7886700" cy="57031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zh-CN" altLang="en-US" dirty="0" err="1">
                <a:latin typeface="+mj-ea"/>
                <a:ea typeface="+mj-ea"/>
              </a:rPr>
              <a:t>算法</a:t>
            </a:r>
            <a:r>
              <a:rPr lang="zh-CN" dirty="0" err="1">
                <a:latin typeface="+mj-ea"/>
                <a:ea typeface="+mj-ea"/>
              </a:rPr>
              <a:t>简介</a:t>
            </a:r>
            <a:endParaRPr lang="zh-CN" dirty="0" err="1">
              <a:latin typeface="+mj-ea"/>
              <a:ea typeface="+mj-ea"/>
            </a:endParaRPr>
          </a:p>
        </p:txBody>
      </p:sp>
      <p:sp>
        <p:nvSpPr>
          <p:cNvPr id="19460" name="内容占位符 2"/>
          <p:cNvSpPr>
            <a:spLocks noGrp="1"/>
          </p:cNvSpPr>
          <p:nvPr>
            <p:ph idx="1"/>
          </p:nvPr>
        </p:nvSpPr>
        <p:spPr>
          <a:xfrm>
            <a:off x="182880" y="1077595"/>
            <a:ext cx="8752205" cy="5066665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</a:pPr>
            <a:r>
              <a:rPr altLang="en-US" sz="2000" dirty="0">
                <a:latin typeface="+mn-ea"/>
                <a:ea typeface="+mn-ea"/>
              </a:rPr>
              <a:t>聚类：</a:t>
            </a:r>
            <a:r>
              <a:rPr sz="2000">
                <a:sym typeface="+mn-ea"/>
              </a:rPr>
              <a:t>把一组个体按照相似性归成若干个类，属于</a:t>
            </a:r>
            <a:r>
              <a:rPr sz="2000">
                <a:solidFill>
                  <a:srgbClr val="FF0000"/>
                </a:solidFill>
                <a:sym typeface="+mn-ea"/>
              </a:rPr>
              <a:t>无监督学习方法</a:t>
            </a:r>
            <a:r>
              <a:rPr sz="2000">
                <a:sym typeface="+mn-ea"/>
              </a:rPr>
              <a:t>。</a:t>
            </a:r>
            <a:endParaRPr sz="2000"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altLang="en-US" sz="2000" dirty="0">
              <a:latin typeface="+mn-ea"/>
              <a:ea typeface="+mn-ea"/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altLang="en-US" sz="2000" dirty="0">
              <a:latin typeface="+mn-ea"/>
              <a:ea typeface="+mn-ea"/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altLang="en-US" sz="2000" dirty="0">
              <a:latin typeface="+mn-ea"/>
              <a:ea typeface="+mn-ea"/>
              <a:sym typeface="+mn-ea"/>
            </a:endParaRPr>
          </a:p>
          <a:p>
            <a:pPr eaLnBrk="1" hangingPunct="1">
              <a:lnSpc>
                <a:spcPct val="150000"/>
              </a:lnSpc>
            </a:pPr>
            <a:r>
              <a:rPr sz="2000">
                <a:latin typeface="+mn-ea"/>
                <a:ea typeface="+mn-ea"/>
                <a:sym typeface="+mn-ea"/>
              </a:rPr>
              <a:t>降维：</a:t>
            </a:r>
            <a:r>
              <a:rPr sz="2000">
                <a:sym typeface="+mn-ea"/>
              </a:rPr>
              <a:t>最大程度降低数据特征（剔除无用特征）的同时，尽可能多的保留原数据中包含的信息。</a:t>
            </a:r>
            <a:br>
              <a:rPr altLang="en-US" sz="2000" dirty="0">
                <a:latin typeface="+mn-ea"/>
                <a:ea typeface="+mn-ea"/>
              </a:rPr>
            </a:br>
            <a:endParaRPr lang="zh-CN" sz="1600" dirty="0"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5590" y="4512310"/>
            <a:ext cx="3512820" cy="16319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295" y="1616075"/>
            <a:ext cx="2577465" cy="19450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0650" y="93969"/>
            <a:ext cx="7886700" cy="57031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zh-CN" dirty="0" err="1">
                <a:latin typeface="+mj-ea"/>
                <a:ea typeface="+mj-ea"/>
              </a:rPr>
              <a:t>数据集简介</a:t>
            </a:r>
            <a:endParaRPr lang="zh-CN" dirty="0" err="1">
              <a:latin typeface="+mj-ea"/>
              <a:ea typeface="+mj-ea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pPr fontAlgn="auto">
              <a:lnSpc>
                <a:spcPct val="150000"/>
              </a:lnSpc>
            </a:pPr>
            <a:r>
              <a:rPr lang="en-US" altLang="zh-CN"/>
              <a:t>MINIST </a:t>
            </a:r>
            <a:r>
              <a:t>手写数字</a:t>
            </a:r>
            <a:r>
              <a:t>数据集</a:t>
            </a:r>
          </a:p>
          <a:p>
            <a:pPr lvl="1" fontAlgn="auto">
              <a:lnSpc>
                <a:spcPct val="150000"/>
              </a:lnSpc>
            </a:pPr>
            <a:r>
              <a:rPr lang="en-US"/>
              <a:t>28</a:t>
            </a:r>
            <a:r>
              <a:rPr lang="zh-CN" altLang="en-US"/>
              <a:t>×</a:t>
            </a:r>
            <a:r>
              <a:rPr lang="en-US" altLang="zh-CN"/>
              <a:t>28</a:t>
            </a:r>
            <a:r>
              <a:rPr lang="zh-CN" altLang="en-US"/>
              <a:t>灰度手写数字</a:t>
            </a:r>
            <a:r>
              <a:rPr lang="zh-CN" altLang="en-US"/>
              <a:t>图像</a:t>
            </a:r>
            <a:endParaRPr lang="zh-CN" altLang="en-US"/>
          </a:p>
          <a:p>
            <a:pPr lvl="1" fontAlgn="auto">
              <a:lnSpc>
                <a:spcPct val="150000"/>
              </a:lnSpc>
            </a:pPr>
            <a:r>
              <a:rPr lang="zh-CN" altLang="en-US"/>
              <a:t>一共</a:t>
            </a:r>
            <a:r>
              <a:rPr lang="en-US" altLang="zh-CN"/>
              <a:t>10</a:t>
            </a:r>
            <a:r>
              <a:rPr lang="zh-CN" altLang="en-US"/>
              <a:t>类，即数字</a:t>
            </a:r>
            <a:r>
              <a:rPr lang="en-US" altLang="zh-CN"/>
              <a:t>0-9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7375" y="2831465"/>
            <a:ext cx="5429250" cy="3371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0650" y="93969"/>
            <a:ext cx="7886700" cy="57031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zh-CN" altLang="en-US" dirty="0">
                <a:latin typeface="+mj-ea"/>
                <a:ea typeface="+mj-ea"/>
              </a:rPr>
              <a:t>实验</a:t>
            </a:r>
            <a:r>
              <a:rPr lang="zh-CN" altLang="en-US" dirty="0">
                <a:latin typeface="+mj-ea"/>
                <a:ea typeface="+mj-ea"/>
              </a:rPr>
              <a:t>流程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19460" name="内容占位符 2"/>
          <p:cNvSpPr>
            <a:spLocks noGrp="1"/>
          </p:cNvSpPr>
          <p:nvPr>
            <p:ph idx="1"/>
          </p:nvPr>
        </p:nvSpPr>
        <p:spPr>
          <a:xfrm>
            <a:off x="182880" y="1077595"/>
            <a:ext cx="8752205" cy="5066665"/>
          </a:xfrm>
        </p:spPr>
        <p:txBody>
          <a:bodyPr>
            <a:noAutofit/>
          </a:bodyPr>
          <a:lstStyle/>
          <a:p>
            <a:pPr lvl="1" eaLnBrk="1" hangingPunct="1">
              <a:lnSpc>
                <a:spcPct val="150000"/>
              </a:lnSpc>
            </a:pPr>
            <a:r>
              <a:rPr lang="en-US" altLang="zh-CN" sz="1600" dirty="0">
                <a:latin typeface="+mn-ea"/>
                <a:ea typeface="+mn-ea"/>
              </a:rPr>
              <a:t>1.</a:t>
            </a:r>
            <a:r>
              <a:rPr lang="zh-CN" altLang="en-US" sz="1600" dirty="0">
                <a:latin typeface="+mn-ea"/>
                <a:ea typeface="+mn-ea"/>
              </a:rPr>
              <a:t>需要的库</a:t>
            </a:r>
            <a:r>
              <a:rPr lang="en-US" altLang="zh-CN" sz="1600" dirty="0">
                <a:latin typeface="+mn-ea"/>
                <a:ea typeface="+mn-ea"/>
              </a:rPr>
              <a:t>(</a:t>
            </a:r>
            <a:r>
              <a:rPr lang="zh-CN" altLang="en-US" sz="1600" dirty="0">
                <a:latin typeface="+mn-ea"/>
                <a:ea typeface="+mn-ea"/>
              </a:rPr>
              <a:t>标红</a:t>
            </a:r>
            <a:r>
              <a:rPr lang="zh-CN" altLang="en-US" sz="1600" dirty="0">
                <a:latin typeface="+mn-ea"/>
                <a:ea typeface="+mn-ea"/>
              </a:rPr>
              <a:t>的需手写实现，仅作示例参考</a:t>
            </a:r>
            <a:r>
              <a:rPr lang="en-US" altLang="zh-CN" sz="1600" dirty="0">
                <a:latin typeface="+mn-ea"/>
                <a:ea typeface="+mn-ea"/>
              </a:rPr>
              <a:t>)</a:t>
            </a:r>
            <a:r>
              <a:rPr sz="1600" dirty="0">
                <a:latin typeface="+mn-ea"/>
                <a:ea typeface="+mn-ea"/>
              </a:rPr>
              <a:t>：</a:t>
            </a:r>
            <a:endParaRPr sz="1600" dirty="0">
              <a:latin typeface="+mn-ea"/>
              <a:ea typeface="+mn-ea"/>
            </a:endParaRPr>
          </a:p>
          <a:p>
            <a:pPr marL="325755" lvl="1" indent="0" fontAlgn="auto">
              <a:lnSpc>
                <a:spcPct val="100000"/>
              </a:lnSpc>
              <a:buNone/>
            </a:pPr>
            <a:r>
              <a:rPr sz="1600" dirty="0">
                <a:latin typeface="+mn-ea"/>
                <a:ea typeface="+mn-ea"/>
              </a:rPr>
              <a:t>import matplotlib.pyplot as plt</a:t>
            </a:r>
            <a:endParaRPr sz="1600" dirty="0">
              <a:latin typeface="+mn-ea"/>
              <a:ea typeface="+mn-ea"/>
            </a:endParaRPr>
          </a:p>
          <a:p>
            <a:pPr marL="325755" lvl="1" indent="0" fontAlgn="auto">
              <a:lnSpc>
                <a:spcPct val="100000"/>
              </a:lnSpc>
              <a:buNone/>
            </a:pPr>
            <a:r>
              <a:rPr sz="1600" dirty="0">
                <a:latin typeface="+mn-ea"/>
                <a:ea typeface="+mn-ea"/>
              </a:rPr>
              <a:t>import numpy as np</a:t>
            </a:r>
            <a:endParaRPr sz="1600" dirty="0">
              <a:latin typeface="+mn-ea"/>
              <a:ea typeface="+mn-ea"/>
            </a:endParaRPr>
          </a:p>
          <a:p>
            <a:pPr marL="325755" lvl="1" indent="0" fontAlgn="auto">
              <a:lnSpc>
                <a:spcPct val="100000"/>
              </a:lnSpc>
              <a:buNone/>
            </a:pPr>
            <a:r>
              <a:rPr sz="1600" dirty="0">
                <a:latin typeface="+mn-ea"/>
                <a:ea typeface="+mn-ea"/>
                <a:sym typeface="+mn-ea"/>
              </a:rPr>
              <a:t>from sklearn.datasets import fetch_openml</a:t>
            </a:r>
            <a:endParaRPr sz="1600" dirty="0">
              <a:latin typeface="+mn-ea"/>
              <a:ea typeface="+mn-ea"/>
            </a:endParaRPr>
          </a:p>
          <a:p>
            <a:pPr marL="325755" lvl="1" indent="0" fontAlgn="auto">
              <a:lnSpc>
                <a:spcPct val="100000"/>
              </a:lnSpc>
              <a:buNone/>
            </a:pPr>
            <a:r>
              <a:rPr sz="1600" dirty="0">
                <a:latin typeface="+mn-ea"/>
                <a:ea typeface="+mn-ea"/>
                <a:sym typeface="+mn-ea"/>
              </a:rPr>
              <a:t>from sklearn.datasets import load_iris</a:t>
            </a:r>
            <a:endParaRPr sz="1600" dirty="0">
              <a:latin typeface="+mn-ea"/>
              <a:ea typeface="+mn-ea"/>
            </a:endParaRPr>
          </a:p>
          <a:p>
            <a:pPr marL="325755" lvl="1" indent="0" fontAlgn="auto">
              <a:lnSpc>
                <a:spcPct val="100000"/>
              </a:lnSpc>
              <a:buNone/>
            </a:pPr>
            <a:r>
              <a:rPr sz="1600" dirty="0">
                <a:solidFill>
                  <a:srgbClr val="FF0000"/>
                </a:solidFill>
                <a:latin typeface="+mn-ea"/>
                <a:ea typeface="+mn-ea"/>
              </a:rPr>
              <a:t>from sklearn.cluster import KMeans</a:t>
            </a:r>
            <a:endParaRPr sz="1600" dirty="0">
              <a:solidFill>
                <a:srgbClr val="FF0000"/>
              </a:solidFill>
              <a:latin typeface="+mn-ea"/>
              <a:ea typeface="+mn-ea"/>
            </a:endParaRPr>
          </a:p>
          <a:p>
            <a:pPr marL="325755" lvl="1" indent="0" fontAlgn="auto">
              <a:lnSpc>
                <a:spcPct val="100000"/>
              </a:lnSpc>
              <a:buNone/>
            </a:pPr>
            <a:r>
              <a:rPr sz="1600" dirty="0">
                <a:solidFill>
                  <a:srgbClr val="FF0000"/>
                </a:solidFill>
                <a:latin typeface="+mn-ea"/>
                <a:ea typeface="+mn-ea"/>
              </a:rPr>
              <a:t>from sklearn.decomposition import PCA</a:t>
            </a:r>
            <a:endParaRPr sz="1600" dirty="0">
              <a:solidFill>
                <a:srgbClr val="FF0000"/>
              </a:solidFill>
              <a:latin typeface="+mn-ea"/>
              <a:ea typeface="+mn-ea"/>
            </a:endParaRPr>
          </a:p>
          <a:p>
            <a:pPr marL="325755" lvl="1" indent="0" fontAlgn="auto">
              <a:lnSpc>
                <a:spcPct val="100000"/>
              </a:lnSpc>
              <a:buNone/>
            </a:pPr>
            <a:r>
              <a:rPr sz="1600" dirty="0">
                <a:latin typeface="+mn-ea"/>
                <a:ea typeface="+mn-ea"/>
              </a:rPr>
              <a:t>from sklearn.model_selection import train_test_split</a:t>
            </a:r>
            <a:endParaRPr sz="1600" dirty="0">
              <a:latin typeface="+mn-ea"/>
              <a:ea typeface="+mn-ea"/>
            </a:endParaRPr>
          </a:p>
          <a:p>
            <a:pPr marL="325755" lvl="1" indent="0" fontAlgn="auto">
              <a:lnSpc>
                <a:spcPct val="100000"/>
              </a:lnSpc>
              <a:buNone/>
            </a:pPr>
            <a:r>
              <a:rPr sz="1600" dirty="0">
                <a:latin typeface="+mn-ea"/>
                <a:ea typeface="+mn-ea"/>
              </a:rPr>
              <a:t>from sklearn import metrics</a:t>
            </a:r>
            <a:endParaRPr sz="1600" dirty="0">
              <a:latin typeface="+mn-ea"/>
              <a:ea typeface="+mn-ea"/>
            </a:endParaRPr>
          </a:p>
          <a:p>
            <a:pPr marL="325755" lvl="1" indent="0" fontAlgn="auto">
              <a:lnSpc>
                <a:spcPct val="100000"/>
              </a:lnSpc>
              <a:buNone/>
            </a:pPr>
            <a:r>
              <a:rPr sz="1600" dirty="0">
                <a:latin typeface="+mn-ea"/>
                <a:ea typeface="+mn-ea"/>
              </a:rPr>
              <a:t>from sklearn.metrics import adjusted_rand_score as ari_score</a:t>
            </a:r>
            <a:endParaRPr sz="1600" dirty="0">
              <a:latin typeface="+mn-ea"/>
              <a:ea typeface="+mn-ea"/>
            </a:endParaRPr>
          </a:p>
          <a:p>
            <a:pPr marL="325755" lvl="1" indent="0" fontAlgn="auto">
              <a:lnSpc>
                <a:spcPct val="100000"/>
              </a:lnSpc>
              <a:buNone/>
            </a:pPr>
            <a:r>
              <a:rPr sz="1600" dirty="0">
                <a:latin typeface="+mn-ea"/>
                <a:ea typeface="+mn-ea"/>
              </a:rPr>
              <a:t>from sklearn.metrics import adjusted_mutual_info_score as ami_score</a:t>
            </a:r>
            <a:endParaRPr sz="1600" dirty="0">
              <a:latin typeface="+mn-ea"/>
              <a:ea typeface="+mn-ea"/>
            </a:endParaRPr>
          </a:p>
          <a:p>
            <a:pPr marL="325755" lvl="1" indent="0" fontAlgn="auto">
              <a:lnSpc>
                <a:spcPct val="100000"/>
              </a:lnSpc>
              <a:buNone/>
            </a:pPr>
            <a:r>
              <a:rPr sz="1600" dirty="0">
                <a:latin typeface="+mn-ea"/>
                <a:ea typeface="+mn-ea"/>
              </a:rPr>
              <a:t>from sklearn.metrics import normalized_mutual_info_score as nmi_score</a:t>
            </a:r>
            <a:endParaRPr sz="1600" dirty="0">
              <a:latin typeface="+mn-ea"/>
              <a:ea typeface="+mn-ea"/>
            </a:endParaRPr>
          </a:p>
          <a:p>
            <a:pPr marL="325755" lvl="1" indent="0" fontAlgn="auto">
              <a:lnSpc>
                <a:spcPct val="100000"/>
              </a:lnSpc>
              <a:buNone/>
            </a:pPr>
            <a:r>
              <a:rPr sz="1600" dirty="0">
                <a:latin typeface="+mn-ea"/>
                <a:ea typeface="+mn-ea"/>
              </a:rPr>
              <a:t>from sklearn.metrics import fowlkes_mallows_score as fmi_score</a:t>
            </a:r>
            <a:endParaRPr sz="1600" dirty="0">
              <a:latin typeface="+mn-ea"/>
              <a:ea typeface="+mn-ea"/>
            </a:endParaRPr>
          </a:p>
          <a:p>
            <a:pPr marL="325755" lvl="1" indent="0" fontAlgn="auto">
              <a:lnSpc>
                <a:spcPct val="100000"/>
              </a:lnSpc>
              <a:buNone/>
            </a:pPr>
            <a:r>
              <a:rPr sz="1600" dirty="0">
                <a:latin typeface="+mn-ea"/>
                <a:ea typeface="+mn-ea"/>
              </a:rPr>
              <a:t>from sklearn.metrics import cohen_kappa_score as kappa</a:t>
            </a:r>
            <a:endParaRPr sz="1600" dirty="0">
              <a:latin typeface="+mn-ea"/>
              <a:ea typeface="+mn-ea"/>
            </a:endParaRPr>
          </a:p>
          <a:p>
            <a:pPr marL="325755" lvl="1" indent="0" fontAlgn="auto">
              <a:lnSpc>
                <a:spcPct val="100000"/>
              </a:lnSpc>
              <a:buNone/>
            </a:pPr>
            <a:r>
              <a:rPr sz="1600" dirty="0">
                <a:latin typeface="+mn-ea"/>
                <a:ea typeface="+mn-ea"/>
              </a:rPr>
              <a:t>from sklearn.metrics import confusion_matrix</a:t>
            </a:r>
            <a:endParaRPr sz="1600" dirty="0">
              <a:latin typeface="+mn-ea"/>
              <a:ea typeface="+mn-ea"/>
            </a:endParaRPr>
          </a:p>
          <a:p>
            <a:pPr marL="325755" lvl="1" indent="0" fontAlgn="auto">
              <a:lnSpc>
                <a:spcPct val="100000"/>
              </a:lnSpc>
              <a:buNone/>
            </a:pPr>
            <a:r>
              <a:rPr sz="1600" dirty="0">
                <a:latin typeface="+mn-ea"/>
                <a:ea typeface="+mn-ea"/>
              </a:rPr>
              <a:t>from scipy.optimize import linear_sum_assignment</a:t>
            </a:r>
            <a:endParaRPr sz="1600" dirty="0">
              <a:latin typeface="+mn-ea"/>
              <a:ea typeface="+mn-ea"/>
            </a:endParaRPr>
          </a:p>
          <a:p>
            <a:pPr lvl="1" eaLnBrk="1" hangingPunct="1">
              <a:lnSpc>
                <a:spcPct val="150000"/>
              </a:lnSpc>
            </a:pPr>
            <a:endParaRPr lang="zh-CN" sz="1600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0650" y="93969"/>
            <a:ext cx="7886700" cy="57031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zh-CN" altLang="en-US" dirty="0">
                <a:latin typeface="+mj-ea"/>
                <a:ea typeface="+mj-ea"/>
              </a:rPr>
              <a:t>实验</a:t>
            </a:r>
            <a:r>
              <a:rPr lang="zh-CN" altLang="en-US" dirty="0">
                <a:latin typeface="+mj-ea"/>
                <a:ea typeface="+mj-ea"/>
              </a:rPr>
              <a:t>流程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19460" name="内容占位符 2"/>
          <p:cNvSpPr>
            <a:spLocks noGrp="1"/>
          </p:cNvSpPr>
          <p:nvPr>
            <p:ph idx="1"/>
          </p:nvPr>
        </p:nvSpPr>
        <p:spPr>
          <a:xfrm>
            <a:off x="182880" y="1077595"/>
            <a:ext cx="8752205" cy="5066665"/>
          </a:xfrm>
        </p:spPr>
        <p:txBody>
          <a:bodyPr>
            <a:noAutofit/>
          </a:bodyPr>
          <a:lstStyle/>
          <a:p>
            <a:pPr lvl="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1600" dirty="0">
                <a:latin typeface="+mn-ea"/>
                <a:ea typeface="+mn-ea"/>
              </a:rPr>
              <a:t>2.</a:t>
            </a:r>
            <a:r>
              <a:rPr lang="zh-CN" altLang="en-US" sz="1600" dirty="0">
                <a:latin typeface="+mn-ea"/>
                <a:ea typeface="+mn-ea"/>
              </a:rPr>
              <a:t>加载数据集</a:t>
            </a:r>
            <a:r>
              <a:rPr sz="1600" dirty="0">
                <a:latin typeface="+mn-ea"/>
                <a:ea typeface="+mn-ea"/>
              </a:rPr>
              <a:t>：</a:t>
            </a:r>
            <a:endParaRPr sz="1600" dirty="0">
              <a:latin typeface="+mn-ea"/>
              <a:ea typeface="+mn-ea"/>
            </a:endParaRPr>
          </a:p>
          <a:p>
            <a:pPr marL="325755" lvl="1" indent="0" eaLnBrk="1" hangingPunct="1">
              <a:lnSpc>
                <a:spcPct val="150000"/>
              </a:lnSpc>
              <a:buNone/>
            </a:pPr>
            <a:r>
              <a:rPr sz="1600" dirty="0">
                <a:latin typeface="+mn-ea"/>
                <a:ea typeface="+mn-ea"/>
              </a:rPr>
              <a:t>iris = load_iris()</a:t>
            </a:r>
            <a:endParaRPr sz="1600" dirty="0">
              <a:latin typeface="+mn-ea"/>
              <a:ea typeface="+mn-ea"/>
            </a:endParaRPr>
          </a:p>
          <a:p>
            <a:pPr marL="325755" lvl="1" indent="0" eaLnBrk="1" hangingPunct="1">
              <a:lnSpc>
                <a:spcPct val="150000"/>
              </a:lnSpc>
              <a:buNone/>
            </a:pPr>
            <a:r>
              <a:rPr sz="1600" dirty="0">
                <a:latin typeface="+mn-ea"/>
                <a:ea typeface="+mn-ea"/>
              </a:rPr>
              <a:t>X = iris.data</a:t>
            </a:r>
            <a:endParaRPr sz="1600" dirty="0">
              <a:latin typeface="+mn-ea"/>
              <a:ea typeface="+mn-ea"/>
            </a:endParaRPr>
          </a:p>
          <a:p>
            <a:pPr marL="325755" lvl="1" indent="0" eaLnBrk="1" hangingPunct="1">
              <a:lnSpc>
                <a:spcPct val="150000"/>
              </a:lnSpc>
              <a:buNone/>
            </a:pPr>
            <a:r>
              <a:rPr sz="1600" dirty="0">
                <a:latin typeface="+mn-ea"/>
                <a:ea typeface="+mn-ea"/>
              </a:rPr>
              <a:t>y = iris.target</a:t>
            </a:r>
            <a:endParaRPr sz="1600" dirty="0">
              <a:latin typeface="+mn-ea"/>
              <a:ea typeface="+mn-ea"/>
            </a:endParaRPr>
          </a:p>
          <a:p>
            <a:pPr marL="325755" lvl="1" indent="0" eaLnBrk="1" hangingPunct="1">
              <a:lnSpc>
                <a:spcPct val="150000"/>
              </a:lnSpc>
              <a:buNone/>
            </a:pPr>
            <a:endParaRPr sz="1600" dirty="0">
              <a:latin typeface="+mn-ea"/>
              <a:ea typeface="+mn-ea"/>
            </a:endParaRPr>
          </a:p>
          <a:p>
            <a:pPr marL="325755" lvl="1" indent="0" eaLnBrk="1" hangingPunct="1">
              <a:lnSpc>
                <a:spcPct val="150000"/>
              </a:lnSpc>
              <a:buNone/>
            </a:pPr>
            <a:endParaRPr sz="1600" dirty="0">
              <a:latin typeface="+mn-ea"/>
              <a:ea typeface="+mn-ea"/>
            </a:endParaRPr>
          </a:p>
          <a:p>
            <a:pPr marL="-130810" lvl="0" indent="-360045" eaLnBrk="1" hangingPunct="1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1600" dirty="0">
                <a:solidFill>
                  <a:schemeClr val="tx1"/>
                </a:solidFill>
                <a:latin typeface="+mn-ea"/>
                <a:ea typeface="+mn-ea"/>
              </a:rPr>
              <a:t>3.</a:t>
            </a:r>
            <a:r>
              <a:rPr lang="zh-CN" altLang="en-US" sz="1600" dirty="0">
                <a:latin typeface="+mn-ea"/>
                <a:ea typeface="+mn-ea"/>
              </a:rPr>
              <a:t>数据集</a:t>
            </a:r>
            <a:r>
              <a:rPr lang="zh-CN" altLang="en-US" sz="1600" dirty="0">
                <a:latin typeface="+mn-ea"/>
                <a:ea typeface="+mn-ea"/>
              </a:rPr>
              <a:t>划分</a:t>
            </a:r>
            <a:endParaRPr lang="zh-CN" altLang="en-US" sz="1600" dirty="0">
              <a:latin typeface="+mn-ea"/>
              <a:ea typeface="+mn-ea"/>
            </a:endParaRPr>
          </a:p>
          <a:p>
            <a:pPr marL="325755" lvl="1" indent="0" eaLnBrk="1" hangingPunct="1">
              <a:lnSpc>
                <a:spcPct val="150000"/>
              </a:lnSpc>
              <a:buNone/>
            </a:pPr>
            <a:r>
              <a:rPr lang="zh-CN" altLang="en-US" sz="1600" dirty="0">
                <a:latin typeface="+mn-ea"/>
                <a:ea typeface="+mn-ea"/>
              </a:rPr>
              <a:t>X_train, X_test, y_train, y_test = train_test_split(X, y, test_size=0.3, random_state=42)</a:t>
            </a:r>
            <a:endParaRPr lang="zh-CN" altLang="en-US" sz="1600" dirty="0">
              <a:latin typeface="+mn-ea"/>
              <a:ea typeface="+mn-ea"/>
            </a:endParaRPr>
          </a:p>
          <a:p>
            <a:pPr lvl="0" eaLnBrk="1" hangingPunct="1">
              <a:lnSpc>
                <a:spcPct val="150000"/>
              </a:lnSpc>
              <a:buFont typeface="Wingdings" panose="05000000000000000000" charset="0"/>
              <a:buChar char="l"/>
            </a:pPr>
            <a:endParaRPr sz="1600" dirty="0">
              <a:latin typeface="+mn-ea"/>
              <a:ea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90950" y="1485900"/>
            <a:ext cx="5420360" cy="1403350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marL="325755" lvl="1" indent="0" eaLnBrk="1" hangingPunct="1">
              <a:lnSpc>
                <a:spcPct val="150000"/>
              </a:lnSpc>
              <a:buNone/>
            </a:pPr>
            <a:r>
              <a:rPr dirty="0">
                <a:latin typeface="+mn-ea"/>
                <a:sym typeface="+mn-ea"/>
              </a:rPr>
              <a:t>mnist = fetch_openml('mnist_784',version=1)</a:t>
            </a:r>
            <a:endParaRPr dirty="0">
              <a:latin typeface="+mn-ea"/>
              <a:sym typeface="+mn-ea"/>
            </a:endParaRPr>
          </a:p>
          <a:p>
            <a:pPr marL="325755" lvl="1" indent="0" eaLnBrk="1" hangingPunct="1">
              <a:lnSpc>
                <a:spcPct val="150000"/>
              </a:lnSpc>
              <a:buNone/>
            </a:pPr>
            <a:r>
              <a:rPr dirty="0">
                <a:latin typeface="+mn-ea"/>
                <a:sym typeface="+mn-ea"/>
              </a:rPr>
              <a:t>X = mnist.data.to_numpy()</a:t>
            </a:r>
            <a:endParaRPr dirty="0">
              <a:latin typeface="+mn-ea"/>
              <a:sym typeface="+mn-ea"/>
            </a:endParaRPr>
          </a:p>
          <a:p>
            <a:pPr marL="325755" lvl="1" indent="0" eaLnBrk="1" hangingPunct="1">
              <a:lnSpc>
                <a:spcPct val="150000"/>
              </a:lnSpc>
              <a:buNone/>
            </a:pPr>
            <a:r>
              <a:rPr dirty="0">
                <a:latin typeface="+mn-ea"/>
                <a:sym typeface="+mn-ea"/>
              </a:rPr>
              <a:t>y =mnist.target.astype(int).to_numpy()</a:t>
            </a:r>
            <a:endParaRPr dirty="0">
              <a:latin typeface="+mn-ea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03830" y="1842770"/>
            <a:ext cx="1191895" cy="689610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marL="325755" lvl="1" indent="0" eaLnBrk="1" hangingPunct="1">
              <a:lnSpc>
                <a:spcPct val="150000"/>
              </a:lnSpc>
              <a:buNone/>
            </a:pPr>
            <a:r>
              <a:rPr lang="en-US" b="1" dirty="0">
                <a:latin typeface="+mn-ea"/>
                <a:sym typeface="+mn-ea"/>
              </a:rPr>
              <a:t>or</a:t>
            </a:r>
            <a:endParaRPr lang="en-US" b="1" dirty="0"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0650" y="93969"/>
            <a:ext cx="7886700" cy="57031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zh-CN" altLang="en-US" dirty="0">
                <a:latin typeface="+mj-ea"/>
                <a:ea typeface="+mj-ea"/>
                <a:sym typeface="+mn-ea"/>
              </a:rPr>
              <a:t>实验流程</a:t>
            </a:r>
            <a:endParaRPr lang="zh-CN" dirty="0" err="1">
              <a:latin typeface="+mj-ea"/>
              <a:ea typeface="+mj-ea"/>
            </a:endParaRPr>
          </a:p>
        </p:txBody>
      </p:sp>
      <p:sp>
        <p:nvSpPr>
          <p:cNvPr id="19460" name="内容占位符 2"/>
          <p:cNvSpPr>
            <a:spLocks noGrp="1"/>
          </p:cNvSpPr>
          <p:nvPr>
            <p:ph idx="1"/>
          </p:nvPr>
        </p:nvSpPr>
        <p:spPr>
          <a:xfrm>
            <a:off x="182880" y="1077595"/>
            <a:ext cx="8752205" cy="5066665"/>
          </a:xfrm>
        </p:spPr>
        <p:txBody>
          <a:bodyPr>
            <a:noAutofit/>
          </a:bodyPr>
          <a:lstStyle/>
          <a:p>
            <a:pPr marL="285750" indent="-285750" eaLnBrk="1" hangingPunct="1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1600">
                <a:latin typeface="+mn-ea"/>
                <a:ea typeface="+mn-ea"/>
                <a:sym typeface="+mn-ea"/>
              </a:rPr>
              <a:t>4.K-means</a:t>
            </a:r>
            <a:r>
              <a:rPr sz="1600">
                <a:latin typeface="+mn-ea"/>
                <a:ea typeface="+mn-ea"/>
                <a:sym typeface="+mn-ea"/>
              </a:rPr>
              <a:t>聚类、预测</a:t>
            </a:r>
            <a:endParaRPr sz="1600" dirty="0">
              <a:latin typeface="+mn-ea"/>
              <a:ea typeface="+mn-ea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sz="1600" dirty="0">
                <a:latin typeface="+mn-ea"/>
                <a:ea typeface="+mn-ea"/>
              </a:rPr>
              <a:t>kmeans = KMeans(n_clusters=3, random_state=42)</a:t>
            </a:r>
            <a:endParaRPr sz="1600" dirty="0">
              <a:latin typeface="+mn-ea"/>
              <a:ea typeface="+mn-ea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sz="1600" dirty="0">
                <a:latin typeface="+mn-ea"/>
                <a:ea typeface="+mn-ea"/>
              </a:rPr>
              <a:t>kmeans.fit(X_train)</a:t>
            </a:r>
            <a:endParaRPr sz="1600" dirty="0">
              <a:latin typeface="+mn-ea"/>
              <a:ea typeface="+mn-ea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sz="1600" dirty="0">
                <a:latin typeface="+mn-ea"/>
                <a:ea typeface="+mn-ea"/>
              </a:rPr>
              <a:t>y_pred = kmeans.predict(X_test)</a:t>
            </a:r>
            <a:endParaRPr sz="1600" dirty="0">
              <a:latin typeface="+mn-ea"/>
              <a:ea typeface="+mn-ea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sz="1600" dirty="0">
                <a:latin typeface="+mn-ea"/>
                <a:ea typeface="+mn-ea"/>
              </a:rPr>
              <a:t>labels = np.zeros_like(y_pred)</a:t>
            </a:r>
            <a:endParaRPr sz="1600" dirty="0">
              <a:latin typeface="+mn-ea"/>
              <a:ea typeface="+mn-ea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sz="1600" dirty="0">
                <a:latin typeface="+mn-ea"/>
                <a:ea typeface="+mn-ea"/>
              </a:rPr>
              <a:t># 由于 K-means 的群标签是任意分配的，需要对群标签进行匹配</a:t>
            </a:r>
            <a:endParaRPr sz="1600" dirty="0">
              <a:latin typeface="+mn-ea"/>
              <a:ea typeface="+mn-ea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sz="1600" dirty="0">
                <a:latin typeface="+mn-ea"/>
                <a:ea typeface="+mn-ea"/>
              </a:rPr>
              <a:t>acc, mapping = eva(y_test, y_pred)</a:t>
            </a:r>
            <a:endParaRPr sz="1600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0650" y="93969"/>
            <a:ext cx="7886700" cy="57031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zh-CN" altLang="en-US" dirty="0">
                <a:latin typeface="+mj-ea"/>
                <a:ea typeface="+mj-ea"/>
                <a:sym typeface="+mn-ea"/>
              </a:rPr>
              <a:t>实验流程</a:t>
            </a:r>
            <a:endParaRPr lang="zh-CN" dirty="0" err="1">
              <a:latin typeface="+mj-ea"/>
              <a:ea typeface="+mj-ea"/>
            </a:endParaRPr>
          </a:p>
        </p:txBody>
      </p:sp>
      <p:sp>
        <p:nvSpPr>
          <p:cNvPr id="19460" name="内容占位符 2"/>
          <p:cNvSpPr>
            <a:spLocks noGrp="1"/>
          </p:cNvSpPr>
          <p:nvPr>
            <p:ph idx="1"/>
          </p:nvPr>
        </p:nvSpPr>
        <p:spPr>
          <a:xfrm>
            <a:off x="182880" y="1077595"/>
            <a:ext cx="8752205" cy="5066665"/>
          </a:xfrm>
        </p:spPr>
        <p:txBody>
          <a:bodyPr>
            <a:noAutofit/>
          </a:bodyPr>
          <a:lstStyle/>
          <a:p>
            <a:pPr marL="285750" indent="-285750" eaLnBrk="1" hangingPunct="1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1600">
                <a:latin typeface="+mn-ea"/>
                <a:ea typeface="+mn-ea"/>
                <a:sym typeface="+mn-ea"/>
              </a:rPr>
              <a:t>5.</a:t>
            </a:r>
            <a:r>
              <a:rPr sz="1600">
                <a:latin typeface="+mn-ea"/>
                <a:ea typeface="+mn-ea"/>
                <a:sym typeface="+mn-ea"/>
              </a:rPr>
              <a:t>可视化结果</a:t>
            </a:r>
            <a:endParaRPr sz="1600" dirty="0">
              <a:latin typeface="+mn-ea"/>
              <a:ea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sz="1600" dirty="0">
                <a:latin typeface="+mn-ea"/>
                <a:ea typeface="+mn-ea"/>
              </a:rPr>
              <a:t>x0 = X_test[y_pred == 0]</a:t>
            </a:r>
            <a:endParaRPr sz="1600" dirty="0">
              <a:latin typeface="+mn-ea"/>
              <a:ea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sz="1600" dirty="0">
                <a:latin typeface="+mn-ea"/>
                <a:ea typeface="+mn-ea"/>
              </a:rPr>
              <a:t>x1 = X_test[y_pred == 1]</a:t>
            </a:r>
            <a:endParaRPr sz="1600" dirty="0">
              <a:latin typeface="+mn-ea"/>
              <a:ea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sz="1600" dirty="0">
                <a:latin typeface="+mn-ea"/>
                <a:ea typeface="+mn-ea"/>
              </a:rPr>
              <a:t>x2 = X_test[y_pred == 2]</a:t>
            </a:r>
            <a:endParaRPr sz="1600" dirty="0">
              <a:latin typeface="+mn-ea"/>
              <a:ea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sz="1600" dirty="0">
                <a:latin typeface="+mn-ea"/>
                <a:ea typeface="+mn-ea"/>
              </a:rPr>
              <a:t>plt.scatter(x0[:, 0], x0[:, 1], c="red", marker='o', label='label0')</a:t>
            </a:r>
            <a:endParaRPr sz="1600" dirty="0">
              <a:latin typeface="+mn-ea"/>
              <a:ea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sz="1600" dirty="0">
                <a:latin typeface="+mn-ea"/>
                <a:ea typeface="+mn-ea"/>
              </a:rPr>
              <a:t>plt.scatter(x1[:, 0], x1[:, 1], c="green", marker='o', label='label1')</a:t>
            </a:r>
            <a:endParaRPr sz="1600" dirty="0">
              <a:latin typeface="+mn-ea"/>
              <a:ea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sz="1600" dirty="0">
                <a:latin typeface="+mn-ea"/>
                <a:ea typeface="+mn-ea"/>
              </a:rPr>
              <a:t>plt.scatter(x2[:, 0], x2[:, 1], c="blue", marker='o', label='label2')</a:t>
            </a:r>
            <a:endParaRPr sz="1600" dirty="0">
              <a:latin typeface="+mn-ea"/>
              <a:ea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sz="1600" dirty="0">
                <a:latin typeface="+mn-ea"/>
                <a:ea typeface="+mn-ea"/>
              </a:rPr>
              <a:t>plt.title("clustr before PCA")</a:t>
            </a:r>
            <a:endParaRPr sz="1600" dirty="0">
              <a:latin typeface="+mn-ea"/>
              <a:ea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sz="1600" dirty="0">
                <a:latin typeface="+mn-ea"/>
                <a:ea typeface="+mn-ea"/>
              </a:rPr>
              <a:t>plt.xlabel('petal length')</a:t>
            </a:r>
            <a:endParaRPr sz="1600" dirty="0">
              <a:latin typeface="+mn-ea"/>
              <a:ea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sz="1600" dirty="0">
                <a:latin typeface="+mn-ea"/>
                <a:ea typeface="+mn-ea"/>
              </a:rPr>
              <a:t>plt.ylabel('petal width')</a:t>
            </a:r>
            <a:endParaRPr sz="1600" dirty="0">
              <a:latin typeface="+mn-ea"/>
              <a:ea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sz="1600" dirty="0">
                <a:latin typeface="+mn-ea"/>
                <a:ea typeface="+mn-ea"/>
              </a:rPr>
              <a:t>plt.legend(loc=2)</a:t>
            </a:r>
            <a:endParaRPr sz="1600" dirty="0">
              <a:latin typeface="+mn-ea"/>
              <a:ea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sz="1600" dirty="0">
                <a:latin typeface="+mn-ea"/>
                <a:ea typeface="+mn-ea"/>
              </a:rPr>
              <a:t>plt.show()</a:t>
            </a:r>
            <a:endParaRPr sz="1600" dirty="0"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77740" y="3714115"/>
            <a:ext cx="3623310" cy="26142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0650" y="93969"/>
            <a:ext cx="7886700" cy="57031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zh-CN" altLang="en-US" dirty="0">
                <a:latin typeface="+mj-ea"/>
                <a:ea typeface="+mj-ea"/>
                <a:sym typeface="+mn-ea"/>
              </a:rPr>
              <a:t>实验流程</a:t>
            </a:r>
            <a:endParaRPr lang="zh-CN" dirty="0" err="1">
              <a:latin typeface="+mj-ea"/>
              <a:ea typeface="+mj-ea"/>
            </a:endParaRPr>
          </a:p>
        </p:txBody>
      </p:sp>
      <p:sp>
        <p:nvSpPr>
          <p:cNvPr id="19460" name="内容占位符 2"/>
          <p:cNvSpPr>
            <a:spLocks noGrp="1"/>
          </p:cNvSpPr>
          <p:nvPr>
            <p:ph idx="1"/>
          </p:nvPr>
        </p:nvSpPr>
        <p:spPr>
          <a:xfrm>
            <a:off x="182880" y="1077595"/>
            <a:ext cx="8752205" cy="5066665"/>
          </a:xfrm>
        </p:spPr>
        <p:txBody>
          <a:bodyPr>
            <a:noAutofit/>
          </a:bodyPr>
          <a:lstStyle/>
          <a:p>
            <a:pPr marL="285750" indent="-285750" eaLnBrk="1" hangingPunct="1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1600">
                <a:latin typeface="+mn-ea"/>
                <a:ea typeface="+mn-ea"/>
                <a:sym typeface="+mn-ea"/>
              </a:rPr>
              <a:t>6.</a:t>
            </a:r>
            <a:r>
              <a:rPr sz="1600">
                <a:latin typeface="+mn-ea"/>
                <a:ea typeface="+mn-ea"/>
                <a:sym typeface="+mn-ea"/>
              </a:rPr>
              <a:t>降维后再聚类</a:t>
            </a:r>
            <a:endParaRPr sz="1600" dirty="0">
              <a:latin typeface="+mn-ea"/>
              <a:ea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sz="1600" dirty="0">
                <a:latin typeface="+mn-ea"/>
                <a:ea typeface="+mn-ea"/>
              </a:rPr>
              <a:t>pca = PCA(n_components=2)</a:t>
            </a:r>
            <a:endParaRPr sz="1600" dirty="0">
              <a:latin typeface="+mn-ea"/>
              <a:ea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sz="1600" dirty="0">
                <a:latin typeface="+mn-ea"/>
                <a:ea typeface="+mn-ea"/>
              </a:rPr>
              <a:t>X_train_r = pca.fit_transform(X_train)</a:t>
            </a:r>
            <a:endParaRPr sz="1600" dirty="0">
              <a:latin typeface="+mn-ea"/>
              <a:ea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sz="1600" dirty="0">
                <a:latin typeface="+mn-ea"/>
                <a:ea typeface="+mn-ea"/>
              </a:rPr>
              <a:t>X_test_r = pca.transform(X_test)</a:t>
            </a:r>
            <a:endParaRPr sz="1600" dirty="0">
              <a:latin typeface="+mn-ea"/>
              <a:ea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sz="1600" dirty="0">
                <a:latin typeface="+mn-ea"/>
                <a:ea typeface="+mn-ea"/>
              </a:rPr>
              <a:t># 使用降级后的数据再次进行 K-means 训练</a:t>
            </a:r>
            <a:endParaRPr sz="1600" dirty="0">
              <a:latin typeface="+mn-ea"/>
              <a:ea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sz="1600" dirty="0">
                <a:latin typeface="+mn-ea"/>
                <a:ea typeface="+mn-ea"/>
              </a:rPr>
              <a:t>pca_kmeans = KMeans(n_clusters=3, random_state=42)</a:t>
            </a:r>
            <a:endParaRPr sz="1600" dirty="0">
              <a:latin typeface="+mn-ea"/>
              <a:ea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sz="1600" dirty="0">
                <a:latin typeface="+mn-ea"/>
                <a:ea typeface="+mn-ea"/>
              </a:rPr>
              <a:t>pca_kmeans.fit(X_train_r)</a:t>
            </a:r>
            <a:endParaRPr sz="1600" dirty="0">
              <a:latin typeface="+mn-ea"/>
              <a:ea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sz="1600" dirty="0">
                <a:latin typeface="+mn-ea"/>
                <a:ea typeface="+mn-ea"/>
              </a:rPr>
              <a:t># 使用降级后的数据进行预测</a:t>
            </a:r>
            <a:endParaRPr sz="1600" dirty="0">
              <a:latin typeface="+mn-ea"/>
              <a:ea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sz="1600" dirty="0">
                <a:latin typeface="+mn-ea"/>
                <a:ea typeface="+mn-ea"/>
              </a:rPr>
              <a:t>y_pca_pred = pca_kmeans.predict(X_test_r)</a:t>
            </a:r>
            <a:endParaRPr sz="1600" dirty="0">
              <a:latin typeface="+mn-ea"/>
              <a:ea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sz="1600" dirty="0">
                <a:latin typeface="+mn-ea"/>
                <a:ea typeface="+mn-ea"/>
              </a:rPr>
              <a:t># 计算准确性</a:t>
            </a:r>
            <a:endParaRPr sz="1600" dirty="0">
              <a:latin typeface="+mn-ea"/>
              <a:ea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sz="1600" dirty="0">
                <a:latin typeface="+mn-ea"/>
                <a:ea typeface="+mn-ea"/>
              </a:rPr>
              <a:t>acc, mapping = eva(y_test, y_pca_pred)</a:t>
            </a:r>
            <a:endParaRPr sz="1600" dirty="0"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25060" y="3459480"/>
            <a:ext cx="3851910" cy="27857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  <p:bldLst>
      <p:bldP spid="2" grpId="0"/>
    </p:bldLst>
  </p:timing>
</p:sld>
</file>

<file path=ppt/tags/tag1.xml><?xml version="1.0" encoding="utf-8"?>
<p:tagLst xmlns:p="http://schemas.openxmlformats.org/presentationml/2006/main">
  <p:tag name="commondata" val="eyJoZGlkIjoiMzI0OWFiMjQ1ZmE3MWNiYmQ0ZjMxYzZjOWZjODZlODYifQ=="/>
</p:tagLst>
</file>

<file path=ppt/theme/theme1.xml><?xml version="1.0" encoding="utf-8"?>
<a:theme xmlns:a="http://schemas.openxmlformats.org/drawingml/2006/main" name="机器学习v2.1rgb">
  <a:themeElements>
    <a:clrScheme name="机器学习">
      <a:dk1>
        <a:sysClr val="windowText" lastClr="000000"/>
      </a:dk1>
      <a:lt1>
        <a:sysClr val="window" lastClr="FFFFFF"/>
      </a:lt1>
      <a:dk2>
        <a:srgbClr val="16754D"/>
      </a:dk2>
      <a:lt2>
        <a:srgbClr val="FFFFFF"/>
      </a:lt2>
      <a:accent1>
        <a:srgbClr val="16754D"/>
      </a:accent1>
      <a:accent2>
        <a:srgbClr val="329E6E"/>
      </a:accent2>
      <a:accent3>
        <a:srgbClr val="FFC000"/>
      </a:accent3>
      <a:accent4>
        <a:srgbClr val="C00000"/>
      </a:accent4>
      <a:accent5>
        <a:srgbClr val="0070C0"/>
      </a:accent5>
      <a:accent6>
        <a:srgbClr val="002060"/>
      </a:accent6>
      <a:hlink>
        <a:srgbClr val="80C000"/>
      </a:hlink>
      <a:folHlink>
        <a:srgbClr val="CC66FF"/>
      </a:folHlink>
    </a:clrScheme>
    <a:fontScheme name="机器学习">
      <a:majorFont>
        <a:latin typeface="Verdana"/>
        <a:ea typeface="幼圆"/>
        <a:cs typeface=""/>
      </a:majorFont>
      <a:minorFont>
        <a:latin typeface="Verdana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机器学习v2.1rgb</Template>
  <TotalTime>0</TotalTime>
  <Words>2653</Words>
  <Application>WPS 演示</Application>
  <PresentationFormat>全屏显示(4:3)</PresentationFormat>
  <Paragraphs>146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</vt:lpstr>
      <vt:lpstr>宋体</vt:lpstr>
      <vt:lpstr>Wingdings</vt:lpstr>
      <vt:lpstr>Verdana</vt:lpstr>
      <vt:lpstr>幼圆</vt:lpstr>
      <vt:lpstr>微软雅黑</vt:lpstr>
      <vt:lpstr>楷体_GB2312</vt:lpstr>
      <vt:lpstr>新宋体</vt:lpstr>
      <vt:lpstr>Arial Unicode MS</vt:lpstr>
      <vt:lpstr>Calibri</vt:lpstr>
      <vt:lpstr>Wingdings</vt:lpstr>
      <vt:lpstr>机器学习v2.1rgb</vt:lpstr>
      <vt:lpstr>机器学习  Machine Learning</vt:lpstr>
      <vt:lpstr>大纲</vt:lpstr>
      <vt:lpstr>算法原理</vt:lpstr>
      <vt:lpstr>算法简介</vt:lpstr>
      <vt:lpstr>高斯混合聚类算法原理</vt:lpstr>
      <vt:lpstr>实验流程</vt:lpstr>
      <vt:lpstr>高斯混合聚类算法实现</vt:lpstr>
      <vt:lpstr>K-means算法实现</vt:lpstr>
      <vt:lpstr>实验流程</vt:lpstr>
      <vt:lpstr>实验流程</vt:lpstr>
      <vt:lpstr>算法流程</vt:lpstr>
      <vt:lpstr>算法流程</vt:lpstr>
      <vt:lpstr>算法流程</vt:lpstr>
    </vt:vector>
  </TitlesOfParts>
  <Company>LAMDA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机器学习-第五章</dc:title>
  <dc:creator/>
  <cp:lastModifiedBy>x</cp:lastModifiedBy>
  <cp:revision>255</cp:revision>
  <dcterms:created xsi:type="dcterms:W3CDTF">2015-12-30T14:22:00Z</dcterms:created>
  <dcterms:modified xsi:type="dcterms:W3CDTF">2024-11-04T08:13:36Z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EE7B7B42B914437EA22B6B2F8BAB3FCE_13</vt:lpwstr>
  </property>
  <property fmtid="{D5CDD505-2E9C-101B-9397-08002B2CF9AE}" pid="3" name="KSOProductBuildVer">
    <vt:lpwstr>2052-12.1.0.17827</vt:lpwstr>
  </property>
</Properties>
</file>