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324" r:id="rId3"/>
    <p:sldId id="275" r:id="rId4"/>
    <p:sldId id="326" r:id="rId5"/>
    <p:sldId id="308" r:id="rId6"/>
    <p:sldId id="405" r:id="rId7"/>
    <p:sldId id="346" r:id="rId8"/>
    <p:sldId id="344" r:id="rId9"/>
    <p:sldId id="345" r:id="rId10"/>
    <p:sldId id="406" r:id="rId11"/>
    <p:sldId id="407" r:id="rId12"/>
    <p:sldId id="408" r:id="rId13"/>
    <p:sldId id="413" r:id="rId14"/>
    <p:sldId id="412" r:id="rId15"/>
  </p:sldIdLst>
  <p:sldSz cx="9144000" cy="6858000" type="screen4x3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990"/>
    <a:srgbClr val="C30D23"/>
    <a:srgbClr val="023A91"/>
    <a:srgbClr val="CC0000"/>
    <a:srgbClr val="2361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1530" y="144"/>
      </p:cViewPr>
      <p:guideLst>
        <p:guide orient="horz" pos="2160"/>
        <p:guide pos="28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D96AB-62E5-48FC-95E1-A5423160D5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0805D-C401-464B-9837-641F23F4BE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" y="1279525"/>
            <a:ext cx="3962400" cy="4897438"/>
          </a:xfrm>
        </p:spPr>
        <p:txBody>
          <a:bodyPr/>
          <a:lstStyle>
            <a:lvl1pPr marL="228600" indent="-360045">
              <a:buFont typeface="Wingdings" panose="05000000000000000000" pitchFamily="2" charset="2"/>
              <a:buChar char="p"/>
              <a:defRPr sz="22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685800" indent="-360045">
              <a:buClr>
                <a:schemeClr val="tx2"/>
              </a:buClr>
              <a:buFont typeface="Wingdings" panose="05000000000000000000" pitchFamily="2" charset="2"/>
              <a:buChar char="l"/>
              <a:defRPr sz="2000"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360045">
              <a:buClr>
                <a:schemeClr val="tx2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360045">
              <a:buClr>
                <a:schemeClr val="tx2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360045">
              <a:buClr>
                <a:schemeClr val="tx2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79525"/>
            <a:ext cx="4260850" cy="4897438"/>
          </a:xfrm>
        </p:spPr>
        <p:txBody>
          <a:bodyPr/>
          <a:lstStyle>
            <a:lvl1pPr marL="228600" indent="-360045">
              <a:buFont typeface="Wingdings" panose="05000000000000000000" pitchFamily="2" charset="2"/>
              <a:buChar char="p"/>
              <a:defRPr sz="22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685800" indent="-360045">
              <a:buClr>
                <a:schemeClr val="tx2"/>
              </a:buClr>
              <a:buFont typeface="Wingdings" panose="05000000000000000000" pitchFamily="2" charset="2"/>
              <a:buChar char="l"/>
              <a:defRPr sz="2000"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360045">
              <a:buClr>
                <a:schemeClr val="tx2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360045">
              <a:buClr>
                <a:schemeClr val="tx2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360045">
              <a:buClr>
                <a:schemeClr val="tx2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DD087ABC-C147-4608-9421-DC913BD4572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DE0B59AC-3424-42EB-B3D4-DEBEAAEEC0DC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0350" y="1619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50" y="1269207"/>
            <a:ext cx="4006850" cy="445293"/>
          </a:xfrm>
        </p:spPr>
        <p:txBody>
          <a:bodyPr anchor="t"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50" y="1881189"/>
            <a:ext cx="4006850" cy="4308473"/>
          </a:xfrm>
        </p:spPr>
        <p:txBody>
          <a:bodyPr/>
          <a:lstStyle>
            <a:lvl1pPr marL="228600" indent="-360045">
              <a:buFont typeface="Wingdings" panose="05000000000000000000" pitchFamily="2" charset="2"/>
              <a:buChar char="p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685800" indent="-360045">
              <a:buClr>
                <a:schemeClr val="tx2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45">
              <a:buClr>
                <a:schemeClr val="tx2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45">
              <a:buClr>
                <a:schemeClr val="tx2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45">
              <a:buClr>
                <a:schemeClr val="tx2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269207"/>
            <a:ext cx="4305300" cy="445293"/>
          </a:xfrm>
        </p:spPr>
        <p:txBody>
          <a:bodyPr anchor="t"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881189"/>
            <a:ext cx="4305300" cy="4308473"/>
          </a:xfrm>
        </p:spPr>
        <p:txBody>
          <a:bodyPr/>
          <a:lstStyle>
            <a:lvl1pPr marL="228600" indent="-360045">
              <a:buFont typeface="Wingdings" panose="05000000000000000000" pitchFamily="2" charset="2"/>
              <a:buChar char="p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685800" indent="-360045">
              <a:buClr>
                <a:schemeClr val="tx2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45">
              <a:buClr>
                <a:schemeClr val="tx2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45">
              <a:buClr>
                <a:schemeClr val="tx2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45">
              <a:buClr>
                <a:schemeClr val="tx2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方正准圆简体" panose="02010601030101010101" pitchFamily="2" charset="-122"/>
                <a:ea typeface="方正准圆简体" panose="02010601030101010101" pitchFamily="2" charset="-122"/>
              </a:defRPr>
            </a:lvl1pPr>
          </a:lstStyle>
          <a:p>
            <a:fld id="{DD087ABC-C147-4608-9421-DC913BD45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方正准圆简体" panose="02010601030101010101" pitchFamily="2" charset="-122"/>
                <a:ea typeface="方正准圆简体" panose="02010601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方正准圆简体" panose="02010601030101010101" pitchFamily="2" charset="-122"/>
                <a:ea typeface="方正准圆简体" panose="02010601030101010101" pitchFamily="2" charset="-122"/>
              </a:defRPr>
            </a:lvl1pPr>
          </a:lstStyle>
          <a:p>
            <a:fld id="{DE0B59AC-3424-42EB-B3D4-DEBEAAEEC0D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0350" y="1619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DD087ABC-C147-4608-9421-DC913BD45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DE0B59AC-3424-42EB-B3D4-DEBEAAEEC0DC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0350" y="1619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DD087ABC-C147-4608-9421-DC913BD45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1pPr>
          </a:lstStyle>
          <a:p>
            <a:fld id="{DE0B59AC-3424-42EB-B3D4-DEBEAAEEC0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841626"/>
            <a:ext cx="78867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000" baseline="0">
                <a:solidFill>
                  <a:schemeClr val="tx2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0" y="42864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350" y="1158536"/>
            <a:ext cx="8616950" cy="4930775"/>
          </a:xfrm>
        </p:spPr>
        <p:txBody>
          <a:bodyPr tIns="46800"/>
          <a:lstStyle>
            <a:lvl1pPr marL="228600" indent="-360045" algn="l"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dirty="0" smtClean="0"/>
            </a:lvl1pPr>
            <a:lvl2pPr marL="6858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sz="1800"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sz="1600"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sz="1600"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  <a:lvl6pPr marL="2286000" indent="0">
              <a:buClr>
                <a:schemeClr val="tx2"/>
              </a:buClr>
              <a:buFont typeface="Arial" panose="020B0604020202020204" pitchFamily="34" charset="0"/>
              <a:buNone/>
              <a:defRPr/>
            </a:lvl6pPr>
            <a:lvl7pPr marL="2743200" indent="0">
              <a:buNone/>
              <a:defRPr/>
            </a:lvl7pPr>
            <a:lvl8pPr marL="3200400" indent="0">
              <a:buNone/>
              <a:defRPr/>
            </a:lvl8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-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350" y="50800"/>
            <a:ext cx="7194550" cy="7874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60350" y="1149013"/>
            <a:ext cx="8629650" cy="4572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300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260350" y="1720513"/>
            <a:ext cx="8629650" cy="4343400"/>
          </a:xfrm>
        </p:spPr>
        <p:txBody>
          <a:bodyPr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 baseline="0"/>
            </a:lvl3pPr>
            <a:lvl4pPr>
              <a:buClr>
                <a:schemeClr val="accent1"/>
              </a:buClr>
              <a:defRPr baseline="0"/>
            </a:lvl4pPr>
            <a:lvl5pPr>
              <a:buClr>
                <a:schemeClr val="accent1"/>
              </a:buClr>
              <a:defRPr baseline="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" y="1171237"/>
            <a:ext cx="3962400" cy="4897438"/>
          </a:xfrm>
        </p:spPr>
        <p:txBody>
          <a:bodyPr/>
          <a:lstStyle>
            <a:lvl1pPr marL="228600" indent="-360045">
              <a:buClr>
                <a:schemeClr val="accent1"/>
              </a:buClr>
              <a:buFont typeface="Wingdings" panose="05000000000000000000" pitchFamily="2" charset="2"/>
              <a:buChar char="p"/>
              <a:defRPr sz="22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6858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sz="2000"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360045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360045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360045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71237"/>
            <a:ext cx="4260850" cy="4897438"/>
          </a:xfrm>
        </p:spPr>
        <p:txBody>
          <a:bodyPr/>
          <a:lstStyle>
            <a:lvl1pPr marL="228600" indent="-360045">
              <a:buClr>
                <a:schemeClr val="accent1"/>
              </a:buClr>
              <a:buFont typeface="Wingdings" panose="05000000000000000000" pitchFamily="2" charset="2"/>
              <a:buChar char="p"/>
              <a:defRPr sz="22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6858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sz="2000"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360045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360045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360045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0350" y="603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50" y="1112791"/>
            <a:ext cx="4006850" cy="445293"/>
          </a:xfrm>
        </p:spPr>
        <p:txBody>
          <a:bodyPr anchor="t"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50" y="1724773"/>
            <a:ext cx="4006850" cy="4308473"/>
          </a:xfrm>
        </p:spPr>
        <p:txBody>
          <a:bodyPr/>
          <a:lstStyle>
            <a:lvl1pPr marL="228600" indent="-360045">
              <a:buClr>
                <a:schemeClr val="accent1"/>
              </a:buClr>
              <a:buFont typeface="Wingdings" panose="05000000000000000000" pitchFamily="2" charset="2"/>
              <a:buChar char="p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6858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112791"/>
            <a:ext cx="4305300" cy="445293"/>
          </a:xfrm>
        </p:spPr>
        <p:txBody>
          <a:bodyPr anchor="t"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724773"/>
            <a:ext cx="4305300" cy="4308473"/>
          </a:xfrm>
        </p:spPr>
        <p:txBody>
          <a:bodyPr/>
          <a:lstStyle>
            <a:lvl1pPr marL="228600" indent="-360045">
              <a:buClr>
                <a:schemeClr val="accent1"/>
              </a:buClr>
              <a:buFont typeface="Wingdings" panose="05000000000000000000" pitchFamily="2" charset="2"/>
              <a:buChar char="p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6858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0350" y="730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0350" y="730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 baseline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-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350" y="152400"/>
            <a:ext cx="7194550" cy="7874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D087ABC-C147-4608-9421-DC913BD457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E0B59AC-3424-42EB-B3D4-DEBEAAEEC0DC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60350" y="1257300"/>
            <a:ext cx="8629650" cy="4572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300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260350" y="1828800"/>
            <a:ext cx="8629650" cy="434340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50" y="1050917"/>
            <a:ext cx="8629650" cy="5070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占位符 7"/>
          <p:cNvSpPr>
            <a:spLocks noGrp="1"/>
          </p:cNvSpPr>
          <p:nvPr>
            <p:ph type="title"/>
          </p:nvPr>
        </p:nvSpPr>
        <p:spPr>
          <a:xfrm>
            <a:off x="260350" y="50800"/>
            <a:ext cx="7194550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accent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幼圆" panose="02010509060101010101" pitchFamily="49" charset="-122"/>
          <a:cs typeface="+mj-cs"/>
        </a:defRPr>
      </a:lvl1pPr>
    </p:titleStyle>
    <p:bodyStyle>
      <a:lvl1pPr marL="228600" indent="-360045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20000"/>
        <a:buFont typeface="Wingdings" panose="05000000000000000000" pitchFamily="2" charset="2"/>
        <a:buChar char="p"/>
        <a:defRPr sz="22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1pPr>
      <a:lvl2pPr marL="685800" indent="-36004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20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2pPr>
      <a:lvl3pPr marL="1143000" indent="-36004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8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3pPr>
      <a:lvl4pPr marL="1600200" indent="-36004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6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4pPr>
      <a:lvl5pPr marL="2057400" indent="-36004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6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7424"/>
            <a:ext cx="9144000" cy="7245424"/>
          </a:xfrm>
          <a:prstGeom prst="rect">
            <a:avLst/>
          </a:prstGeom>
        </p:spPr>
      </p:pic>
      <p:sp>
        <p:nvSpPr>
          <p:cNvPr id="4" name="Rectangle 19"/>
          <p:cNvSpPr>
            <a:spLocks noGrp="1" noChangeArrowheads="1"/>
          </p:cNvSpPr>
          <p:nvPr>
            <p:ph type="title"/>
          </p:nvPr>
        </p:nvSpPr>
        <p:spPr>
          <a:xfrm>
            <a:off x="685483" y="836613"/>
            <a:ext cx="7772400" cy="1800225"/>
          </a:xfrm>
        </p:spPr>
        <p:txBody>
          <a:bodyPr/>
          <a:lstStyle/>
          <a:p>
            <a:pPr algn="ctr" eaLnBrk="1" hangingPunct="1"/>
            <a:r>
              <a:rPr lang="zh-CN" altLang="en-US" sz="3600" b="1" dirty="0">
                <a:solidFill>
                  <a:srgbClr val="00B050"/>
                </a:solidFill>
              </a:rPr>
              <a:t>机器学习</a:t>
            </a:r>
            <a:br>
              <a:rPr lang="zh-CN" altLang="en-US" sz="3600" b="1" dirty="0">
                <a:solidFill>
                  <a:srgbClr val="00B050"/>
                </a:solidFill>
              </a:rPr>
            </a:br>
            <a:br>
              <a:rPr lang="zh-CN" altLang="en-US" sz="3600" b="1" dirty="0">
                <a:solidFill>
                  <a:srgbClr val="00B050"/>
                </a:solidFill>
              </a:rPr>
            </a:br>
            <a:r>
              <a:rPr lang="en-US" altLang="zh-CN" sz="3600" b="1" dirty="0">
                <a:solidFill>
                  <a:srgbClr val="00B050"/>
                </a:solidFill>
              </a:rPr>
              <a:t>Machine Learning</a:t>
            </a:r>
            <a:endParaRPr lang="en-US" altLang="zh-CN" sz="3600" b="1" dirty="0">
              <a:solidFill>
                <a:srgbClr val="00B050"/>
              </a:solidFill>
            </a:endParaRPr>
          </a:p>
        </p:txBody>
      </p:sp>
      <p:sp>
        <p:nvSpPr>
          <p:cNvPr id="5" name="Rectangle 22"/>
          <p:cNvSpPr>
            <a:spLocks noChangeArrowheads="1"/>
          </p:cNvSpPr>
          <p:nvPr/>
        </p:nvSpPr>
        <p:spPr bwMode="auto">
          <a:xfrm>
            <a:off x="685800" y="3211513"/>
            <a:ext cx="7772400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4400" b="1" dirty="0">
                <a:latin typeface="Verdana" panose="020B0604030504040204" pitchFamily="34" charset="0"/>
                <a:ea typeface="幼圆" panose="02010509060101010101" pitchFamily="49" charset="-122"/>
                <a:cs typeface="Verdana" panose="020B0604030504040204" pitchFamily="34" charset="0"/>
              </a:rPr>
              <a:t>实验</a:t>
            </a:r>
            <a:r>
              <a:rPr kumimoji="1" lang="en-US" altLang="zh-CN" sz="4400" b="1" dirty="0">
                <a:latin typeface="Verdana" panose="020B0604030504040204" pitchFamily="34" charset="0"/>
                <a:ea typeface="幼圆" panose="02010509060101010101" pitchFamily="49" charset="-122"/>
                <a:cs typeface="Verdana" panose="020B0604030504040204" pitchFamily="34" charset="0"/>
              </a:rPr>
              <a:t>1</a:t>
            </a:r>
            <a:r>
              <a:rPr kumimoji="1" lang="zh-CN" altLang="en-US" sz="4400" b="1" dirty="0">
                <a:latin typeface="Verdana" panose="020B0604030504040204" pitchFamily="34" charset="0"/>
                <a:ea typeface="幼圆" panose="02010509060101010101" pitchFamily="49" charset="-122"/>
                <a:cs typeface="Verdana" panose="020B0604030504040204" pitchFamily="34" charset="0"/>
              </a:rPr>
              <a:t>：对率回归算法实践</a:t>
            </a:r>
            <a:endParaRPr kumimoji="1" lang="zh-CN" altLang="en-US" sz="44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</a:pPr>
            <a:endParaRPr kumimoji="1" lang="zh-CN" altLang="en-US" sz="4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2411760" y="4725144"/>
            <a:ext cx="4895775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GB" sz="2800">
                <a:latin typeface="楷体_GB2312" pitchFamily="49" charset="-122"/>
                <a:ea typeface="楷体_GB2312" pitchFamily="49" charset="-122"/>
              </a:rPr>
              <a:t>重庆大学计算机学院</a:t>
            </a:r>
            <a:endParaRPr kumimoji="1" lang="en-US" altLang="zh-CN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/>
        </p:nvSpPr>
        <p:spPr>
          <a:xfrm>
            <a:off x="260350" y="42864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幼圆" panose="020105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sym typeface="+mn-ea"/>
              </a:rPr>
              <a:t>对数几率回归分类算法应用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60985" y="1050925"/>
            <a:ext cx="8667750" cy="37846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>
                <a:solidFill>
                  <a:srgbClr val="CC7832"/>
                </a:solidFill>
                <a:latin typeface="JetBrains Mono"/>
                <a:ea typeface="JetBrains Mono"/>
              </a:rPr>
              <a:t>from sklearn.datasets import load_iris</a:t>
            </a:r>
            <a:endParaRPr lang="en-US" altLang="zh-CN" sz="1600">
              <a:solidFill>
                <a:srgbClr val="CC7832"/>
              </a:solidFill>
              <a:latin typeface="JetBrains Mono"/>
              <a:ea typeface="JetBrains Mono"/>
            </a:endParaRPr>
          </a:p>
          <a:p>
            <a:r>
              <a:rPr lang="en-US" altLang="zh-CN" sz="1600">
                <a:solidFill>
                  <a:srgbClr val="CC7832"/>
                </a:solidFill>
                <a:latin typeface="JetBrains Mono"/>
                <a:ea typeface="JetBrains Mono"/>
              </a:rPr>
              <a:t>from sklearn.model_selection import train_test_split</a:t>
            </a:r>
            <a:endParaRPr lang="en-US" altLang="zh-CN" sz="1600">
              <a:solidFill>
                <a:srgbClr val="CC7832"/>
              </a:solidFill>
              <a:latin typeface="JetBrains Mono"/>
              <a:ea typeface="JetBrains Mono"/>
            </a:endParaRPr>
          </a:p>
          <a:p>
            <a:r>
              <a:rPr lang="en-US" altLang="zh-CN" sz="1600">
                <a:solidFill>
                  <a:srgbClr val="CC7832"/>
                </a:solidFill>
                <a:latin typeface="JetBrains Mono"/>
                <a:ea typeface="JetBrains Mono"/>
              </a:rPr>
              <a:t>from sklearn.linear_model import LogisticRegression</a:t>
            </a:r>
            <a:endParaRPr lang="en-US" altLang="zh-CN" sz="1600">
              <a:solidFill>
                <a:srgbClr val="CC7832"/>
              </a:solidFill>
              <a:latin typeface="JetBrains Mono"/>
              <a:ea typeface="JetBrains Mono"/>
            </a:endParaRPr>
          </a:p>
          <a:p>
            <a:r>
              <a:rPr lang="en-US" altLang="zh-CN" sz="1600">
                <a:solidFill>
                  <a:srgbClr val="808080"/>
                </a:solidFill>
                <a:latin typeface="JetBrains Mono"/>
                <a:ea typeface="JetBrains Mono"/>
              </a:rPr>
              <a:t># </a:t>
            </a:r>
            <a:r>
              <a:rPr lang="zh-CN" altLang="en-US" sz="1600">
                <a:solidFill>
                  <a:srgbClr val="808080"/>
                </a:solidFill>
                <a:latin typeface="JetBrains Mono"/>
                <a:ea typeface="JetBrains Mono"/>
              </a:rPr>
              <a:t>加载西瓜</a:t>
            </a:r>
            <a:r>
              <a:rPr lang="zh-CN" altLang="en-US" sz="160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数据集watermelon3_0.csv</a:t>
            </a:r>
            <a:endParaRPr lang="zh-CN" altLang="en-US" sz="1600">
              <a:solidFill>
                <a:srgbClr val="80808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>
                <a:solidFill>
                  <a:srgbClr val="808080"/>
                </a:solidFill>
                <a:latin typeface="JetBrains Mono"/>
                <a:ea typeface="JetBrains Mono"/>
              </a:rPr>
              <a:t># </a:t>
            </a:r>
            <a:r>
              <a:rPr lang="zh-CN" altLang="en-US" sz="160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对分类特征进行独热编码</a:t>
            </a:r>
            <a:endParaRPr lang="zh-CN" altLang="en-US" sz="1600">
              <a:solidFill>
                <a:srgbClr val="80808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>
                <a:solidFill>
                  <a:srgbClr val="808080"/>
                </a:solidFill>
                <a:latin typeface="JetBrains Mono"/>
                <a:ea typeface="JetBrains Mono"/>
              </a:rPr>
              <a:t># </a:t>
            </a:r>
            <a:r>
              <a:rPr lang="zh-CN" altLang="en-US" sz="160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数据集划分</a:t>
            </a:r>
            <a:endParaRPr lang="zh-CN" altLang="en-US" sz="1600">
              <a:solidFill>
                <a:srgbClr val="80808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>
                <a:solidFill>
                  <a:srgbClr val="808080"/>
                </a:solidFill>
                <a:latin typeface="JetBrains Mono"/>
                <a:ea typeface="JetBrains Mono"/>
              </a:rPr>
              <a:t># </a:t>
            </a:r>
            <a:r>
              <a:rPr lang="zh-CN" altLang="en-US" sz="160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训练</a:t>
            </a:r>
            <a:endParaRPr lang="zh-CN" altLang="en-US" sz="1600">
              <a:solidFill>
                <a:srgbClr val="80808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>
                <a:solidFill>
                  <a:srgbClr val="808080"/>
                </a:solidFill>
                <a:latin typeface="JetBrains Mono"/>
                <a:ea typeface="JetBrains Mono"/>
                <a:sym typeface="+mn-ea"/>
              </a:rPr>
              <a:t># </a:t>
            </a:r>
            <a:r>
              <a:rPr lang="zh-CN" altLang="en-US" sz="160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计算模型在训练集和测试集上的准确率</a:t>
            </a:r>
            <a:endParaRPr lang="zh-CN" altLang="en-US" sz="1600">
              <a:solidFill>
                <a:srgbClr val="80808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>
                <a:latin typeface="JetBrains Mono"/>
                <a:ea typeface="JetBrains Mono"/>
              </a:rPr>
              <a:t>print("Logistic Regression模型训练集的准确率：%.3f" % lr.score(x_train, y_train))</a:t>
            </a:r>
            <a:endParaRPr lang="en-US" altLang="zh-CN" sz="1600">
              <a:latin typeface="JetBrains Mono"/>
              <a:ea typeface="JetBrains Mono"/>
            </a:endParaRPr>
          </a:p>
          <a:p>
            <a:r>
              <a:rPr lang="en-US" altLang="zh-CN" sz="1600">
                <a:latin typeface="JetBrains Mono"/>
                <a:ea typeface="JetBrains Mono"/>
              </a:rPr>
              <a:t>print("Logistic Regression模型测试集的准确率：%.3f" % lr.score(x_test, y_test)) </a:t>
            </a:r>
            <a:endParaRPr lang="en-US" altLang="zh-CN" sz="1600">
              <a:latin typeface="JetBrains Mono"/>
              <a:ea typeface="JetBrains Mono"/>
            </a:endParaRPr>
          </a:p>
          <a:p>
            <a:r>
              <a:rPr lang="en-US" altLang="zh-CN" sz="1600">
                <a:solidFill>
                  <a:srgbClr val="808080"/>
                </a:solidFill>
                <a:latin typeface="JetBrains Mono"/>
                <a:ea typeface="JetBrains Mono"/>
                <a:sym typeface="+mn-ea"/>
              </a:rPr>
              <a:t># </a:t>
            </a:r>
            <a:r>
              <a:rPr lang="zh-CN" altLang="en-US" sz="160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使用测试集数据进行预测</a:t>
            </a:r>
            <a:endParaRPr lang="en-US" altLang="zh-CN" sz="1600">
              <a:latin typeface="JetBrains Mono"/>
              <a:ea typeface="JetBrains Mono"/>
            </a:endParaRPr>
          </a:p>
          <a:p>
            <a:r>
              <a:rPr lang="en-US" altLang="zh-CN" sz="1600">
                <a:solidFill>
                  <a:srgbClr val="CC7832"/>
                </a:solidFill>
                <a:latin typeface="JetBrains Mono"/>
                <a:ea typeface="JetBrains Mono"/>
              </a:rPr>
              <a:t>from sklearn import metrics</a:t>
            </a:r>
            <a:endParaRPr lang="en-US" altLang="zh-CN" sz="1600">
              <a:solidFill>
                <a:srgbClr val="CC7832"/>
              </a:solidFill>
              <a:latin typeface="JetBrains Mono"/>
              <a:ea typeface="JetBrains Mono"/>
            </a:endParaRPr>
          </a:p>
          <a:p>
            <a:r>
              <a:rPr lang="en-US" altLang="zh-CN" sz="1600">
                <a:latin typeface="JetBrains Mono"/>
                <a:ea typeface="JetBrains Mono"/>
              </a:rPr>
              <a:t>print("Logistic Regression模型正确率：%.3f" % accuracy)</a:t>
            </a:r>
            <a:endParaRPr lang="en-US" altLang="zh-CN" sz="1600">
              <a:latin typeface="JetBrains Mono"/>
              <a:ea typeface="JetBrains Mono"/>
            </a:endParaRPr>
          </a:p>
          <a:p>
            <a:r>
              <a:rPr lang="en-US" altLang="zh-CN" sz="1600">
                <a:latin typeface="JetBrains Mono"/>
                <a:ea typeface="JetBrains Mono"/>
              </a:rPr>
              <a:t>target_names = ['是', '坏']</a:t>
            </a:r>
            <a:endParaRPr lang="en-US" altLang="zh-CN" sz="1600">
              <a:latin typeface="JetBrains Mono"/>
              <a:ea typeface="JetBrains Mono"/>
            </a:endParaRPr>
          </a:p>
          <a:p>
            <a:r>
              <a:rPr lang="en-US" altLang="zh-CN" sz="1600">
                <a:latin typeface="JetBrains Mono"/>
                <a:ea typeface="JetBrains Mono"/>
              </a:rPr>
              <a:t>print(metrics.classification_report(y_test, y_hat, target_names=target_names))</a:t>
            </a:r>
            <a:endParaRPr lang="en-US" altLang="zh-CN" sz="1600">
              <a:latin typeface="JetBrains Mono"/>
              <a:ea typeface="JetBrai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/>
        </p:nvSpPr>
        <p:spPr>
          <a:xfrm>
            <a:off x="260350" y="42864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幼圆" panose="020105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sym typeface="+mn-ea"/>
              </a:rPr>
              <a:t>对数几率回归分类算法应用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-148" t="888" r="148" b="11153"/>
          <a:stretch>
            <a:fillRect/>
          </a:stretch>
        </p:blipFill>
        <p:spPr>
          <a:xfrm>
            <a:off x="1299210" y="2251075"/>
            <a:ext cx="6003290" cy="2954655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60350" y="1158240"/>
            <a:ext cx="8616950" cy="781685"/>
          </a:xfrm>
        </p:spPr>
        <p:txBody>
          <a:bodyPr/>
          <a:p>
            <a:r>
              <a:rPr lang="zh-CN" altLang="en-US" dirty="0"/>
              <a:t>划分数据集</a:t>
            </a:r>
            <a:r>
              <a:rPr lang="en-US" altLang="zh-CN" dirty="0"/>
              <a:t>3/7</a:t>
            </a:r>
            <a:r>
              <a:rPr dirty="0"/>
              <a:t>分的结果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MWORKS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/>
              <a:t>MWORKS 是一款由中国公司同元软控（Tongyuan Software Control）开发的系统级设计与仿真工业软件平台。</a:t>
            </a:r>
            <a:endParaRPr lang="zh-CN" altLang="en-US"/>
          </a:p>
          <a:p>
            <a:r>
              <a:rPr lang="zh-CN" altLang="en-US"/>
              <a:t>一、MWORKS下载地址：https://www.tongyuan.cc/download </a:t>
            </a:r>
            <a:endParaRPr lang="zh-CN" altLang="en-US"/>
          </a:p>
          <a:p>
            <a:r>
              <a:rPr lang="zh-CN" altLang="en-US"/>
              <a:t>二、同元官网的培训视频：https://www.tongyuan.cc/education </a:t>
            </a:r>
            <a:endParaRPr lang="zh-CN" altLang="en-US"/>
          </a:p>
          <a:p>
            <a:r>
              <a:rPr lang="zh-CN" altLang="en-US"/>
              <a:t>三、为了保障课程顺利开展，同元专业技术团队整合了一份在线文档《高校应用验证MWORKS资料包》，内容包括：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1. MWORKS平台介绍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2. MWORKS下载与安装部署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3. MWORKS软件培训与学习资源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4.MWORKS技术支持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5.MWORKS系列教材情况</a:t>
            </a:r>
            <a:endParaRPr lang="zh-CN" altLang="en-US"/>
          </a:p>
          <a:p>
            <a:r>
              <a:rPr lang="zh-CN" altLang="en-US"/>
              <a:t>《高校应用验证MWORKS资料包PDF版》链接：https://doc.weixin.qq.com/doc/w3_ASQAygZ_APgWkFX7x0JQoaeU7El0T?scode=AFQA7wcNAAYgolAXPHAdIAzwZ_APg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如何新建并编辑</a:t>
            </a:r>
            <a:r>
              <a:rPr lang="en-US" altLang="zh-CN"/>
              <a:t>Python</a:t>
            </a:r>
            <a:r>
              <a:rPr lang="zh-CN" altLang="en-US"/>
              <a:t>代码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675" y="2031365"/>
            <a:ext cx="2553335" cy="38893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0985" y="1050925"/>
            <a:ext cx="8545830" cy="863600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altLang="zh-CN" sz="2400">
                <a:solidFill>
                  <a:schemeClr val="tx1"/>
                </a:solidFill>
                <a:latin typeface="JetBrains Mono"/>
                <a:ea typeface="JetBrains Mono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JetBrains Mono"/>
                <a:ea typeface="JetBrains Mono"/>
              </a:rPr>
              <a:t>选择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2400">
                <a:solidFill>
                  <a:schemeClr val="tx1"/>
                </a:solidFill>
                <a:latin typeface="JetBrains Mono"/>
                <a:ea typeface="JetBrains Mono"/>
              </a:rPr>
              <a:t>主页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”</a:t>
            </a:r>
            <a:r>
              <a:rPr lang="en-US" altLang="zh-CN" sz="2400">
                <a:solidFill>
                  <a:schemeClr val="tx1"/>
                </a:solidFill>
                <a:latin typeface="JetBrains Mono"/>
                <a:ea typeface="JetBrains Mono"/>
              </a:rPr>
              <a:t>   2</a:t>
            </a:r>
            <a:r>
              <a:rPr lang="zh-CN" altLang="en-US" sz="2400">
                <a:solidFill>
                  <a:schemeClr val="tx1"/>
                </a:solidFill>
                <a:latin typeface="JetBrains Mono"/>
                <a:ea typeface="JetBrains Mono"/>
              </a:rPr>
              <a:t>选择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新建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    </a:t>
            </a:r>
            <a:r>
              <a:rPr lang="en-US" altLang="zh-CN" sz="2400">
                <a:solidFill>
                  <a:schemeClr val="tx1"/>
                </a:solidFill>
                <a:latin typeface="JetBrains Mono"/>
                <a:ea typeface="JetBrains Mono"/>
              </a:rPr>
              <a:t>3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新建实时脚本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>
                <a:solidFill>
                  <a:schemeClr val="tx1"/>
                </a:solidFill>
                <a:latin typeface="JetBrains Mono"/>
                <a:ea typeface="JetBrains Mono"/>
              </a:rPr>
              <a:t>4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编辑python代码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400">
                <a:solidFill>
                  <a:schemeClr val="tx1"/>
                </a:solidFill>
                <a:latin typeface="JetBrains Mono"/>
                <a:ea typeface="JetBrains Mono"/>
              </a:rPr>
              <a:t>5</a:t>
            </a:r>
            <a:r>
              <a:rPr lang="zh-CN" altLang="en-US" sz="2400">
                <a:solidFill>
                  <a:schemeClr val="tx1"/>
                </a:solidFill>
                <a:latin typeface="JetBrains Mono"/>
                <a:ea typeface="JetBrains Mono"/>
              </a:rPr>
              <a:t>更改内核为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python</a:t>
            </a:r>
            <a:r>
              <a:rPr lang="en-US" altLang="zh-CN" sz="2400">
                <a:solidFill>
                  <a:schemeClr val="tx1"/>
                </a:solidFill>
                <a:latin typeface="JetBrains Mono"/>
                <a:ea typeface="JetBrains Mono"/>
              </a:rPr>
              <a:t>      6</a:t>
            </a:r>
            <a:r>
              <a:rPr lang="zh-CN" altLang="en-US" sz="2400">
                <a:solidFill>
                  <a:schemeClr val="tx1"/>
                </a:solidFill>
                <a:latin typeface="JetBrains Mono"/>
                <a:ea typeface="JetBrains Mono"/>
              </a:rPr>
              <a:t>运行</a:t>
            </a: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3463290" y="3704590"/>
            <a:ext cx="4605020" cy="229235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3149600" y="2612390"/>
            <a:ext cx="410210" cy="14795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5901055" y="3345815"/>
            <a:ext cx="148590" cy="35877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7280" y="2031365"/>
            <a:ext cx="4675325" cy="144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理解</a:t>
            </a:r>
            <a:r>
              <a:rPr lang="zh-CN" altLang="en-US" dirty="0"/>
              <a:t>线性回归算法原理</a:t>
            </a:r>
            <a:endParaRPr lang="en-US" altLang="zh-CN" dirty="0"/>
          </a:p>
          <a:p>
            <a:pPr lvl="1"/>
            <a:r>
              <a:rPr lang="zh-CN" altLang="en-US" dirty="0"/>
              <a:t>对数</a:t>
            </a:r>
            <a:r>
              <a:rPr lang="zh-CN" altLang="en-US" dirty="0"/>
              <a:t>几率回归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对数几率回归</a:t>
            </a:r>
            <a:r>
              <a:rPr lang="zh-CN" altLang="en-US" dirty="0"/>
              <a:t>分类算法</a:t>
            </a:r>
            <a:r>
              <a:rPr lang="zh-CN" altLang="en-US" dirty="0"/>
              <a:t>应用</a:t>
            </a:r>
            <a:endParaRPr lang="zh-CN" altLang="en-US" dirty="0"/>
          </a:p>
          <a:p>
            <a:pPr lvl="1"/>
            <a:r>
              <a:rPr lang="zh-CN" altLang="en-US" dirty="0"/>
              <a:t>鸢尾花数据介绍</a:t>
            </a:r>
            <a:r>
              <a:rPr lang="en-US" altLang="zh-CN" dirty="0"/>
              <a:t>/</a:t>
            </a:r>
            <a:r>
              <a:rPr lang="zh-CN" altLang="en-US" dirty="0"/>
              <a:t>西瓜数据集</a:t>
            </a:r>
            <a:r>
              <a:rPr lang="zh-CN" altLang="en-US" dirty="0"/>
              <a:t>介绍</a:t>
            </a:r>
            <a:endParaRPr lang="zh-CN" altLang="en-US" dirty="0"/>
          </a:p>
          <a:p>
            <a:pPr lvl="1"/>
            <a:r>
              <a:rPr lang="zh-CN" altLang="en-US" dirty="0"/>
              <a:t>数据训练</a:t>
            </a:r>
            <a:r>
              <a:rPr lang="en-US" altLang="zh-CN" dirty="0"/>
              <a:t>/</a:t>
            </a:r>
            <a:r>
              <a:rPr lang="zh-CN" altLang="en-US" dirty="0"/>
              <a:t>测试</a:t>
            </a:r>
            <a:endParaRPr lang="zh-CN" altLang="en-US" dirty="0"/>
          </a:p>
          <a:p>
            <a:pPr lvl="1"/>
            <a:r>
              <a:rPr lang="zh-CN" altLang="en-US" dirty="0"/>
              <a:t>实验结果</a:t>
            </a:r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理解线性回归算法原理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0350" y="1158240"/>
            <a:ext cx="8738870" cy="4930775"/>
          </a:xfrm>
        </p:spPr>
        <p:txBody>
          <a:bodyPr>
            <a:normAutofit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线性回归是一种用于建立变量之间线性关系的统计方法。它是一种用来预测一个因变量（或称为目标变量）与一个或多个自变量（或称为预测变量）之间关系的模型。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2699385" y="2959100"/>
            <a:ext cx="3546475" cy="32308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899535" y="2590800"/>
            <a:ext cx="1344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房价</a:t>
            </a:r>
            <a:r>
              <a:rPr lang="zh-CN" altLang="en-US"/>
              <a:t>走势图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60350" y="1158240"/>
            <a:ext cx="8616950" cy="781685"/>
          </a:xfrm>
        </p:spPr>
        <p:txBody>
          <a:bodyPr/>
          <a:lstStyle/>
          <a:p>
            <a:r>
              <a:rPr lang="zh-CN" altLang="en-US" dirty="0"/>
              <a:t>替代函数</a:t>
            </a:r>
            <a:r>
              <a:rPr lang="en-US" altLang="zh-CN" dirty="0"/>
              <a:t>——</a:t>
            </a:r>
            <a:r>
              <a:rPr lang="zh-CN" altLang="en-US" dirty="0"/>
              <a:t>对数几率函数（</a:t>
            </a:r>
            <a:r>
              <a:rPr lang="en-US" altLang="zh-CN" dirty="0"/>
              <a:t>logistic function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单调可微、任意阶可导</a:t>
            </a:r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347980" y="2003425"/>
            <a:ext cx="5990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对数几率函数（形状如图中</a:t>
            </a:r>
            <a:r>
              <a:rPr lang="zh-CN" altLang="en-US" dirty="0">
                <a:solidFill>
                  <a:srgbClr val="FF0000"/>
                </a:solidFill>
              </a:rPr>
              <a:t>蓝色曲线</a:t>
            </a:r>
            <a:r>
              <a:rPr lang="zh-CN" altLang="en-US" dirty="0">
                <a:solidFill>
                  <a:srgbClr val="FF0000"/>
                </a:solidFill>
              </a:rPr>
              <a:t>所示）：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354723" y="5412837"/>
          <a:ext cx="1531937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Formula" r:id="rId1" imgW="772160" imgH="344170" progId="Equation.Ribbit">
                  <p:embed/>
                </p:oleObj>
              </mc:Choice>
              <mc:Fallback>
                <p:oleObj name="Formula" r:id="rId1" imgW="772160" imgH="344170" progId="Equation.Ribbit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723" y="5412837"/>
                        <a:ext cx="1531937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949315" y="2819400"/>
            <a:ext cx="3048000" cy="1783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左图绘制了Sigmoid函数形状，如图所示，sigmoid函数输出值范围在（0，1）之间，即代表了数据属于某一类别的概率，0.5是作为判别的临界值。</a:t>
            </a:r>
            <a:endParaRPr lang="zh-CN" altLang="en-US"/>
          </a:p>
        </p:txBody>
      </p:sp>
      <p:sp>
        <p:nvSpPr>
          <p:cNvPr id="9" name="标题 2"/>
          <p:cNvSpPr>
            <a:spLocks noGrp="1"/>
          </p:cNvSpPr>
          <p:nvPr/>
        </p:nvSpPr>
        <p:spPr>
          <a:xfrm>
            <a:off x="387350" y="169864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幼圆" panose="020105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sym typeface="+mn-ea"/>
              </a:rPr>
              <a:t>理解线性回归算法原理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305" y="2819400"/>
            <a:ext cx="356235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损失函数</a:t>
            </a:r>
            <a:endParaRPr lang="en-US" altLang="zh-CN" dirty="0"/>
          </a:p>
          <a:p>
            <a:pPr marL="325755" lvl="1" indent="0">
              <a:buNone/>
            </a:pPr>
            <a:r>
              <a:rPr lang="zh-CN" altLang="en-US" dirty="0"/>
              <a:t>对数损失函数：</a:t>
            </a:r>
            <a:endParaRPr lang="zh-CN" altLang="en-US" dirty="0"/>
          </a:p>
          <a:p>
            <a:pPr marL="325755" lvl="1" indent="0">
              <a:buNone/>
            </a:pPr>
            <a:endParaRPr lang="zh-CN" altLang="en-US" dirty="0"/>
          </a:p>
          <a:p>
            <a:pPr marL="325755" lvl="1" indent="0">
              <a:buNone/>
            </a:pPr>
            <a:endParaRPr lang="zh-CN" altLang="en-US" dirty="0"/>
          </a:p>
          <a:p>
            <a:pPr marL="325755" lvl="1" indent="0">
              <a:buNone/>
            </a:pPr>
            <a:endParaRPr lang="zh-CN" altLang="en-US" dirty="0"/>
          </a:p>
          <a:p>
            <a:pPr marL="325755" lvl="1" indent="0">
              <a:buNone/>
            </a:pPr>
            <a:r>
              <a:rPr lang="zh-CN" altLang="en-US" dirty="0"/>
              <a:t>根据链式</a:t>
            </a:r>
            <a:r>
              <a:rPr lang="zh-CN" altLang="en-US" dirty="0"/>
              <a:t>求导法则</a:t>
            </a:r>
            <a:endParaRPr lang="zh-CN" altLang="en-US" dirty="0"/>
          </a:p>
          <a:p>
            <a:pPr marL="325755" lvl="1" indent="0">
              <a:buNone/>
            </a:pPr>
            <a:endParaRPr lang="zh-CN" altLang="en-US" dirty="0"/>
          </a:p>
          <a:p>
            <a:pPr marL="325755" lvl="1" indent="0">
              <a:buNone/>
            </a:pPr>
            <a:endParaRPr lang="zh-CN" altLang="en-US" dirty="0"/>
          </a:p>
          <a:p>
            <a:pPr marL="325755" lvl="1" indent="0">
              <a:buNone/>
            </a:pPr>
            <a:r>
              <a:rPr lang="zh-CN" altLang="en-US" dirty="0"/>
              <a:t>因此参数</a:t>
            </a:r>
            <a:r>
              <a:rPr lang="en-US" altLang="zh-CN" dirty="0"/>
              <a:t>w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的更新</a:t>
            </a:r>
            <a:r>
              <a:rPr lang="zh-CN" altLang="en-US" dirty="0"/>
              <a:t>公式如下所示：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7525" y="1470025"/>
            <a:ext cx="3028950" cy="4762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78155" y="2109470"/>
            <a:ext cx="79260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不难发现，当真实值</a:t>
            </a:r>
            <a:r>
              <a:rPr lang="en-US" altLang="zh-CN"/>
              <a:t>y</a:t>
            </a:r>
            <a:r>
              <a:rPr lang="zh-CN" altLang="en-US"/>
              <a:t>为1时，输出值</a:t>
            </a:r>
            <a:r>
              <a:rPr lang="en-US" altLang="zh-CN"/>
              <a:t>y</a:t>
            </a:r>
            <a:r>
              <a:rPr lang="zh-CN" altLang="en-US"/>
              <a:t>越接近1，则</a:t>
            </a:r>
            <a:r>
              <a:rPr lang="en-US" altLang="zh-CN"/>
              <a:t>L</a:t>
            </a:r>
            <a:r>
              <a:rPr lang="zh-CN" altLang="en-US"/>
              <a:t>越小，当真实值</a:t>
            </a:r>
            <a:r>
              <a:rPr lang="en-US" altLang="zh-CN"/>
              <a:t>y</a:t>
            </a:r>
            <a:r>
              <a:rPr lang="zh-CN" altLang="en-US"/>
              <a:t>为 0 时，输出值</a:t>
            </a:r>
            <a:r>
              <a:rPr lang="en-US" altLang="zh-CN"/>
              <a:t>Y</a:t>
            </a:r>
            <a:r>
              <a:rPr lang="zh-CN" altLang="en-US"/>
              <a:t>越接近于0，则</a:t>
            </a:r>
            <a:r>
              <a:rPr lang="en-US" altLang="zh-CN"/>
              <a:t>L</a:t>
            </a:r>
            <a:r>
              <a:rPr lang="zh-CN" altLang="en-US"/>
              <a:t>越小 (建议自己</a:t>
            </a:r>
            <a:r>
              <a:rPr lang="zh-CN" altLang="en-US"/>
              <a:t>动手画一下函数的曲线)。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995" y="3293110"/>
            <a:ext cx="2619375" cy="4286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315" y="4640580"/>
            <a:ext cx="1809750" cy="838200"/>
          </a:xfrm>
          <a:prstGeom prst="rect">
            <a:avLst/>
          </a:prstGeom>
        </p:spPr>
      </p:pic>
      <p:sp>
        <p:nvSpPr>
          <p:cNvPr id="13" name="标题 2"/>
          <p:cNvSpPr>
            <a:spLocks noGrp="1"/>
          </p:cNvSpPr>
          <p:nvPr/>
        </p:nvSpPr>
        <p:spPr>
          <a:xfrm>
            <a:off x="387350" y="169864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幼圆" panose="020105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sym typeface="+mn-ea"/>
              </a:rPr>
              <a:t>理解线性回归算法原理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216" y="1023119"/>
            <a:ext cx="7886700" cy="57031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altLang="en-US" dirty="0" err="1">
                <a:latin typeface="+mn-ea"/>
              </a:rPr>
              <a:t>鸢尾花数据集</a:t>
            </a:r>
            <a:endParaRPr altLang="zh-CN" dirty="0">
              <a:latin typeface="+mn-ea"/>
            </a:endParaRP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0" y="1593499"/>
            <a:ext cx="3912861" cy="4041317"/>
          </a:xfrm>
        </p:spPr>
        <p:txBody>
          <a:bodyPr vert="horz" lIns="91440" tIns="46800" rIns="91440" bIns="45720" rtlCol="0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altLang="en-US" sz="2000" dirty="0"/>
              <a:t>鸢尾花数据集是数据挖掘常用一个数据集；鸢尾花数据集采集的是鸢尾花的测量数据以及其所属的类别。测量数据包括：萼片长度、萼片宽度、花瓣长度、花瓣宽度。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altLang="en-US" sz="2000" dirty="0"/>
              <a:t>类别共分为三类：</a:t>
            </a:r>
            <a:r>
              <a:rPr lang="en-US" altLang="zh-CN" sz="2000" dirty="0"/>
              <a:t>Iris </a:t>
            </a:r>
            <a:r>
              <a:rPr lang="en-US" altLang="zh-CN" sz="2000" dirty="0" err="1"/>
              <a:t>Setosa,Iris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Versicolour,Iris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Virginica</a:t>
            </a:r>
            <a:r>
              <a:rPr altLang="en-US" sz="2000" dirty="0"/>
              <a:t>。该数据集可用于多分类问题。</a:t>
            </a:r>
            <a:endParaRPr altLang="en-US" sz="2000" dirty="0"/>
          </a:p>
          <a:p>
            <a:pPr>
              <a:lnSpc>
                <a:spcPct val="150000"/>
              </a:lnSpc>
            </a:pPr>
            <a:endParaRPr altLang="en-US" sz="2000" dirty="0"/>
          </a:p>
          <a:p>
            <a:pPr>
              <a:lnSpc>
                <a:spcPct val="150000"/>
              </a:lnSpc>
            </a:pPr>
            <a:endParaRPr altLang="en-US" sz="2000" dirty="0"/>
          </a:p>
        </p:txBody>
      </p:sp>
      <p:pic>
        <p:nvPicPr>
          <p:cNvPr id="3072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972" y="1593499"/>
            <a:ext cx="5044966" cy="4360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2"/>
          <p:cNvSpPr>
            <a:spLocks noGrp="1"/>
          </p:cNvSpPr>
          <p:nvPr/>
        </p:nvSpPr>
        <p:spPr>
          <a:xfrm>
            <a:off x="260350" y="42864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幼圆" panose="020105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sym typeface="+mn-ea"/>
              </a:rPr>
              <a:t>对数几率回归分类算法应用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>
            <a:spLocks noGrp="1"/>
          </p:cNvSpPr>
          <p:nvPr/>
        </p:nvSpPr>
        <p:spPr>
          <a:xfrm>
            <a:off x="260350" y="42864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幼圆" panose="020105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sym typeface="+mn-ea"/>
              </a:rPr>
              <a:t>对数几率回归分类算法应用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60985" y="1050925"/>
            <a:ext cx="8667750" cy="37846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>
                <a:solidFill>
                  <a:srgbClr val="CC7832"/>
                </a:solidFill>
                <a:latin typeface="JetBrains Mono"/>
                <a:ea typeface="JetBrains Mono"/>
              </a:rPr>
              <a:t>from sklearn.datasets import load_iris</a:t>
            </a:r>
            <a:endParaRPr lang="en-US" altLang="zh-CN" sz="1600">
              <a:solidFill>
                <a:srgbClr val="CC7832"/>
              </a:solidFill>
              <a:latin typeface="JetBrains Mono"/>
              <a:ea typeface="JetBrains Mono"/>
            </a:endParaRPr>
          </a:p>
          <a:p>
            <a:r>
              <a:rPr lang="en-US" altLang="zh-CN" sz="1600">
                <a:solidFill>
                  <a:srgbClr val="CC7832"/>
                </a:solidFill>
                <a:latin typeface="JetBrains Mono"/>
                <a:ea typeface="JetBrains Mono"/>
              </a:rPr>
              <a:t>from sklearn.model_selection import train_test_split</a:t>
            </a:r>
            <a:endParaRPr lang="en-US" altLang="zh-CN" sz="1600">
              <a:solidFill>
                <a:srgbClr val="CC7832"/>
              </a:solidFill>
              <a:latin typeface="JetBrains Mono"/>
              <a:ea typeface="JetBrains Mono"/>
            </a:endParaRPr>
          </a:p>
          <a:p>
            <a:r>
              <a:rPr lang="en-US" altLang="zh-CN" sz="1600">
                <a:solidFill>
                  <a:srgbClr val="CC7832"/>
                </a:solidFill>
                <a:latin typeface="JetBrains Mono"/>
                <a:ea typeface="JetBrains Mono"/>
              </a:rPr>
              <a:t>from sklearn.linear_model import LogisticRegression</a:t>
            </a:r>
            <a:endParaRPr lang="en-US" altLang="zh-CN" sz="1600">
              <a:solidFill>
                <a:srgbClr val="CC7832"/>
              </a:solidFill>
              <a:latin typeface="JetBrains Mono"/>
              <a:ea typeface="JetBrains Mono"/>
            </a:endParaRPr>
          </a:p>
          <a:p>
            <a:r>
              <a:rPr lang="en-US" altLang="zh-CN" sz="1600">
                <a:solidFill>
                  <a:srgbClr val="808080"/>
                </a:solidFill>
                <a:latin typeface="JetBrains Mono"/>
                <a:ea typeface="JetBrains Mono"/>
              </a:rPr>
              <a:t># </a:t>
            </a:r>
            <a:r>
              <a:rPr lang="zh-CN" altLang="en-US" sz="1600">
                <a:solidFill>
                  <a:srgbClr val="808080"/>
                </a:solidFill>
                <a:latin typeface="JetBrains Mono"/>
                <a:ea typeface="JetBrains Mono"/>
              </a:rPr>
              <a:t>导入</a:t>
            </a:r>
            <a:r>
              <a:rPr lang="zh-CN" altLang="en-US" sz="160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鸢尾花</a:t>
            </a:r>
            <a:r>
              <a:rPr lang="zh-CN" altLang="en-US" sz="160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数据集</a:t>
            </a:r>
            <a:endParaRPr lang="zh-CN" altLang="en-US" sz="1600">
              <a:solidFill>
                <a:srgbClr val="80808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>
                <a:solidFill>
                  <a:srgbClr val="808080"/>
                </a:solidFill>
                <a:latin typeface="JetBrains Mono"/>
                <a:ea typeface="JetBrains Mono"/>
              </a:rPr>
              <a:t># </a:t>
            </a:r>
            <a:r>
              <a:rPr lang="zh-CN" altLang="en-US" sz="160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提取输入特征</a:t>
            </a:r>
            <a:endParaRPr lang="zh-CN" altLang="en-US" sz="1600">
              <a:solidFill>
                <a:srgbClr val="80808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>
                <a:solidFill>
                  <a:srgbClr val="808080"/>
                </a:solidFill>
                <a:latin typeface="JetBrains Mono"/>
                <a:ea typeface="JetBrains Mono"/>
              </a:rPr>
              <a:t># </a:t>
            </a:r>
            <a:r>
              <a:rPr lang="zh-CN" altLang="en-US" sz="160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数据集划分</a:t>
            </a:r>
            <a:endParaRPr lang="zh-CN" altLang="en-US" sz="1600">
              <a:solidFill>
                <a:srgbClr val="80808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>
                <a:solidFill>
                  <a:srgbClr val="808080"/>
                </a:solidFill>
                <a:latin typeface="JetBrains Mono"/>
                <a:ea typeface="JetBrains Mono"/>
              </a:rPr>
              <a:t># </a:t>
            </a:r>
            <a:r>
              <a:rPr lang="zh-CN" altLang="en-US" sz="160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训练</a:t>
            </a:r>
            <a:endParaRPr lang="zh-CN" altLang="en-US" sz="1600">
              <a:solidFill>
                <a:srgbClr val="80808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>
                <a:solidFill>
                  <a:srgbClr val="808080"/>
                </a:solidFill>
                <a:latin typeface="JetBrains Mono"/>
                <a:ea typeface="JetBrains Mono"/>
                <a:sym typeface="+mn-ea"/>
              </a:rPr>
              <a:t># </a:t>
            </a:r>
            <a:r>
              <a:rPr lang="zh-CN" altLang="en-US" sz="160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计算模型在训练集和测试集上的准确率</a:t>
            </a:r>
            <a:endParaRPr lang="zh-CN" altLang="en-US" sz="1600">
              <a:solidFill>
                <a:srgbClr val="80808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>
                <a:latin typeface="JetBrains Mono"/>
                <a:ea typeface="JetBrains Mono"/>
              </a:rPr>
              <a:t>print("Logistic Regression模型训练集的准确率：%.3f" % lr.score(x_train, y_train))</a:t>
            </a:r>
            <a:endParaRPr lang="en-US" altLang="zh-CN" sz="1600">
              <a:latin typeface="JetBrains Mono"/>
              <a:ea typeface="JetBrains Mono"/>
            </a:endParaRPr>
          </a:p>
          <a:p>
            <a:r>
              <a:rPr lang="en-US" altLang="zh-CN" sz="1600">
                <a:latin typeface="JetBrains Mono"/>
                <a:ea typeface="JetBrains Mono"/>
              </a:rPr>
              <a:t>print("Logistic Regression模型测试集的准确率：%.3f" % lr.score(x_test, y_test)) </a:t>
            </a:r>
            <a:endParaRPr lang="en-US" altLang="zh-CN" sz="1600">
              <a:latin typeface="JetBrains Mono"/>
              <a:ea typeface="JetBrains Mono"/>
            </a:endParaRPr>
          </a:p>
          <a:p>
            <a:r>
              <a:rPr lang="en-US" altLang="zh-CN" sz="1600">
                <a:solidFill>
                  <a:srgbClr val="808080"/>
                </a:solidFill>
                <a:latin typeface="JetBrains Mono"/>
                <a:ea typeface="JetBrains Mono"/>
                <a:sym typeface="+mn-ea"/>
              </a:rPr>
              <a:t># </a:t>
            </a:r>
            <a:r>
              <a:rPr lang="zh-CN" altLang="en-US" sz="160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使用测试集数据进行预测</a:t>
            </a:r>
            <a:endParaRPr lang="en-US" altLang="zh-CN" sz="1600">
              <a:latin typeface="JetBrains Mono"/>
              <a:ea typeface="JetBrains Mono"/>
            </a:endParaRPr>
          </a:p>
          <a:p>
            <a:r>
              <a:rPr lang="en-US" altLang="zh-CN" sz="1600">
                <a:solidFill>
                  <a:srgbClr val="CC7832"/>
                </a:solidFill>
                <a:latin typeface="JetBrains Mono"/>
                <a:ea typeface="JetBrains Mono"/>
              </a:rPr>
              <a:t>from sklearn import metrics</a:t>
            </a:r>
            <a:endParaRPr lang="en-US" altLang="zh-CN" sz="1600">
              <a:solidFill>
                <a:srgbClr val="CC7832"/>
              </a:solidFill>
              <a:latin typeface="JetBrains Mono"/>
              <a:ea typeface="JetBrains Mono"/>
            </a:endParaRPr>
          </a:p>
          <a:p>
            <a:r>
              <a:rPr lang="en-US" altLang="zh-CN" sz="1600">
                <a:latin typeface="JetBrains Mono"/>
                <a:ea typeface="JetBrains Mono"/>
              </a:rPr>
              <a:t>print("Logistic Regression模型正确率：%.3f" % accuracy)</a:t>
            </a:r>
            <a:endParaRPr lang="en-US" altLang="zh-CN" sz="1600">
              <a:latin typeface="JetBrains Mono"/>
              <a:ea typeface="JetBrains Mono"/>
            </a:endParaRPr>
          </a:p>
          <a:p>
            <a:r>
              <a:rPr lang="en-US" altLang="zh-CN" sz="1600">
                <a:latin typeface="JetBrains Mono"/>
                <a:ea typeface="JetBrains Mono"/>
              </a:rPr>
              <a:t>target_names = ['0', '1', '2']</a:t>
            </a:r>
            <a:endParaRPr lang="en-US" altLang="zh-CN" sz="1600">
              <a:latin typeface="JetBrains Mono"/>
              <a:ea typeface="JetBrains Mono"/>
            </a:endParaRPr>
          </a:p>
          <a:p>
            <a:r>
              <a:rPr lang="en-US" altLang="zh-CN" sz="1600">
                <a:latin typeface="JetBrains Mono"/>
                <a:ea typeface="JetBrains Mono"/>
              </a:rPr>
              <a:t>print(metrics.classification_report(y_test, y_hat, target_names=target_names))</a:t>
            </a:r>
            <a:endParaRPr lang="en-US" altLang="zh-CN" sz="1600">
              <a:latin typeface="JetBrains Mono"/>
              <a:ea typeface="JetBrains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1"/>
          </p:cNvSpPr>
          <p:nvPr/>
        </p:nvSpPr>
        <p:spPr>
          <a:xfrm>
            <a:off x="260350" y="42864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幼圆" panose="020105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sym typeface="+mn-ea"/>
              </a:rPr>
              <a:t>对数几率回归分类算法应用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8360" y="1887855"/>
            <a:ext cx="4900295" cy="3514725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60350" y="1158240"/>
            <a:ext cx="8616950" cy="781685"/>
          </a:xfrm>
        </p:spPr>
        <p:txBody>
          <a:bodyPr/>
          <a:p>
            <a:r>
              <a:rPr lang="zh-CN" altLang="en-US" dirty="0"/>
              <a:t>选取前两个特征，划分数据集</a:t>
            </a:r>
            <a:r>
              <a:rPr lang="en-US" altLang="zh-CN" dirty="0"/>
              <a:t>3/7</a:t>
            </a:r>
            <a:r>
              <a:rPr dirty="0"/>
              <a:t>分的结果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216" y="1023119"/>
            <a:ext cx="7886700" cy="57031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CN" dirty="0" err="1">
                <a:latin typeface="+mn-ea"/>
              </a:rPr>
              <a:t>西瓜</a:t>
            </a:r>
            <a:r>
              <a:rPr altLang="en-US" dirty="0" err="1">
                <a:latin typeface="+mn-ea"/>
              </a:rPr>
              <a:t>数据集</a:t>
            </a:r>
            <a:endParaRPr altLang="zh-CN" dirty="0">
              <a:latin typeface="+mn-ea"/>
            </a:endParaRP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0" y="1593215"/>
            <a:ext cx="3555365" cy="4041140"/>
          </a:xfrm>
        </p:spPr>
        <p:txBody>
          <a:bodyPr vert="horz" lIns="91440" tIns="46800" rIns="91440" bIns="45720" rtlCol="0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altLang="en-US" sz="2000" dirty="0"/>
              <a:t>西瓜数据集包含了一系列关于西瓜的观测数据，每个样本都包括了西瓜的多个特征以及该西瓜是否是好瓜的标签。这些特征描述了西瓜的外观和性质，例如色泽、根蒂、敲声、纹理、脐部、触感等。标签表示了该西瓜是否是好瓜，是或否。</a:t>
            </a:r>
            <a:endParaRPr altLang="en-US" sz="2000" dirty="0"/>
          </a:p>
          <a:p>
            <a:pPr>
              <a:lnSpc>
                <a:spcPct val="150000"/>
              </a:lnSpc>
            </a:pPr>
            <a:endParaRPr altLang="en-US" sz="2000" dirty="0"/>
          </a:p>
        </p:txBody>
      </p:sp>
      <p:sp>
        <p:nvSpPr>
          <p:cNvPr id="3" name="标题 2"/>
          <p:cNvSpPr>
            <a:spLocks noGrp="1"/>
          </p:cNvSpPr>
          <p:nvPr/>
        </p:nvSpPr>
        <p:spPr>
          <a:xfrm>
            <a:off x="260350" y="42864"/>
            <a:ext cx="7886700" cy="777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 baseline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幼圆" panose="02010509060101010101" pitchFamily="49" charset="-122"/>
                <a:cs typeface="+mj-cs"/>
              </a:defRPr>
            </a:lvl1pPr>
          </a:lstStyle>
          <a:p>
            <a:r>
              <a:rPr lang="zh-CN" altLang="en-US" dirty="0">
                <a:sym typeface="+mn-ea"/>
              </a:rPr>
              <a:t>对数几率回归分类算法应用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8550" y="1929765"/>
            <a:ext cx="5505450" cy="3368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p="http://schemas.openxmlformats.org/presentationml/2006/main">
  <p:tag name="commondata" val="eyJoZGlkIjoiNDE3ZDdkMGQ2N2ZkMjY2YWI0MjRhOGI0NzBjOTIzNzMifQ=="/>
</p:tagLst>
</file>

<file path=ppt/theme/theme1.xml><?xml version="1.0" encoding="utf-8"?>
<a:theme xmlns:a="http://schemas.openxmlformats.org/drawingml/2006/main" name="机器学习v2.1rgb">
  <a:themeElements>
    <a:clrScheme name="机器学习">
      <a:dk1>
        <a:sysClr val="windowText" lastClr="000000"/>
      </a:dk1>
      <a:lt1>
        <a:sysClr val="window" lastClr="FFFFFF"/>
      </a:lt1>
      <a:dk2>
        <a:srgbClr val="16754D"/>
      </a:dk2>
      <a:lt2>
        <a:srgbClr val="FFFFFF"/>
      </a:lt2>
      <a:accent1>
        <a:srgbClr val="16754D"/>
      </a:accent1>
      <a:accent2>
        <a:srgbClr val="329E6E"/>
      </a:accent2>
      <a:accent3>
        <a:srgbClr val="FFC000"/>
      </a:accent3>
      <a:accent4>
        <a:srgbClr val="C00000"/>
      </a:accent4>
      <a:accent5>
        <a:srgbClr val="0070C0"/>
      </a:accent5>
      <a:accent6>
        <a:srgbClr val="002060"/>
      </a:accent6>
      <a:hlink>
        <a:srgbClr val="80C000"/>
      </a:hlink>
      <a:folHlink>
        <a:srgbClr val="CC66FF"/>
      </a:folHlink>
    </a:clrScheme>
    <a:fontScheme name="机器学习">
      <a:majorFont>
        <a:latin typeface="Verdana"/>
        <a:ea typeface="幼圆"/>
        <a:cs typeface=""/>
      </a:majorFont>
      <a:minorFont>
        <a:latin typeface="Verdana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机器学习v2.1rgb</Template>
  <TotalTime>0</TotalTime>
  <Words>2372</Words>
  <Application>WPS 演示</Application>
  <PresentationFormat>全屏显示(4:3)</PresentationFormat>
  <Paragraphs>131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Arial</vt:lpstr>
      <vt:lpstr>宋体</vt:lpstr>
      <vt:lpstr>Wingdings</vt:lpstr>
      <vt:lpstr>Verdana</vt:lpstr>
      <vt:lpstr>幼圆</vt:lpstr>
      <vt:lpstr>微软雅黑</vt:lpstr>
      <vt:lpstr>方正准圆简体</vt:lpstr>
      <vt:lpstr>楷体_GB2312</vt:lpstr>
      <vt:lpstr>新宋体</vt:lpstr>
      <vt:lpstr>Times New Roman</vt:lpstr>
      <vt:lpstr>Arial Unicode MS</vt:lpstr>
      <vt:lpstr>Calibri</vt:lpstr>
      <vt:lpstr>JetBrains Mono</vt:lpstr>
      <vt:lpstr>Segoe Print</vt:lpstr>
      <vt:lpstr>机器学习v2.1rgb</vt:lpstr>
      <vt:lpstr>Equation.Ribbit</vt:lpstr>
      <vt:lpstr>机器学习  Machine Learning</vt:lpstr>
      <vt:lpstr>实验内容</vt:lpstr>
      <vt:lpstr>理解线性回归算法原理</vt:lpstr>
      <vt:lpstr>PowerPoint 演示文稿</vt:lpstr>
      <vt:lpstr>PowerPoint 演示文稿</vt:lpstr>
      <vt:lpstr>鸢尾花数据集</vt:lpstr>
      <vt:lpstr>PowerPoint 演示文稿</vt:lpstr>
      <vt:lpstr>PowerPoint 演示文稿</vt:lpstr>
      <vt:lpstr>西瓜数据集</vt:lpstr>
      <vt:lpstr>PowerPoint 演示文稿</vt:lpstr>
      <vt:lpstr>PowerPoint 演示文稿</vt:lpstr>
      <vt:lpstr>PowerPoint 演示文稿</vt:lpstr>
      <vt:lpstr>PowerPoint 演示文稿</vt:lpstr>
    </vt:vector>
  </TitlesOfParts>
  <Company>LAMDA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机器学习-第三章</dc:title>
  <dc:creator/>
  <cp:lastModifiedBy>Persist in</cp:lastModifiedBy>
  <cp:revision>393</cp:revision>
  <dcterms:created xsi:type="dcterms:W3CDTF">2015-06-30T12:15:00Z</dcterms:created>
  <dcterms:modified xsi:type="dcterms:W3CDTF">2024-09-20T12:46:13Z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4E0DC692C0C7476C8721E322BB92DABD_13</vt:lpwstr>
  </property>
  <property fmtid="{D5CDD505-2E9C-101B-9397-08002B2CF9AE}" pid="3" name="KSOProductBuildVer">
    <vt:lpwstr>2052-12.1.0.18276</vt:lpwstr>
  </property>
</Properties>
</file>