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72" r:id="rId13"/>
    <p:sldId id="273" r:id="rId14"/>
    <p:sldId id="274" r:id="rId15"/>
    <p:sldId id="275" r:id="rId16"/>
    <p:sldId id="276" r:id="rId17"/>
    <p:sldId id="279" r:id="rId18"/>
    <p:sldId id="277" r:id="rId19"/>
    <p:sldId id="278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81" autoAdjust="0"/>
  </p:normalViewPr>
  <p:slideViewPr>
    <p:cSldViewPr snapToGrid="0">
      <p:cViewPr varScale="1">
        <p:scale>
          <a:sx n="59" d="100"/>
          <a:sy n="59" d="100"/>
        </p:scale>
        <p:origin x="11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45789-1C77-4852-92DF-81F666D2D57B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2A648-FA3A-4A5C-86C9-AA789B019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999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Conectivos lógicos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2A648-FA3A-4A5C-86C9-AA789B01963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281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Conectivos lógicos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2A648-FA3A-4A5C-86C9-AA789B01963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86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063-2251-489D-81FC-DDE071F7A1C2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1750-67DC-43E9-B542-3F3E9ED61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063-2251-489D-81FC-DDE071F7A1C2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1750-67DC-43E9-B542-3F3E9ED61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00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063-2251-489D-81FC-DDE071F7A1C2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1750-67DC-43E9-B542-3F3E9ED61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8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063-2251-489D-81FC-DDE071F7A1C2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1750-67DC-43E9-B542-3F3E9ED61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73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063-2251-489D-81FC-DDE071F7A1C2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1750-67DC-43E9-B542-3F3E9ED61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1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063-2251-489D-81FC-DDE071F7A1C2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1750-67DC-43E9-B542-3F3E9ED61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5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063-2251-489D-81FC-DDE071F7A1C2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1750-67DC-43E9-B542-3F3E9ED61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92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063-2251-489D-81FC-DDE071F7A1C2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1750-67DC-43E9-B542-3F3E9ED61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87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063-2251-489D-81FC-DDE071F7A1C2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1750-67DC-43E9-B542-3F3E9ED61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43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063-2251-489D-81FC-DDE071F7A1C2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1750-67DC-43E9-B542-3F3E9ED61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2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063-2251-489D-81FC-DDE071F7A1C2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1750-67DC-43E9-B542-3F3E9ED61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17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0063-2251-489D-81FC-DDE071F7A1C2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31750-67DC-43E9-B542-3F3E9ED61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51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Lógica Nebulosa</a:t>
            </a:r>
            <a:br>
              <a:rPr lang="pt-BR" b="1" dirty="0"/>
            </a:br>
            <a:r>
              <a:rPr lang="pt-BR" dirty="0"/>
              <a:t>Sandra </a:t>
            </a:r>
            <a:r>
              <a:rPr lang="pt-BR" dirty="0" err="1"/>
              <a:t>Sandri</a:t>
            </a:r>
            <a:r>
              <a:rPr lang="pt-BR" dirty="0"/>
              <a:t>, Cláudio Correa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Revisão</a:t>
            </a:r>
          </a:p>
          <a:p>
            <a:r>
              <a:rPr lang="pt-BR" dirty="0"/>
              <a:t>Leonardo M. Silva</a:t>
            </a:r>
          </a:p>
        </p:txBody>
      </p:sp>
    </p:spTree>
    <p:extLst>
      <p:ext uri="{BB962C8B-B14F-4D97-AF65-F5344CB8AC3E}">
        <p14:creationId xmlns:p14="http://schemas.microsoft.com/office/powerpoint/2010/main" val="154797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Técnicas de controle nebuloso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Variável linguística: 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Nome da variável -&gt; ‘’Velocidade’’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Universo de discurso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Conjunto de nomes de valores -&gt; ‘’alta’’; ‘’baixa’’..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função que associa um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 função de pertinência a cada elemento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955" y="1853761"/>
            <a:ext cx="2518995" cy="44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91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Técnicas de controle nebuloso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b="1" dirty="0"/>
              <a:t>Interface de “</a:t>
            </a:r>
            <a:r>
              <a:rPr lang="pt-BR" b="1" dirty="0" err="1"/>
              <a:t>Fuzificação</a:t>
            </a:r>
            <a:r>
              <a:rPr lang="pt-BR" b="1" dirty="0"/>
              <a:t>”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Identificação dos valores das variáveis de entrada</a:t>
            </a:r>
          </a:p>
          <a:p>
            <a:pPr>
              <a:lnSpc>
                <a:spcPct val="150000"/>
              </a:lnSpc>
            </a:pPr>
            <a:r>
              <a:rPr lang="pt-BR" b="1" dirty="0"/>
              <a:t>Base de Conhecimento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Base de dados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Base de regras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234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Técnicas de controle nebuloso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b="1" dirty="0"/>
              <a:t>Premissas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Conjunção (e)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Disjunção (ou)</a:t>
            </a:r>
          </a:p>
          <a:p>
            <a:pPr lvl="1"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39" y="4459739"/>
            <a:ext cx="5019675" cy="107564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75" y="4686615"/>
            <a:ext cx="5660807" cy="62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0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Procedimento de Inferência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b="1" dirty="0"/>
              <a:t>Modelos clássicos</a:t>
            </a:r>
          </a:p>
          <a:p>
            <a:pPr lvl="1">
              <a:lnSpc>
                <a:spcPct val="150000"/>
              </a:lnSpc>
            </a:pPr>
            <a:r>
              <a:rPr lang="pt-BR" dirty="0" err="1"/>
              <a:t>Mandani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pt-BR" dirty="0" err="1"/>
              <a:t>Larsen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b="1" dirty="0"/>
              <a:t>Modelos de interpolação</a:t>
            </a:r>
          </a:p>
          <a:p>
            <a:pPr lvl="1"/>
            <a:r>
              <a:rPr lang="pt-BR" dirty="0" err="1"/>
              <a:t>Takagi-Sugeno</a:t>
            </a:r>
            <a:r>
              <a:rPr lang="pt-BR" dirty="0"/>
              <a:t> </a:t>
            </a:r>
          </a:p>
          <a:p>
            <a:pPr lvl="1"/>
            <a:r>
              <a:rPr lang="pt-BR" dirty="0" err="1"/>
              <a:t>Tsukamoto</a:t>
            </a:r>
            <a:endParaRPr lang="pt-BR" b="1" dirty="0"/>
          </a:p>
          <a:p>
            <a:pPr lvl="1"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145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79" y="809597"/>
            <a:ext cx="10727984" cy="52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94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4" y="760390"/>
            <a:ext cx="10775629" cy="53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45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11" y="248580"/>
            <a:ext cx="9901804" cy="630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69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498701"/>
            <a:ext cx="11081324" cy="565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14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Interface de “</a:t>
            </a:r>
            <a:r>
              <a:rPr lang="pt-BR" b="1" dirty="0" err="1"/>
              <a:t>Desfuzificação</a:t>
            </a:r>
            <a:r>
              <a:rPr lang="pt-BR" b="1" dirty="0"/>
              <a:t>”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Identificação do domínio das variáveis de saída num correspondente universo de discurso.</a:t>
            </a:r>
          </a:p>
          <a:p>
            <a:endParaRPr lang="pt-BR" dirty="0"/>
          </a:p>
          <a:p>
            <a:r>
              <a:rPr lang="pt-BR" dirty="0"/>
              <a:t>Métodos</a:t>
            </a:r>
          </a:p>
          <a:p>
            <a:pPr lvl="1"/>
            <a:r>
              <a:rPr lang="pt-BR" dirty="0"/>
              <a:t>SOM: Primeiro valor máximo</a:t>
            </a:r>
          </a:p>
          <a:p>
            <a:pPr lvl="1"/>
            <a:r>
              <a:rPr lang="pt-BR" dirty="0"/>
              <a:t>MOM: média dos máximos</a:t>
            </a:r>
          </a:p>
          <a:p>
            <a:pPr lvl="1"/>
            <a:r>
              <a:rPr lang="pt-BR" dirty="0"/>
              <a:t>COA: centro de gravidade</a:t>
            </a:r>
          </a:p>
        </p:txBody>
      </p:sp>
    </p:spTree>
    <p:extLst>
      <p:ext uri="{BB962C8B-B14F-4D97-AF65-F5344CB8AC3E}">
        <p14:creationId xmlns:p14="http://schemas.microsoft.com/office/powerpoint/2010/main" val="3887332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" y="1690688"/>
            <a:ext cx="10946083" cy="328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2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Breve histórico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Teoria dos conjuntos: 1965 por </a:t>
            </a:r>
            <a:r>
              <a:rPr lang="pt-BR" dirty="0" err="1"/>
              <a:t>Lotfi</a:t>
            </a:r>
            <a:r>
              <a:rPr lang="pt-BR" dirty="0"/>
              <a:t> </a:t>
            </a:r>
            <a:r>
              <a:rPr lang="pt-BR" dirty="0" err="1"/>
              <a:t>Zadeh</a:t>
            </a:r>
            <a:r>
              <a:rPr lang="pt-BR" dirty="0"/>
              <a:t>, para tratar do aspecto vago da informação</a:t>
            </a:r>
          </a:p>
          <a:p>
            <a:pPr>
              <a:lnSpc>
                <a:spcPct val="150000"/>
              </a:lnSpc>
            </a:pPr>
            <a:r>
              <a:rPr lang="pt-BR" dirty="0"/>
              <a:t>Teoria de possibilidades: 1978 por </a:t>
            </a:r>
            <a:r>
              <a:rPr lang="pt-BR" dirty="0" err="1"/>
              <a:t>Lotfi</a:t>
            </a:r>
            <a:r>
              <a:rPr lang="pt-BR" dirty="0"/>
              <a:t> </a:t>
            </a:r>
            <a:r>
              <a:rPr lang="pt-BR" dirty="0" err="1"/>
              <a:t>Zadeh</a:t>
            </a:r>
            <a:r>
              <a:rPr lang="pt-BR" dirty="0"/>
              <a:t>, que trata a incerteza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200072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</a:t>
            </a:r>
            <a:r>
              <a:rPr lang="pt-BR" dirty="0" err="1"/>
              <a:t>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A teoria dos conjuntos nebulosos, quando utilizada em um contexto lógico, como o de sistemas baseados em conhecimento, é conhecida como lógica nebulosa, lógica difusa ou lógica “</a:t>
            </a:r>
            <a:r>
              <a:rPr lang="pt-BR" dirty="0" err="1"/>
              <a:t>fuzzy</a:t>
            </a:r>
            <a:r>
              <a:rPr lang="pt-BR" dirty="0"/>
              <a:t>”. </a:t>
            </a:r>
          </a:p>
        </p:txBody>
      </p:sp>
    </p:spTree>
    <p:extLst>
      <p:ext uri="{BB962C8B-B14F-4D97-AF65-F5344CB8AC3E}">
        <p14:creationId xmlns:p14="http://schemas.microsoft.com/office/powerpoint/2010/main" val="349355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Controlador nebuloso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/>
              <a:t>Sistema nebuloso a base de regras</a:t>
            </a:r>
          </a:p>
          <a:p>
            <a:pPr>
              <a:lnSpc>
                <a:spcPct val="150000"/>
              </a:lnSpc>
            </a:pPr>
            <a:r>
              <a:rPr lang="pt-BR" dirty="0"/>
              <a:t>Regras do tipo </a:t>
            </a:r>
            <a:r>
              <a:rPr lang="pt-BR" b="1" dirty="0"/>
              <a:t>Se</a:t>
            </a:r>
            <a:r>
              <a:rPr lang="pt-BR" dirty="0"/>
              <a:t> &lt;</a:t>
            </a:r>
            <a:r>
              <a:rPr lang="pt-BR" i="1" dirty="0"/>
              <a:t>premissa&gt; </a:t>
            </a:r>
            <a:r>
              <a:rPr lang="pt-BR" b="1" dirty="0"/>
              <a:t>Então</a:t>
            </a:r>
            <a:r>
              <a:rPr lang="pt-BR" dirty="0"/>
              <a:t> &lt;</a:t>
            </a:r>
            <a:r>
              <a:rPr lang="pt-BR" i="1" dirty="0"/>
              <a:t>conclusão</a:t>
            </a:r>
            <a:r>
              <a:rPr lang="pt-BR" dirty="0"/>
              <a:t>&gt;</a:t>
            </a:r>
          </a:p>
          <a:p>
            <a:pPr>
              <a:lnSpc>
                <a:spcPct val="150000"/>
              </a:lnSpc>
            </a:pPr>
            <a:r>
              <a:rPr lang="pt-BR" dirty="0"/>
              <a:t>Definem ações de controle</a:t>
            </a:r>
          </a:p>
          <a:p>
            <a:pPr>
              <a:lnSpc>
                <a:spcPct val="150000"/>
              </a:lnSpc>
            </a:pPr>
            <a:r>
              <a:rPr lang="pt-BR" dirty="0"/>
              <a:t>Faixas de valores de variáveis de estado</a:t>
            </a:r>
          </a:p>
          <a:p>
            <a:pPr>
              <a:lnSpc>
                <a:spcPct val="150000"/>
              </a:lnSpc>
            </a:pPr>
            <a:r>
              <a:rPr lang="pt-BR" dirty="0"/>
              <a:t>Conjuntos nebulosos -&gt; Termos linguísticos</a:t>
            </a:r>
          </a:p>
          <a:p>
            <a:pPr>
              <a:lnSpc>
                <a:spcPct val="150000"/>
              </a:lnSpc>
            </a:pPr>
            <a:r>
              <a:rPr lang="pt-BR" dirty="0"/>
              <a:t>Dificuldade: definição dos termos linguísticos</a:t>
            </a:r>
          </a:p>
        </p:txBody>
      </p:sp>
    </p:spTree>
    <p:extLst>
      <p:ext uri="{BB962C8B-B14F-4D97-AF65-F5344CB8AC3E}">
        <p14:creationId xmlns:p14="http://schemas.microsoft.com/office/powerpoint/2010/main" val="414278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pt-BR" dirty="0"/>
                  <a:t>Função de pertinência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→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pt-BR" b="0" dirty="0"/>
              </a:p>
              <a:p>
                <a:pPr>
                  <a:lnSpc>
                    <a:spcPct val="150000"/>
                  </a:lnSpc>
                </a:pPr>
                <a:r>
                  <a:rPr lang="pt-BR" dirty="0"/>
                  <a:t>A cada elemento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pt-BR" dirty="0"/>
                  <a:t> é associado o grau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pt-BR" b="0" dirty="0"/>
              </a:p>
              <a:p>
                <a:pPr>
                  <a:lnSpc>
                    <a:spcPct val="150000"/>
                  </a:lnSpc>
                </a:pPr>
                <a:r>
                  <a:rPr lang="pt-BR" dirty="0"/>
                  <a:t>Grau de pertinência: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= 1 -&gt; completamente compatível com A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= 0 -&gt; completamente incompatível com A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pt-BR" dirty="0"/>
                  <a:t> -&gt; parcialmente compatível com A</a:t>
                </a:r>
              </a:p>
              <a:p>
                <a:pPr lvl="1"/>
                <a:endParaRPr lang="pt-BR" dirty="0"/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07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263652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/>
              <a:t>Cardinalidade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Altura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Suporte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Núcleo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Cortes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Normalizado</a:t>
            </a:r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037" y="1781711"/>
            <a:ext cx="7347416" cy="443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Operações em Conjuntos Nebulosos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Interseção: Normas-T</a:t>
            </a:r>
          </a:p>
          <a:p>
            <a:pPr>
              <a:lnSpc>
                <a:spcPct val="150000"/>
              </a:lnSpc>
            </a:pPr>
            <a:r>
              <a:rPr lang="pt-BR" dirty="0"/>
              <a:t>União: Normas-S</a:t>
            </a:r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549" y="3735118"/>
            <a:ext cx="6525306" cy="154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9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Operações em Conjuntos Nebulosos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" y="1878284"/>
            <a:ext cx="5481633" cy="424601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182" y="4628270"/>
            <a:ext cx="6390635" cy="128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6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Operadores de Implicação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/>
              <a:t>Modelar regras de inferência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Se</a:t>
            </a:r>
            <a:r>
              <a:rPr lang="pt-BR" dirty="0"/>
              <a:t> &lt;</a:t>
            </a:r>
            <a:r>
              <a:rPr lang="pt-BR" i="1" dirty="0"/>
              <a:t>premissa&gt; </a:t>
            </a:r>
            <a:r>
              <a:rPr lang="pt-BR" b="1" dirty="0"/>
              <a:t>Então</a:t>
            </a:r>
            <a:r>
              <a:rPr lang="pt-BR" dirty="0"/>
              <a:t> &lt;</a:t>
            </a:r>
            <a:r>
              <a:rPr lang="pt-BR" i="1" dirty="0"/>
              <a:t>conclusão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425" y="2118546"/>
            <a:ext cx="5474018" cy="376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53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289</Words>
  <Application>Microsoft Office PowerPoint</Application>
  <PresentationFormat>Widescreen</PresentationFormat>
  <Paragraphs>71</Paragraphs>
  <Slides>19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Tema do Office</vt:lpstr>
      <vt:lpstr>Lógica Nebulosa Sandra Sandri, Cláudio Correa</vt:lpstr>
      <vt:lpstr>Breve histórico</vt:lpstr>
      <vt:lpstr>Lógica Fuzzy</vt:lpstr>
      <vt:lpstr>Controlador nebuloso</vt:lpstr>
      <vt:lpstr>Conceitos básicos</vt:lpstr>
      <vt:lpstr>Conceitos básicos</vt:lpstr>
      <vt:lpstr>Operações em Conjuntos Nebulosos</vt:lpstr>
      <vt:lpstr>Operações em Conjuntos Nebulosos</vt:lpstr>
      <vt:lpstr>Operadores de Implicação</vt:lpstr>
      <vt:lpstr>Técnicas de controle nebuloso</vt:lpstr>
      <vt:lpstr>Técnicas de controle nebuloso</vt:lpstr>
      <vt:lpstr>Técnicas de controle nebuloso</vt:lpstr>
      <vt:lpstr>Procedimento de Inferência</vt:lpstr>
      <vt:lpstr>Apresentação do PowerPoint</vt:lpstr>
      <vt:lpstr>Apresentação do PowerPoint</vt:lpstr>
      <vt:lpstr>Apresentação do PowerPoint</vt:lpstr>
      <vt:lpstr>Apresentação do PowerPoint</vt:lpstr>
      <vt:lpstr>Interface de “Desfuzificação”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Mesquita da Silva</dc:creator>
  <cp:lastModifiedBy>Leonardo Mesquita da Silva</cp:lastModifiedBy>
  <cp:revision>75</cp:revision>
  <dcterms:created xsi:type="dcterms:W3CDTF">2016-10-06T00:46:17Z</dcterms:created>
  <dcterms:modified xsi:type="dcterms:W3CDTF">2016-10-07T16:35:25Z</dcterms:modified>
</cp:coreProperties>
</file>