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7" r:id="rId3"/>
    <p:sldId id="258" r:id="rId4"/>
    <p:sldId id="279" r:id="rId5"/>
    <p:sldId id="259" r:id="rId6"/>
    <p:sldId id="261" r:id="rId7"/>
    <p:sldId id="262" r:id="rId8"/>
    <p:sldId id="264" r:id="rId9"/>
    <p:sldId id="274" r:id="rId10"/>
    <p:sldId id="275" r:id="rId11"/>
    <p:sldId id="276" r:id="rId12"/>
    <p:sldId id="277"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A217A0-707C-4126-B913-935C28F78E49}" type="datetimeFigureOut">
              <a:rPr lang="en-US" smtClean="0"/>
              <a:pPr/>
              <a:t>4/29/2011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1E2F9-232D-4FE8-9418-40FCA63998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32139F6-E355-4ACF-A97F-08FFE61D21E9}" type="datetimeFigureOut">
              <a:rPr lang="en-US" smtClean="0"/>
              <a:pPr/>
              <a:t>4/29/2011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A4A64E8B-93BC-4A84-9CD7-9A408CB0446A}"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2139F6-E355-4ACF-A97F-08FFE61D21E9}" type="datetimeFigureOut">
              <a:rPr lang="en-US" smtClean="0"/>
              <a:pPr/>
              <a:t>4/29/2011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2139F6-E355-4ACF-A97F-08FFE61D21E9}" type="datetimeFigureOut">
              <a:rPr lang="en-US" smtClean="0"/>
              <a:pPr/>
              <a:t>4/29/2011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32139F6-E355-4ACF-A97F-08FFE61D21E9}" type="datetimeFigureOut">
              <a:rPr lang="en-US" smtClean="0"/>
              <a:pPr/>
              <a:t>4/29/2011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32139F6-E355-4ACF-A97F-08FFE61D21E9}" type="datetimeFigureOut">
              <a:rPr lang="en-US" smtClean="0"/>
              <a:pPr/>
              <a:t>4/29/2011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4A64E8B-93BC-4A84-9CD7-9A408CB0446A}"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2139F6-E355-4ACF-A97F-08FFE61D21E9}" type="datetimeFigureOut">
              <a:rPr lang="en-US" smtClean="0"/>
              <a:pPr/>
              <a:t>4/29/2011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32139F6-E355-4ACF-A97F-08FFE61D21E9}" type="datetimeFigureOut">
              <a:rPr lang="en-US" smtClean="0"/>
              <a:pPr/>
              <a:t>4/29/2011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4A64E8B-93BC-4A84-9CD7-9A408CB0446A}"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32139F6-E355-4ACF-A97F-08FFE61D21E9}" type="datetimeFigureOut">
              <a:rPr lang="en-US" smtClean="0"/>
              <a:pPr/>
              <a:t>4/29/2011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32139F6-E355-4ACF-A97F-08FFE61D21E9}" type="datetimeFigureOut">
              <a:rPr lang="en-US" smtClean="0"/>
              <a:pPr/>
              <a:t>4/29/2011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32139F6-E355-4ACF-A97F-08FFE61D21E9}" type="datetimeFigureOut">
              <a:rPr lang="en-US" smtClean="0"/>
              <a:pPr/>
              <a:t>4/29/2011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4A64E8B-93BC-4A84-9CD7-9A408CB044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432139F6-E355-4ACF-A97F-08FFE61D21E9}" type="datetimeFigureOut">
              <a:rPr lang="en-US" smtClean="0"/>
              <a:pPr/>
              <a:t>4/29/2011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A4A64E8B-93BC-4A84-9CD7-9A408CB044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32139F6-E355-4ACF-A97F-08FFE61D21E9}" type="datetimeFigureOut">
              <a:rPr lang="en-US" smtClean="0"/>
              <a:pPr/>
              <a:t>4/29/2011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A4A64E8B-93BC-4A84-9CD7-9A408CB0446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thinkexist.com/quotation/the_voice_of_great_events_is_proclaiming_to_us/193392.html" TargetMode="External"/><Relationship Id="rId2" Type="http://schemas.openxmlformats.org/officeDocument/2006/relationships/hyperlink" Target="http://thinkexist.com/quotation/time_is_a_sort_of_river_of_passing_events-and/8076.html" TargetMode="External"/><Relationship Id="rId1" Type="http://schemas.openxmlformats.org/officeDocument/2006/relationships/slideLayout" Target="../slideLayouts/slideLayout2.xml"/><Relationship Id="rId4" Type="http://schemas.openxmlformats.org/officeDocument/2006/relationships/hyperlink" Target="http://thinkexist.com/quotation/events_that_are_predestined_require_but_little/15067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Creating Project Website Events</a:t>
            </a:r>
            <a:endParaRPr lang="en-US" dirty="0"/>
          </a:p>
        </p:txBody>
      </p:sp>
      <p:sp>
        <p:nvSpPr>
          <p:cNvPr id="3" name="Subtitle 2"/>
          <p:cNvSpPr>
            <a:spLocks noGrp="1"/>
          </p:cNvSpPr>
          <p:nvPr>
            <p:ph type="subTitle" idx="1"/>
          </p:nvPr>
        </p:nvSpPr>
        <p:spPr/>
        <p:txBody>
          <a:bodyPr/>
          <a:lstStyle/>
          <a:p>
            <a:r>
              <a:rPr lang="en-US" dirty="0" smtClean="0"/>
              <a:t>JLIMS Team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Recording an Event</a:t>
            </a:r>
            <a:endParaRPr lang="en-US" dirty="0"/>
          </a:p>
        </p:txBody>
      </p:sp>
      <p:sp>
        <p:nvSpPr>
          <p:cNvPr id="3" name="Content Placeholder 2"/>
          <p:cNvSpPr>
            <a:spLocks noGrp="1"/>
          </p:cNvSpPr>
          <p:nvPr>
            <p:ph idx="1"/>
          </p:nvPr>
        </p:nvSpPr>
        <p:spPr/>
        <p:txBody>
          <a:bodyPr/>
          <a:lstStyle/>
          <a:p>
            <a:r>
              <a:rPr lang="en-US" dirty="0" smtClean="0"/>
              <a:t>Attributes can describe events as well as projects and samples.</a:t>
            </a:r>
          </a:p>
          <a:p>
            <a:r>
              <a:rPr lang="en-US" dirty="0" smtClean="0"/>
              <a:t>‘Event Attributes’ require meta attributes.</a:t>
            </a:r>
          </a:p>
          <a:p>
            <a:r>
              <a:rPr lang="en-US" dirty="0" smtClean="0"/>
              <a:t>Require lookup values of type “Event Attribute” be pre-established.</a:t>
            </a:r>
          </a:p>
          <a:p>
            <a:r>
              <a:rPr lang="en-US" dirty="0" smtClean="0"/>
              <a:t>Therefore: first make lookup values, then meta attributes, then post the event.</a:t>
            </a:r>
          </a:p>
          <a:p>
            <a:r>
              <a:rPr lang="en-US" dirty="0" smtClean="0"/>
              <a:t>Lookup values may be created en masse, with mixed attribute types.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File</a:t>
            </a:r>
            <a:endParaRPr lang="en-US" dirty="0"/>
          </a:p>
        </p:txBody>
      </p:sp>
      <p:sp>
        <p:nvSpPr>
          <p:cNvPr id="3" name="Content Placeholder 2"/>
          <p:cNvSpPr>
            <a:spLocks noGrp="1"/>
          </p:cNvSpPr>
          <p:nvPr>
            <p:ph idx="1"/>
          </p:nvPr>
        </p:nvSpPr>
        <p:spPr/>
        <p:txBody>
          <a:bodyPr/>
          <a:lstStyle/>
          <a:p>
            <a:r>
              <a:rPr lang="en-US" dirty="0" smtClean="0"/>
              <a:t>Really just a collection of event attribute settings.</a:t>
            </a:r>
          </a:p>
          <a:p>
            <a:r>
              <a:rPr lang="en-US" dirty="0" smtClean="0"/>
              <a:t>Sample name is optional by attribute.</a:t>
            </a:r>
          </a:p>
          <a:p>
            <a:r>
              <a:rPr lang="en-US" dirty="0" smtClean="0"/>
              <a:t>Example File Name: Annotation_EventAttributes.tsv</a:t>
            </a:r>
          </a:p>
          <a:p>
            <a:r>
              <a:rPr lang="en-US" dirty="0" smtClean="0"/>
              <a:t>Creates an event of type: Annotation.</a:t>
            </a:r>
          </a:p>
          <a:p>
            <a:r>
              <a:rPr lang="en-US" sz="1600" dirty="0" err="1" smtClean="0">
                <a:solidFill>
                  <a:srgbClr val="FFFF00"/>
                </a:solidFill>
              </a:rPr>
              <a:t>ProjectName</a:t>
            </a:r>
            <a:r>
              <a:rPr lang="en-US" sz="1600" dirty="0" smtClean="0">
                <a:solidFill>
                  <a:srgbClr val="FFFF00"/>
                </a:solidFill>
              </a:rPr>
              <a:t>     </a:t>
            </a:r>
            <a:r>
              <a:rPr lang="en-US" sz="1600" dirty="0" err="1" smtClean="0">
                <a:solidFill>
                  <a:srgbClr val="FFFF00"/>
                </a:solidFill>
              </a:rPr>
              <a:t>SampleName</a:t>
            </a:r>
            <a:r>
              <a:rPr lang="en-US" sz="1600" dirty="0" smtClean="0">
                <a:solidFill>
                  <a:srgbClr val="FFFF00"/>
                </a:solidFill>
              </a:rPr>
              <a:t>      </a:t>
            </a:r>
            <a:r>
              <a:rPr lang="en-US" sz="1600" dirty="0" err="1" smtClean="0">
                <a:solidFill>
                  <a:srgbClr val="FFFF00"/>
                </a:solidFill>
              </a:rPr>
              <a:t>AttributeName</a:t>
            </a:r>
            <a:r>
              <a:rPr lang="en-US" sz="1600" dirty="0" smtClean="0">
                <a:solidFill>
                  <a:srgbClr val="FFFF00"/>
                </a:solidFill>
              </a:rPr>
              <a:t>   </a:t>
            </a:r>
            <a:r>
              <a:rPr lang="en-US" sz="1600" dirty="0" err="1" smtClean="0">
                <a:solidFill>
                  <a:srgbClr val="FFFF00"/>
                </a:solidFill>
              </a:rPr>
              <a:t>AttributeValue</a:t>
            </a:r>
            <a:endParaRPr lang="en-US" sz="1600" dirty="0" smtClean="0">
              <a:solidFill>
                <a:srgbClr val="FFFF00"/>
              </a:solidFill>
            </a:endParaRPr>
          </a:p>
          <a:p>
            <a:r>
              <a:rPr lang="en-US" sz="1600" dirty="0" err="1" smtClean="0">
                <a:solidFill>
                  <a:srgbClr val="FFFF00"/>
                </a:solidFill>
              </a:rPr>
              <a:t>Yersinia</a:t>
            </a:r>
            <a:r>
              <a:rPr lang="en-US" sz="1600" dirty="0" smtClean="0">
                <a:solidFill>
                  <a:srgbClr val="FFFF00"/>
                </a:solidFill>
              </a:rPr>
              <a:t> </a:t>
            </a:r>
            <a:r>
              <a:rPr lang="en-US" sz="1600" dirty="0" err="1" smtClean="0">
                <a:solidFill>
                  <a:srgbClr val="FFFF00"/>
                </a:solidFill>
              </a:rPr>
              <a:t>pestis</a:t>
            </a:r>
            <a:r>
              <a:rPr lang="en-US" sz="1600" dirty="0" smtClean="0">
                <a:solidFill>
                  <a:srgbClr val="FFFF00"/>
                </a:solidFill>
              </a:rPr>
              <a:t> gyp14   Accession   ADDC01000009:ADDC01000001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Updating</a:t>
            </a:r>
            <a:endParaRPr lang="en-US" dirty="0"/>
          </a:p>
        </p:txBody>
      </p:sp>
      <p:sp>
        <p:nvSpPr>
          <p:cNvPr id="3" name="Content Placeholder 2"/>
          <p:cNvSpPr>
            <a:spLocks noGrp="1"/>
          </p:cNvSpPr>
          <p:nvPr>
            <p:ph idx="1"/>
          </p:nvPr>
        </p:nvSpPr>
        <p:spPr/>
        <p:txBody>
          <a:bodyPr/>
          <a:lstStyle/>
          <a:p>
            <a:r>
              <a:rPr lang="en-US" dirty="0" smtClean="0"/>
              <a:t>Attributes of sample and project may change.</a:t>
            </a:r>
          </a:p>
          <a:p>
            <a:r>
              <a:rPr lang="en-US" dirty="0" smtClean="0"/>
              <a:t>No true db update.  Instead, post a new event.</a:t>
            </a:r>
          </a:p>
          <a:p>
            <a:r>
              <a:rPr lang="en-US" dirty="0" smtClean="0"/>
              <a:t>Event may affect the project or sample.</a:t>
            </a:r>
          </a:p>
          <a:p>
            <a:r>
              <a:rPr lang="en-US" dirty="0" smtClean="0"/>
              <a:t>Never modify an existing event’s attributes…</a:t>
            </a:r>
          </a:p>
          <a:p>
            <a:r>
              <a:rPr lang="en-US" dirty="0" smtClean="0"/>
              <a:t>Just post a new event.</a:t>
            </a:r>
          </a:p>
          <a:p>
            <a:r>
              <a:rPr lang="en-US" dirty="0" smtClean="0"/>
              <a:t>One event: upload assembly to </a:t>
            </a:r>
            <a:r>
              <a:rPr lang="en-US" dirty="0" err="1" smtClean="0"/>
              <a:t>genbank</a:t>
            </a:r>
            <a:r>
              <a:rPr lang="en-US" dirty="0" smtClean="0"/>
              <a:t>; other event: upload assembly II….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914400" y="1295400"/>
            <a:ext cx="7772400" cy="5060160"/>
          </a:xfrm>
        </p:spPr>
        <p:txBody>
          <a:bodyPr>
            <a:normAutofit/>
          </a:bodyPr>
          <a:lstStyle/>
          <a:p>
            <a:r>
              <a:rPr lang="en-US" dirty="0" smtClean="0"/>
              <a:t>This system will have more constraints than the older system from which it was derived.</a:t>
            </a:r>
          </a:p>
          <a:p>
            <a:r>
              <a:rPr lang="en-US" dirty="0" smtClean="0"/>
              <a:t>Setup of the Project and Sample Meta Data will be done by Indresh’ team.</a:t>
            </a:r>
          </a:p>
          <a:p>
            <a:r>
              <a:rPr lang="en-US" dirty="0" smtClean="0"/>
              <a:t>Setup of Event </a:t>
            </a:r>
            <a:r>
              <a:rPr lang="en-US" i="1" dirty="0" smtClean="0"/>
              <a:t>meta</a:t>
            </a:r>
            <a:r>
              <a:rPr lang="en-US" dirty="0" smtClean="0"/>
              <a:t> data will be done by Indresh’ team.</a:t>
            </a:r>
          </a:p>
          <a:p>
            <a:r>
              <a:rPr lang="en-US" dirty="0" smtClean="0"/>
              <a:t>End users will supply only the </a:t>
            </a:r>
            <a:r>
              <a:rPr lang="en-US" dirty="0" err="1" smtClean="0"/>
              <a:t>EventAttribute</a:t>
            </a:r>
            <a:r>
              <a:rPr lang="en-US" dirty="0" smtClean="0"/>
              <a:t> files, to “make events happen”.</a:t>
            </a:r>
          </a:p>
          <a:p>
            <a:r>
              <a:rPr lang="en-US" dirty="0" smtClean="0"/>
              <a:t>In future, more convenient “event streams” will be supported.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JLIMS Team will establish Projects and the Samples belonging to </a:t>
            </a:r>
            <a:r>
              <a:rPr lang="en-US" dirty="0" smtClean="0"/>
              <a:t>Project</a:t>
            </a:r>
            <a:r>
              <a:rPr lang="en-US" dirty="0" smtClean="0"/>
              <a:t>s</a:t>
            </a:r>
            <a:r>
              <a:rPr lang="en-US" dirty="0" smtClean="0"/>
              <a:t>.</a:t>
            </a:r>
          </a:p>
          <a:p>
            <a:r>
              <a:rPr lang="en-US" dirty="0" smtClean="0"/>
              <a:t>JLIMS Team will also establish the set of events that can be posted against Projects and Samples.</a:t>
            </a:r>
          </a:p>
          <a:p>
            <a:r>
              <a:rPr lang="en-US" dirty="0" smtClean="0"/>
              <a:t>JLIMS will take input from users as to the events, and any newly-encountered “attributes” for Projects and Samples.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the Meta Data</a:t>
            </a:r>
            <a:endParaRPr lang="en-US" dirty="0"/>
          </a:p>
        </p:txBody>
      </p:sp>
      <p:sp>
        <p:nvSpPr>
          <p:cNvPr id="3" name="Content Placeholder 2"/>
          <p:cNvSpPr>
            <a:spLocks noGrp="1"/>
          </p:cNvSpPr>
          <p:nvPr>
            <p:ph idx="1"/>
          </p:nvPr>
        </p:nvSpPr>
        <p:spPr/>
        <p:txBody>
          <a:bodyPr>
            <a:normAutofit lnSpcReduction="10000"/>
          </a:bodyPr>
          <a:lstStyle/>
          <a:p>
            <a:r>
              <a:rPr lang="en-US" dirty="0" smtClean="0"/>
              <a:t>To get flexibility, use meta data.</a:t>
            </a:r>
          </a:p>
          <a:p>
            <a:r>
              <a:rPr lang="en-US" dirty="0" smtClean="0"/>
              <a:t>Fixed ‘namespace’ of Lookup Values.</a:t>
            </a:r>
          </a:p>
          <a:p>
            <a:r>
              <a:rPr lang="en-US" dirty="0" smtClean="0"/>
              <a:t>Front-loaded input of constraints.</a:t>
            </a:r>
          </a:p>
          <a:p>
            <a:r>
              <a:rPr lang="en-US" dirty="0" smtClean="0"/>
              <a:t>The constraints are called Meta Attributes.</a:t>
            </a:r>
          </a:p>
          <a:p>
            <a:r>
              <a:rPr lang="en-US" dirty="0" smtClean="0"/>
              <a:t>Each meta attribute refers to a lookup value, so the namespace is controlled.</a:t>
            </a:r>
          </a:p>
          <a:p>
            <a:r>
              <a:rPr lang="en-US" dirty="0" smtClean="0"/>
              <a:t>Lookup Values have names, ‘types’, and data types, so a name cannot be associated with the wrong kind of Meta Attribute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Shows Attributes</a:t>
            </a:r>
            <a:endParaRPr lang="en-US" dirty="0"/>
          </a:p>
        </p:txBody>
      </p:sp>
      <p:sp>
        <p:nvSpPr>
          <p:cNvPr id="3" name="Content Placeholder 2"/>
          <p:cNvSpPr>
            <a:spLocks noGrp="1"/>
          </p:cNvSpPr>
          <p:nvPr>
            <p:ph idx="1"/>
          </p:nvPr>
        </p:nvSpPr>
        <p:spPr/>
        <p:txBody>
          <a:bodyPr/>
          <a:lstStyle/>
          <a:p>
            <a:r>
              <a:rPr lang="en-US" dirty="0" smtClean="0"/>
              <a:t>Once the meta attributes are established, attribute values may be added.</a:t>
            </a:r>
          </a:p>
          <a:p>
            <a:r>
              <a:rPr lang="en-US" dirty="0" smtClean="0"/>
              <a:t>The attribute values will appear on the website, and be used to track the various events affecting the project and its samples.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Meta Data</a:t>
            </a:r>
            <a:endParaRPr lang="en-US" dirty="0"/>
          </a:p>
        </p:txBody>
      </p:sp>
      <p:sp>
        <p:nvSpPr>
          <p:cNvPr id="3" name="Content Placeholder 2"/>
          <p:cNvSpPr>
            <a:spLocks noGrp="1"/>
          </p:cNvSpPr>
          <p:nvPr>
            <p:ph idx="1"/>
          </p:nvPr>
        </p:nvSpPr>
        <p:spPr/>
        <p:txBody>
          <a:bodyPr/>
          <a:lstStyle/>
          <a:p>
            <a:r>
              <a:rPr lang="en-US" dirty="0" smtClean="0"/>
              <a:t>Project Meta Attributes</a:t>
            </a:r>
          </a:p>
          <a:p>
            <a:r>
              <a:rPr lang="en-US" dirty="0" smtClean="0"/>
              <a:t>Sample Meta Attributes</a:t>
            </a:r>
          </a:p>
          <a:p>
            <a:r>
              <a:rPr lang="en-US" dirty="0" smtClean="0"/>
              <a:t>Event Meta Attributes</a:t>
            </a:r>
          </a:p>
          <a:p>
            <a:r>
              <a:rPr lang="en-US" dirty="0" smtClean="0"/>
              <a:t>Tell what attributes can describe their type.</a:t>
            </a:r>
          </a:p>
          <a:p>
            <a:r>
              <a:rPr lang="en-US" dirty="0" smtClean="0"/>
              <a:t>Tell the data type of those attributes.</a:t>
            </a:r>
          </a:p>
          <a:p>
            <a:r>
              <a:rPr lang="en-US" dirty="0" smtClean="0"/>
              <a:t>Data Types are </a:t>
            </a:r>
            <a:r>
              <a:rPr lang="en-US" dirty="0" err="1" smtClean="0"/>
              <a:t>int</a:t>
            </a:r>
            <a:r>
              <a:rPr lang="en-US" dirty="0" smtClean="0"/>
              <a:t>, float, string, date.</a:t>
            </a:r>
          </a:p>
          <a:p>
            <a:r>
              <a:rPr lang="en-US" dirty="0" smtClean="0"/>
              <a:t>Bind a lookup value to a project (and event type?)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Engine File Format</a:t>
            </a:r>
            <a:endParaRPr lang="en-US" dirty="0"/>
          </a:p>
        </p:txBody>
      </p:sp>
      <p:sp>
        <p:nvSpPr>
          <p:cNvPr id="3" name="Content Placeholder 2"/>
          <p:cNvSpPr>
            <a:spLocks noGrp="1"/>
          </p:cNvSpPr>
          <p:nvPr>
            <p:ph idx="1"/>
          </p:nvPr>
        </p:nvSpPr>
        <p:spPr/>
        <p:txBody>
          <a:bodyPr/>
          <a:lstStyle/>
          <a:p>
            <a:r>
              <a:rPr lang="en-US" dirty="0" smtClean="0"/>
              <a:t>Simple Tab Separated Variable Format</a:t>
            </a:r>
          </a:p>
          <a:p>
            <a:r>
              <a:rPr lang="en-US" dirty="0" smtClean="0"/>
              <a:t>The name of the file tells what its contents will create.</a:t>
            </a:r>
          </a:p>
          <a:p>
            <a:r>
              <a:rPr lang="en-US" dirty="0" smtClean="0"/>
              <a:t>Headers  tell disposition of column contents.</a:t>
            </a:r>
          </a:p>
          <a:p>
            <a:r>
              <a:rPr lang="en-US" dirty="0" smtClean="0"/>
              <a:t>Example: if header is called “</a:t>
            </a:r>
            <a:r>
              <a:rPr lang="en-US" dirty="0" err="1" smtClean="0"/>
              <a:t>ProjectName</a:t>
            </a:r>
            <a:r>
              <a:rPr lang="en-US" dirty="0" smtClean="0"/>
              <a:t>”, the field below it names the project.</a:t>
            </a:r>
          </a:p>
          <a:p>
            <a:r>
              <a:rPr lang="en-US" dirty="0" smtClean="0"/>
              <a:t>All rows in a file are for the same purpose.</a:t>
            </a:r>
          </a:p>
          <a:p>
            <a:r>
              <a:rPr lang="en-US" dirty="0" smtClean="0"/>
              <a:t>Ex: Project.tsv to create a project.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is Pivotal</a:t>
            </a:r>
            <a:endParaRPr lang="en-US" dirty="0"/>
          </a:p>
        </p:txBody>
      </p:sp>
      <p:sp>
        <p:nvSpPr>
          <p:cNvPr id="3" name="Content Placeholder 2"/>
          <p:cNvSpPr>
            <a:spLocks noGrp="1"/>
          </p:cNvSpPr>
          <p:nvPr>
            <p:ph idx="1"/>
          </p:nvPr>
        </p:nvSpPr>
        <p:spPr/>
        <p:txBody>
          <a:bodyPr/>
          <a:lstStyle/>
          <a:p>
            <a:r>
              <a:rPr lang="en-US" dirty="0" smtClean="0"/>
              <a:t>Everything except Lookup Values refer to a project row.</a:t>
            </a:r>
          </a:p>
          <a:p>
            <a:r>
              <a:rPr lang="en-US" dirty="0" smtClean="0"/>
              <a:t>Must have a project or cannot have sample, or events.</a:t>
            </a:r>
          </a:p>
          <a:p>
            <a:r>
              <a:rPr lang="en-US" dirty="0" smtClean="0"/>
              <a:t>Tables have foreign keys to project table.</a:t>
            </a:r>
          </a:p>
          <a:p>
            <a:r>
              <a:rPr lang="en-US" dirty="0" err="1" smtClean="0"/>
              <a:t>LoadingEngine</a:t>
            </a:r>
            <a:r>
              <a:rPr lang="en-US" dirty="0" smtClean="0"/>
              <a:t> files refer to a specific project by name.</a:t>
            </a:r>
          </a:p>
          <a:p>
            <a:r>
              <a:rPr lang="en-US" dirty="0" smtClean="0"/>
              <a:t>Project Names must be unique.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p:txBody>
          <a:bodyPr/>
          <a:lstStyle/>
          <a:p>
            <a:r>
              <a:rPr lang="en-US" dirty="0" smtClean="0"/>
              <a:t>As the name implies, everything is an event.</a:t>
            </a:r>
          </a:p>
          <a:p>
            <a:r>
              <a:rPr lang="en-US" dirty="0" smtClean="0"/>
              <a:t>Anything the PI needs to track can be an event.</a:t>
            </a:r>
          </a:p>
          <a:p>
            <a:r>
              <a:rPr lang="en-US" dirty="0" smtClean="0"/>
              <a:t>To support this flexibility, the </a:t>
            </a:r>
            <a:r>
              <a:rPr lang="en-US" smtClean="0"/>
              <a:t>project database</a:t>
            </a:r>
            <a:r>
              <a:rPr lang="en-US" smtClean="0"/>
              <a:t> </a:t>
            </a:r>
            <a:r>
              <a:rPr lang="en-US" dirty="0" smtClean="0"/>
              <a:t>must describe event attributes in advance.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914400" y="1524000"/>
            <a:ext cx="7772400" cy="4831560"/>
          </a:xfrm>
          <a:ln>
            <a:solidFill>
              <a:schemeClr val="tx1"/>
            </a:solidFill>
          </a:ln>
        </p:spPr>
        <p:txBody>
          <a:bodyPr/>
          <a:lstStyle/>
          <a:p>
            <a:endParaRPr lang="en-US" sz="1600" i="1" dirty="0" smtClean="0"/>
          </a:p>
          <a:p>
            <a:r>
              <a:rPr lang="en-US" sz="1600" i="1" dirty="0" smtClean="0"/>
              <a:t>“</a:t>
            </a:r>
            <a:r>
              <a:rPr lang="en-US" sz="1600" i="1" dirty="0" smtClean="0">
                <a:hlinkClick r:id="rId2"/>
              </a:rPr>
              <a:t>Time is a sort of river of passing events, and strong is its current; no sooner is a thing brought to sight than it is swept by and another takes its place, and this too will be swept away.</a:t>
            </a:r>
            <a:r>
              <a:rPr lang="en-US" sz="1600" i="1" dirty="0" smtClean="0"/>
              <a:t>”  -- Marcus Aurelius</a:t>
            </a:r>
            <a:endParaRPr lang="en-US" sz="1600" dirty="0" smtClean="0"/>
          </a:p>
          <a:p>
            <a:r>
              <a:rPr lang="en-US" sz="1600" dirty="0" smtClean="0"/>
              <a:t>“</a:t>
            </a:r>
            <a:r>
              <a:rPr lang="en-US" sz="1600" dirty="0" smtClean="0">
                <a:hlinkClick r:id="rId3"/>
              </a:rPr>
              <a:t>The voice of great events is proclaiming to us, Reform, that you may preserve</a:t>
            </a:r>
            <a:r>
              <a:rPr lang="en-US" sz="1600" dirty="0" smtClean="0"/>
              <a:t>” --  </a:t>
            </a:r>
            <a:r>
              <a:rPr lang="en-US" sz="1600" i="1" dirty="0" smtClean="0"/>
              <a:t>Thomas Babington </a:t>
            </a:r>
            <a:r>
              <a:rPr lang="en-US" sz="1600" i="1" dirty="0" err="1" smtClean="0"/>
              <a:t>MacCaulay</a:t>
            </a:r>
            <a:endParaRPr lang="en-US" sz="1600" i="1" dirty="0" smtClean="0"/>
          </a:p>
          <a:p>
            <a:r>
              <a:rPr lang="en-US" sz="1600" dirty="0" smtClean="0"/>
              <a:t>“</a:t>
            </a:r>
            <a:r>
              <a:rPr lang="en-US" sz="1600" dirty="0" smtClean="0">
                <a:hlinkClick r:id="rId4"/>
              </a:rPr>
              <a:t>Events that are predestined require but little management. They manage themselves. They slip into place while we sleep, and suddenly we are aware that the thing we fear to attempt, is already accomplished.</a:t>
            </a:r>
            <a:r>
              <a:rPr lang="en-US" sz="1600" dirty="0" smtClean="0"/>
              <a:t>” </a:t>
            </a:r>
            <a:r>
              <a:rPr lang="en-US" sz="1600" i="1" dirty="0" smtClean="0"/>
              <a:t>– Amelia E. Barr</a:t>
            </a:r>
          </a:p>
          <a:p>
            <a:endParaRPr lang="en-US" sz="1600" dirty="0" smtClean="0"/>
          </a:p>
          <a:p>
            <a:r>
              <a:rPr lang="en-US" sz="2400" dirty="0" smtClean="0"/>
              <a:t>This design is a refinement of an existing one:  the newer design will allow and require “a little management”, and its events may well be “swept away” by subsequent ones.  Lastly, we are “reforming that we may preserve” this data.</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2517</TotalTime>
  <Words>772</Words>
  <Application>Microsoft Office PowerPoint</Application>
  <PresentationFormat>On-screen Show (4:3)</PresentationFormat>
  <Paragraphs>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Metro</vt:lpstr>
      <vt:lpstr>Creating Project Website Events</vt:lpstr>
      <vt:lpstr>Introduction</vt:lpstr>
      <vt:lpstr>Enter the Meta Data</vt:lpstr>
      <vt:lpstr>Web Shows Attributes</vt:lpstr>
      <vt:lpstr>Types of Meta Data</vt:lpstr>
      <vt:lpstr>Loading Engine File Format</vt:lpstr>
      <vt:lpstr>Project is Pivotal</vt:lpstr>
      <vt:lpstr>Events</vt:lpstr>
      <vt:lpstr>Events</vt:lpstr>
      <vt:lpstr>Recording an Event</vt:lpstr>
      <vt:lpstr>Event File</vt:lpstr>
      <vt:lpstr>No Updating</vt:lpstr>
      <vt:lpstr>Conclusion</vt:lpstr>
    </vt:vector>
  </TitlesOfParts>
  <Company>J. Craig Venter Institute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Project Websites</dc:title>
  <dc:creator>lfoster</dc:creator>
  <cp:lastModifiedBy>lfoster</cp:lastModifiedBy>
  <cp:revision>148</cp:revision>
  <dcterms:created xsi:type="dcterms:W3CDTF">2011-02-28T22:18:33Z</dcterms:created>
  <dcterms:modified xsi:type="dcterms:W3CDTF">2011-04-29T22:03:25Z</dcterms:modified>
</cp:coreProperties>
</file>