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5"/>
  </p:notesMasterIdLst>
  <p:sldIdLst>
    <p:sldId id="256" r:id="rId2"/>
    <p:sldId id="257" r:id="rId3"/>
    <p:sldId id="258" r:id="rId4"/>
    <p:sldId id="279" r:id="rId5"/>
    <p:sldId id="259" r:id="rId6"/>
    <p:sldId id="261" r:id="rId7"/>
    <p:sldId id="262" r:id="rId8"/>
    <p:sldId id="260" r:id="rId9"/>
    <p:sldId id="264" r:id="rId10"/>
    <p:sldId id="263" r:id="rId11"/>
    <p:sldId id="266" r:id="rId12"/>
    <p:sldId id="267" r:id="rId13"/>
    <p:sldId id="265" r:id="rId14"/>
    <p:sldId id="280" r:id="rId15"/>
    <p:sldId id="282" r:id="rId16"/>
    <p:sldId id="284" r:id="rId17"/>
    <p:sldId id="268" r:id="rId18"/>
    <p:sldId id="270" r:id="rId19"/>
    <p:sldId id="269" r:id="rId20"/>
    <p:sldId id="283" r:id="rId21"/>
    <p:sldId id="281" r:id="rId22"/>
    <p:sldId id="271" r:id="rId23"/>
    <p:sldId id="272" r:id="rId24"/>
    <p:sldId id="273" r:id="rId25"/>
    <p:sldId id="274" r:id="rId26"/>
    <p:sldId id="275" r:id="rId27"/>
    <p:sldId id="276" r:id="rId28"/>
    <p:sldId id="277" r:id="rId29"/>
    <p:sldId id="285" r:id="rId30"/>
    <p:sldId id="286" r:id="rId31"/>
    <p:sldId id="287" r:id="rId32"/>
    <p:sldId id="288" r:id="rId33"/>
    <p:sldId id="27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105" d="100"/>
          <a:sy n="105" d="100"/>
        </p:scale>
        <p:origin x="-13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A217A0-707C-4126-B913-935C28F78E49}" type="datetimeFigureOut">
              <a:rPr lang="en-US" smtClean="0"/>
              <a:pPr/>
              <a:t>7/19/2011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1E2F9-232D-4FE8-9418-40FCA639988E}" type="slidenum">
              <a:rPr lang="en-US" smtClean="0"/>
              <a:pPr/>
              <a:t>‹#›</a:t>
            </a:fld>
            <a:endParaRPr lang="en-US"/>
          </a:p>
        </p:txBody>
      </p:sp>
    </p:spTree>
    <p:extLst>
      <p:ext uri="{BB962C8B-B14F-4D97-AF65-F5344CB8AC3E}">
        <p14:creationId xmlns:p14="http://schemas.microsoft.com/office/powerpoint/2010/main" val="121682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to sample</a:t>
            </a:r>
            <a:r>
              <a:rPr lang="en-US" baseline="0" dirty="0" smtClean="0"/>
              <a:t> meta attributes”, means the name is that of a lookup value, whose type is “Sample Attribute”, and which also has a Sample Meta Attribute referring to it.  This Sample Meta Attribute must in turn point to the same project as that given in the file.</a:t>
            </a:r>
            <a:endParaRPr lang="en-US" dirty="0"/>
          </a:p>
        </p:txBody>
      </p:sp>
      <p:sp>
        <p:nvSpPr>
          <p:cNvPr id="4" name="Slide Number Placeholder 3"/>
          <p:cNvSpPr>
            <a:spLocks noGrp="1"/>
          </p:cNvSpPr>
          <p:nvPr>
            <p:ph type="sldNum" sz="quarter" idx="10"/>
          </p:nvPr>
        </p:nvSpPr>
        <p:spPr/>
        <p:txBody>
          <a:bodyPr/>
          <a:lstStyle/>
          <a:p>
            <a:fld id="{37A1E2F9-232D-4FE8-9418-40FCA639988E}"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32139F6-E355-4ACF-A97F-08FFE61D21E9}" type="datetimeFigureOut">
              <a:rPr lang="en-US" smtClean="0"/>
              <a:pPr/>
              <a:t>7/19/2011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4A64E8B-93BC-4A84-9CD7-9A408CB0446A}"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2139F6-E355-4ACF-A97F-08FFE61D21E9}" type="datetimeFigureOut">
              <a:rPr lang="en-US" smtClean="0"/>
              <a:pPr/>
              <a:t>7/19/2011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2139F6-E355-4ACF-A97F-08FFE61D21E9}" type="datetimeFigureOut">
              <a:rPr lang="en-US" smtClean="0"/>
              <a:pPr/>
              <a:t>7/19/2011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2139F6-E355-4ACF-A97F-08FFE61D21E9}" type="datetimeFigureOut">
              <a:rPr lang="en-US" smtClean="0"/>
              <a:pPr/>
              <a:t>7/19/2011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32139F6-E355-4ACF-A97F-08FFE61D21E9}" type="datetimeFigureOut">
              <a:rPr lang="en-US" smtClean="0"/>
              <a:pPr/>
              <a:t>7/19/2011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64E8B-93BC-4A84-9CD7-9A408CB0446A}"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2139F6-E355-4ACF-A97F-08FFE61D21E9}" type="datetimeFigureOut">
              <a:rPr lang="en-US" smtClean="0"/>
              <a:pPr/>
              <a:t>7/19/2011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32139F6-E355-4ACF-A97F-08FFE61D21E9}" type="datetimeFigureOut">
              <a:rPr lang="en-US" smtClean="0"/>
              <a:pPr/>
              <a:t>7/19/2011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4A64E8B-93BC-4A84-9CD7-9A408CB0446A}"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32139F6-E355-4ACF-A97F-08FFE61D21E9}" type="datetimeFigureOut">
              <a:rPr lang="en-US" smtClean="0"/>
              <a:pPr/>
              <a:t>7/19/2011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32139F6-E355-4ACF-A97F-08FFE61D21E9}" type="datetimeFigureOut">
              <a:rPr lang="en-US" smtClean="0"/>
              <a:pPr/>
              <a:t>7/19/2011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2139F6-E355-4ACF-A97F-08FFE61D21E9}" type="datetimeFigureOut">
              <a:rPr lang="en-US" smtClean="0"/>
              <a:pPr/>
              <a:t>7/19/2011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432139F6-E355-4ACF-A97F-08FFE61D21E9}" type="datetimeFigureOut">
              <a:rPr lang="en-US" smtClean="0"/>
              <a:pPr/>
              <a:t>7/19/2011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A4A64E8B-93BC-4A84-9CD7-9A408CB044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32139F6-E355-4ACF-A97F-08FFE61D21E9}" type="datetimeFigureOut">
              <a:rPr lang="en-US" smtClean="0"/>
              <a:pPr/>
              <a:t>7/19/2011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4A64E8B-93BC-4A84-9CD7-9A408CB0446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thinkexist.com/quotation/the_voice_of_great_events_is_proclaiming_to_us/193392.html" TargetMode="External"/><Relationship Id="rId2" Type="http://schemas.openxmlformats.org/officeDocument/2006/relationships/hyperlink" Target="http://thinkexist.com/quotation/time_is_a_sort_of_river_of_passing_events-and/8076.html" TargetMode="External"/><Relationship Id="rId1" Type="http://schemas.openxmlformats.org/officeDocument/2006/relationships/slideLayout" Target="../slideLayouts/slideLayout2.xml"/><Relationship Id="rId4" Type="http://schemas.openxmlformats.org/officeDocument/2006/relationships/hyperlink" Target="http://thinkexist.com/quotation/events_that_are_predestined_require_but_little/150679.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Project Websites</a:t>
            </a:r>
            <a:endParaRPr lang="en-US" dirty="0"/>
          </a:p>
        </p:txBody>
      </p:sp>
      <p:sp>
        <p:nvSpPr>
          <p:cNvPr id="3" name="Subtitle 2"/>
          <p:cNvSpPr>
            <a:spLocks noGrp="1"/>
          </p:cNvSpPr>
          <p:nvPr>
            <p:ph type="subTitle" idx="1"/>
          </p:nvPr>
        </p:nvSpPr>
        <p:spPr/>
        <p:txBody>
          <a:bodyPr/>
          <a:lstStyle/>
          <a:p>
            <a:r>
              <a:rPr lang="en-US" dirty="0" smtClean="0"/>
              <a:t>JLIMS Team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Setup</a:t>
            </a:r>
            <a:endParaRPr lang="en-US" dirty="0"/>
          </a:p>
        </p:txBody>
      </p:sp>
      <p:sp>
        <p:nvSpPr>
          <p:cNvPr id="3" name="Content Placeholder 2"/>
          <p:cNvSpPr>
            <a:spLocks noGrp="1"/>
          </p:cNvSpPr>
          <p:nvPr>
            <p:ph idx="1"/>
          </p:nvPr>
        </p:nvSpPr>
        <p:spPr/>
        <p:txBody>
          <a:bodyPr/>
          <a:lstStyle/>
          <a:p>
            <a:r>
              <a:rPr lang="en-US" dirty="0" smtClean="0"/>
              <a:t>After Only Project Creation</a:t>
            </a:r>
          </a:p>
          <a:p>
            <a:r>
              <a:rPr lang="en-US" dirty="0" smtClean="0"/>
              <a:t>Project will have ‘Project Attributes’.</a:t>
            </a:r>
          </a:p>
          <a:p>
            <a:r>
              <a:rPr lang="en-US" dirty="0" smtClean="0"/>
              <a:t>Setup tells what attributes the project is allowed to have.</a:t>
            </a:r>
          </a:p>
          <a:p>
            <a:r>
              <a:rPr lang="en-US" dirty="0" smtClean="0"/>
              <a:t>Tells which of those attributes are required.</a:t>
            </a:r>
          </a:p>
          <a:p>
            <a:r>
              <a:rPr lang="en-US" dirty="0" smtClean="0"/>
              <a:t>Tells what data types the attributes have.</a:t>
            </a:r>
          </a:p>
          <a:p>
            <a:r>
              <a:rPr lang="en-US" dirty="0" smtClean="0"/>
              <a:t>Creation makes a nebulous project; setup tells how it may be described.</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Attrib Lookup Values</a:t>
            </a:r>
            <a:endParaRPr lang="en-US" dirty="0"/>
          </a:p>
        </p:txBody>
      </p:sp>
      <p:sp>
        <p:nvSpPr>
          <p:cNvPr id="3" name="Content Placeholder 2"/>
          <p:cNvSpPr>
            <a:spLocks noGrp="1"/>
          </p:cNvSpPr>
          <p:nvPr>
            <p:ph idx="1"/>
          </p:nvPr>
        </p:nvSpPr>
        <p:spPr/>
        <p:txBody>
          <a:bodyPr/>
          <a:lstStyle/>
          <a:p>
            <a:r>
              <a:rPr lang="en-US" dirty="0" smtClean="0"/>
              <a:t>All Meta Attributes, including those for project, refer to </a:t>
            </a:r>
            <a:r>
              <a:rPr lang="en-US" dirty="0" err="1" smtClean="0"/>
              <a:t>lookup_value</a:t>
            </a:r>
            <a:r>
              <a:rPr lang="en-US" dirty="0" smtClean="0"/>
              <a:t> rows.</a:t>
            </a:r>
          </a:p>
          <a:p>
            <a:r>
              <a:rPr lang="en-US" dirty="0" smtClean="0"/>
              <a:t>Loading Engine takes an </a:t>
            </a:r>
            <a:r>
              <a:rPr lang="en-US" dirty="0" err="1" smtClean="0"/>
              <a:t>AttributeName</a:t>
            </a:r>
            <a:r>
              <a:rPr lang="en-US" dirty="0" smtClean="0"/>
              <a:t>, which must match a </a:t>
            </a:r>
            <a:r>
              <a:rPr lang="en-US" dirty="0" err="1" smtClean="0"/>
              <a:t>lookup_value</a:t>
            </a:r>
            <a:r>
              <a:rPr lang="en-US" dirty="0" smtClean="0"/>
              <a:t> row’s name field.</a:t>
            </a:r>
          </a:p>
          <a:p>
            <a:r>
              <a:rPr lang="en-US" dirty="0" smtClean="0"/>
              <a:t>Therefore, must establish lookup values before meta attributes.</a:t>
            </a:r>
          </a:p>
          <a:p>
            <a:r>
              <a:rPr lang="en-US" dirty="0" smtClean="0"/>
              <a:t>Also a way to enforce type agreement.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 Value File Format</a:t>
            </a:r>
            <a:endParaRPr lang="en-US" dirty="0"/>
          </a:p>
        </p:txBody>
      </p:sp>
      <p:sp>
        <p:nvSpPr>
          <p:cNvPr id="3" name="Content Placeholder 2"/>
          <p:cNvSpPr>
            <a:spLocks noGrp="1"/>
          </p:cNvSpPr>
          <p:nvPr>
            <p:ph idx="1"/>
          </p:nvPr>
        </p:nvSpPr>
        <p:spPr>
          <a:xfrm>
            <a:off x="914400" y="1447800"/>
            <a:ext cx="7772400" cy="4907760"/>
          </a:xfrm>
        </p:spPr>
        <p:txBody>
          <a:bodyPr>
            <a:normAutofit fontScale="92500"/>
          </a:bodyPr>
          <a:lstStyle/>
          <a:p>
            <a:r>
              <a:rPr lang="en-US" dirty="0" smtClean="0"/>
              <a:t>Columns required are name, type and data-type. </a:t>
            </a:r>
          </a:p>
          <a:p>
            <a:r>
              <a:rPr lang="en-US" dirty="0" smtClean="0"/>
              <a:t>File name ends with “_LookupValues.tsv”</a:t>
            </a:r>
          </a:p>
          <a:p>
            <a:r>
              <a:rPr lang="en-US" dirty="0" smtClean="0"/>
              <a:t>Re-used across many projects.</a:t>
            </a:r>
          </a:p>
          <a:p>
            <a:r>
              <a:rPr lang="en-US" dirty="0" smtClean="0"/>
              <a:t>To prepare for Project Registration, type should be “Project Attribute”.</a:t>
            </a:r>
          </a:p>
          <a:p>
            <a:r>
              <a:rPr lang="en-US" sz="1600" dirty="0" err="1" smtClean="0">
                <a:solidFill>
                  <a:srgbClr val="FFFF00"/>
                </a:solidFill>
              </a:rPr>
              <a:t>AttributeName</a:t>
            </a:r>
            <a:r>
              <a:rPr lang="en-US" sz="1600" dirty="0" smtClean="0">
                <a:solidFill>
                  <a:srgbClr val="FFFF00"/>
                </a:solidFill>
              </a:rPr>
              <a:t>   </a:t>
            </a:r>
            <a:r>
              <a:rPr lang="en-US" sz="1600" dirty="0" err="1" smtClean="0">
                <a:solidFill>
                  <a:srgbClr val="FFFF00"/>
                </a:solidFill>
              </a:rPr>
              <a:t>AttributeType</a:t>
            </a:r>
            <a:r>
              <a:rPr lang="en-US" sz="1600" dirty="0" smtClean="0">
                <a:solidFill>
                  <a:srgbClr val="FFFF00"/>
                </a:solidFill>
              </a:rPr>
              <a:t>   </a:t>
            </a:r>
            <a:r>
              <a:rPr lang="en-US" sz="1600" dirty="0" err="1" smtClean="0">
                <a:solidFill>
                  <a:srgbClr val="FFFF00"/>
                </a:solidFill>
              </a:rPr>
              <a:t>AttributeDataType</a:t>
            </a:r>
            <a:endParaRPr lang="en-US" sz="1600" dirty="0" smtClean="0">
              <a:solidFill>
                <a:srgbClr val="FFFF00"/>
              </a:solidFill>
            </a:endParaRPr>
          </a:p>
          <a:p>
            <a:r>
              <a:rPr lang="en-US" sz="1600" dirty="0" smtClean="0">
                <a:solidFill>
                  <a:srgbClr val="FFFF00"/>
                </a:solidFill>
              </a:rPr>
              <a:t>Category        Project Attribute       string</a:t>
            </a:r>
          </a:p>
          <a:p>
            <a:r>
              <a:rPr lang="en-US" sz="1600" dirty="0" smtClean="0">
                <a:solidFill>
                  <a:srgbClr val="FFFF00"/>
                </a:solidFill>
              </a:rPr>
              <a:t>Complete        Project Attribute       </a:t>
            </a:r>
            <a:r>
              <a:rPr lang="en-US" sz="1600" dirty="0" err="1" smtClean="0">
                <a:solidFill>
                  <a:srgbClr val="FFFF00"/>
                </a:solidFill>
              </a:rPr>
              <a:t>int</a:t>
            </a:r>
            <a:endParaRPr lang="en-US" sz="1600" dirty="0" smtClean="0">
              <a:solidFill>
                <a:srgbClr val="FFFF00"/>
              </a:solidFill>
            </a:endParaRPr>
          </a:p>
          <a:p>
            <a:r>
              <a:rPr lang="en-US" sz="1600" dirty="0" smtClean="0">
                <a:solidFill>
                  <a:srgbClr val="FFFF00"/>
                </a:solidFill>
              </a:rPr>
              <a:t>Grant   Project Attribute       string</a:t>
            </a:r>
          </a:p>
          <a:p>
            <a:r>
              <a:rPr lang="en-US" sz="1600" dirty="0" smtClean="0">
                <a:solidFill>
                  <a:srgbClr val="FFFF00"/>
                </a:solidFill>
              </a:rPr>
              <a:t>Project Group   Project Attribute       string</a:t>
            </a:r>
          </a:p>
          <a:p>
            <a:r>
              <a:rPr lang="en-US" sz="1600" dirty="0" smtClean="0">
                <a:solidFill>
                  <a:srgbClr val="FFFF00"/>
                </a:solidFill>
              </a:rPr>
              <a:t>Project Leader  Project Attribute       string</a:t>
            </a:r>
          </a:p>
          <a:p>
            <a:r>
              <a:rPr lang="en-US" sz="1600" dirty="0" smtClean="0">
                <a:solidFill>
                  <a:srgbClr val="FFFF00"/>
                </a:solidFill>
              </a:rPr>
              <a:t>Project Name    Project Attribute       string</a:t>
            </a:r>
            <a:endParaRPr lang="en-US" sz="1600" dirty="0">
              <a:solidFill>
                <a:srgbClr val="FFFF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Meta Attrib File</a:t>
            </a:r>
            <a:endParaRPr lang="en-US" dirty="0"/>
          </a:p>
        </p:txBody>
      </p:sp>
      <p:sp>
        <p:nvSpPr>
          <p:cNvPr id="3" name="Content Placeholder 2"/>
          <p:cNvSpPr>
            <a:spLocks noGrp="1"/>
          </p:cNvSpPr>
          <p:nvPr>
            <p:ph idx="1"/>
          </p:nvPr>
        </p:nvSpPr>
        <p:spPr/>
        <p:txBody>
          <a:bodyPr/>
          <a:lstStyle/>
          <a:p>
            <a:r>
              <a:rPr lang="en-US" dirty="0" smtClean="0"/>
              <a:t>*_</a:t>
            </a:r>
            <a:r>
              <a:rPr lang="en-US" dirty="0" err="1" smtClean="0"/>
              <a:t>ProjectMetaAttributes.tsv</a:t>
            </a:r>
            <a:endParaRPr lang="en-US" dirty="0" smtClean="0"/>
          </a:p>
          <a:p>
            <a:r>
              <a:rPr lang="en-US" dirty="0" smtClean="0"/>
              <a:t>Name must end with “_</a:t>
            </a:r>
            <a:r>
              <a:rPr lang="en-US" dirty="0" err="1" smtClean="0"/>
              <a:t>ProjectMetaAttributes.tsv</a:t>
            </a:r>
            <a:r>
              <a:rPr lang="en-US" dirty="0" smtClean="0"/>
              <a:t>”, or </a:t>
            </a:r>
            <a:r>
              <a:rPr lang="en-US" dirty="0"/>
              <a:t>be simply “</a:t>
            </a:r>
            <a:r>
              <a:rPr lang="en-US" dirty="0" err="1" smtClean="0"/>
              <a:t>ProjectMetaAttributes.tsv</a:t>
            </a:r>
            <a:r>
              <a:rPr lang="en-US" dirty="0" smtClean="0"/>
              <a:t>”</a:t>
            </a:r>
          </a:p>
          <a:p>
            <a:r>
              <a:rPr lang="en-US" dirty="0" smtClean="0"/>
              <a:t>Gives a list of meta attributes for the project, which has already been created.</a:t>
            </a:r>
          </a:p>
          <a:p>
            <a:r>
              <a:rPr lang="en-US" dirty="0" smtClean="0"/>
              <a:t>Adds db rows in </a:t>
            </a:r>
            <a:r>
              <a:rPr lang="en-US" dirty="0" err="1" smtClean="0"/>
              <a:t>project_meta_attribute</a:t>
            </a:r>
            <a:r>
              <a:rPr lang="en-US" dirty="0" smtClean="0"/>
              <a:t> table, referring to project table, and </a:t>
            </a:r>
            <a:r>
              <a:rPr lang="en-US" dirty="0" err="1" smtClean="0"/>
              <a:t>lookup_value</a:t>
            </a:r>
            <a:r>
              <a:rPr lang="en-US" dirty="0" smtClean="0"/>
              <a:t> table.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Project Meta Attribute Example [N]</a:t>
            </a:r>
            <a:endParaRPr lang="en-US" sz="3200" dirty="0"/>
          </a:p>
        </p:txBody>
      </p:sp>
      <p:sp>
        <p:nvSpPr>
          <p:cNvPr id="3" name="Content Placeholder 2"/>
          <p:cNvSpPr>
            <a:spLocks noGrp="1"/>
          </p:cNvSpPr>
          <p:nvPr>
            <p:ph idx="1"/>
          </p:nvPr>
        </p:nvSpPr>
        <p:spPr>
          <a:xfrm>
            <a:off x="914400" y="1371600"/>
            <a:ext cx="7772400" cy="4983960"/>
          </a:xfrm>
        </p:spPr>
        <p:txBody>
          <a:bodyPr>
            <a:normAutofit/>
          </a:bodyPr>
          <a:lstStyle/>
          <a:p>
            <a:r>
              <a:rPr lang="en-US" sz="2000" dirty="0" err="1">
                <a:solidFill>
                  <a:srgbClr val="FFFF00"/>
                </a:solidFill>
              </a:rPr>
              <a:t>ProjectName</a:t>
            </a:r>
            <a:r>
              <a:rPr lang="en-US" sz="2000" dirty="0">
                <a:solidFill>
                  <a:srgbClr val="FFFF00"/>
                </a:solidFill>
              </a:rPr>
              <a:t>     </a:t>
            </a:r>
            <a:r>
              <a:rPr lang="en-US" sz="2000" dirty="0" err="1">
                <a:solidFill>
                  <a:srgbClr val="FFFF00"/>
                </a:solidFill>
              </a:rPr>
              <a:t>DataType</a:t>
            </a:r>
            <a:r>
              <a:rPr lang="en-US" sz="2000" dirty="0">
                <a:solidFill>
                  <a:srgbClr val="FFFF00"/>
                </a:solidFill>
              </a:rPr>
              <a:t>        Required        </a:t>
            </a:r>
            <a:r>
              <a:rPr lang="en-US" sz="2000" dirty="0" err="1">
                <a:solidFill>
                  <a:srgbClr val="FFFF00"/>
                </a:solidFill>
              </a:rPr>
              <a:t>AttributeName</a:t>
            </a:r>
            <a:r>
              <a:rPr lang="en-US" sz="2000" dirty="0">
                <a:solidFill>
                  <a:srgbClr val="FFFF00"/>
                </a:solidFill>
              </a:rPr>
              <a:t>   </a:t>
            </a:r>
            <a:r>
              <a:rPr lang="en-US" sz="2000" dirty="0" err="1">
                <a:solidFill>
                  <a:srgbClr val="FFFF00"/>
                </a:solidFill>
              </a:rPr>
              <a:t>AttributeDescription</a:t>
            </a:r>
            <a:r>
              <a:rPr lang="en-US" sz="2000" dirty="0">
                <a:solidFill>
                  <a:srgbClr val="FFFF00"/>
                </a:solidFill>
              </a:rPr>
              <a:t>    </a:t>
            </a:r>
            <a:r>
              <a:rPr lang="en-US" sz="2000" dirty="0" err="1">
                <a:solidFill>
                  <a:srgbClr val="FFFF00"/>
                </a:solidFill>
              </a:rPr>
              <a:t>PossibleValues</a:t>
            </a:r>
            <a:endParaRPr lang="en-US" sz="2000" dirty="0">
              <a:solidFill>
                <a:srgbClr val="FFFF00"/>
              </a:solidFill>
            </a:endParaRPr>
          </a:p>
          <a:p>
            <a:r>
              <a:rPr lang="en-US" sz="2000" dirty="0" err="1">
                <a:solidFill>
                  <a:srgbClr val="FFFF00"/>
                </a:solidFill>
              </a:rPr>
              <a:t>Pellentesque</a:t>
            </a:r>
            <a:r>
              <a:rPr lang="en-US" sz="2000" dirty="0">
                <a:solidFill>
                  <a:srgbClr val="FFFF00"/>
                </a:solidFill>
              </a:rPr>
              <a:t> </a:t>
            </a:r>
            <a:r>
              <a:rPr lang="en-US" sz="2000" dirty="0" err="1">
                <a:solidFill>
                  <a:srgbClr val="FFFF00"/>
                </a:solidFill>
              </a:rPr>
              <a:t>loremipsumii</a:t>
            </a:r>
            <a:r>
              <a:rPr lang="en-US" sz="2000" dirty="0">
                <a:solidFill>
                  <a:srgbClr val="FFFF00"/>
                </a:solidFill>
              </a:rPr>
              <a:t>       string  F       Category        NIAID Category</a:t>
            </a:r>
          </a:p>
          <a:p>
            <a:r>
              <a:rPr lang="en-US" sz="2000" dirty="0" err="1">
                <a:solidFill>
                  <a:srgbClr val="FFFF00"/>
                </a:solidFill>
              </a:rPr>
              <a:t>Pellentesque</a:t>
            </a:r>
            <a:r>
              <a:rPr lang="en-US" sz="2000" dirty="0">
                <a:solidFill>
                  <a:srgbClr val="FFFF00"/>
                </a:solidFill>
              </a:rPr>
              <a:t> </a:t>
            </a:r>
            <a:r>
              <a:rPr lang="en-US" sz="2000" dirty="0" err="1">
                <a:solidFill>
                  <a:srgbClr val="FFFF00"/>
                </a:solidFill>
              </a:rPr>
              <a:t>loremipsumii</a:t>
            </a:r>
            <a:r>
              <a:rPr lang="en-US" sz="2000" dirty="0">
                <a:solidFill>
                  <a:srgbClr val="FFFF00"/>
                </a:solidFill>
              </a:rPr>
              <a:t>       </a:t>
            </a:r>
            <a:r>
              <a:rPr lang="en-US" sz="2000" dirty="0" err="1">
                <a:solidFill>
                  <a:srgbClr val="FFFF00"/>
                </a:solidFill>
              </a:rPr>
              <a:t>int</a:t>
            </a:r>
            <a:r>
              <a:rPr lang="en-US" sz="2000" dirty="0">
                <a:solidFill>
                  <a:srgbClr val="FFFF00"/>
                </a:solidFill>
              </a:rPr>
              <a:t>     T       Complete        Whether project is complete     0;1</a:t>
            </a:r>
          </a:p>
          <a:p>
            <a:r>
              <a:rPr lang="en-US" sz="2000" dirty="0" err="1">
                <a:solidFill>
                  <a:srgbClr val="FFFF00"/>
                </a:solidFill>
              </a:rPr>
              <a:t>Pellentesque</a:t>
            </a:r>
            <a:r>
              <a:rPr lang="en-US" sz="2000" dirty="0">
                <a:solidFill>
                  <a:srgbClr val="FFFF00"/>
                </a:solidFill>
              </a:rPr>
              <a:t> </a:t>
            </a:r>
            <a:r>
              <a:rPr lang="en-US" sz="2000" dirty="0" err="1">
                <a:solidFill>
                  <a:srgbClr val="FFFF00"/>
                </a:solidFill>
              </a:rPr>
              <a:t>loremipsumii</a:t>
            </a:r>
            <a:r>
              <a:rPr lang="en-US" sz="2000" dirty="0">
                <a:solidFill>
                  <a:srgbClr val="FFFF00"/>
                </a:solidFill>
              </a:rPr>
              <a:t>       string  T       Grant   </a:t>
            </a:r>
            <a:r>
              <a:rPr lang="en-US" sz="2000" dirty="0" err="1">
                <a:solidFill>
                  <a:srgbClr val="FFFF00"/>
                </a:solidFill>
              </a:rPr>
              <a:t>Grant</a:t>
            </a:r>
            <a:r>
              <a:rPr lang="en-US" sz="2000" dirty="0">
                <a:solidFill>
                  <a:srgbClr val="FFFF00"/>
                </a:solidFill>
              </a:rPr>
              <a:t> identifier.</a:t>
            </a:r>
          </a:p>
          <a:p>
            <a:r>
              <a:rPr lang="en-US" sz="2000" dirty="0" err="1">
                <a:solidFill>
                  <a:srgbClr val="FFFF00"/>
                </a:solidFill>
              </a:rPr>
              <a:t>Pellentesque</a:t>
            </a:r>
            <a:r>
              <a:rPr lang="en-US" sz="2000" dirty="0">
                <a:solidFill>
                  <a:srgbClr val="FFFF00"/>
                </a:solidFill>
              </a:rPr>
              <a:t> </a:t>
            </a:r>
            <a:r>
              <a:rPr lang="en-US" sz="2000" dirty="0" err="1">
                <a:solidFill>
                  <a:srgbClr val="FFFF00"/>
                </a:solidFill>
              </a:rPr>
              <a:t>loremipsumii</a:t>
            </a:r>
            <a:r>
              <a:rPr lang="en-US" sz="2000" dirty="0">
                <a:solidFill>
                  <a:srgbClr val="FFFF00"/>
                </a:solidFill>
              </a:rPr>
              <a:t>       string  T       Project Group   Project group</a:t>
            </a:r>
          </a:p>
          <a:p>
            <a:r>
              <a:rPr lang="en-US" sz="2000" dirty="0" err="1">
                <a:solidFill>
                  <a:srgbClr val="FFFF00"/>
                </a:solidFill>
              </a:rPr>
              <a:t>Pellentesque</a:t>
            </a:r>
            <a:r>
              <a:rPr lang="en-US" sz="2000" dirty="0">
                <a:solidFill>
                  <a:srgbClr val="FFFF00"/>
                </a:solidFill>
              </a:rPr>
              <a:t> </a:t>
            </a:r>
            <a:r>
              <a:rPr lang="en-US" sz="2000" dirty="0" err="1">
                <a:solidFill>
                  <a:srgbClr val="FFFF00"/>
                </a:solidFill>
              </a:rPr>
              <a:t>loremipsumii</a:t>
            </a:r>
            <a:r>
              <a:rPr lang="en-US" sz="2000" dirty="0">
                <a:solidFill>
                  <a:srgbClr val="FFFF00"/>
                </a:solidFill>
              </a:rPr>
              <a:t>       string  T       Project Leader  Name of person leading project</a:t>
            </a:r>
          </a:p>
          <a:p>
            <a:r>
              <a:rPr lang="en-US" sz="2000" dirty="0" err="1">
                <a:solidFill>
                  <a:srgbClr val="FFFF00"/>
                </a:solidFill>
              </a:rPr>
              <a:t>Pellentesque</a:t>
            </a:r>
            <a:r>
              <a:rPr lang="en-US" sz="2000" dirty="0">
                <a:solidFill>
                  <a:srgbClr val="FFFF00"/>
                </a:solidFill>
              </a:rPr>
              <a:t> </a:t>
            </a:r>
            <a:r>
              <a:rPr lang="en-US" sz="2000" dirty="0" err="1">
                <a:solidFill>
                  <a:srgbClr val="FFFF00"/>
                </a:solidFill>
              </a:rPr>
              <a:t>loremipsumii</a:t>
            </a:r>
            <a:r>
              <a:rPr lang="en-US" sz="2000" dirty="0">
                <a:solidFill>
                  <a:srgbClr val="FFFF00"/>
                </a:solidFill>
              </a:rPr>
              <a:t>       string  T       Project Name    Full project name</a:t>
            </a:r>
          </a:p>
          <a:p>
            <a:endParaRPr lang="en-US" dirty="0"/>
          </a:p>
        </p:txBody>
      </p:sp>
    </p:spTree>
    <p:extLst>
      <p:ext uri="{BB962C8B-B14F-4D97-AF65-F5344CB8AC3E}">
        <p14:creationId xmlns:p14="http://schemas.microsoft.com/office/powerpoint/2010/main" val="2787410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Meta Attributes [N]</a:t>
            </a:r>
            <a:endParaRPr lang="en-US" dirty="0"/>
          </a:p>
        </p:txBody>
      </p:sp>
      <p:sp>
        <p:nvSpPr>
          <p:cNvPr id="3" name="Content Placeholder 2"/>
          <p:cNvSpPr>
            <a:spLocks noGrp="1"/>
          </p:cNvSpPr>
          <p:nvPr>
            <p:ph idx="1"/>
          </p:nvPr>
        </p:nvSpPr>
        <p:spPr>
          <a:xfrm>
            <a:off x="914400" y="1447800"/>
            <a:ext cx="7772400" cy="4907760"/>
          </a:xfrm>
        </p:spPr>
        <p:txBody>
          <a:bodyPr/>
          <a:lstStyle/>
          <a:p>
            <a:r>
              <a:rPr lang="en-US" dirty="0" smtClean="0"/>
              <a:t>For all types of events—even </a:t>
            </a:r>
            <a:r>
              <a:rPr lang="en-US" dirty="0" err="1" smtClean="0"/>
              <a:t>ProjectRegistration</a:t>
            </a:r>
            <a:r>
              <a:rPr lang="en-US" dirty="0" smtClean="0"/>
              <a:t>, the project or sample meta-attributes are not enough.</a:t>
            </a:r>
          </a:p>
          <a:p>
            <a:r>
              <a:rPr lang="en-US" dirty="0" smtClean="0"/>
              <a:t>Event meta-attributes are also necessary.</a:t>
            </a:r>
          </a:p>
          <a:p>
            <a:r>
              <a:rPr lang="en-US" dirty="0" smtClean="0"/>
              <a:t>They establish which event type may set which project attributes, or which sample attributes.</a:t>
            </a:r>
          </a:p>
          <a:p>
            <a:r>
              <a:rPr lang="en-US" dirty="0" smtClean="0"/>
              <a:t>Must create Event Meta Attributes prior to loading an Event.</a:t>
            </a:r>
            <a:endParaRPr lang="en-US" dirty="0"/>
          </a:p>
        </p:txBody>
      </p:sp>
    </p:spTree>
    <p:extLst>
      <p:ext uri="{BB962C8B-B14F-4D97-AF65-F5344CB8AC3E}">
        <p14:creationId xmlns:p14="http://schemas.microsoft.com/office/powerpoint/2010/main" val="2526232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Project Registration Event Meta Attrib. Example [N]</a:t>
            </a:r>
            <a:endParaRPr lang="en-US" sz="2800" dirty="0"/>
          </a:p>
        </p:txBody>
      </p:sp>
      <p:sp>
        <p:nvSpPr>
          <p:cNvPr id="3" name="Content Placeholder 2"/>
          <p:cNvSpPr>
            <a:spLocks noGrp="1"/>
          </p:cNvSpPr>
          <p:nvPr>
            <p:ph idx="1"/>
          </p:nvPr>
        </p:nvSpPr>
        <p:spPr>
          <a:xfrm>
            <a:off x="914400" y="1371600"/>
            <a:ext cx="7772400" cy="4983960"/>
          </a:xfrm>
        </p:spPr>
        <p:txBody>
          <a:bodyPr>
            <a:normAutofit fontScale="85000" lnSpcReduction="10000"/>
          </a:bodyPr>
          <a:lstStyle/>
          <a:p>
            <a:r>
              <a:rPr lang="en-US" sz="2600" dirty="0" smtClean="0"/>
              <a:t>In a file called </a:t>
            </a:r>
            <a:r>
              <a:rPr lang="en-US" sz="2600" dirty="0" err="1" smtClean="0"/>
              <a:t>ProjectRegistration_EventMetaAttributes.tsv</a:t>
            </a:r>
            <a:endParaRPr lang="en-US" sz="2600" dirty="0" smtClean="0"/>
          </a:p>
          <a:p>
            <a:r>
              <a:rPr lang="en-US" sz="2400" dirty="0" err="1" smtClean="0">
                <a:solidFill>
                  <a:srgbClr val="FFFF00"/>
                </a:solidFill>
              </a:rPr>
              <a:t>ProjectName</a:t>
            </a:r>
            <a:r>
              <a:rPr lang="en-US" sz="2400" dirty="0" smtClean="0">
                <a:solidFill>
                  <a:srgbClr val="FFFF00"/>
                </a:solidFill>
              </a:rPr>
              <a:t>     </a:t>
            </a:r>
            <a:r>
              <a:rPr lang="en-US" sz="2400" dirty="0" err="1">
                <a:solidFill>
                  <a:srgbClr val="FFFF00"/>
                </a:solidFill>
              </a:rPr>
              <a:t>EventName</a:t>
            </a:r>
            <a:r>
              <a:rPr lang="en-US" sz="2400" dirty="0">
                <a:solidFill>
                  <a:srgbClr val="FFFF00"/>
                </a:solidFill>
              </a:rPr>
              <a:t>       </a:t>
            </a:r>
            <a:r>
              <a:rPr lang="en-US" sz="2400" dirty="0" err="1">
                <a:solidFill>
                  <a:srgbClr val="FFFF00"/>
                </a:solidFill>
              </a:rPr>
              <a:t>AttributeName</a:t>
            </a:r>
            <a:r>
              <a:rPr lang="en-US" sz="2400" dirty="0">
                <a:solidFill>
                  <a:srgbClr val="FFFF00"/>
                </a:solidFill>
              </a:rPr>
              <a:t>   </a:t>
            </a:r>
            <a:r>
              <a:rPr lang="en-US" sz="2400" dirty="0" err="1">
                <a:solidFill>
                  <a:srgbClr val="FFFF00"/>
                </a:solidFill>
              </a:rPr>
              <a:t>DataType</a:t>
            </a:r>
            <a:r>
              <a:rPr lang="en-US" sz="2400" dirty="0">
                <a:solidFill>
                  <a:srgbClr val="FFFF00"/>
                </a:solidFill>
              </a:rPr>
              <a:t>        Required        </a:t>
            </a:r>
            <a:r>
              <a:rPr lang="en-US" sz="2400" dirty="0" err="1">
                <a:solidFill>
                  <a:srgbClr val="FFFF00"/>
                </a:solidFill>
              </a:rPr>
              <a:t>AttributeDescription</a:t>
            </a:r>
            <a:r>
              <a:rPr lang="en-US" sz="2400" dirty="0">
                <a:solidFill>
                  <a:srgbClr val="FFFF00"/>
                </a:solidFill>
              </a:rPr>
              <a:t>    </a:t>
            </a:r>
            <a:r>
              <a:rPr lang="en-US" sz="2400" dirty="0" err="1">
                <a:solidFill>
                  <a:srgbClr val="FFFF00"/>
                </a:solidFill>
              </a:rPr>
              <a:t>PossibleValues</a:t>
            </a:r>
            <a:endParaRPr lang="en-US" sz="2400" dirty="0">
              <a:solidFill>
                <a:srgbClr val="FFFF00"/>
              </a:solidFill>
            </a:endParaRPr>
          </a:p>
          <a:p>
            <a:r>
              <a:rPr lang="en-US" sz="2400" dirty="0" err="1" smtClean="0">
                <a:solidFill>
                  <a:srgbClr val="FFFF00"/>
                </a:solidFill>
              </a:rPr>
              <a:t>Pellentesque</a:t>
            </a:r>
            <a:r>
              <a:rPr lang="en-US" sz="2400" dirty="0" smtClean="0">
                <a:solidFill>
                  <a:srgbClr val="FFFF00"/>
                </a:solidFill>
              </a:rPr>
              <a:t> </a:t>
            </a:r>
            <a:r>
              <a:rPr lang="en-US" sz="2400" dirty="0" err="1">
                <a:solidFill>
                  <a:srgbClr val="FFFF00"/>
                </a:solidFill>
              </a:rPr>
              <a:t>loremipsumii</a:t>
            </a:r>
            <a:r>
              <a:rPr lang="en-US" sz="2400" dirty="0">
                <a:solidFill>
                  <a:srgbClr val="FFFF00"/>
                </a:solidFill>
              </a:rPr>
              <a:t>       </a:t>
            </a:r>
            <a:r>
              <a:rPr lang="en-US" sz="2400" dirty="0" err="1">
                <a:solidFill>
                  <a:srgbClr val="FFFF00"/>
                </a:solidFill>
              </a:rPr>
              <a:t>ProjectRegistration</a:t>
            </a:r>
            <a:r>
              <a:rPr lang="en-US" sz="2400" dirty="0">
                <a:solidFill>
                  <a:srgbClr val="FFFF00"/>
                </a:solidFill>
              </a:rPr>
              <a:t>     Category        string  F       NIAID Category</a:t>
            </a:r>
          </a:p>
          <a:p>
            <a:r>
              <a:rPr lang="en-US" sz="2400" dirty="0" err="1">
                <a:solidFill>
                  <a:srgbClr val="FFFF00"/>
                </a:solidFill>
              </a:rPr>
              <a:t>Pellentesque</a:t>
            </a:r>
            <a:r>
              <a:rPr lang="en-US" sz="2400" dirty="0">
                <a:solidFill>
                  <a:srgbClr val="FFFF00"/>
                </a:solidFill>
              </a:rPr>
              <a:t> </a:t>
            </a:r>
            <a:r>
              <a:rPr lang="en-US" sz="2400" dirty="0" err="1">
                <a:solidFill>
                  <a:srgbClr val="FFFF00"/>
                </a:solidFill>
              </a:rPr>
              <a:t>loremipsumii</a:t>
            </a:r>
            <a:r>
              <a:rPr lang="en-US" sz="2400" dirty="0">
                <a:solidFill>
                  <a:srgbClr val="FFFF00"/>
                </a:solidFill>
              </a:rPr>
              <a:t>       </a:t>
            </a:r>
            <a:r>
              <a:rPr lang="en-US" sz="2400" dirty="0" err="1">
                <a:solidFill>
                  <a:srgbClr val="FFFF00"/>
                </a:solidFill>
              </a:rPr>
              <a:t>ProjectRegistration</a:t>
            </a:r>
            <a:r>
              <a:rPr lang="en-US" sz="2400" dirty="0">
                <a:solidFill>
                  <a:srgbClr val="FFFF00"/>
                </a:solidFill>
              </a:rPr>
              <a:t>     Complete        </a:t>
            </a:r>
            <a:r>
              <a:rPr lang="en-US" sz="2400" dirty="0" err="1">
                <a:solidFill>
                  <a:srgbClr val="FFFF00"/>
                </a:solidFill>
              </a:rPr>
              <a:t>int</a:t>
            </a:r>
            <a:r>
              <a:rPr lang="en-US" sz="2400" dirty="0">
                <a:solidFill>
                  <a:srgbClr val="FFFF00"/>
                </a:solidFill>
              </a:rPr>
              <a:t>     T       Whether project is complete     0;1</a:t>
            </a:r>
          </a:p>
          <a:p>
            <a:r>
              <a:rPr lang="en-US" sz="2400" dirty="0" err="1">
                <a:solidFill>
                  <a:srgbClr val="FFFF00"/>
                </a:solidFill>
              </a:rPr>
              <a:t>Pellentesque</a:t>
            </a:r>
            <a:r>
              <a:rPr lang="en-US" sz="2400" dirty="0">
                <a:solidFill>
                  <a:srgbClr val="FFFF00"/>
                </a:solidFill>
              </a:rPr>
              <a:t> </a:t>
            </a:r>
            <a:r>
              <a:rPr lang="en-US" sz="2400" dirty="0" err="1">
                <a:solidFill>
                  <a:srgbClr val="FFFF00"/>
                </a:solidFill>
              </a:rPr>
              <a:t>loremipsumii</a:t>
            </a:r>
            <a:r>
              <a:rPr lang="en-US" sz="2400" dirty="0">
                <a:solidFill>
                  <a:srgbClr val="FFFF00"/>
                </a:solidFill>
              </a:rPr>
              <a:t>       </a:t>
            </a:r>
            <a:r>
              <a:rPr lang="en-US" sz="2400" dirty="0" err="1">
                <a:solidFill>
                  <a:srgbClr val="FFFF00"/>
                </a:solidFill>
              </a:rPr>
              <a:t>ProjectRegistration</a:t>
            </a:r>
            <a:r>
              <a:rPr lang="en-US" sz="2400" dirty="0">
                <a:solidFill>
                  <a:srgbClr val="FFFF00"/>
                </a:solidFill>
              </a:rPr>
              <a:t>     Grant   string  T       Grant identifier.</a:t>
            </a:r>
          </a:p>
          <a:p>
            <a:r>
              <a:rPr lang="en-US" sz="2400" dirty="0" err="1">
                <a:solidFill>
                  <a:srgbClr val="FFFF00"/>
                </a:solidFill>
              </a:rPr>
              <a:t>Pellentesque</a:t>
            </a:r>
            <a:r>
              <a:rPr lang="en-US" sz="2400" dirty="0">
                <a:solidFill>
                  <a:srgbClr val="FFFF00"/>
                </a:solidFill>
              </a:rPr>
              <a:t> </a:t>
            </a:r>
            <a:r>
              <a:rPr lang="en-US" sz="2400" dirty="0" err="1">
                <a:solidFill>
                  <a:srgbClr val="FFFF00"/>
                </a:solidFill>
              </a:rPr>
              <a:t>loremipsumii</a:t>
            </a:r>
            <a:r>
              <a:rPr lang="en-US" sz="2400" dirty="0">
                <a:solidFill>
                  <a:srgbClr val="FFFF00"/>
                </a:solidFill>
              </a:rPr>
              <a:t>       </a:t>
            </a:r>
            <a:r>
              <a:rPr lang="en-US" sz="2400" dirty="0" err="1">
                <a:solidFill>
                  <a:srgbClr val="FFFF00"/>
                </a:solidFill>
              </a:rPr>
              <a:t>ProjectRegistration</a:t>
            </a:r>
            <a:r>
              <a:rPr lang="en-US" sz="2400" dirty="0">
                <a:solidFill>
                  <a:srgbClr val="FFFF00"/>
                </a:solidFill>
              </a:rPr>
              <a:t>     Project Group   string  T       Project group</a:t>
            </a:r>
          </a:p>
          <a:p>
            <a:r>
              <a:rPr lang="en-US" sz="2400" dirty="0" err="1">
                <a:solidFill>
                  <a:srgbClr val="FFFF00"/>
                </a:solidFill>
              </a:rPr>
              <a:t>Pellentesque</a:t>
            </a:r>
            <a:r>
              <a:rPr lang="en-US" sz="2400" dirty="0">
                <a:solidFill>
                  <a:srgbClr val="FFFF00"/>
                </a:solidFill>
              </a:rPr>
              <a:t> </a:t>
            </a:r>
            <a:r>
              <a:rPr lang="en-US" sz="2400" dirty="0" err="1">
                <a:solidFill>
                  <a:srgbClr val="FFFF00"/>
                </a:solidFill>
              </a:rPr>
              <a:t>loremipsumii</a:t>
            </a:r>
            <a:r>
              <a:rPr lang="en-US" sz="2400" dirty="0">
                <a:solidFill>
                  <a:srgbClr val="FFFF00"/>
                </a:solidFill>
              </a:rPr>
              <a:t>       </a:t>
            </a:r>
            <a:r>
              <a:rPr lang="en-US" sz="2400" dirty="0" err="1">
                <a:solidFill>
                  <a:srgbClr val="FFFF00"/>
                </a:solidFill>
              </a:rPr>
              <a:t>ProjectRegistration</a:t>
            </a:r>
            <a:r>
              <a:rPr lang="en-US" sz="2400" dirty="0">
                <a:solidFill>
                  <a:srgbClr val="FFFF00"/>
                </a:solidFill>
              </a:rPr>
              <a:t>     Project Leader  string  T       Name of person leading project</a:t>
            </a:r>
          </a:p>
          <a:p>
            <a:r>
              <a:rPr lang="en-US" sz="2400" dirty="0" err="1">
                <a:solidFill>
                  <a:srgbClr val="FFFF00"/>
                </a:solidFill>
              </a:rPr>
              <a:t>Pellentesque</a:t>
            </a:r>
            <a:r>
              <a:rPr lang="en-US" sz="2400" dirty="0">
                <a:solidFill>
                  <a:srgbClr val="FFFF00"/>
                </a:solidFill>
              </a:rPr>
              <a:t> </a:t>
            </a:r>
            <a:r>
              <a:rPr lang="en-US" sz="2400" dirty="0" err="1">
                <a:solidFill>
                  <a:srgbClr val="FFFF00"/>
                </a:solidFill>
              </a:rPr>
              <a:t>loremipsumii</a:t>
            </a:r>
            <a:r>
              <a:rPr lang="en-US" sz="2400" dirty="0">
                <a:solidFill>
                  <a:srgbClr val="FFFF00"/>
                </a:solidFill>
              </a:rPr>
              <a:t>       </a:t>
            </a:r>
            <a:r>
              <a:rPr lang="en-US" sz="2400" dirty="0" err="1">
                <a:solidFill>
                  <a:srgbClr val="FFFF00"/>
                </a:solidFill>
              </a:rPr>
              <a:t>ProjectRegistration</a:t>
            </a:r>
            <a:r>
              <a:rPr lang="en-US" sz="2400" dirty="0">
                <a:solidFill>
                  <a:srgbClr val="FFFF00"/>
                </a:solidFill>
              </a:rPr>
              <a:t>     Project Name    string  T       Full project name</a:t>
            </a:r>
          </a:p>
          <a:p>
            <a:endParaRPr lang="en-US" dirty="0"/>
          </a:p>
        </p:txBody>
      </p:sp>
    </p:spTree>
    <p:extLst>
      <p:ext uri="{BB962C8B-B14F-4D97-AF65-F5344CB8AC3E}">
        <p14:creationId xmlns:p14="http://schemas.microsoft.com/office/powerpoint/2010/main" val="2970092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Registration</a:t>
            </a:r>
            <a:endParaRPr lang="en-US" dirty="0"/>
          </a:p>
        </p:txBody>
      </p:sp>
      <p:sp>
        <p:nvSpPr>
          <p:cNvPr id="3" name="Content Placeholder 2"/>
          <p:cNvSpPr>
            <a:spLocks noGrp="1"/>
          </p:cNvSpPr>
          <p:nvPr>
            <p:ph idx="1"/>
          </p:nvPr>
        </p:nvSpPr>
        <p:spPr>
          <a:xfrm>
            <a:off x="914400" y="1447800"/>
            <a:ext cx="7772400" cy="4907760"/>
          </a:xfrm>
        </p:spPr>
        <p:txBody>
          <a:bodyPr/>
          <a:lstStyle/>
          <a:p>
            <a:r>
              <a:rPr lang="en-US" dirty="0" smtClean="0"/>
              <a:t>At last: lookup values and meta’s are done.</a:t>
            </a:r>
          </a:p>
          <a:p>
            <a:r>
              <a:rPr lang="en-US" dirty="0" smtClean="0"/>
              <a:t>Can now describe the project.</a:t>
            </a:r>
          </a:p>
          <a:p>
            <a:r>
              <a:rPr lang="en-US" dirty="0" smtClean="0"/>
              <a:t>Recall: we established a “Grant” meta attribute, taking its name from a “Grant” Lookup Value.</a:t>
            </a:r>
          </a:p>
          <a:p>
            <a:r>
              <a:rPr lang="en-US" dirty="0" smtClean="0"/>
              <a:t>Now can record what this project’s Grant name is.</a:t>
            </a:r>
          </a:p>
          <a:p>
            <a:r>
              <a:rPr lang="en-US" dirty="0" smtClean="0"/>
              <a:t>No “Frivolity” meta attribute was created, therefore cannot set a “Frivolity” value.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Registration Example</a:t>
            </a:r>
            <a:endParaRPr lang="en-US" dirty="0"/>
          </a:p>
        </p:txBody>
      </p:sp>
      <p:sp>
        <p:nvSpPr>
          <p:cNvPr id="3" name="Content Placeholder 2"/>
          <p:cNvSpPr>
            <a:spLocks noGrp="1"/>
          </p:cNvSpPr>
          <p:nvPr>
            <p:ph idx="1"/>
          </p:nvPr>
        </p:nvSpPr>
        <p:spPr/>
        <p:txBody>
          <a:bodyPr>
            <a:normAutofit/>
          </a:bodyPr>
          <a:lstStyle/>
          <a:p>
            <a:r>
              <a:rPr lang="en-US" sz="2400" dirty="0" err="1" smtClean="0"/>
              <a:t>ProjectName</a:t>
            </a:r>
            <a:r>
              <a:rPr lang="en-US" sz="2400" dirty="0" smtClean="0"/>
              <a:t> to link with project table, </a:t>
            </a:r>
            <a:r>
              <a:rPr lang="en-US" sz="2400" dirty="0" err="1" smtClean="0"/>
              <a:t>AttributeName</a:t>
            </a:r>
            <a:r>
              <a:rPr lang="en-US" sz="2400" dirty="0" smtClean="0"/>
              <a:t> to link with </a:t>
            </a:r>
            <a:r>
              <a:rPr lang="en-US" sz="2400" dirty="0" err="1" smtClean="0"/>
              <a:t>lookup_value</a:t>
            </a:r>
            <a:r>
              <a:rPr lang="en-US" sz="2400" dirty="0" smtClean="0"/>
              <a:t>.</a:t>
            </a:r>
          </a:p>
          <a:p>
            <a:r>
              <a:rPr lang="en-US" sz="2400" dirty="0" smtClean="0"/>
              <a:t>Name is “ProjectRegistration_EventAttributes.tsv”</a:t>
            </a:r>
          </a:p>
          <a:p>
            <a:r>
              <a:rPr lang="en-US" sz="2400" dirty="0" smtClean="0"/>
              <a:t>Project Registration is “Event One”.</a:t>
            </a:r>
          </a:p>
          <a:p>
            <a:r>
              <a:rPr lang="en-US" sz="1600" dirty="0" err="1" smtClean="0">
                <a:solidFill>
                  <a:srgbClr val="FFFF00"/>
                </a:solidFill>
              </a:rPr>
              <a:t>ProjectName</a:t>
            </a:r>
            <a:r>
              <a:rPr lang="en-US" sz="1600" dirty="0" smtClean="0">
                <a:solidFill>
                  <a:srgbClr val="FFFF00"/>
                </a:solidFill>
              </a:rPr>
              <a:t>     </a:t>
            </a:r>
            <a:r>
              <a:rPr lang="en-US" sz="1600" dirty="0" err="1" smtClean="0">
                <a:solidFill>
                  <a:srgbClr val="FFFF00"/>
                </a:solidFill>
              </a:rPr>
              <a:t>AttributeName</a:t>
            </a:r>
            <a:r>
              <a:rPr lang="en-US" sz="1600" dirty="0" smtClean="0">
                <a:solidFill>
                  <a:srgbClr val="FFFF00"/>
                </a:solidFill>
              </a:rPr>
              <a:t>   </a:t>
            </a:r>
            <a:r>
              <a:rPr lang="en-US" sz="1600" dirty="0" err="1" smtClean="0">
                <a:solidFill>
                  <a:srgbClr val="FFFF00"/>
                </a:solidFill>
              </a:rPr>
              <a:t>AttributeValue</a:t>
            </a:r>
            <a:endParaRPr lang="en-US" sz="1600" dirty="0" smtClean="0">
              <a:solidFill>
                <a:srgbClr val="FFFF00"/>
              </a:solidFill>
            </a:endParaRP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Category        NIAID Category A Pathogens</a:t>
            </a:r>
          </a:p>
          <a:p>
            <a:r>
              <a:rPr lang="en-US" sz="1600" dirty="0" smtClean="0">
                <a:solidFill>
                  <a:srgbClr val="FFFF00"/>
                </a:solidFill>
              </a:rPr>
              <a:t>Yersinia </a:t>
            </a:r>
            <a:r>
              <a:rPr lang="en-US" sz="1600" dirty="0" err="1" smtClean="0">
                <a:solidFill>
                  <a:srgbClr val="FFFF00"/>
                </a:solidFill>
              </a:rPr>
              <a:t>pestis</a:t>
            </a:r>
            <a:r>
              <a:rPr lang="en-US" sz="1600" dirty="0" smtClean="0">
                <a:solidFill>
                  <a:srgbClr val="FFFF00"/>
                </a:solidFill>
              </a:rPr>
              <a:t> Complete        0</a:t>
            </a: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Grant   GSC</a:t>
            </a: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Project Group   GSC</a:t>
            </a: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Project Leader  John </a:t>
            </a:r>
            <a:r>
              <a:rPr lang="en-US" sz="1600" dirty="0" err="1" smtClean="0">
                <a:solidFill>
                  <a:srgbClr val="FFFF00"/>
                </a:solidFill>
              </a:rPr>
              <a:t>Varga</a:t>
            </a:r>
            <a:endParaRPr lang="en-US" sz="1600" dirty="0" smtClean="0">
              <a:solidFill>
                <a:srgbClr val="FFFF00"/>
              </a:solidFill>
            </a:endParaRP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Project Name    </a:t>
            </a:r>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endParaRPr lang="en-US" sz="1600" dirty="0">
              <a:solidFill>
                <a:srgbClr val="FFFF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a:xfrm>
            <a:off x="914400" y="1371600"/>
            <a:ext cx="7772400" cy="4983960"/>
          </a:xfrm>
        </p:spPr>
        <p:txBody>
          <a:bodyPr>
            <a:normAutofit lnSpcReduction="10000"/>
          </a:bodyPr>
          <a:lstStyle/>
          <a:p>
            <a:r>
              <a:rPr lang="en-US" dirty="0" smtClean="0"/>
              <a:t>Projects invariably have samples.</a:t>
            </a:r>
          </a:p>
          <a:p>
            <a:r>
              <a:rPr lang="en-US" dirty="0" smtClean="0"/>
              <a:t>Same series of steps: sample creation, sample setup, sample registration.</a:t>
            </a:r>
          </a:p>
          <a:p>
            <a:r>
              <a:rPr lang="en-US" dirty="0" smtClean="0"/>
              <a:t>Again, </a:t>
            </a:r>
            <a:r>
              <a:rPr lang="en-US" dirty="0" err="1" smtClean="0"/>
              <a:t>sample_meta_attribute</a:t>
            </a:r>
            <a:r>
              <a:rPr lang="en-US" dirty="0" smtClean="0"/>
              <a:t> row refers to a project and a </a:t>
            </a:r>
            <a:r>
              <a:rPr lang="en-US" dirty="0" err="1" smtClean="0"/>
              <a:t>lookup_value</a:t>
            </a:r>
            <a:r>
              <a:rPr lang="en-US" dirty="0" smtClean="0"/>
              <a:t> row.</a:t>
            </a:r>
          </a:p>
          <a:p>
            <a:r>
              <a:rPr lang="en-US" dirty="0" smtClean="0"/>
              <a:t>Lookup values referenced by sample meta attributes must be of type “Sample Attribute”.</a:t>
            </a:r>
          </a:p>
          <a:p>
            <a:r>
              <a:rPr lang="en-US" dirty="0" smtClean="0"/>
              <a:t>Again, use sample </a:t>
            </a:r>
            <a:r>
              <a:rPr lang="en-US" i="1" dirty="0" smtClean="0"/>
              <a:t>meta</a:t>
            </a:r>
            <a:r>
              <a:rPr lang="en-US" dirty="0" smtClean="0"/>
              <a:t> attributes to constrain sample attributes.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Grant contracts require web tracking.</a:t>
            </a:r>
          </a:p>
          <a:p>
            <a:r>
              <a:rPr lang="en-US" dirty="0" smtClean="0"/>
              <a:t>Must be usable and nice, but award-winning graphics are not needed.</a:t>
            </a:r>
          </a:p>
          <a:p>
            <a:r>
              <a:rPr lang="en-US" dirty="0" smtClean="0"/>
              <a:t>Not everyone is a web design guru.</a:t>
            </a:r>
          </a:p>
          <a:p>
            <a:r>
              <a:rPr lang="en-US" dirty="0" smtClean="0"/>
              <a:t>Consistency is often a plus.</a:t>
            </a:r>
          </a:p>
          <a:p>
            <a:r>
              <a:rPr lang="en-US" dirty="0" smtClean="0"/>
              <a:t>Solution: one entry mechanism, with sufficient flexibility to present 90-95% of required tracked data.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707136"/>
          </a:xfrm>
        </p:spPr>
        <p:txBody>
          <a:bodyPr/>
          <a:lstStyle/>
          <a:p>
            <a:r>
              <a:rPr lang="en-US" sz="2400" dirty="0" smtClean="0"/>
              <a:t>Sample Registration Event Meta Attrib. [N]</a:t>
            </a:r>
            <a:endParaRPr lang="en-US" sz="2400" dirty="0"/>
          </a:p>
        </p:txBody>
      </p:sp>
      <p:sp>
        <p:nvSpPr>
          <p:cNvPr id="3" name="Content Placeholder 2"/>
          <p:cNvSpPr>
            <a:spLocks noGrp="1"/>
          </p:cNvSpPr>
          <p:nvPr>
            <p:ph idx="1"/>
          </p:nvPr>
        </p:nvSpPr>
        <p:spPr>
          <a:xfrm>
            <a:off x="914400" y="1143000"/>
            <a:ext cx="7772400" cy="5212560"/>
          </a:xfrm>
        </p:spPr>
        <p:txBody>
          <a:bodyPr>
            <a:normAutofit/>
          </a:bodyPr>
          <a:lstStyle/>
          <a:p>
            <a:r>
              <a:rPr lang="en-US" dirty="0" smtClean="0"/>
              <a:t>In a file called “*_</a:t>
            </a:r>
            <a:r>
              <a:rPr lang="en-US" dirty="0" err="1" smtClean="0"/>
              <a:t>EventMetaAttributes.tsv</a:t>
            </a:r>
            <a:r>
              <a:rPr lang="en-US" dirty="0" smtClean="0"/>
              <a:t>”, or simply “</a:t>
            </a:r>
            <a:r>
              <a:rPr lang="en-US" dirty="0" err="1" smtClean="0"/>
              <a:t>EventMetaAttributes.tsv</a:t>
            </a:r>
            <a:r>
              <a:rPr lang="en-US" dirty="0" smtClean="0"/>
              <a:t>”.</a:t>
            </a:r>
          </a:p>
          <a:p>
            <a:r>
              <a:rPr lang="en-US" sz="2000" dirty="0" err="1">
                <a:solidFill>
                  <a:srgbClr val="FFFF00"/>
                </a:solidFill>
              </a:rPr>
              <a:t>ProjectName</a:t>
            </a:r>
            <a:r>
              <a:rPr lang="en-US" sz="2000" dirty="0">
                <a:solidFill>
                  <a:srgbClr val="FFFF00"/>
                </a:solidFill>
              </a:rPr>
              <a:t>     </a:t>
            </a:r>
            <a:r>
              <a:rPr lang="en-US" sz="2000" dirty="0" err="1">
                <a:solidFill>
                  <a:srgbClr val="FFFF00"/>
                </a:solidFill>
              </a:rPr>
              <a:t>EventName</a:t>
            </a:r>
            <a:r>
              <a:rPr lang="en-US" sz="2000" dirty="0">
                <a:solidFill>
                  <a:srgbClr val="FFFF00"/>
                </a:solidFill>
              </a:rPr>
              <a:t>       </a:t>
            </a:r>
            <a:r>
              <a:rPr lang="en-US" sz="2000" dirty="0" err="1">
                <a:solidFill>
                  <a:srgbClr val="FFFF00"/>
                </a:solidFill>
              </a:rPr>
              <a:t>DataType</a:t>
            </a:r>
            <a:r>
              <a:rPr lang="en-US" sz="2000" dirty="0">
                <a:solidFill>
                  <a:srgbClr val="FFFF00"/>
                </a:solidFill>
              </a:rPr>
              <a:t>        Required        </a:t>
            </a:r>
            <a:r>
              <a:rPr lang="en-US" sz="2000" dirty="0" err="1">
                <a:solidFill>
                  <a:srgbClr val="FFFF00"/>
                </a:solidFill>
              </a:rPr>
              <a:t>AttributeName</a:t>
            </a:r>
            <a:r>
              <a:rPr lang="en-US" sz="2000" dirty="0">
                <a:solidFill>
                  <a:srgbClr val="FFFF00"/>
                </a:solidFill>
              </a:rPr>
              <a:t>   </a:t>
            </a:r>
            <a:r>
              <a:rPr lang="en-US" sz="2000" dirty="0" err="1">
                <a:solidFill>
                  <a:srgbClr val="FFFF00"/>
                </a:solidFill>
              </a:rPr>
              <a:t>AttributeDescription</a:t>
            </a:r>
            <a:r>
              <a:rPr lang="en-US" sz="2000" dirty="0">
                <a:solidFill>
                  <a:srgbClr val="FFFF00"/>
                </a:solidFill>
              </a:rPr>
              <a:t>    </a:t>
            </a:r>
            <a:r>
              <a:rPr lang="en-US" sz="2000" dirty="0" err="1">
                <a:solidFill>
                  <a:srgbClr val="FFFF00"/>
                </a:solidFill>
              </a:rPr>
              <a:t>PossibleValues</a:t>
            </a:r>
            <a:endParaRPr lang="en-US" sz="2000" dirty="0">
              <a:solidFill>
                <a:srgbClr val="FFFF00"/>
              </a:solidFill>
            </a:endParaRPr>
          </a:p>
          <a:p>
            <a:r>
              <a:rPr lang="en-US" sz="2000" dirty="0" err="1">
                <a:solidFill>
                  <a:srgbClr val="FFFF00"/>
                </a:solidFill>
              </a:rPr>
              <a:t>Pellentesque</a:t>
            </a:r>
            <a:r>
              <a:rPr lang="en-US" sz="2000" dirty="0">
                <a:solidFill>
                  <a:srgbClr val="FFFF00"/>
                </a:solidFill>
              </a:rPr>
              <a:t> </a:t>
            </a:r>
            <a:r>
              <a:rPr lang="en-US" sz="2000" dirty="0" err="1">
                <a:solidFill>
                  <a:srgbClr val="FFFF00"/>
                </a:solidFill>
              </a:rPr>
              <a:t>loremipsumii</a:t>
            </a:r>
            <a:r>
              <a:rPr lang="en-US" sz="2000" dirty="0">
                <a:solidFill>
                  <a:srgbClr val="FFFF00"/>
                </a:solidFill>
              </a:rPr>
              <a:t>       </a:t>
            </a:r>
            <a:r>
              <a:rPr lang="en-US" sz="2000" dirty="0" err="1">
                <a:solidFill>
                  <a:srgbClr val="FFFF00"/>
                </a:solidFill>
              </a:rPr>
              <a:t>SampleRegistration</a:t>
            </a:r>
            <a:r>
              <a:rPr lang="en-US" sz="2000" dirty="0">
                <a:solidFill>
                  <a:srgbClr val="FFFF00"/>
                </a:solidFill>
              </a:rPr>
              <a:t>      string  T       Organism        Species and strain</a:t>
            </a:r>
          </a:p>
          <a:p>
            <a:r>
              <a:rPr lang="en-US" sz="2000" dirty="0" err="1">
                <a:solidFill>
                  <a:srgbClr val="FFFF00"/>
                </a:solidFill>
              </a:rPr>
              <a:t>Pellentesque</a:t>
            </a:r>
            <a:r>
              <a:rPr lang="en-US" sz="2000" dirty="0">
                <a:solidFill>
                  <a:srgbClr val="FFFF00"/>
                </a:solidFill>
              </a:rPr>
              <a:t> </a:t>
            </a:r>
            <a:r>
              <a:rPr lang="en-US" sz="2000" dirty="0" err="1">
                <a:solidFill>
                  <a:srgbClr val="FFFF00"/>
                </a:solidFill>
              </a:rPr>
              <a:t>loremipsumii</a:t>
            </a:r>
            <a:r>
              <a:rPr lang="en-US" sz="2000" dirty="0">
                <a:solidFill>
                  <a:srgbClr val="FFFF00"/>
                </a:solidFill>
              </a:rPr>
              <a:t>       </a:t>
            </a:r>
            <a:r>
              <a:rPr lang="en-US" sz="2000" dirty="0" err="1">
                <a:solidFill>
                  <a:srgbClr val="FFFF00"/>
                </a:solidFill>
              </a:rPr>
              <a:t>SampleRegistration</a:t>
            </a:r>
            <a:r>
              <a:rPr lang="en-US" sz="2000" dirty="0">
                <a:solidFill>
                  <a:srgbClr val="FFFF00"/>
                </a:solidFill>
              </a:rPr>
              <a:t>      string  T       Species </a:t>
            </a:r>
            <a:r>
              <a:rPr lang="en-US" sz="2000" dirty="0" err="1">
                <a:solidFill>
                  <a:srgbClr val="FFFF00"/>
                </a:solidFill>
              </a:rPr>
              <a:t>Species</a:t>
            </a:r>
            <a:endParaRPr lang="en-US" sz="2000" dirty="0">
              <a:solidFill>
                <a:srgbClr val="FFFF00"/>
              </a:solidFill>
            </a:endParaRPr>
          </a:p>
          <a:p>
            <a:r>
              <a:rPr lang="en-US" sz="2000" dirty="0" err="1">
                <a:solidFill>
                  <a:srgbClr val="FFFF00"/>
                </a:solidFill>
              </a:rPr>
              <a:t>Pellentesque</a:t>
            </a:r>
            <a:r>
              <a:rPr lang="en-US" sz="2000" dirty="0">
                <a:solidFill>
                  <a:srgbClr val="FFFF00"/>
                </a:solidFill>
              </a:rPr>
              <a:t> </a:t>
            </a:r>
            <a:r>
              <a:rPr lang="en-US" sz="2000" dirty="0" err="1">
                <a:solidFill>
                  <a:srgbClr val="FFFF00"/>
                </a:solidFill>
              </a:rPr>
              <a:t>loremipsumii</a:t>
            </a:r>
            <a:r>
              <a:rPr lang="en-US" sz="2000" dirty="0">
                <a:solidFill>
                  <a:srgbClr val="FFFF00"/>
                </a:solidFill>
              </a:rPr>
              <a:t>       </a:t>
            </a:r>
            <a:r>
              <a:rPr lang="en-US" sz="2000" dirty="0" err="1">
                <a:solidFill>
                  <a:srgbClr val="FFFF00"/>
                </a:solidFill>
              </a:rPr>
              <a:t>SampleRegistration</a:t>
            </a:r>
            <a:r>
              <a:rPr lang="en-US" sz="2000" dirty="0">
                <a:solidFill>
                  <a:srgbClr val="FFFF00"/>
                </a:solidFill>
              </a:rPr>
              <a:t>      string  T       Strain/isolate/breed    Just strain identifier</a:t>
            </a:r>
          </a:p>
          <a:p>
            <a:r>
              <a:rPr lang="en-US" sz="2000" dirty="0" err="1">
                <a:solidFill>
                  <a:srgbClr val="FFFF00"/>
                </a:solidFill>
              </a:rPr>
              <a:t>Pellentesque</a:t>
            </a:r>
            <a:r>
              <a:rPr lang="en-US" sz="2000" dirty="0">
                <a:solidFill>
                  <a:srgbClr val="FFFF00"/>
                </a:solidFill>
              </a:rPr>
              <a:t> </a:t>
            </a:r>
            <a:r>
              <a:rPr lang="en-US" sz="2000" dirty="0" err="1">
                <a:solidFill>
                  <a:srgbClr val="FFFF00"/>
                </a:solidFill>
              </a:rPr>
              <a:t>loremipsumii</a:t>
            </a:r>
            <a:r>
              <a:rPr lang="en-US" sz="2000" dirty="0">
                <a:solidFill>
                  <a:srgbClr val="FFFF00"/>
                </a:solidFill>
              </a:rPr>
              <a:t>       </a:t>
            </a:r>
            <a:r>
              <a:rPr lang="en-US" sz="2000" dirty="0" err="1">
                <a:solidFill>
                  <a:srgbClr val="FFFF00"/>
                </a:solidFill>
              </a:rPr>
              <a:t>SampleRegistration</a:t>
            </a:r>
            <a:r>
              <a:rPr lang="en-US" sz="2000" dirty="0">
                <a:solidFill>
                  <a:srgbClr val="FFFF00"/>
                </a:solidFill>
              </a:rPr>
              <a:t>      </a:t>
            </a:r>
            <a:r>
              <a:rPr lang="en-US" sz="2000" dirty="0" err="1">
                <a:solidFill>
                  <a:srgbClr val="FFFF00"/>
                </a:solidFill>
              </a:rPr>
              <a:t>int</a:t>
            </a:r>
            <a:r>
              <a:rPr lang="en-US" sz="2000" dirty="0">
                <a:solidFill>
                  <a:srgbClr val="FFFF00"/>
                </a:solidFill>
              </a:rPr>
              <a:t>     F       Taxonomy ID     NCBI Taxon ID</a:t>
            </a:r>
          </a:p>
          <a:p>
            <a:r>
              <a:rPr lang="en-US" sz="2000" dirty="0" err="1">
                <a:solidFill>
                  <a:srgbClr val="FFFF00"/>
                </a:solidFill>
              </a:rPr>
              <a:t>Pellentesque</a:t>
            </a:r>
            <a:r>
              <a:rPr lang="en-US" sz="2000" dirty="0">
                <a:solidFill>
                  <a:srgbClr val="FFFF00"/>
                </a:solidFill>
              </a:rPr>
              <a:t> </a:t>
            </a:r>
            <a:r>
              <a:rPr lang="en-US" sz="2000" dirty="0" err="1">
                <a:solidFill>
                  <a:srgbClr val="FFFF00"/>
                </a:solidFill>
              </a:rPr>
              <a:t>loremipsumii</a:t>
            </a:r>
            <a:r>
              <a:rPr lang="en-US" sz="2000" dirty="0">
                <a:solidFill>
                  <a:srgbClr val="FFFF00"/>
                </a:solidFill>
              </a:rPr>
              <a:t>       </a:t>
            </a:r>
            <a:r>
              <a:rPr lang="en-US" sz="2000" dirty="0" err="1">
                <a:solidFill>
                  <a:srgbClr val="FFFF00"/>
                </a:solidFill>
              </a:rPr>
              <a:t>SampleRegistration</a:t>
            </a:r>
            <a:r>
              <a:rPr lang="en-US" sz="2000" dirty="0">
                <a:solidFill>
                  <a:srgbClr val="FFFF00"/>
                </a:solidFill>
              </a:rPr>
              <a:t>      </a:t>
            </a:r>
            <a:r>
              <a:rPr lang="en-US" sz="2000" dirty="0" err="1">
                <a:solidFill>
                  <a:srgbClr val="FFFF00"/>
                </a:solidFill>
              </a:rPr>
              <a:t>int</a:t>
            </a:r>
            <a:r>
              <a:rPr lang="en-US" sz="2000" dirty="0">
                <a:solidFill>
                  <a:srgbClr val="FFFF00"/>
                </a:solidFill>
              </a:rPr>
              <a:t>     F       Project ID      NCBI Project ID</a:t>
            </a:r>
          </a:p>
          <a:p>
            <a:endParaRPr lang="en-US" dirty="0"/>
          </a:p>
        </p:txBody>
      </p:sp>
    </p:spTree>
    <p:extLst>
      <p:ext uri="{BB962C8B-B14F-4D97-AF65-F5344CB8AC3E}">
        <p14:creationId xmlns:p14="http://schemas.microsoft.com/office/powerpoint/2010/main" val="3139669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Creation Example [N]</a:t>
            </a:r>
            <a:endParaRPr lang="en-US" dirty="0"/>
          </a:p>
        </p:txBody>
      </p:sp>
      <p:sp>
        <p:nvSpPr>
          <p:cNvPr id="3" name="Content Placeholder 2"/>
          <p:cNvSpPr>
            <a:spLocks noGrp="1"/>
          </p:cNvSpPr>
          <p:nvPr>
            <p:ph idx="1"/>
          </p:nvPr>
        </p:nvSpPr>
        <p:spPr>
          <a:xfrm>
            <a:off x="914400" y="1371600"/>
            <a:ext cx="7772400" cy="4983960"/>
          </a:xfrm>
        </p:spPr>
        <p:txBody>
          <a:bodyPr/>
          <a:lstStyle/>
          <a:p>
            <a:r>
              <a:rPr lang="en-US" dirty="0" smtClean="0"/>
              <a:t>This creates the mock sample “lp1” in mock project “</a:t>
            </a:r>
            <a:r>
              <a:rPr lang="en-US" dirty="0" err="1" smtClean="0"/>
              <a:t>Pellentesque</a:t>
            </a:r>
            <a:r>
              <a:rPr lang="en-US" dirty="0" smtClean="0"/>
              <a:t> </a:t>
            </a:r>
            <a:r>
              <a:rPr lang="en-US" dirty="0" err="1" smtClean="0"/>
              <a:t>loremipsumii</a:t>
            </a:r>
            <a:r>
              <a:rPr lang="en-US" dirty="0" smtClean="0"/>
              <a:t>”.</a:t>
            </a:r>
          </a:p>
          <a:p>
            <a:r>
              <a:rPr lang="en-US" dirty="0" smtClean="0"/>
              <a:t>It should be in a file called “</a:t>
            </a:r>
            <a:r>
              <a:rPr lang="en-US" dirty="0" err="1" smtClean="0"/>
              <a:t>Sample.tsv</a:t>
            </a:r>
            <a:r>
              <a:rPr lang="en-US" dirty="0" smtClean="0"/>
              <a:t>” or “lp1_Sample.tsv”.</a:t>
            </a:r>
          </a:p>
          <a:p>
            <a:r>
              <a:rPr lang="en-US" dirty="0" err="1" smtClean="0">
                <a:solidFill>
                  <a:srgbClr val="FFFF00"/>
                </a:solidFill>
              </a:rPr>
              <a:t>SampleName</a:t>
            </a:r>
            <a:r>
              <a:rPr lang="en-US" dirty="0" smtClean="0">
                <a:solidFill>
                  <a:srgbClr val="FFFF00"/>
                </a:solidFill>
              </a:rPr>
              <a:t>      </a:t>
            </a:r>
            <a:r>
              <a:rPr lang="en-US" dirty="0" err="1">
                <a:solidFill>
                  <a:srgbClr val="FFFF00"/>
                </a:solidFill>
              </a:rPr>
              <a:t>ProjectName</a:t>
            </a:r>
            <a:r>
              <a:rPr lang="en-US" dirty="0">
                <a:solidFill>
                  <a:srgbClr val="FFFF00"/>
                </a:solidFill>
              </a:rPr>
              <a:t>     Public</a:t>
            </a:r>
          </a:p>
          <a:p>
            <a:r>
              <a:rPr lang="en-US" dirty="0">
                <a:solidFill>
                  <a:srgbClr val="FFFF00"/>
                </a:solidFill>
              </a:rPr>
              <a:t>lp1     </a:t>
            </a:r>
            <a:r>
              <a:rPr lang="en-US" dirty="0" err="1">
                <a:solidFill>
                  <a:srgbClr val="FFFF00"/>
                </a:solidFill>
              </a:rPr>
              <a:t>Pellentesque</a:t>
            </a:r>
            <a:r>
              <a:rPr lang="en-US" dirty="0">
                <a:solidFill>
                  <a:srgbClr val="FFFF00"/>
                </a:solidFill>
              </a:rPr>
              <a:t> </a:t>
            </a:r>
            <a:r>
              <a:rPr lang="en-US" dirty="0" err="1">
                <a:solidFill>
                  <a:srgbClr val="FFFF00"/>
                </a:solidFill>
              </a:rPr>
              <a:t>loremipsumii</a:t>
            </a:r>
            <a:r>
              <a:rPr lang="en-US" dirty="0">
                <a:solidFill>
                  <a:srgbClr val="FFFF00"/>
                </a:solidFill>
              </a:rPr>
              <a:t>       0</a:t>
            </a:r>
          </a:p>
          <a:p>
            <a:endParaRPr lang="en-US" dirty="0"/>
          </a:p>
        </p:txBody>
      </p:sp>
    </p:spTree>
    <p:extLst>
      <p:ext uri="{BB962C8B-B14F-4D97-AF65-F5344CB8AC3E}">
        <p14:creationId xmlns:p14="http://schemas.microsoft.com/office/powerpoint/2010/main" val="3184799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Reg. Lookup Values</a:t>
            </a:r>
            <a:endParaRPr lang="en-US" dirty="0"/>
          </a:p>
        </p:txBody>
      </p:sp>
      <p:sp>
        <p:nvSpPr>
          <p:cNvPr id="3" name="Content Placeholder 2"/>
          <p:cNvSpPr>
            <a:spLocks noGrp="1"/>
          </p:cNvSpPr>
          <p:nvPr>
            <p:ph idx="1"/>
          </p:nvPr>
        </p:nvSpPr>
        <p:spPr/>
        <p:txBody>
          <a:bodyPr/>
          <a:lstStyle/>
          <a:p>
            <a:r>
              <a:rPr lang="en-US" dirty="0" smtClean="0"/>
              <a:t>Example for Sample Registration.</a:t>
            </a:r>
          </a:p>
          <a:p>
            <a:r>
              <a:rPr lang="en-US" dirty="0" smtClean="0"/>
              <a:t>Can be reused for other samples in other projects, but have “Sample Attribute” type.</a:t>
            </a:r>
          </a:p>
          <a:p>
            <a:r>
              <a:rPr lang="en-US" dirty="0" smtClean="0"/>
              <a:t>File name ends with </a:t>
            </a:r>
            <a:r>
              <a:rPr lang="en-US" smtClean="0"/>
              <a:t>“_LookupValues.tsv</a:t>
            </a:r>
            <a:r>
              <a:rPr lang="en-US" dirty="0" smtClean="0"/>
              <a:t>”</a:t>
            </a:r>
          </a:p>
          <a:p>
            <a:r>
              <a:rPr lang="en-US" sz="1600" dirty="0" err="1" smtClean="0">
                <a:solidFill>
                  <a:srgbClr val="FFFF00"/>
                </a:solidFill>
              </a:rPr>
              <a:t>AttributeName</a:t>
            </a:r>
            <a:r>
              <a:rPr lang="en-US" sz="1600" dirty="0" smtClean="0">
                <a:solidFill>
                  <a:srgbClr val="FFFF00"/>
                </a:solidFill>
              </a:rPr>
              <a:t>   </a:t>
            </a:r>
            <a:r>
              <a:rPr lang="en-US" sz="1600" dirty="0" err="1" smtClean="0">
                <a:solidFill>
                  <a:srgbClr val="FFFF00"/>
                </a:solidFill>
              </a:rPr>
              <a:t>AttributeType</a:t>
            </a:r>
            <a:r>
              <a:rPr lang="en-US" sz="1600" dirty="0" smtClean="0">
                <a:solidFill>
                  <a:srgbClr val="FFFF00"/>
                </a:solidFill>
              </a:rPr>
              <a:t>   </a:t>
            </a:r>
            <a:r>
              <a:rPr lang="en-US" sz="1600" dirty="0" err="1" smtClean="0">
                <a:solidFill>
                  <a:srgbClr val="FFFF00"/>
                </a:solidFill>
              </a:rPr>
              <a:t>AttributeDataType</a:t>
            </a:r>
            <a:endParaRPr lang="en-US" sz="1600" dirty="0" smtClean="0">
              <a:solidFill>
                <a:srgbClr val="FFFF00"/>
              </a:solidFill>
            </a:endParaRPr>
          </a:p>
          <a:p>
            <a:r>
              <a:rPr lang="en-US" sz="1600" dirty="0" smtClean="0">
                <a:solidFill>
                  <a:srgbClr val="FFFF00"/>
                </a:solidFill>
              </a:rPr>
              <a:t>Organism        Sample Attribute        string</a:t>
            </a:r>
          </a:p>
          <a:p>
            <a:r>
              <a:rPr lang="en-US" sz="1600" dirty="0" smtClean="0">
                <a:solidFill>
                  <a:srgbClr val="FFFF00"/>
                </a:solidFill>
              </a:rPr>
              <a:t>Project Species Sample Attribute        string</a:t>
            </a:r>
          </a:p>
          <a:p>
            <a:r>
              <a:rPr lang="en-US" sz="1600" dirty="0" smtClean="0">
                <a:solidFill>
                  <a:srgbClr val="FFFF00"/>
                </a:solidFill>
              </a:rPr>
              <a:t>Strain/isolate/breed    Sample Attribute        string</a:t>
            </a:r>
          </a:p>
          <a:p>
            <a:r>
              <a:rPr lang="en-US" sz="1600" dirty="0" smtClean="0">
                <a:solidFill>
                  <a:srgbClr val="FFFF00"/>
                </a:solidFill>
              </a:rPr>
              <a:t>Taxonomy ID     Sample Attribute        </a:t>
            </a:r>
            <a:r>
              <a:rPr lang="en-US" sz="1600" dirty="0" err="1" smtClean="0">
                <a:solidFill>
                  <a:srgbClr val="FFFF00"/>
                </a:solidFill>
              </a:rPr>
              <a:t>int</a:t>
            </a:r>
            <a:endParaRPr lang="en-US" sz="1600" dirty="0">
              <a:solidFill>
                <a:srgbClr val="FFFF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Meta Attributes</a:t>
            </a:r>
            <a:endParaRPr lang="en-US" dirty="0"/>
          </a:p>
        </p:txBody>
      </p:sp>
      <p:sp>
        <p:nvSpPr>
          <p:cNvPr id="3" name="Content Placeholder 2"/>
          <p:cNvSpPr>
            <a:spLocks noGrp="1"/>
          </p:cNvSpPr>
          <p:nvPr>
            <p:ph idx="1"/>
          </p:nvPr>
        </p:nvSpPr>
        <p:spPr>
          <a:xfrm>
            <a:off x="914400" y="1371600"/>
            <a:ext cx="7772400" cy="4983960"/>
          </a:xfrm>
        </p:spPr>
        <p:txBody>
          <a:bodyPr>
            <a:normAutofit lnSpcReduction="10000"/>
          </a:bodyPr>
          <a:lstStyle/>
          <a:p>
            <a:r>
              <a:rPr lang="en-US" dirty="0" smtClean="0"/>
              <a:t>Associates Sample Meta attributes with Project</a:t>
            </a:r>
          </a:p>
          <a:p>
            <a:r>
              <a:rPr lang="en-US" dirty="0" smtClean="0"/>
              <a:t>Attribute Name is a </a:t>
            </a:r>
            <a:r>
              <a:rPr lang="en-US" dirty="0" err="1" smtClean="0"/>
              <a:t>lookup_value</a:t>
            </a:r>
            <a:r>
              <a:rPr lang="en-US" dirty="0" smtClean="0"/>
              <a:t> name.</a:t>
            </a:r>
          </a:p>
          <a:p>
            <a:r>
              <a:rPr lang="en-US" dirty="0" smtClean="0"/>
              <a:t>Can require that attribute be specified for samples in the given project.</a:t>
            </a:r>
          </a:p>
          <a:p>
            <a:r>
              <a:rPr lang="en-US" sz="2100" dirty="0" err="1" smtClean="0">
                <a:solidFill>
                  <a:srgbClr val="FFFF00"/>
                </a:solidFill>
              </a:rPr>
              <a:t>ProjectName</a:t>
            </a:r>
            <a:r>
              <a:rPr lang="en-US" sz="2100" dirty="0" smtClean="0">
                <a:solidFill>
                  <a:srgbClr val="FFFF00"/>
                </a:solidFill>
              </a:rPr>
              <a:t>     </a:t>
            </a:r>
            <a:r>
              <a:rPr lang="en-US" sz="2100" dirty="0" err="1" smtClean="0">
                <a:solidFill>
                  <a:srgbClr val="FFFF00"/>
                </a:solidFill>
              </a:rPr>
              <a:t>DataType</a:t>
            </a:r>
            <a:r>
              <a:rPr lang="en-US" sz="2100" dirty="0" smtClean="0">
                <a:solidFill>
                  <a:srgbClr val="FFFF00"/>
                </a:solidFill>
              </a:rPr>
              <a:t>        Required        </a:t>
            </a:r>
            <a:r>
              <a:rPr lang="en-US" sz="2100" dirty="0" err="1" smtClean="0">
                <a:solidFill>
                  <a:srgbClr val="FFFF00"/>
                </a:solidFill>
              </a:rPr>
              <a:t>AttributeName</a:t>
            </a:r>
            <a:r>
              <a:rPr lang="en-US" sz="2100" dirty="0" smtClean="0">
                <a:solidFill>
                  <a:srgbClr val="FFFF00"/>
                </a:solidFill>
              </a:rPr>
              <a:t>   </a:t>
            </a:r>
            <a:r>
              <a:rPr lang="en-US" sz="2100" dirty="0" err="1" smtClean="0">
                <a:solidFill>
                  <a:srgbClr val="FFFF00"/>
                </a:solidFill>
              </a:rPr>
              <a:t>AttributeDescription</a:t>
            </a:r>
            <a:r>
              <a:rPr lang="en-US" sz="2100" dirty="0" smtClean="0">
                <a:solidFill>
                  <a:srgbClr val="FFFF00"/>
                </a:solidFill>
              </a:rPr>
              <a:t>    </a:t>
            </a:r>
            <a:r>
              <a:rPr lang="en-US" sz="2100" dirty="0" err="1" smtClean="0">
                <a:solidFill>
                  <a:srgbClr val="FFFF00"/>
                </a:solidFill>
              </a:rPr>
              <a:t>PossibleValues</a:t>
            </a:r>
            <a:endParaRPr lang="en-US" sz="2100" dirty="0" smtClean="0">
              <a:solidFill>
                <a:srgbClr val="FFFF00"/>
              </a:solidFill>
            </a:endParaRPr>
          </a:p>
          <a:p>
            <a:r>
              <a:rPr lang="en-US" sz="2100" dirty="0" err="1" smtClean="0">
                <a:solidFill>
                  <a:srgbClr val="FFFF00"/>
                </a:solidFill>
              </a:rPr>
              <a:t>Yersinia</a:t>
            </a:r>
            <a:r>
              <a:rPr lang="en-US" sz="2100" dirty="0" smtClean="0">
                <a:solidFill>
                  <a:srgbClr val="FFFF00"/>
                </a:solidFill>
              </a:rPr>
              <a:t> </a:t>
            </a:r>
            <a:r>
              <a:rPr lang="en-US" sz="2100" dirty="0" err="1" smtClean="0">
                <a:solidFill>
                  <a:srgbClr val="FFFF00"/>
                </a:solidFill>
              </a:rPr>
              <a:t>pestis</a:t>
            </a:r>
            <a:r>
              <a:rPr lang="en-US" sz="2100" dirty="0" smtClean="0">
                <a:solidFill>
                  <a:srgbClr val="FFFF00"/>
                </a:solidFill>
              </a:rPr>
              <a:t> string  T       Organism        Species and strain</a:t>
            </a:r>
          </a:p>
          <a:p>
            <a:r>
              <a:rPr lang="en-US" sz="2100" dirty="0" err="1" smtClean="0">
                <a:solidFill>
                  <a:srgbClr val="FFFF00"/>
                </a:solidFill>
              </a:rPr>
              <a:t>Yersinia</a:t>
            </a:r>
            <a:r>
              <a:rPr lang="en-US" sz="2100" dirty="0" smtClean="0">
                <a:solidFill>
                  <a:srgbClr val="FFFF00"/>
                </a:solidFill>
              </a:rPr>
              <a:t> </a:t>
            </a:r>
            <a:r>
              <a:rPr lang="en-US" sz="2100" dirty="0" err="1" smtClean="0">
                <a:solidFill>
                  <a:srgbClr val="FFFF00"/>
                </a:solidFill>
              </a:rPr>
              <a:t>pestis</a:t>
            </a:r>
            <a:r>
              <a:rPr lang="en-US" sz="2100" dirty="0" smtClean="0">
                <a:solidFill>
                  <a:srgbClr val="FFFF00"/>
                </a:solidFill>
              </a:rPr>
              <a:t> string  T       Project Species </a:t>
            </a:r>
            <a:r>
              <a:rPr lang="en-US" sz="2100" dirty="0" err="1" smtClean="0">
                <a:solidFill>
                  <a:srgbClr val="FFFF00"/>
                </a:solidFill>
              </a:rPr>
              <a:t>Species</a:t>
            </a:r>
            <a:r>
              <a:rPr lang="en-US" sz="2100" dirty="0" smtClean="0">
                <a:solidFill>
                  <a:srgbClr val="FFFF00"/>
                </a:solidFill>
              </a:rPr>
              <a:t> with strain.</a:t>
            </a:r>
          </a:p>
          <a:p>
            <a:r>
              <a:rPr lang="en-US" sz="2100" dirty="0" err="1" smtClean="0">
                <a:solidFill>
                  <a:srgbClr val="FFFF00"/>
                </a:solidFill>
              </a:rPr>
              <a:t>Yersinia</a:t>
            </a:r>
            <a:r>
              <a:rPr lang="en-US" sz="2100" dirty="0" smtClean="0">
                <a:solidFill>
                  <a:srgbClr val="FFFF00"/>
                </a:solidFill>
              </a:rPr>
              <a:t> </a:t>
            </a:r>
            <a:r>
              <a:rPr lang="en-US" sz="2100" dirty="0" err="1" smtClean="0">
                <a:solidFill>
                  <a:srgbClr val="FFFF00"/>
                </a:solidFill>
              </a:rPr>
              <a:t>pestis</a:t>
            </a:r>
            <a:r>
              <a:rPr lang="en-US" sz="2100" dirty="0" smtClean="0">
                <a:solidFill>
                  <a:srgbClr val="FFFF00"/>
                </a:solidFill>
              </a:rPr>
              <a:t> string  T       Strain/isolate/breed    Just strain identifier.</a:t>
            </a:r>
          </a:p>
          <a:p>
            <a:r>
              <a:rPr lang="en-US" sz="2100" dirty="0" err="1" smtClean="0">
                <a:solidFill>
                  <a:srgbClr val="FFFF00"/>
                </a:solidFill>
              </a:rPr>
              <a:t>Yersinia</a:t>
            </a:r>
            <a:r>
              <a:rPr lang="en-US" sz="2100" dirty="0" smtClean="0">
                <a:solidFill>
                  <a:srgbClr val="FFFF00"/>
                </a:solidFill>
              </a:rPr>
              <a:t> </a:t>
            </a:r>
            <a:r>
              <a:rPr lang="en-US" sz="2100" dirty="0" err="1" smtClean="0">
                <a:solidFill>
                  <a:srgbClr val="FFFF00"/>
                </a:solidFill>
              </a:rPr>
              <a:t>pestis</a:t>
            </a:r>
            <a:r>
              <a:rPr lang="en-US" sz="2100" dirty="0" smtClean="0">
                <a:solidFill>
                  <a:srgbClr val="FFFF00"/>
                </a:solidFill>
              </a:rPr>
              <a:t> </a:t>
            </a:r>
            <a:r>
              <a:rPr lang="en-US" sz="2100" dirty="0" err="1" smtClean="0">
                <a:solidFill>
                  <a:srgbClr val="FFFF00"/>
                </a:solidFill>
              </a:rPr>
              <a:t>int</a:t>
            </a:r>
            <a:r>
              <a:rPr lang="en-US" sz="2100" dirty="0" smtClean="0">
                <a:solidFill>
                  <a:srgbClr val="FFFF00"/>
                </a:solidFill>
              </a:rPr>
              <a:t>     T       Taxonomy ID     NCBI </a:t>
            </a:r>
            <a:r>
              <a:rPr lang="en-US" sz="2100" dirty="0" err="1" smtClean="0">
                <a:solidFill>
                  <a:srgbClr val="FFFF00"/>
                </a:solidFill>
              </a:rPr>
              <a:t>Taxon</a:t>
            </a:r>
            <a:r>
              <a:rPr lang="en-US" sz="2100" dirty="0" smtClean="0">
                <a:solidFill>
                  <a:srgbClr val="FFFF00"/>
                </a:solidFill>
              </a:rPr>
              <a:t> ID</a:t>
            </a:r>
            <a:endParaRPr lang="en-US" sz="2100" dirty="0">
              <a:solidFill>
                <a:srgbClr val="FFFF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Registration</a:t>
            </a:r>
            <a:endParaRPr lang="en-US" dirty="0"/>
          </a:p>
        </p:txBody>
      </p:sp>
      <p:sp>
        <p:nvSpPr>
          <p:cNvPr id="3" name="Content Placeholder 2"/>
          <p:cNvSpPr>
            <a:spLocks noGrp="1"/>
          </p:cNvSpPr>
          <p:nvPr>
            <p:ph idx="1"/>
          </p:nvPr>
        </p:nvSpPr>
        <p:spPr>
          <a:xfrm>
            <a:off x="914400" y="1447800"/>
            <a:ext cx="7772400" cy="4907760"/>
          </a:xfrm>
        </p:spPr>
        <p:txBody>
          <a:bodyPr>
            <a:normAutofit/>
          </a:bodyPr>
          <a:lstStyle/>
          <a:p>
            <a:r>
              <a:rPr lang="en-US" sz="2800" dirty="0" smtClean="0"/>
              <a:t>Named SampleRegistration_EventAttributes.tsv</a:t>
            </a:r>
          </a:p>
          <a:p>
            <a:r>
              <a:rPr lang="en-US" dirty="0" smtClean="0"/>
              <a:t>Constitutes an Event.</a:t>
            </a:r>
          </a:p>
          <a:p>
            <a:r>
              <a:rPr lang="en-US" dirty="0" smtClean="0"/>
              <a:t>All attribute names refer to sample meta attributes.</a:t>
            </a:r>
          </a:p>
          <a:p>
            <a:r>
              <a:rPr lang="en-US" dirty="0" smtClean="0"/>
              <a:t>Sample attributes also refer to a sample.</a:t>
            </a:r>
          </a:p>
          <a:p>
            <a:r>
              <a:rPr lang="en-US" sz="1600" dirty="0" err="1" smtClean="0">
                <a:solidFill>
                  <a:srgbClr val="FFFF00"/>
                </a:solidFill>
              </a:rPr>
              <a:t>ProjectName</a:t>
            </a:r>
            <a:r>
              <a:rPr lang="en-US" sz="1600" dirty="0" smtClean="0">
                <a:solidFill>
                  <a:srgbClr val="FFFF00"/>
                </a:solidFill>
              </a:rPr>
              <a:t>     </a:t>
            </a:r>
            <a:r>
              <a:rPr lang="en-US" sz="1600" dirty="0" err="1" smtClean="0">
                <a:solidFill>
                  <a:srgbClr val="FFFF00"/>
                </a:solidFill>
              </a:rPr>
              <a:t>SampleName</a:t>
            </a:r>
            <a:r>
              <a:rPr lang="en-US" sz="1600" dirty="0" smtClean="0">
                <a:solidFill>
                  <a:srgbClr val="FFFF00"/>
                </a:solidFill>
              </a:rPr>
              <a:t>      </a:t>
            </a:r>
            <a:r>
              <a:rPr lang="en-US" sz="1600" dirty="0" err="1" smtClean="0">
                <a:solidFill>
                  <a:srgbClr val="FFFF00"/>
                </a:solidFill>
              </a:rPr>
              <a:t>AttributeName</a:t>
            </a:r>
            <a:r>
              <a:rPr lang="en-US" sz="1600" dirty="0" smtClean="0">
                <a:solidFill>
                  <a:srgbClr val="FFFF00"/>
                </a:solidFill>
              </a:rPr>
              <a:t>   </a:t>
            </a:r>
            <a:r>
              <a:rPr lang="en-US" sz="1600" dirty="0" err="1" smtClean="0">
                <a:solidFill>
                  <a:srgbClr val="FFFF00"/>
                </a:solidFill>
              </a:rPr>
              <a:t>AttributeValue</a:t>
            </a:r>
            <a:endParaRPr lang="en-US" sz="1600" dirty="0" smtClean="0">
              <a:solidFill>
                <a:srgbClr val="FFFF00"/>
              </a:solidFill>
            </a:endParaRP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gyp14   Organism        </a:t>
            </a:r>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KIM D27</a:t>
            </a: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gyp14   Project Species </a:t>
            </a:r>
            <a:r>
              <a:rPr lang="en-US" sz="1600" dirty="0" err="1" smtClean="0">
                <a:solidFill>
                  <a:srgbClr val="FFFF00"/>
                </a:solidFill>
              </a:rPr>
              <a:t>pestis</a:t>
            </a:r>
            <a:endParaRPr lang="en-US" sz="1600" dirty="0" smtClean="0">
              <a:solidFill>
                <a:srgbClr val="FFFF00"/>
              </a:solidFill>
            </a:endParaRP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gyp14   Strain/isolate/breed    KIM D27</a:t>
            </a: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gyp14   Taxonomy ID     687916</a:t>
            </a:r>
            <a:endParaRPr lang="en-US" sz="1600" dirty="0">
              <a:solidFill>
                <a:srgbClr val="FFFF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914400" y="1524000"/>
            <a:ext cx="7772400" cy="4831560"/>
          </a:xfrm>
          <a:ln>
            <a:solidFill>
              <a:schemeClr val="tx1"/>
            </a:solidFill>
          </a:ln>
        </p:spPr>
        <p:txBody>
          <a:bodyPr/>
          <a:lstStyle/>
          <a:p>
            <a:endParaRPr lang="en-US" sz="1600" i="1" dirty="0" smtClean="0"/>
          </a:p>
          <a:p>
            <a:r>
              <a:rPr lang="en-US" sz="1600" i="1" dirty="0" smtClean="0"/>
              <a:t>“</a:t>
            </a:r>
            <a:r>
              <a:rPr lang="en-US" sz="1600" i="1" dirty="0" smtClean="0">
                <a:hlinkClick r:id="rId2"/>
              </a:rPr>
              <a:t>Time is a sort of river of passing events, and strong is its current; no sooner is a thing brought to sight than it is swept by and another takes its place, and this too will be swept away.</a:t>
            </a:r>
            <a:r>
              <a:rPr lang="en-US" sz="1600" i="1" dirty="0" smtClean="0"/>
              <a:t>”  -- Marcus Aurelius</a:t>
            </a:r>
            <a:endParaRPr lang="en-US" sz="1600" dirty="0" smtClean="0"/>
          </a:p>
          <a:p>
            <a:r>
              <a:rPr lang="en-US" sz="1600" dirty="0" smtClean="0"/>
              <a:t>“</a:t>
            </a:r>
            <a:r>
              <a:rPr lang="en-US" sz="1600" dirty="0" smtClean="0">
                <a:hlinkClick r:id="rId3"/>
              </a:rPr>
              <a:t>The voice of great events is proclaiming to us, Reform, that you may preserve</a:t>
            </a:r>
            <a:r>
              <a:rPr lang="en-US" sz="1600" dirty="0" smtClean="0"/>
              <a:t>” --  </a:t>
            </a:r>
            <a:r>
              <a:rPr lang="en-US" sz="1600" i="1" dirty="0" smtClean="0"/>
              <a:t>Thomas Babington </a:t>
            </a:r>
            <a:r>
              <a:rPr lang="en-US" sz="1600" i="1" dirty="0" err="1" smtClean="0"/>
              <a:t>MacCaulay</a:t>
            </a:r>
            <a:endParaRPr lang="en-US" sz="1600" i="1" dirty="0" smtClean="0"/>
          </a:p>
          <a:p>
            <a:r>
              <a:rPr lang="en-US" sz="1600" dirty="0" smtClean="0"/>
              <a:t>“</a:t>
            </a:r>
            <a:r>
              <a:rPr lang="en-US" sz="1600" dirty="0" smtClean="0">
                <a:hlinkClick r:id="rId4"/>
              </a:rPr>
              <a:t>Events that are predestined require but little management. They manage themselves. They slip into place while we sleep, and suddenly we are aware that the thing we fear to attempt, is already accomplished.</a:t>
            </a:r>
            <a:r>
              <a:rPr lang="en-US" sz="1600" dirty="0" smtClean="0"/>
              <a:t>” </a:t>
            </a:r>
            <a:r>
              <a:rPr lang="en-US" sz="1600" i="1" dirty="0" smtClean="0"/>
              <a:t>– Amelia E. Barr</a:t>
            </a:r>
          </a:p>
          <a:p>
            <a:endParaRPr lang="en-US" sz="1600" dirty="0" smtClean="0"/>
          </a:p>
          <a:p>
            <a:r>
              <a:rPr lang="en-US" sz="2400" dirty="0" smtClean="0"/>
              <a:t>This design is a refinement of an existing one:  the newer design will allow and require “a little management”, and its events may well be “swept away” by subsequent ones.  Lastly, we are “reforming that we may preserve” this data.</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an Event</a:t>
            </a:r>
            <a:endParaRPr lang="en-US" dirty="0"/>
          </a:p>
        </p:txBody>
      </p:sp>
      <p:sp>
        <p:nvSpPr>
          <p:cNvPr id="3" name="Content Placeholder 2"/>
          <p:cNvSpPr>
            <a:spLocks noGrp="1"/>
          </p:cNvSpPr>
          <p:nvPr>
            <p:ph idx="1"/>
          </p:nvPr>
        </p:nvSpPr>
        <p:spPr/>
        <p:txBody>
          <a:bodyPr/>
          <a:lstStyle/>
          <a:p>
            <a:r>
              <a:rPr lang="en-US" dirty="0" smtClean="0"/>
              <a:t>Attributes can describe events as well as projects and samples.</a:t>
            </a:r>
          </a:p>
          <a:p>
            <a:r>
              <a:rPr lang="en-US" dirty="0" smtClean="0"/>
              <a:t>‘Event Attributes’ require meta attributes.</a:t>
            </a:r>
          </a:p>
          <a:p>
            <a:r>
              <a:rPr lang="en-US" dirty="0" smtClean="0"/>
              <a:t>Require lookup values of type “Event Attribute” be pre-established.</a:t>
            </a:r>
          </a:p>
          <a:p>
            <a:r>
              <a:rPr lang="en-US" dirty="0" smtClean="0"/>
              <a:t>Therefore: first make lookup values, then meta attributes, then post the event.</a:t>
            </a:r>
          </a:p>
          <a:p>
            <a:r>
              <a:rPr lang="en-US" dirty="0" smtClean="0"/>
              <a:t>Lookup values may be created en masse, with mixed attribute types.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File</a:t>
            </a:r>
            <a:endParaRPr lang="en-US" dirty="0"/>
          </a:p>
        </p:txBody>
      </p:sp>
      <p:sp>
        <p:nvSpPr>
          <p:cNvPr id="3" name="Content Placeholder 2"/>
          <p:cNvSpPr>
            <a:spLocks noGrp="1"/>
          </p:cNvSpPr>
          <p:nvPr>
            <p:ph idx="1"/>
          </p:nvPr>
        </p:nvSpPr>
        <p:spPr/>
        <p:txBody>
          <a:bodyPr/>
          <a:lstStyle/>
          <a:p>
            <a:r>
              <a:rPr lang="en-US" dirty="0" smtClean="0"/>
              <a:t>Really just a collection of event attribute settings.</a:t>
            </a:r>
          </a:p>
          <a:p>
            <a:r>
              <a:rPr lang="en-US" dirty="0" smtClean="0"/>
              <a:t>Looks like other attribute-setters.</a:t>
            </a:r>
          </a:p>
          <a:p>
            <a:r>
              <a:rPr lang="en-US" dirty="0" smtClean="0"/>
              <a:t>Sample name is optional by attribute.</a:t>
            </a:r>
          </a:p>
          <a:p>
            <a:r>
              <a:rPr lang="en-US" dirty="0" smtClean="0"/>
              <a:t>Name: Annotation_EventAttributes.tsv</a:t>
            </a:r>
          </a:p>
          <a:p>
            <a:r>
              <a:rPr lang="en-US" dirty="0" smtClean="0"/>
              <a:t>Creates an event of type: Annotation.</a:t>
            </a:r>
          </a:p>
          <a:p>
            <a:r>
              <a:rPr lang="en-US" sz="1600" dirty="0" err="1" smtClean="0">
                <a:solidFill>
                  <a:srgbClr val="FFFF00"/>
                </a:solidFill>
              </a:rPr>
              <a:t>ProjectName</a:t>
            </a:r>
            <a:r>
              <a:rPr lang="en-US" sz="1600" dirty="0" smtClean="0">
                <a:solidFill>
                  <a:srgbClr val="FFFF00"/>
                </a:solidFill>
              </a:rPr>
              <a:t>     </a:t>
            </a:r>
            <a:r>
              <a:rPr lang="en-US" sz="1600" dirty="0" err="1" smtClean="0">
                <a:solidFill>
                  <a:srgbClr val="FFFF00"/>
                </a:solidFill>
              </a:rPr>
              <a:t>SampleName</a:t>
            </a:r>
            <a:r>
              <a:rPr lang="en-US" sz="1600" dirty="0" smtClean="0">
                <a:solidFill>
                  <a:srgbClr val="FFFF00"/>
                </a:solidFill>
              </a:rPr>
              <a:t>      </a:t>
            </a:r>
            <a:r>
              <a:rPr lang="en-US" sz="1600" dirty="0" err="1" smtClean="0">
                <a:solidFill>
                  <a:srgbClr val="FFFF00"/>
                </a:solidFill>
              </a:rPr>
              <a:t>AttributeName</a:t>
            </a:r>
            <a:r>
              <a:rPr lang="en-US" sz="1600" dirty="0" smtClean="0">
                <a:solidFill>
                  <a:srgbClr val="FFFF00"/>
                </a:solidFill>
              </a:rPr>
              <a:t>   </a:t>
            </a:r>
            <a:r>
              <a:rPr lang="en-US" sz="1600" dirty="0" err="1" smtClean="0">
                <a:solidFill>
                  <a:srgbClr val="FFFF00"/>
                </a:solidFill>
              </a:rPr>
              <a:t>AttributeValue</a:t>
            </a:r>
            <a:endParaRPr lang="en-US" sz="1600" dirty="0" smtClean="0">
              <a:solidFill>
                <a:srgbClr val="FFFF00"/>
              </a:solidFill>
            </a:endParaRP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gyp14   Accession   ADDC01000009:ADDC01000001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Updating</a:t>
            </a:r>
            <a:endParaRPr lang="en-US" dirty="0"/>
          </a:p>
        </p:txBody>
      </p:sp>
      <p:sp>
        <p:nvSpPr>
          <p:cNvPr id="3" name="Content Placeholder 2"/>
          <p:cNvSpPr>
            <a:spLocks noGrp="1"/>
          </p:cNvSpPr>
          <p:nvPr>
            <p:ph idx="1"/>
          </p:nvPr>
        </p:nvSpPr>
        <p:spPr/>
        <p:txBody>
          <a:bodyPr/>
          <a:lstStyle/>
          <a:p>
            <a:r>
              <a:rPr lang="en-US" dirty="0" smtClean="0"/>
              <a:t>Attributes of sample and project may change.</a:t>
            </a:r>
          </a:p>
          <a:p>
            <a:r>
              <a:rPr lang="en-US" dirty="0" smtClean="0"/>
              <a:t>No true db update.  Instead, post a new event.</a:t>
            </a:r>
          </a:p>
          <a:p>
            <a:r>
              <a:rPr lang="en-US" dirty="0" smtClean="0"/>
              <a:t>Event may affect the project or sample.</a:t>
            </a:r>
          </a:p>
          <a:p>
            <a:r>
              <a:rPr lang="en-US" dirty="0" smtClean="0"/>
              <a:t>Never modify an existing event’s attributes…</a:t>
            </a:r>
          </a:p>
          <a:p>
            <a:r>
              <a:rPr lang="en-US" dirty="0" smtClean="0"/>
              <a:t>Just post a new event.</a:t>
            </a:r>
          </a:p>
          <a:p>
            <a:r>
              <a:rPr lang="en-US" dirty="0" smtClean="0"/>
              <a:t>One event: upload assembly to </a:t>
            </a:r>
            <a:r>
              <a:rPr lang="en-US" dirty="0" err="1" smtClean="0"/>
              <a:t>genbank</a:t>
            </a:r>
            <a:r>
              <a:rPr lang="en-US" dirty="0" smtClean="0"/>
              <a:t>; other event: upload assembly II….</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with those Files</a:t>
            </a:r>
            <a:endParaRPr lang="en-US" dirty="0"/>
          </a:p>
        </p:txBody>
      </p:sp>
      <p:sp>
        <p:nvSpPr>
          <p:cNvPr id="3" name="Content Placeholder 2"/>
          <p:cNvSpPr>
            <a:spLocks noGrp="1"/>
          </p:cNvSpPr>
          <p:nvPr>
            <p:ph idx="1"/>
          </p:nvPr>
        </p:nvSpPr>
        <p:spPr>
          <a:xfrm>
            <a:off x="914400" y="1447800"/>
            <a:ext cx="7772400" cy="4907760"/>
          </a:xfrm>
        </p:spPr>
        <p:txBody>
          <a:bodyPr/>
          <a:lstStyle/>
          <a:p>
            <a:r>
              <a:rPr lang="en-US" dirty="0" smtClean="0"/>
              <a:t>Slides above tell how to create loadable files, but not how to load them.</a:t>
            </a:r>
          </a:p>
          <a:p>
            <a:r>
              <a:rPr lang="en-US" dirty="0" smtClean="0"/>
              <a:t>At location</a:t>
            </a:r>
            <a:r>
              <a:rPr lang="en-US" dirty="0"/>
              <a:t>: </a:t>
            </a:r>
            <a:r>
              <a:rPr lang="en-US" dirty="0">
                <a:solidFill>
                  <a:srgbClr val="FFFF00"/>
                </a:solidFill>
              </a:rPr>
              <a:t>/</a:t>
            </a:r>
            <a:r>
              <a:rPr lang="en-US" dirty="0" err="1" smtClean="0">
                <a:solidFill>
                  <a:srgbClr val="FFFF00"/>
                </a:solidFill>
              </a:rPr>
              <a:t>usr</a:t>
            </a:r>
            <a:r>
              <a:rPr lang="en-US" dirty="0" smtClean="0">
                <a:solidFill>
                  <a:srgbClr val="FFFF00"/>
                </a:solidFill>
              </a:rPr>
              <a:t>/local/</a:t>
            </a:r>
            <a:r>
              <a:rPr lang="en-US" dirty="0" err="1" smtClean="0">
                <a:solidFill>
                  <a:srgbClr val="FFFF00"/>
                </a:solidFill>
              </a:rPr>
              <a:t>devel</a:t>
            </a:r>
            <a:r>
              <a:rPr lang="en-US" dirty="0" smtClean="0">
                <a:solidFill>
                  <a:srgbClr val="FFFF00"/>
                </a:solidFill>
              </a:rPr>
              <a:t>/JTC/prod/</a:t>
            </a:r>
            <a:r>
              <a:rPr lang="en-US" dirty="0" err="1" smtClean="0">
                <a:solidFill>
                  <a:srgbClr val="FFFF00"/>
                </a:solidFill>
              </a:rPr>
              <a:t>ProjectWebsites</a:t>
            </a:r>
            <a:r>
              <a:rPr lang="en-US" dirty="0" smtClean="0">
                <a:solidFill>
                  <a:srgbClr val="FFFF00"/>
                </a:solidFill>
              </a:rPr>
              <a:t>/scripts/</a:t>
            </a:r>
          </a:p>
          <a:p>
            <a:r>
              <a:rPr lang="en-US" dirty="0" smtClean="0">
                <a:solidFill>
                  <a:srgbClr val="FFFF00"/>
                </a:solidFill>
              </a:rPr>
              <a:t>./load_single.sh &lt;</a:t>
            </a:r>
            <a:r>
              <a:rPr lang="en-US" dirty="0" err="1" smtClean="0">
                <a:solidFill>
                  <a:srgbClr val="FFFF00"/>
                </a:solidFill>
              </a:rPr>
              <a:t>inputfile</a:t>
            </a:r>
            <a:r>
              <a:rPr lang="en-US" dirty="0" smtClean="0">
                <a:solidFill>
                  <a:srgbClr val="FFFF00"/>
                </a:solidFill>
              </a:rPr>
              <a:t>&gt;</a:t>
            </a:r>
          </a:p>
          <a:p>
            <a:r>
              <a:rPr lang="en-US" dirty="0" smtClean="0">
                <a:solidFill>
                  <a:srgbClr val="FFFF00"/>
                </a:solidFill>
              </a:rPr>
              <a:t>./load_multiple.sh &lt;</a:t>
            </a:r>
            <a:r>
              <a:rPr lang="en-US" dirty="0" err="1" smtClean="0">
                <a:solidFill>
                  <a:srgbClr val="FFFF00"/>
                </a:solidFill>
              </a:rPr>
              <a:t>inputfile</a:t>
            </a:r>
            <a:r>
              <a:rPr lang="en-US" dirty="0" smtClean="0">
                <a:solidFill>
                  <a:srgbClr val="FFFF00"/>
                </a:solidFill>
              </a:rPr>
              <a:t>&gt;</a:t>
            </a:r>
          </a:p>
          <a:p>
            <a:r>
              <a:rPr lang="en-US" dirty="0">
                <a:solidFill>
                  <a:srgbClr val="FFFF00"/>
                </a:solidFill>
              </a:rPr>
              <a:t>./</a:t>
            </a:r>
            <a:r>
              <a:rPr lang="en-US" dirty="0" smtClean="0">
                <a:solidFill>
                  <a:srgbClr val="FFFF00"/>
                </a:solidFill>
              </a:rPr>
              <a:t>load_project.sh &lt;</a:t>
            </a:r>
            <a:r>
              <a:rPr lang="en-US" dirty="0" err="1" smtClean="0">
                <a:solidFill>
                  <a:srgbClr val="FFFF00"/>
                </a:solidFill>
              </a:rPr>
              <a:t>direcory</a:t>
            </a:r>
            <a:r>
              <a:rPr lang="en-US" dirty="0" smtClean="0">
                <a:solidFill>
                  <a:srgbClr val="FFFF00"/>
                </a:solidFill>
              </a:rPr>
              <a:t>&gt;</a:t>
            </a:r>
          </a:p>
          <a:p>
            <a:r>
              <a:rPr lang="en-US" dirty="0" smtClean="0">
                <a:solidFill>
                  <a:srgbClr val="FFFF00"/>
                </a:solidFill>
              </a:rPr>
              <a:t>./load_event.sh &lt;</a:t>
            </a:r>
            <a:r>
              <a:rPr lang="en-US" dirty="0" err="1" smtClean="0">
                <a:solidFill>
                  <a:srgbClr val="FFFF00"/>
                </a:solidFill>
              </a:rPr>
              <a:t>inputfile</a:t>
            </a:r>
            <a:r>
              <a:rPr lang="en-US" dirty="0" smtClean="0">
                <a:solidFill>
                  <a:srgbClr val="FFFF00"/>
                </a:solidFill>
              </a:rPr>
              <a:t>&gt; &lt;</a:t>
            </a:r>
            <a:r>
              <a:rPr lang="en-US" dirty="0" err="1" smtClean="0">
                <a:solidFill>
                  <a:srgbClr val="FFFF00"/>
                </a:solidFill>
              </a:rPr>
              <a:t>eventType</a:t>
            </a:r>
            <a:r>
              <a:rPr lang="en-US" dirty="0" smtClean="0">
                <a:solidFill>
                  <a:srgbClr val="FFFF00"/>
                </a:solidFill>
              </a:rPr>
              <a:t>&gt;</a:t>
            </a:r>
            <a:endParaRPr lang="en-US" dirty="0">
              <a:solidFill>
                <a:srgbClr val="FFFF00"/>
              </a:solidFill>
            </a:endParaRPr>
          </a:p>
        </p:txBody>
      </p:sp>
    </p:spTree>
    <p:extLst>
      <p:ext uri="{BB962C8B-B14F-4D97-AF65-F5344CB8AC3E}">
        <p14:creationId xmlns:p14="http://schemas.microsoft.com/office/powerpoint/2010/main" val="2358271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the Meta Data</a:t>
            </a:r>
            <a:endParaRPr lang="en-US" dirty="0"/>
          </a:p>
        </p:txBody>
      </p:sp>
      <p:sp>
        <p:nvSpPr>
          <p:cNvPr id="3" name="Content Placeholder 2"/>
          <p:cNvSpPr>
            <a:spLocks noGrp="1"/>
          </p:cNvSpPr>
          <p:nvPr>
            <p:ph idx="1"/>
          </p:nvPr>
        </p:nvSpPr>
        <p:spPr/>
        <p:txBody>
          <a:bodyPr>
            <a:normAutofit lnSpcReduction="10000"/>
          </a:bodyPr>
          <a:lstStyle/>
          <a:p>
            <a:r>
              <a:rPr lang="en-US" dirty="0" smtClean="0"/>
              <a:t>To get flexibility, use meta data.</a:t>
            </a:r>
          </a:p>
          <a:p>
            <a:r>
              <a:rPr lang="en-US" dirty="0" smtClean="0"/>
              <a:t>Fixed ‘namespace’ of Lookup Values.</a:t>
            </a:r>
          </a:p>
          <a:p>
            <a:r>
              <a:rPr lang="en-US" dirty="0" smtClean="0"/>
              <a:t>Front-loaded input of constraints.</a:t>
            </a:r>
          </a:p>
          <a:p>
            <a:r>
              <a:rPr lang="en-US" dirty="0" smtClean="0"/>
              <a:t>The constraints are called Meta Attributes.</a:t>
            </a:r>
          </a:p>
          <a:p>
            <a:r>
              <a:rPr lang="en-US" dirty="0" smtClean="0"/>
              <a:t>Each meta attribute refers to a lookup value, so the namespace is controlled.</a:t>
            </a:r>
          </a:p>
          <a:p>
            <a:r>
              <a:rPr lang="en-US" dirty="0" smtClean="0"/>
              <a:t>Lookup Values have names, ‘types’, and data types, so a name cannot be associated with the wrong kind of Meta Attribute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‘Load Single’ Script</a:t>
            </a:r>
            <a:endParaRPr lang="en-US" dirty="0"/>
          </a:p>
        </p:txBody>
      </p:sp>
      <p:sp>
        <p:nvSpPr>
          <p:cNvPr id="3" name="Content Placeholder 2"/>
          <p:cNvSpPr>
            <a:spLocks noGrp="1"/>
          </p:cNvSpPr>
          <p:nvPr>
            <p:ph idx="1"/>
          </p:nvPr>
        </p:nvSpPr>
        <p:spPr/>
        <p:txBody>
          <a:bodyPr>
            <a:normAutofit/>
          </a:bodyPr>
          <a:lstStyle/>
          <a:p>
            <a:pPr marL="68580" indent="0">
              <a:buNone/>
            </a:pPr>
            <a:r>
              <a:rPr lang="en-US" dirty="0"/>
              <a:t> </a:t>
            </a:r>
            <a:r>
              <a:rPr lang="en-US" dirty="0" smtClean="0"/>
              <a:t>“</a:t>
            </a:r>
            <a:r>
              <a:rPr lang="en-US" dirty="0"/>
              <a:t>load_single.sh” will load an individual TSV file, such </a:t>
            </a:r>
            <a:r>
              <a:rPr lang="en-US" dirty="0" smtClean="0"/>
              <a:t>as a single </a:t>
            </a:r>
            <a:r>
              <a:rPr lang="en-US" dirty="0" err="1" smtClean="0"/>
              <a:t>ProjectAttribute.tsv</a:t>
            </a:r>
            <a:r>
              <a:rPr lang="en-US" dirty="0" smtClean="0"/>
              <a:t>, </a:t>
            </a:r>
            <a:r>
              <a:rPr lang="en-US" dirty="0" err="1" smtClean="0"/>
              <a:t>LookupValue.tsv</a:t>
            </a:r>
            <a:r>
              <a:rPr lang="en-US" dirty="0" smtClean="0"/>
              <a:t>, or </a:t>
            </a:r>
            <a:r>
              <a:rPr lang="en-US" dirty="0" err="1" smtClean="0"/>
              <a:t>Project.tsv</a:t>
            </a:r>
            <a:r>
              <a:rPr lang="en-US" dirty="0" smtClean="0"/>
              <a:t> (etc.) file.</a:t>
            </a:r>
          </a:p>
          <a:p>
            <a:pPr marL="68580" indent="0">
              <a:buNone/>
            </a:pPr>
            <a:endParaRPr lang="en-US" dirty="0" smtClean="0"/>
          </a:p>
          <a:p>
            <a:pPr marL="68580" indent="0">
              <a:buNone/>
            </a:pPr>
            <a:r>
              <a:rPr lang="en-US" dirty="0" smtClean="0"/>
              <a:t>It should produce basically one type of thing, although there could be more than one database row resulting.</a:t>
            </a:r>
            <a:endParaRPr lang="en-US" dirty="0"/>
          </a:p>
        </p:txBody>
      </p:sp>
    </p:spTree>
    <p:extLst>
      <p:ext uri="{BB962C8B-B14F-4D97-AF65-F5344CB8AC3E}">
        <p14:creationId xmlns:p14="http://schemas.microsoft.com/office/powerpoint/2010/main" val="949440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‘Load Multiple’ Script</a:t>
            </a:r>
            <a:endParaRPr lang="en-US" dirty="0"/>
          </a:p>
        </p:txBody>
      </p:sp>
      <p:sp>
        <p:nvSpPr>
          <p:cNvPr id="3" name="Content Placeholder 2"/>
          <p:cNvSpPr>
            <a:spLocks noGrp="1"/>
          </p:cNvSpPr>
          <p:nvPr>
            <p:ph idx="1"/>
          </p:nvPr>
        </p:nvSpPr>
        <p:spPr>
          <a:xfrm>
            <a:off x="914400" y="1600200"/>
            <a:ext cx="7772400" cy="4755360"/>
          </a:xfrm>
        </p:spPr>
        <p:txBody>
          <a:bodyPr>
            <a:normAutofit fontScale="92500" lnSpcReduction="20000"/>
          </a:bodyPr>
          <a:lstStyle/>
          <a:p>
            <a:r>
              <a:rPr lang="en-US" dirty="0" smtClean="0"/>
              <a:t>“./load_multiple.sh” will load a “multi-part file”.  These files consist of multiple “single” files, each with a header that corresponds to its would-be single-part file name.  Vertical space is needed between the </a:t>
            </a:r>
            <a:r>
              <a:rPr lang="en-US" dirty="0" err="1" smtClean="0"/>
              <a:t>sectons</a:t>
            </a:r>
            <a:r>
              <a:rPr lang="en-US" dirty="0" smtClean="0"/>
              <a:t>.</a:t>
            </a:r>
          </a:p>
          <a:p>
            <a:r>
              <a:rPr lang="en-US" sz="1800" dirty="0" smtClean="0">
                <a:solidFill>
                  <a:srgbClr val="FFFF00"/>
                </a:solidFill>
              </a:rPr>
              <a:t>Project</a:t>
            </a:r>
          </a:p>
          <a:p>
            <a:r>
              <a:rPr lang="en-US" sz="1800" dirty="0" err="1">
                <a:solidFill>
                  <a:srgbClr val="FFFF00"/>
                </a:solidFill>
              </a:rPr>
              <a:t>ProjectName</a:t>
            </a:r>
            <a:r>
              <a:rPr lang="en-US" sz="1800" dirty="0">
                <a:solidFill>
                  <a:srgbClr val="FFFF00"/>
                </a:solidFill>
              </a:rPr>
              <a:t>     </a:t>
            </a:r>
            <a:r>
              <a:rPr lang="en-US" sz="1800" dirty="0" err="1">
                <a:solidFill>
                  <a:srgbClr val="FFFF00"/>
                </a:solidFill>
              </a:rPr>
              <a:t>SampleName</a:t>
            </a:r>
            <a:r>
              <a:rPr lang="en-US" sz="1800" dirty="0">
                <a:solidFill>
                  <a:srgbClr val="FFFF00"/>
                </a:solidFill>
              </a:rPr>
              <a:t>      </a:t>
            </a:r>
            <a:r>
              <a:rPr lang="en-US" sz="1800" dirty="0" err="1">
                <a:solidFill>
                  <a:srgbClr val="FFFF00"/>
                </a:solidFill>
              </a:rPr>
              <a:t>AttributeName</a:t>
            </a:r>
            <a:r>
              <a:rPr lang="en-US" sz="1800" dirty="0">
                <a:solidFill>
                  <a:srgbClr val="FFFF00"/>
                </a:solidFill>
              </a:rPr>
              <a:t>   </a:t>
            </a:r>
            <a:r>
              <a:rPr lang="en-US" sz="1800" dirty="0" err="1">
                <a:solidFill>
                  <a:srgbClr val="FFFF00"/>
                </a:solidFill>
              </a:rPr>
              <a:t>AttributeValue</a:t>
            </a:r>
            <a:endParaRPr lang="en-US" sz="1800" dirty="0">
              <a:solidFill>
                <a:srgbClr val="FFFF00"/>
              </a:solidFill>
            </a:endParaRPr>
          </a:p>
          <a:p>
            <a:r>
              <a:rPr lang="en-US" sz="1800" dirty="0">
                <a:solidFill>
                  <a:srgbClr val="FFFF00"/>
                </a:solidFill>
              </a:rPr>
              <a:t>Yersinia </a:t>
            </a:r>
            <a:r>
              <a:rPr lang="en-US" sz="1800" dirty="0" err="1">
                <a:solidFill>
                  <a:srgbClr val="FFFF00"/>
                </a:solidFill>
              </a:rPr>
              <a:t>pestis</a:t>
            </a:r>
            <a:r>
              <a:rPr lang="en-US" sz="1800" dirty="0">
                <a:solidFill>
                  <a:srgbClr val="FFFF00"/>
                </a:solidFill>
              </a:rPr>
              <a:t> gyp14   Accession   </a:t>
            </a:r>
            <a:r>
              <a:rPr lang="en-US" sz="1800" dirty="0" smtClean="0">
                <a:solidFill>
                  <a:srgbClr val="FFFF00"/>
                </a:solidFill>
              </a:rPr>
              <a:t>ADDC01000009:ADDC01000001</a:t>
            </a:r>
          </a:p>
          <a:p>
            <a:endParaRPr lang="en-US" sz="1800" dirty="0">
              <a:solidFill>
                <a:srgbClr val="FFFF00"/>
              </a:solidFill>
            </a:endParaRPr>
          </a:p>
          <a:p>
            <a:r>
              <a:rPr lang="en-US" sz="1800" dirty="0" err="1" smtClean="0">
                <a:solidFill>
                  <a:srgbClr val="FFFF00"/>
                </a:solidFill>
              </a:rPr>
              <a:t>LookupValue</a:t>
            </a:r>
            <a:endParaRPr lang="en-US" sz="1800" dirty="0" smtClean="0">
              <a:solidFill>
                <a:srgbClr val="FFFF00"/>
              </a:solidFill>
            </a:endParaRPr>
          </a:p>
          <a:p>
            <a:r>
              <a:rPr lang="en-US" sz="1800" dirty="0" err="1">
                <a:solidFill>
                  <a:srgbClr val="FFFF00"/>
                </a:solidFill>
              </a:rPr>
              <a:t>AttributeName</a:t>
            </a:r>
            <a:r>
              <a:rPr lang="en-US" sz="1800" dirty="0">
                <a:solidFill>
                  <a:srgbClr val="FFFF00"/>
                </a:solidFill>
              </a:rPr>
              <a:t>   </a:t>
            </a:r>
            <a:r>
              <a:rPr lang="en-US" sz="1800" dirty="0" err="1">
                <a:solidFill>
                  <a:srgbClr val="FFFF00"/>
                </a:solidFill>
              </a:rPr>
              <a:t>AttributeType</a:t>
            </a:r>
            <a:r>
              <a:rPr lang="en-US" sz="1800" dirty="0">
                <a:solidFill>
                  <a:srgbClr val="FFFF00"/>
                </a:solidFill>
              </a:rPr>
              <a:t>   </a:t>
            </a:r>
            <a:r>
              <a:rPr lang="en-US" sz="1800" dirty="0" err="1">
                <a:solidFill>
                  <a:srgbClr val="FFFF00"/>
                </a:solidFill>
              </a:rPr>
              <a:t>AttributeDataType</a:t>
            </a:r>
            <a:endParaRPr lang="en-US" sz="1800" dirty="0">
              <a:solidFill>
                <a:srgbClr val="FFFF00"/>
              </a:solidFill>
            </a:endParaRPr>
          </a:p>
          <a:p>
            <a:r>
              <a:rPr lang="en-US" sz="1800" dirty="0">
                <a:solidFill>
                  <a:srgbClr val="FFFF00"/>
                </a:solidFill>
              </a:rPr>
              <a:t>Category        Project Attribute       string</a:t>
            </a:r>
          </a:p>
          <a:p>
            <a:r>
              <a:rPr lang="en-US" sz="1800" dirty="0">
                <a:solidFill>
                  <a:srgbClr val="FFFF00"/>
                </a:solidFill>
              </a:rPr>
              <a:t>Complete        Project Attribute       </a:t>
            </a:r>
            <a:r>
              <a:rPr lang="en-US" sz="1800" dirty="0" err="1">
                <a:solidFill>
                  <a:srgbClr val="FFFF00"/>
                </a:solidFill>
              </a:rPr>
              <a:t>int</a:t>
            </a:r>
            <a:endParaRPr lang="en-US" sz="1800" dirty="0">
              <a:solidFill>
                <a:srgbClr val="FFFF00"/>
              </a:solidFill>
            </a:endParaRPr>
          </a:p>
          <a:p>
            <a:r>
              <a:rPr lang="en-US" sz="1800" dirty="0" smtClean="0">
                <a:solidFill>
                  <a:srgbClr val="FFFF00"/>
                </a:solidFill>
              </a:rPr>
              <a:t>…</a:t>
            </a:r>
            <a:endParaRPr lang="en-US" sz="1800" dirty="0">
              <a:solidFill>
                <a:srgbClr val="FFFF00"/>
              </a:solidFill>
            </a:endParaRPr>
          </a:p>
          <a:p>
            <a:endParaRPr lang="en-US" dirty="0" smtClean="0"/>
          </a:p>
          <a:p>
            <a:endParaRPr lang="en-US" dirty="0"/>
          </a:p>
        </p:txBody>
      </p:sp>
    </p:spTree>
    <p:extLst>
      <p:ext uri="{BB962C8B-B14F-4D97-AF65-F5344CB8AC3E}">
        <p14:creationId xmlns:p14="http://schemas.microsoft.com/office/powerpoint/2010/main" val="398840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‘Load Project’ Script</a:t>
            </a:r>
            <a:endParaRPr lang="en-US" dirty="0"/>
          </a:p>
        </p:txBody>
      </p:sp>
      <p:sp>
        <p:nvSpPr>
          <p:cNvPr id="3" name="Content Placeholder 2"/>
          <p:cNvSpPr>
            <a:spLocks noGrp="1"/>
          </p:cNvSpPr>
          <p:nvPr>
            <p:ph idx="1"/>
          </p:nvPr>
        </p:nvSpPr>
        <p:spPr>
          <a:xfrm>
            <a:off x="914400" y="1524000"/>
            <a:ext cx="7772400" cy="4831560"/>
          </a:xfrm>
        </p:spPr>
        <p:txBody>
          <a:bodyPr>
            <a:normAutofit/>
          </a:bodyPr>
          <a:lstStyle/>
          <a:p>
            <a:r>
              <a:rPr lang="en-US" dirty="0"/>
              <a:t>“load_project.sh” loads an entire project</a:t>
            </a:r>
            <a:r>
              <a:rPr lang="en-US" dirty="0" smtClean="0"/>
              <a:t>.</a:t>
            </a:r>
            <a:endParaRPr lang="en-US" dirty="0"/>
          </a:p>
          <a:p>
            <a:r>
              <a:rPr lang="en-US" dirty="0" smtClean="0"/>
              <a:t>It takes a directory location as its command-line input.</a:t>
            </a:r>
          </a:p>
          <a:p>
            <a:r>
              <a:rPr lang="en-US" dirty="0" smtClean="0"/>
              <a:t>That directory should contain multi-part files as in the previous slide, and their names should be *_</a:t>
            </a:r>
            <a:r>
              <a:rPr lang="en-US" dirty="0" err="1" smtClean="0"/>
              <a:t>project.tsv</a:t>
            </a:r>
            <a:r>
              <a:rPr lang="en-US" dirty="0" smtClean="0"/>
              <a:t>, *_</a:t>
            </a:r>
            <a:r>
              <a:rPr lang="en-US" dirty="0" err="1" smtClean="0"/>
              <a:t>sample.tsv</a:t>
            </a:r>
            <a:r>
              <a:rPr lang="en-US" dirty="0" smtClean="0"/>
              <a:t>.   The usual way this is used is to have a single project file, and </a:t>
            </a:r>
            <a:r>
              <a:rPr lang="en-US" smtClean="0"/>
              <a:t>multiple sample files.</a:t>
            </a:r>
            <a:endParaRPr lang="en-US" dirty="0"/>
          </a:p>
        </p:txBody>
      </p:sp>
    </p:spTree>
    <p:extLst>
      <p:ext uri="{BB962C8B-B14F-4D97-AF65-F5344CB8AC3E}">
        <p14:creationId xmlns:p14="http://schemas.microsoft.com/office/powerpoint/2010/main" val="3427431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914400" y="1295400"/>
            <a:ext cx="7772400" cy="5060160"/>
          </a:xfrm>
        </p:spPr>
        <p:txBody>
          <a:bodyPr>
            <a:normAutofit/>
          </a:bodyPr>
          <a:lstStyle/>
          <a:p>
            <a:r>
              <a:rPr lang="en-US" dirty="0" smtClean="0"/>
              <a:t>This system will have more constraints than the older system from which it was derived.</a:t>
            </a:r>
          </a:p>
          <a:p>
            <a:r>
              <a:rPr lang="en-US" dirty="0" smtClean="0"/>
              <a:t>Setup of the Project and Sample Meta Data will be done by Indresh’ team.</a:t>
            </a:r>
          </a:p>
          <a:p>
            <a:r>
              <a:rPr lang="en-US" dirty="0" smtClean="0"/>
              <a:t>Setup of Event meta data will be done by Indresh’ team.</a:t>
            </a:r>
          </a:p>
          <a:p>
            <a:r>
              <a:rPr lang="en-US" dirty="0" smtClean="0"/>
              <a:t>End users will supply only the </a:t>
            </a:r>
            <a:r>
              <a:rPr lang="en-US" dirty="0" err="1" smtClean="0"/>
              <a:t>EventAttribute</a:t>
            </a:r>
            <a:r>
              <a:rPr lang="en-US" dirty="0" smtClean="0"/>
              <a:t> files, to “make events happen”.</a:t>
            </a:r>
          </a:p>
          <a:p>
            <a:r>
              <a:rPr lang="en-US" dirty="0" smtClean="0"/>
              <a:t>In future, more convenient “event streams” will be supported.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Shows Attributes</a:t>
            </a:r>
            <a:endParaRPr lang="en-US" dirty="0"/>
          </a:p>
        </p:txBody>
      </p:sp>
      <p:sp>
        <p:nvSpPr>
          <p:cNvPr id="3" name="Content Placeholder 2"/>
          <p:cNvSpPr>
            <a:spLocks noGrp="1"/>
          </p:cNvSpPr>
          <p:nvPr>
            <p:ph idx="1"/>
          </p:nvPr>
        </p:nvSpPr>
        <p:spPr/>
        <p:txBody>
          <a:bodyPr/>
          <a:lstStyle/>
          <a:p>
            <a:r>
              <a:rPr lang="en-US" dirty="0" smtClean="0"/>
              <a:t>Once the meta attributes are established, attribute values may be added.</a:t>
            </a:r>
          </a:p>
          <a:p>
            <a:r>
              <a:rPr lang="en-US" dirty="0" smtClean="0"/>
              <a:t>The attribute values will appear on the website, and be used to track the various events affecting the project and its samples.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Meta Data</a:t>
            </a:r>
            <a:endParaRPr lang="en-US" dirty="0"/>
          </a:p>
        </p:txBody>
      </p:sp>
      <p:sp>
        <p:nvSpPr>
          <p:cNvPr id="3" name="Content Placeholder 2"/>
          <p:cNvSpPr>
            <a:spLocks noGrp="1"/>
          </p:cNvSpPr>
          <p:nvPr>
            <p:ph idx="1"/>
          </p:nvPr>
        </p:nvSpPr>
        <p:spPr/>
        <p:txBody>
          <a:bodyPr/>
          <a:lstStyle/>
          <a:p>
            <a:r>
              <a:rPr lang="en-US" dirty="0" smtClean="0"/>
              <a:t>Project Meta Attributes</a:t>
            </a:r>
          </a:p>
          <a:p>
            <a:r>
              <a:rPr lang="en-US" dirty="0" smtClean="0"/>
              <a:t>Sample Meta Attributes</a:t>
            </a:r>
          </a:p>
          <a:p>
            <a:r>
              <a:rPr lang="en-US" dirty="0" smtClean="0"/>
              <a:t>Event Meta Attributes</a:t>
            </a:r>
          </a:p>
          <a:p>
            <a:r>
              <a:rPr lang="en-US" dirty="0" smtClean="0"/>
              <a:t>Tell what attributes can describe their type.</a:t>
            </a:r>
          </a:p>
          <a:p>
            <a:r>
              <a:rPr lang="en-US" dirty="0" smtClean="0"/>
              <a:t>Tell the data type of those attributes.</a:t>
            </a:r>
          </a:p>
          <a:p>
            <a:r>
              <a:rPr lang="en-US" dirty="0" smtClean="0"/>
              <a:t>Data Types are </a:t>
            </a:r>
            <a:r>
              <a:rPr lang="en-US" dirty="0" err="1" smtClean="0"/>
              <a:t>int</a:t>
            </a:r>
            <a:r>
              <a:rPr lang="en-US" dirty="0" smtClean="0"/>
              <a:t>, float, string, date.</a:t>
            </a:r>
          </a:p>
          <a:p>
            <a:r>
              <a:rPr lang="en-US" dirty="0" smtClean="0"/>
              <a:t>Bind a lookup value to a project (and event type?)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Engine File Format</a:t>
            </a:r>
            <a:endParaRPr lang="en-US" dirty="0"/>
          </a:p>
        </p:txBody>
      </p:sp>
      <p:sp>
        <p:nvSpPr>
          <p:cNvPr id="3" name="Content Placeholder 2"/>
          <p:cNvSpPr>
            <a:spLocks noGrp="1"/>
          </p:cNvSpPr>
          <p:nvPr>
            <p:ph idx="1"/>
          </p:nvPr>
        </p:nvSpPr>
        <p:spPr/>
        <p:txBody>
          <a:bodyPr/>
          <a:lstStyle/>
          <a:p>
            <a:r>
              <a:rPr lang="en-US" dirty="0" smtClean="0"/>
              <a:t>Simple Tab Separated Variable Format</a:t>
            </a:r>
          </a:p>
          <a:p>
            <a:r>
              <a:rPr lang="en-US" dirty="0" smtClean="0"/>
              <a:t>The name of the file tells what its contents will create.</a:t>
            </a:r>
          </a:p>
          <a:p>
            <a:r>
              <a:rPr lang="en-US" dirty="0" smtClean="0"/>
              <a:t>Headers  tell disposition of column contents.</a:t>
            </a:r>
          </a:p>
          <a:p>
            <a:r>
              <a:rPr lang="en-US" dirty="0" smtClean="0"/>
              <a:t>Example: if header is called “</a:t>
            </a:r>
            <a:r>
              <a:rPr lang="en-US" dirty="0" err="1" smtClean="0"/>
              <a:t>ProjectName</a:t>
            </a:r>
            <a:r>
              <a:rPr lang="en-US" dirty="0" smtClean="0"/>
              <a:t>”, the field below it names the project.</a:t>
            </a:r>
          </a:p>
          <a:p>
            <a:r>
              <a:rPr lang="en-US" dirty="0" smtClean="0"/>
              <a:t>All rows in a file are for the same purpose.</a:t>
            </a:r>
          </a:p>
          <a:p>
            <a:r>
              <a:rPr lang="en-US" dirty="0" smtClean="0"/>
              <a:t>Ex: Project.tsv to create a project.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is Pivotal</a:t>
            </a:r>
            <a:endParaRPr lang="en-US" dirty="0"/>
          </a:p>
        </p:txBody>
      </p:sp>
      <p:sp>
        <p:nvSpPr>
          <p:cNvPr id="3" name="Content Placeholder 2"/>
          <p:cNvSpPr>
            <a:spLocks noGrp="1"/>
          </p:cNvSpPr>
          <p:nvPr>
            <p:ph idx="1"/>
          </p:nvPr>
        </p:nvSpPr>
        <p:spPr/>
        <p:txBody>
          <a:bodyPr/>
          <a:lstStyle/>
          <a:p>
            <a:r>
              <a:rPr lang="en-US" dirty="0" smtClean="0"/>
              <a:t>Everything except Lookup Values refer to a project row.</a:t>
            </a:r>
          </a:p>
          <a:p>
            <a:r>
              <a:rPr lang="en-US" dirty="0" smtClean="0"/>
              <a:t>Must have a project or cannot have sample, or events.</a:t>
            </a:r>
          </a:p>
          <a:p>
            <a:r>
              <a:rPr lang="en-US" dirty="0" smtClean="0"/>
              <a:t>Tables have foreign keys to project table.</a:t>
            </a:r>
          </a:p>
          <a:p>
            <a:r>
              <a:rPr lang="en-US" dirty="0" err="1" smtClean="0"/>
              <a:t>LoadingEngine</a:t>
            </a:r>
            <a:r>
              <a:rPr lang="en-US" dirty="0" smtClean="0"/>
              <a:t> files refer to a specific project by name.</a:t>
            </a:r>
          </a:p>
          <a:p>
            <a:r>
              <a:rPr lang="en-US" dirty="0" smtClean="0"/>
              <a:t>Project Names must be unique.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Project</a:t>
            </a:r>
            <a:endParaRPr lang="en-US" dirty="0"/>
          </a:p>
        </p:txBody>
      </p:sp>
      <p:sp>
        <p:nvSpPr>
          <p:cNvPr id="3" name="Content Placeholder 2"/>
          <p:cNvSpPr>
            <a:spLocks noGrp="1"/>
          </p:cNvSpPr>
          <p:nvPr>
            <p:ph idx="1"/>
          </p:nvPr>
        </p:nvSpPr>
        <p:spPr/>
        <p:txBody>
          <a:bodyPr/>
          <a:lstStyle/>
          <a:p>
            <a:r>
              <a:rPr lang="en-US" dirty="0" smtClean="0"/>
              <a:t>Just make a very simple file:</a:t>
            </a:r>
          </a:p>
          <a:p>
            <a:r>
              <a:rPr lang="en-US" sz="1600" dirty="0" err="1" smtClean="0">
                <a:solidFill>
                  <a:srgbClr val="FFFF00"/>
                </a:solidFill>
              </a:rPr>
              <a:t>ProjectName</a:t>
            </a:r>
            <a:r>
              <a:rPr lang="en-US" sz="1600" dirty="0" smtClean="0">
                <a:solidFill>
                  <a:srgbClr val="FFFF00"/>
                </a:solidFill>
              </a:rPr>
              <a:t>     </a:t>
            </a:r>
            <a:r>
              <a:rPr lang="en-US" sz="1600" dirty="0" err="1" smtClean="0">
                <a:solidFill>
                  <a:srgbClr val="FFFF00"/>
                </a:solidFill>
              </a:rPr>
              <a:t>ParentProjectName</a:t>
            </a:r>
            <a:r>
              <a:rPr lang="en-US" sz="1600" dirty="0" smtClean="0">
                <a:solidFill>
                  <a:srgbClr val="FFFF00"/>
                </a:solidFill>
              </a:rPr>
              <a:t>       </a:t>
            </a:r>
            <a:r>
              <a:rPr lang="en-US" sz="1600" dirty="0" err="1" smtClean="0">
                <a:solidFill>
                  <a:srgbClr val="FFFF00"/>
                </a:solidFill>
              </a:rPr>
              <a:t>ProjectLevel</a:t>
            </a:r>
            <a:r>
              <a:rPr lang="en-US" sz="1600" dirty="0" smtClean="0">
                <a:solidFill>
                  <a:srgbClr val="FFFF00"/>
                </a:solidFill>
              </a:rPr>
              <a:t>    Public</a:t>
            </a: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1       1</a:t>
            </a:r>
          </a:p>
          <a:p>
            <a:r>
              <a:rPr lang="en-US" sz="2800" dirty="0" smtClean="0"/>
              <a:t>This creates the “</a:t>
            </a:r>
            <a:r>
              <a:rPr lang="en-US" sz="2800" dirty="0" err="1" smtClean="0"/>
              <a:t>Yersinia</a:t>
            </a:r>
            <a:r>
              <a:rPr lang="en-US" sz="2800" dirty="0" smtClean="0"/>
              <a:t> </a:t>
            </a:r>
            <a:r>
              <a:rPr lang="en-US" sz="2800" dirty="0" err="1" smtClean="0"/>
              <a:t>pestis</a:t>
            </a:r>
            <a:r>
              <a:rPr lang="en-US" sz="2800" dirty="0" smtClean="0"/>
              <a:t>” project, which has no parent project (blank field).</a:t>
            </a:r>
          </a:p>
          <a:p>
            <a:r>
              <a:rPr lang="en-US" sz="2800" dirty="0" smtClean="0"/>
              <a:t>Since there is no parent, project level is 1.</a:t>
            </a:r>
          </a:p>
          <a:p>
            <a:r>
              <a:rPr lang="en-US" sz="2800" dirty="0" smtClean="0"/>
              <a:t>Project is public (1-&gt;true; 0-&gt;false).</a:t>
            </a:r>
          </a:p>
          <a:p>
            <a:r>
              <a:rPr lang="en-US" sz="2800" dirty="0" smtClean="0"/>
              <a:t>After </a:t>
            </a:r>
            <a:r>
              <a:rPr lang="en-US" sz="2800" dirty="0" err="1" smtClean="0"/>
              <a:t>LoadingEngine</a:t>
            </a:r>
            <a:r>
              <a:rPr lang="en-US" sz="2800" dirty="0" smtClean="0"/>
              <a:t> has read this file, the “project” table will have a new row.</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smtClean="0"/>
              <a:t>As the name implies, everything is an event.</a:t>
            </a:r>
          </a:p>
          <a:p>
            <a:r>
              <a:rPr lang="en-US" dirty="0" smtClean="0"/>
              <a:t>Project Registration, or establishing the attributes for describing a project is an event.</a:t>
            </a:r>
          </a:p>
          <a:p>
            <a:r>
              <a:rPr lang="en-US" dirty="0" smtClean="0"/>
              <a:t>Sample Registration is an event.</a:t>
            </a:r>
          </a:p>
          <a:p>
            <a:r>
              <a:rPr lang="en-US" dirty="0" smtClean="0"/>
              <a:t>Anything the PI needs to track can be an event, too.</a:t>
            </a:r>
          </a:p>
          <a:p>
            <a:r>
              <a:rPr lang="en-US" dirty="0" smtClean="0"/>
              <a:t>To support this flexibility, the user(?) must describe event attributes in advance.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2532</TotalTime>
  <Words>2035</Words>
  <Application>Microsoft Office PowerPoint</Application>
  <PresentationFormat>On-screen Show (4:3)</PresentationFormat>
  <Paragraphs>230</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Metro</vt:lpstr>
      <vt:lpstr>Creating Project Websites</vt:lpstr>
      <vt:lpstr>Introduction</vt:lpstr>
      <vt:lpstr>Enter the Meta Data</vt:lpstr>
      <vt:lpstr>Web Shows Attributes</vt:lpstr>
      <vt:lpstr>Types of Meta Data</vt:lpstr>
      <vt:lpstr>Loading Engine File Format</vt:lpstr>
      <vt:lpstr>Project is Pivotal</vt:lpstr>
      <vt:lpstr>Creating a Project</vt:lpstr>
      <vt:lpstr>Events</vt:lpstr>
      <vt:lpstr>Project Setup</vt:lpstr>
      <vt:lpstr>Meta Attrib Lookup Values</vt:lpstr>
      <vt:lpstr>Lookup Value File Format</vt:lpstr>
      <vt:lpstr>Project Meta Attrib File</vt:lpstr>
      <vt:lpstr>Project Meta Attribute Example [N]</vt:lpstr>
      <vt:lpstr>Event Meta Attributes [N]</vt:lpstr>
      <vt:lpstr>Project Registration Event Meta Attrib. Example [N]</vt:lpstr>
      <vt:lpstr>Project Registration</vt:lpstr>
      <vt:lpstr>Project Registration Example</vt:lpstr>
      <vt:lpstr>Samples</vt:lpstr>
      <vt:lpstr>Sample Registration Event Meta Attrib. [N]</vt:lpstr>
      <vt:lpstr>Sample Creation Example [N]</vt:lpstr>
      <vt:lpstr>Sample Reg. Lookup Values</vt:lpstr>
      <vt:lpstr>Sample Meta Attributes</vt:lpstr>
      <vt:lpstr>Sample Registration</vt:lpstr>
      <vt:lpstr>Events</vt:lpstr>
      <vt:lpstr>Recording an Event</vt:lpstr>
      <vt:lpstr>Event File</vt:lpstr>
      <vt:lpstr>No Updating</vt:lpstr>
      <vt:lpstr>What to do with those Files</vt:lpstr>
      <vt:lpstr>The ‘Load Single’ Script</vt:lpstr>
      <vt:lpstr>The ‘Load Multiple’ Script</vt:lpstr>
      <vt:lpstr>The ‘Load Project’ Script</vt:lpstr>
      <vt:lpstr>Conclusion</vt:lpstr>
    </vt:vector>
  </TitlesOfParts>
  <Company>J. Craig Venter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Project Websites</dc:title>
  <dc:creator>lfoster</dc:creator>
  <cp:lastModifiedBy>lfoster</cp:lastModifiedBy>
  <cp:revision>150</cp:revision>
  <dcterms:created xsi:type="dcterms:W3CDTF">2011-02-28T22:18:33Z</dcterms:created>
  <dcterms:modified xsi:type="dcterms:W3CDTF">2011-07-19T19:53:23Z</dcterms:modified>
</cp:coreProperties>
</file>