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20" r:id="rId51"/>
    <p:sldId id="316" r:id="rId52"/>
    <p:sldId id="317" r:id="rId53"/>
    <p:sldId id="318" r:id="rId54"/>
    <p:sldId id="31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380" autoAdjust="0"/>
  </p:normalViewPr>
  <p:slideViewPr>
    <p:cSldViewPr snapToGrid="0" snapToObjects="1">
      <p:cViewPr varScale="1">
        <p:scale>
          <a:sx n="106" d="100"/>
          <a:sy n="106" d="100"/>
        </p:scale>
        <p:origin x="10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rPr lang="zh-CN" altLang="en-US"/>
              <a:t>2021/2/15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SmartNIC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netdev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vxlan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vlan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ifaces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port_elem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 err="1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vva</a:t>
            </a:r>
            <a:endParaRPr kumimoji="1" lang="en-US" altLang="zh-CN" sz="1000"/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51261-A230-4957-A406-F95154DF421E}"/>
              </a:ext>
            </a:extLst>
          </p:cNvPr>
          <p:cNvSpPr/>
          <p:nvPr/>
        </p:nvSpPr>
        <p:spPr>
          <a:xfrm>
            <a:off x="507989" y="326432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_irq_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139AD-32A4-48C3-A647-736C4683B3A4}"/>
              </a:ext>
            </a:extLst>
          </p:cNvPr>
          <p:cNvSpPr/>
          <p:nvPr/>
        </p:nvSpPr>
        <p:spPr>
          <a:xfrm>
            <a:off x="507989" y="876765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_lower()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F036CA-B89F-49F2-A823-1807AFDACB03}"/>
              </a:ext>
            </a:extLst>
          </p:cNvPr>
          <p:cNvSpPr/>
          <p:nvPr/>
        </p:nvSpPr>
        <p:spPr>
          <a:xfrm>
            <a:off x="2336789" y="614298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CEE8F-35E1-43A6-8A9B-E452ACE220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04989" y="461899"/>
            <a:ext cx="431800" cy="2878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9E28813-1A9D-458C-95B6-DCBB14FF2C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04989" y="749765"/>
            <a:ext cx="431800" cy="2624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197C3-E26E-4276-9A0F-06F5D141A2E7}"/>
              </a:ext>
            </a:extLst>
          </p:cNvPr>
          <p:cNvSpPr txBox="1"/>
          <p:nvPr/>
        </p:nvSpPr>
        <p:spPr>
          <a:xfrm>
            <a:off x="1859735" y="2287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E92D-D6FD-4AA7-B1A4-C294E2656CA0}"/>
              </a:ext>
            </a:extLst>
          </p:cNvPr>
          <p:cNvSpPr txBox="1"/>
          <p:nvPr/>
        </p:nvSpPr>
        <p:spPr>
          <a:xfrm>
            <a:off x="1859735" y="10122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1B4C0F-A6AE-4A7C-A546-7C8F830B154A}"/>
              </a:ext>
            </a:extLst>
          </p:cNvPr>
          <p:cNvSpPr/>
          <p:nvPr/>
        </p:nvSpPr>
        <p:spPr>
          <a:xfrm>
            <a:off x="4027496" y="63123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90AE9A-E0F5-4A25-AD4F-97D9AC78C8B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547522" y="749765"/>
            <a:ext cx="479974" cy="169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B01ED-3D1B-4A4A-9568-96ECE267DC7E}"/>
              </a:ext>
            </a:extLst>
          </p:cNvPr>
          <p:cNvSpPr txBox="1"/>
          <p:nvPr/>
        </p:nvSpPr>
        <p:spPr>
          <a:xfrm>
            <a:off x="-83658" y="-954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device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924-9CE1-40AB-8D70-9560E0FE1DB3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338081" y="291990"/>
            <a:ext cx="225223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80D614-116C-43FC-A10A-786F3B2A85E5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 rot="16200000" flipH="1">
            <a:off x="62914" y="567157"/>
            <a:ext cx="775556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46B901-E6CC-4ACD-BEBB-41CF27450FEC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H="1">
            <a:off x="35620" y="766698"/>
            <a:ext cx="5202609" cy="818550"/>
          </a:xfrm>
          <a:prstGeom prst="bentConnector5">
            <a:avLst>
              <a:gd name="adj1" fmla="val -4394"/>
              <a:gd name="adj2" fmla="val 50000"/>
              <a:gd name="adj3" fmla="val 10439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E959A3-F0AC-44E9-B397-C79546590FD9}"/>
              </a:ext>
            </a:extLst>
          </p:cNvPr>
          <p:cNvSpPr/>
          <p:nvPr/>
        </p:nvSpPr>
        <p:spPr>
          <a:xfrm>
            <a:off x="35620" y="1449781"/>
            <a:ext cx="153379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pci_irq_handler(0)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D3941-0EE8-46D1-A766-60755B465058}"/>
              </a:ext>
            </a:extLst>
          </p:cNvPr>
          <p:cNvSpPr/>
          <p:nvPr/>
        </p:nvSpPr>
        <p:spPr>
          <a:xfrm>
            <a:off x="1762974" y="1450063"/>
            <a:ext cx="1828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457AF30-2399-490C-B6C3-2EA32239531D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69416" y="1585248"/>
            <a:ext cx="193558" cy="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1145CC3-0B93-4AEC-9986-50FA43A8953A}"/>
              </a:ext>
            </a:extLst>
          </p:cNvPr>
          <p:cNvSpPr/>
          <p:nvPr/>
        </p:nvSpPr>
        <p:spPr>
          <a:xfrm>
            <a:off x="3803717" y="1462634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93B2DC1-344C-4C0B-AE2F-2A4559CA17D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3591774" y="1585530"/>
            <a:ext cx="211943" cy="12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4501EC5-9098-45F4-B57F-E6477C53F787}"/>
              </a:ext>
            </a:extLst>
          </p:cNvPr>
          <p:cNvSpPr/>
          <p:nvPr/>
        </p:nvSpPr>
        <p:spPr>
          <a:xfrm>
            <a:off x="6080995" y="1467914"/>
            <a:ext cx="305101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bus-&gt;set_irq(bus-&gt;map_irq(pci_dev, 0))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47E05BE-7E0A-4346-BB39-44456CC9994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928851" y="1598101"/>
            <a:ext cx="152144" cy="5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0AE2F4-C7E1-4A5D-B9F2-C9A13F143803}"/>
              </a:ext>
            </a:extLst>
          </p:cNvPr>
          <p:cNvSpPr/>
          <p:nvPr/>
        </p:nvSpPr>
        <p:spPr>
          <a:xfrm>
            <a:off x="265082" y="1928084"/>
            <a:ext cx="176289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gpex_set_irq(irq_num)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A9FA08-A54C-4A03-9D04-34BD09195DD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H="1">
            <a:off x="265082" y="1603381"/>
            <a:ext cx="8866931" cy="460170"/>
          </a:xfrm>
          <a:prstGeom prst="bentConnector5">
            <a:avLst>
              <a:gd name="adj1" fmla="val -2578"/>
              <a:gd name="adj2" fmla="val 50000"/>
              <a:gd name="adj3" fmla="val 10257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F2F0292-00B6-4B19-845D-A816FF064B77}"/>
              </a:ext>
            </a:extLst>
          </p:cNvPr>
          <p:cNvSpPr/>
          <p:nvPr/>
        </p:nvSpPr>
        <p:spPr>
          <a:xfrm>
            <a:off x="2235555" y="1935739"/>
            <a:ext cx="288428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qemu_set_irq(GPEXHost-&gt;irq[irq_num])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48BEE08-6B0A-4FEC-B053-D5523B7B6607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2027975" y="2063551"/>
            <a:ext cx="207580" cy="7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A3B1513-9C9F-419E-8979-2A2C1F59B07B}"/>
              </a:ext>
            </a:extLst>
          </p:cNvPr>
          <p:cNvSpPr/>
          <p:nvPr/>
        </p:nvSpPr>
        <p:spPr>
          <a:xfrm>
            <a:off x="5401819" y="1931935"/>
            <a:ext cx="16640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irq-&gt;handler(irq-&gt;n)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6966E57-E47C-4EA9-86FA-F5F5B3B0361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119836" y="2067402"/>
            <a:ext cx="281983" cy="3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373349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E24CE1A-56A9-4E49-A4A3-294CA860004E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H="1">
            <a:off x="117695" y="2067402"/>
            <a:ext cx="6948159" cy="1801564"/>
          </a:xfrm>
          <a:prstGeom prst="bentConnector5">
            <a:avLst>
              <a:gd name="adj1" fmla="val -3290"/>
              <a:gd name="adj2" fmla="val 13818"/>
              <a:gd name="adj3" fmla="val 1032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476868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386896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475813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489360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489360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493764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746086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4937648"/>
            <a:ext cx="8341168" cy="943905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0417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790131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881553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18233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25598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19395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742506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17019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5953700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24633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5953700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089167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565754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089167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426777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386896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411271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431277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33448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273914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330398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45CA572-0A02-4C0D-8212-9B50B06BAF81}"/>
              </a:ext>
            </a:extLst>
          </p:cNvPr>
          <p:cNvSpPr txBox="1"/>
          <p:nvPr/>
        </p:nvSpPr>
        <p:spPr>
          <a:xfrm>
            <a:off x="5260827" y="205722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pci_dev;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0; /* Pin A - 1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B4DD7D-789E-40CA-87A1-F880BA014F53}"/>
              </a:ext>
            </a:extLst>
          </p:cNvPr>
          <p:cNvSpPr txBox="1"/>
          <p:nvPr/>
        </p:nvSpPr>
        <p:spPr>
          <a:xfrm>
            <a:off x="7062344" y="123008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359946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372144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guest发出中断信号退出kvm，kvm直接和vhost-net.ko通信，然后由vhost-net.ko访问tap设备</a:t>
            </a:r>
            <a:r>
              <a:rPr sz="1000"/>
              <a:t>。 </a:t>
            </a:r>
            <a:r>
              <a:rPr sz="1000" err="1"/>
              <a:t>这样网络数据只需要经过从用户态到内核态的一次切换，就可以完成数据的传输。大大提高了虚拟网卡的性能</a:t>
            </a:r>
            <a:r>
              <a:rPr sz="1000"/>
              <a:t>。 </a:t>
            </a:r>
            <a:r>
              <a:rPr sz="1000" err="1"/>
              <a:t>由于这个技术中vhost-backend在内核中，所以也被叫做vhost-kernel</a:t>
            </a:r>
            <a:r>
              <a:rPr sz="100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vhost的io路径</a:t>
            </a:r>
            <a:r>
              <a:rPr sz="100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guest设置好tx</a:t>
            </a:r>
            <a:r>
              <a:rPr sz="100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guest陷出到kvm</a:t>
            </a:r>
            <a:r>
              <a:rPr sz="100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vhost-net将tx数据投递到tap设备</a:t>
            </a:r>
            <a:r>
              <a:rPr sz="100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vhost将部分virio驱动的操作从用户态移到内核态，减少了用户态</a:t>
            </a:r>
            <a:r>
              <a:rPr sz="1000"/>
              <a:t>/</a:t>
            </a:r>
            <a:r>
              <a:rPr sz="1000" err="1"/>
              <a:t>内核态切换时间和包的拷贝次数，从而更进一步的提升了性能</a:t>
            </a:r>
            <a:r>
              <a:rPr sz="100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142486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246005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156033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244950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258497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258497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262901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809458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2629018"/>
            <a:ext cx="8341168" cy="3315907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10510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853503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944925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81605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88970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827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805878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80391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6017072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880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6017072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152539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629126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152539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195914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156033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180408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200414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585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43051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99535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129083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141281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FF4343-9382-4488-A8D1-44DCBECD25E8}"/>
              </a:ext>
            </a:extLst>
          </p:cNvPr>
          <p:cNvSpPr txBox="1"/>
          <p:nvPr/>
        </p:nvSpPr>
        <p:spPr>
          <a:xfrm>
            <a:off x="99999" y="2780493"/>
            <a:ext cx="5878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GICState-&gt;gic_irq_state: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enable bits are only banked for per-cpu interrupts.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enabled;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pending;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active;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level;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model; /* 0 = N:N, 1 = 1:N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edge_trigger;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true: edge-triggered, false: level-triggered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group;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06299B-6A45-4DB2-BCCA-2ABA9128ECFD}"/>
              </a:ext>
            </a:extLst>
          </p:cNvPr>
          <p:cNvSpPr txBox="1"/>
          <p:nvPr/>
        </p:nvSpPr>
        <p:spPr>
          <a:xfrm>
            <a:off x="0" y="6266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hw/misc/edu.c</a:t>
            </a:r>
          </a:p>
        </p:txBody>
      </p:sp>
    </p:spTree>
    <p:extLst>
      <p:ext uri="{BB962C8B-B14F-4D97-AF65-F5344CB8AC3E}">
        <p14:creationId xmlns:p14="http://schemas.microsoft.com/office/powerpoint/2010/main" val="2664679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84F30-171F-4C99-8C15-57E7A411EA26}"/>
              </a:ext>
            </a:extLst>
          </p:cNvPr>
          <p:cNvSpPr/>
          <p:nvPr/>
        </p:nvSpPr>
        <p:spPr>
          <a:xfrm>
            <a:off x="6866464" y="1083740"/>
            <a:ext cx="182878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5FD2D54-C8FA-48FD-92CB-1F0BF10D92A1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 flipH="1">
            <a:off x="220133" y="1219207"/>
            <a:ext cx="8475120" cy="977899"/>
          </a:xfrm>
          <a:prstGeom prst="bentConnector5">
            <a:avLst>
              <a:gd name="adj1" fmla="val -2697"/>
              <a:gd name="adj2" fmla="val 50000"/>
              <a:gd name="adj3" fmla="val 1026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D9177C-189D-4B3A-941C-7A9116B4F7F9}"/>
              </a:ext>
            </a:extLst>
          </p:cNvPr>
          <p:cNvSpPr/>
          <p:nvPr/>
        </p:nvSpPr>
        <p:spPr>
          <a:xfrm>
            <a:off x="4290486" y="1041407"/>
            <a:ext cx="120649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tcg_cpu_exec()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A9E68FB-BC87-42D2-BE8A-200A907042B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5496977" y="1083755"/>
            <a:ext cx="294209" cy="9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C3CD2B6-6DB2-4115-9497-88D4920D43AC}"/>
              </a:ext>
            </a:extLst>
          </p:cNvPr>
          <p:cNvSpPr/>
          <p:nvPr/>
        </p:nvSpPr>
        <p:spPr>
          <a:xfrm>
            <a:off x="0" y="770474"/>
            <a:ext cx="21251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FCC3F-7CB1-409D-A527-2DC61BED028F}"/>
              </a:ext>
            </a:extLst>
          </p:cNvPr>
          <p:cNvSpPr/>
          <p:nvPr/>
        </p:nvSpPr>
        <p:spPr>
          <a:xfrm>
            <a:off x="1" y="1354673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B37021-0C2F-429D-B5BC-9F6363FCA71E}"/>
              </a:ext>
            </a:extLst>
          </p:cNvPr>
          <p:cNvSpPr/>
          <p:nvPr/>
        </p:nvSpPr>
        <p:spPr>
          <a:xfrm>
            <a:off x="2277536" y="770474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mtttcg_cpu_thread_fn()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026872-C82D-4506-9E36-9235DA413416}"/>
              </a:ext>
            </a:extLst>
          </p:cNvPr>
          <p:cNvSpPr/>
          <p:nvPr/>
        </p:nvSpPr>
        <p:spPr>
          <a:xfrm>
            <a:off x="2277536" y="1354673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4D04D3E-2225-477D-ADA5-A0B2322DD84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5135" y="1490140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0FD554-F4DB-4D72-AC41-7C016B38C6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25135" y="905941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828DC10-8BDE-4EB5-BA48-FC9C1F7D7D8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089404" y="1176874"/>
            <a:ext cx="201082" cy="313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F21BA0-4F5D-444D-9854-EE2E237141A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89404" y="905941"/>
            <a:ext cx="201082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1FEC18-36AE-4DEA-9BBA-26230361814C}"/>
              </a:ext>
            </a:extLst>
          </p:cNvPr>
          <p:cNvSpPr/>
          <p:nvPr/>
        </p:nvSpPr>
        <p:spPr>
          <a:xfrm>
            <a:off x="5791186" y="948288"/>
            <a:ext cx="90594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21CF69C-1D3B-42ED-ACF1-3A88DE154FD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6697134" y="1083755"/>
            <a:ext cx="169330" cy="135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FC99EA-8142-497F-B26F-CC30DD103B1D}"/>
              </a:ext>
            </a:extLst>
          </p:cNvPr>
          <p:cNvSpPr/>
          <p:nvPr/>
        </p:nvSpPr>
        <p:spPr>
          <a:xfrm>
            <a:off x="220133" y="2061639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3628B34-1555-4950-8595-D10E9C013338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2125135" y="2192865"/>
            <a:ext cx="220133" cy="42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539C790-5A9F-492C-B551-8FF8962852A0}"/>
              </a:ext>
            </a:extLst>
          </p:cNvPr>
          <p:cNvSpPr/>
          <p:nvPr/>
        </p:nvSpPr>
        <p:spPr>
          <a:xfrm>
            <a:off x="2345268" y="2057398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8A66D9-75B8-4BC2-A860-364EE05BBEE6}"/>
              </a:ext>
            </a:extLst>
          </p:cNvPr>
          <p:cNvSpPr/>
          <p:nvPr/>
        </p:nvSpPr>
        <p:spPr>
          <a:xfrm>
            <a:off x="4544476" y="2053170"/>
            <a:ext cx="144992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cc-&gt;do_interupt()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DA3592B-E506-4687-9737-9B51BF9BA58B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4250270" y="2188637"/>
            <a:ext cx="294206" cy="42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3DABA51-66C2-45D6-84D8-425CF254615F}"/>
              </a:ext>
            </a:extLst>
          </p:cNvPr>
          <p:cNvSpPr/>
          <p:nvPr/>
        </p:nvSpPr>
        <p:spPr>
          <a:xfrm>
            <a:off x="6288606" y="2023542"/>
            <a:ext cx="182878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64C4F43-7D3A-49A8-8B9A-72D86A8E7066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5994400" y="2159009"/>
            <a:ext cx="294206" cy="2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168BDE3-A3D4-45B2-84A5-8C04EFF743AF}"/>
              </a:ext>
            </a:extLst>
          </p:cNvPr>
          <p:cNvSpPr/>
          <p:nvPr/>
        </p:nvSpPr>
        <p:spPr>
          <a:xfrm>
            <a:off x="220133" y="2887131"/>
            <a:ext cx="24299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arm_cpu_do_interrupt_aarch64()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614F045-DC17-4F82-AD45-10FAF70956B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H="1">
            <a:off x="220133" y="2159009"/>
            <a:ext cx="7897261" cy="863589"/>
          </a:xfrm>
          <a:prstGeom prst="bentConnector5">
            <a:avLst>
              <a:gd name="adj1" fmla="val -2895"/>
              <a:gd name="adj2" fmla="val 50000"/>
              <a:gd name="adj3" fmla="val 1028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16B7EDF-29C3-436D-A6E4-6AFEA92B4A1E}"/>
              </a:ext>
            </a:extLst>
          </p:cNvPr>
          <p:cNvSpPr txBox="1"/>
          <p:nvPr/>
        </p:nvSpPr>
        <p:spPr>
          <a:xfrm>
            <a:off x="2975738" y="2668654"/>
            <a:ext cx="504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= env-&gt;cp15.vbar_el[new_el];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+= 0x80; /* cs-&gt;exception_index == EXCP_IRQ/EXCP_VIRQ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env-&gt;pc = addr; /* GuestOS’s Exception Vector Irq Addr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12EE01-C73C-40D4-AA31-3555D464461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2650067" y="3022597"/>
            <a:ext cx="3256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2CFEF-1E21-41BF-928D-325F45480C9B}"/>
              </a:ext>
            </a:extLst>
          </p:cNvPr>
          <p:cNvSpPr txBox="1"/>
          <p:nvPr/>
        </p:nvSpPr>
        <p:spPr>
          <a:xfrm>
            <a:off x="69399" y="110066"/>
            <a:ext cx="9187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 Model: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 -&gt; [GPIO_IN].GIC.[GPIO_OUT] -&gt; [GPIO_IN].Core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GPIO_IN IRQ is created by qdev_init_gpio_in()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GPIO_OUT IRQ is initialized by sysbus_init_irq()-&gt;qdev_init_gpio_out_named(). Attention, GPIO_OUT IRQ is not created.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Actually it is just a IRQ pointer, and the IRQ pointer will point to the GPIO_IN IRQ which connected.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sysbus_connect_irq() connects GPIO_OUT and GPIO_IN IRQ.</a:t>
            </a:r>
          </a:p>
        </p:txBody>
      </p:sp>
    </p:spTree>
    <p:extLst>
      <p:ext uri="{BB962C8B-B14F-4D97-AF65-F5344CB8AC3E}">
        <p14:creationId xmlns:p14="http://schemas.microsoft.com/office/powerpoint/2010/main" val="2921825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C573B15-7AD0-4977-A20D-06494322AEA2}"/>
              </a:ext>
            </a:extLst>
          </p:cNvPr>
          <p:cNvSpPr/>
          <p:nvPr/>
        </p:nvSpPr>
        <p:spPr>
          <a:xfrm>
            <a:off x="0" y="0"/>
            <a:ext cx="156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8DD3352-031B-4B8B-9401-77C6FA50153F}"/>
              </a:ext>
            </a:extLst>
          </p:cNvPr>
          <p:cNvSpPr/>
          <p:nvPr/>
        </p:nvSpPr>
        <p:spPr>
          <a:xfrm>
            <a:off x="183781" y="4479659"/>
            <a:ext cx="16891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gpex_host_realize()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F1A5D764-CDA2-4D45-8468-5F72DA5B31FD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1872881" y="4399754"/>
            <a:ext cx="218477" cy="215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65C9C4C-5EEC-405A-BA3D-C467F36A3808}"/>
              </a:ext>
            </a:extLst>
          </p:cNvPr>
          <p:cNvSpPr/>
          <p:nvPr/>
        </p:nvSpPr>
        <p:spPr>
          <a:xfrm>
            <a:off x="2091358" y="4264754"/>
            <a:ext cx="1900911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pci_register_root_bus()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047C671-CBCD-4145-B8CD-31FD88B1DCE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992269" y="4399754"/>
            <a:ext cx="353318" cy="4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1850C914-DC83-4362-BD1C-5C37831A2032}"/>
              </a:ext>
            </a:extLst>
          </p:cNvPr>
          <p:cNvSpPr/>
          <p:nvPr/>
        </p:nvSpPr>
        <p:spPr>
          <a:xfrm>
            <a:off x="4345587" y="4310544"/>
            <a:ext cx="1207110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pci_bus_irqs()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805935-3501-4C9F-AF06-8A1EC72A5CB8}"/>
              </a:ext>
            </a:extLst>
          </p:cNvPr>
          <p:cNvSpPr/>
          <p:nvPr/>
        </p:nvSpPr>
        <p:spPr>
          <a:xfrm>
            <a:off x="5801374" y="4134644"/>
            <a:ext cx="228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bus-&gt;set_irq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set_irq;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bus-&gt;nirq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0D656E3-3FB1-47BE-B83B-80DD964EA1AB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5552697" y="4334699"/>
            <a:ext cx="248677" cy="110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71FEA7B-CFAD-44C4-AF8E-4D8C808B24DA}"/>
              </a:ext>
            </a:extLst>
          </p:cNvPr>
          <p:cNvSpPr/>
          <p:nvPr/>
        </p:nvSpPr>
        <p:spPr>
          <a:xfrm>
            <a:off x="2091358" y="4694843"/>
            <a:ext cx="4045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route_intx_to_irq 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gpex_route_inx_pin_to_irq;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A94389F6-ECBE-456F-BEFC-53261A159D43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1872881" y="4615126"/>
            <a:ext cx="218477" cy="202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560B7586-11CF-4A5F-A730-BB365B78C3F1}"/>
              </a:ext>
            </a:extLst>
          </p:cNvPr>
          <p:cNvSpPr/>
          <p:nvPr/>
        </p:nvSpPr>
        <p:spPr>
          <a:xfrm>
            <a:off x="5440029" y="4938570"/>
            <a:ext cx="3620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route.irq = GPEXHost-&gt;irq_num[pin]; /* gsi */</a:t>
            </a: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53357B7A-437C-4FDE-B40E-0ED5CB416F42}"/>
              </a:ext>
            </a:extLst>
          </p:cNvPr>
          <p:cNvCxnSpPr>
            <a:cxnSpLocks/>
            <a:stCxn id="105" idx="3"/>
            <a:endCxn id="110" idx="0"/>
          </p:cNvCxnSpPr>
          <p:nvPr/>
        </p:nvCxnSpPr>
        <p:spPr>
          <a:xfrm>
            <a:off x="6136963" y="4817954"/>
            <a:ext cx="1113112" cy="12061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D20225-E1DC-4345-8C4A-166787156F0D}"/>
              </a:ext>
            </a:extLst>
          </p:cNvPr>
          <p:cNvSpPr/>
          <p:nvPr/>
        </p:nvSpPr>
        <p:spPr>
          <a:xfrm>
            <a:off x="286529" y="3334161"/>
            <a:ext cx="11459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create_pcie()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BEDBC67-7F2F-4EB5-AAE4-5B0ABD2FEA54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>
            <a:off x="1432504" y="3469628"/>
            <a:ext cx="829654" cy="517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F8B516B8-C17F-4CD6-B6A2-C618B772DD55}"/>
              </a:ext>
            </a:extLst>
          </p:cNvPr>
          <p:cNvSpPr/>
          <p:nvPr/>
        </p:nvSpPr>
        <p:spPr>
          <a:xfrm>
            <a:off x="2262158" y="3103359"/>
            <a:ext cx="5032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int irq = vms-&gt;irqmap[VIRT_PCIE];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irqmap[VIRT_PCIE]: 3-&gt;6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8373535-55B8-4DC9-9061-1539CA0BC743}"/>
              </a:ext>
            </a:extLst>
          </p:cNvPr>
          <p:cNvSpPr/>
          <p:nvPr/>
        </p:nvSpPr>
        <p:spPr>
          <a:xfrm>
            <a:off x="2262158" y="3453314"/>
            <a:ext cx="4794345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sysbus_connect_irq(SysBus, i, qdev_get_gpio_in(GIC, irq + i))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9C408D-1E46-4024-B8B4-A0F3582BFD28}"/>
              </a:ext>
            </a:extLst>
          </p:cNvPr>
          <p:cNvSpPr/>
          <p:nvPr/>
        </p:nvSpPr>
        <p:spPr>
          <a:xfrm>
            <a:off x="0" y="3661934"/>
            <a:ext cx="2262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0-&gt;GPEX_NUM_IRQS(4)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BC8466D-2096-4805-AA9A-E00F74B5AA6A}"/>
              </a:ext>
            </a:extLst>
          </p:cNvPr>
          <p:cNvSpPr/>
          <p:nvPr/>
        </p:nvSpPr>
        <p:spPr>
          <a:xfrm>
            <a:off x="2262158" y="3863613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SysBus-&gt;irq_num[i] = irq + i; /* gsi -&gt; irq + i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3652AAD-434F-4CCF-89CC-239B821B1CEE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 flipV="1">
            <a:off x="1432504" y="3226470"/>
            <a:ext cx="829654" cy="243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84C26BAC-A1A1-4BB2-BE89-B2F360C97952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1432504" y="3469628"/>
            <a:ext cx="829654" cy="127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9139A8D1-42C0-45B3-ADE7-CF4F20AD4EC6}"/>
              </a:ext>
            </a:extLst>
          </p:cNvPr>
          <p:cNvCxnSpPr>
            <a:cxnSpLocks/>
            <a:stCxn id="127" idx="3"/>
            <a:endCxn id="110" idx="0"/>
          </p:cNvCxnSpPr>
          <p:nvPr/>
        </p:nvCxnSpPr>
        <p:spPr>
          <a:xfrm>
            <a:off x="6294031" y="3986724"/>
            <a:ext cx="1296000" cy="95184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7BA458-0F90-4867-8291-BF199B9B7E54}"/>
              </a:ext>
            </a:extLst>
          </p:cNvPr>
          <p:cNvSpPr/>
          <p:nvPr/>
        </p:nvSpPr>
        <p:spPr>
          <a:xfrm>
            <a:off x="183781" y="603689"/>
            <a:ext cx="15663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8ED99F-F730-4F70-8C6F-087F606094EC}"/>
              </a:ext>
            </a:extLst>
          </p:cNvPr>
          <p:cNvSpPr/>
          <p:nvPr/>
        </p:nvSpPr>
        <p:spPr>
          <a:xfrm>
            <a:off x="1932957" y="603689"/>
            <a:ext cx="164772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6270395-726E-40A9-8B3B-B56048F35E3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750115" y="739156"/>
            <a:ext cx="18284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959401-7D0A-4F14-BD67-D362B1BA2141}"/>
              </a:ext>
            </a:extLst>
          </p:cNvPr>
          <p:cNvSpPr/>
          <p:nvPr/>
        </p:nvSpPr>
        <p:spPr>
          <a:xfrm>
            <a:off x="3763784" y="539100"/>
            <a:ext cx="382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pci_irq_handler;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pci_dev-&gt;config[PCI_INTERRUPT_PIN] – 1;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0CDA0DF-2ED7-4963-B9D0-E6D12DE7C89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580686" y="739155"/>
            <a:ext cx="18309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90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557888-391B-4145-9461-9D321984DD0F}"/>
              </a:ext>
            </a:extLst>
          </p:cNvPr>
          <p:cNvSpPr/>
          <p:nvPr/>
        </p:nvSpPr>
        <p:spPr>
          <a:xfrm>
            <a:off x="203200" y="6155265"/>
            <a:ext cx="1363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arm_cpu_initfn()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811765D-7EE1-40FE-A05C-817E72DF3C8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566334" y="6155266"/>
            <a:ext cx="313264" cy="135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9AA2F5-D5D8-4AAE-9DF7-AA24989C5F3D}"/>
              </a:ext>
            </a:extLst>
          </p:cNvPr>
          <p:cNvSpPr/>
          <p:nvPr/>
        </p:nvSpPr>
        <p:spPr>
          <a:xfrm>
            <a:off x="1879598" y="6019799"/>
            <a:ext cx="3335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qdev_init_gpio_in(cpu, arm_cpu_set_irq, 4)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B04438-93D3-4DE9-B225-E52BD3DEC790}"/>
              </a:ext>
            </a:extLst>
          </p:cNvPr>
          <p:cNvSpPr/>
          <p:nvPr/>
        </p:nvSpPr>
        <p:spPr>
          <a:xfrm>
            <a:off x="5528729" y="5946000"/>
            <a:ext cx="248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arm_cpu_set_irq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DEVICE(cpu)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53B9830-2C8D-4BBF-AA8B-9C599CEC3A8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15465" y="6155266"/>
            <a:ext cx="313264" cy="67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7C692A-6EA0-4DD4-90CD-81FB87C27080}"/>
              </a:ext>
            </a:extLst>
          </p:cNvPr>
          <p:cNvSpPr/>
          <p:nvPr/>
        </p:nvSpPr>
        <p:spPr>
          <a:xfrm>
            <a:off x="1879598" y="6426198"/>
            <a:ext cx="364913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qdev_init_gpio_out(cpu, cpu-&gt;gt_timer_outputs)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A7872D-89E1-4262-A087-B6C9B6B79B91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566334" y="6290732"/>
            <a:ext cx="313264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5074453-E7CB-4990-A93C-EAF91AABBBA7}"/>
              </a:ext>
            </a:extLst>
          </p:cNvPr>
          <p:cNvSpPr/>
          <p:nvPr/>
        </p:nvSpPr>
        <p:spPr>
          <a:xfrm>
            <a:off x="118534" y="5690734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[GPIO_IN].ARM.Core.[GPIO_OUT]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36C53-8BC1-4164-8804-53B44EB56809}"/>
              </a:ext>
            </a:extLst>
          </p:cNvPr>
          <p:cNvSpPr/>
          <p:nvPr/>
        </p:nvSpPr>
        <p:spPr>
          <a:xfrm>
            <a:off x="1" y="3062797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[GPIO_IN].GIC.[GPIO_OUT]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0474E0-EC86-41E8-A14F-42831C3F1230}"/>
              </a:ext>
            </a:extLst>
          </p:cNvPr>
          <p:cNvSpPr/>
          <p:nvPr/>
        </p:nvSpPr>
        <p:spPr>
          <a:xfrm>
            <a:off x="118534" y="4229291"/>
            <a:ext cx="1447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arm_gic_realize()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B9567C-AB88-4489-B429-8107AE20F637}"/>
              </a:ext>
            </a:extLst>
          </p:cNvPr>
          <p:cNvSpPr/>
          <p:nvPr/>
        </p:nvSpPr>
        <p:spPr>
          <a:xfrm>
            <a:off x="1807634" y="4229290"/>
            <a:ext cx="2012928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gic_init_irqs_and_mmio()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24510F-3708-4B82-91DA-6A5055D9EDB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3820562" y="3917927"/>
            <a:ext cx="273192" cy="446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D3B5BB2-CFD3-47E9-A506-B0BB35A76EC9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1566334" y="4364290"/>
            <a:ext cx="241300" cy="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807795-8A5D-4BD6-B805-B46EFEE9165E}"/>
              </a:ext>
            </a:extLst>
          </p:cNvPr>
          <p:cNvSpPr/>
          <p:nvPr/>
        </p:nvSpPr>
        <p:spPr>
          <a:xfrm>
            <a:off x="4093754" y="3782460"/>
            <a:ext cx="304943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qdev_init_gpio_in(GIC, gic_set_irq, 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65FA3AE-6405-4FC2-99AE-648EB24AF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8181" y="3049511"/>
            <a:ext cx="288000" cy="129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53E85C0-C9D1-4613-8D2E-D5C8039D5247}"/>
              </a:ext>
            </a:extLst>
          </p:cNvPr>
          <p:cNvSpPr/>
          <p:nvPr/>
        </p:nvSpPr>
        <p:spPr>
          <a:xfrm>
            <a:off x="3476531" y="2321348"/>
            <a:ext cx="566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/* For the GIC, also expose incoming GPIO lines for PPIs for each CPU.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GPIO array layout is thus: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[0..N-1] SPIs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[N..N+31] PPIs for CPU 0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[N+32..N+63] PPIs for CPU 1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 ...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n = (GIC-&gt;num_irq – GIC_INTERNAL) + (GIC-&gt;num_cpu * GIC_INTERNAL)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A4F7B9A-4DE8-4805-B115-217BB205767A}"/>
              </a:ext>
            </a:extLst>
          </p:cNvPr>
          <p:cNvSpPr/>
          <p:nvPr/>
        </p:nvSpPr>
        <p:spPr>
          <a:xfrm>
            <a:off x="4093754" y="4430000"/>
            <a:ext cx="1434975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sysbus_init_irq()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1D3157-D909-4D71-A50B-CBDD8EBFC49D}"/>
              </a:ext>
            </a:extLst>
          </p:cNvPr>
          <p:cNvSpPr/>
          <p:nvPr/>
        </p:nvSpPr>
        <p:spPr>
          <a:xfrm>
            <a:off x="4061862" y="4166529"/>
            <a:ext cx="1840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 irq/fiq/virq/vfiq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B7D8F9C-D4CF-4EAF-BBF5-0F010CE503AC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3820562" y="4364290"/>
            <a:ext cx="273192" cy="200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75343AB-8CBE-4ADE-9A63-EE93091FD24D}"/>
              </a:ext>
            </a:extLst>
          </p:cNvPr>
          <p:cNvSpPr/>
          <p:nvPr/>
        </p:nvSpPr>
        <p:spPr>
          <a:xfrm>
            <a:off x="5728696" y="4346416"/>
            <a:ext cx="2352604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qdev_init_gpio_out_named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(SysBus, GIC-&gt;parent_irq, 1)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32572F6-7E08-4D1D-B4C4-B728E08D7B12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5528729" y="4490416"/>
            <a:ext cx="199967" cy="745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B13BF97-9456-41BC-A240-D440C9F167E4}"/>
              </a:ext>
            </a:extLst>
          </p:cNvPr>
          <p:cNvSpPr/>
          <p:nvPr/>
        </p:nvSpPr>
        <p:spPr>
          <a:xfrm>
            <a:off x="4093754" y="4926580"/>
            <a:ext cx="2153137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memory_region_init_io(ops)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59D7872-5832-4C3E-92DF-B8C78D14024C}"/>
              </a:ext>
            </a:extLst>
          </p:cNvPr>
          <p:cNvCxnSpPr>
            <a:cxnSpLocks/>
            <a:stCxn id="13" idx="3"/>
            <a:endCxn id="60" idx="1"/>
          </p:cNvCxnSpPr>
          <p:nvPr/>
        </p:nvCxnSpPr>
        <p:spPr>
          <a:xfrm>
            <a:off x="3820562" y="4364290"/>
            <a:ext cx="273192" cy="697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F4E04B0-4654-4FCE-9B87-F768C27F0DA1}"/>
              </a:ext>
            </a:extLst>
          </p:cNvPr>
          <p:cNvSpPr/>
          <p:nvPr/>
        </p:nvSpPr>
        <p:spPr>
          <a:xfrm>
            <a:off x="4061862" y="5288160"/>
            <a:ext cx="2814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.read_with_attrs = gic_dist_read,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.write_with_attrs = gic_dist_write,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5D4D5B2-788C-4076-9127-5C28D5FDD3E5}"/>
              </a:ext>
            </a:extLst>
          </p:cNvPr>
          <p:cNvCxnSpPr>
            <a:cxnSpLocks/>
          </p:cNvCxnSpPr>
          <p:nvPr/>
        </p:nvCxnSpPr>
        <p:spPr>
          <a:xfrm rot="5400000">
            <a:off x="5214867" y="4617020"/>
            <a:ext cx="324000" cy="12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E91DC75-2584-478E-B141-39050ECF5605}"/>
              </a:ext>
            </a:extLst>
          </p:cNvPr>
          <p:cNvSpPr/>
          <p:nvPr/>
        </p:nvSpPr>
        <p:spPr>
          <a:xfrm>
            <a:off x="6681605" y="6654379"/>
            <a:ext cx="2499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PIC: Programmable Interrupt Controller</a:t>
            </a:r>
            <a:endParaRPr lang="zh-CN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9B89DE84-6D0D-45BE-AD44-5B0B36AD3D1F}"/>
              </a:ext>
            </a:extLst>
          </p:cNvPr>
          <p:cNvCxnSpPr>
            <a:cxnSpLocks/>
            <a:stCxn id="51" idx="3"/>
            <a:endCxn id="10" idx="3"/>
          </p:cNvCxnSpPr>
          <p:nvPr/>
        </p:nvCxnSpPr>
        <p:spPr>
          <a:xfrm flipH="1">
            <a:off x="8017929" y="4490416"/>
            <a:ext cx="63371" cy="1732583"/>
          </a:xfrm>
          <a:prstGeom prst="curvedConnector3">
            <a:avLst>
              <a:gd name="adj1" fmla="val -360733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CD5D6D7-932F-4DBB-B9F3-EC058DD7302D}"/>
              </a:ext>
            </a:extLst>
          </p:cNvPr>
          <p:cNvSpPr/>
          <p:nvPr/>
        </p:nvSpPr>
        <p:spPr>
          <a:xfrm>
            <a:off x="5654181" y="5688270"/>
            <a:ext cx="279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init_cpus()-&gt;sysbus_connect_irq()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</a:t>
            </a:r>
            <a:r>
              <a:rPr sz="984" err="1"/>
              <a:t>ring中的ring数组记录的是可用buffer的head</a:t>
            </a:r>
            <a:r>
              <a:rPr sz="984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virtqueue中的last_avail_idx记录ring</a:t>
            </a:r>
            <a:r>
              <a:rPr sz="984"/>
              <a:t>[]</a:t>
            </a:r>
            <a:r>
              <a:rPr sz="984" err="1"/>
              <a:t>数组中首个可用的buffer头部。即根据last_avail_idx查找ring</a:t>
            </a:r>
            <a:r>
              <a:rPr sz="984"/>
              <a:t>[],</a:t>
            </a:r>
            <a:r>
              <a:rPr sz="984" err="1"/>
              <a:t>根据ring</a:t>
            </a:r>
            <a:r>
              <a:rPr sz="984"/>
              <a:t>[]</a:t>
            </a:r>
            <a:r>
              <a:rPr sz="984" err="1"/>
              <a:t>数组得到desc表的下标。然后last_avail_idx</a:t>
            </a:r>
            <a:r>
              <a:rPr sz="984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每次host向客户机发送数据就需要从这里获取一个buffer</a:t>
            </a:r>
            <a:r>
              <a:rPr sz="984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</a:t>
            </a:r>
            <a:r>
              <a:rPr sz="984" err="1"/>
              <a:t>数组中，一个元素对应一个virtq_used_elem结构，其中id记录对应buffer的head，len记录长度</a:t>
            </a:r>
            <a:r>
              <a:rPr sz="984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351716</TotalTime>
  <Words>13266</Words>
  <Application>Microsoft Office PowerPoint</Application>
  <PresentationFormat>全屏显示(4:3)</PresentationFormat>
  <Paragraphs>1474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Arial Hebrew</vt:lpstr>
      <vt:lpstr>Courier</vt:lpstr>
      <vt:lpstr>Helvetica Neue</vt:lpstr>
      <vt:lpstr>Helvetica Neue Medium</vt:lpstr>
      <vt:lpstr>DengXian</vt:lpstr>
      <vt:lpstr>DengXian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932</cp:revision>
  <dcterms:created xsi:type="dcterms:W3CDTF">2018-09-29T15:18:47Z</dcterms:created>
  <dcterms:modified xsi:type="dcterms:W3CDTF">2021-02-18T16:00:21Z</dcterms:modified>
</cp:coreProperties>
</file>