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sldIdLst>
    <p:sldId id="309" r:id="rId2"/>
    <p:sldId id="310" r:id="rId3"/>
    <p:sldId id="302" r:id="rId4"/>
    <p:sldId id="301" r:id="rId5"/>
    <p:sldId id="312" r:id="rId6"/>
    <p:sldId id="279" r:id="rId7"/>
    <p:sldId id="266" r:id="rId8"/>
    <p:sldId id="281" r:id="rId9"/>
    <p:sldId id="283" r:id="rId10"/>
    <p:sldId id="282" r:id="rId11"/>
    <p:sldId id="313" r:id="rId12"/>
    <p:sldId id="298" r:id="rId13"/>
    <p:sldId id="276" r:id="rId14"/>
    <p:sldId id="278" r:id="rId15"/>
    <p:sldId id="314" r:id="rId16"/>
    <p:sldId id="275" r:id="rId17"/>
    <p:sldId id="277" r:id="rId18"/>
    <p:sldId id="256" r:id="rId19"/>
    <p:sldId id="259" r:id="rId20"/>
    <p:sldId id="260" r:id="rId21"/>
    <p:sldId id="267" r:id="rId22"/>
    <p:sldId id="268" r:id="rId23"/>
    <p:sldId id="269" r:id="rId24"/>
    <p:sldId id="270" r:id="rId25"/>
    <p:sldId id="271" r:id="rId26"/>
    <p:sldId id="272" r:id="rId27"/>
    <p:sldId id="273" r:id="rId28"/>
    <p:sldId id="274" r:id="rId29"/>
    <p:sldId id="280" r:id="rId30"/>
    <p:sldId id="284" r:id="rId31"/>
    <p:sldId id="285" r:id="rId32"/>
    <p:sldId id="289" r:id="rId33"/>
    <p:sldId id="287" r:id="rId34"/>
    <p:sldId id="286" r:id="rId35"/>
    <p:sldId id="288" r:id="rId36"/>
    <p:sldId id="290" r:id="rId37"/>
    <p:sldId id="293" r:id="rId38"/>
    <p:sldId id="294" r:id="rId39"/>
    <p:sldId id="295" r:id="rId40"/>
    <p:sldId id="296" r:id="rId41"/>
    <p:sldId id="297" r:id="rId42"/>
    <p:sldId id="299" r:id="rId43"/>
    <p:sldId id="303" r:id="rId44"/>
    <p:sldId id="304" r:id="rId45"/>
    <p:sldId id="305" r:id="rId46"/>
    <p:sldId id="306" r:id="rId47"/>
    <p:sldId id="307" r:id="rId48"/>
    <p:sldId id="308" r:id="rId49"/>
    <p:sldId id="315" r:id="rId50"/>
    <p:sldId id="320" r:id="rId51"/>
    <p:sldId id="316" r:id="rId52"/>
    <p:sldId id="317" r:id="rId53"/>
    <p:sldId id="318" r:id="rId54"/>
    <p:sldId id="319" r:id="rId55"/>
    <p:sldId id="340" r:id="rId56"/>
    <p:sldId id="321" r:id="rId57"/>
    <p:sldId id="322" r:id="rId58"/>
    <p:sldId id="326" r:id="rId59"/>
    <p:sldId id="327" r:id="rId60"/>
    <p:sldId id="323" r:id="rId61"/>
    <p:sldId id="324" r:id="rId62"/>
    <p:sldId id="325" r:id="rId63"/>
    <p:sldId id="328" r:id="rId64"/>
    <p:sldId id="329" r:id="rId65"/>
    <p:sldId id="331" r:id="rId66"/>
    <p:sldId id="330" r:id="rId67"/>
    <p:sldId id="335" r:id="rId68"/>
    <p:sldId id="332" r:id="rId69"/>
    <p:sldId id="336" r:id="rId70"/>
    <p:sldId id="333" r:id="rId71"/>
    <p:sldId id="334" r:id="rId72"/>
    <p:sldId id="339" r:id="rId73"/>
    <p:sldId id="338" r:id="rId74"/>
    <p:sldId id="341" r:id="rId75"/>
    <p:sldId id="337" r:id="rId76"/>
    <p:sldId id="345" r:id="rId77"/>
    <p:sldId id="342" r:id="rId78"/>
    <p:sldId id="344" r:id="rId79"/>
    <p:sldId id="346" r:id="rId80"/>
    <p:sldId id="343" r:id="rId81"/>
    <p:sldId id="347" r:id="rId82"/>
    <p:sldId id="348" r:id="rId83"/>
    <p:sldId id="349"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5380" autoAdjust="0"/>
  </p:normalViewPr>
  <p:slideViewPr>
    <p:cSldViewPr snapToGrid="0" snapToObjects="1">
      <p:cViewPr>
        <p:scale>
          <a:sx n="100" d="100"/>
          <a:sy n="100" d="100"/>
        </p:scale>
        <p:origin x="276" y="1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C3F9-8620-244C-9465-C56881C59BB0}" type="datetimeFigureOut">
              <a:rPr lang="zh-CN" altLang="en-US"/>
              <a:t>2021/5/9</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CC898-AE72-CC4B-A2E1-E7018F16E9EE}" type="slidenum">
              <a:rPr/>
              <a:t>‹#›</a:t>
            </a:fld>
            <a:endParaRPr kumimoji="1" lang="zh-CN" altLang="en-US"/>
          </a:p>
        </p:txBody>
      </p:sp>
    </p:spTree>
    <p:extLst>
      <p:ext uri="{BB962C8B-B14F-4D97-AF65-F5344CB8AC3E}">
        <p14:creationId xmlns:p14="http://schemas.microsoft.com/office/powerpoint/2010/main" val="40021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2021/5/9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6EF07-974D-F04C-B7BF-1A0B4E5130D9}" type="datetimeFigureOut">
              <a:rPr kumimoji="1" lang="zh-CN" altLang="en-US" smtClean="0"/>
              <a:t>2021/5/9</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94F46-C87D-3D44-A3B0-D7E7A85FEFDD}" type="slidenum">
              <a:rPr kumimoji="1" lang="zh-CN" altLang="en-US" smtClean="0"/>
              <a:t>‹#›</a:t>
            </a:fld>
            <a:endParaRPr kumimoji="1" lang="zh-CN" altLang="en-US"/>
          </a:p>
        </p:txBody>
      </p:sp>
    </p:spTree>
    <p:extLst>
      <p:ext uri="{BB962C8B-B14F-4D97-AF65-F5344CB8AC3E}">
        <p14:creationId xmlns:p14="http://schemas.microsoft.com/office/powerpoint/2010/main" val="968505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3" y="4742574"/>
            <a:ext cx="822186"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35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ea typeface="Arial" charset="0"/>
                <a:cs typeface="Arial" charset="0"/>
              </a:rPr>
              <a:t>virito</a:t>
            </a:r>
            <a:r>
              <a:rPr lang="zh-CN" altLang="en-US" sz="1000">
                <a:ea typeface="Arial" charset="0"/>
                <a:cs typeface="Arial" charset="0"/>
              </a:rPr>
              <a:t>内核代码</a:t>
            </a:r>
            <a:endParaRPr lang="en-US" altLang="zh-CN" sz="1000">
              <a:ea typeface="Arial" charset="0"/>
              <a:cs typeface="Arial" charset="0"/>
            </a:endParaRPr>
          </a:p>
        </p:txBody>
      </p:sp>
      <p:sp>
        <p:nvSpPr>
          <p:cNvPr id="8" name="圆角矩形 7"/>
          <p:cNvSpPr/>
          <p:nvPr/>
        </p:nvSpPr>
        <p:spPr>
          <a:xfrm>
            <a:off x="98322" y="3457735"/>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virtnet_probe()</a:t>
            </a:r>
            <a:endParaRPr kumimoji="1" lang="zh-CN" altLang="en-US" sz="1000">
              <a:solidFill>
                <a:schemeClr val="tx1"/>
              </a:solidFill>
              <a:ea typeface="Arial" charset="0"/>
              <a:cs typeface="Arial" charset="0"/>
            </a:endParaRPr>
          </a:p>
        </p:txBody>
      </p:sp>
      <p:sp>
        <p:nvSpPr>
          <p:cNvPr id="4" name="圆角矩形 3"/>
          <p:cNvSpPr/>
          <p:nvPr/>
        </p:nvSpPr>
        <p:spPr>
          <a:xfrm>
            <a:off x="1443551" y="805630"/>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alloc_etherdev_mq()</a:t>
            </a:r>
            <a:endParaRPr kumimoji="1" lang="zh-CN" altLang="en-US" sz="1000">
              <a:solidFill>
                <a:schemeClr val="tx1"/>
              </a:solidFill>
              <a:ea typeface="Arial" charset="0"/>
              <a:cs typeface="Arial" charset="0"/>
            </a:endParaRPr>
          </a:p>
        </p:txBody>
      </p:sp>
      <p:sp>
        <p:nvSpPr>
          <p:cNvPr id="5" name="文本框 4"/>
          <p:cNvSpPr txBox="1"/>
          <p:nvPr/>
        </p:nvSpPr>
        <p:spPr>
          <a:xfrm>
            <a:off x="1443551" y="541575"/>
            <a:ext cx="1834017" cy="246221"/>
          </a:xfrm>
          <a:prstGeom prst="rect">
            <a:avLst/>
          </a:prstGeom>
          <a:noFill/>
        </p:spPr>
        <p:txBody>
          <a:bodyPr wrap="square" rtlCol="0">
            <a:spAutoFit/>
          </a:bodyPr>
          <a:lstStyle/>
          <a:p>
            <a:r>
              <a:rPr lang="zh-CN" altLang="en-US" sz="1000">
                <a:ea typeface="Arial" charset="0"/>
                <a:cs typeface="Arial" charset="0"/>
              </a:rPr>
              <a:t>分配网络设备，并做初始化</a:t>
            </a:r>
            <a:endParaRPr lang="en-US" altLang="zh-CN" sz="1000">
              <a:ea typeface="Arial" charset="0"/>
              <a:cs typeface="Arial" charset="0"/>
            </a:endParaRPr>
          </a:p>
        </p:txBody>
      </p:sp>
      <p:cxnSp>
        <p:nvCxnSpPr>
          <p:cNvPr id="6" name="肘形连接符 5"/>
          <p:cNvCxnSpPr>
            <a:stCxn id="8" idx="3"/>
            <a:endCxn id="4" idx="1"/>
          </p:cNvCxnSpPr>
          <p:nvPr/>
        </p:nvCxnSpPr>
        <p:spPr>
          <a:xfrm flipV="1">
            <a:off x="1142322" y="913630"/>
            <a:ext cx="301229" cy="26521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43551" y="1139944"/>
            <a:ext cx="2380718" cy="400110"/>
          </a:xfrm>
          <a:prstGeom prst="rect">
            <a:avLst/>
          </a:prstGeom>
        </p:spPr>
        <p:txBody>
          <a:bodyPr wrap="square">
            <a:spAutoFit/>
          </a:bodyPr>
          <a:lstStyle/>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netdev_ops</a:t>
            </a:r>
            <a:r>
              <a:rPr lang="de-DE" altLang="zh-CN" sz="1000" b="0">
                <a:solidFill>
                  <a:srgbClr val="000000"/>
                </a:solidFill>
                <a:effectLst/>
                <a:ea typeface="Arial Hebrew" charset="-79"/>
                <a:cs typeface="Arial Hebrew" charset="-79"/>
              </a:rPr>
              <a:t> = &amp;virtnet_netdev;</a:t>
            </a:r>
          </a:p>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ethtool_ops</a:t>
            </a:r>
            <a:r>
              <a:rPr lang="de-DE" altLang="zh-CN" sz="1000" b="0">
                <a:solidFill>
                  <a:srgbClr val="000000"/>
                </a:solidFill>
                <a:effectLst/>
                <a:ea typeface="Arial Hebrew" charset="-79"/>
                <a:cs typeface="Arial Hebrew" charset="-79"/>
              </a:rPr>
              <a:t> = &amp;virtnet_ethtool_ops;</a:t>
            </a:r>
          </a:p>
        </p:txBody>
      </p:sp>
      <p:cxnSp>
        <p:nvCxnSpPr>
          <p:cNvPr id="10" name="肘形连接符 9"/>
          <p:cNvCxnSpPr>
            <a:stCxn id="8" idx="3"/>
            <a:endCxn id="9" idx="1"/>
          </p:cNvCxnSpPr>
          <p:nvPr/>
        </p:nvCxnSpPr>
        <p:spPr>
          <a:xfrm flipV="1">
            <a:off x="1142322" y="1339999"/>
            <a:ext cx="301229" cy="222573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43551" y="2022903"/>
            <a:ext cx="1720318" cy="553998"/>
          </a:xfrm>
          <a:prstGeom prst="rect">
            <a:avLst/>
          </a:prstGeom>
        </p:spPr>
        <p:txBody>
          <a:bodyPr wrap="square">
            <a:spAutoFit/>
          </a:bodyPr>
          <a:lstStyle/>
          <a:p>
            <a:r>
              <a:rPr lang="mr-IN" altLang="zh-CN" sz="1000" b="0">
                <a:solidFill>
                  <a:srgbClr val="008000"/>
                </a:solidFill>
                <a:effectLst/>
                <a:ea typeface="Arial Hebrew" charset="-79"/>
                <a:cs typeface="Arial Hebrew" charset="-79"/>
              </a:rPr>
              <a:t>/* MTU range: 68 - 65535 */</a:t>
            </a:r>
            <a:endParaRPr lang="mr-IN" altLang="zh-CN" sz="1000" b="0">
              <a:solidFill>
                <a:srgbClr val="000000"/>
              </a:solidFill>
              <a:effectLst/>
              <a:ea typeface="Arial Hebrew" charset="-79"/>
              <a:cs typeface="Arial Hebrew" charset="-79"/>
            </a:endParaRP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min_mtu</a:t>
            </a:r>
            <a:r>
              <a:rPr lang="mr-IN" altLang="zh-CN" sz="1000" b="0">
                <a:solidFill>
                  <a:srgbClr val="000000"/>
                </a:solidFill>
                <a:effectLst/>
                <a:ea typeface="Arial Hebrew" charset="-79"/>
                <a:cs typeface="Arial Hebrew" charset="-79"/>
              </a:rPr>
              <a:t> = MIN_MTU;</a:t>
            </a: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max_mtu</a:t>
            </a:r>
            <a:r>
              <a:rPr lang="mr-IN" altLang="zh-CN" sz="1000" b="0">
                <a:solidFill>
                  <a:srgbClr val="000000"/>
                </a:solidFill>
                <a:effectLst/>
                <a:ea typeface="Arial Hebrew" charset="-79"/>
                <a:cs typeface="Arial Hebrew" charset="-79"/>
              </a:rPr>
              <a:t> = MAX_MTU;</a:t>
            </a:r>
          </a:p>
        </p:txBody>
      </p:sp>
      <p:cxnSp>
        <p:nvCxnSpPr>
          <p:cNvPr id="15" name="肘形连接符 14"/>
          <p:cNvCxnSpPr>
            <a:stCxn id="8" idx="3"/>
            <a:endCxn id="14" idx="1"/>
          </p:cNvCxnSpPr>
          <p:nvPr/>
        </p:nvCxnSpPr>
        <p:spPr>
          <a:xfrm flipV="1">
            <a:off x="1142322" y="2299902"/>
            <a:ext cx="301229" cy="12658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443551" y="1658368"/>
            <a:ext cx="1879600" cy="246221"/>
          </a:xfrm>
          <a:prstGeom prst="rect">
            <a:avLst/>
          </a:prstGeom>
        </p:spPr>
        <p:txBody>
          <a:bodyPr wrap="square">
            <a:spAutoFit/>
          </a:bodyPr>
          <a:lstStyle/>
          <a:p>
            <a:r>
              <a:rPr lang="zh-CN" altLang="en-US" sz="1000" b="0">
                <a:solidFill>
                  <a:srgbClr val="000000"/>
                </a:solidFill>
                <a:effectLst/>
                <a:ea typeface="Arial Hebrew" charset="-79"/>
                <a:cs typeface="Arial Hebrew" charset="-79"/>
              </a:rPr>
              <a:t>读取设置各种</a:t>
            </a:r>
            <a:r>
              <a:rPr lang="en-US" altLang="zh-CN" sz="1000" b="0">
                <a:solidFill>
                  <a:srgbClr val="000000"/>
                </a:solidFill>
                <a:effectLst/>
                <a:ea typeface="Arial Hebrew" charset="-79"/>
                <a:cs typeface="Arial Hebrew" charset="-79"/>
              </a:rPr>
              <a:t>features</a:t>
            </a:r>
            <a:endParaRPr lang="mr-IN" altLang="zh-CN" sz="1000" b="0">
              <a:solidFill>
                <a:srgbClr val="000000"/>
              </a:solidFill>
              <a:effectLst/>
              <a:ea typeface="Arial Hebrew" charset="-79"/>
              <a:cs typeface="Arial Hebrew" charset="-79"/>
            </a:endParaRPr>
          </a:p>
        </p:txBody>
      </p:sp>
      <p:cxnSp>
        <p:nvCxnSpPr>
          <p:cNvPr id="20" name="肘形连接符 19"/>
          <p:cNvCxnSpPr>
            <a:stCxn id="8" idx="3"/>
            <a:endCxn id="19" idx="1"/>
          </p:cNvCxnSpPr>
          <p:nvPr/>
        </p:nvCxnSpPr>
        <p:spPr>
          <a:xfrm flipV="1">
            <a:off x="1142322" y="1781479"/>
            <a:ext cx="301229" cy="17842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443551" y="2695215"/>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eth_hw_addr_random()</a:t>
            </a:r>
            <a:endParaRPr kumimoji="1" lang="zh-CN" altLang="en-US" sz="1000">
              <a:solidFill>
                <a:schemeClr val="tx1"/>
              </a:solidFill>
              <a:ea typeface="Arial" charset="0"/>
              <a:cs typeface="Arial" charset="0"/>
            </a:endParaRPr>
          </a:p>
        </p:txBody>
      </p:sp>
      <p:sp>
        <p:nvSpPr>
          <p:cNvPr id="25" name="矩形 24"/>
          <p:cNvSpPr/>
          <p:nvPr/>
        </p:nvSpPr>
        <p:spPr>
          <a:xfrm>
            <a:off x="2919551" y="2676354"/>
            <a:ext cx="2148840" cy="246221"/>
          </a:xfrm>
          <a:prstGeom prst="rect">
            <a:avLst/>
          </a:prstGeom>
        </p:spPr>
        <p:txBody>
          <a:bodyPr wrap="square">
            <a:spAutoFit/>
          </a:bodyPr>
          <a:lstStyle/>
          <a:p>
            <a:r>
              <a:rPr lang="zh-CN" altLang="en-US" sz="1000">
                <a:solidFill>
                  <a:srgbClr val="000000"/>
                </a:solidFill>
                <a:ea typeface="Arial Hebrew" charset="-79"/>
                <a:cs typeface="Arial Hebrew" charset="-79"/>
              </a:rPr>
              <a:t>如果没有配置</a:t>
            </a:r>
            <a:r>
              <a:rPr lang="en-US" altLang="zh-CN" sz="1000">
                <a:solidFill>
                  <a:srgbClr val="000000"/>
                </a:solidFill>
                <a:ea typeface="Arial Hebrew" charset="-79"/>
                <a:cs typeface="Arial Hebrew" charset="-79"/>
              </a:rPr>
              <a:t>mac</a:t>
            </a:r>
            <a:r>
              <a:rPr lang="zh-CN" altLang="en-US" sz="1000">
                <a:solidFill>
                  <a:srgbClr val="000000"/>
                </a:solidFill>
                <a:ea typeface="Arial Hebrew" charset="-79"/>
                <a:cs typeface="Arial Hebrew" charset="-79"/>
              </a:rPr>
              <a:t>，则随机设置</a:t>
            </a:r>
            <a:r>
              <a:rPr lang="en-US" altLang="zh-CN" sz="1000">
                <a:solidFill>
                  <a:srgbClr val="000000"/>
                </a:solidFill>
                <a:ea typeface="Arial Hebrew" charset="-79"/>
                <a:cs typeface="Arial Hebrew" charset="-79"/>
              </a:rPr>
              <a:t>mac</a:t>
            </a:r>
            <a:endParaRPr lang="mr-IN" altLang="zh-CN" sz="1000" b="0">
              <a:solidFill>
                <a:srgbClr val="000000"/>
              </a:solidFill>
              <a:effectLst/>
              <a:ea typeface="Arial Hebrew" charset="-79"/>
              <a:cs typeface="Arial Hebrew" charset="-79"/>
            </a:endParaRPr>
          </a:p>
        </p:txBody>
      </p:sp>
      <p:cxnSp>
        <p:nvCxnSpPr>
          <p:cNvPr id="26" name="肘形连接符 25"/>
          <p:cNvCxnSpPr>
            <a:stCxn id="8" idx="3"/>
            <a:endCxn id="24" idx="1"/>
          </p:cNvCxnSpPr>
          <p:nvPr/>
        </p:nvCxnSpPr>
        <p:spPr>
          <a:xfrm flipV="1">
            <a:off x="1142322" y="2803215"/>
            <a:ext cx="301229" cy="7625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443551" y="3044110"/>
            <a:ext cx="1289489" cy="246221"/>
          </a:xfrm>
          <a:prstGeom prst="rect">
            <a:avLst/>
          </a:prstGeom>
          <a:noFill/>
        </p:spPr>
        <p:txBody>
          <a:bodyPr wrap="square" rtlCol="0">
            <a:spAutoFit/>
          </a:bodyPr>
          <a:lstStyle/>
          <a:p>
            <a:r>
              <a:rPr lang="zh-CN" altLang="en-US" sz="1000">
                <a:ea typeface="Arial" charset="0"/>
                <a:cs typeface="Arial" charset="0"/>
              </a:rPr>
              <a:t>初始化</a:t>
            </a:r>
            <a:r>
              <a:rPr lang="en-US" altLang="zh-CN" sz="1000">
                <a:ea typeface="Arial" charset="0"/>
                <a:cs typeface="Arial" charset="0"/>
              </a:rPr>
              <a:t>virtnet_info</a:t>
            </a:r>
          </a:p>
        </p:txBody>
      </p:sp>
      <p:sp>
        <p:nvSpPr>
          <p:cNvPr id="30" name="圆角矩形 29"/>
          <p:cNvSpPr/>
          <p:nvPr/>
        </p:nvSpPr>
        <p:spPr>
          <a:xfrm>
            <a:off x="1443551" y="3331879"/>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 = netdev_priv(dev)</a:t>
            </a:r>
            <a:endParaRPr kumimoji="1" lang="zh-CN" altLang="en-US" sz="1000">
              <a:solidFill>
                <a:schemeClr val="tx1"/>
              </a:solidFill>
              <a:ea typeface="Arial" charset="0"/>
              <a:cs typeface="Arial" charset="0"/>
            </a:endParaRPr>
          </a:p>
        </p:txBody>
      </p:sp>
      <p:sp>
        <p:nvSpPr>
          <p:cNvPr id="31" name="圆角矩形 30"/>
          <p:cNvSpPr/>
          <p:nvPr/>
        </p:nvSpPr>
        <p:spPr>
          <a:xfrm>
            <a:off x="1443551" y="4831798"/>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init_vqs()</a:t>
            </a:r>
            <a:endParaRPr kumimoji="1" lang="zh-CN" altLang="en-US" sz="1000">
              <a:solidFill>
                <a:schemeClr val="tx1"/>
              </a:solidFill>
              <a:ea typeface="Arial" charset="0"/>
              <a:cs typeface="Arial" charset="0"/>
            </a:endParaRPr>
          </a:p>
        </p:txBody>
      </p:sp>
      <p:cxnSp>
        <p:nvCxnSpPr>
          <p:cNvPr id="32" name="肘形连接符 31"/>
          <p:cNvCxnSpPr>
            <a:stCxn id="8" idx="3"/>
            <a:endCxn id="30" idx="1"/>
          </p:cNvCxnSpPr>
          <p:nvPr/>
        </p:nvCxnSpPr>
        <p:spPr>
          <a:xfrm flipV="1">
            <a:off x="1142322" y="3439879"/>
            <a:ext cx="301229" cy="1258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8" idx="3"/>
            <a:endCxn id="31" idx="1"/>
          </p:cNvCxnSpPr>
          <p:nvPr/>
        </p:nvCxnSpPr>
        <p:spPr>
          <a:xfrm>
            <a:off x="1142322" y="3565735"/>
            <a:ext cx="301229" cy="13740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443551" y="6060408"/>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register_netdev()</a:t>
            </a:r>
            <a:endParaRPr kumimoji="1" lang="zh-CN" altLang="en-US" sz="1000">
              <a:solidFill>
                <a:schemeClr val="tx1"/>
              </a:solidFill>
              <a:ea typeface="Arial" charset="0"/>
              <a:cs typeface="Arial" charset="0"/>
            </a:endParaRPr>
          </a:p>
        </p:txBody>
      </p:sp>
      <p:sp>
        <p:nvSpPr>
          <p:cNvPr id="39" name="圆角矩形 38"/>
          <p:cNvSpPr/>
          <p:nvPr/>
        </p:nvSpPr>
        <p:spPr>
          <a:xfrm>
            <a:off x="1443551" y="6545445"/>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virtio_device_ready()</a:t>
            </a:r>
            <a:endParaRPr kumimoji="1" lang="zh-CN" altLang="en-US" sz="1000">
              <a:solidFill>
                <a:schemeClr val="tx1"/>
              </a:solidFill>
              <a:ea typeface="Arial" charset="0"/>
              <a:cs typeface="Arial" charset="0"/>
            </a:endParaRPr>
          </a:p>
        </p:txBody>
      </p:sp>
      <p:cxnSp>
        <p:nvCxnSpPr>
          <p:cNvPr id="40" name="肘形连接符 39"/>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8" idx="3"/>
            <a:endCxn id="38" idx="1"/>
          </p:cNvCxnSpPr>
          <p:nvPr/>
        </p:nvCxnSpPr>
        <p:spPr>
          <a:xfrm>
            <a:off x="1142322" y="3565735"/>
            <a:ext cx="301229" cy="26026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842210" y="649575"/>
            <a:ext cx="343740" cy="246221"/>
          </a:xfrm>
          <a:prstGeom prst="rect">
            <a:avLst/>
          </a:prstGeom>
          <a:noFill/>
        </p:spPr>
        <p:txBody>
          <a:bodyPr wrap="square" rtlCol="0">
            <a:spAutoFit/>
          </a:bodyPr>
          <a:lstStyle/>
          <a:p>
            <a:r>
              <a:rPr lang="mr-IN" altLang="zh-CN" sz="1000">
                <a:ea typeface="Arial" charset="0"/>
                <a:cs typeface="Arial" charset="0"/>
              </a:rPr>
              <a:t>…</a:t>
            </a:r>
            <a:endParaRPr lang="en-US" altLang="zh-CN" sz="1000">
              <a:ea typeface="Arial" charset="0"/>
              <a:cs typeface="Arial" charset="0"/>
            </a:endParaRPr>
          </a:p>
        </p:txBody>
      </p:sp>
      <p:cxnSp>
        <p:nvCxnSpPr>
          <p:cNvPr id="50" name="肘形连接符 49"/>
          <p:cNvCxnSpPr>
            <a:stCxn id="4" idx="3"/>
            <a:endCxn id="54" idx="1"/>
          </p:cNvCxnSpPr>
          <p:nvPr/>
        </p:nvCxnSpPr>
        <p:spPr>
          <a:xfrm>
            <a:off x="2775551" y="913630"/>
            <a:ext cx="415740" cy="3052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191291" y="836715"/>
            <a:ext cx="1296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alloc_netdev_mqs()</a:t>
            </a:r>
            <a:endParaRPr kumimoji="1" lang="zh-CN" altLang="en-US" sz="1000">
              <a:solidFill>
                <a:schemeClr val="tx1"/>
              </a:solidFill>
              <a:ea typeface="Arial" charset="0"/>
              <a:cs typeface="Arial" charset="0"/>
            </a:endParaRPr>
          </a:p>
        </p:txBody>
      </p:sp>
      <p:cxnSp>
        <p:nvCxnSpPr>
          <p:cNvPr id="63" name="肘形连接符 62"/>
          <p:cNvCxnSpPr>
            <a:stCxn id="54" idx="3"/>
            <a:endCxn id="64" idx="1"/>
          </p:cNvCxnSpPr>
          <p:nvPr/>
        </p:nvCxnSpPr>
        <p:spPr>
          <a:xfrm flipV="1">
            <a:off x="4487291" y="771088"/>
            <a:ext cx="257369" cy="1730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4744660" y="663649"/>
            <a:ext cx="1800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netif_alloc_netdev_queues()</a:t>
            </a:r>
            <a:endParaRPr kumimoji="1" lang="zh-CN" altLang="en-US" sz="1000">
              <a:solidFill>
                <a:schemeClr val="tx1"/>
              </a:solidFill>
              <a:ea typeface="Arial" charset="0"/>
              <a:cs typeface="Arial" charset="0"/>
            </a:endParaRPr>
          </a:p>
        </p:txBody>
      </p:sp>
      <p:cxnSp>
        <p:nvCxnSpPr>
          <p:cNvPr id="65" name="肘形连接符 64"/>
          <p:cNvCxnSpPr>
            <a:stCxn id="54" idx="3"/>
            <a:endCxn id="66" idx="1"/>
          </p:cNvCxnSpPr>
          <p:nvPr/>
        </p:nvCxnSpPr>
        <p:spPr>
          <a:xfrm>
            <a:off x="4487291" y="944154"/>
            <a:ext cx="257369" cy="13082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4744660" y="967538"/>
            <a:ext cx="1512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netif_alloc_rx_queues()</a:t>
            </a:r>
            <a:endParaRPr kumimoji="1" lang="zh-CN" altLang="en-US" sz="1000">
              <a:solidFill>
                <a:schemeClr val="tx1"/>
              </a:solidFill>
              <a:ea typeface="Arial" charset="0"/>
              <a:cs typeface="Arial" charset="0"/>
            </a:endParaRPr>
          </a:p>
        </p:txBody>
      </p:sp>
      <p:sp>
        <p:nvSpPr>
          <p:cNvPr id="76" name="圆角矩形 75"/>
          <p:cNvSpPr/>
          <p:nvPr/>
        </p:nvSpPr>
        <p:spPr>
          <a:xfrm>
            <a:off x="2860431" y="3743731"/>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virtnet_alloc_queues()</a:t>
            </a:r>
            <a:endParaRPr kumimoji="1" lang="zh-CN" altLang="en-US" sz="1000">
              <a:solidFill>
                <a:schemeClr val="tx1"/>
              </a:solidFill>
              <a:ea typeface="Arial" charset="0"/>
              <a:cs typeface="Arial" charset="0"/>
            </a:endParaRPr>
          </a:p>
        </p:txBody>
      </p:sp>
      <p:sp>
        <p:nvSpPr>
          <p:cNvPr id="77" name="圆角矩形 76"/>
          <p:cNvSpPr/>
          <p:nvPr/>
        </p:nvSpPr>
        <p:spPr>
          <a:xfrm>
            <a:off x="2863649" y="464274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virtnet_find_vqs()</a:t>
            </a:r>
            <a:endParaRPr kumimoji="1" lang="zh-CN" altLang="en-US" sz="1000">
              <a:solidFill>
                <a:schemeClr val="tx1"/>
              </a:solidFill>
              <a:ea typeface="Arial" charset="0"/>
              <a:cs typeface="Arial" charset="0"/>
            </a:endParaRPr>
          </a:p>
        </p:txBody>
      </p:sp>
      <p:sp>
        <p:nvSpPr>
          <p:cNvPr id="78" name="圆角矩形 77"/>
          <p:cNvSpPr/>
          <p:nvPr/>
        </p:nvSpPr>
        <p:spPr>
          <a:xfrm>
            <a:off x="2860431" y="5507985"/>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virtnet_set_affinity()</a:t>
            </a:r>
            <a:endParaRPr kumimoji="1" lang="zh-CN" altLang="en-US" sz="1000">
              <a:solidFill>
                <a:schemeClr val="tx1"/>
              </a:solidFill>
              <a:ea typeface="Arial" charset="0"/>
              <a:cs typeface="Arial" charset="0"/>
            </a:endParaRPr>
          </a:p>
        </p:txBody>
      </p:sp>
      <p:cxnSp>
        <p:nvCxnSpPr>
          <p:cNvPr id="79" name="肘形连接符 78"/>
          <p:cNvCxnSpPr>
            <a:stCxn id="31" idx="3"/>
            <a:endCxn id="76" idx="1"/>
          </p:cNvCxnSpPr>
          <p:nvPr/>
        </p:nvCxnSpPr>
        <p:spPr>
          <a:xfrm flipV="1">
            <a:off x="2163551" y="3851731"/>
            <a:ext cx="696880" cy="108806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31" idx="3"/>
            <a:endCxn id="77" idx="1"/>
          </p:cNvCxnSpPr>
          <p:nvPr/>
        </p:nvCxnSpPr>
        <p:spPr>
          <a:xfrm flipV="1">
            <a:off x="2163551" y="4750743"/>
            <a:ext cx="700098" cy="189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31" idx="3"/>
            <a:endCxn id="78" idx="1"/>
          </p:cNvCxnSpPr>
          <p:nvPr/>
        </p:nvCxnSpPr>
        <p:spPr>
          <a:xfrm>
            <a:off x="2163551" y="4939798"/>
            <a:ext cx="696880" cy="6761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4487291" y="3097957"/>
            <a:ext cx="3730397" cy="861774"/>
          </a:xfrm>
          <a:prstGeom prst="rect">
            <a:avLst/>
          </a:prstGeom>
        </p:spPr>
        <p:txBody>
          <a:bodyPr wrap="square">
            <a:spAutoFit/>
          </a:bodyPr>
          <a:lstStyle/>
          <a:p>
            <a:r>
              <a:rPr lang="zh-CN" altLang="en-US" sz="1000">
                <a:solidFill>
                  <a:srgbClr val="000000"/>
                </a:solidFill>
                <a:ea typeface="Arial Hebrew" charset="-79"/>
                <a:cs typeface="Arial Hebrew" charset="-79"/>
              </a:rPr>
              <a:t>初始化发送</a:t>
            </a:r>
            <a:r>
              <a:rPr lang="en-US" altLang="zh-CN" sz="1000">
                <a:solidFill>
                  <a:srgbClr val="000000"/>
                </a:solidFill>
                <a:ea typeface="Arial Hebrew" charset="-79"/>
                <a:cs typeface="Arial Hebrew" charset="-79"/>
              </a:rPr>
              <a:t>/</a:t>
            </a:r>
            <a:r>
              <a:rPr lang="zh-CN" altLang="en-US" sz="1000">
                <a:solidFill>
                  <a:srgbClr val="000000"/>
                </a:solidFill>
                <a:ea typeface="Arial Hebrew" charset="-79"/>
                <a:cs typeface="Arial Hebrew" charset="-79"/>
              </a:rPr>
              <a:t>接受队列</a:t>
            </a:r>
            <a:endParaRPr lang="de-DE" altLang="zh-CN" sz="1000">
              <a:solidFill>
                <a:srgbClr val="000000"/>
              </a:solidFill>
              <a:ea typeface="Arial Hebrew" charset="-79"/>
              <a:cs typeface="Arial Hebrew" charset="-79"/>
            </a:endParaRP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zh-CN" altLang="en-US" sz="1000" b="0">
                <a:solidFill>
                  <a:srgbClr val="000000"/>
                </a:solidFill>
                <a:effectLst/>
                <a:ea typeface="Arial Hebrew" charset="-79"/>
                <a:cs typeface="Arial Hebrew" charset="-79"/>
              </a:rPr>
              <a:t>启动一个工作队列为接收队列填充</a:t>
            </a:r>
            <a:r>
              <a:rPr lang="en-US" altLang="zh-CN" sz="1000" b="0">
                <a:solidFill>
                  <a:srgbClr val="000000"/>
                </a:solidFill>
                <a:effectLst/>
                <a:ea typeface="Arial Hebrew" charset="-79"/>
                <a:cs typeface="Arial Hebrew" charset="-79"/>
              </a:rPr>
              <a:t>empty buffer</a:t>
            </a:r>
          </a:p>
          <a:p>
            <a:r>
              <a:rPr lang="de-DE" altLang="zh-CN" sz="1000" b="0">
                <a:solidFill>
                  <a:srgbClr val="795E26"/>
                </a:solidFill>
                <a:effectLst/>
                <a:ea typeface="Arial Hebrew" charset="-79"/>
                <a:cs typeface="Arial Hebrew" charset="-79"/>
              </a:rPr>
              <a:t>INIT_DELAYED_WORK</a:t>
            </a:r>
            <a:r>
              <a:rPr lang="de-DE" altLang="zh-CN" sz="1000" b="0">
                <a:solidFill>
                  <a:srgbClr val="000000"/>
                </a:solidFill>
                <a:effectLst/>
                <a:ea typeface="Arial Hebrew" charset="-79"/>
                <a:cs typeface="Arial Hebrew" charset="-79"/>
              </a:rPr>
              <a:t>(&amp;vi-&gt;</a:t>
            </a:r>
            <a:r>
              <a:rPr lang="de-DE" altLang="zh-CN" sz="1000" b="0">
                <a:solidFill>
                  <a:srgbClr val="001080"/>
                </a:solidFill>
                <a:effectLst/>
                <a:ea typeface="Arial Hebrew" charset="-79"/>
                <a:cs typeface="Arial Hebrew" charset="-79"/>
              </a:rPr>
              <a:t>refill</a:t>
            </a:r>
            <a:r>
              <a:rPr lang="de-DE" altLang="zh-CN" sz="1000" b="0">
                <a:solidFill>
                  <a:srgbClr val="000000"/>
                </a:solidFill>
                <a:effectLst/>
                <a:ea typeface="Arial Hebrew" charset="-79"/>
                <a:cs typeface="Arial Hebrew" charset="-79"/>
              </a:rPr>
              <a:t>, refill_work);</a:t>
            </a:r>
          </a:p>
        </p:txBody>
      </p:sp>
      <p:cxnSp>
        <p:nvCxnSpPr>
          <p:cNvPr id="89" name="肘形连接符 88"/>
          <p:cNvCxnSpPr>
            <a:stCxn id="76" idx="3"/>
            <a:endCxn id="88" idx="1"/>
          </p:cNvCxnSpPr>
          <p:nvPr/>
        </p:nvCxnSpPr>
        <p:spPr>
          <a:xfrm flipV="1">
            <a:off x="4300431" y="3528844"/>
            <a:ext cx="186860" cy="3228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4487291" y="3960573"/>
            <a:ext cx="4572000" cy="400110"/>
          </a:xfrm>
          <a:prstGeom prst="rect">
            <a:avLst/>
          </a:prstGeom>
        </p:spPr>
        <p:txBody>
          <a:bodyPr>
            <a:spAutoFit/>
          </a:bodyPr>
          <a:lstStyle/>
          <a:p>
            <a:r>
              <a:rPr lang="pl-PL" altLang="zh-CN" sz="1000" b="0">
                <a:solidFill>
                  <a:srgbClr val="795E26"/>
                </a:solidFill>
                <a:effectLst/>
                <a:ea typeface="Arial Hebrew" charset="-79"/>
                <a:cs typeface="Arial Hebrew" charset="-79"/>
              </a:rPr>
              <a:t>netif_napi_add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rq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 napi_weight);</a:t>
            </a:r>
          </a:p>
          <a:p>
            <a:r>
              <a:rPr lang="pl-PL" altLang="zh-CN" sz="1000" b="0">
                <a:solidFill>
                  <a:srgbClr val="795E26"/>
                </a:solidFill>
                <a:effectLst/>
                <a:ea typeface="Arial Hebrew" charset="-79"/>
                <a:cs typeface="Arial Hebrew" charset="-79"/>
              </a:rPr>
              <a:t>netif_tx_napi_add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sq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virtnet_poll_tx, napi_tx ? napi_weight : </a:t>
            </a:r>
            <a:r>
              <a:rPr lang="pl-PL" altLang="zh-CN" sz="1000" b="0">
                <a:solidFill>
                  <a:srgbClr val="09885A"/>
                </a:solidFill>
                <a:effectLst/>
                <a:ea typeface="Arial Hebrew" charset="-79"/>
                <a:cs typeface="Arial Hebrew" charset="-79"/>
              </a:rPr>
              <a:t>0</a:t>
            </a:r>
            <a:r>
              <a:rPr lang="pl-PL" altLang="zh-CN" sz="1000" b="0">
                <a:solidFill>
                  <a:srgbClr val="000000"/>
                </a:solidFill>
                <a:effectLst/>
                <a:ea typeface="Arial Hebrew" charset="-79"/>
                <a:cs typeface="Arial Hebrew" charset="-79"/>
              </a:rPr>
              <a:t>);</a:t>
            </a:r>
          </a:p>
        </p:txBody>
      </p:sp>
      <p:cxnSp>
        <p:nvCxnSpPr>
          <p:cNvPr id="96" name="肘形连接符 95"/>
          <p:cNvCxnSpPr>
            <a:stCxn id="76" idx="3"/>
            <a:endCxn id="95" idx="1"/>
          </p:cNvCxnSpPr>
          <p:nvPr/>
        </p:nvCxnSpPr>
        <p:spPr>
          <a:xfrm>
            <a:off x="4300431" y="3851731"/>
            <a:ext cx="186860" cy="3088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4300431" y="4337438"/>
            <a:ext cx="4344479" cy="1169551"/>
          </a:xfrm>
          <a:prstGeom prst="rect">
            <a:avLst/>
          </a:prstGeom>
        </p:spPr>
        <p:txBody>
          <a:bodyPr wrap="square">
            <a:spAutoFit/>
          </a:bodyPr>
          <a:lstStyle/>
          <a:p>
            <a:r>
              <a:rPr lang="de-DE" altLang="zh-CN" sz="1000" b="0">
                <a:solidFill>
                  <a:srgbClr val="008000"/>
                </a:solidFill>
                <a:effectLst/>
                <a:ea typeface="Arial Hebrew" charset="-79"/>
                <a:cs typeface="Arial Hebrew" charset="-79"/>
              </a:rPr>
              <a:t>/* Allocate/initialize parameters for send/receive virtqueues */</a:t>
            </a:r>
            <a:endParaRPr lang="de-DE" altLang="zh-CN" sz="1000" b="0">
              <a:solidFill>
                <a:srgbClr val="000000"/>
              </a:solidFill>
              <a:effectLst/>
              <a:ea typeface="Arial Hebrew" charset="-79"/>
              <a:cs typeface="Arial Hebrew" charset="-79"/>
            </a:endParaRPr>
          </a:p>
          <a:p>
            <a:r>
              <a:rPr lang="de-DE" altLang="zh-CN" sz="1000"/>
              <a:t>vqs = kzalloc(total_vqs * sizeof(*vqs), GFP_KERNEL);</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 = skb_recv_done; /* do something after receive packets */</a:t>
            </a: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 = skb_xmit_done; /* do something after send packets */</a:t>
            </a:r>
          </a:p>
          <a:p>
            <a:r>
              <a:rPr lang="de-DE" altLang="zh-CN" sz="1000"/>
              <a:t>vi-&gt;vdev-&gt;config-&gt;find_vqs(vi-&gt;vdev, total_vqs, vqs, callbacks, names, ctx, NULL);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a:t>
            </a:r>
          </a:p>
        </p:txBody>
      </p:sp>
      <p:cxnSp>
        <p:nvCxnSpPr>
          <p:cNvPr id="103" name="肘形连接符 102"/>
          <p:cNvCxnSpPr>
            <a:stCxn id="77" idx="3"/>
            <a:endCxn id="102" idx="1"/>
          </p:cNvCxnSpPr>
          <p:nvPr/>
        </p:nvCxnSpPr>
        <p:spPr>
          <a:xfrm>
            <a:off x="4015649" y="4750743"/>
            <a:ext cx="284782" cy="1714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4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E85D1D7-7031-41C0-AA4A-A57CED959174}"/>
              </a:ext>
            </a:extLst>
          </p:cNvPr>
          <p:cNvSpPr/>
          <p:nvPr/>
        </p:nvSpPr>
        <p:spPr>
          <a:xfrm>
            <a:off x="233916" y="0"/>
            <a:ext cx="8835655" cy="6709529"/>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This marks a buffer as continuing via the next field. */</a:t>
            </a:r>
          </a:p>
          <a:p>
            <a:r>
              <a:rPr lang="en-US" altLang="zh-CN" sz="1000">
                <a:latin typeface="Courier New" panose="02070309020205020404" pitchFamily="49" charset="0"/>
                <a:cs typeface="Courier New" panose="02070309020205020404" pitchFamily="49" charset="0"/>
              </a:rPr>
              <a:t>#define VRING_DESC_F_NEXT	1</a:t>
            </a:r>
          </a:p>
          <a:p>
            <a:r>
              <a:rPr lang="en-US" altLang="zh-CN" sz="1000">
                <a:latin typeface="Courier New" panose="02070309020205020404" pitchFamily="49" charset="0"/>
                <a:cs typeface="Courier New" panose="02070309020205020404" pitchFamily="49" charset="0"/>
              </a:rPr>
              <a:t>/* This marks a buffer as write-only (otherwise read-only). */</a:t>
            </a:r>
          </a:p>
          <a:p>
            <a:r>
              <a:rPr lang="en-US" altLang="zh-CN" sz="1000">
                <a:latin typeface="Courier New" panose="02070309020205020404" pitchFamily="49" charset="0"/>
                <a:cs typeface="Courier New" panose="02070309020205020404" pitchFamily="49" charset="0"/>
              </a:rPr>
              <a:t>#define VRING_DESC_F_WRITE	2</a:t>
            </a:r>
          </a:p>
          <a:p>
            <a:r>
              <a:rPr lang="en-US" altLang="zh-CN" sz="1000">
                <a:latin typeface="Courier New" panose="02070309020205020404" pitchFamily="49" charset="0"/>
                <a:cs typeface="Courier New" panose="02070309020205020404" pitchFamily="49" charset="0"/>
              </a:rPr>
              <a:t>/* This means the buffer contains a list of buffer descriptors. */</a:t>
            </a:r>
          </a:p>
          <a:p>
            <a:r>
              <a:rPr lang="en-US" altLang="zh-CN" sz="1000">
                <a:latin typeface="Courier New" panose="02070309020205020404" pitchFamily="49" charset="0"/>
                <a:cs typeface="Courier New" panose="02070309020205020404" pitchFamily="49" charset="0"/>
              </a:rPr>
              <a:t>#define VRING_DESC_F_INDIRECT	4</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r>
              <a:rPr lang="en-US" altLang="zh-CN" sz="1000" err="1">
                <a:latin typeface="Courier New" panose="02070309020205020404" pitchFamily="49" charset="0"/>
                <a:cs typeface="Courier New" panose="02070309020205020404" pitchFamily="49" charset="0"/>
              </a:rPr>
              <a:t>Virtio</a:t>
            </a:r>
            <a:r>
              <a:rPr lang="en-US" altLang="zh-CN" sz="1000">
                <a:latin typeface="Courier New" panose="02070309020205020404" pitchFamily="49" charset="0"/>
                <a:cs typeface="Courier New" panose="02070309020205020404" pitchFamily="49" charset="0"/>
              </a:rPr>
              <a:t> ring descriptors: 16 bytes.  These can chain together via "next".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vring_desc</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Address (guest-physical). */</a:t>
            </a:r>
          </a:p>
          <a:p>
            <a:r>
              <a:rPr lang="en-US" altLang="zh-CN" sz="1000">
                <a:latin typeface="Courier New" panose="02070309020205020404" pitchFamily="49" charset="0"/>
                <a:cs typeface="Courier New" panose="02070309020205020404" pitchFamily="49" charset="0"/>
              </a:rPr>
              <a:t>	__virtio64 </a:t>
            </a:r>
            <a:r>
              <a:rPr lang="en-US" altLang="zh-CN" sz="1000" err="1">
                <a:latin typeface="Courier New" panose="02070309020205020404" pitchFamily="49" charset="0"/>
                <a:cs typeface="Courier New" panose="02070309020205020404" pitchFamily="49" charset="0"/>
              </a:rPr>
              <a:t>addr</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Length.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We chain unused descriptors via this, too */</a:t>
            </a:r>
          </a:p>
          <a:p>
            <a:r>
              <a:rPr lang="en-US" altLang="zh-CN" sz="1000">
                <a:latin typeface="Courier New" panose="02070309020205020404" pitchFamily="49" charset="0"/>
                <a:cs typeface="Courier New" panose="02070309020205020404" pitchFamily="49" charset="0"/>
              </a:rPr>
              <a:t>	__virtio16 next;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vring_avail</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driver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__virtio16 ring[];</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u32 is used here for ids for padding reasons.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Index of start of used descriptor chain. */</a:t>
            </a:r>
          </a:p>
          <a:p>
            <a:r>
              <a:rPr lang="en-US" altLang="zh-CN" sz="1000">
                <a:latin typeface="Courier New" panose="02070309020205020404" pitchFamily="49" charset="0"/>
                <a:cs typeface="Courier New" panose="02070309020205020404" pitchFamily="49" charset="0"/>
              </a:rPr>
              <a:t>	__virtio32 id;</a:t>
            </a:r>
          </a:p>
          <a:p>
            <a:r>
              <a:rPr lang="en-US" altLang="zh-CN" sz="1000">
                <a:latin typeface="Courier New" panose="02070309020205020404" pitchFamily="49" charset="0"/>
                <a:cs typeface="Courier New" panose="02070309020205020404" pitchFamily="49" charset="0"/>
              </a:rPr>
              <a:t>	/* Total length of the descriptor chain which was used (written to)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device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ring[];</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683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err="1">
                <a:latin typeface="Arial" charset="0"/>
                <a:ea typeface="Arial" charset="0"/>
                <a:cs typeface="Arial" charset="0"/>
              </a:rPr>
              <a:t>virito</a:t>
            </a:r>
            <a:r>
              <a:rPr lang="zh-CN" altLang="en-US" sz="1000">
                <a:latin typeface="Arial" charset="0"/>
                <a:ea typeface="Arial" charset="0"/>
                <a:cs typeface="Arial" charset="0"/>
              </a:rPr>
              <a:t>内核代码（</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rx</a:t>
            </a:r>
            <a:r>
              <a:rPr lang="en-US" altLang="zh-CN" sz="1000">
                <a:latin typeface="Arial" charset="0"/>
                <a:ea typeface="Arial" charset="0"/>
                <a:cs typeface="Arial" charset="0"/>
              </a:rPr>
              <a:t> and </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tx</a:t>
            </a:r>
            <a:r>
              <a:rPr lang="zh-CN" altLang="en-US" sz="1000">
                <a:latin typeface="Arial" charset="0"/>
                <a:ea typeface="Arial" charset="0"/>
                <a:cs typeface="Arial" charset="0"/>
              </a:rPr>
              <a:t>）</a:t>
            </a:r>
            <a:endParaRPr lang="en-US" altLang="zh-CN" sz="1000">
              <a:latin typeface="Arial" charset="0"/>
              <a:ea typeface="Arial" charset="0"/>
              <a:cs typeface="Arial" charset="0"/>
            </a:endParaRPr>
          </a:p>
        </p:txBody>
      </p:sp>
      <p:sp>
        <p:nvSpPr>
          <p:cNvPr id="8" name="圆角矩形 7"/>
          <p:cNvSpPr/>
          <p:nvPr/>
        </p:nvSpPr>
        <p:spPr>
          <a:xfrm>
            <a:off x="98322" y="1445462"/>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charset="0"/>
                <a:ea typeface="Arial" charset="0"/>
                <a:cs typeface="Arial" charset="0"/>
              </a:rPr>
              <a:t>virtnet_poll()</a:t>
            </a:r>
            <a:endParaRPr kumimoji="1" lang="zh-CN" altLang="en-US" sz="1000">
              <a:solidFill>
                <a:schemeClr val="tx1"/>
              </a:solidFill>
              <a:latin typeface="Arial" charset="0"/>
              <a:ea typeface="Arial" charset="0"/>
              <a:cs typeface="Arial" charset="0"/>
            </a:endParaRPr>
          </a:p>
        </p:txBody>
      </p:sp>
      <p:sp>
        <p:nvSpPr>
          <p:cNvPr id="4" name="圆角矩形 7">
            <a:extLst>
              <a:ext uri="{FF2B5EF4-FFF2-40B4-BE49-F238E27FC236}">
                <a16:creationId xmlns:a16="http://schemas.microsoft.com/office/drawing/2014/main" id="{BC574845-F80C-49E7-BF20-89394B88B0CF}"/>
              </a:ext>
            </a:extLst>
          </p:cNvPr>
          <p:cNvSpPr/>
          <p:nvPr/>
        </p:nvSpPr>
        <p:spPr>
          <a:xfrm>
            <a:off x="1228916" y="1427169"/>
            <a:ext cx="1099613"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virtnet_receive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78">
            <a:extLst>
              <a:ext uri="{FF2B5EF4-FFF2-40B4-BE49-F238E27FC236}">
                <a16:creationId xmlns:a16="http://schemas.microsoft.com/office/drawing/2014/main" id="{E1EAA312-45E0-4844-8565-2ABFCD44198C}"/>
              </a:ext>
            </a:extLst>
          </p:cNvPr>
          <p:cNvCxnSpPr>
            <a:cxnSpLocks/>
            <a:stCxn id="8" idx="3"/>
            <a:endCxn id="4" idx="1"/>
          </p:cNvCxnSpPr>
          <p:nvPr/>
        </p:nvCxnSpPr>
        <p:spPr>
          <a:xfrm flipV="1">
            <a:off x="962322" y="1535169"/>
            <a:ext cx="266594" cy="182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圆角矩形 7">
            <a:extLst>
              <a:ext uri="{FF2B5EF4-FFF2-40B4-BE49-F238E27FC236}">
                <a16:creationId xmlns:a16="http://schemas.microsoft.com/office/drawing/2014/main" id="{98F08358-E7BD-4D8F-A3CF-077347FA40B0}"/>
              </a:ext>
            </a:extLst>
          </p:cNvPr>
          <p:cNvSpPr/>
          <p:nvPr/>
        </p:nvSpPr>
        <p:spPr>
          <a:xfrm>
            <a:off x="2891138" y="924418"/>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virtqueue_get_buf_ctx</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0" name="肘形连接符 78">
            <a:extLst>
              <a:ext uri="{FF2B5EF4-FFF2-40B4-BE49-F238E27FC236}">
                <a16:creationId xmlns:a16="http://schemas.microsoft.com/office/drawing/2014/main" id="{6983E17C-DB93-498F-B607-9ECEE26EC61A}"/>
              </a:ext>
            </a:extLst>
          </p:cNvPr>
          <p:cNvCxnSpPr>
            <a:cxnSpLocks/>
            <a:stCxn id="4" idx="3"/>
            <a:endCxn id="9" idx="1"/>
          </p:cNvCxnSpPr>
          <p:nvPr/>
        </p:nvCxnSpPr>
        <p:spPr>
          <a:xfrm flipV="1">
            <a:off x="2328529" y="1032418"/>
            <a:ext cx="562609" cy="50275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圆角矩形 7">
            <a:extLst>
              <a:ext uri="{FF2B5EF4-FFF2-40B4-BE49-F238E27FC236}">
                <a16:creationId xmlns:a16="http://schemas.microsoft.com/office/drawing/2014/main" id="{F2703F5B-012F-403B-90A0-E5B11CA68B6A}"/>
              </a:ext>
            </a:extLst>
          </p:cNvPr>
          <p:cNvSpPr/>
          <p:nvPr/>
        </p:nvSpPr>
        <p:spPr>
          <a:xfrm>
            <a:off x="2901941" y="1470223"/>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receive_buf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 name="肘形连接符 78">
            <a:extLst>
              <a:ext uri="{FF2B5EF4-FFF2-40B4-BE49-F238E27FC236}">
                <a16:creationId xmlns:a16="http://schemas.microsoft.com/office/drawing/2014/main" id="{36FFBA8A-F0CF-479D-AF16-FE10B0CE9638}"/>
              </a:ext>
            </a:extLst>
          </p:cNvPr>
          <p:cNvCxnSpPr>
            <a:cxnSpLocks/>
            <a:stCxn id="4" idx="3"/>
            <a:endCxn id="12" idx="1"/>
          </p:cNvCxnSpPr>
          <p:nvPr/>
        </p:nvCxnSpPr>
        <p:spPr>
          <a:xfrm>
            <a:off x="2328529" y="1535169"/>
            <a:ext cx="573412" cy="430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7">
            <a:extLst>
              <a:ext uri="{FF2B5EF4-FFF2-40B4-BE49-F238E27FC236}">
                <a16:creationId xmlns:a16="http://schemas.microsoft.com/office/drawing/2014/main" id="{4B266DB0-F056-49CA-839F-071B2A60C6B8}"/>
              </a:ext>
            </a:extLst>
          </p:cNvPr>
          <p:cNvSpPr/>
          <p:nvPr/>
        </p:nvSpPr>
        <p:spPr>
          <a:xfrm>
            <a:off x="2891138" y="2039941"/>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try_fill_recv</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8" name="肘形连接符 78">
            <a:extLst>
              <a:ext uri="{FF2B5EF4-FFF2-40B4-BE49-F238E27FC236}">
                <a16:creationId xmlns:a16="http://schemas.microsoft.com/office/drawing/2014/main" id="{A14E5FF6-8228-44E1-B365-594A35B0C17D}"/>
              </a:ext>
            </a:extLst>
          </p:cNvPr>
          <p:cNvCxnSpPr>
            <a:cxnSpLocks/>
            <a:stCxn id="4" idx="3"/>
            <a:endCxn id="17" idx="1"/>
          </p:cNvCxnSpPr>
          <p:nvPr/>
        </p:nvCxnSpPr>
        <p:spPr>
          <a:xfrm>
            <a:off x="2328529" y="1535169"/>
            <a:ext cx="562609" cy="6127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8D93FD8-58EA-48A2-9CCD-B5BE92AAB640}"/>
              </a:ext>
            </a:extLst>
          </p:cNvPr>
          <p:cNvSpPr/>
          <p:nvPr/>
        </p:nvSpPr>
        <p:spPr>
          <a:xfrm>
            <a:off x="98322" y="2261011"/>
            <a:ext cx="3498112" cy="246221"/>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rq-&gt;vq-&gt;num_free &gt; virtqueue_get_vring_size(rq-&gt;vq) / 2</a:t>
            </a:r>
          </a:p>
        </p:txBody>
      </p:sp>
      <p:sp>
        <p:nvSpPr>
          <p:cNvPr id="21" name="圆角矩形 7">
            <a:extLst>
              <a:ext uri="{FF2B5EF4-FFF2-40B4-BE49-F238E27FC236}">
                <a16:creationId xmlns:a16="http://schemas.microsoft.com/office/drawing/2014/main" id="{60F5C00B-99BF-44D5-B9C8-689D94483F92}"/>
              </a:ext>
            </a:extLst>
          </p:cNvPr>
          <p:cNvSpPr/>
          <p:nvPr/>
        </p:nvSpPr>
        <p:spPr>
          <a:xfrm>
            <a:off x="4257345" y="2045327"/>
            <a:ext cx="1399176"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virtqueue_add_inbuf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22" name="肘形连接符 78">
            <a:extLst>
              <a:ext uri="{FF2B5EF4-FFF2-40B4-BE49-F238E27FC236}">
                <a16:creationId xmlns:a16="http://schemas.microsoft.com/office/drawing/2014/main" id="{D2804473-E71B-4183-8A79-7C202089FFEE}"/>
              </a:ext>
            </a:extLst>
          </p:cNvPr>
          <p:cNvCxnSpPr>
            <a:cxnSpLocks/>
            <a:stCxn id="17" idx="3"/>
            <a:endCxn id="21" idx="1"/>
          </p:cNvCxnSpPr>
          <p:nvPr/>
        </p:nvCxnSpPr>
        <p:spPr>
          <a:xfrm>
            <a:off x="3827550"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E5900E5-E741-4526-83CD-D0EEB7EF076F}"/>
              </a:ext>
            </a:extLst>
          </p:cNvPr>
          <p:cNvSpPr/>
          <p:nvPr/>
        </p:nvSpPr>
        <p:spPr>
          <a:xfrm>
            <a:off x="3467473" y="188706"/>
            <a:ext cx="3498112"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vring.used</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idx</a:t>
            </a:r>
            <a:r>
              <a:rPr lang="zh-CN" altLang="en-US" sz="1000">
                <a:latin typeface="Arial" panose="020B0604020202020204" pitchFamily="34" charset="0"/>
                <a:cs typeface="Arial" panose="020B0604020202020204" pitchFamily="34" charset="0"/>
              </a:rPr>
              <a:t>说明接收到报文</a:t>
            </a:r>
          </a:p>
        </p:txBody>
      </p:sp>
      <p:sp>
        <p:nvSpPr>
          <p:cNvPr id="26" name="矩形 25">
            <a:extLst>
              <a:ext uri="{FF2B5EF4-FFF2-40B4-BE49-F238E27FC236}">
                <a16:creationId xmlns:a16="http://schemas.microsoft.com/office/drawing/2014/main" id="{C49F56AD-8F22-41F9-82A5-C5940F07F040}"/>
              </a:ext>
            </a:extLst>
          </p:cNvPr>
          <p:cNvSpPr/>
          <p:nvPr/>
        </p:nvSpPr>
        <p:spPr>
          <a:xfrm>
            <a:off x="5098374" y="394609"/>
            <a:ext cx="3242930" cy="553998"/>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last_used = (vq-&gt;last_used_idx &amp; (vq-&gt;vring.num - 1)); </a:t>
            </a:r>
          </a:p>
          <a:p>
            <a:r>
              <a:rPr lang="zh-CN" altLang="en-US" sz="1000">
                <a:latin typeface="Arial" panose="020B0604020202020204" pitchFamily="34" charset="0"/>
                <a:cs typeface="Arial" panose="020B0604020202020204" pitchFamily="34" charset="0"/>
              </a:rPr>
              <a:t>i =  vq-&gt;vring.used-&gt;ring[last_used].id; </a:t>
            </a:r>
          </a:p>
          <a:p>
            <a:r>
              <a:rPr lang="zh-CN" altLang="en-US" sz="1000">
                <a:latin typeface="Arial" panose="020B0604020202020204" pitchFamily="34" charset="0"/>
                <a:cs typeface="Arial" panose="020B0604020202020204" pitchFamily="34" charset="0"/>
              </a:rPr>
              <a:t>*len = vq-&gt;vring.used-&gt;ring[last_used].len;</a:t>
            </a:r>
          </a:p>
        </p:txBody>
      </p:sp>
      <p:cxnSp>
        <p:nvCxnSpPr>
          <p:cNvPr id="27" name="肘形连接符 78">
            <a:extLst>
              <a:ext uri="{FF2B5EF4-FFF2-40B4-BE49-F238E27FC236}">
                <a16:creationId xmlns:a16="http://schemas.microsoft.com/office/drawing/2014/main" id="{E1FB7EDD-E757-4D09-A585-A52ED513A783}"/>
              </a:ext>
            </a:extLst>
          </p:cNvPr>
          <p:cNvCxnSpPr>
            <a:cxnSpLocks/>
            <a:stCxn id="9" idx="3"/>
            <a:endCxn id="26" idx="1"/>
          </p:cNvCxnSpPr>
          <p:nvPr/>
        </p:nvCxnSpPr>
        <p:spPr>
          <a:xfrm flipV="1">
            <a:off x="4403138" y="671608"/>
            <a:ext cx="695236" cy="3608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圆角矩形 7">
            <a:extLst>
              <a:ext uri="{FF2B5EF4-FFF2-40B4-BE49-F238E27FC236}">
                <a16:creationId xmlns:a16="http://schemas.microsoft.com/office/drawing/2014/main" id="{7D472D11-D722-4590-9DE0-FC90CBB4C5BE}"/>
              </a:ext>
            </a:extLst>
          </p:cNvPr>
          <p:cNvSpPr/>
          <p:nvPr/>
        </p:nvSpPr>
        <p:spPr>
          <a:xfrm>
            <a:off x="5098374" y="1084824"/>
            <a:ext cx="90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detach_buf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31" name="肘形连接符 78">
            <a:extLst>
              <a:ext uri="{FF2B5EF4-FFF2-40B4-BE49-F238E27FC236}">
                <a16:creationId xmlns:a16="http://schemas.microsoft.com/office/drawing/2014/main" id="{B7655A19-5F7E-4DFF-9BC8-B6C98BF79022}"/>
              </a:ext>
            </a:extLst>
          </p:cNvPr>
          <p:cNvCxnSpPr>
            <a:cxnSpLocks/>
            <a:stCxn id="9" idx="3"/>
            <a:endCxn id="30" idx="1"/>
          </p:cNvCxnSpPr>
          <p:nvPr/>
        </p:nvCxnSpPr>
        <p:spPr>
          <a:xfrm>
            <a:off x="4403138" y="1032418"/>
            <a:ext cx="695236" cy="17551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34FD3C2-E856-40EA-A2CC-F0D4AC37F84C}"/>
              </a:ext>
            </a:extLst>
          </p:cNvPr>
          <p:cNvSpPr/>
          <p:nvPr/>
        </p:nvSpPr>
        <p:spPr>
          <a:xfrm>
            <a:off x="5098374" y="154738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36" name="肘形连接符 78">
            <a:extLst>
              <a:ext uri="{FF2B5EF4-FFF2-40B4-BE49-F238E27FC236}">
                <a16:creationId xmlns:a16="http://schemas.microsoft.com/office/drawing/2014/main" id="{CC434F97-58B9-49CD-AB47-46390CC09E0B}"/>
              </a:ext>
            </a:extLst>
          </p:cNvPr>
          <p:cNvCxnSpPr>
            <a:cxnSpLocks/>
            <a:stCxn id="9" idx="3"/>
            <a:endCxn id="35" idx="1"/>
          </p:cNvCxnSpPr>
          <p:nvPr/>
        </p:nvCxnSpPr>
        <p:spPr>
          <a:xfrm>
            <a:off x="4403138" y="1032418"/>
            <a:ext cx="695236" cy="6380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7">
            <a:extLst>
              <a:ext uri="{FF2B5EF4-FFF2-40B4-BE49-F238E27FC236}">
                <a16:creationId xmlns:a16="http://schemas.microsoft.com/office/drawing/2014/main" id="{9E5A6AF2-E85E-4B73-958C-5DDFD3724CCD}"/>
              </a:ext>
            </a:extLst>
          </p:cNvPr>
          <p:cNvSpPr/>
          <p:nvPr/>
        </p:nvSpPr>
        <p:spPr>
          <a:xfrm>
            <a:off x="6749975" y="877410"/>
            <a:ext cx="1296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Vring_unmap_one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44" name="肘形连接符 78">
            <a:extLst>
              <a:ext uri="{FF2B5EF4-FFF2-40B4-BE49-F238E27FC236}">
                <a16:creationId xmlns:a16="http://schemas.microsoft.com/office/drawing/2014/main" id="{0152ABA7-B19A-428D-8D2E-74CB20830AA1}"/>
              </a:ext>
            </a:extLst>
          </p:cNvPr>
          <p:cNvCxnSpPr>
            <a:cxnSpLocks/>
            <a:stCxn id="30" idx="3"/>
            <a:endCxn id="43" idx="1"/>
          </p:cNvCxnSpPr>
          <p:nvPr/>
        </p:nvCxnSpPr>
        <p:spPr>
          <a:xfrm flipV="1">
            <a:off x="5998374" y="1000521"/>
            <a:ext cx="751601" cy="20741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E8002709-B56A-46DD-8F7C-B84AF6344E30}"/>
              </a:ext>
            </a:extLst>
          </p:cNvPr>
          <p:cNvSpPr/>
          <p:nvPr/>
        </p:nvSpPr>
        <p:spPr>
          <a:xfrm>
            <a:off x="6749975" y="114500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48" name="肘形连接符 78">
            <a:extLst>
              <a:ext uri="{FF2B5EF4-FFF2-40B4-BE49-F238E27FC236}">
                <a16:creationId xmlns:a16="http://schemas.microsoft.com/office/drawing/2014/main" id="{43BB4A92-5386-4C15-94F9-880491C2A7FF}"/>
              </a:ext>
            </a:extLst>
          </p:cNvPr>
          <p:cNvCxnSpPr>
            <a:cxnSpLocks/>
            <a:stCxn id="30" idx="3"/>
            <a:endCxn id="47" idx="1"/>
          </p:cNvCxnSpPr>
          <p:nvPr/>
        </p:nvCxnSpPr>
        <p:spPr>
          <a:xfrm>
            <a:off x="5998374" y="1207935"/>
            <a:ext cx="751601" cy="601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128D51CB-4129-4258-955E-20A9840EAF86}"/>
              </a:ext>
            </a:extLst>
          </p:cNvPr>
          <p:cNvSpPr/>
          <p:nvPr/>
        </p:nvSpPr>
        <p:spPr>
          <a:xfrm>
            <a:off x="6749975" y="1410121"/>
            <a:ext cx="1604008"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head</a:t>
            </a:r>
            <a:endParaRPr lang="zh-CN" altLang="en-US" sz="1000">
              <a:latin typeface="Arial" panose="020B0604020202020204" pitchFamily="34" charset="0"/>
              <a:cs typeface="Arial" panose="020B0604020202020204" pitchFamily="34" charset="0"/>
            </a:endParaRPr>
          </a:p>
        </p:txBody>
      </p:sp>
      <p:cxnSp>
        <p:nvCxnSpPr>
          <p:cNvPr id="51" name="肘形连接符 78">
            <a:extLst>
              <a:ext uri="{FF2B5EF4-FFF2-40B4-BE49-F238E27FC236}">
                <a16:creationId xmlns:a16="http://schemas.microsoft.com/office/drawing/2014/main" id="{B374EF76-5424-4045-BD4E-71FFD528D6E1}"/>
              </a:ext>
            </a:extLst>
          </p:cNvPr>
          <p:cNvCxnSpPr>
            <a:cxnSpLocks/>
            <a:stCxn id="30" idx="3"/>
            <a:endCxn id="50" idx="1"/>
          </p:cNvCxnSpPr>
          <p:nvPr/>
        </p:nvCxnSpPr>
        <p:spPr>
          <a:xfrm>
            <a:off x="5998374" y="1207935"/>
            <a:ext cx="751601" cy="3252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圆角矩形 7">
            <a:extLst>
              <a:ext uri="{FF2B5EF4-FFF2-40B4-BE49-F238E27FC236}">
                <a16:creationId xmlns:a16="http://schemas.microsoft.com/office/drawing/2014/main" id="{3EAD820F-48ED-4BC7-94A2-93FCCE068EE9}"/>
              </a:ext>
            </a:extLst>
          </p:cNvPr>
          <p:cNvSpPr/>
          <p:nvPr/>
        </p:nvSpPr>
        <p:spPr>
          <a:xfrm>
            <a:off x="2633" y="4248430"/>
            <a:ext cx="8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Start_xmit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56" name="圆角矩形 7">
            <a:extLst>
              <a:ext uri="{FF2B5EF4-FFF2-40B4-BE49-F238E27FC236}">
                <a16:creationId xmlns:a16="http://schemas.microsoft.com/office/drawing/2014/main" id="{5BF8B150-2E24-4CE6-8968-B9997BC115FD}"/>
              </a:ext>
            </a:extLst>
          </p:cNvPr>
          <p:cNvSpPr/>
          <p:nvPr/>
        </p:nvSpPr>
        <p:spPr>
          <a:xfrm>
            <a:off x="6086316" y="2024830"/>
            <a:ext cx="108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7" name="肘形连接符 78">
            <a:extLst>
              <a:ext uri="{FF2B5EF4-FFF2-40B4-BE49-F238E27FC236}">
                <a16:creationId xmlns:a16="http://schemas.microsoft.com/office/drawing/2014/main" id="{A29321BB-041F-4392-988F-4879043A4858}"/>
              </a:ext>
            </a:extLst>
          </p:cNvPr>
          <p:cNvCxnSpPr>
            <a:cxnSpLocks/>
            <a:stCxn id="21" idx="3"/>
            <a:endCxn id="56" idx="1"/>
          </p:cNvCxnSpPr>
          <p:nvPr/>
        </p:nvCxnSpPr>
        <p:spPr>
          <a:xfrm flipV="1">
            <a:off x="5656521"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7">
            <a:extLst>
              <a:ext uri="{FF2B5EF4-FFF2-40B4-BE49-F238E27FC236}">
                <a16:creationId xmlns:a16="http://schemas.microsoft.com/office/drawing/2014/main" id="{149F553D-ACCD-465D-B6A3-A2A9062BA8DF}"/>
              </a:ext>
            </a:extLst>
          </p:cNvPr>
          <p:cNvSpPr/>
          <p:nvPr/>
        </p:nvSpPr>
        <p:spPr>
          <a:xfrm>
            <a:off x="1961111" y="4265490"/>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Virtqueue_add_outbuf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1" name="圆角矩形 7">
            <a:extLst>
              <a:ext uri="{FF2B5EF4-FFF2-40B4-BE49-F238E27FC236}">
                <a16:creationId xmlns:a16="http://schemas.microsoft.com/office/drawing/2014/main" id="{66321D5E-B064-4AF0-B20C-E2536EBF1657}"/>
              </a:ext>
            </a:extLst>
          </p:cNvPr>
          <p:cNvSpPr/>
          <p:nvPr/>
        </p:nvSpPr>
        <p:spPr>
          <a:xfrm>
            <a:off x="1012444" y="4049490"/>
            <a:ext cx="79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Xmit_skb</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2" name="圆角矩形 7">
            <a:extLst>
              <a:ext uri="{FF2B5EF4-FFF2-40B4-BE49-F238E27FC236}">
                <a16:creationId xmlns:a16="http://schemas.microsoft.com/office/drawing/2014/main" id="{0ADCC490-917F-4858-AE12-948C8885A91C}"/>
              </a:ext>
            </a:extLst>
          </p:cNvPr>
          <p:cNvSpPr/>
          <p:nvPr/>
        </p:nvSpPr>
        <p:spPr>
          <a:xfrm>
            <a:off x="3654401" y="3972218"/>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63" name="肘形连接符 78">
            <a:extLst>
              <a:ext uri="{FF2B5EF4-FFF2-40B4-BE49-F238E27FC236}">
                <a16:creationId xmlns:a16="http://schemas.microsoft.com/office/drawing/2014/main" id="{AE4C5BE6-74CD-4142-ABC2-E37CC866E88E}"/>
              </a:ext>
            </a:extLst>
          </p:cNvPr>
          <p:cNvCxnSpPr>
            <a:cxnSpLocks/>
            <a:stCxn id="55" idx="3"/>
            <a:endCxn id="61" idx="1"/>
          </p:cNvCxnSpPr>
          <p:nvPr/>
        </p:nvCxnSpPr>
        <p:spPr>
          <a:xfrm flipV="1">
            <a:off x="830633" y="4157490"/>
            <a:ext cx="181811" cy="1989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肘形连接符 78">
            <a:extLst>
              <a:ext uri="{FF2B5EF4-FFF2-40B4-BE49-F238E27FC236}">
                <a16:creationId xmlns:a16="http://schemas.microsoft.com/office/drawing/2014/main" id="{77D3A304-10DA-4511-B17F-110E3EC6F151}"/>
              </a:ext>
            </a:extLst>
          </p:cNvPr>
          <p:cNvCxnSpPr>
            <a:cxnSpLocks/>
            <a:stCxn id="61" idx="3"/>
            <a:endCxn id="60" idx="1"/>
          </p:cNvCxnSpPr>
          <p:nvPr/>
        </p:nvCxnSpPr>
        <p:spPr>
          <a:xfrm>
            <a:off x="1804444" y="4157490"/>
            <a:ext cx="156667"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肘形连接符 78">
            <a:extLst>
              <a:ext uri="{FF2B5EF4-FFF2-40B4-BE49-F238E27FC236}">
                <a16:creationId xmlns:a16="http://schemas.microsoft.com/office/drawing/2014/main" id="{75F9212F-A637-4E3F-BEEE-8D76DECBE2D1}"/>
              </a:ext>
            </a:extLst>
          </p:cNvPr>
          <p:cNvCxnSpPr>
            <a:cxnSpLocks/>
            <a:stCxn id="60" idx="3"/>
            <a:endCxn id="62" idx="1"/>
          </p:cNvCxnSpPr>
          <p:nvPr/>
        </p:nvCxnSpPr>
        <p:spPr>
          <a:xfrm flipV="1">
            <a:off x="3473111" y="4080218"/>
            <a:ext cx="181290" cy="2932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1C68E277-2F2A-446A-9063-22B0FE2CBAC3}"/>
              </a:ext>
            </a:extLst>
          </p:cNvPr>
          <p:cNvSpPr/>
          <p:nvPr/>
        </p:nvSpPr>
        <p:spPr>
          <a:xfrm>
            <a:off x="4950902" y="2677804"/>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Head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endParaRPr lang="zh-CN" altLang="en-US" sz="1000">
              <a:latin typeface="Arial" panose="020B0604020202020204" pitchFamily="34" charset="0"/>
              <a:cs typeface="Arial" panose="020B0604020202020204" pitchFamily="34" charset="0"/>
            </a:endParaRPr>
          </a:p>
        </p:txBody>
      </p:sp>
      <p:cxnSp>
        <p:nvCxnSpPr>
          <p:cNvPr id="79" name="肘形连接符 78">
            <a:extLst>
              <a:ext uri="{FF2B5EF4-FFF2-40B4-BE49-F238E27FC236}">
                <a16:creationId xmlns:a16="http://schemas.microsoft.com/office/drawing/2014/main" id="{0FAF9F0D-11F9-4C33-811C-12E80BD35359}"/>
              </a:ext>
            </a:extLst>
          </p:cNvPr>
          <p:cNvCxnSpPr>
            <a:cxnSpLocks/>
            <a:stCxn id="62" idx="3"/>
            <a:endCxn id="78" idx="1"/>
          </p:cNvCxnSpPr>
          <p:nvPr/>
        </p:nvCxnSpPr>
        <p:spPr>
          <a:xfrm flipV="1">
            <a:off x="4734401" y="2800915"/>
            <a:ext cx="216501" cy="127930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563C5524-30F8-4506-8587-891F4B88E87B}"/>
              </a:ext>
            </a:extLst>
          </p:cNvPr>
          <p:cNvSpPr/>
          <p:nvPr/>
        </p:nvSpPr>
        <p:spPr>
          <a:xfrm>
            <a:off x="4950903" y="3204097"/>
            <a:ext cx="3997842" cy="116955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i</a:t>
            </a:r>
            <a:r>
              <a:rPr lang="en-US" altLang="zh-CN" sz="1000">
                <a:latin typeface="Arial" panose="020B0604020202020204" pitchFamily="34" charset="0"/>
                <a:cs typeface="Arial" panose="020B0604020202020204" pitchFamily="34" charset="0"/>
              </a:rPr>
              <a:t> = head</a:t>
            </a:r>
          </a:p>
          <a:p>
            <a:r>
              <a:rPr lang="zh-CN" altLang="en-US" sz="1000">
                <a:latin typeface="Arial" panose="020B0604020202020204" pitchFamily="34" charset="0"/>
                <a:cs typeface="Arial" panose="020B0604020202020204" pitchFamily="34" charset="0"/>
              </a:rPr>
              <a:t>foreach sg</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dma_addr_t addr = vring_map_one_sg(vq, sg, DMA_TO_DEVICE);</a:t>
            </a:r>
          </a:p>
          <a:p>
            <a:r>
              <a:rPr lang="zh-CN" altLang="en-US" sz="1000">
                <a:latin typeface="Arial" panose="020B0604020202020204" pitchFamily="34" charset="0"/>
                <a:cs typeface="Arial" panose="020B0604020202020204" pitchFamily="34" charset="0"/>
              </a:rPr>
              <a:t>desc[i].flags = VRING_DESC_F_NEXT;</a:t>
            </a:r>
          </a:p>
          <a:p>
            <a:r>
              <a:rPr lang="zh-CN" altLang="en-US" sz="1000">
                <a:latin typeface="Arial" panose="020B0604020202020204" pitchFamily="34" charset="0"/>
                <a:cs typeface="Arial" panose="020B0604020202020204" pitchFamily="34" charset="0"/>
              </a:rPr>
              <a:t>desc[i].addr = addr; 	</a:t>
            </a:r>
          </a:p>
          <a:p>
            <a:r>
              <a:rPr lang="zh-CN" altLang="en-US" sz="1000">
                <a:latin typeface="Arial" panose="020B0604020202020204" pitchFamily="34" charset="0"/>
                <a:cs typeface="Arial" panose="020B0604020202020204" pitchFamily="34" charset="0"/>
              </a:rPr>
              <a:t>desc[i].len = sg-&gt;length;</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i = desc[i].next;</a:t>
            </a:r>
          </a:p>
        </p:txBody>
      </p:sp>
      <p:sp>
        <p:nvSpPr>
          <p:cNvPr id="83" name="矩形 82">
            <a:extLst>
              <a:ext uri="{FF2B5EF4-FFF2-40B4-BE49-F238E27FC236}">
                <a16:creationId xmlns:a16="http://schemas.microsoft.com/office/drawing/2014/main" id="{8AFE9706-6B73-45B5-B81E-7201000F03D9}"/>
              </a:ext>
            </a:extLst>
          </p:cNvPr>
          <p:cNvSpPr/>
          <p:nvPr/>
        </p:nvSpPr>
        <p:spPr>
          <a:xfrm>
            <a:off x="4950903" y="2918687"/>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vring.desc</a:t>
            </a:r>
            <a:endParaRPr lang="zh-CN" altLang="en-US" sz="1000">
              <a:latin typeface="Arial" panose="020B0604020202020204" pitchFamily="34" charset="0"/>
              <a:cs typeface="Arial" panose="020B0604020202020204" pitchFamily="34" charset="0"/>
            </a:endParaRPr>
          </a:p>
        </p:txBody>
      </p:sp>
      <p:cxnSp>
        <p:nvCxnSpPr>
          <p:cNvPr id="84" name="肘形连接符 78">
            <a:extLst>
              <a:ext uri="{FF2B5EF4-FFF2-40B4-BE49-F238E27FC236}">
                <a16:creationId xmlns:a16="http://schemas.microsoft.com/office/drawing/2014/main" id="{8F3D17BC-C709-40F5-A818-683B47B8349C}"/>
              </a:ext>
            </a:extLst>
          </p:cNvPr>
          <p:cNvCxnSpPr>
            <a:cxnSpLocks/>
            <a:stCxn id="62" idx="3"/>
            <a:endCxn id="83" idx="1"/>
          </p:cNvCxnSpPr>
          <p:nvPr/>
        </p:nvCxnSpPr>
        <p:spPr>
          <a:xfrm flipV="1">
            <a:off x="4734401" y="3041798"/>
            <a:ext cx="216502" cy="10384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肘形连接符 78">
            <a:extLst>
              <a:ext uri="{FF2B5EF4-FFF2-40B4-BE49-F238E27FC236}">
                <a16:creationId xmlns:a16="http://schemas.microsoft.com/office/drawing/2014/main" id="{40D1A944-C64A-4931-A5F5-11787A86598E}"/>
              </a:ext>
            </a:extLst>
          </p:cNvPr>
          <p:cNvCxnSpPr>
            <a:cxnSpLocks/>
            <a:stCxn id="62" idx="3"/>
            <a:endCxn id="82" idx="1"/>
          </p:cNvCxnSpPr>
          <p:nvPr/>
        </p:nvCxnSpPr>
        <p:spPr>
          <a:xfrm flipV="1">
            <a:off x="4734401" y="3788873"/>
            <a:ext cx="216502" cy="2913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65391382-3820-4AED-98CF-4D437C21D9FD}"/>
              </a:ext>
            </a:extLst>
          </p:cNvPr>
          <p:cNvSpPr/>
          <p:nvPr/>
        </p:nvSpPr>
        <p:spPr>
          <a:xfrm>
            <a:off x="4950903" y="4412837"/>
            <a:ext cx="2792930"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a:t>
            </a:r>
            <a:r>
              <a:rPr lang="en-US" altLang="zh-CN" sz="1000" err="1">
                <a:latin typeface="Arial" panose="020B0604020202020204" pitchFamily="34" charset="0"/>
                <a:cs typeface="Arial" panose="020B0604020202020204" pitchFamily="34" charset="0"/>
              </a:rPr>
              <a:t>prev</a:t>
            </a:r>
            <a:r>
              <a:rPr lang="en-US" altLang="zh-CN" sz="1000">
                <a:latin typeface="Arial" panose="020B0604020202020204" pitchFamily="34" charset="0"/>
                <a:cs typeface="Arial" panose="020B0604020202020204" pitchFamily="34" charset="0"/>
              </a:rPr>
              <a:t>].flags &amp;= VRING_DESC_F_NEXT</a:t>
            </a:r>
            <a:endParaRPr lang="zh-CN" altLang="en-US" sz="1000">
              <a:latin typeface="Arial" panose="020B0604020202020204" pitchFamily="34" charset="0"/>
              <a:cs typeface="Arial" panose="020B0604020202020204" pitchFamily="34" charset="0"/>
            </a:endParaRPr>
          </a:p>
        </p:txBody>
      </p:sp>
      <p:cxnSp>
        <p:nvCxnSpPr>
          <p:cNvPr id="92" name="肘形连接符 78">
            <a:extLst>
              <a:ext uri="{FF2B5EF4-FFF2-40B4-BE49-F238E27FC236}">
                <a16:creationId xmlns:a16="http://schemas.microsoft.com/office/drawing/2014/main" id="{4B66EC7B-4C28-4430-A9BF-658A07B6220D}"/>
              </a:ext>
            </a:extLst>
          </p:cNvPr>
          <p:cNvCxnSpPr>
            <a:cxnSpLocks/>
            <a:stCxn id="62" idx="3"/>
            <a:endCxn id="91" idx="1"/>
          </p:cNvCxnSpPr>
          <p:nvPr/>
        </p:nvCxnSpPr>
        <p:spPr>
          <a:xfrm>
            <a:off x="4734401" y="4080218"/>
            <a:ext cx="216502" cy="4557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a16="http://schemas.microsoft.com/office/drawing/2014/main" id="{31668981-7918-479A-9B88-4942CFBAA423}"/>
              </a:ext>
            </a:extLst>
          </p:cNvPr>
          <p:cNvSpPr/>
          <p:nvPr/>
        </p:nvSpPr>
        <p:spPr>
          <a:xfrm>
            <a:off x="4950903" y="4698247"/>
            <a:ext cx="2792930" cy="400110"/>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descs_used</a:t>
            </a:r>
            <a:r>
              <a:rPr lang="en-US" altLang="zh-CN" sz="1000">
                <a:latin typeface="Arial" panose="020B0604020202020204" pitchFamily="34" charset="0"/>
                <a:cs typeface="Arial" panose="020B0604020202020204" pitchFamily="34" charset="0"/>
              </a:rPr>
              <a:t>;</a:t>
            </a:r>
          </a:p>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I;</a:t>
            </a:r>
            <a:endParaRPr lang="zh-CN" altLang="en-US" sz="1000">
              <a:latin typeface="Arial" panose="020B0604020202020204" pitchFamily="34" charset="0"/>
              <a:cs typeface="Arial" panose="020B0604020202020204" pitchFamily="34" charset="0"/>
            </a:endParaRPr>
          </a:p>
        </p:txBody>
      </p:sp>
      <p:cxnSp>
        <p:nvCxnSpPr>
          <p:cNvPr id="101" name="肘形连接符 78">
            <a:extLst>
              <a:ext uri="{FF2B5EF4-FFF2-40B4-BE49-F238E27FC236}">
                <a16:creationId xmlns:a16="http://schemas.microsoft.com/office/drawing/2014/main" id="{7082206C-AC36-4537-A983-42625BF450B4}"/>
              </a:ext>
            </a:extLst>
          </p:cNvPr>
          <p:cNvCxnSpPr>
            <a:cxnSpLocks/>
            <a:stCxn id="62" idx="3"/>
            <a:endCxn id="100" idx="1"/>
          </p:cNvCxnSpPr>
          <p:nvPr/>
        </p:nvCxnSpPr>
        <p:spPr>
          <a:xfrm>
            <a:off x="4734401" y="4080218"/>
            <a:ext cx="216502" cy="8180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矩形 103">
            <a:extLst>
              <a:ext uri="{FF2B5EF4-FFF2-40B4-BE49-F238E27FC236}">
                <a16:creationId xmlns:a16="http://schemas.microsoft.com/office/drawing/2014/main" id="{553BFBDB-05AA-4113-8642-3D4C50A74056}"/>
              </a:ext>
            </a:extLst>
          </p:cNvPr>
          <p:cNvSpPr/>
          <p:nvPr/>
        </p:nvSpPr>
        <p:spPr>
          <a:xfrm>
            <a:off x="4950903" y="5137547"/>
            <a:ext cx="4572000" cy="1477328"/>
          </a:xfrm>
          <a:prstGeom prst="rect">
            <a:avLst/>
          </a:prstGeom>
        </p:spPr>
        <p:txBody>
          <a:bodyPr>
            <a:spAutoFit/>
          </a:bodyPr>
          <a:lstStyle/>
          <a:p>
            <a:r>
              <a:rPr lang="zh-CN" altLang="en-US" sz="1000">
                <a:latin typeface="Arial" panose="020B0604020202020204" pitchFamily="34" charset="0"/>
                <a:cs typeface="Arial" panose="020B0604020202020204" pitchFamily="34" charset="0"/>
              </a:rPr>
              <a:t>/* Put entry in avail array (but don't update avail-&gt;idx until they do sync). */</a:t>
            </a:r>
          </a:p>
          <a:p>
            <a:r>
              <a:rPr lang="zh-CN" altLang="en-US" sz="1000">
                <a:latin typeface="Arial" panose="020B0604020202020204" pitchFamily="34" charset="0"/>
                <a:cs typeface="Arial" panose="020B0604020202020204" pitchFamily="34" charset="0"/>
              </a:rPr>
              <a:t>avail = vq-&gt;avail_idx_shadow &amp; (vq-&gt;vring.num - 1); </a:t>
            </a:r>
          </a:p>
          <a:p>
            <a:r>
              <a:rPr lang="zh-CN" altLang="en-US" sz="1000">
                <a:latin typeface="Arial" panose="020B0604020202020204" pitchFamily="34" charset="0"/>
                <a:cs typeface="Arial" panose="020B0604020202020204" pitchFamily="34" charset="0"/>
              </a:rPr>
              <a:t>vq-&gt;vring.avail-&gt;ring[avail] = head;</a:t>
            </a:r>
          </a:p>
          <a:p>
            <a:r>
              <a:rPr lang="zh-CN" altLang="en-US" sz="1000">
                <a:latin typeface="Arial" panose="020B0604020202020204" pitchFamily="34" charset="0"/>
                <a:cs typeface="Arial" panose="020B0604020202020204" pitchFamily="34" charset="0"/>
              </a:rPr>
              <a:t>/* Descriptors and available array need to be set before we expose the</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new available array entries. */ </a:t>
            </a:r>
          </a:p>
          <a:p>
            <a:r>
              <a:rPr lang="zh-CN" altLang="en-US" sz="1000">
                <a:latin typeface="Arial" panose="020B0604020202020204" pitchFamily="34" charset="0"/>
                <a:cs typeface="Arial" panose="020B0604020202020204" pitchFamily="34" charset="0"/>
              </a:rPr>
              <a:t>virtio_wmb(vq-&gt;weak_barriers); </a:t>
            </a:r>
          </a:p>
          <a:p>
            <a:r>
              <a:rPr lang="zh-CN" altLang="en-US" sz="1000">
                <a:latin typeface="Arial" panose="020B0604020202020204" pitchFamily="34" charset="0"/>
                <a:cs typeface="Arial" panose="020B0604020202020204" pitchFamily="34" charset="0"/>
              </a:rPr>
              <a:t>vq-&gt;avail_idx_shadow++; </a:t>
            </a:r>
          </a:p>
          <a:p>
            <a:r>
              <a:rPr lang="zh-CN" altLang="en-US" sz="1000">
                <a:latin typeface="Arial" panose="020B0604020202020204" pitchFamily="34" charset="0"/>
                <a:cs typeface="Arial" panose="020B0604020202020204" pitchFamily="34" charset="0"/>
              </a:rPr>
              <a:t>vq-&gt;vring.avail-&gt;idx = vq-&gt;avail_idx_shadow; </a:t>
            </a:r>
          </a:p>
          <a:p>
            <a:r>
              <a:rPr lang="zh-CN" altLang="en-US" sz="1000">
                <a:latin typeface="Arial" panose="020B0604020202020204" pitchFamily="34" charset="0"/>
                <a:cs typeface="Arial" panose="020B0604020202020204" pitchFamily="34" charset="0"/>
              </a:rPr>
              <a:t>vq-&gt;num_added++;</a:t>
            </a:r>
          </a:p>
        </p:txBody>
      </p:sp>
      <p:cxnSp>
        <p:nvCxnSpPr>
          <p:cNvPr id="105" name="肘形连接符 78">
            <a:extLst>
              <a:ext uri="{FF2B5EF4-FFF2-40B4-BE49-F238E27FC236}">
                <a16:creationId xmlns:a16="http://schemas.microsoft.com/office/drawing/2014/main" id="{E98EEAE1-31D5-4E9B-B1C8-FFBC589D1EF7}"/>
              </a:ext>
            </a:extLst>
          </p:cNvPr>
          <p:cNvCxnSpPr>
            <a:cxnSpLocks/>
            <a:stCxn id="62" idx="3"/>
            <a:endCxn id="104" idx="1"/>
          </p:cNvCxnSpPr>
          <p:nvPr/>
        </p:nvCxnSpPr>
        <p:spPr>
          <a:xfrm>
            <a:off x="4734401" y="4080218"/>
            <a:ext cx="216502" cy="17959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89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9075174" cy="1785104"/>
          </a:xfrm>
          <a:prstGeom prst="rect">
            <a:avLst/>
          </a:prstGeom>
          <a:noFill/>
        </p:spPr>
        <p:txBody>
          <a:bodyPr wrap="square" rtlCol="0">
            <a:spAutoFit/>
          </a:bodyPr>
          <a:lstStyle/>
          <a:p>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之间的消息解析：</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VHOST_USER_GET_FEATURES</a:t>
            </a:r>
            <a:r>
              <a:rPr kumimoji="1" lang="zh-CN" altLang="en-US" sz="1000">
                <a:latin typeface="Arial" charset="0"/>
                <a:ea typeface="Arial" charset="0"/>
                <a:cs typeface="Arial" charset="0"/>
              </a:rPr>
              <a:t>：</a:t>
            </a:r>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zh-CN" altLang="en-US" sz="1000">
                <a:latin typeface="Arial" charset="0"/>
                <a:ea typeface="Arial" charset="0"/>
                <a:cs typeface="Arial" charset="0"/>
              </a:rPr>
              <a:t>收到此消息，需要将自己所支持的特性，用</a:t>
            </a:r>
            <a:r>
              <a:rPr kumimoji="1" lang="en-US" altLang="zh-CN" sz="1000">
                <a:latin typeface="Arial" charset="0"/>
                <a:ea typeface="Arial" charset="0"/>
                <a:cs typeface="Arial" charset="0"/>
              </a:rPr>
              <a:t>”|”</a:t>
            </a:r>
            <a:r>
              <a:rPr kumimoji="1" lang="zh-CN" altLang="en-US" sz="1000">
                <a:latin typeface="Arial" charset="0"/>
                <a:ea typeface="Arial" charset="0"/>
                <a:cs typeface="Arial" charset="0"/>
              </a:rPr>
              <a:t>组成</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的值，放在</a:t>
            </a:r>
            <a:r>
              <a:rPr kumimoji="1" lang="en-US" altLang="zh-CN" sz="1000" err="1">
                <a:latin typeface="Arial" charset="0"/>
                <a:ea typeface="Arial" charset="0"/>
                <a:cs typeface="Arial" charset="0"/>
              </a:rPr>
              <a:t>VhostUserMsg</a:t>
            </a:r>
            <a:r>
              <a:rPr kumimoji="1" lang="zh-CN" altLang="en-US" sz="1000">
                <a:latin typeface="Arial" charset="0"/>
                <a:ea typeface="Arial" charset="0"/>
                <a:cs typeface="Arial" charset="0"/>
              </a:rPr>
              <a:t>里面的</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回复给</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，这里面的</a:t>
            </a:r>
            <a:r>
              <a:rPr kumimoji="1" lang="en-US" altLang="zh-CN" sz="1000">
                <a:latin typeface="Arial" charset="0"/>
                <a:ea typeface="Arial" charset="0"/>
                <a:cs typeface="Arial" charset="0"/>
              </a:rPr>
              <a:t>features</a:t>
            </a:r>
            <a:r>
              <a:rPr kumimoji="1" lang="zh-CN" altLang="en-US" sz="1000">
                <a:latin typeface="Arial" charset="0"/>
                <a:ea typeface="Arial" charset="0"/>
                <a:cs typeface="Arial" charset="0"/>
              </a:rPr>
              <a:t>包含</a:t>
            </a:r>
            <a:r>
              <a:rPr kumimoji="1" lang="en-US" altLang="zh-CN" sz="1000">
                <a:latin typeface="Arial" charset="0"/>
                <a:ea typeface="Arial" charset="0"/>
                <a:cs typeface="Arial" charset="0"/>
              </a:rPr>
              <a:t>GSO/GRO</a:t>
            </a:r>
            <a:r>
              <a:rPr kumimoji="1" lang="zh-CN" altLang="en-US" sz="1000">
                <a:latin typeface="Arial" charset="0"/>
                <a:ea typeface="Arial" charset="0"/>
                <a:cs typeface="Arial" charset="0"/>
              </a:rPr>
              <a:t>等信息</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VHOST_USER_SET_FEATURES</a:t>
            </a:r>
            <a:r>
              <a:rPr lang="zh-CN" altLang="en-US" sz="1000">
                <a:latin typeface="Arial" charset="0"/>
                <a:ea typeface="Arial" charset="0"/>
                <a:cs typeface="Arial" charset="0"/>
              </a:rPr>
              <a:t>：</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收到此消息，消息体中带有</a:t>
            </a:r>
            <a:r>
              <a:rPr lang="en-US" altLang="zh-CN" sz="1000">
                <a:latin typeface="Arial" charset="0"/>
                <a:ea typeface="Arial" charset="0"/>
                <a:cs typeface="Arial" charset="0"/>
              </a:rPr>
              <a:t>u64</a:t>
            </a:r>
            <a:r>
              <a:rPr lang="zh-CN" altLang="en-US" sz="1000">
                <a:latin typeface="Arial" charset="0"/>
                <a:ea typeface="Arial" charset="0"/>
                <a:cs typeface="Arial" charset="0"/>
              </a:rPr>
              <a:t>的前端支持的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，前后端都支持的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生效</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VHOST_USER_SET_MEM_TABLE: </a:t>
            </a:r>
            <a:r>
              <a:rPr lang="zh-CN" altLang="en-US" sz="1000">
                <a:latin typeface="Arial" charset="0"/>
                <a:ea typeface="Arial" charset="0"/>
                <a:cs typeface="Arial" charset="0"/>
              </a:rPr>
              <a:t>主要做共享内存的映射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1.</a:t>
            </a:r>
            <a:r>
              <a:rPr lang="zh-CN" altLang="en-US" sz="1000">
                <a:latin typeface="Arial" charset="0"/>
                <a:ea typeface="Arial" charset="0"/>
                <a:cs typeface="Arial" charset="0"/>
              </a:rPr>
              <a:t> 判断</a:t>
            </a:r>
            <a:r>
              <a:rPr lang="en-US" altLang="zh-CN" sz="1000" err="1">
                <a:latin typeface="Arial" charset="0"/>
                <a:ea typeface="Arial" charset="0"/>
                <a:cs typeface="Arial" charset="0"/>
              </a:rPr>
              <a:t>nregions</a:t>
            </a:r>
            <a:r>
              <a:rPr lang="zh-CN" altLang="en-US" sz="1000">
                <a:latin typeface="Arial" charset="0"/>
                <a:ea typeface="Arial" charset="0"/>
                <a:cs typeface="Arial" charset="0"/>
              </a:rPr>
              <a:t>是否超过最大值，目前是</a:t>
            </a:r>
            <a:r>
              <a:rPr lang="en-US" altLang="zh-CN" sz="1000">
                <a:latin typeface="Arial" charset="0"/>
                <a:ea typeface="Arial" charset="0"/>
                <a:cs typeface="Arial" charset="0"/>
              </a:rPr>
              <a:t>8</a:t>
            </a:r>
            <a:r>
              <a:rPr lang="zh-CN" altLang="en-US" sz="1000">
                <a:latin typeface="Arial" charset="0"/>
                <a:ea typeface="Arial" charset="0"/>
                <a:cs typeface="Arial" charset="0"/>
              </a:rPr>
              <a:t>片</a:t>
            </a:r>
            <a:endParaRPr lang="en-US" altLang="zh-CN" sz="1000">
              <a:latin typeface="Arial" charset="0"/>
              <a:ea typeface="Arial" charset="0"/>
              <a:cs typeface="Arial" charset="0"/>
            </a:endParaRPr>
          </a:p>
          <a:p>
            <a:r>
              <a:rPr lang="en-US" altLang="zh-CN" sz="1000">
                <a:latin typeface="Arial" charset="0"/>
                <a:ea typeface="Arial" charset="0"/>
                <a:cs typeface="Arial" charset="0"/>
              </a:rPr>
              <a:t>2.</a:t>
            </a:r>
            <a:r>
              <a:rPr lang="zh-CN" altLang="en-US" sz="1000">
                <a:latin typeface="Arial" charset="0"/>
                <a:ea typeface="Arial" charset="0"/>
                <a:cs typeface="Arial" charset="0"/>
              </a:rPr>
              <a:t> 如果</a:t>
            </a:r>
            <a:r>
              <a:rPr lang="en-US" altLang="zh-CN" sz="1000">
                <a:latin typeface="Arial" charset="0"/>
                <a:ea typeface="Arial" charset="0"/>
                <a:cs typeface="Arial" charset="0"/>
              </a:rPr>
              <a:t>dev-&gt;mem</a:t>
            </a:r>
            <a:r>
              <a:rPr lang="zh-CN" altLang="en-US" sz="1000">
                <a:latin typeface="Arial" charset="0"/>
                <a:ea typeface="Arial" charset="0"/>
                <a:cs typeface="Arial" charset="0"/>
              </a:rPr>
              <a:t>已经映射过，判断是否跟之前一致，若一致则关闭每个</a:t>
            </a:r>
            <a:r>
              <a:rPr lang="en-US" altLang="zh-CN" sz="1000">
                <a:latin typeface="Arial" charset="0"/>
                <a:ea typeface="Arial" charset="0"/>
                <a:cs typeface="Arial" charset="0"/>
              </a:rPr>
              <a:t>region</a:t>
            </a:r>
            <a:r>
              <a:rPr lang="zh-CN" altLang="en-US" sz="1000">
                <a:latin typeface="Arial" charset="0"/>
                <a:ea typeface="Arial" charset="0"/>
                <a:cs typeface="Arial" charset="0"/>
              </a:rPr>
              <a:t>的</a:t>
            </a:r>
            <a:r>
              <a:rPr lang="en-US" altLang="zh-CN" sz="1000" err="1">
                <a:latin typeface="Arial" charset="0"/>
                <a:ea typeface="Arial" charset="0"/>
                <a:cs typeface="Arial" charset="0"/>
              </a:rPr>
              <a:t>fd</a:t>
            </a:r>
            <a:endParaRPr lang="en-US" altLang="zh-CN" sz="1000">
              <a:latin typeface="Arial" charset="0"/>
              <a:ea typeface="Arial" charset="0"/>
              <a:cs typeface="Arial" charset="0"/>
            </a:endParaRPr>
          </a:p>
          <a:p>
            <a:r>
              <a:rPr lang="en-US" altLang="zh-CN" sz="1000">
                <a:latin typeface="Arial" charset="0"/>
                <a:ea typeface="Arial" charset="0"/>
                <a:cs typeface="Arial" charset="0"/>
              </a:rPr>
              <a:t>3.</a:t>
            </a:r>
            <a:r>
              <a:rPr lang="zh-CN" altLang="en-US" sz="1000">
                <a:latin typeface="Arial" charset="0"/>
                <a:ea typeface="Arial" charset="0"/>
                <a:cs typeface="Arial" charset="0"/>
              </a:rPr>
              <a:t> 如果映射过，且与之前不一致，则</a:t>
            </a:r>
            <a:r>
              <a:rPr lang="en-US" altLang="zh-CN" sz="1000">
                <a:latin typeface="Arial" charset="0"/>
                <a:ea typeface="Arial" charset="0"/>
                <a:cs typeface="Arial" charset="0"/>
              </a:rPr>
              <a:t>free</a:t>
            </a:r>
            <a:r>
              <a:rPr lang="zh-CN" altLang="en-US" sz="1000">
                <a:latin typeface="Arial" charset="0"/>
                <a:ea typeface="Arial" charset="0"/>
                <a:cs typeface="Arial" charset="0"/>
              </a:rPr>
              <a:t>掉旧的，重新映射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4.</a:t>
            </a:r>
            <a:r>
              <a:rPr lang="zh-CN" altLang="en-US" sz="1000">
                <a:latin typeface="Arial" charset="0"/>
                <a:ea typeface="Arial" charset="0"/>
                <a:cs typeface="Arial" charset="0"/>
              </a:rPr>
              <a:t> 清空</a:t>
            </a:r>
            <a:r>
              <a:rPr lang="en-US" altLang="zh-CN" sz="1000" err="1">
                <a:latin typeface="Arial" charset="0"/>
                <a:ea typeface="Arial" charset="0"/>
                <a:cs typeface="Arial" charset="0"/>
              </a:rPr>
              <a:t>iotlb</a:t>
            </a:r>
            <a:endParaRPr lang="en-US" altLang="zh-CN" sz="1000">
              <a:latin typeface="Arial" charset="0"/>
              <a:ea typeface="Arial" charset="0"/>
              <a:cs typeface="Arial" charset="0"/>
            </a:endParaRPr>
          </a:p>
          <a:p>
            <a:r>
              <a:rPr lang="en-US" altLang="zh-CN" sz="1000">
                <a:latin typeface="Arial" charset="0"/>
                <a:ea typeface="Arial" charset="0"/>
                <a:cs typeface="Arial" charset="0"/>
              </a:rPr>
              <a:t>5.</a:t>
            </a:r>
            <a:r>
              <a:rPr lang="zh-CN" altLang="en-US" sz="1000">
                <a:latin typeface="Arial" charset="0"/>
                <a:ea typeface="Arial" charset="0"/>
                <a:cs typeface="Arial" charset="0"/>
              </a:rPr>
              <a:t> 分配</a:t>
            </a:r>
            <a:r>
              <a:rPr lang="en-US" altLang="zh-CN" sz="1000">
                <a:latin typeface="Arial" charset="0"/>
                <a:ea typeface="Arial" charset="0"/>
                <a:cs typeface="Arial" charset="0"/>
              </a:rPr>
              <a:t>dev-&gt;</a:t>
            </a:r>
            <a:r>
              <a:rPr lang="en-US" altLang="zh-CN" sz="1000" err="1">
                <a:latin typeface="Arial" charset="0"/>
                <a:ea typeface="Arial" charset="0"/>
                <a:cs typeface="Arial" charset="0"/>
              </a:rPr>
              <a:t>guest_pages</a:t>
            </a:r>
            <a:r>
              <a:rPr lang="zh-CN" altLang="en-US" sz="1000">
                <a:latin typeface="Arial" charset="0"/>
                <a:ea typeface="Arial" charset="0"/>
                <a:cs typeface="Arial" charset="0"/>
              </a:rPr>
              <a:t>在普通堆上</a:t>
            </a:r>
            <a:endParaRPr lang="en-US" altLang="zh-CN" sz="1000">
              <a:latin typeface="Arial" charset="0"/>
              <a:ea typeface="Arial" charset="0"/>
              <a:cs typeface="Arial" charset="0"/>
            </a:endParaRPr>
          </a:p>
          <a:p>
            <a:r>
              <a:rPr lang="en-US" altLang="zh-CN" sz="1000">
                <a:latin typeface="Arial" charset="0"/>
                <a:ea typeface="Arial" charset="0"/>
                <a:cs typeface="Arial" charset="0"/>
              </a:rPr>
              <a:t>6.</a:t>
            </a:r>
            <a:r>
              <a:rPr lang="zh-CN" altLang="en-US" sz="1000">
                <a:latin typeface="Arial" charset="0"/>
                <a:ea typeface="Arial" charset="0"/>
                <a:cs typeface="Arial" charset="0"/>
              </a:rPr>
              <a:t> 开始填充</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：对于每一片内存，一一对应</a:t>
            </a:r>
            <a:endParaRPr lang="en-US" altLang="zh-CN" sz="1000">
              <a:latin typeface="Arial" charset="0"/>
              <a:ea typeface="Arial" charset="0"/>
              <a:cs typeface="Arial"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936869554"/>
              </p:ext>
            </p:extLst>
          </p:nvPr>
        </p:nvGraphicFramePr>
        <p:xfrm>
          <a:off x="5240818" y="1790569"/>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VhostUserMemoryRegion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uint64_t memory_size; /* region size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userspace_addr;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 /*</a:t>
                      </a:r>
                      <a:r>
                        <a:rPr lang="zh-CN" altLang="en-US" sz="1000">
                          <a:solidFill>
                            <a:schemeClr val="tx1"/>
                          </a:solidFill>
                          <a:latin typeface="Arial"/>
                          <a:ea typeface="Arial"/>
                          <a:cs typeface="Arial"/>
                          <a:sym typeface="Arial"/>
                        </a:rPr>
                        <a:t> </a:t>
                      </a:r>
                      <a:r>
                        <a:rPr lang="en-US" altLang="zh-CN" sz="1000">
                          <a:solidFill>
                            <a:schemeClr val="tx1"/>
                          </a:solidFill>
                          <a:latin typeface="Arial"/>
                          <a:ea typeface="Arial"/>
                          <a:cs typeface="Arial"/>
                          <a:sym typeface="Arial"/>
                        </a:rPr>
                        <a:t>region</a:t>
                      </a:r>
                      <a:r>
                        <a:rPr lang="en-US" altLang="zh-CN" sz="1000" baseline="0">
                          <a:solidFill>
                            <a:schemeClr val="tx1"/>
                          </a:solidFill>
                          <a:latin typeface="Arial"/>
                          <a:ea typeface="Arial"/>
                          <a:cs typeface="Arial"/>
                          <a:sym typeface="Arial"/>
                        </a:rPr>
                        <a:t> starts in the </a:t>
                      </a:r>
                      <a:r>
                        <a:rPr lang="en-US" altLang="zh-CN" sz="1000" baseline="0" err="1">
                          <a:solidFill>
                            <a:schemeClr val="tx1"/>
                          </a:solidFill>
                          <a:latin typeface="Arial"/>
                          <a:ea typeface="Arial"/>
                          <a:cs typeface="Arial"/>
                          <a:sym typeface="Arial"/>
                        </a:rPr>
                        <a:t>mmaped</a:t>
                      </a:r>
                      <a:r>
                        <a:rPr lang="en-US" altLang="zh-CN" sz="1000" baseline="0">
                          <a:solidFill>
                            <a:schemeClr val="tx1"/>
                          </a:solidFill>
                          <a:latin typeface="Arial"/>
                          <a:ea typeface="Arial"/>
                          <a:cs typeface="Arial"/>
                          <a:sym typeface="Arial"/>
                        </a:rPr>
                        <a:t> memory</a:t>
                      </a:r>
                      <a:r>
                        <a:rPr sz="1000">
                          <a:solidFill>
                            <a:schemeClr val="tx1"/>
                          </a:solidFill>
                          <a:latin typeface="Arial"/>
                          <a:ea typeface="Arial"/>
                          <a:cs typeface="Arial"/>
                          <a:sym typeface="Arial"/>
                        </a:rPr>
                        <a:t>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70772159"/>
              </p:ext>
            </p:extLst>
          </p:nvPr>
        </p:nvGraphicFramePr>
        <p:xfrm>
          <a:off x="257929" y="1785104"/>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sz="1000" err="1">
                          <a:solidFill>
                            <a:schemeClr val="tx1"/>
                          </a:solidFill>
                          <a:latin typeface="Arial"/>
                          <a:ea typeface="Arial"/>
                          <a:cs typeface="Arial"/>
                          <a:sym typeface="Arial"/>
                        </a:rPr>
                        <a:t>rte_vhost_mem_region</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a:t>
                      </a:r>
                      <a:r>
                        <a:rPr lang="en-US" sz="1000">
                          <a:solidFill>
                            <a:schemeClr val="tx1"/>
                          </a:solidFill>
                          <a:latin typeface="Arial"/>
                          <a:ea typeface="Arial"/>
                          <a:cs typeface="Arial"/>
                          <a:sym typeface="Arial"/>
                        </a:rPr>
                        <a:t>t</a:t>
                      </a:r>
                      <a:r>
                        <a:rPr sz="1000">
                          <a:solidFill>
                            <a:schemeClr val="tx1"/>
                          </a:solidFill>
                          <a:latin typeface="Arial"/>
                          <a:ea typeface="Arial"/>
                          <a:cs typeface="Arial"/>
                          <a:sym typeface="Arial"/>
                        </a:rPr>
                        <a:t>64_t guest_user_addr;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host_user_addr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hva</a:t>
                      </a:r>
                      <a:r>
                        <a:rPr sz="1000">
                          <a:solidFill>
                            <a:schemeClr val="tx1"/>
                          </a:solidFill>
                          <a:latin typeface="Arial"/>
                          <a:ea typeface="Arial"/>
                          <a:cs typeface="Arial"/>
                          <a:sym typeface="Arial"/>
                        </a:rPr>
                        <a:t> in </a:t>
                      </a:r>
                      <a:r>
                        <a:rPr sz="1000" err="1">
                          <a:solidFill>
                            <a:schemeClr val="tx1"/>
                          </a:solidFill>
                          <a:latin typeface="Arial"/>
                          <a:ea typeface="Arial"/>
                          <a:cs typeface="Arial"/>
                          <a:sym typeface="Arial"/>
                        </a:rPr>
                        <a:t>vhost</a:t>
                      </a:r>
                      <a:r>
                        <a:rPr sz="1000">
                          <a:solidFill>
                            <a:schemeClr val="tx1"/>
                          </a:solidFill>
                          <a:latin typeface="Arial"/>
                          <a:ea typeface="Arial"/>
                          <a:cs typeface="Arial"/>
                          <a:sym typeface="Arial"/>
                        </a:rPr>
                        <a:t>-user = </a:t>
                      </a:r>
                      <a:r>
                        <a:rPr sz="1000" err="1">
                          <a:solidFill>
                            <a:schemeClr val="tx1"/>
                          </a:solidFill>
                          <a:latin typeface="Arial"/>
                          <a:ea typeface="Arial"/>
                          <a:cs typeface="Arial"/>
                          <a:sym typeface="Arial"/>
                        </a:rPr>
                        <a:t>mmap_addr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size; /* region size*/</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sz="1000">
                          <a:solidFill>
                            <a:schemeClr val="tx1"/>
                          </a:solidFill>
                          <a:latin typeface="Arial"/>
                          <a:ea typeface="Arial"/>
                          <a:cs typeface="Arial"/>
                          <a:sym typeface="Arial"/>
                        </a:rPr>
                        <a:t>void *mmap_addr; /* mmap base address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uint64_t</a:t>
                      </a:r>
                      <a:r>
                        <a:rPr lang="en-US" sz="1000" baseline="0">
                          <a:solidFill>
                            <a:schemeClr val="tx1"/>
                          </a:solidFill>
                          <a:latin typeface="Arial"/>
                          <a:ea typeface="Arial"/>
                          <a:cs typeface="Arial"/>
                          <a:sym typeface="Arial"/>
                        </a:rPr>
                        <a:t> mmap_size; /* size + mmap_offset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sz="1000">
                          <a:solidFill>
                            <a:schemeClr val="tx1"/>
                          </a:solidFill>
                          <a:latin typeface="Arial"/>
                          <a:ea typeface="Arial"/>
                          <a:cs typeface="Arial"/>
                          <a:sym typeface="Arial"/>
                        </a:rPr>
                        <a:t>int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 relative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cxnSp>
        <p:nvCxnSpPr>
          <p:cNvPr id="9" name="肘形连接符 8"/>
          <p:cNvCxnSpPr/>
          <p:nvPr/>
        </p:nvCxnSpPr>
        <p:spPr>
          <a:xfrm flipV="1">
            <a:off x="4579321" y="2153265"/>
            <a:ext cx="720000" cy="29496"/>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a:off x="4548911" y="2523744"/>
            <a:ext cx="720000" cy="269360"/>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4594069" y="2571985"/>
            <a:ext cx="720000" cy="523904"/>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62231" y="4096956"/>
            <a:ext cx="3591231" cy="553998"/>
          </a:xfrm>
          <a:prstGeom prst="rect">
            <a:avLst/>
          </a:prstGeom>
          <a:noFill/>
        </p:spPr>
        <p:txBody>
          <a:bodyPr wrap="square" rtlCol="0">
            <a:spAutoFit/>
          </a:bodyPr>
          <a:lstStyle/>
          <a:p>
            <a:r>
              <a:rPr lang="zh-CN" altLang="en-US" sz="1000">
                <a:latin typeface="Arial" charset="0"/>
                <a:ea typeface="Arial" charset="0"/>
                <a:cs typeface="Arial" charset="0"/>
              </a:rPr>
              <a:t>结构体成员含义如图中所示，因此</a:t>
            </a:r>
            <a:r>
              <a:rPr lang="en-US" altLang="zh-CN" sz="1000">
                <a:latin typeface="Arial" charset="0"/>
                <a:ea typeface="Arial" charset="0"/>
                <a:cs typeface="Arial" charset="0"/>
              </a:rPr>
              <a:t>:</a:t>
            </a:r>
          </a:p>
          <a:p>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a:t>
            </a:r>
            <a:r>
              <a:rPr lang="en-US" altLang="zh-CN" sz="1000">
                <a:latin typeface="Arial" charset="0"/>
                <a:ea typeface="Arial" charset="0"/>
                <a:cs typeface="Arial" charset="0"/>
              </a:rPr>
              <a:t>(</a:t>
            </a:r>
            <a:r>
              <a:rPr lang="mr-IN" altLang="zh-CN" sz="1000">
                <a:latin typeface="Arial" charset="0"/>
                <a:ea typeface="Arial" charset="0"/>
                <a:cs typeface="Arial" charset="0"/>
              </a:rPr>
              <a:t>…</a:t>
            </a:r>
            <a:r>
              <a:rPr lang="en-US" altLang="zh-CN" sz="1000">
                <a:latin typeface="Arial" charset="0"/>
                <a:ea typeface="Arial" charset="0"/>
                <a:cs typeface="Arial" charset="0"/>
              </a:rPr>
              <a:t>, (size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 </a:t>
            </a:r>
            <a:r>
              <a:rPr lang="en-US" altLang="zh-CN" sz="1000" err="1">
                <a:latin typeface="Arial" charset="0"/>
                <a:ea typeface="Arial" charset="0"/>
                <a:cs typeface="Arial" charset="0"/>
              </a:rPr>
              <a:t>fd</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a:t>
            </a:r>
          </a:p>
          <a:p>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a:t>
            </a:r>
          </a:p>
        </p:txBody>
      </p:sp>
      <p:sp>
        <p:nvSpPr>
          <p:cNvPr id="16" name="矩形 15"/>
          <p:cNvSpPr/>
          <p:nvPr/>
        </p:nvSpPr>
        <p:spPr>
          <a:xfrm>
            <a:off x="5958347" y="4317849"/>
            <a:ext cx="1130710" cy="121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958349" y="4071627"/>
            <a:ext cx="1233948" cy="246221"/>
          </a:xfrm>
          <a:prstGeom prst="rect">
            <a:avLst/>
          </a:prstGeom>
          <a:noFill/>
        </p:spPr>
        <p:txBody>
          <a:bodyPr wrap="square" rtlCol="0">
            <a:spAutoFit/>
          </a:bodyPr>
          <a:lstStyle/>
          <a:p>
            <a:r>
              <a:rPr lang="en-US" altLang="zh-CN" sz="1000">
                <a:latin typeface="Arial" charset="0"/>
                <a:ea typeface="Arial" charset="0"/>
                <a:cs typeface="Arial" charset="0"/>
              </a:rPr>
              <a:t>mmaped memory</a:t>
            </a:r>
          </a:p>
        </p:txBody>
      </p:sp>
      <p:sp>
        <p:nvSpPr>
          <p:cNvPr id="18" name="矩形 17"/>
          <p:cNvSpPr/>
          <p:nvPr/>
        </p:nvSpPr>
        <p:spPr>
          <a:xfrm>
            <a:off x="5958347" y="4675989"/>
            <a:ext cx="1130710" cy="550607"/>
          </a:xfrm>
          <a:prstGeom prst="rect">
            <a:avLst/>
          </a:prstGeom>
          <a:pattFill prst="dkUpDiag">
            <a:fgClr>
              <a:schemeClr val="accent1">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6211529" y="4759898"/>
            <a:ext cx="695632" cy="246221"/>
          </a:xfrm>
          <a:prstGeom prst="rect">
            <a:avLst/>
          </a:prstGeom>
          <a:noFill/>
        </p:spPr>
        <p:txBody>
          <a:bodyPr wrap="square" rtlCol="0">
            <a:spAutoFit/>
          </a:bodyPr>
          <a:lstStyle/>
          <a:p>
            <a:r>
              <a:rPr lang="en-US" altLang="zh-CN" sz="1000">
                <a:latin typeface="Arial" charset="0"/>
                <a:ea typeface="Arial" charset="0"/>
                <a:cs typeface="Arial" charset="0"/>
              </a:rPr>
              <a:t>region[i]</a:t>
            </a:r>
          </a:p>
        </p:txBody>
      </p:sp>
      <p:sp>
        <p:nvSpPr>
          <p:cNvPr id="20" name="文本框 19"/>
          <p:cNvSpPr txBox="1"/>
          <p:nvPr/>
        </p:nvSpPr>
        <p:spPr>
          <a:xfrm>
            <a:off x="4982498" y="4552878"/>
            <a:ext cx="1004118" cy="246221"/>
          </a:xfrm>
          <a:prstGeom prst="rect">
            <a:avLst/>
          </a:prstGeom>
          <a:noFill/>
        </p:spPr>
        <p:txBody>
          <a:bodyPr wrap="square" rtlCol="0">
            <a:spAutoFit/>
          </a:bodyPr>
          <a:lstStyle/>
          <a:p>
            <a:r>
              <a:rPr lang="en-US" altLang="zh-CN" sz="1000">
                <a:latin typeface="Arial" charset="0"/>
                <a:ea typeface="Arial" charset="0"/>
                <a:cs typeface="Arial" charset="0"/>
              </a:rPr>
              <a:t>mmap_offset</a:t>
            </a:r>
          </a:p>
        </p:txBody>
      </p:sp>
      <p:sp>
        <p:nvSpPr>
          <p:cNvPr id="21" name="左大括号 20"/>
          <p:cNvSpPr/>
          <p:nvPr/>
        </p:nvSpPr>
        <p:spPr>
          <a:xfrm>
            <a:off x="5766618" y="4675988"/>
            <a:ext cx="191729" cy="5492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5372714" y="4827483"/>
            <a:ext cx="424015" cy="246221"/>
          </a:xfrm>
          <a:prstGeom prst="rect">
            <a:avLst/>
          </a:prstGeom>
          <a:noFill/>
        </p:spPr>
        <p:txBody>
          <a:bodyPr wrap="square" rtlCol="0">
            <a:spAutoFit/>
          </a:bodyPr>
          <a:lstStyle/>
          <a:p>
            <a:r>
              <a:rPr lang="en-US" altLang="zh-CN" sz="1000">
                <a:latin typeface="Arial" charset="0"/>
                <a:ea typeface="Arial" charset="0"/>
                <a:cs typeface="Arial" charset="0"/>
              </a:rPr>
              <a:t>size</a:t>
            </a:r>
          </a:p>
        </p:txBody>
      </p:sp>
      <p:sp>
        <p:nvSpPr>
          <p:cNvPr id="24" name="文本框 23"/>
          <p:cNvSpPr txBox="1"/>
          <p:nvPr/>
        </p:nvSpPr>
        <p:spPr>
          <a:xfrm>
            <a:off x="7071232" y="4183546"/>
            <a:ext cx="1987348" cy="246221"/>
          </a:xfrm>
          <a:prstGeom prst="rect">
            <a:avLst/>
          </a:prstGeom>
          <a:noFill/>
        </p:spPr>
        <p:txBody>
          <a:bodyPr wrap="square" rtlCol="0">
            <a:spAutoFit/>
          </a:bodyPr>
          <a:lstStyle/>
          <a:p>
            <a:r>
              <a:rPr lang="en-US" altLang="zh-CN" sz="1000">
                <a:latin typeface="Arial" charset="0"/>
                <a:ea typeface="Arial" charset="0"/>
                <a:cs typeface="Arial" charset="0"/>
              </a:rPr>
              <a:t>mmap_addr returned by mmap()</a:t>
            </a:r>
          </a:p>
        </p:txBody>
      </p:sp>
      <p:sp>
        <p:nvSpPr>
          <p:cNvPr id="25" name="文本框 24"/>
          <p:cNvSpPr txBox="1"/>
          <p:nvPr/>
        </p:nvSpPr>
        <p:spPr>
          <a:xfrm>
            <a:off x="7089057" y="4552878"/>
            <a:ext cx="1060657" cy="246221"/>
          </a:xfrm>
          <a:prstGeom prst="rect">
            <a:avLst/>
          </a:prstGeom>
          <a:noFill/>
        </p:spPr>
        <p:txBody>
          <a:bodyPr wrap="square" rtlCol="0">
            <a:spAutoFit/>
          </a:bodyPr>
          <a:lstStyle/>
          <a:p>
            <a:r>
              <a:rPr lang="en-US" altLang="zh-CN" sz="1000">
                <a:latin typeface="Arial" charset="0"/>
                <a:ea typeface="Arial" charset="0"/>
                <a:cs typeface="Arial" charset="0"/>
              </a:rPr>
              <a:t>host_user_addr</a:t>
            </a:r>
          </a:p>
        </p:txBody>
      </p:sp>
      <p:sp>
        <p:nvSpPr>
          <p:cNvPr id="27" name="左大括号 26"/>
          <p:cNvSpPr/>
          <p:nvPr/>
        </p:nvSpPr>
        <p:spPr>
          <a:xfrm>
            <a:off x="4862661" y="4317848"/>
            <a:ext cx="232293" cy="9073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8" name="文本框 27"/>
          <p:cNvSpPr txBox="1"/>
          <p:nvPr/>
        </p:nvSpPr>
        <p:spPr>
          <a:xfrm>
            <a:off x="4131084" y="4643516"/>
            <a:ext cx="866468" cy="246221"/>
          </a:xfrm>
          <a:prstGeom prst="rect">
            <a:avLst/>
          </a:prstGeom>
          <a:noFill/>
        </p:spPr>
        <p:txBody>
          <a:bodyPr wrap="square" rtlCol="0">
            <a:spAutoFit/>
          </a:bodyPr>
          <a:lstStyle/>
          <a:p>
            <a:r>
              <a:rPr lang="en-US" altLang="zh-CN" sz="1000">
                <a:latin typeface="Arial" charset="0"/>
                <a:ea typeface="Arial" charset="0"/>
                <a:cs typeface="Arial" charset="0"/>
              </a:rPr>
              <a:t>mmap_size</a:t>
            </a:r>
          </a:p>
        </p:txBody>
      </p:sp>
      <p:sp>
        <p:nvSpPr>
          <p:cNvPr id="29" name="文本框 28"/>
          <p:cNvSpPr txBox="1"/>
          <p:nvPr/>
        </p:nvSpPr>
        <p:spPr>
          <a:xfrm>
            <a:off x="0" y="5779289"/>
            <a:ext cx="9148917" cy="553998"/>
          </a:xfrm>
          <a:prstGeom prst="rect">
            <a:avLst/>
          </a:prstGeom>
          <a:noFill/>
        </p:spPr>
        <p:txBody>
          <a:bodyPr wrap="square" rtlCol="0">
            <a:spAutoFit/>
          </a:bodyPr>
          <a:lstStyle/>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是空，则后面</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会做</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的转换。</a:t>
            </a:r>
            <a:endParaRPr lang="en-US" altLang="zh-CN" sz="1000">
              <a:latin typeface="Arial" charset="0"/>
              <a:ea typeface="Arial" charset="0"/>
              <a:cs typeface="Arial" charset="0"/>
            </a:endParaRPr>
          </a:p>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t>
            </a:r>
            <a:r>
              <a:rPr lang="en-US" altLang="zh-CN" sz="1000" err="1">
                <a:latin typeface="Arial" charset="0"/>
                <a:ea typeface="Arial" charset="0"/>
                <a:cs typeface="Arial" charset="0"/>
              </a:rPr>
              <a:t>avalil</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非空，就说明之前初始化过，这次</a:t>
            </a:r>
            <a:r>
              <a:rPr lang="en-US" altLang="zh-CN" sz="1000">
                <a:latin typeface="Arial" charset="0"/>
                <a:ea typeface="Arial" charset="0"/>
                <a:cs typeface="Arial" charset="0"/>
              </a:rPr>
              <a:t>memory table</a:t>
            </a:r>
            <a:r>
              <a:rPr lang="zh-CN" altLang="en-US" sz="1000">
                <a:latin typeface="Arial" charset="0"/>
                <a:ea typeface="Arial" charset="0"/>
                <a:cs typeface="Arial" charset="0"/>
              </a:rPr>
              <a:t>更新，需要重新更新</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endParaRPr lang="en-US" altLang="zh-CN" sz="1000">
              <a:latin typeface="Arial" charset="0"/>
              <a:ea typeface="Arial" charset="0"/>
              <a:cs typeface="Arial" charset="0"/>
            </a:endParaRPr>
          </a:p>
        </p:txBody>
      </p:sp>
    </p:spTree>
    <p:extLst>
      <p:ext uri="{BB962C8B-B14F-4D97-AF65-F5344CB8AC3E}">
        <p14:creationId xmlns:p14="http://schemas.microsoft.com/office/powerpoint/2010/main" val="51398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400110"/>
          </a:xfrm>
          <a:prstGeom prst="rect">
            <a:avLst/>
          </a:prstGeom>
          <a:noFill/>
        </p:spPr>
        <p:txBody>
          <a:bodyPr wrap="square" rtlCol="0">
            <a:spAutoFit/>
          </a:bodyPr>
          <a:lstStyle/>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r>
              <a:rPr lang="en-US" altLang="zh-CN" sz="1000">
                <a:latin typeface="Arial" charset="0"/>
                <a:ea typeface="Arial" charset="0"/>
                <a:cs typeface="Arial" charset="0"/>
              </a:rPr>
              <a:t>.</a:t>
            </a:r>
          </a:p>
          <a:p>
            <a:r>
              <a:rPr lang="zh-CN" altLang="en-US" sz="1000">
                <a:latin typeface="Arial" charset="0"/>
                <a:ea typeface="Arial" charset="0"/>
                <a:cs typeface="Arial" charset="0"/>
              </a:rPr>
              <a:t>这里重新做了一遍</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做的事情？</a:t>
            </a:r>
            <a:endParaRPr lang="en-US" altLang="zh-CN" sz="1000">
              <a:latin typeface="Arial" charset="0"/>
              <a:ea typeface="Arial" charset="0"/>
              <a:cs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19831110"/>
              </p:ext>
            </p:extLst>
          </p:nvPr>
        </p:nvGraphicFramePr>
        <p:xfrm>
          <a:off x="0" y="40011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lang="en-US" sz="1000">
                          <a:solidFill>
                            <a:schemeClr val="tx1"/>
                          </a:solidFill>
                          <a:latin typeface="Arial"/>
                          <a:ea typeface="Arial"/>
                          <a:cs typeface="Arial"/>
                          <a:sym typeface="Arial"/>
                        </a:rPr>
                        <a:t>vhost_virtqueue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lang="en-US" sz="1000">
                          <a:solidFill>
                            <a:schemeClr val="tx1"/>
                          </a:solidFill>
                          <a:latin typeface="Arial"/>
                          <a:ea typeface="Arial"/>
                          <a:cs typeface="Arial"/>
                          <a:sym typeface="Arial"/>
                        </a:rPr>
                        <a:t>struct</a:t>
                      </a:r>
                      <a:r>
                        <a:rPr lang="en-US" sz="1000" baseline="0">
                          <a:solidFill>
                            <a:schemeClr val="tx1"/>
                          </a:solidFill>
                          <a:latin typeface="Arial"/>
                          <a:ea typeface="Arial"/>
                          <a:cs typeface="Arial"/>
                          <a:sym typeface="Arial"/>
                        </a:rPr>
                        <a:t> </a:t>
                      </a:r>
                      <a:r>
                        <a:rPr lang="en-US" sz="1000" baseline="0" err="1">
                          <a:solidFill>
                            <a:schemeClr val="tx1"/>
                          </a:solidFill>
                          <a:latin typeface="Arial"/>
                          <a:ea typeface="Arial"/>
                          <a:cs typeface="Arial"/>
                          <a:sym typeface="Arial"/>
                        </a:rPr>
                        <a:t>vring_desc</a:t>
                      </a:r>
                      <a:r>
                        <a:rPr lang="en-US" sz="1000" baseline="0">
                          <a:solidFill>
                            <a:schemeClr val="tx1"/>
                          </a:solidFill>
                          <a:latin typeface="Arial"/>
                          <a:ea typeface="Arial"/>
                          <a:cs typeface="Arial"/>
                          <a:sym typeface="Arial"/>
                        </a:rPr>
                        <a:t> *desc; /* </a:t>
                      </a:r>
                      <a:r>
                        <a:rPr lang="en-US" altLang="zh-CN" sz="1000" baseline="0">
                          <a:solidFill>
                            <a:schemeClr val="tx1"/>
                          </a:solidFill>
                          <a:latin typeface="Arial"/>
                          <a:ea typeface="Arial"/>
                          <a:cs typeface="Arial"/>
                          <a:sym typeface="Arial"/>
                        </a:rPr>
                        <a:t>desc </a:t>
                      </a:r>
                      <a:r>
                        <a:rPr lang="en-US" altLang="zh-CN" sz="1000" baseline="0" err="1">
                          <a:solidFill>
                            <a:schemeClr val="tx1"/>
                          </a:solidFill>
                          <a:latin typeface="Arial"/>
                          <a:ea typeface="Arial"/>
                          <a:cs typeface="Arial"/>
                          <a:sym typeface="Arial"/>
                        </a:rPr>
                        <a:t>vring</a:t>
                      </a:r>
                      <a:r>
                        <a:rPr lang="en-US" altLang="zh-CN" sz="1000" baseline="0">
                          <a:solidFill>
                            <a:schemeClr val="tx1"/>
                          </a:solidFill>
                          <a:latin typeface="Arial"/>
                          <a:ea typeface="Arial"/>
                          <a:cs typeface="Arial"/>
                          <a:sym typeface="Arial"/>
                        </a:rPr>
                        <a:t> </a:t>
                      </a:r>
                      <a:r>
                        <a:rPr lang="en-US" altLang="zh-CN" sz="1000" baseline="0" err="1">
                          <a:solidFill>
                            <a:schemeClr val="tx1"/>
                          </a:solidFill>
                          <a:latin typeface="Arial"/>
                          <a:ea typeface="Arial"/>
                          <a:cs typeface="Arial"/>
                          <a:sym typeface="Arial"/>
                        </a:rPr>
                        <a:t>addr</a:t>
                      </a:r>
                      <a:r>
                        <a:rPr lang="en-US" altLang="zh-CN" sz="1000" baseline="0">
                          <a:solidFill>
                            <a:schemeClr val="tx1"/>
                          </a:solidFill>
                          <a:latin typeface="Arial"/>
                          <a:ea typeface="Arial"/>
                          <a:cs typeface="Arial"/>
                          <a:sym typeface="Arial"/>
                        </a:rPr>
                        <a:t> in </a:t>
                      </a:r>
                      <a:r>
                        <a:rPr lang="en-US" altLang="zh-CN" sz="1000" baseline="0" err="1">
                          <a:solidFill>
                            <a:schemeClr val="tx1"/>
                          </a:solidFill>
                          <a:latin typeface="Arial"/>
                          <a:ea typeface="Arial"/>
                          <a:cs typeface="Arial"/>
                          <a:sym typeface="Arial"/>
                        </a:rPr>
                        <a:t>vhost</a:t>
                      </a:r>
                      <a:r>
                        <a:rPr lang="en-US" altLang="zh-CN" sz="1000" baseline="0">
                          <a:solidFill>
                            <a:schemeClr val="tx1"/>
                          </a:solidFill>
                          <a:latin typeface="Arial"/>
                          <a:ea typeface="Arial"/>
                          <a:cs typeface="Arial"/>
                          <a:sym typeface="Arial"/>
                        </a:rPr>
                        <a:t>-user.</a:t>
                      </a:r>
                      <a:r>
                        <a:rPr lang="en-US" sz="1000" baseline="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lang="en-US" sz="1000">
                          <a:solidFill>
                            <a:schemeClr val="tx1"/>
                          </a:solidFill>
                          <a:latin typeface="Arial"/>
                          <a:ea typeface="Arial"/>
                          <a:cs typeface="Arial"/>
                          <a:sym typeface="Arial"/>
                        </a:rPr>
                        <a:t>struct vring_avail</a:t>
                      </a:r>
                      <a:r>
                        <a:rPr lang="en-US" sz="1000" baseline="0">
                          <a:solidFill>
                            <a:schemeClr val="tx1"/>
                          </a:solidFill>
                          <a:latin typeface="Arial"/>
                          <a:ea typeface="Arial"/>
                          <a:cs typeface="Arial"/>
                          <a:sym typeface="Arial"/>
                        </a:rPr>
                        <a:t> *avail; /* avail vring addr in vhost-user.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lang="en-US" sz="1000">
                          <a:solidFill>
                            <a:schemeClr val="tx1"/>
                          </a:solidFill>
                          <a:latin typeface="Arial"/>
                          <a:ea typeface="Arial"/>
                          <a:cs typeface="Arial"/>
                          <a:sym typeface="Arial"/>
                        </a:rPr>
                        <a:t>struct vring_used *used; /* used vring addr in</a:t>
                      </a:r>
                      <a:r>
                        <a:rPr lang="en-US" sz="1000" baseline="0">
                          <a:solidFill>
                            <a:schemeClr val="tx1"/>
                          </a:solidFill>
                          <a:latin typeface="Arial"/>
                          <a:ea typeface="Arial"/>
                          <a:cs typeface="Arial"/>
                          <a:sym typeface="Arial"/>
                        </a:rPr>
                        <a:t> vhost-user</a:t>
                      </a:r>
                      <a:r>
                        <a:rPr lang="en-US" sz="100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lang="en-US" sz="1000">
                          <a:solidFill>
                            <a:schemeClr val="tx1"/>
                          </a:solidFill>
                          <a:latin typeface="Arial"/>
                          <a:ea typeface="Arial"/>
                          <a:cs typeface="Arial"/>
                          <a:sym typeface="Arial"/>
                        </a:rPr>
                        <a:t>uint32_t size;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uint16_t </a:t>
                      </a:r>
                      <a:r>
                        <a:rPr lang="en-US" sz="1000" err="1">
                          <a:solidFill>
                            <a:schemeClr val="tx1"/>
                          </a:solidFill>
                          <a:latin typeface="Arial"/>
                          <a:ea typeface="Arial"/>
                          <a:cs typeface="Arial"/>
                          <a:sym typeface="Arial"/>
                        </a:rPr>
                        <a:t>last_avail_idx</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lang="en-US" sz="1000">
                          <a:solidFill>
                            <a:schemeClr val="tx1"/>
                          </a:solidFill>
                          <a:latin typeface="Arial"/>
                          <a:ea typeface="Arial"/>
                          <a:cs typeface="Arial"/>
                          <a:sym typeface="Arial"/>
                        </a:rPr>
                        <a:t>uint16_t</a:t>
                      </a:r>
                      <a:r>
                        <a:rPr lang="en-US" sz="1000" baseline="0">
                          <a:solidFill>
                            <a:schemeClr val="tx1"/>
                          </a:solidFill>
                          <a:latin typeface="Arial"/>
                          <a:ea typeface="Arial"/>
                          <a:cs typeface="Arial"/>
                          <a:sym typeface="Arial"/>
                        </a:rPr>
                        <a:t> last_used_idx;</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88000">
                <a:tc>
                  <a:txBody>
                    <a:bodyPr/>
                    <a:lstStyle/>
                    <a:p>
                      <a:pPr algn="l" defTabSz="914400">
                        <a:defRPr sz="1800"/>
                      </a:pPr>
                      <a:r>
                        <a:rPr lang="en-US" sz="1000">
                          <a:solidFill>
                            <a:schemeClr val="tx1"/>
                          </a:solidFill>
                          <a:latin typeface="Arial"/>
                          <a:ea typeface="Arial"/>
                          <a:cs typeface="Arial"/>
                          <a:sym typeface="Arial"/>
                        </a:rPr>
                        <a:t>int callfd; /* host notify guest.</a:t>
                      </a:r>
                      <a:r>
                        <a:rPr lang="en-US" sz="1000" baseline="0">
                          <a:solidFill>
                            <a:schemeClr val="tx1"/>
                          </a:solidFill>
                          <a:latin typeface="Arial"/>
                          <a:ea typeface="Arial"/>
                          <a:cs typeface="Arial"/>
                          <a:sym typeface="Arial"/>
                        </a:rPr>
                        <a:t> </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88000">
                <a:tc>
                  <a:txBody>
                    <a:bodyPr/>
                    <a:lstStyle/>
                    <a:p>
                      <a:pPr algn="l" defTabSz="914400">
                        <a:defRPr sz="1800"/>
                      </a:pPr>
                      <a:r>
                        <a:rPr lang="en-US" sz="1000">
                          <a:solidFill>
                            <a:schemeClr val="tx1"/>
                          </a:solidFill>
                          <a:latin typeface="Arial"/>
                          <a:ea typeface="Arial"/>
                          <a:cs typeface="Arial"/>
                          <a:sym typeface="Arial"/>
                        </a:rPr>
                        <a:t>int kickfd; /* guest kick host, unused in polling.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88000">
                <a:tc>
                  <a:txBody>
                    <a:bodyPr/>
                    <a:lstStyle/>
                    <a:p>
                      <a:pPr algn="l" defTabSz="914400">
                        <a:defRPr sz="1800"/>
                      </a:pPr>
                      <a:r>
                        <a:rPr lang="en-US" altLang="zh-CN" sz="1000">
                          <a:solidFill>
                            <a:schemeClr val="tx1"/>
                          </a:solidFill>
                          <a:latin typeface="Arial"/>
                          <a:ea typeface="Arial"/>
                          <a:cs typeface="Arial"/>
                          <a:sym typeface="Arial"/>
                        </a:rPr>
                        <a:t>struct vhost_vring_addr ring_addrs;</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bl>
          </a:graphicData>
        </a:graphic>
      </p:graphicFrame>
      <p:sp>
        <p:nvSpPr>
          <p:cNvPr id="5" name="矩形 4"/>
          <p:cNvSpPr/>
          <p:nvPr/>
        </p:nvSpPr>
        <p:spPr>
          <a:xfrm>
            <a:off x="3349933" y="400110"/>
            <a:ext cx="4901381" cy="4247317"/>
          </a:xfrm>
          <a:prstGeom prst="rect">
            <a:avLst/>
          </a:prstGeom>
        </p:spPr>
        <p:txBody>
          <a:bodyPr wrap="square">
            <a:spAutoFit/>
          </a:bodyPr>
          <a:lstStyle/>
          <a:p>
            <a:r>
              <a:rPr lang="en-US" altLang="zh-CN" sz="900">
                <a:solidFill>
                  <a:srgbClr val="008000"/>
                </a:solidFill>
                <a:effectLst/>
                <a:latin typeface="Courier New" panose="02070309020205020404" pitchFamily="49" charset="0"/>
                <a:ea typeface="Courier" charset="0"/>
                <a:cs typeface="Courier New" panose="02070309020205020404" pitchFamily="49" charset="0"/>
              </a:rPr>
              <a:t>/* Converts QEMU virtual address to </a:t>
            </a:r>
            <a:r>
              <a:rPr lang="en-US" altLang="zh-CN" sz="900" err="1">
                <a:solidFill>
                  <a:srgbClr val="008000"/>
                </a:solidFill>
                <a:effectLst/>
                <a:latin typeface="Courier New" panose="02070309020205020404" pitchFamily="49" charset="0"/>
                <a:ea typeface="Courier" charset="0"/>
                <a:cs typeface="Courier New" panose="02070309020205020404" pitchFamily="49" charset="0"/>
              </a:rPr>
              <a:t>Vhost</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virtual address.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FF"/>
                </a:solidFill>
                <a:effectLst/>
                <a:latin typeface="Courier New" panose="02070309020205020404" pitchFamily="49" charset="0"/>
                <a:ea typeface="Courier" charset="0"/>
                <a:cs typeface="Courier New" panose="02070309020205020404" pitchFamily="49" charset="0"/>
              </a:rPr>
              <a:t>static</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err="1">
                <a:solidFill>
                  <a:srgbClr val="795E26"/>
                </a:solidFill>
                <a:effectLst/>
                <a:latin typeface="Courier New" panose="02070309020205020404" pitchFamily="49" charset="0"/>
                <a:ea typeface="Courier" charset="0"/>
                <a:cs typeface="Courier New" panose="02070309020205020404" pitchFamily="49" charset="0"/>
              </a:rPr>
              <a:t>qva_to_vva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virtio_net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*dev,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rte_vhost_mem_region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*r;</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uint32_t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(!dev ||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AF00DB"/>
                </a:solidFill>
                <a:effectLst/>
                <a:latin typeface="Courier New" panose="02070309020205020404" pitchFamily="49" charset="0"/>
                <a:ea typeface="Courier" charset="0"/>
                <a:cs typeface="Courier New" panose="02070309020205020404" pitchFamily="49" charset="0"/>
              </a:rPr>
              <a:t>goto</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Find the region where the address lives.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for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nregions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 = &amp;dev-&gt;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&amp;&amp;</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host_user_addr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p:txBody>
      </p:sp>
      <p:sp>
        <p:nvSpPr>
          <p:cNvPr id="6" name="文本框 5"/>
          <p:cNvSpPr txBox="1"/>
          <p:nvPr/>
        </p:nvSpPr>
        <p:spPr>
          <a:xfrm>
            <a:off x="-29497" y="4447372"/>
            <a:ext cx="9148917" cy="1631216"/>
          </a:xfrm>
          <a:prstGeom prst="rect">
            <a:avLst/>
          </a:prstGeom>
          <a:noFill/>
        </p:spPr>
        <p:txBody>
          <a:bodyPr wrap="square" rtlCol="0">
            <a:spAutoFit/>
          </a:bodyPr>
          <a:lstStyle/>
          <a:p>
            <a:r>
              <a:rPr lang="zh-CN" altLang="en-US" sz="1000">
                <a:latin typeface="Arial" charset="0"/>
                <a:ea typeface="Arial" charset="0"/>
                <a:cs typeface="Arial" charset="0"/>
              </a:rPr>
              <a:t>对于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也比较好理解，根据</a:t>
            </a:r>
            <a:r>
              <a:rPr lang="en-US" altLang="zh-CN" sz="1000" err="1">
                <a:latin typeface="Arial" charset="0"/>
                <a:ea typeface="Arial" charset="0"/>
                <a:cs typeface="Arial" charset="0"/>
              </a:rPr>
              <a:t>qemu</a:t>
            </a:r>
            <a:r>
              <a:rPr lang="zh-CN" altLang="en-US" sz="1000">
                <a:latin typeface="Arial" charset="0"/>
                <a:ea typeface="Arial" charset="0"/>
                <a:cs typeface="Arial" charset="0"/>
              </a:rPr>
              <a:t>传下来的</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地址，和</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的地址，找到在哪一片</a:t>
            </a:r>
            <a:r>
              <a:rPr lang="en-US" altLang="zh-CN" sz="1000">
                <a:latin typeface="Arial" charset="0"/>
                <a:ea typeface="Arial" charset="0"/>
                <a:cs typeface="Arial" charset="0"/>
              </a:rPr>
              <a:t>region</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然后在</a:t>
            </a:r>
            <a:r>
              <a:rPr lang="en-US" altLang="zh-CN" sz="1000">
                <a:latin typeface="Arial" charset="0"/>
                <a:ea typeface="Arial" charset="0"/>
                <a:cs typeface="Arial" charset="0"/>
              </a:rPr>
              <a:t>region</a:t>
            </a:r>
            <a:r>
              <a:rPr lang="zh-CN" altLang="en-US" sz="1000">
                <a:latin typeface="Arial" charset="0"/>
                <a:ea typeface="Arial" charset="0"/>
                <a:cs typeface="Arial" charset="0"/>
              </a:rPr>
              <a:t>的偏移量</a:t>
            </a:r>
            <a:r>
              <a:rPr lang="en-US" altLang="zh-CN" sz="1000">
                <a:latin typeface="Arial" charset="0"/>
                <a:ea typeface="Arial" charset="0"/>
                <a:cs typeface="Arial" charset="0"/>
              </a:rPr>
              <a:t>offset = </a:t>
            </a:r>
            <a:r>
              <a:rPr lang="en-US" altLang="zh-CN" sz="1000" err="1">
                <a:latin typeface="Arial" charset="0"/>
                <a:ea typeface="Arial" charset="0"/>
                <a:cs typeface="Arial" charset="0"/>
              </a:rPr>
              <a:t>qva</a:t>
            </a:r>
            <a:r>
              <a:rPr lang="en-US" altLang="zh-CN" sz="1000">
                <a:latin typeface="Arial" charset="0"/>
                <a:ea typeface="Arial" charset="0"/>
                <a:cs typeface="Arial" charset="0"/>
              </a:rPr>
              <a:t> - </a:t>
            </a:r>
            <a:r>
              <a:rPr lang="en-US" altLang="zh-CN" sz="1000" err="1">
                <a:latin typeface="Arial" charset="0"/>
                <a:ea typeface="Arial" charset="0"/>
                <a:cs typeface="Arial" charset="0"/>
              </a:rPr>
              <a:t>guest_user_addr</a:t>
            </a:r>
            <a:r>
              <a:rPr lang="en-US" altLang="zh-CN" sz="1000">
                <a:latin typeface="Arial" charset="0"/>
                <a:ea typeface="Arial" charset="0"/>
                <a:cs typeface="Arial" charset="0"/>
              </a:rPr>
              <a:t>;</a:t>
            </a:r>
          </a:p>
          <a:p>
            <a:r>
              <a:rPr lang="zh-CN" altLang="en-US" sz="1000">
                <a:latin typeface="Arial" charset="0"/>
                <a:ea typeface="Arial" charset="0"/>
                <a:cs typeface="Arial" charset="0"/>
              </a:rPr>
              <a:t>在</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中看到的地址就是这一片</a:t>
            </a:r>
            <a:r>
              <a:rPr lang="en-US" altLang="zh-CN" sz="1000">
                <a:latin typeface="Arial" charset="0"/>
                <a:ea typeface="Arial" charset="0"/>
                <a:cs typeface="Arial" charset="0"/>
              </a:rPr>
              <a:t>region</a:t>
            </a:r>
            <a:r>
              <a:rPr lang="zh-CN" altLang="en-US" sz="1000">
                <a:latin typeface="Arial" charset="0"/>
                <a:ea typeface="Arial" charset="0"/>
                <a:cs typeface="Arial" charset="0"/>
              </a:rPr>
              <a:t>的起始地址</a:t>
            </a:r>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offset;</a:t>
            </a:r>
          </a:p>
          <a:p>
            <a:endParaRPr lang="en-US" altLang="zh-CN" sz="1000">
              <a:latin typeface="Arial" charset="0"/>
              <a:ea typeface="Arial" charset="0"/>
              <a:cs typeface="Arial" charset="0"/>
            </a:endParaRPr>
          </a:p>
          <a:p>
            <a:r>
              <a:rPr lang="zh-CN" altLang="en-US" sz="1000">
                <a:latin typeface="Arial" charset="0"/>
                <a:ea typeface="Arial" charset="0"/>
                <a:cs typeface="Arial" charset="0"/>
              </a:rPr>
              <a:t>至此，</a:t>
            </a:r>
            <a:r>
              <a:rPr lang="en-US" altLang="zh-CN" sz="1000">
                <a:latin typeface="Arial" charset="0"/>
                <a:ea typeface="Arial" charset="0"/>
                <a:cs typeface="Arial" charset="0"/>
              </a:rPr>
              <a:t>VHOST_USER_SET_MEM_TABLE</a:t>
            </a:r>
            <a:r>
              <a:rPr lang="zh-CN" altLang="en-US" sz="1000">
                <a:latin typeface="Arial" charset="0"/>
                <a:ea typeface="Arial" charset="0"/>
                <a:cs typeface="Arial" charset="0"/>
              </a:rPr>
              <a:t>就结束了。</a:t>
            </a:r>
            <a:endParaRPr lang="en-US" altLang="zh-CN" sz="1000">
              <a:latin typeface="Arial" charset="0"/>
              <a:ea typeface="Arial" charset="0"/>
              <a:cs typeface="Arial" charset="0"/>
            </a:endParaRPr>
          </a:p>
          <a:p>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VHOST_USER_SET_VRING_NUM</a:t>
            </a:r>
            <a:r>
              <a:rPr lang="zh-CN" altLang="en-US" sz="1000">
                <a:latin typeface="Arial" charset="0"/>
                <a:ea typeface="Arial" charset="0"/>
                <a:cs typeface="Arial" charset="0"/>
              </a:rPr>
              <a:t>：队列深度，</a:t>
            </a:r>
            <a:r>
              <a:rPr lang="en-US" altLang="zh-CN" sz="1000">
                <a:latin typeface="Arial" charset="0"/>
                <a:ea typeface="Arial" charset="0"/>
                <a:cs typeface="Arial" charset="0"/>
              </a:rPr>
              <a:t>desc</a:t>
            </a:r>
            <a:r>
              <a:rPr lang="zh-CN" altLang="en-US" sz="1000">
                <a:latin typeface="Arial" charset="0"/>
                <a:ea typeface="Arial" charset="0"/>
                <a:cs typeface="Arial" charset="0"/>
              </a:rPr>
              <a:t>数量</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：将</a:t>
            </a:r>
            <a:r>
              <a:rPr lang="en-US" altLang="zh-CN" sz="1000" err="1">
                <a:latin typeface="Arial" charset="0"/>
                <a:ea typeface="Arial" charset="0"/>
                <a:cs typeface="Arial" charset="0"/>
              </a:rPr>
              <a:t>qemu</a:t>
            </a:r>
            <a:r>
              <a:rPr lang="zh-CN" altLang="en-US" sz="1000">
                <a:latin typeface="Arial" charset="0"/>
                <a:ea typeface="Arial" charset="0"/>
                <a:cs typeface="Arial" charset="0"/>
              </a:rPr>
              <a:t>空间的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空间中的</a:t>
            </a:r>
            <a:r>
              <a:rPr lang="en-US" altLang="zh-CN" sz="1000">
                <a:latin typeface="Arial" charset="0"/>
                <a:ea typeface="Arial" charset="0"/>
                <a:cs typeface="Arial" charset="0"/>
              </a:rPr>
              <a:t>virtual memory</a:t>
            </a:r>
          </a:p>
          <a:p>
            <a:r>
              <a:rPr lang="en-US" altLang="zh-CN" sz="1000">
                <a:latin typeface="Arial" charset="0"/>
                <a:ea typeface="Arial" charset="0"/>
                <a:cs typeface="Arial" charset="0"/>
              </a:rPr>
              <a:t>VHOST_USER_SET_VRING_BASE</a:t>
            </a:r>
            <a:r>
              <a:rPr lang="zh-CN" altLang="en-US" sz="1000">
                <a:latin typeface="Arial" charset="0"/>
                <a:ea typeface="Arial" charset="0"/>
                <a:cs typeface="Arial" charset="0"/>
              </a:rPr>
              <a:t>：</a:t>
            </a:r>
            <a:r>
              <a:rPr lang="en-US" altLang="zh-CN" sz="1000" err="1">
                <a:latin typeface="Arial" charset="0"/>
                <a:ea typeface="Arial" charset="0"/>
                <a:cs typeface="Arial" charset="0"/>
              </a:rPr>
              <a:t>qemu</a:t>
            </a:r>
            <a:r>
              <a:rPr lang="zh-CN" altLang="en-US" sz="1000">
                <a:latin typeface="Arial" charset="0"/>
                <a:ea typeface="Arial" charset="0"/>
                <a:cs typeface="Arial" charset="0"/>
              </a:rPr>
              <a:t>告诉</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zh-CN" altLang="en-US" sz="1000">
                <a:latin typeface="Arial" charset="0"/>
                <a:ea typeface="Arial" charset="0"/>
                <a:cs typeface="Arial" charset="0"/>
              </a:rPr>
              <a:t>让</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开始使用的位置。</a:t>
            </a:r>
            <a:r>
              <a:rPr lang="en-US" altLang="zh-CN" sz="1000">
                <a:latin typeface="Arial" charset="0"/>
                <a:ea typeface="Arial" charset="0"/>
                <a:cs typeface="Arial" charset="0"/>
              </a:rPr>
              <a:t>index</a:t>
            </a:r>
            <a:r>
              <a:rPr lang="zh-CN" altLang="en-US" sz="1000">
                <a:latin typeface="Arial" charset="0"/>
                <a:ea typeface="Arial" charset="0"/>
                <a:cs typeface="Arial" charset="0"/>
              </a:rPr>
              <a:t>是</a:t>
            </a:r>
            <a:r>
              <a:rPr lang="en-US" altLang="zh-CN" sz="1000" err="1">
                <a:latin typeface="Arial" charset="0"/>
                <a:ea typeface="Arial" charset="0"/>
                <a:cs typeface="Arial" charset="0"/>
              </a:rPr>
              <a:t>rx</a:t>
            </a:r>
            <a:r>
              <a:rPr lang="en-US" altLang="zh-CN" sz="1000">
                <a:latin typeface="Arial" charset="0"/>
                <a:ea typeface="Arial" charset="0"/>
                <a:cs typeface="Arial" charset="0"/>
              </a:rPr>
              <a:t> queue or </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是</a:t>
            </a:r>
            <a:r>
              <a:rPr lang="en-US" altLang="zh-CN" sz="1000" err="1">
                <a:latin typeface="Arial" charset="0"/>
                <a:ea typeface="Arial" charset="0"/>
                <a:cs typeface="Arial" charset="0"/>
              </a:rPr>
              <a:t>idx</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VHOST_USER_SET_VRING_ENABLE</a:t>
            </a:r>
            <a:r>
              <a:rPr lang="zh-CN" altLang="en-US" sz="1000">
                <a:latin typeface="Arial" charset="0"/>
                <a:ea typeface="Arial" charset="0"/>
                <a:cs typeface="Arial" charset="0"/>
              </a:rPr>
              <a:t>：</a:t>
            </a:r>
            <a:r>
              <a:rPr lang="en-US" altLang="zh-CN" sz="1000">
                <a:latin typeface="Arial" charset="0"/>
                <a:ea typeface="Arial" charset="0"/>
                <a:cs typeface="Arial" charset="0"/>
              </a:rPr>
              <a:t>enable</a:t>
            </a:r>
            <a:r>
              <a:rPr lang="zh-CN" altLang="en-US" sz="1000">
                <a:latin typeface="Arial" charset="0"/>
                <a:ea typeface="Arial" charset="0"/>
                <a:cs typeface="Arial" charset="0"/>
              </a:rPr>
              <a:t>队列，同样是使用</a:t>
            </a:r>
            <a:r>
              <a:rPr lang="en-US" altLang="zh-CN" sz="1000" err="1">
                <a:latin typeface="Arial" charset="0"/>
                <a:ea typeface="Arial" charset="0"/>
                <a:cs typeface="Arial" charset="0"/>
              </a:rPr>
              <a:t>vhost_vring_state</a:t>
            </a:r>
            <a:r>
              <a:rPr lang="zh-CN" altLang="en-US" sz="1000">
                <a:latin typeface="Arial" charset="0"/>
                <a:ea typeface="Arial" charset="0"/>
                <a:cs typeface="Arial" charset="0"/>
              </a:rPr>
              <a:t>的数据结构</a:t>
            </a:r>
            <a:r>
              <a:rPr lang="en-US" altLang="zh-CN" sz="1000">
                <a:latin typeface="Arial" charset="0"/>
                <a:ea typeface="Arial" charset="0"/>
                <a:cs typeface="Arial" charset="0"/>
              </a:rPr>
              <a:t>,index</a:t>
            </a:r>
            <a:r>
              <a:rPr lang="zh-CN" altLang="en-US" sz="1000">
                <a:latin typeface="Arial" charset="0"/>
                <a:ea typeface="Arial" charset="0"/>
                <a:cs typeface="Arial" charset="0"/>
              </a:rPr>
              <a:t>代表</a:t>
            </a:r>
            <a:r>
              <a:rPr lang="en-US" altLang="zh-CN" sz="1000" err="1">
                <a:latin typeface="Arial" charset="0"/>
                <a:ea typeface="Arial" charset="0"/>
                <a:cs typeface="Arial" charset="0"/>
              </a:rPr>
              <a:t>rx</a:t>
            </a:r>
            <a:r>
              <a:rPr lang="en-US" altLang="zh-CN" sz="1000">
                <a:latin typeface="Arial" charset="0"/>
                <a:ea typeface="Arial" charset="0"/>
                <a:cs typeface="Arial" charset="0"/>
              </a:rPr>
              <a:t> queue</a:t>
            </a:r>
            <a:r>
              <a:rPr lang="zh-CN" altLang="en-US" sz="1000">
                <a:latin typeface="Arial" charset="0"/>
                <a:ea typeface="Arial" charset="0"/>
                <a:cs typeface="Arial" charset="0"/>
              </a:rPr>
              <a:t>还是</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代表</a:t>
            </a:r>
            <a:r>
              <a:rPr lang="en-US" altLang="zh-CN" sz="1000">
                <a:latin typeface="Arial" charset="0"/>
                <a:ea typeface="Arial" charset="0"/>
                <a:cs typeface="Arial" charset="0"/>
              </a:rPr>
              <a:t>enable/disable</a:t>
            </a:r>
          </a:p>
        </p:txBody>
      </p:sp>
    </p:spTree>
    <p:extLst>
      <p:ext uri="{BB962C8B-B14F-4D97-AF65-F5344CB8AC3E}">
        <p14:creationId xmlns:p14="http://schemas.microsoft.com/office/powerpoint/2010/main" val="37652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1D445C-E398-4E85-8009-60A2EEC4A239}"/>
              </a:ext>
            </a:extLst>
          </p:cNvPr>
          <p:cNvSpPr/>
          <p:nvPr/>
        </p:nvSpPr>
        <p:spPr>
          <a:xfrm>
            <a:off x="425302" y="1002383"/>
            <a:ext cx="7538484" cy="5447645"/>
          </a:xfrm>
          <a:prstGeom prst="rect">
            <a:avLst/>
          </a:prstGeom>
        </p:spPr>
        <p:txBody>
          <a:bodyPr wrap="square">
            <a:spAutoFit/>
          </a:bodyPr>
          <a:lstStyle/>
          <a:p>
            <a:r>
              <a:rPr lang="en-US" altLang="zh-CN" sz="1200">
                <a:latin typeface="Courier New" panose="02070309020205020404" pitchFamily="49" charset="0"/>
                <a:cs typeface="Courier New" panose="02070309020205020404" pitchFamily="49" charset="0"/>
              </a:rPr>
              <a:t>/* Converts QEMU virtual address to </a:t>
            </a:r>
            <a:r>
              <a:rPr lang="en-US" altLang="zh-CN" sz="1200" err="1">
                <a:latin typeface="Courier New" panose="02070309020205020404" pitchFamily="49" charset="0"/>
                <a:cs typeface="Courier New" panose="02070309020205020404" pitchFamily="49" charset="0"/>
              </a:rPr>
              <a:t>Vhost</a:t>
            </a:r>
            <a:r>
              <a:rPr lang="en-US" altLang="zh-CN" sz="1200">
                <a:latin typeface="Courier New" panose="02070309020205020404" pitchFamily="49" charset="0"/>
                <a:cs typeface="Courier New" panose="02070309020205020404" pitchFamily="49" charset="0"/>
              </a:rPr>
              <a:t> virtual address. */</a:t>
            </a:r>
          </a:p>
          <a:p>
            <a:r>
              <a:rPr lang="en-US" altLang="zh-CN" sz="1200">
                <a:latin typeface="Courier New" panose="02070309020205020404" pitchFamily="49" charset="0"/>
                <a:cs typeface="Courier New" panose="02070309020205020404" pitchFamily="49" charset="0"/>
              </a:rPr>
              <a:t>static uint64_t</a:t>
            </a:r>
          </a:p>
          <a:p>
            <a:r>
              <a:rPr lang="en-US" altLang="zh-CN" sz="1200" err="1">
                <a:latin typeface="Courier New" panose="02070309020205020404" pitchFamily="49" charset="0"/>
                <a:cs typeface="Courier New" panose="02070309020205020404" pitchFamily="49" charset="0"/>
              </a:rPr>
              <a:t>qva_to_vva</a:t>
            </a:r>
            <a:r>
              <a:rPr lang="en-US" altLang="zh-CN" sz="1200">
                <a:latin typeface="Courier New" panose="02070309020205020404" pitchFamily="49" charset="0"/>
                <a:cs typeface="Courier New" panose="02070309020205020404" pitchFamily="49" charset="0"/>
              </a:rPr>
              <a:t>(struct </a:t>
            </a:r>
            <a:r>
              <a:rPr lang="en-US" altLang="zh-CN" sz="1200" err="1">
                <a:latin typeface="Courier New" panose="02070309020205020404" pitchFamily="49" charset="0"/>
                <a:cs typeface="Courier New" panose="02070309020205020404" pitchFamily="49" charset="0"/>
              </a:rPr>
              <a:t>virtio_net</a:t>
            </a:r>
            <a:r>
              <a:rPr lang="en-US" altLang="zh-CN" sz="1200">
                <a:latin typeface="Courier New" panose="02070309020205020404" pitchFamily="49" charset="0"/>
                <a:cs typeface="Courier New" panose="02070309020205020404" pitchFamily="49" charset="0"/>
              </a:rPr>
              <a:t> *dev, uint64_t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uint64_t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struct </a:t>
            </a:r>
            <a:r>
              <a:rPr lang="en-US" altLang="zh-CN" sz="1200" err="1">
                <a:latin typeface="Courier New" panose="02070309020205020404" pitchFamily="49" charset="0"/>
                <a:cs typeface="Courier New" panose="02070309020205020404" pitchFamily="49" charset="0"/>
              </a:rPr>
              <a:t>rte_vhost_mem_region</a:t>
            </a:r>
            <a:r>
              <a:rPr lang="en-US" altLang="zh-CN" sz="1200">
                <a:latin typeface="Courier New" panose="02070309020205020404" pitchFamily="49" charset="0"/>
                <a:cs typeface="Courier New" panose="02070309020205020404" pitchFamily="49" charset="0"/>
              </a:rPr>
              <a:t> *r;</a:t>
            </a:r>
          </a:p>
          <a:p>
            <a:r>
              <a:rPr lang="en-US" altLang="zh-CN" sz="1200">
                <a:latin typeface="Courier New" panose="02070309020205020404" pitchFamily="49" charset="0"/>
                <a:cs typeface="Courier New" panose="02070309020205020404" pitchFamily="49" charset="0"/>
              </a:rPr>
              <a:t>    uint32_t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(unlikely(!dev || !dev-&gt;mem))</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goto</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 Find the region where the address lives. */</a:t>
            </a:r>
          </a:p>
          <a:p>
            <a:r>
              <a:rPr lang="en-US" altLang="zh-CN" sz="1200">
                <a:latin typeface="Courier New" panose="02070309020205020404" pitchFamily="49" charset="0"/>
                <a:cs typeface="Courier New" panose="02070309020205020404" pitchFamily="49" charset="0"/>
              </a:rPr>
              <a:t>    for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 0;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&lt; dev-&gt;mem-&gt;</a:t>
            </a:r>
            <a:r>
              <a:rPr lang="en-US" altLang="zh-CN" sz="1200" err="1">
                <a:latin typeface="Courier New" panose="02070309020205020404" pitchFamily="49" charset="0"/>
                <a:cs typeface="Courier New" panose="02070309020205020404" pitchFamily="49" charset="0"/>
              </a:rPr>
              <a:t>nregions</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 = &amp;dev-&gt;mem-&gt;regions[</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&amp;&amp;</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&lt;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r-&gt;</a:t>
            </a:r>
            <a:r>
              <a:rPr lang="en-US" altLang="zh-CN" sz="1200" err="1">
                <a:latin typeface="Courier New" panose="02070309020205020404" pitchFamily="49" charset="0"/>
                <a:cs typeface="Courier New" panose="02070309020205020404" pitchFamily="49" charset="0"/>
              </a:rPr>
              <a:t>host_user_addr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a:t>
            </a:r>
          </a:p>
          <a:p>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0;</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0;</a:t>
            </a:r>
          </a:p>
          <a:p>
            <a:r>
              <a:rPr lang="en-US" altLang="zh-CN" sz="12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5163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621701463"/>
              </p:ext>
            </p:extLst>
          </p:nvPr>
        </p:nvGraphicFramePr>
        <p:xfrm>
          <a:off x="24581" y="1172782"/>
          <a:ext cx="3175820" cy="3456000"/>
        </p:xfrm>
        <a:graphic>
          <a:graphicData uri="http://schemas.openxmlformats.org/drawingml/2006/table">
            <a:tbl>
              <a:tblPr firstRow="1" bandRow="1">
                <a:tableStyleId>{5C22544A-7EE6-4342-B048-85BDC9FD1C3A}</a:tableStyleId>
              </a:tblPr>
              <a:tblGrid>
                <a:gridCol w="317582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charset="0"/>
                          <a:ea typeface="Arial" charset="0"/>
                          <a:cs typeface="Arial" charset="0"/>
                          <a:sym typeface="Arial"/>
                        </a:rPr>
                        <a:t>struct VhostUserMsg</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charset="0"/>
                          <a:ea typeface="Arial" charset="0"/>
                          <a:cs typeface="Arial" charset="0"/>
                          <a:sym typeface="Arial"/>
                        </a:rPr>
                        <a:t>VhostUserRequest request;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message</a:t>
                      </a:r>
                      <a:r>
                        <a:rPr lang="en-US" altLang="zh-CN" sz="1000" baseline="0">
                          <a:latin typeface="Arial" charset="0"/>
                          <a:ea typeface="Arial" charset="0"/>
                          <a:cs typeface="Arial" charset="0"/>
                          <a:sym typeface="Arial"/>
                        </a:rPr>
                        <a:t> types </a:t>
                      </a:r>
                      <a:r>
                        <a:rPr lang="zh-CN" altLang="en-US" sz="1000">
                          <a:latin typeface="Arial" charset="0"/>
                          <a:ea typeface="Arial" charset="0"/>
                          <a:cs typeface="Arial" charset="0"/>
                          <a:sym typeface="Arial"/>
                        </a:rPr>
                        <a:t>*</a:t>
                      </a:r>
                      <a:r>
                        <a:rPr lang="en-US" altLang="zh-CN"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charset="0"/>
                          <a:ea typeface="Arial" charset="0"/>
                          <a:cs typeface="Arial" charset="0"/>
                          <a:sym typeface="Arial"/>
                        </a:rPr>
                        <a:t>uint32_t flags;</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charset="0"/>
                          <a:ea typeface="Arial" charset="0"/>
                          <a:cs typeface="Arial" charset="0"/>
                          <a:sym typeface="Arial"/>
                        </a:rPr>
                        <a:t>uint32_t size;</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charset="0"/>
                          <a:ea typeface="Arial" charset="0"/>
                          <a:cs typeface="Arial" charset="0"/>
                          <a:sym typeface="Arial"/>
                        </a:rPr>
                        <a:t>union {</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charset="0"/>
                          <a:ea typeface="Arial" charset="0"/>
                          <a:cs typeface="Arial" charset="0"/>
                          <a:sym typeface="Arial"/>
                        </a:rPr>
                        <a:t>uint64_t u64;</a:t>
                      </a:r>
                      <a:r>
                        <a:rPr lang="en-US" sz="1000">
                          <a:latin typeface="Arial" charset="0"/>
                          <a:ea typeface="Arial" charset="0"/>
                          <a:cs typeface="Arial" charset="0"/>
                          <a:sym typeface="Arial"/>
                        </a:rPr>
                        <a:t> /* used in get/set features</a:t>
                      </a:r>
                      <a:r>
                        <a:rPr lang="mr-IN" sz="1000">
                          <a:latin typeface="Arial" charset="0"/>
                          <a:ea typeface="Arial" charset="0"/>
                          <a:cs typeface="Arial" charset="0"/>
                          <a:sym typeface="Arial"/>
                        </a:rPr>
                        <a:t>…</a:t>
                      </a:r>
                      <a:r>
                        <a:rPr lang="en-US" sz="1000">
                          <a:latin typeface="Arial" charset="0"/>
                          <a:ea typeface="Arial" charset="0"/>
                          <a:cs typeface="Arial" charset="0"/>
                          <a:sym typeface="Arial"/>
                        </a:rPr>
                        <a:t> */</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sz="1000">
                          <a:latin typeface="Arial" charset="0"/>
                          <a:ea typeface="Arial" charset="0"/>
                          <a:cs typeface="Arial" charset="0"/>
                          <a:sym typeface="Arial"/>
                        </a:rPr>
                        <a:t>struct vhost_vring_state state;</a:t>
                      </a: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charset="0"/>
                          <a:ea typeface="Arial" charset="0"/>
                          <a:cs typeface="Arial" charset="0"/>
                          <a:sym typeface="Arial"/>
                        </a:rPr>
                        <a:t>struct vhost_vring_addr addr;</a:t>
                      </a: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sz="1000">
                          <a:latin typeface="Arial" charset="0"/>
                          <a:ea typeface="Arial" charset="0"/>
                          <a:cs typeface="Arial" charset="0"/>
                          <a:sym typeface="Arial"/>
                        </a:rPr>
                        <a:t>VhostUserMemory memory;</a:t>
                      </a:r>
                      <a:r>
                        <a:rPr lang="en-US" sz="1000">
                          <a:latin typeface="Arial" charset="0"/>
                          <a:ea typeface="Arial" charset="0"/>
                          <a:cs typeface="Arial" charset="0"/>
                          <a:sym typeface="Arial"/>
                        </a:rPr>
                        <a:t> /* used in set</a:t>
                      </a:r>
                      <a:r>
                        <a:rPr lang="en-US" sz="1000" baseline="0">
                          <a:latin typeface="Arial" charset="0"/>
                          <a:ea typeface="Arial" charset="0"/>
                          <a:cs typeface="Arial" charset="0"/>
                          <a:sym typeface="Arial"/>
                        </a:rPr>
                        <a:t> mem table </a:t>
                      </a:r>
                      <a:r>
                        <a:rPr lang="en-US"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sz="1000">
                          <a:latin typeface="Arial" charset="0"/>
                          <a:ea typeface="Arial" charset="0"/>
                          <a:cs typeface="Arial" charset="0"/>
                          <a:sym typeface="Arial"/>
                        </a:rPr>
                        <a:t>VhostUserLog log;</a:t>
                      </a: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sz="1000">
                          <a:latin typeface="Arial" charset="0"/>
                          <a:ea typeface="Arial" charset="0"/>
                          <a:cs typeface="Arial" charset="0"/>
                          <a:sym typeface="Arial"/>
                        </a:rPr>
                        <a:t>struct vhost_iotlb_msg iotlb;</a:t>
                      </a: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sz="1000">
                          <a:latin typeface="Arial" charset="0"/>
                          <a:ea typeface="Arial" charset="0"/>
                          <a:cs typeface="Arial" charset="0"/>
                          <a:sym typeface="Arial"/>
                        </a:rPr>
                        <a:t>};</a:t>
                      </a:r>
                    </a:p>
                  </a:txBody>
                  <a:tcPr marL="35719" marR="35719" marT="35719" marB="35719" anchor="ctr" horzOverflow="overflow"/>
                </a:tc>
                <a:extLst>
                  <a:ext uri="{0D108BD9-81ED-4DB2-BD59-A6C34878D82A}">
                    <a16:rowId xmlns:a16="http://schemas.microsoft.com/office/drawing/2014/main" val="1001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4740524"/>
              </p:ext>
            </p:extLst>
          </p:nvPr>
        </p:nvGraphicFramePr>
        <p:xfrm>
          <a:off x="5346740" y="2689737"/>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uint64_t memory_size; /* region size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userspace_addr; /* hva in qemu process */</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mmap_offset; /*</a:t>
                      </a:r>
                      <a:r>
                        <a:rPr lang="zh-CN" altLang="en-US" sz="1000">
                          <a:latin typeface="Arial"/>
                          <a:ea typeface="Arial"/>
                          <a:cs typeface="Arial"/>
                          <a:sym typeface="Arial"/>
                        </a:rPr>
                        <a:t> </a:t>
                      </a:r>
                      <a:r>
                        <a:rPr lang="en-US" altLang="zh-CN" sz="1000">
                          <a:latin typeface="Arial"/>
                          <a:ea typeface="Arial"/>
                          <a:cs typeface="Arial"/>
                          <a:sym typeface="Arial"/>
                        </a:rPr>
                        <a:t>region</a:t>
                      </a:r>
                      <a:r>
                        <a:rPr lang="en-US" altLang="zh-CN" sz="1000" baseline="0">
                          <a:latin typeface="Arial"/>
                          <a:ea typeface="Arial"/>
                          <a:cs typeface="Arial"/>
                          <a:sym typeface="Arial"/>
                        </a:rPr>
                        <a:t> starts in the mmaped memory</a:t>
                      </a:r>
                      <a:r>
                        <a:rPr sz="1000">
                          <a:latin typeface="Arial"/>
                          <a:ea typeface="Arial"/>
                          <a:cs typeface="Arial"/>
                          <a:sym typeface="Arial"/>
                        </a:rPr>
                        <a:t> */</a:t>
                      </a:r>
                    </a:p>
                  </a:txBody>
                  <a:tcPr marL="35719" marR="35719" marT="35719" marB="35719" anchor="ctr"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63131612"/>
              </p:ext>
            </p:extLst>
          </p:nvPr>
        </p:nvGraphicFramePr>
        <p:xfrm>
          <a:off x="4301615" y="4538803"/>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rte_vhost_mem_region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 */</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a:t>
                      </a:r>
                      <a:r>
                        <a:rPr lang="en-US" sz="1000">
                          <a:latin typeface="Arial"/>
                          <a:ea typeface="Arial"/>
                          <a:cs typeface="Arial"/>
                          <a:sym typeface="Arial"/>
                        </a:rPr>
                        <a:t>t</a:t>
                      </a:r>
                      <a:r>
                        <a:rPr sz="1000">
                          <a:latin typeface="Arial"/>
                          <a:ea typeface="Arial"/>
                          <a:cs typeface="Arial"/>
                          <a:sym typeface="Arial"/>
                        </a:rPr>
                        <a:t>64_t guest_user_addr; /* hva in qemu process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host_user_addr; /* hva in vhost-user = mmap_addr + mmap_offset*/</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size; /* region size*/</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a:ea typeface="Arial"/>
                          <a:cs typeface="Arial"/>
                          <a:sym typeface="Arial"/>
                        </a:rPr>
                        <a:t>void *mmap_addr; /* mmap base address */</a:t>
                      </a: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mmap_size;</a:t>
                      </a:r>
                      <a:r>
                        <a:rPr lang="en-US" sz="1000" baseline="0">
                          <a:latin typeface="Arial"/>
                          <a:ea typeface="Arial"/>
                          <a:cs typeface="Arial"/>
                          <a:sym typeface="Arial"/>
                        </a:rPr>
                        <a:t> /* mmap size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a:ea typeface="Arial"/>
                          <a:cs typeface="Arial"/>
                          <a:sym typeface="Arial"/>
                        </a:rPr>
                        <a:t>int fd; /* relative fd of region */</a:t>
                      </a:r>
                    </a:p>
                  </a:txBody>
                  <a:tcPr marL="35719" marR="35719" marT="35719" marB="35719" anchor="ctr" horzOverflow="overflow"/>
                </a:tc>
                <a:extLst>
                  <a:ext uri="{0D108BD9-81ED-4DB2-BD59-A6C34878D82A}">
                    <a16:rowId xmlns:a16="http://schemas.microsoft.com/office/drawing/2014/main" val="100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896943370"/>
              </p:ext>
            </p:extLst>
          </p:nvPr>
        </p:nvGraphicFramePr>
        <p:xfrm>
          <a:off x="381001" y="5859603"/>
          <a:ext cx="2462981" cy="864000"/>
        </p:xfrm>
        <a:graphic>
          <a:graphicData uri="http://schemas.openxmlformats.org/drawingml/2006/table">
            <a:tbl>
              <a:tblPr firstRow="1" bandRow="1">
                <a:tableStyleId>{5C22544A-7EE6-4342-B048-85BDC9FD1C3A}</a:tableStyleId>
              </a:tblPr>
              <a:tblGrid>
                <a:gridCol w="2462981">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rte_vhost_memory</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a:t>
                      </a:r>
                      <a:r>
                        <a:rPr lang="en-US" sz="1000" baseline="0">
                          <a:latin typeface="Arial"/>
                          <a:ea typeface="Arial"/>
                          <a:cs typeface="Arial"/>
                          <a:sym typeface="Arial"/>
                        </a:rPr>
                        <a:t> 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rte_vhost_mem_region 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26212626"/>
              </p:ext>
            </p:extLst>
          </p:nvPr>
        </p:nvGraphicFramePr>
        <p:xfrm>
          <a:off x="6290635" y="534028"/>
          <a:ext cx="2762865" cy="1240238"/>
        </p:xfrm>
        <a:graphic>
          <a:graphicData uri="http://schemas.openxmlformats.org/drawingml/2006/table">
            <a:tbl>
              <a:tblPr firstRow="1" bandRow="1">
                <a:tableStyleId>{5C22544A-7EE6-4342-B048-85BDC9FD1C3A}</a:tableStyleId>
              </a:tblPr>
              <a:tblGrid>
                <a:gridCol w="276286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 nregions;</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uint32_t padding;</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VhostUserMemoryRegion regions[VHOST_MEMORY_MAX_NREGIONS];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bl>
          </a:graphicData>
        </a:graphic>
      </p:graphicFrame>
      <p:cxnSp>
        <p:nvCxnSpPr>
          <p:cNvPr id="13" name="肘形连接符 12"/>
          <p:cNvCxnSpPr>
            <a:stCxn id="9" idx="2"/>
            <a:endCxn id="4" idx="0"/>
          </p:cNvCxnSpPr>
          <p:nvPr/>
        </p:nvCxnSpPr>
        <p:spPr>
          <a:xfrm rot="5400000">
            <a:off x="6978359" y="1996028"/>
            <a:ext cx="915471" cy="4719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2652892" y="4679233"/>
            <a:ext cx="1659096" cy="1908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extLst>
              <p:ext uri="{D42A27DB-BD31-4B8C-83A1-F6EECF244321}">
                <p14:modId xmlns:p14="http://schemas.microsoft.com/office/powerpoint/2010/main" val="1908565000"/>
              </p:ext>
            </p:extLst>
          </p:nvPr>
        </p:nvGraphicFramePr>
        <p:xfrm>
          <a:off x="1456" y="27993"/>
          <a:ext cx="2890682" cy="864000"/>
        </p:xfrm>
        <a:graphic>
          <a:graphicData uri="http://schemas.openxmlformats.org/drawingml/2006/table">
            <a:tbl>
              <a:tblPr firstRow="1" bandRow="1">
                <a:tableStyleId>{5C22544A-7EE6-4342-B048-85BDC9FD1C3A}</a:tableStyleId>
              </a:tblPr>
              <a:tblGrid>
                <a:gridCol w="2890682">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vhost_vring_state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nun; /* value depends on msg type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012660406"/>
              </p:ext>
            </p:extLst>
          </p:nvPr>
        </p:nvGraphicFramePr>
        <p:xfrm>
          <a:off x="3418164" y="27993"/>
          <a:ext cx="2654708" cy="2016000"/>
        </p:xfrm>
        <a:graphic>
          <a:graphicData uri="http://schemas.openxmlformats.org/drawingml/2006/table">
            <a:tbl>
              <a:tblPr firstRow="1" bandRow="1">
                <a:tableStyleId>{5C22544A-7EE6-4342-B048-85BDC9FD1C3A}</a:tableStyleId>
              </a:tblPr>
              <a:tblGrid>
                <a:gridCol w="2654708">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flags;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uint64_t desc_user_addr;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en-US" sz="1000">
                          <a:latin typeface="Arial"/>
                          <a:ea typeface="Arial"/>
                          <a:cs typeface="Arial"/>
                          <a:sym typeface="Arial"/>
                        </a:rPr>
                        <a:t>uint64_t avail_user_addr;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uint64_t used_user_addr;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log_guest_addr;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bl>
          </a:graphicData>
        </a:graphic>
      </p:graphicFrame>
      <p:cxnSp>
        <p:nvCxnSpPr>
          <p:cNvPr id="26" name="肘形连接符 25"/>
          <p:cNvCxnSpPr/>
          <p:nvPr/>
        </p:nvCxnSpPr>
        <p:spPr>
          <a:xfrm rot="10800000">
            <a:off x="13018" y="135993"/>
            <a:ext cx="23125" cy="2916000"/>
          </a:xfrm>
          <a:prstGeom prst="bentConnector3">
            <a:avLst>
              <a:gd name="adj1" fmla="val 1088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3094164" y="135993"/>
            <a:ext cx="324000" cy="3204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3081776" y="702222"/>
            <a:ext cx="3208859" cy="2923136"/>
          </a:xfrm>
          <a:prstGeom prst="bentConnector3">
            <a:avLst>
              <a:gd name="adj1" fmla="val 6688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8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64273042"/>
              </p:ext>
            </p:extLst>
          </p:nvPr>
        </p:nvGraphicFramePr>
        <p:xfrm>
          <a:off x="0" y="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vhost_virtqueue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struct</a:t>
                      </a:r>
                      <a:r>
                        <a:rPr lang="en-US" sz="1000" baseline="0">
                          <a:latin typeface="Arial"/>
                          <a:ea typeface="Arial"/>
                          <a:cs typeface="Arial"/>
                          <a:sym typeface="Arial"/>
                        </a:rPr>
                        <a:t> vring_desc *desc; /* </a:t>
                      </a:r>
                      <a:r>
                        <a:rPr lang="en-US" altLang="zh-CN" sz="1000" baseline="0">
                          <a:latin typeface="Arial"/>
                          <a:ea typeface="Arial"/>
                          <a:cs typeface="Arial"/>
                          <a:sym typeface="Arial"/>
                        </a:rPr>
                        <a:t>desc vring addr in vhost-user.</a:t>
                      </a:r>
                      <a:r>
                        <a:rPr lang="en-US" sz="1000" baseline="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vring_avail</a:t>
                      </a:r>
                      <a:r>
                        <a:rPr lang="en-US" sz="1000" baseline="0">
                          <a:latin typeface="Arial"/>
                          <a:ea typeface="Arial"/>
                          <a:cs typeface="Arial"/>
                          <a:sym typeface="Arial"/>
                        </a:rPr>
                        <a:t> *avail; /* avail vring addr in vhost-user.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struct vring_used *used; /* used vring addr in</a:t>
                      </a:r>
                      <a:r>
                        <a:rPr lang="en-US" sz="1000" baseline="0">
                          <a:latin typeface="Arial"/>
                          <a:ea typeface="Arial"/>
                          <a:cs typeface="Arial"/>
                          <a:sym typeface="Arial"/>
                        </a:rPr>
                        <a:t> vhost-user</a:t>
                      </a:r>
                      <a:r>
                        <a:rPr lang="en-US" sz="100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uint32_t size;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uint16_t last_avail_idx;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lang="en-US" sz="1000">
                          <a:latin typeface="Arial"/>
                          <a:ea typeface="Arial"/>
                          <a:cs typeface="Arial"/>
                          <a:sym typeface="Arial"/>
                        </a:rPr>
                        <a:t>uint16_t</a:t>
                      </a:r>
                      <a:r>
                        <a:rPr lang="en-US" sz="1000" baseline="0">
                          <a:latin typeface="Arial"/>
                          <a:ea typeface="Arial"/>
                          <a:cs typeface="Arial"/>
                          <a:sym typeface="Arial"/>
                        </a:rPr>
                        <a:t> last_used_idx;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lang="en-US" sz="1000">
                          <a:latin typeface="Arial"/>
                          <a:ea typeface="Arial"/>
                          <a:cs typeface="Arial"/>
                          <a:sym typeface="Arial"/>
                        </a:rPr>
                        <a:t>int callfd; /* host notify guest.</a:t>
                      </a:r>
                      <a:r>
                        <a:rPr lang="en-US" sz="1000" baseline="0">
                          <a:latin typeface="Arial"/>
                          <a:ea typeface="Arial"/>
                          <a:cs typeface="Arial"/>
                          <a:sym typeface="Arial"/>
                        </a:rPr>
                        <a:t> </a:t>
                      </a:r>
                      <a:r>
                        <a:rPr lang="en-US"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lang="en-US" sz="1000">
                          <a:latin typeface="Arial"/>
                          <a:ea typeface="Arial"/>
                          <a:cs typeface="Arial"/>
                          <a:sym typeface="Arial"/>
                        </a:rPr>
                        <a:t>int kickfd; /* guest kick host, unused in polling.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1"/>
                  </a:ext>
                </a:extLst>
              </a:tr>
              <a:tr h="288000">
                <a:tc>
                  <a:txBody>
                    <a:bodyPr/>
                    <a:lstStyle/>
                    <a:p>
                      <a:pPr algn="l" defTabSz="914400">
                        <a:defRPr sz="1800"/>
                      </a:pPr>
                      <a:r>
                        <a:rPr lang="en-US" altLang="zh-CN" sz="1000">
                          <a:latin typeface="Arial"/>
                          <a:ea typeface="Arial"/>
                          <a:cs typeface="Arial"/>
                          <a:sym typeface="Arial"/>
                        </a:rPr>
                        <a:t>struct vhost_vring_addr ring_addrs;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2"/>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3"/>
                  </a:ext>
                </a:extLst>
              </a:tr>
            </a:tbl>
          </a:graphicData>
        </a:graphic>
      </p:graphicFrame>
      <p:sp>
        <p:nvSpPr>
          <p:cNvPr id="4" name="矩形 3"/>
          <p:cNvSpPr/>
          <p:nvPr/>
        </p:nvSpPr>
        <p:spPr>
          <a:xfrm>
            <a:off x="3347885" y="0"/>
            <a:ext cx="5481485" cy="4108817"/>
          </a:xfrm>
          <a:prstGeom prst="rect">
            <a:avLst/>
          </a:prstGeom>
        </p:spPr>
        <p:txBody>
          <a:bodyPr wrap="square">
            <a:spAutoFit/>
          </a:bodyPr>
          <a:lstStyle/>
          <a:p>
            <a:r>
              <a:rPr lang="en-US" altLang="zh-CN" sz="900">
                <a:solidFill>
                  <a:srgbClr val="008000"/>
                </a:solidFill>
                <a:effectLst/>
                <a:latin typeface="Courier" charset="0"/>
                <a:ea typeface="Courier" charset="0"/>
                <a:cs typeface="Courier" charset="0"/>
              </a:rPr>
              <a:t>/* </a:t>
            </a:r>
            <a:r>
              <a:rPr lang="en-US" altLang="zh-CN" sz="900" err="1">
                <a:solidFill>
                  <a:srgbClr val="008000"/>
                </a:solidFill>
                <a:effectLst/>
                <a:latin typeface="Courier" charset="0"/>
                <a:ea typeface="Courier" charset="0"/>
                <a:cs typeface="Courier" charset="0"/>
              </a:rPr>
              <a:t>VirtIO</a:t>
            </a:r>
            <a:r>
              <a:rPr lang="en-US" altLang="zh-CN" sz="900">
                <a:solidFill>
                  <a:srgbClr val="008000"/>
                </a:solidFill>
                <a:effectLst/>
                <a:latin typeface="Courier" charset="0"/>
                <a:ea typeface="Courier" charset="0"/>
                <a:cs typeface="Courier" charset="0"/>
              </a:rPr>
              <a:t> ring descriptors: 16 bytes.</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These can chain together via "next".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vring_desc</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addr</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Address (guest-physical).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Length.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 </a:t>
            </a:r>
            <a:r>
              <a:rPr lang="en-US" altLang="zh-CN" sz="900">
                <a:solidFill>
                  <a:srgbClr val="008000"/>
                </a:solidFill>
                <a:effectLst/>
                <a:latin typeface="Courier" charset="0"/>
                <a:ea typeface="Courier" charset="0"/>
                <a:cs typeface="Courier" charset="0"/>
              </a:rPr>
              <a:t>/* The flags as indicated above.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next; </a:t>
            </a:r>
            <a:r>
              <a:rPr lang="en-US" altLang="zh-CN" sz="900">
                <a:solidFill>
                  <a:srgbClr val="008000"/>
                </a:solidFill>
                <a:effectLst/>
                <a:latin typeface="Courier" charset="0"/>
                <a:ea typeface="Courier" charset="0"/>
                <a:cs typeface="Courier" charset="0"/>
              </a:rPr>
              <a:t>/* We chain unused descriptors via this.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vring_avail</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8000"/>
                </a:solidFill>
                <a:effectLst/>
                <a:latin typeface="Courier" charset="0"/>
                <a:ea typeface="Courier" charset="0"/>
                <a:cs typeface="Courier" charset="0"/>
              </a:rPr>
              <a:t>/* id is a 16bit index. uint32_t is used here for ids for padding reasons.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Index of start of used descriptor chain.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id;</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Total length of the descriptor chain which was written to.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volatile</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p:txBody>
      </p:sp>
      <p:sp>
        <p:nvSpPr>
          <p:cNvPr id="5" name="矩形 4"/>
          <p:cNvSpPr/>
          <p:nvPr/>
        </p:nvSpPr>
        <p:spPr>
          <a:xfrm>
            <a:off x="0" y="4018336"/>
            <a:ext cx="5127523" cy="2862322"/>
          </a:xfrm>
          <a:prstGeom prst="rect">
            <a:avLst/>
          </a:prstGeom>
        </p:spPr>
        <p:txBody>
          <a:bodyPr wrap="square">
            <a:spAutoFit/>
          </a:bodyPr>
          <a:lstStyle/>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vhost_vring_addr</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index;</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Option flags.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Flag values: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Whether log address is valid. If set enables logging. */</a:t>
            </a:r>
            <a:endParaRPr lang="en-US" altLang="zh-CN" sz="900">
              <a:solidFill>
                <a:srgbClr val="000000"/>
              </a:solidFill>
              <a:effectLst/>
              <a:latin typeface="Courier" charset="0"/>
              <a:ea typeface="Courier" charset="0"/>
              <a:cs typeface="Courier" charset="0"/>
            </a:endParaRPr>
          </a:p>
          <a:p>
            <a:r>
              <a:rPr lang="en-US" altLang="zh-CN" sz="900">
                <a:solidFill>
                  <a:srgbClr val="AF00DB"/>
                </a:solidFill>
                <a:effectLst/>
                <a:latin typeface="Courier" charset="0"/>
                <a:ea typeface="Courier" charset="0"/>
                <a:cs typeface="Courier" charset="0"/>
              </a:rPr>
              <a:t>#define</a:t>
            </a:r>
            <a:r>
              <a:rPr lang="en-US" altLang="zh-CN" sz="900">
                <a:solidFill>
                  <a:srgbClr val="0000FF"/>
                </a:solidFill>
                <a:effectLst/>
                <a:latin typeface="Courier" charset="0"/>
                <a:ea typeface="Courier" charset="0"/>
                <a:cs typeface="Courier" charset="0"/>
              </a:rPr>
              <a:t> </a:t>
            </a:r>
            <a:r>
              <a:rPr lang="en-US" altLang="zh-CN" sz="900">
                <a:solidFill>
                  <a:srgbClr val="795E26"/>
                </a:solidFill>
                <a:effectLst/>
                <a:latin typeface="Courier" charset="0"/>
                <a:ea typeface="Courier" charset="0"/>
                <a:cs typeface="Courier" charset="0"/>
              </a:rPr>
              <a:t>VHOST_VRING_F_LOG</a:t>
            </a:r>
            <a:r>
              <a:rPr lang="en-US" altLang="zh-CN" sz="900">
                <a:solidFill>
                  <a:srgbClr val="0000FF"/>
                </a:solidFill>
                <a:effectLst/>
                <a:latin typeface="Courier" charset="0"/>
                <a:ea typeface="Courier" charset="0"/>
                <a:cs typeface="Courier" charset="0"/>
              </a:rPr>
              <a:t> </a:t>
            </a:r>
            <a:r>
              <a:rPr lang="en-US" altLang="zh-CN" sz="900">
                <a:solidFill>
                  <a:srgbClr val="09885A"/>
                </a:solidFill>
                <a:effectLst/>
                <a:latin typeface="Courier" charset="0"/>
                <a:ea typeface="Courier" charset="0"/>
                <a:cs typeface="Courier" charset="0"/>
              </a:rPr>
              <a:t>0</a:t>
            </a:r>
            <a:endParaRPr lang="en-US" altLang="zh-CN" sz="900">
              <a:solidFill>
                <a:srgbClr val="000000"/>
              </a:solidFill>
              <a:effectLst/>
              <a:latin typeface="Courier" charset="0"/>
              <a:ea typeface="Courier" charset="0"/>
              <a:cs typeface="Courier" charset="0"/>
            </a:endParaRPr>
          </a:p>
          <a:p>
            <a:br>
              <a:rPr lang="en-US" altLang="zh-CN" sz="900">
                <a:solidFill>
                  <a:srgbClr val="000000"/>
                </a:solidFill>
                <a:effectLst/>
                <a:latin typeface="Courier" charset="0"/>
                <a:ea typeface="Courier" charset="0"/>
                <a:cs typeface="Courier" charset="0"/>
              </a:rPr>
            </a:b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Start of array of descriptors (virtually contiguous)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desc_user_addr;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Used structure address. Must be 32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used_user_addr;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Available structure address. Must be 16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avail_user_addr;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Logging support.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 writes to used structure, at offset calculated from specified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 address. Address must be 32 bit aligned.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log_guest_addr;</a:t>
            </a:r>
          </a:p>
          <a:p>
            <a:r>
              <a:rPr lang="en-US" altLang="zh-CN" sz="900">
                <a:solidFill>
                  <a:srgbClr val="000000"/>
                </a:solidFill>
                <a:effectLst/>
                <a:latin typeface="Courier" charset="0"/>
                <a:ea typeface="Courier" charset="0"/>
                <a:cs typeface="Courier" charset="0"/>
              </a:rPr>
              <a:t>};</a:t>
            </a:r>
          </a:p>
        </p:txBody>
      </p:sp>
      <p:sp>
        <p:nvSpPr>
          <p:cNvPr id="6" name="文本框 5"/>
          <p:cNvSpPr txBox="1"/>
          <p:nvPr/>
        </p:nvSpPr>
        <p:spPr>
          <a:xfrm>
            <a:off x="4390104" y="4108817"/>
            <a:ext cx="4753896" cy="246221"/>
          </a:xfrm>
          <a:prstGeom prst="rect">
            <a:avLst/>
          </a:prstGeom>
          <a:noFill/>
        </p:spPr>
        <p:txBody>
          <a:bodyPr wrap="square" rtlCol="0">
            <a:spAutoFit/>
          </a:bodyPr>
          <a:lstStyle/>
          <a:p>
            <a:r>
              <a:rPr lang="zh-CN" altLang="en-US" sz="1000">
                <a:solidFill>
                  <a:srgbClr val="FF0000"/>
                </a:solidFill>
                <a:latin typeface="Arial" charset="0"/>
                <a:ea typeface="Arial" charset="0"/>
                <a:cs typeface="Arial" charset="0"/>
              </a:rPr>
              <a:t>为什么</a:t>
            </a:r>
            <a:r>
              <a:rPr lang="en-US" altLang="zh-CN" sz="1000">
                <a:solidFill>
                  <a:srgbClr val="FF0000"/>
                </a:solidFill>
                <a:latin typeface="Arial" charset="0"/>
                <a:ea typeface="Arial" charset="0"/>
                <a:cs typeface="Arial" charset="0"/>
              </a:rPr>
              <a:t>avail vring</a:t>
            </a:r>
            <a:r>
              <a:rPr lang="zh-CN" altLang="en-US" sz="1000">
                <a:solidFill>
                  <a:srgbClr val="FF0000"/>
                </a:solidFill>
                <a:latin typeface="Arial" charset="0"/>
                <a:ea typeface="Arial" charset="0"/>
                <a:cs typeface="Arial" charset="0"/>
              </a:rPr>
              <a:t>和</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的结构体中，</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a:t>
            </a:r>
            <a:r>
              <a:rPr lang="en-US" altLang="zh-CN" sz="1000">
                <a:solidFill>
                  <a:srgbClr val="FF0000"/>
                </a:solidFill>
                <a:latin typeface="Arial" charset="0"/>
                <a:ea typeface="Arial" charset="0"/>
                <a:cs typeface="Arial" charset="0"/>
              </a:rPr>
              <a:t>ring[]</a:t>
            </a:r>
            <a:r>
              <a:rPr lang="zh-CN" altLang="en-US" sz="1000">
                <a:solidFill>
                  <a:srgbClr val="FF0000"/>
                </a:solidFill>
                <a:latin typeface="Arial" charset="0"/>
                <a:ea typeface="Arial" charset="0"/>
                <a:cs typeface="Arial" charset="0"/>
              </a:rPr>
              <a:t>是一个</a:t>
            </a:r>
            <a:r>
              <a:rPr lang="en-US" altLang="zh-CN" sz="1000">
                <a:solidFill>
                  <a:srgbClr val="FF0000"/>
                </a:solidFill>
                <a:latin typeface="Arial" charset="0"/>
                <a:ea typeface="Arial" charset="0"/>
                <a:cs typeface="Arial" charset="0"/>
              </a:rPr>
              <a:t>id/len</a:t>
            </a:r>
            <a:r>
              <a:rPr lang="zh-CN" altLang="en-US" sz="1000">
                <a:solidFill>
                  <a:srgbClr val="FF0000"/>
                </a:solidFill>
                <a:latin typeface="Arial" charset="0"/>
                <a:ea typeface="Arial" charset="0"/>
                <a:cs typeface="Arial" charset="0"/>
              </a:rPr>
              <a:t>的元素？</a:t>
            </a:r>
            <a:endParaRPr lang="en-US" altLang="zh-CN" sz="100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82357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44641306"/>
              </p:ext>
            </p:extLst>
          </p:nvPr>
        </p:nvGraphicFramePr>
        <p:xfrm>
          <a:off x="283030" y="341085"/>
          <a:ext cx="1706088" cy="1920240"/>
        </p:xfrm>
        <a:graphic>
          <a:graphicData uri="http://schemas.openxmlformats.org/drawingml/2006/table">
            <a:tbl>
              <a:tblPr firstRow="1" bandRow="1">
                <a:tableStyleId>{5C22544A-7EE6-4342-B048-85BDC9FD1C3A}</a:tableStyleId>
              </a:tblPr>
              <a:tblGrid>
                <a:gridCol w="1706088">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type;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(*init)(void);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(*open)(void)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int (*run)(void);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int (*recv)(void);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algn="l"/>
                      <a:r>
                        <a:rPr lang="en-US" altLang="zh-CN" sz="1200" b="0">
                          <a:latin typeface="Arial" charset="0"/>
                          <a:ea typeface="Arial" charset="0"/>
                          <a:cs typeface="Arial" charset="0"/>
                        </a:rPr>
                        <a:t>int (*send)(void);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6"/>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954593585"/>
              </p:ext>
            </p:extLst>
          </p:nvPr>
        </p:nvGraphicFramePr>
        <p:xfrm>
          <a:off x="398466" y="2527816"/>
          <a:ext cx="2103120" cy="10972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netsock_conn</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struct list_head</a:t>
                      </a:r>
                      <a:r>
                        <a:rPr lang="en-US" altLang="zh-CN" sz="1200" b="0" baseline="0">
                          <a:latin typeface="Arial" charset="0"/>
                          <a:ea typeface="Arial" charset="0"/>
                          <a:cs typeface="Arial" charset="0"/>
                        </a:rPr>
                        <a:t> conn_node;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(*handler)(void)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08521025"/>
              </p:ext>
            </p:extLst>
          </p:nvPr>
        </p:nvGraphicFramePr>
        <p:xfrm>
          <a:off x="2281388" y="144420"/>
          <a:ext cx="3625892" cy="1645920"/>
        </p:xfrm>
        <a:graphic>
          <a:graphicData uri="http://schemas.openxmlformats.org/drawingml/2006/table">
            <a:tbl>
              <a:tblPr firstRow="1" bandRow="1">
                <a:tableStyleId>{5C22544A-7EE6-4342-B048-85BDC9FD1C3A}</a:tableStyleId>
              </a:tblPr>
              <a:tblGrid>
                <a:gridCol w="3625892">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baseline="0">
                          <a:latin typeface="Arial" charset="0"/>
                          <a:ea typeface="Arial" charset="0"/>
                          <a:cs typeface="Arial" charset="0"/>
                        </a:rPr>
                        <a:t>char name;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epolllfd;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struct epoll_event</a:t>
                      </a:r>
                      <a:r>
                        <a:rPr lang="en-US" altLang="zh-CN" sz="1200" b="0" baseline="0">
                          <a:latin typeface="Arial" charset="0"/>
                          <a:ea typeface="Arial" charset="0"/>
                          <a:cs typeface="Arial" charset="0"/>
                        </a:rPr>
                        <a:t> events[MAX_EPOLL_EVENTS];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struct netsock_class *class;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struct list_head conn_list;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11215946"/>
              </p:ext>
            </p:extLst>
          </p:nvPr>
        </p:nvGraphicFramePr>
        <p:xfrm>
          <a:off x="435430" y="4120605"/>
          <a:ext cx="1840410" cy="1371600"/>
        </p:xfrm>
        <a:graphic>
          <a:graphicData uri="http://schemas.openxmlformats.org/drawingml/2006/table">
            <a:tbl>
              <a:tblPr firstRow="1" bandRow="1">
                <a:tableStyleId>{5C22544A-7EE6-4342-B048-85BDC9FD1C3A}</a:tableStyleId>
              </a:tblPr>
              <a:tblGrid>
                <a:gridCol w="184041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netsock_buf</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idx;</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size</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void</a:t>
                      </a:r>
                      <a:r>
                        <a:rPr lang="en-US" altLang="zh-CN" sz="1200" b="0" baseline="0">
                          <a:latin typeface="Arial" charset="0"/>
                          <a:ea typeface="Arial" charset="0"/>
                          <a:cs typeface="Arial" charset="0"/>
                        </a:rPr>
                        <a:t> *data</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baseline="0">
                          <a:latin typeface="Arial" charset="0"/>
                          <a:ea typeface="Arial" charset="0"/>
                          <a:cs typeface="Arial" charset="0"/>
                        </a:rPr>
                        <a:t>struct netsock_buf *next;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grpSp>
        <p:nvGrpSpPr>
          <p:cNvPr id="23" name="组 22"/>
          <p:cNvGrpSpPr/>
          <p:nvPr/>
        </p:nvGrpSpPr>
        <p:grpSpPr>
          <a:xfrm>
            <a:off x="6177280" y="632685"/>
            <a:ext cx="1080000" cy="1080000"/>
            <a:chOff x="6177280" y="632685"/>
            <a:chExt cx="1080000" cy="1080000"/>
          </a:xfrm>
        </p:grpSpPr>
        <p:sp>
          <p:nvSpPr>
            <p:cNvPr id="7" name="同心圆 6"/>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9" name="直线连接符 8"/>
            <p:cNvCxnSpPr>
              <a:stCxn id="7" idx="0"/>
              <a:endCxn id="7"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7" idx="1"/>
              <a:endCxn id="7"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7" idx="2"/>
              <a:endCxn id="7"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7" idx="3"/>
              <a:endCxn id="7"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4" name="组 23"/>
          <p:cNvGrpSpPr/>
          <p:nvPr/>
        </p:nvGrpSpPr>
        <p:grpSpPr>
          <a:xfrm>
            <a:off x="5255442" y="1981259"/>
            <a:ext cx="1080000" cy="1080000"/>
            <a:chOff x="6177280" y="632685"/>
            <a:chExt cx="1080000" cy="1080000"/>
          </a:xfrm>
        </p:grpSpPr>
        <p:sp>
          <p:nvSpPr>
            <p:cNvPr id="25" name="同心圆 24"/>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26" name="直线连接符 25"/>
            <p:cNvCxnSpPr>
              <a:stCxn id="29" idx="0"/>
              <a:endCxn id="29"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29" idx="1"/>
              <a:endCxn id="29"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29" idx="2"/>
              <a:endCxn id="29"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29" idx="3"/>
              <a:endCxn id="29"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1" name="组 30"/>
          <p:cNvGrpSpPr/>
          <p:nvPr/>
        </p:nvGrpSpPr>
        <p:grpSpPr>
          <a:xfrm>
            <a:off x="7099118" y="1979852"/>
            <a:ext cx="1080000" cy="1080000"/>
            <a:chOff x="6177280" y="632685"/>
            <a:chExt cx="1080000" cy="1080000"/>
          </a:xfrm>
        </p:grpSpPr>
        <p:sp>
          <p:nvSpPr>
            <p:cNvPr id="32" name="同心圆 31"/>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33" name="直线连接符 32"/>
            <p:cNvCxnSpPr>
              <a:stCxn id="36" idx="0"/>
              <a:endCxn id="36"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6" idx="1"/>
              <a:endCxn id="36"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36" idx="2"/>
              <a:endCxn id="36"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36" idx="3"/>
              <a:endCxn id="36"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文本框 37"/>
          <p:cNvSpPr txBox="1"/>
          <p:nvPr/>
        </p:nvSpPr>
        <p:spPr>
          <a:xfrm>
            <a:off x="6046840" y="308786"/>
            <a:ext cx="1340880" cy="276999"/>
          </a:xfrm>
          <a:prstGeom prst="rect">
            <a:avLst/>
          </a:prstGeom>
          <a:noFill/>
        </p:spPr>
        <p:txBody>
          <a:bodyPr wrap="none" rtlCol="0">
            <a:spAutoFit/>
          </a:bodyPr>
          <a:lstStyle/>
          <a:p>
            <a:r>
              <a:rPr kumimoji="1" lang="en-US" altLang="zh-CN" sz="1200">
                <a:latin typeface="Arial" charset="0"/>
                <a:ea typeface="Arial" charset="0"/>
                <a:cs typeface="Arial" charset="0"/>
              </a:rPr>
              <a:t>buffer ring/queue</a:t>
            </a:r>
            <a:endParaRPr kumimoji="1" lang="zh-CN" altLang="en-US" sz="1200">
              <a:latin typeface="Arial" charset="0"/>
              <a:ea typeface="Arial" charset="0"/>
              <a:cs typeface="Arial" charset="0"/>
            </a:endParaRPr>
          </a:p>
        </p:txBody>
      </p:sp>
      <p:sp>
        <p:nvSpPr>
          <p:cNvPr id="39" name="文本框 38"/>
          <p:cNvSpPr txBox="1"/>
          <p:nvPr/>
        </p:nvSpPr>
        <p:spPr>
          <a:xfrm>
            <a:off x="5287351" y="3073777"/>
            <a:ext cx="1027845" cy="276999"/>
          </a:xfrm>
          <a:prstGeom prst="rect">
            <a:avLst/>
          </a:prstGeom>
          <a:noFill/>
        </p:spPr>
        <p:txBody>
          <a:bodyPr wrap="none" rtlCol="0">
            <a:spAutoFit/>
          </a:bodyPr>
          <a:lstStyle/>
          <a:p>
            <a:r>
              <a:rPr kumimoji="1" lang="en-US" altLang="zh-CN" sz="1200">
                <a:latin typeface="Arial" charset="0"/>
                <a:ea typeface="Arial" charset="0"/>
                <a:cs typeface="Arial" charset="0"/>
              </a:rPr>
              <a:t>read idx ring</a:t>
            </a:r>
            <a:endParaRPr kumimoji="1" lang="zh-CN" altLang="en-US" sz="1200">
              <a:latin typeface="Arial" charset="0"/>
              <a:ea typeface="Arial" charset="0"/>
              <a:cs typeface="Arial" charset="0"/>
            </a:endParaRPr>
          </a:p>
        </p:txBody>
      </p:sp>
      <p:sp>
        <p:nvSpPr>
          <p:cNvPr id="40" name="文本框 39"/>
          <p:cNvSpPr txBox="1"/>
          <p:nvPr/>
        </p:nvSpPr>
        <p:spPr>
          <a:xfrm>
            <a:off x="7125194" y="3073777"/>
            <a:ext cx="1045479" cy="276999"/>
          </a:xfrm>
          <a:prstGeom prst="rect">
            <a:avLst/>
          </a:prstGeom>
          <a:noFill/>
        </p:spPr>
        <p:txBody>
          <a:bodyPr wrap="none" rtlCol="0">
            <a:spAutoFit/>
          </a:bodyPr>
          <a:lstStyle/>
          <a:p>
            <a:r>
              <a:rPr kumimoji="1" lang="en-US" altLang="zh-CN" sz="1200">
                <a:latin typeface="Arial" charset="0"/>
                <a:ea typeface="Arial" charset="0"/>
                <a:cs typeface="Arial" charset="0"/>
              </a:rPr>
              <a:t>write idx ring</a:t>
            </a:r>
            <a:endParaRPr kumimoji="1" lang="zh-CN" altLang="en-US" sz="1200">
              <a:latin typeface="Arial" charset="0"/>
              <a:ea typeface="Arial" charset="0"/>
              <a:cs typeface="Arial" charset="0"/>
            </a:endParaRPr>
          </a:p>
        </p:txBody>
      </p:sp>
    </p:spTree>
    <p:extLst>
      <p:ext uri="{BB962C8B-B14F-4D97-AF65-F5344CB8AC3E}">
        <p14:creationId xmlns:p14="http://schemas.microsoft.com/office/powerpoint/2010/main" val="582621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7347" y="3384961"/>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4"/>
          <p:cNvCxnSpPr>
            <a:stCxn id="4" idx="3"/>
            <a:endCxn id="6" idx="1"/>
          </p:cNvCxnSpPr>
          <p:nvPr/>
        </p:nvCxnSpPr>
        <p:spPr>
          <a:xfrm flipV="1">
            <a:off x="997347" y="1051015"/>
            <a:ext cx="358177" cy="24419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355524" y="94301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rte_mp_channel_init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 name="圆角矩形 8"/>
          <p:cNvSpPr/>
          <p:nvPr/>
        </p:nvSpPr>
        <p:spPr>
          <a:xfrm>
            <a:off x="1355524" y="300563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 name="圆角矩形 9"/>
          <p:cNvSpPr/>
          <p:nvPr/>
        </p:nvSpPr>
        <p:spPr>
          <a:xfrm>
            <a:off x="1355524" y="3811312"/>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eal_hugepage_info_read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1" name="圆角矩形 10"/>
          <p:cNvSpPr/>
          <p:nvPr/>
        </p:nvSpPr>
        <p:spPr>
          <a:xfrm>
            <a:off x="1355524" y="4636619"/>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rte_eal_memzone_init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2" name="圆角矩形 11"/>
          <p:cNvSpPr/>
          <p:nvPr/>
        </p:nvSpPr>
        <p:spPr>
          <a:xfrm>
            <a:off x="1355524" y="5295381"/>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rte_eal_memory_init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3" name="圆角矩形 12"/>
          <p:cNvSpPr/>
          <p:nvPr/>
        </p:nvSpPr>
        <p:spPr>
          <a:xfrm>
            <a:off x="1355524" y="5895304"/>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rte_eal_malloc_heap_init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4" name="肘形连接符 13"/>
          <p:cNvCxnSpPr>
            <a:stCxn id="4" idx="3"/>
            <a:endCxn id="9" idx="1"/>
          </p:cNvCxnSpPr>
          <p:nvPr/>
        </p:nvCxnSpPr>
        <p:spPr>
          <a:xfrm flipV="1">
            <a:off x="997347" y="3113634"/>
            <a:ext cx="358177" cy="3793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3"/>
            <a:endCxn id="10" idx="1"/>
          </p:cNvCxnSpPr>
          <p:nvPr/>
        </p:nvCxnSpPr>
        <p:spPr>
          <a:xfrm>
            <a:off x="997347" y="3492961"/>
            <a:ext cx="358177" cy="4263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4" idx="3"/>
            <a:endCxn id="11" idx="1"/>
          </p:cNvCxnSpPr>
          <p:nvPr/>
        </p:nvCxnSpPr>
        <p:spPr>
          <a:xfrm>
            <a:off x="997347" y="3492961"/>
            <a:ext cx="358177" cy="1251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a:endCxn id="12" idx="1"/>
          </p:cNvCxnSpPr>
          <p:nvPr/>
        </p:nvCxnSpPr>
        <p:spPr>
          <a:xfrm>
            <a:off x="997347" y="3492961"/>
            <a:ext cx="358177" cy="19104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3"/>
            <a:endCxn id="13" idx="1"/>
          </p:cNvCxnSpPr>
          <p:nvPr/>
        </p:nvCxnSpPr>
        <p:spPr>
          <a:xfrm>
            <a:off x="997347" y="3492961"/>
            <a:ext cx="358177" cy="25103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a:xfrm>
            <a:off x="2992689" y="21522"/>
            <a:ext cx="3123462" cy="475430"/>
            <a:chOff x="2939524" y="138485"/>
            <a:chExt cx="3123462" cy="475430"/>
          </a:xfrm>
        </p:grpSpPr>
        <p:sp>
          <p:nvSpPr>
            <p:cNvPr id="29" name="圆角矩形 28"/>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0" name="矩形 29"/>
            <p:cNvSpPr/>
            <p:nvPr/>
          </p:nvSpPr>
          <p:spPr>
            <a:xfrm>
              <a:off x="2939524" y="367694"/>
              <a:ext cx="3123462" cy="246221"/>
            </a:xfrm>
            <a:prstGeom prst="rect">
              <a:avLst/>
            </a:prstGeom>
          </p:spPr>
          <p:txBody>
            <a:bodyPr wrap="square">
              <a:spAutoFit/>
            </a:bodyPr>
            <a:lstStyle/>
            <a:p>
              <a:r>
                <a:rPr lang="en-US" altLang="zh-CN" sz="1000" b="0">
                  <a:solidFill>
                    <a:srgbClr val="795E26"/>
                  </a:solidFill>
                  <a:effectLst/>
                  <a:latin typeface="Arial" charset="0"/>
                  <a:ea typeface="Arial" charset="0"/>
                  <a:cs typeface="Arial" charset="0"/>
                </a:rPr>
                <a:t>strlcpy</a:t>
              </a:r>
              <a:r>
                <a:rPr lang="en-US" altLang="zh-CN" sz="1000" b="0">
                  <a:solidFill>
                    <a:srgbClr val="000000"/>
                  </a:solidFill>
                  <a:effectLst/>
                  <a:latin typeface="Arial" charset="0"/>
                  <a:ea typeface="Arial" charset="0"/>
                  <a:cs typeface="Arial" charset="0"/>
                </a:rPr>
                <a:t>(mp_filter, </a:t>
              </a:r>
              <a:r>
                <a:rPr lang="en-US" altLang="zh-CN" sz="1000" b="0">
                  <a:solidFill>
                    <a:srgbClr val="795E26"/>
                  </a:solidFill>
                  <a:effectLst/>
                  <a:latin typeface="Arial" charset="0"/>
                  <a:ea typeface="Arial" charset="0"/>
                  <a:cs typeface="Arial" charset="0"/>
                </a:rPr>
                <a:t>basename</a:t>
              </a:r>
              <a:r>
                <a:rPr lang="en-US" altLang="zh-CN" sz="1000" b="0">
                  <a:solidFill>
                    <a:srgbClr val="000000"/>
                  </a:solidFill>
                  <a:effectLst/>
                  <a:latin typeface="Arial" charset="0"/>
                  <a:ea typeface="Arial" charset="0"/>
                  <a:cs typeface="Arial" charset="0"/>
                </a:rPr>
                <a:t>(path), </a:t>
              </a:r>
              <a:r>
                <a:rPr lang="en-US" altLang="zh-CN" sz="1000" b="0">
                  <a:solidFill>
                    <a:srgbClr val="0000FF"/>
                  </a:solidFill>
                  <a:effectLst/>
                  <a:latin typeface="Arial" charset="0"/>
                  <a:ea typeface="Arial" charset="0"/>
                  <a:cs typeface="Arial" charset="0"/>
                </a:rPr>
                <a:t>sizeof</a:t>
              </a:r>
              <a:r>
                <a:rPr lang="en-US" altLang="zh-CN" sz="1000" b="0">
                  <a:solidFill>
                    <a:srgbClr val="000000"/>
                  </a:solidFill>
                  <a:effectLst/>
                  <a:latin typeface="Arial" charset="0"/>
                  <a:ea typeface="Arial" charset="0"/>
                  <a:cs typeface="Arial" charset="0"/>
                </a:rPr>
                <a:t>(mp_filter));</a:t>
              </a:r>
            </a:p>
          </p:txBody>
        </p:sp>
      </p:grpSp>
      <p:sp>
        <p:nvSpPr>
          <p:cNvPr id="32" name="右箭头 31"/>
          <p:cNvSpPr/>
          <p:nvPr/>
        </p:nvSpPr>
        <p:spPr>
          <a:xfrm>
            <a:off x="5943602" y="21522"/>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6116151" y="-5928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mp_filter = mp_socket_*</a:t>
            </a:r>
            <a:endParaRPr lang="en-US" altLang="zh-CN" sz="1000" b="0">
              <a:solidFill>
                <a:srgbClr val="000000"/>
              </a:solidFill>
              <a:effectLst/>
              <a:latin typeface="Arial" charset="0"/>
              <a:ea typeface="Arial" charset="0"/>
              <a:cs typeface="Arial" charset="0"/>
            </a:endParaRPr>
          </a:p>
        </p:txBody>
      </p:sp>
      <p:grpSp>
        <p:nvGrpSpPr>
          <p:cNvPr id="34" name="组 33"/>
          <p:cNvGrpSpPr/>
          <p:nvPr/>
        </p:nvGrpSpPr>
        <p:grpSpPr>
          <a:xfrm>
            <a:off x="2992688" y="552624"/>
            <a:ext cx="3386849" cy="475430"/>
            <a:chOff x="2939523" y="138485"/>
            <a:chExt cx="3386849" cy="475430"/>
          </a:xfrm>
        </p:grpSpPr>
        <p:sp>
          <p:nvSpPr>
            <p:cNvPr id="35" name="圆角矩形 34"/>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6" name="矩形 35"/>
            <p:cNvSpPr/>
            <p:nvPr/>
          </p:nvSpPr>
          <p:spPr>
            <a:xfrm>
              <a:off x="2939523" y="367694"/>
              <a:ext cx="3386849" cy="246221"/>
            </a:xfrm>
            <a:prstGeom prst="rect">
              <a:avLst/>
            </a:prstGeom>
          </p:spPr>
          <p:txBody>
            <a:bodyPr wrap="square">
              <a:spAutoFit/>
            </a:bodyPr>
            <a:lstStyle/>
            <a:p>
              <a:r>
                <a:rPr lang="en-US" altLang="zh-CN" sz="1000">
                  <a:latin typeface="Arial" charset="0"/>
                  <a:ea typeface="Arial" charset="0"/>
                  <a:cs typeface="Arial" charset="0"/>
                </a:rPr>
                <a:t>strlcpy(mp_dir_path, dirname(path), sizeof(mp_dir_path));</a:t>
              </a:r>
            </a:p>
          </p:txBody>
        </p:sp>
      </p:grpSp>
      <p:sp>
        <p:nvSpPr>
          <p:cNvPr id="37" name="右箭头 36"/>
          <p:cNvSpPr/>
          <p:nvPr/>
        </p:nvSpPr>
        <p:spPr>
          <a:xfrm>
            <a:off x="5943602" y="552624"/>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6116151" y="47181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mp_dir_path = /var/run/dpdk/.../</a:t>
            </a:r>
            <a:endParaRPr lang="en-US" altLang="zh-CN" sz="1000" b="0">
              <a:solidFill>
                <a:srgbClr val="000000"/>
              </a:solidFill>
              <a:effectLst/>
              <a:latin typeface="Arial" charset="0"/>
              <a:ea typeface="Arial" charset="0"/>
              <a:cs typeface="Arial" charset="0"/>
            </a:endParaRPr>
          </a:p>
        </p:txBody>
      </p:sp>
      <p:cxnSp>
        <p:nvCxnSpPr>
          <p:cNvPr id="39" name="肘形连接符 38"/>
          <p:cNvCxnSpPr>
            <a:stCxn id="6" idx="3"/>
            <a:endCxn id="29" idx="1"/>
          </p:cNvCxnSpPr>
          <p:nvPr/>
        </p:nvCxnSpPr>
        <p:spPr>
          <a:xfrm flipV="1">
            <a:off x="2759524" y="129522"/>
            <a:ext cx="233165" cy="9214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6" idx="3"/>
            <a:endCxn id="35" idx="1"/>
          </p:cNvCxnSpPr>
          <p:nvPr/>
        </p:nvCxnSpPr>
        <p:spPr>
          <a:xfrm flipV="1">
            <a:off x="2759524" y="660624"/>
            <a:ext cx="233165" cy="390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3011524" y="1292639"/>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open_socket_fd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1" name="肘形连接符 50"/>
          <p:cNvCxnSpPr>
            <a:stCxn id="6" idx="3"/>
            <a:endCxn id="50" idx="1"/>
          </p:cNvCxnSpPr>
          <p:nvPr/>
        </p:nvCxnSpPr>
        <p:spPr>
          <a:xfrm>
            <a:off x="2759524" y="1051015"/>
            <a:ext cx="252000" cy="3496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011524" y="2314511"/>
            <a:ext cx="24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rte_ctrl_thread_create</a:t>
            </a:r>
            <a:r>
              <a:rPr kumimoji="1" lang="en-US" altLang="zh-CN" sz="1000">
                <a:solidFill>
                  <a:schemeClr val="tx1"/>
                </a:solidFill>
                <a:latin typeface="Arial" charset="0"/>
                <a:ea typeface="Arial" charset="0"/>
                <a:cs typeface="Arial" charset="0"/>
              </a:rPr>
              <a:t>(“rte_mp_handle”)</a:t>
            </a:r>
            <a:endParaRPr kumimoji="1" lang="zh-CN" altLang="en-US" sz="1000">
              <a:solidFill>
                <a:schemeClr val="tx1"/>
              </a:solidFill>
              <a:latin typeface="Arial" charset="0"/>
              <a:ea typeface="Arial" charset="0"/>
              <a:cs typeface="Arial" charset="0"/>
            </a:endParaRPr>
          </a:p>
        </p:txBody>
      </p:sp>
      <p:cxnSp>
        <p:nvCxnSpPr>
          <p:cNvPr id="55" name="肘形连接符 54"/>
          <p:cNvCxnSpPr>
            <a:stCxn id="6" idx="3"/>
            <a:endCxn id="54" idx="1"/>
          </p:cNvCxnSpPr>
          <p:nvPr/>
        </p:nvCxnSpPr>
        <p:spPr>
          <a:xfrm>
            <a:off x="2759524" y="1051015"/>
            <a:ext cx="252000" cy="1371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554420" y="989509"/>
            <a:ext cx="1916707" cy="400110"/>
          </a:xfrm>
          <a:prstGeom prst="rect">
            <a:avLst/>
          </a:prstGeom>
        </p:spPr>
        <p:txBody>
          <a:bodyPr wrap="square">
            <a:spAutoFit/>
          </a:bodyPr>
          <a:lstStyle/>
          <a:p>
            <a:r>
              <a:rPr lang="en-US" altLang="zh-CN" sz="1000">
                <a:solidFill>
                  <a:srgbClr val="000000"/>
                </a:solidFill>
                <a:latin typeface="Arial" charset="0"/>
                <a:ea typeface="Arial" charset="0"/>
                <a:cs typeface="Arial" charset="0"/>
              </a:rPr>
              <a:t>secondary </a:t>
            </a:r>
            <a:r>
              <a:rPr lang="en-US" altLang="zh-CN" sz="1000" b="0">
                <a:solidFill>
                  <a:srgbClr val="000000"/>
                </a:solidFill>
                <a:effectLst/>
                <a:latin typeface="Arial" charset="0"/>
                <a:ea typeface="Arial" charset="0"/>
                <a:cs typeface="Arial" charset="0"/>
              </a:rPr>
              <a:t>mp_socket</a:t>
            </a:r>
          </a:p>
          <a:p>
            <a:r>
              <a:rPr lang="en-US" altLang="zh-CN" sz="1000">
                <a:solidFill>
                  <a:srgbClr val="000000"/>
                </a:solidFill>
                <a:latin typeface="Arial" charset="0"/>
                <a:ea typeface="Arial" charset="0"/>
                <a:cs typeface="Arial" charset="0"/>
              </a:rPr>
              <a:t>primary m</a:t>
            </a:r>
            <a:r>
              <a:rPr lang="en-US" altLang="zh-CN" sz="1000" b="0">
                <a:solidFill>
                  <a:srgbClr val="000000"/>
                </a:solidFill>
                <a:effectLst/>
                <a:latin typeface="Arial" charset="0"/>
                <a:ea typeface="Arial" charset="0"/>
                <a:cs typeface="Arial" charset="0"/>
              </a:rPr>
              <a:t>p_socket_pid_rdtsc</a:t>
            </a:r>
          </a:p>
        </p:txBody>
      </p:sp>
      <p:cxnSp>
        <p:nvCxnSpPr>
          <p:cNvPr id="61" name="肘形连接符 60"/>
          <p:cNvCxnSpPr>
            <a:stCxn id="50" idx="3"/>
            <a:endCxn id="60" idx="1"/>
          </p:cNvCxnSpPr>
          <p:nvPr/>
        </p:nvCxnSpPr>
        <p:spPr>
          <a:xfrm flipV="1">
            <a:off x="4163524" y="1189564"/>
            <a:ext cx="390896" cy="2110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4554420" y="1424357"/>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socket()</a:t>
            </a:r>
            <a:endParaRPr kumimoji="1" lang="zh-CN" altLang="en-US" sz="1000">
              <a:solidFill>
                <a:schemeClr val="tx1"/>
              </a:solidFill>
              <a:latin typeface="Arial" charset="0"/>
              <a:ea typeface="Arial" charset="0"/>
              <a:cs typeface="Arial" charset="0"/>
            </a:endParaRPr>
          </a:p>
        </p:txBody>
      </p:sp>
      <p:sp>
        <p:nvSpPr>
          <p:cNvPr id="66" name="圆角矩形 65"/>
          <p:cNvSpPr/>
          <p:nvPr/>
        </p:nvSpPr>
        <p:spPr>
          <a:xfrm>
            <a:off x="4554420" y="1724593"/>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endParaRPr kumimoji="1" lang="zh-CN" altLang="en-US" sz="1000">
              <a:solidFill>
                <a:schemeClr val="tx1"/>
              </a:solidFill>
              <a:latin typeface="Arial" charset="0"/>
              <a:ea typeface="Arial" charset="0"/>
              <a:cs typeface="Arial" charset="0"/>
            </a:endParaRPr>
          </a:p>
        </p:txBody>
      </p:sp>
      <p:cxnSp>
        <p:nvCxnSpPr>
          <p:cNvPr id="67" name="肘形连接符 66"/>
          <p:cNvCxnSpPr>
            <a:stCxn id="50" idx="3"/>
            <a:endCxn id="65" idx="1"/>
          </p:cNvCxnSpPr>
          <p:nvPr/>
        </p:nvCxnSpPr>
        <p:spPr>
          <a:xfrm>
            <a:off x="4163524" y="1400639"/>
            <a:ext cx="390896" cy="1317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50" idx="3"/>
            <a:endCxn id="66" idx="1"/>
          </p:cNvCxnSpPr>
          <p:nvPr/>
        </p:nvCxnSpPr>
        <p:spPr>
          <a:xfrm>
            <a:off x="4163524" y="1400639"/>
            <a:ext cx="390896" cy="4319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4554420" y="2026578"/>
            <a:ext cx="5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bind()</a:t>
            </a:r>
            <a:endParaRPr kumimoji="1" lang="zh-CN" altLang="en-US" sz="1000">
              <a:solidFill>
                <a:schemeClr val="tx1"/>
              </a:solidFill>
              <a:latin typeface="Arial" charset="0"/>
              <a:ea typeface="Arial" charset="0"/>
              <a:cs typeface="Arial" charset="0"/>
            </a:endParaRPr>
          </a:p>
        </p:txBody>
      </p:sp>
      <p:cxnSp>
        <p:nvCxnSpPr>
          <p:cNvPr id="74" name="肘形连接符 73"/>
          <p:cNvCxnSpPr>
            <a:stCxn id="50" idx="3"/>
            <a:endCxn id="73" idx="1"/>
          </p:cNvCxnSpPr>
          <p:nvPr/>
        </p:nvCxnSpPr>
        <p:spPr>
          <a:xfrm>
            <a:off x="4163524" y="1400639"/>
            <a:ext cx="390896" cy="7339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3095831" y="2683792"/>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78" name="肘形连接符 77"/>
          <p:cNvCxnSpPr>
            <a:stCxn id="9" idx="3"/>
            <a:endCxn id="77" idx="1"/>
          </p:cNvCxnSpPr>
          <p:nvPr/>
        </p:nvCxnSpPr>
        <p:spPr>
          <a:xfrm flipV="1">
            <a:off x="2939524" y="2791792"/>
            <a:ext cx="156307" cy="3218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9" idx="3"/>
            <a:endCxn id="82" idx="1"/>
          </p:cNvCxnSpPr>
          <p:nvPr/>
        </p:nvCxnSpPr>
        <p:spPr>
          <a:xfrm>
            <a:off x="2939524" y="3113634"/>
            <a:ext cx="161498" cy="2976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组 86"/>
          <p:cNvGrpSpPr/>
          <p:nvPr/>
        </p:nvGrpSpPr>
        <p:grpSpPr>
          <a:xfrm>
            <a:off x="3034849" y="3035526"/>
            <a:ext cx="2359941" cy="483769"/>
            <a:chOff x="3034849" y="3226915"/>
            <a:chExt cx="2359941" cy="483769"/>
          </a:xfrm>
        </p:grpSpPr>
        <p:sp>
          <p:nvSpPr>
            <p:cNvPr id="82" name="圆角矩形 81"/>
            <p:cNvSpPr/>
            <p:nvPr/>
          </p:nvSpPr>
          <p:spPr>
            <a:xfrm>
              <a:off x="3101022" y="349468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86" name="矩形 85"/>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sp>
        <p:nvSpPr>
          <p:cNvPr id="88" name="圆角矩形 87"/>
          <p:cNvSpPr/>
          <p:nvPr/>
        </p:nvSpPr>
        <p:spPr>
          <a:xfrm>
            <a:off x="5536887" y="3501863"/>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map_shared_memory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89" name="肘形连接符 88"/>
          <p:cNvCxnSpPr>
            <a:stCxn id="82" idx="3"/>
            <a:endCxn id="88" idx="1"/>
          </p:cNvCxnSpPr>
          <p:nvPr/>
        </p:nvCxnSpPr>
        <p:spPr>
          <a:xfrm>
            <a:off x="4685022" y="3411295"/>
            <a:ext cx="851865" cy="1985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7240777" y="3663081"/>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4" name="圆角矩形 93"/>
          <p:cNvSpPr/>
          <p:nvPr/>
        </p:nvSpPr>
        <p:spPr>
          <a:xfrm>
            <a:off x="7240777" y="3312472"/>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95" name="肘形连接符 94"/>
          <p:cNvCxnSpPr>
            <a:stCxn id="88" idx="3"/>
            <a:endCxn id="93" idx="1"/>
          </p:cNvCxnSpPr>
          <p:nvPr/>
        </p:nvCxnSpPr>
        <p:spPr>
          <a:xfrm>
            <a:off x="7048887" y="3609863"/>
            <a:ext cx="191890" cy="1612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肘形连接符 95"/>
          <p:cNvCxnSpPr>
            <a:stCxn id="88" idx="3"/>
            <a:endCxn id="94" idx="1"/>
          </p:cNvCxnSpPr>
          <p:nvPr/>
        </p:nvCxnSpPr>
        <p:spPr>
          <a:xfrm flipV="1">
            <a:off x="7048887" y="3420472"/>
            <a:ext cx="191890" cy="189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 name="组 101"/>
          <p:cNvGrpSpPr/>
          <p:nvPr/>
        </p:nvGrpSpPr>
        <p:grpSpPr>
          <a:xfrm>
            <a:off x="3152832" y="3570921"/>
            <a:ext cx="2359941" cy="483769"/>
            <a:chOff x="3034849" y="3226915"/>
            <a:chExt cx="2359941" cy="483769"/>
          </a:xfrm>
        </p:grpSpPr>
        <p:sp>
          <p:nvSpPr>
            <p:cNvPr id="103" name="圆角矩形 102"/>
            <p:cNvSpPr/>
            <p:nvPr/>
          </p:nvSpPr>
          <p:spPr>
            <a:xfrm>
              <a:off x="3101022" y="3494684"/>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4" name="矩形 103"/>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cxnSp>
        <p:nvCxnSpPr>
          <p:cNvPr id="105" name="肘形连接符 104"/>
          <p:cNvCxnSpPr>
            <a:stCxn id="10" idx="3"/>
            <a:endCxn id="103" idx="1"/>
          </p:cNvCxnSpPr>
          <p:nvPr/>
        </p:nvCxnSpPr>
        <p:spPr>
          <a:xfrm>
            <a:off x="3011524" y="3919312"/>
            <a:ext cx="207481" cy="273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103" idx="3"/>
            <a:endCxn id="88" idx="1"/>
          </p:cNvCxnSpPr>
          <p:nvPr/>
        </p:nvCxnSpPr>
        <p:spPr>
          <a:xfrm flipV="1">
            <a:off x="4731005" y="3609863"/>
            <a:ext cx="805882" cy="3368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圆角矩形 114"/>
          <p:cNvSpPr/>
          <p:nvPr/>
        </p:nvSpPr>
        <p:spPr>
          <a:xfrm>
            <a:off x="3219005" y="4431252"/>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rte_fbarray_init</a:t>
            </a:r>
            <a:r>
              <a:rPr kumimoji="1" lang="en-US" altLang="zh-CN" sz="1000">
                <a:solidFill>
                  <a:schemeClr val="tx1"/>
                </a:solidFill>
                <a:latin typeface="Arial" charset="0"/>
                <a:ea typeface="Arial" charset="0"/>
                <a:cs typeface="Arial" charset="0"/>
              </a:rPr>
              <a:t>(“memzone”)</a:t>
            </a:r>
            <a:endParaRPr kumimoji="1" lang="zh-CN" altLang="en-US" sz="1000">
              <a:solidFill>
                <a:schemeClr val="tx1"/>
              </a:solidFill>
              <a:latin typeface="Arial" charset="0"/>
              <a:ea typeface="Arial" charset="0"/>
              <a:cs typeface="Arial" charset="0"/>
            </a:endParaRPr>
          </a:p>
        </p:txBody>
      </p:sp>
      <p:sp>
        <p:nvSpPr>
          <p:cNvPr id="116" name="圆角矩形 115"/>
          <p:cNvSpPr/>
          <p:nvPr/>
        </p:nvSpPr>
        <p:spPr>
          <a:xfrm>
            <a:off x="3219005" y="4819871"/>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rte_fbarray_attach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17" name="肘形连接符 116"/>
          <p:cNvCxnSpPr>
            <a:stCxn id="11" idx="3"/>
            <a:endCxn id="115" idx="1"/>
          </p:cNvCxnSpPr>
          <p:nvPr/>
        </p:nvCxnSpPr>
        <p:spPr>
          <a:xfrm flipV="1">
            <a:off x="3011524" y="4539252"/>
            <a:ext cx="207481" cy="2053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1" idx="3"/>
            <a:endCxn id="116" idx="1"/>
          </p:cNvCxnSpPr>
          <p:nvPr/>
        </p:nvCxnSpPr>
        <p:spPr>
          <a:xfrm>
            <a:off x="3011524" y="4744619"/>
            <a:ext cx="207481" cy="1832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圆角矩形 122"/>
          <p:cNvSpPr/>
          <p:nvPr/>
        </p:nvSpPr>
        <p:spPr>
          <a:xfrm>
            <a:off x="5796165" y="3948990"/>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eal_get_virtual_area</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4" name="肘形连接符 123"/>
          <p:cNvCxnSpPr>
            <a:stCxn id="115" idx="3"/>
            <a:endCxn id="123" idx="1"/>
          </p:cNvCxnSpPr>
          <p:nvPr/>
        </p:nvCxnSpPr>
        <p:spPr>
          <a:xfrm flipV="1">
            <a:off x="4983005" y="4056990"/>
            <a:ext cx="813160" cy="4822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5796250" y="4336096"/>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8" name="肘形连接符 127"/>
          <p:cNvCxnSpPr>
            <a:stCxn id="115" idx="3"/>
            <a:endCxn id="127" idx="1"/>
          </p:cNvCxnSpPr>
          <p:nvPr/>
        </p:nvCxnSpPr>
        <p:spPr>
          <a:xfrm flipV="1">
            <a:off x="4983005" y="4444096"/>
            <a:ext cx="813245" cy="951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796250" y="4652120"/>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0" name="肘形连接符 129"/>
          <p:cNvCxnSpPr>
            <a:stCxn id="115" idx="3"/>
            <a:endCxn id="129" idx="1"/>
          </p:cNvCxnSpPr>
          <p:nvPr/>
        </p:nvCxnSpPr>
        <p:spPr>
          <a:xfrm>
            <a:off x="4983005" y="4539252"/>
            <a:ext cx="813245" cy="2208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4580946" y="4185465"/>
            <a:ext cx="771365"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no_shconf</a:t>
            </a:r>
          </a:p>
        </p:txBody>
      </p:sp>
      <p:sp>
        <p:nvSpPr>
          <p:cNvPr id="135" name="圆角矩形 134"/>
          <p:cNvSpPr/>
          <p:nvPr/>
        </p:nvSpPr>
        <p:spPr>
          <a:xfrm>
            <a:off x="5796165" y="4961804"/>
            <a:ext cx="11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resize_and_map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6" name="肘形连接符 135"/>
          <p:cNvCxnSpPr>
            <a:stCxn id="115" idx="3"/>
            <a:endCxn id="135" idx="1"/>
          </p:cNvCxnSpPr>
          <p:nvPr/>
        </p:nvCxnSpPr>
        <p:spPr>
          <a:xfrm>
            <a:off x="4983005" y="4539252"/>
            <a:ext cx="813160" cy="5305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6264165" y="4633839"/>
            <a:ext cx="2549096"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/fbarray_memzone</a:t>
            </a:r>
          </a:p>
        </p:txBody>
      </p:sp>
      <p:cxnSp>
        <p:nvCxnSpPr>
          <p:cNvPr id="144" name="肘形连接符 143"/>
          <p:cNvCxnSpPr>
            <a:stCxn id="116" idx="3"/>
            <a:endCxn id="123" idx="1"/>
          </p:cNvCxnSpPr>
          <p:nvPr/>
        </p:nvCxnSpPr>
        <p:spPr>
          <a:xfrm flipV="1">
            <a:off x="4515005" y="4056990"/>
            <a:ext cx="1281160" cy="870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肘形连接符 146"/>
          <p:cNvCxnSpPr>
            <a:stCxn id="116" idx="3"/>
            <a:endCxn id="129" idx="1"/>
          </p:cNvCxnSpPr>
          <p:nvPr/>
        </p:nvCxnSpPr>
        <p:spPr>
          <a:xfrm flipV="1">
            <a:off x="4515005" y="4760120"/>
            <a:ext cx="1281245" cy="1677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肘形连接符 149"/>
          <p:cNvCxnSpPr>
            <a:stCxn id="116" idx="3"/>
            <a:endCxn id="135" idx="1"/>
          </p:cNvCxnSpPr>
          <p:nvPr/>
        </p:nvCxnSpPr>
        <p:spPr>
          <a:xfrm>
            <a:off x="4515005" y="4927871"/>
            <a:ext cx="1281160" cy="1419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2" y="4742574"/>
            <a:ext cx="715861"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SmartNIC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线箭头连接符 49">
            <a:extLst>
              <a:ext uri="{FF2B5EF4-FFF2-40B4-BE49-F238E27FC236}">
                <a16:creationId xmlns:a16="http://schemas.microsoft.com/office/drawing/2014/main" id="{AD340451-70DF-4E12-A79C-F202F443C901}"/>
              </a:ext>
            </a:extLst>
          </p:cNvPr>
          <p:cNvCxnSpPr>
            <a:cxnSpLocks/>
            <a:endCxn id="8" idx="2"/>
          </p:cNvCxnSpPr>
          <p:nvPr/>
        </p:nvCxnSpPr>
        <p:spPr>
          <a:xfrm flipV="1">
            <a:off x="5884821" y="2154243"/>
            <a:ext cx="0" cy="163724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8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697627" cy="246221"/>
          </a:xfrm>
          <a:prstGeom prst="rect">
            <a:avLst/>
          </a:prstGeom>
          <a:noFill/>
        </p:spPr>
        <p:txBody>
          <a:bodyPr wrap="none" rtlCol="0">
            <a:spAutoFit/>
          </a:bodyPr>
          <a:lstStyle/>
          <a:p>
            <a:r>
              <a:rPr kumimoji="1" lang="zh-CN" altLang="en-US" sz="1000">
                <a:latin typeface="Arial" charset="0"/>
                <a:ea typeface="Arial" charset="0"/>
                <a:cs typeface="Arial" charset="0"/>
              </a:rPr>
              <a:t>简历内容</a:t>
            </a:r>
          </a:p>
        </p:txBody>
      </p:sp>
      <p:sp>
        <p:nvSpPr>
          <p:cNvPr id="5" name="文本框 4"/>
          <p:cNvSpPr txBox="1"/>
          <p:nvPr/>
        </p:nvSpPr>
        <p:spPr>
          <a:xfrm>
            <a:off x="348813" y="737191"/>
            <a:ext cx="2943434" cy="5078313"/>
          </a:xfrm>
          <a:prstGeom prst="rect">
            <a:avLst/>
          </a:prstGeom>
          <a:noFill/>
        </p:spPr>
        <p:txBody>
          <a:bodyPr wrap="none" rtlCol="0">
            <a:spAutoFit/>
          </a:bodyPr>
          <a:lstStyle/>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前后端数据包转发</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之间消息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中关于</a:t>
            </a:r>
            <a:r>
              <a:rPr kumimoji="1" lang="en-US" altLang="zh-CN" sz="1200" err="1">
                <a:latin typeface="Arial" charset="0"/>
                <a:ea typeface="Arial" charset="0"/>
                <a:cs typeface="Arial" charset="0"/>
              </a:rPr>
              <a:t>virtio</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p>
          <a:p>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netdev</a:t>
            </a:r>
            <a:r>
              <a:rPr kumimoji="1" lang="en-US" altLang="zh-CN" sz="1200">
                <a:latin typeface="Arial" charset="0"/>
                <a:ea typeface="Arial" charset="0"/>
                <a:cs typeface="Arial" charset="0"/>
              </a:rPr>
              <a:t>/port/interface</a:t>
            </a:r>
            <a:r>
              <a:rPr kumimoji="1" lang="zh-CN" altLang="en-US" sz="1200">
                <a:latin typeface="Arial" charset="0"/>
                <a:ea typeface="Arial" charset="0"/>
                <a:cs typeface="Arial" charset="0"/>
              </a:rPr>
              <a:t>等端口管理概念</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代码</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datapath</a:t>
            </a:r>
            <a:r>
              <a:rPr kumimoji="1" lang="zh-CN" altLang="en-US" sz="1200">
                <a:latin typeface="Arial" charset="0"/>
                <a:ea typeface="Arial" charset="0"/>
                <a:cs typeface="Arial" charset="0"/>
              </a:rPr>
              <a:t>框架流程</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 </a:t>
            </a: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内存初始化</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多进程支持热替换</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网络数据包</a:t>
            </a:r>
            <a:r>
              <a:rPr kumimoji="1" lang="en-US" altLang="zh-CN" sz="1200" err="1">
                <a:latin typeface="Arial" charset="0"/>
                <a:ea typeface="Arial" charset="0"/>
                <a:cs typeface="Arial" charset="0"/>
              </a:rPr>
              <a:t>vxlan</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vlan</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卸载框架</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分布式裸机网关</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热替换框架</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调度框架</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典型问题：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收发包，如</a:t>
            </a:r>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 </a:t>
            </a:r>
            <a:r>
              <a:rPr kumimoji="1" lang="en-US" altLang="zh-CN" sz="1200">
                <a:latin typeface="Arial" charset="0"/>
                <a:ea typeface="Arial" charset="0"/>
                <a:cs typeface="Arial" charset="0"/>
              </a:rPr>
              <a:t>not a head</a:t>
            </a:r>
            <a:r>
              <a:rPr kumimoji="1" lang="zh-CN" altLang="en-US" sz="1200">
                <a:latin typeface="Arial" charset="0"/>
                <a:ea typeface="Arial" charset="0"/>
                <a:cs typeface="Arial" charset="0"/>
              </a:rPr>
              <a:t>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热替换</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a:t>
            </a:r>
            <a:r>
              <a:rPr kumimoji="1" lang="en-US" altLang="zh-CN" sz="1200">
                <a:latin typeface="Arial" charset="0"/>
                <a:ea typeface="Arial" charset="0"/>
                <a:cs typeface="Arial" charset="0"/>
              </a:rPr>
              <a:t>/</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数据结构与算法</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p:txBody>
      </p:sp>
    </p:spTree>
    <p:extLst>
      <p:ext uri="{BB962C8B-B14F-4D97-AF65-F5344CB8AC3E}">
        <p14:creationId xmlns:p14="http://schemas.microsoft.com/office/powerpoint/2010/main" val="55502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为什么recv有rxq，而send没有txq，以及整个alloc/construct/destruct/dealloc周期？…"/>
          <p:cNvSpPr txBox="1"/>
          <p:nvPr/>
        </p:nvSpPr>
        <p:spPr>
          <a:xfrm>
            <a:off x="-35126" y="6492232"/>
            <a:ext cx="4789774" cy="375039"/>
          </a:xfrm>
          <a:prstGeom prst="rect">
            <a:avLst/>
          </a:prstGeom>
          <a:solidFill>
            <a:srgbClr val="FFE082"/>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1400" b="0">
                <a:latin typeface="Arial"/>
                <a:ea typeface="Arial"/>
                <a:cs typeface="Arial"/>
                <a:sym typeface="Arial"/>
              </a:defRPr>
            </a:pPr>
            <a:r>
              <a:rPr sz="984"/>
              <a:t>为什么recv有rxq，而send没有txq，以及整个alloc/construct/destruct/dealloc周期？</a:t>
            </a:r>
          </a:p>
          <a:p>
            <a:pPr>
              <a:defRPr sz="1400" b="0">
                <a:latin typeface="Arial"/>
                <a:ea typeface="Arial"/>
                <a:cs typeface="Arial"/>
                <a:sym typeface="Arial"/>
              </a:defRPr>
            </a:pPr>
            <a:r>
              <a:rPr sz="984"/>
              <a:t>因为rx需要Poll去接收数据包，需要提前分配一些空间，而tx有数据包就直接发送了。</a:t>
            </a:r>
          </a:p>
        </p:txBody>
      </p:sp>
      <p:sp>
        <p:nvSpPr>
          <p:cNvPr id="273" name="pmd_thread_main()"/>
          <p:cNvSpPr/>
          <p:nvPr/>
        </p:nvSpPr>
        <p:spPr>
          <a:xfrm>
            <a:off x="98722" y="302791"/>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pmd_thread_main()</a:t>
            </a:r>
          </a:p>
        </p:txBody>
      </p:sp>
      <p:sp>
        <p:nvSpPr>
          <p:cNvPr id="274" name="圆形"/>
          <p:cNvSpPr/>
          <p:nvPr/>
        </p:nvSpPr>
        <p:spPr>
          <a:xfrm>
            <a:off x="111473" y="933456"/>
            <a:ext cx="1784995" cy="1782409"/>
          </a:xfrm>
          <a:prstGeom prst="ellipse">
            <a:avLst/>
          </a:prstGeom>
          <a:solidFill>
            <a:schemeClr val="accent1">
              <a:alpha val="0"/>
            </a:schemeClr>
          </a:solidFill>
          <a:ln w="12700">
            <a:solidFill>
              <a:srgbClr val="000000"/>
            </a:solidFill>
            <a:custDash>
              <a:ds d="600000" sp="600000"/>
            </a:custDash>
            <a:miter lim="400000"/>
          </a:ln>
        </p:spPr>
        <p:txBody>
          <a:bodyPr lIns="35719" tIns="35719" rIns="35719" bIns="35719" anchor="ctr"/>
          <a:lstStyle/>
          <a:p>
            <a:pPr>
              <a:defRPr sz="2200" b="0">
                <a:latin typeface="Arial"/>
                <a:ea typeface="Arial"/>
                <a:cs typeface="Arial"/>
                <a:sym typeface="Arial"/>
              </a:defRPr>
            </a:pPr>
            <a:endParaRPr sz="1547"/>
          </a:p>
        </p:txBody>
      </p:sp>
      <p:sp>
        <p:nvSpPr>
          <p:cNvPr id="275" name="线条"/>
          <p:cNvSpPr/>
          <p:nvPr/>
        </p:nvSpPr>
        <p:spPr>
          <a:xfrm>
            <a:off x="825726" y="920017"/>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6" name="线条"/>
          <p:cNvSpPr/>
          <p:nvPr/>
        </p:nvSpPr>
        <p:spPr>
          <a:xfrm flipH="1">
            <a:off x="823940" y="2719189"/>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7" name="线条"/>
          <p:cNvSpPr/>
          <p:nvPr/>
        </p:nvSpPr>
        <p:spPr>
          <a:xfrm>
            <a:off x="1908613" y="1648028"/>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8" name="线条"/>
          <p:cNvSpPr/>
          <p:nvPr/>
        </p:nvSpPr>
        <p:spPr>
          <a:xfrm flipV="1">
            <a:off x="109095" y="1646242"/>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9" name="openvswitch-2.9.2/lib/dpif-netdev.c"/>
          <p:cNvSpPr txBox="1"/>
          <p:nvPr/>
        </p:nvSpPr>
        <p:spPr>
          <a:xfrm>
            <a:off x="14328" y="6808"/>
            <a:ext cx="200856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openvswitch-2.9.2/lib/dpif-netdev.c</a:t>
            </a:r>
          </a:p>
        </p:txBody>
      </p:sp>
      <p:sp>
        <p:nvSpPr>
          <p:cNvPr id="280" name="dp_netdev_process_rxq_port()"/>
          <p:cNvSpPr/>
          <p:nvPr/>
        </p:nvSpPr>
        <p:spPr>
          <a:xfrm>
            <a:off x="2146422" y="899086"/>
            <a:ext cx="1862580"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dp_netdev_process_rxq_port()</a:t>
            </a:r>
          </a:p>
        </p:txBody>
      </p:sp>
      <p:sp>
        <p:nvSpPr>
          <p:cNvPr id="281" name="netdev_rxq_recv()"/>
          <p:cNvSpPr/>
          <p:nvPr/>
        </p:nvSpPr>
        <p:spPr>
          <a:xfrm>
            <a:off x="4333473" y="899086"/>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netdev_rxq_recv()</a:t>
            </a:r>
          </a:p>
        </p:txBody>
      </p:sp>
      <p:sp>
        <p:nvSpPr>
          <p:cNvPr id="282" name="线条"/>
          <p:cNvSpPr/>
          <p:nvPr/>
        </p:nvSpPr>
        <p:spPr>
          <a:xfrm>
            <a:off x="4016657" y="1034017"/>
            <a:ext cx="310947"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3" name="dp_netdev_input()"/>
          <p:cNvSpPr/>
          <p:nvPr/>
        </p:nvSpPr>
        <p:spPr>
          <a:xfrm>
            <a:off x="4364727" y="1513228"/>
            <a:ext cx="113684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dp_netdev_input()</a:t>
            </a:r>
          </a:p>
        </p:txBody>
      </p:sp>
      <p:sp>
        <p:nvSpPr>
          <p:cNvPr id="284" name="线条"/>
          <p:cNvSpPr/>
          <p:nvPr/>
        </p:nvSpPr>
        <p:spPr>
          <a:xfrm>
            <a:off x="4933151" y="1148354"/>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5" name="dp_netdev_pmd_flush_output_packets()"/>
          <p:cNvSpPr/>
          <p:nvPr/>
        </p:nvSpPr>
        <p:spPr>
          <a:xfrm>
            <a:off x="3768446" y="2127371"/>
            <a:ext cx="2329411"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dp_netdev_pmd_flush_output_packets()</a:t>
            </a:r>
          </a:p>
        </p:txBody>
      </p:sp>
      <p:sp>
        <p:nvSpPr>
          <p:cNvPr id="286" name="线条"/>
          <p:cNvSpPr/>
          <p:nvPr/>
        </p:nvSpPr>
        <p:spPr>
          <a:xfrm>
            <a:off x="4933151" y="1762496"/>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7" name="emc_processing()"/>
          <p:cNvSpPr/>
          <p:nvPr/>
        </p:nvSpPr>
        <p:spPr>
          <a:xfrm>
            <a:off x="6300915" y="1513228"/>
            <a:ext cx="119935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emc_processing()</a:t>
            </a:r>
          </a:p>
        </p:txBody>
      </p:sp>
      <p:sp>
        <p:nvSpPr>
          <p:cNvPr id="288" name="线条"/>
          <p:cNvSpPr/>
          <p:nvPr/>
        </p:nvSpPr>
        <p:spPr>
          <a:xfrm>
            <a:off x="5509231" y="1648159"/>
            <a:ext cx="785816"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9" name="fast_path_processing()"/>
          <p:cNvSpPr/>
          <p:nvPr/>
        </p:nvSpPr>
        <p:spPr>
          <a:xfrm>
            <a:off x="6203602" y="2127371"/>
            <a:ext cx="1393985"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fast_path_processing()</a:t>
            </a:r>
          </a:p>
        </p:txBody>
      </p:sp>
      <p:sp>
        <p:nvSpPr>
          <p:cNvPr id="290" name="线条"/>
          <p:cNvSpPr/>
          <p:nvPr/>
        </p:nvSpPr>
        <p:spPr>
          <a:xfrm>
            <a:off x="6900594" y="1755393"/>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91" name="packet_batch_per_flow_execute()"/>
          <p:cNvSpPr/>
          <p:nvPr/>
        </p:nvSpPr>
        <p:spPr>
          <a:xfrm>
            <a:off x="5868962" y="2741513"/>
            <a:ext cx="2063265"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packet_batch_per_flow_execute()</a:t>
            </a:r>
          </a:p>
        </p:txBody>
      </p:sp>
      <p:sp>
        <p:nvSpPr>
          <p:cNvPr id="292" name="线条"/>
          <p:cNvSpPr/>
          <p:nvPr/>
        </p:nvSpPr>
        <p:spPr>
          <a:xfrm>
            <a:off x="6900594" y="2396037"/>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943338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host"/>
          <p:cNvSpPr/>
          <p:nvPr/>
        </p:nvSpPr>
        <p:spPr>
          <a:xfrm>
            <a:off x="1651998" y="1811602"/>
            <a:ext cx="5993475" cy="2166629"/>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host</a:t>
            </a:r>
          </a:p>
        </p:txBody>
      </p:sp>
      <p:sp>
        <p:nvSpPr>
          <p:cNvPr id="295" name="br-dpdk"/>
          <p:cNvSpPr/>
          <p:nvPr/>
        </p:nvSpPr>
        <p:spPr>
          <a:xfrm>
            <a:off x="3729521" y="2095794"/>
            <a:ext cx="836080" cy="402358"/>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br-dpdk</a:t>
            </a:r>
          </a:p>
        </p:txBody>
      </p:sp>
      <p:sp>
        <p:nvSpPr>
          <p:cNvPr id="296" name="tapx"/>
          <p:cNvSpPr/>
          <p:nvPr/>
        </p:nvSpPr>
        <p:spPr>
          <a:xfrm>
            <a:off x="5678512" y="2095794"/>
            <a:ext cx="836080" cy="402358"/>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tapx</a:t>
            </a:r>
          </a:p>
        </p:txBody>
      </p:sp>
      <p:sp>
        <p:nvSpPr>
          <p:cNvPr id="297" name="bond"/>
          <p:cNvSpPr/>
          <p:nvPr/>
        </p:nvSpPr>
        <p:spPr>
          <a:xfrm>
            <a:off x="2397063" y="2727852"/>
            <a:ext cx="652091" cy="402359"/>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bond</a:t>
            </a:r>
          </a:p>
        </p:txBody>
      </p:sp>
      <p:sp>
        <p:nvSpPr>
          <p:cNvPr id="298" name="guest"/>
          <p:cNvSpPr/>
          <p:nvPr/>
        </p:nvSpPr>
        <p:spPr>
          <a:xfrm>
            <a:off x="5839653" y="671828"/>
            <a:ext cx="1812958" cy="663198"/>
          </a:xfrm>
          <a:prstGeom prst="rect">
            <a:avLst/>
          </a:prstGeom>
          <a:solidFill>
            <a:srgbClr val="C4DF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guest</a:t>
            </a:r>
          </a:p>
        </p:txBody>
      </p:sp>
      <p:sp>
        <p:nvSpPr>
          <p:cNvPr id="299" name="NIC"/>
          <p:cNvSpPr/>
          <p:nvPr/>
        </p:nvSpPr>
        <p:spPr>
          <a:xfrm>
            <a:off x="1651998" y="4120521"/>
            <a:ext cx="5993475" cy="402358"/>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NIC</a:t>
            </a:r>
          </a:p>
        </p:txBody>
      </p:sp>
      <p:sp>
        <p:nvSpPr>
          <p:cNvPr id="300" name="ethx"/>
          <p:cNvSpPr/>
          <p:nvPr/>
        </p:nvSpPr>
        <p:spPr>
          <a:xfrm>
            <a:off x="2397063" y="4332549"/>
            <a:ext cx="652091" cy="402359"/>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ethx</a:t>
            </a:r>
          </a:p>
        </p:txBody>
      </p:sp>
      <p:sp>
        <p:nvSpPr>
          <p:cNvPr id="301" name="线条"/>
          <p:cNvSpPr/>
          <p:nvPr/>
        </p:nvSpPr>
        <p:spPr>
          <a:xfrm>
            <a:off x="2723108" y="3799651"/>
            <a:ext cx="1" cy="565096"/>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02" name="连接线"/>
          <p:cNvCxnSpPr>
            <a:stCxn id="295" idx="0"/>
            <a:endCxn id="297" idx="0"/>
          </p:cNvCxnSpPr>
          <p:nvPr/>
        </p:nvCxnSpPr>
        <p:spPr>
          <a:xfrm flipH="1">
            <a:off x="2723555" y="2294930"/>
            <a:ext cx="1419820" cy="634008"/>
          </a:xfrm>
          <a:prstGeom prst="bentConnector2">
            <a:avLst/>
          </a:prstGeom>
          <a:ln w="25400">
            <a:solidFill>
              <a:schemeClr val="accent1">
                <a:lumOff val="16847"/>
              </a:schemeClr>
            </a:solidFill>
            <a:miter lim="400000"/>
            <a:headEnd type="arrow"/>
          </a:ln>
        </p:spPr>
      </p:cxnSp>
      <p:sp>
        <p:nvSpPr>
          <p:cNvPr id="303" name="dpdk-lib"/>
          <p:cNvSpPr/>
          <p:nvPr/>
        </p:nvSpPr>
        <p:spPr>
          <a:xfrm>
            <a:off x="1744265" y="3369082"/>
            <a:ext cx="5808942" cy="402359"/>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dpdk-lib</a:t>
            </a:r>
          </a:p>
        </p:txBody>
      </p:sp>
      <p:sp>
        <p:nvSpPr>
          <p:cNvPr id="304" name="线条"/>
          <p:cNvSpPr/>
          <p:nvPr/>
        </p:nvSpPr>
        <p:spPr>
          <a:xfrm flipH="1">
            <a:off x="7323821" y="1343851"/>
            <a:ext cx="1" cy="2838483"/>
          </a:xfrm>
          <a:prstGeom prst="line">
            <a:avLst/>
          </a:prstGeom>
          <a:ln w="63500">
            <a:solidFill>
              <a:schemeClr val="accent5">
                <a:hueOff val="-82419"/>
                <a:satOff val="-9513"/>
                <a:lumOff val="-16343"/>
              </a:schemeClr>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5" name="线条"/>
          <p:cNvSpPr/>
          <p:nvPr/>
        </p:nvSpPr>
        <p:spPr>
          <a:xfrm>
            <a:off x="2723108" y="3159800"/>
            <a:ext cx="1" cy="283120"/>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6" name="线条"/>
          <p:cNvSpPr/>
          <p:nvPr/>
        </p:nvSpPr>
        <p:spPr>
          <a:xfrm>
            <a:off x="6096552" y="2449138"/>
            <a:ext cx="1" cy="99556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7" name="圆角矩形"/>
          <p:cNvSpPr/>
          <p:nvPr/>
        </p:nvSpPr>
        <p:spPr>
          <a:xfrm>
            <a:off x="2058267" y="1944582"/>
            <a:ext cx="4587975" cy="1349866"/>
          </a:xfrm>
          <a:prstGeom prst="roundRect">
            <a:avLst>
              <a:gd name="adj" fmla="val 14059"/>
            </a:avLst>
          </a:prstGeom>
          <a:ln w="63500">
            <a:solidFill>
              <a:schemeClr val="accent6">
                <a:hueOff val="-146070"/>
                <a:satOff val="-10048"/>
                <a:lumOff val="-30626"/>
              </a:schemeClr>
            </a:solidFill>
            <a:custDash>
              <a:ds d="200000" sp="200000"/>
            </a:custDash>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8" name="线条"/>
          <p:cNvSpPr/>
          <p:nvPr/>
        </p:nvSpPr>
        <p:spPr>
          <a:xfrm>
            <a:off x="6096552" y="3684525"/>
            <a:ext cx="1" cy="565096"/>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9" name="线条"/>
          <p:cNvSpPr/>
          <p:nvPr/>
        </p:nvSpPr>
        <p:spPr>
          <a:xfrm>
            <a:off x="6107263" y="4321700"/>
            <a:ext cx="846795" cy="1"/>
          </a:xfrm>
          <a:prstGeom prst="line">
            <a:avLst/>
          </a:prstGeom>
          <a:ln w="25400">
            <a:solidFill>
              <a:schemeClr val="accent1">
                <a:lumOff val="16847"/>
              </a:schemeClr>
            </a:solidFill>
            <a:custDash>
              <a:ds d="200000" sp="200000"/>
            </a:custDash>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0" name="线条"/>
          <p:cNvSpPr/>
          <p:nvPr/>
        </p:nvSpPr>
        <p:spPr>
          <a:xfrm flipV="1">
            <a:off x="6957050" y="1413742"/>
            <a:ext cx="1" cy="279480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1" name="线条"/>
          <p:cNvSpPr/>
          <p:nvPr/>
        </p:nvSpPr>
        <p:spPr>
          <a:xfrm>
            <a:off x="4592968" y="2296972"/>
            <a:ext cx="1059964" cy="1"/>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874832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 name="表格"/>
          <p:cNvGraphicFramePr/>
          <p:nvPr/>
        </p:nvGraphicFramePr>
        <p:xfrm>
          <a:off x="669727" y="892969"/>
          <a:ext cx="1802047" cy="2686056"/>
        </p:xfrm>
        <a:graphic>
          <a:graphicData uri="http://schemas.openxmlformats.org/drawingml/2006/table">
            <a:tbl>
              <a:tblPr bandRow="1"/>
              <a:tblGrid>
                <a:gridCol w="1802047">
                  <a:extLst>
                    <a:ext uri="{9D8B030D-6E8A-4147-A177-3AD203B41FA5}">
                      <a16:colId xmlns:a16="http://schemas.microsoft.com/office/drawing/2014/main" val="20000"/>
                    </a:ext>
                  </a:extLst>
                </a:gridCol>
              </a:tblGrid>
              <a:tr h="222953">
                <a:tc>
                  <a:txBody>
                    <a:bodyPr/>
                    <a:lstStyle/>
                    <a:p>
                      <a:pPr defTabSz="914400">
                        <a:defRPr sz="1800"/>
                      </a:pPr>
                      <a:r>
                        <a:rPr sz="1000">
                          <a:latin typeface="Arial"/>
                          <a:ea typeface="Arial"/>
                          <a:cs typeface="Arial"/>
                          <a:sym typeface="Arial"/>
                        </a:rPr>
                        <a:t>struct VhostUserMsg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22953">
                <a:tc>
                  <a:txBody>
                    <a:bodyPr/>
                    <a:lstStyle/>
                    <a:p>
                      <a:pPr algn="l" defTabSz="914400">
                        <a:defRPr sz="1800"/>
                      </a:pPr>
                      <a:r>
                        <a:rPr sz="1000">
                          <a:latin typeface="Arial"/>
                          <a:ea typeface="Arial"/>
                          <a:cs typeface="Arial"/>
                          <a:sym typeface="Arial"/>
                        </a:rPr>
                        <a:t>VhostUserRequest request;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22953">
                <a:tc>
                  <a:txBody>
                    <a:bodyPr/>
                    <a:lstStyle/>
                    <a:p>
                      <a:pPr algn="l" defTabSz="914400">
                        <a:defRPr sz="1800"/>
                      </a:pPr>
                      <a:r>
                        <a:rPr sz="1000">
                          <a:latin typeface="Arial"/>
                          <a:ea typeface="Arial"/>
                          <a:cs typeface="Arial"/>
                          <a:sym typeface="Arial"/>
                        </a:rPr>
                        <a:t>uint32_t flags;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22953">
                <a:tc>
                  <a:txBody>
                    <a:bodyPr/>
                    <a:lstStyle/>
                    <a:p>
                      <a:pPr algn="l" defTabSz="914400">
                        <a:defRPr sz="1800"/>
                      </a:pPr>
                      <a:r>
                        <a:rPr sz="1000">
                          <a:latin typeface="Arial"/>
                          <a:ea typeface="Arial"/>
                          <a:cs typeface="Arial"/>
                          <a:sym typeface="Arial"/>
                        </a:rPr>
                        <a:t>uint32_t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22953">
                <a:tc>
                  <a:txBody>
                    <a:bodyPr/>
                    <a:lstStyle/>
                    <a:p>
                      <a:pPr algn="l" defTabSz="914400">
                        <a:defRPr sz="1800"/>
                      </a:pPr>
                      <a:r>
                        <a:rPr sz="1000">
                          <a:latin typeface="Arial"/>
                          <a:ea typeface="Arial"/>
                          <a:cs typeface="Arial"/>
                          <a:sym typeface="Arial"/>
                        </a:rPr>
                        <a:t>union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22953">
                <a:tc>
                  <a:txBody>
                    <a:bodyPr/>
                    <a:lstStyle/>
                    <a:p>
                      <a:pPr algn="l" defTabSz="914400">
                        <a:defRPr sz="1800"/>
                      </a:pPr>
                      <a:r>
                        <a:rPr sz="1000">
                          <a:latin typeface="Arial"/>
                          <a:ea typeface="Arial"/>
                          <a:cs typeface="Arial"/>
                          <a:sym typeface="Arial"/>
                        </a:rPr>
                        <a:t>uint64_t u64;</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22953">
                <a:tc>
                  <a:txBody>
                    <a:bodyPr/>
                    <a:lstStyle/>
                    <a:p>
                      <a:pPr algn="l" defTabSz="914400">
                        <a:defRPr sz="1800"/>
                      </a:pPr>
                      <a:r>
                        <a:rPr sz="1000">
                          <a:latin typeface="Arial"/>
                          <a:ea typeface="Arial"/>
                          <a:cs typeface="Arial"/>
                          <a:sym typeface="Arial"/>
                        </a:rPr>
                        <a:t>struct vhost_vring_state state;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22953">
                <a:tc>
                  <a:txBody>
                    <a:bodyPr/>
                    <a:lstStyle/>
                    <a:p>
                      <a:pPr algn="l" defTabSz="914400">
                        <a:defRPr sz="1800"/>
                      </a:pPr>
                      <a:r>
                        <a:rPr sz="1000">
                          <a:latin typeface="Arial"/>
                          <a:ea typeface="Arial"/>
                          <a:cs typeface="Arial"/>
                          <a:sym typeface="Arial"/>
                        </a:rPr>
                        <a:t>struct vhost_vring_addr 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22953">
                <a:tc>
                  <a:txBody>
                    <a:bodyPr/>
                    <a:lstStyle/>
                    <a:p>
                      <a:pPr algn="l" defTabSz="914400">
                        <a:defRPr sz="1800"/>
                      </a:pPr>
                      <a:r>
                        <a:rPr sz="1000">
                          <a:latin typeface="Arial"/>
                          <a:ea typeface="Arial"/>
                          <a:cs typeface="Arial"/>
                          <a:sym typeface="Arial"/>
                        </a:rPr>
                        <a:t>VhostUserMemory memory;</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22953">
                <a:tc>
                  <a:txBody>
                    <a:bodyPr/>
                    <a:lstStyle/>
                    <a:p>
                      <a:pPr algn="l" defTabSz="914400">
                        <a:defRPr sz="1800"/>
                      </a:pPr>
                      <a:r>
                        <a:rPr sz="1000">
                          <a:latin typeface="Arial"/>
                          <a:ea typeface="Arial"/>
                          <a:cs typeface="Arial"/>
                          <a:sym typeface="Arial"/>
                        </a:rPr>
                        <a:t>VhostUserLog log;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22953">
                <a:tc>
                  <a:txBody>
                    <a:bodyPr/>
                    <a:lstStyle/>
                    <a:p>
                      <a:pPr algn="l" defTabSz="914400">
                        <a:defRPr sz="1800"/>
                      </a:pPr>
                      <a:r>
                        <a:rPr sz="1000">
                          <a:latin typeface="Arial"/>
                          <a:ea typeface="Arial"/>
                          <a:cs typeface="Arial"/>
                          <a:sym typeface="Arial"/>
                        </a:rPr>
                        <a:t>struct vhost_iotlb_msg iotlb;</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22953">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4" name="表格"/>
          <p:cNvGraphicFramePr/>
          <p:nvPr/>
        </p:nvGraphicFramePr>
        <p:xfrm>
          <a:off x="3758140" y="892968"/>
          <a:ext cx="3780250" cy="5718405"/>
        </p:xfrm>
        <a:graphic>
          <a:graphicData uri="http://schemas.openxmlformats.org/drawingml/2006/table">
            <a:tbl>
              <a:tblPr bandRow="1"/>
              <a:tblGrid>
                <a:gridCol w="3780250">
                  <a:extLst>
                    <a:ext uri="{9D8B030D-6E8A-4147-A177-3AD203B41FA5}">
                      <a16:colId xmlns:a16="http://schemas.microsoft.com/office/drawing/2014/main" val="20000"/>
                    </a:ext>
                  </a:extLst>
                </a:gridCol>
              </a:tblGrid>
              <a:tr h="272305">
                <a:tc>
                  <a:txBody>
                    <a:bodyPr/>
                    <a:lstStyle/>
                    <a:p>
                      <a:pPr algn="l" defTabSz="914400">
                        <a:defRPr sz="1800"/>
                      </a:pPr>
                      <a:r>
                        <a:rPr sz="1000">
                          <a:latin typeface="Arial"/>
                          <a:ea typeface="Arial"/>
                          <a:cs typeface="Arial"/>
                          <a:sym typeface="Arial"/>
                        </a:rPr>
                        <a:t>VHOST_USER_GET_FEATURES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72305">
                <a:tc>
                  <a:txBody>
                    <a:bodyPr/>
                    <a:lstStyle/>
                    <a:p>
                      <a:pPr algn="l" defTabSz="914400">
                        <a:defRPr sz="1800"/>
                      </a:pPr>
                      <a:r>
                        <a:rPr sz="1000">
                          <a:latin typeface="Arial"/>
                          <a:ea typeface="Arial"/>
                          <a:cs typeface="Arial"/>
                          <a:sym typeface="Arial"/>
                        </a:rPr>
                        <a:t>VHOST_USER_SET_FEATURES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72305">
                <a:tc>
                  <a:txBody>
                    <a:bodyPr/>
                    <a:lstStyle/>
                    <a:p>
                      <a:pPr algn="l" defTabSz="914400">
                        <a:defRPr sz="1800"/>
                      </a:pPr>
                      <a:r>
                        <a:rPr sz="1000">
                          <a:latin typeface="Arial"/>
                          <a:ea typeface="Arial"/>
                          <a:cs typeface="Arial"/>
                          <a:sym typeface="Arial"/>
                        </a:rPr>
                        <a:t>VHOST_USER_GET_PROTOCOL_FEATURES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72305">
                <a:tc>
                  <a:txBody>
                    <a:bodyPr/>
                    <a:lstStyle/>
                    <a:p>
                      <a:pPr algn="l" defTabSz="914400">
                        <a:defRPr sz="1800"/>
                      </a:pPr>
                      <a:r>
                        <a:rPr sz="1000">
                          <a:latin typeface="Arial"/>
                          <a:ea typeface="Arial"/>
                          <a:cs typeface="Arial"/>
                          <a:sym typeface="Arial"/>
                        </a:rPr>
                        <a:t>VHOST_USER_SET_PROTOCOL_FEATURES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72305">
                <a:tc>
                  <a:txBody>
                    <a:bodyPr/>
                    <a:lstStyle/>
                    <a:p>
                      <a:pPr algn="l" defTabSz="914400">
                        <a:defRPr sz="1800"/>
                      </a:pPr>
                      <a:r>
                        <a:rPr sz="1000">
                          <a:latin typeface="Arial"/>
                          <a:ea typeface="Arial"/>
                          <a:cs typeface="Arial"/>
                          <a:sym typeface="Arial"/>
                        </a:rPr>
                        <a:t>VHOST_USER_SET_OWNER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72305">
                <a:tc>
                  <a:txBody>
                    <a:bodyPr/>
                    <a:lstStyle/>
                    <a:p>
                      <a:pPr algn="l" defTabSz="914400">
                        <a:defRPr sz="1800"/>
                      </a:pPr>
                      <a:r>
                        <a:rPr sz="1000">
                          <a:latin typeface="Arial"/>
                          <a:ea typeface="Arial"/>
                          <a:cs typeface="Arial"/>
                          <a:sym typeface="Arial"/>
                        </a:rPr>
                        <a:t>VHOST_USER_RESET_OWNER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72305">
                <a:tc>
                  <a:txBody>
                    <a:bodyPr/>
                    <a:lstStyle/>
                    <a:p>
                      <a:pPr algn="l" defTabSz="914400">
                        <a:defRPr sz="1800"/>
                      </a:pPr>
                      <a:r>
                        <a:rPr sz="1000">
                          <a:latin typeface="Arial"/>
                          <a:ea typeface="Arial"/>
                          <a:cs typeface="Arial"/>
                          <a:sym typeface="Arial"/>
                        </a:rPr>
                        <a:t>VHOST_USER_SET_MEM_TABLE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72305">
                <a:tc>
                  <a:txBody>
                    <a:bodyPr/>
                    <a:lstStyle/>
                    <a:p>
                      <a:pPr algn="l" defTabSz="914400">
                        <a:defRPr sz="1800"/>
                      </a:pPr>
                      <a:r>
                        <a:rPr sz="1000">
                          <a:latin typeface="Arial"/>
                          <a:ea typeface="Arial"/>
                          <a:cs typeface="Arial"/>
                          <a:sym typeface="Arial"/>
                        </a:rPr>
                        <a:t>VHOST_USER_SET_LOG_BASE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72305">
                <a:tc>
                  <a:txBody>
                    <a:bodyPr/>
                    <a:lstStyle/>
                    <a:p>
                      <a:pPr algn="l" defTabSz="914400">
                        <a:defRPr sz="1800"/>
                      </a:pPr>
                      <a:r>
                        <a:rPr sz="1000">
                          <a:latin typeface="Arial"/>
                          <a:ea typeface="Arial"/>
                          <a:cs typeface="Arial"/>
                          <a:sym typeface="Arial"/>
                        </a:rPr>
                        <a:t>VHOST_USER_SET_LOG_FD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72305">
                <a:tc>
                  <a:txBody>
                    <a:bodyPr/>
                    <a:lstStyle/>
                    <a:p>
                      <a:pPr algn="l" defTabSz="914400">
                        <a:defRPr sz="1800"/>
                      </a:pPr>
                      <a:r>
                        <a:rPr sz="1000">
                          <a:latin typeface="Arial"/>
                          <a:ea typeface="Arial"/>
                          <a:cs typeface="Arial"/>
                          <a:sym typeface="Arial"/>
                        </a:rPr>
                        <a:t>VHOST_USER_SET_VRING_NUM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72305">
                <a:tc>
                  <a:txBody>
                    <a:bodyPr/>
                    <a:lstStyle/>
                    <a:p>
                      <a:pPr algn="l" defTabSz="914400">
                        <a:defRPr sz="1800"/>
                      </a:pPr>
                      <a:r>
                        <a:rPr sz="1000">
                          <a:latin typeface="Arial"/>
                          <a:ea typeface="Arial"/>
                          <a:cs typeface="Arial"/>
                          <a:sym typeface="Arial"/>
                        </a:rPr>
                        <a:t>VHOST_USER_SET_VRING_ADDR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72305">
                <a:tc>
                  <a:txBody>
                    <a:bodyPr/>
                    <a:lstStyle/>
                    <a:p>
                      <a:pPr algn="l" defTabSz="914400">
                        <a:defRPr sz="1800"/>
                      </a:pPr>
                      <a:r>
                        <a:rPr sz="1000">
                          <a:latin typeface="Arial"/>
                          <a:ea typeface="Arial"/>
                          <a:cs typeface="Arial"/>
                          <a:sym typeface="Arial"/>
                        </a:rPr>
                        <a:t>VHOST_USER_SET_VRING_BASE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1"/>
                  </a:ext>
                </a:extLst>
              </a:tr>
              <a:tr h="272305">
                <a:tc>
                  <a:txBody>
                    <a:bodyPr/>
                    <a:lstStyle/>
                    <a:p>
                      <a:pPr algn="l" defTabSz="914400">
                        <a:defRPr sz="1800"/>
                      </a:pPr>
                      <a:r>
                        <a:rPr sz="1000">
                          <a:latin typeface="Arial"/>
                          <a:ea typeface="Arial"/>
                          <a:cs typeface="Arial"/>
                          <a:sym typeface="Arial"/>
                        </a:rPr>
                        <a:t>VHOST_USER_GET_VRING_BASE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2"/>
                  </a:ext>
                </a:extLst>
              </a:tr>
              <a:tr h="272305">
                <a:tc>
                  <a:txBody>
                    <a:bodyPr/>
                    <a:lstStyle/>
                    <a:p>
                      <a:pPr algn="l" defTabSz="914400">
                        <a:defRPr sz="1800"/>
                      </a:pPr>
                      <a:r>
                        <a:rPr sz="1000">
                          <a:latin typeface="Arial"/>
                          <a:ea typeface="Arial"/>
                          <a:cs typeface="Arial"/>
                          <a:sym typeface="Arial"/>
                        </a:rPr>
                        <a:t>VHOST_USER_SET_VRING_KICK /* guest kick host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3"/>
                  </a:ext>
                </a:extLst>
              </a:tr>
              <a:tr h="272305">
                <a:tc>
                  <a:txBody>
                    <a:bodyPr/>
                    <a:lstStyle/>
                    <a:p>
                      <a:pPr algn="l" defTabSz="914400">
                        <a:defRPr sz="1800"/>
                      </a:pPr>
                      <a:r>
                        <a:rPr sz="1000">
                          <a:latin typeface="Arial"/>
                          <a:ea typeface="Arial"/>
                          <a:cs typeface="Arial"/>
                          <a:sym typeface="Arial"/>
                        </a:rPr>
                        <a:t>VHOST_USER_SET_VRING_CALL /* host kick guest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4"/>
                  </a:ext>
                </a:extLst>
              </a:tr>
              <a:tr h="272305">
                <a:tc>
                  <a:txBody>
                    <a:bodyPr/>
                    <a:lstStyle/>
                    <a:p>
                      <a:pPr algn="l" defTabSz="914400">
                        <a:defRPr sz="1800"/>
                      </a:pPr>
                      <a:r>
                        <a:rPr sz="1000">
                          <a:latin typeface="Arial"/>
                          <a:ea typeface="Arial"/>
                          <a:cs typeface="Arial"/>
                          <a:sym typeface="Arial"/>
                        </a:rPr>
                        <a:t>VHOST_USER_SET_VRING_ERR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5"/>
                  </a:ext>
                </a:extLst>
              </a:tr>
              <a:tr h="272305">
                <a:tc>
                  <a:txBody>
                    <a:bodyPr/>
                    <a:lstStyle/>
                    <a:p>
                      <a:pPr algn="l" defTabSz="914400">
                        <a:defRPr sz="1800"/>
                      </a:pPr>
                      <a:r>
                        <a:rPr sz="1000">
                          <a:latin typeface="Arial"/>
                          <a:ea typeface="Arial"/>
                          <a:cs typeface="Arial"/>
                          <a:sym typeface="Arial"/>
                        </a:rPr>
                        <a:t>VHOST_USER_GET_QUEUE_NUM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6"/>
                  </a:ext>
                </a:extLst>
              </a:tr>
              <a:tr h="272305">
                <a:tc>
                  <a:txBody>
                    <a:bodyPr/>
                    <a:lstStyle/>
                    <a:p>
                      <a:pPr algn="l" defTabSz="914400">
                        <a:defRPr sz="1800"/>
                      </a:pPr>
                      <a:r>
                        <a:rPr sz="1000">
                          <a:latin typeface="Arial"/>
                          <a:ea typeface="Arial"/>
                          <a:cs typeface="Arial"/>
                          <a:sym typeface="Arial"/>
                        </a:rPr>
                        <a:t>VHOST_USER_SET_VRING_ENABLE /* 1 enable, 0 disable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7"/>
                  </a:ext>
                </a:extLst>
              </a:tr>
              <a:tr h="272305">
                <a:tc>
                  <a:txBody>
                    <a:bodyPr/>
                    <a:lstStyle/>
                    <a:p>
                      <a:pPr algn="l" defTabSz="914400">
                        <a:defRPr sz="1800"/>
                      </a:pPr>
                      <a:r>
                        <a:rPr sz="1000">
                          <a:latin typeface="Arial"/>
                          <a:ea typeface="Arial"/>
                          <a:cs typeface="Arial"/>
                          <a:sym typeface="Arial"/>
                        </a:rPr>
                        <a:t>VHOST_USER_SEND_RARP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8"/>
                  </a:ext>
                </a:extLst>
              </a:tr>
              <a:tr h="272305">
                <a:tc>
                  <a:txBody>
                    <a:bodyPr/>
                    <a:lstStyle/>
                    <a:p>
                      <a:pPr algn="l" defTabSz="914400">
                        <a:defRPr sz="1800"/>
                      </a:pPr>
                      <a:r>
                        <a:rPr sz="1000">
                          <a:latin typeface="Arial"/>
                          <a:ea typeface="Arial"/>
                          <a:cs typeface="Arial"/>
                          <a:sym typeface="Arial"/>
                        </a:rPr>
                        <a:t>VHOST_USER_NET_SET_MTU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9"/>
                  </a:ext>
                </a:extLst>
              </a:tr>
              <a:tr h="27230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9631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 name="表格"/>
          <p:cNvGraphicFramePr/>
          <p:nvPr/>
        </p:nvGraphicFramePr>
        <p:xfrm>
          <a:off x="33083" y="37953"/>
          <a:ext cx="2615853" cy="2682060"/>
        </p:xfrm>
        <a:graphic>
          <a:graphicData uri="http://schemas.openxmlformats.org/drawingml/2006/table">
            <a:tbl>
              <a:tblPr bandRow="1"/>
              <a:tblGrid>
                <a:gridCol w="2615853">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struct hmap_node hmap_node; /* all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struct ofproto_class *ofproto_class;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 /* struct ofport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oftable *tables;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17" name="表格"/>
          <p:cNvGraphicFramePr/>
          <p:nvPr/>
        </p:nvGraphicFramePr>
        <p:xfrm>
          <a:off x="3462611" y="55578"/>
          <a:ext cx="3183343" cy="3323369"/>
        </p:xfrm>
        <a:graphic>
          <a:graphicData uri="http://schemas.openxmlformats.org/drawingml/2006/table">
            <a:tbl>
              <a:tblPr bandRow="1"/>
              <a:tblGrid>
                <a:gridCol w="3183343">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hmap_node node; /* all bridges*/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eth_addr 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struct eth_addr default_ea;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struct ofproto *ofproto; /* openflow switch*/</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struct hmap ports; /* ports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struct hmap ifaces; /* iface indexed by ofp_port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struct hmap iface_by_name; /* iface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8" name="表格"/>
          <p:cNvGraphicFramePr/>
          <p:nvPr/>
        </p:nvGraphicFramePr>
        <p:xfrm>
          <a:off x="1222947" y="3341993"/>
          <a:ext cx="1863097" cy="1874712"/>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7816">
                <a:tc>
                  <a:txBody>
                    <a:bodyPr/>
                    <a:lstStyle/>
                    <a:p>
                      <a:pPr defTabSz="914400">
                        <a:defRPr sz="1800"/>
                      </a:pPr>
                      <a:r>
                        <a:rPr sz="1000">
                          <a:latin typeface="Arial"/>
                          <a:ea typeface="Arial"/>
                          <a:cs typeface="Arial"/>
                          <a:sym typeface="Arial"/>
                        </a:rPr>
                        <a:t>struct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816">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816">
                <a:tc>
                  <a:txBody>
                    <a:bodyPr/>
                    <a:lstStyle/>
                    <a:p>
                      <a:pPr algn="l" defTabSz="914400">
                        <a:defRPr sz="1800"/>
                      </a:pPr>
                      <a:r>
                        <a:rPr sz="1000">
                          <a:latin typeface="Arial"/>
                          <a:ea typeface="Arial"/>
                          <a:cs typeface="Arial"/>
                          <a:sym typeface="Arial"/>
                        </a:rPr>
                        <a:t>struct bridge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81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816">
                <a:tc>
                  <a:txBody>
                    <a:bodyPr/>
                    <a:lstStyle/>
                    <a:p>
                      <a:pPr algn="l" defTabSz="914400">
                        <a:defRPr sz="1800"/>
                      </a:pPr>
                      <a:r>
                        <a:rPr sz="1000">
                          <a:latin typeface="Arial"/>
                          <a:ea typeface="Arial"/>
                          <a:cs typeface="Arial"/>
                          <a:sym typeface="Arial"/>
                        </a:rPr>
                        <a:t>const struct ovsrec_port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81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ifaces</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816">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graphicFrame>
        <p:nvGraphicFramePr>
          <p:cNvPr id="319" name="表格"/>
          <p:cNvGraphicFramePr/>
          <p:nvPr/>
        </p:nvGraphicFramePr>
        <p:xfrm>
          <a:off x="7086321" y="3587363"/>
          <a:ext cx="2010475" cy="3215052"/>
        </p:xfrm>
        <a:graphic>
          <a:graphicData uri="http://schemas.openxmlformats.org/drawingml/2006/table">
            <a:tbl>
              <a:tblPr bandRow="1"/>
              <a:tblGrid>
                <a:gridCol w="2010475">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iface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port_elem</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struct hmap_node name_node;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struct hmap_node ofp_port_node;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ofp_port_t ofp_port;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const 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const char *netdev_type;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const struct overec_interface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sp>
        <p:nvSpPr>
          <p:cNvPr id="329" name="连接线"/>
          <p:cNvSpPr/>
          <p:nvPr/>
        </p:nvSpPr>
        <p:spPr>
          <a:xfrm>
            <a:off x="2952155" y="2324397"/>
            <a:ext cx="621506" cy="9724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330" name="连接线"/>
          <p:cNvSpPr/>
          <p:nvPr/>
        </p:nvSpPr>
        <p:spPr>
          <a:xfrm>
            <a:off x="2756595" y="3104852"/>
            <a:ext cx="2190452" cy="8849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sp>
        <p:nvSpPr>
          <p:cNvPr id="322" name="线条"/>
          <p:cNvSpPr/>
          <p:nvPr/>
        </p:nvSpPr>
        <p:spPr>
          <a:xfrm>
            <a:off x="2773198" y="3990731"/>
            <a:ext cx="4366714" cy="8296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752" y="21486"/>
                </a:lnTo>
                <a:lnTo>
                  <a:pt x="12809" y="0"/>
                </a:lnTo>
                <a:lnTo>
                  <a:pt x="21600" y="79"/>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23" name="线条"/>
          <p:cNvSpPr/>
          <p:nvPr/>
        </p:nvSpPr>
        <p:spPr>
          <a:xfrm>
            <a:off x="1950493" y="4818337"/>
            <a:ext cx="5185420" cy="7530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553" y="468"/>
                </a:lnTo>
                <a:lnTo>
                  <a:pt x="16556" y="20674"/>
                </a:lnTo>
                <a:lnTo>
                  <a:pt x="13" y="21600"/>
                </a:lnTo>
                <a:lnTo>
                  <a:pt x="0" y="9085"/>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31" name="连接线"/>
          <p:cNvSpPr/>
          <p:nvPr/>
        </p:nvSpPr>
        <p:spPr>
          <a:xfrm>
            <a:off x="6453485" y="2603004"/>
            <a:ext cx="3132534" cy="1668066"/>
          </a:xfrm>
          <a:custGeom>
            <a:avLst/>
            <a:gdLst/>
            <a:ahLst/>
            <a:cxnLst>
              <a:cxn ang="0">
                <a:pos x="wd2" y="hd2"/>
              </a:cxn>
              <a:cxn ang="5400000">
                <a:pos x="wd2" y="hd2"/>
              </a:cxn>
              <a:cxn ang="10800000">
                <a:pos x="wd2" y="hd2"/>
              </a:cxn>
              <a:cxn ang="16200000">
                <a:pos x="wd2" y="hd2"/>
              </a:cxn>
            </a:cxnLst>
            <a:rect l="0" t="0" r="r" b="b"/>
            <a:pathLst>
              <a:path w="21600" h="21600" extrusionOk="0">
                <a:moveTo>
                  <a:pt x="18072"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2" name="连接线"/>
          <p:cNvSpPr/>
          <p:nvPr/>
        </p:nvSpPr>
        <p:spPr>
          <a:xfrm>
            <a:off x="6602611" y="2870895"/>
            <a:ext cx="2861966" cy="1657350"/>
          </a:xfrm>
          <a:custGeom>
            <a:avLst/>
            <a:gdLst/>
            <a:ahLst/>
            <a:cxnLst>
              <a:cxn ang="0">
                <a:pos x="wd2" y="hd2"/>
              </a:cxn>
              <a:cxn ang="5400000">
                <a:pos x="wd2" y="hd2"/>
              </a:cxn>
              <a:cxn ang="10800000">
                <a:pos x="wd2" y="hd2"/>
              </a:cxn>
              <a:cxn ang="16200000">
                <a:pos x="wd2" y="hd2"/>
              </a:cxn>
            </a:cxnLst>
            <a:rect l="0" t="0" r="r" b="b"/>
            <a:pathLst>
              <a:path w="21600" h="21600" extrusionOk="0">
                <a:moveTo>
                  <a:pt x="18453"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3" name="连接线"/>
          <p:cNvSpPr/>
          <p:nvPr/>
        </p:nvSpPr>
        <p:spPr>
          <a:xfrm>
            <a:off x="1341239" y="-158948"/>
            <a:ext cx="2220814" cy="2196704"/>
          </a:xfrm>
          <a:custGeom>
            <a:avLst/>
            <a:gdLst/>
            <a:ahLst/>
            <a:cxnLst>
              <a:cxn ang="0">
                <a:pos x="wd2" y="hd2"/>
              </a:cxn>
              <a:cxn ang="5400000">
                <a:pos x="wd2" y="hd2"/>
              </a:cxn>
              <a:cxn ang="10800000">
                <a:pos x="wd2" y="hd2"/>
              </a:cxn>
              <a:cxn ang="16200000">
                <a:pos x="wd2" y="hd2"/>
              </a:cxn>
            </a:cxnLst>
            <a:rect l="0" t="0" r="r" b="b"/>
            <a:pathLst>
              <a:path w="21600" h="21600" extrusionOk="0">
                <a:moveTo>
                  <a:pt x="0" y="1756"/>
                </a:moveTo>
                <a:lnTo>
                  <a:pt x="0" y="0"/>
                </a:lnTo>
                <a:lnTo>
                  <a:pt x="15659" y="0"/>
                </a:lnTo>
                <a:lnTo>
                  <a:pt x="15659" y="21600"/>
                </a:lnTo>
                <a:lnTo>
                  <a:pt x="21600" y="21600"/>
                </a:lnTo>
              </a:path>
            </a:pathLst>
          </a:custGeom>
          <a:ln w="25400">
            <a:solidFill>
              <a:srgbClr val="000000"/>
            </a:solidFill>
            <a:miter lim="400000"/>
            <a:headEnd type="arrow"/>
          </a:ln>
        </p:spPr>
        <p:txBody>
          <a:bodyPr/>
          <a:lstStyle/>
          <a:p>
            <a:endParaRPr sz="1266"/>
          </a:p>
        </p:txBody>
      </p:sp>
      <p:graphicFrame>
        <p:nvGraphicFramePr>
          <p:cNvPr id="327" name="表格"/>
          <p:cNvGraphicFramePr/>
          <p:nvPr/>
        </p:nvGraphicFramePr>
        <p:xfrm>
          <a:off x="7254593" y="24858"/>
          <a:ext cx="1863097" cy="2412027"/>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8003">
                <a:tc>
                  <a:txBody>
                    <a:bodyPr/>
                    <a:lstStyle/>
                    <a:p>
                      <a:pPr defTabSz="914400">
                        <a:defRPr sz="1800"/>
                      </a:pPr>
                      <a:r>
                        <a:rPr sz="1000">
                          <a:latin typeface="Arial"/>
                          <a:ea typeface="Arial"/>
                          <a:cs typeface="Arial"/>
                          <a:sym typeface="Arial"/>
                        </a:rPr>
                        <a:t>struct ofport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003">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003">
                <a:tc>
                  <a:txBody>
                    <a:bodyPr/>
                    <a:lstStyle/>
                    <a:p>
                      <a:pPr algn="l" defTabSz="914400">
                        <a:defRPr sz="1800"/>
                      </a:pPr>
                      <a:r>
                        <a:rPr sz="1000">
                          <a:latin typeface="Arial"/>
                          <a:ea typeface="Arial"/>
                          <a:cs typeface="Arial"/>
                          <a:sym typeface="Arial"/>
                        </a:rPr>
                        <a:t>struct ofproto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003">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003">
                <a:tc>
                  <a:txBody>
                    <a:bodyPr/>
                    <a:lstStyle/>
                    <a:p>
                      <a:pPr algn="l" defTabSz="914400">
                        <a:defRPr sz="1800"/>
                      </a:pPr>
                      <a:r>
                        <a:rPr sz="1000">
                          <a:latin typeface="Arial"/>
                          <a:ea typeface="Arial"/>
                          <a:cs typeface="Arial"/>
                          <a:sym typeface="Arial"/>
                        </a:rPr>
                        <a:t>struct ofputil_phy_port pp;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003">
                <a:tc>
                  <a:txBody>
                    <a:bodyPr/>
                    <a:lstStyle/>
                    <a:p>
                      <a:pPr algn="l" defTabSz="914400">
                        <a:defRPr sz="1800"/>
                      </a:pPr>
                      <a:r>
                        <a:rPr sz="1000">
                          <a:latin typeface="Arial"/>
                          <a:ea typeface="Arial"/>
                          <a:cs typeface="Arial"/>
                          <a:sym typeface="Arial"/>
                        </a:rPr>
                        <a:t>ofp_port_t ofp_port; /* port no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003">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003">
                <a:tc>
                  <a:txBody>
                    <a:bodyPr/>
                    <a:lstStyle/>
                    <a:p>
                      <a:pPr algn="l" defTabSz="914400">
                        <a:defRPr sz="1800"/>
                      </a:pPr>
                      <a:r>
                        <a:rPr sz="1000">
                          <a:latin typeface="Arial"/>
                          <a:ea typeface="Arial"/>
                          <a:cs typeface="Arial"/>
                          <a:sym typeface="Arial"/>
                        </a:rPr>
                        <a:t>long long int created;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003">
                <a:tc>
                  <a:txBody>
                    <a:bodyPr/>
                    <a:lstStyle/>
                    <a:p>
                      <a:pPr algn="l" defTabSz="914400">
                        <a:defRPr sz="1800"/>
                      </a:pPr>
                      <a:r>
                        <a:rPr sz="1000">
                          <a:latin typeface="Arial"/>
                          <a:ea typeface="Arial"/>
                          <a:cs typeface="Arial"/>
                          <a:sym typeface="Arial"/>
                        </a:rPr>
                        <a:t>int 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8"/>
                  </a:ext>
                </a:extLst>
              </a:tr>
            </a:tbl>
          </a:graphicData>
        </a:graphic>
      </p:graphicFrame>
      <p:sp>
        <p:nvSpPr>
          <p:cNvPr id="334" name="连接线"/>
          <p:cNvSpPr/>
          <p:nvPr/>
        </p:nvSpPr>
        <p:spPr>
          <a:xfrm>
            <a:off x="-186631" y="-297359"/>
            <a:ext cx="8374261" cy="2086868"/>
          </a:xfrm>
          <a:custGeom>
            <a:avLst/>
            <a:gdLst/>
            <a:ahLst/>
            <a:cxnLst>
              <a:cxn ang="0">
                <a:pos x="wd2" y="hd2"/>
              </a:cxn>
              <a:cxn ang="5400000">
                <a:pos x="wd2" y="hd2"/>
              </a:cxn>
              <a:cxn ang="10800000">
                <a:pos x="wd2" y="hd2"/>
              </a:cxn>
              <a:cxn ang="16200000">
                <a:pos x="wd2" y="hd2"/>
              </a:cxn>
            </a:cxnLst>
            <a:rect l="0" t="0" r="r" b="b"/>
            <a:pathLst>
              <a:path w="21600" h="21600" extrusionOk="0">
                <a:moveTo>
                  <a:pt x="21600" y="3142"/>
                </a:moveTo>
                <a:lnTo>
                  <a:pt x="21600" y="0"/>
                </a:lnTo>
                <a:lnTo>
                  <a:pt x="0" y="0"/>
                </a:lnTo>
                <a:lnTo>
                  <a:pt x="0" y="21600"/>
                </a:lnTo>
                <a:lnTo>
                  <a:pt x="739" y="2160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90933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bridge_run()"/>
          <p:cNvSpPr/>
          <p:nvPr/>
        </p:nvSpPr>
        <p:spPr>
          <a:xfrm>
            <a:off x="20795" y="1329658"/>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bridge_run()</a:t>
            </a:r>
          </a:p>
        </p:txBody>
      </p:sp>
      <p:sp>
        <p:nvSpPr>
          <p:cNvPr id="337" name="bridge_reconfigure()"/>
          <p:cNvSpPr/>
          <p:nvPr/>
        </p:nvSpPr>
        <p:spPr>
          <a:xfrm>
            <a:off x="1234771" y="2024745"/>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bridge_reconfigure()</a:t>
            </a:r>
          </a:p>
        </p:txBody>
      </p:sp>
      <p:sp>
        <p:nvSpPr>
          <p:cNvPr id="338" name="bridge_add_ports()"/>
          <p:cNvSpPr/>
          <p:nvPr/>
        </p:nvSpPr>
        <p:spPr>
          <a:xfrm>
            <a:off x="2960322" y="2524510"/>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bridge_add_ports()</a:t>
            </a:r>
          </a:p>
        </p:txBody>
      </p:sp>
      <p:sp>
        <p:nvSpPr>
          <p:cNvPr id="339" name="bridge_add_ports__()"/>
          <p:cNvSpPr/>
          <p:nvPr/>
        </p:nvSpPr>
        <p:spPr>
          <a:xfrm>
            <a:off x="4423479" y="2524510"/>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bridge_add_ports__()</a:t>
            </a:r>
          </a:p>
        </p:txBody>
      </p:sp>
      <p:sp>
        <p:nvSpPr>
          <p:cNvPr id="340" name="bridge_init_ofproto()"/>
          <p:cNvSpPr/>
          <p:nvPr/>
        </p:nvSpPr>
        <p:spPr>
          <a:xfrm>
            <a:off x="1234772" y="594203"/>
            <a:ext cx="127996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bridge_init_ofproto()</a:t>
            </a:r>
          </a:p>
        </p:txBody>
      </p:sp>
      <p:cxnSp>
        <p:nvCxnSpPr>
          <p:cNvPr id="341" name="连接线"/>
          <p:cNvCxnSpPr>
            <a:stCxn id="336" idx="3"/>
            <a:endCxn id="340" idx="1"/>
          </p:cNvCxnSpPr>
          <p:nvPr/>
        </p:nvCxnSpPr>
        <p:spPr>
          <a:xfrm flipV="1">
            <a:off x="823233" y="728224"/>
            <a:ext cx="411539" cy="735455"/>
          </a:xfrm>
          <a:prstGeom prst="bentConnector3">
            <a:avLst>
              <a:gd name="adj1" fmla="val 50000"/>
            </a:avLst>
          </a:prstGeom>
          <a:ln w="25400">
            <a:solidFill>
              <a:srgbClr val="000000"/>
            </a:solidFill>
            <a:miter lim="400000"/>
            <a:tailEnd type="arrow"/>
          </a:ln>
        </p:spPr>
      </p:cxnSp>
      <p:cxnSp>
        <p:nvCxnSpPr>
          <p:cNvPr id="342" name="连接线"/>
          <p:cNvCxnSpPr>
            <a:stCxn id="336" idx="3"/>
            <a:endCxn id="337" idx="1"/>
          </p:cNvCxnSpPr>
          <p:nvPr/>
        </p:nvCxnSpPr>
        <p:spPr>
          <a:xfrm>
            <a:off x="823233" y="1463679"/>
            <a:ext cx="411538" cy="695087"/>
          </a:xfrm>
          <a:prstGeom prst="bentConnector3">
            <a:avLst>
              <a:gd name="adj1" fmla="val 50000"/>
            </a:avLst>
          </a:prstGeom>
          <a:ln w="25400">
            <a:solidFill>
              <a:srgbClr val="000000"/>
            </a:solidFill>
            <a:miter lim="400000"/>
            <a:tailEnd type="arrow"/>
          </a:ln>
        </p:spPr>
      </p:cxnSp>
      <p:sp>
        <p:nvSpPr>
          <p:cNvPr id="343" name="ofproto_init()"/>
          <p:cNvSpPr/>
          <p:nvPr/>
        </p:nvSpPr>
        <p:spPr>
          <a:xfrm>
            <a:off x="2899667" y="594203"/>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ofproto_init()</a:t>
            </a:r>
          </a:p>
        </p:txBody>
      </p:sp>
      <p:cxnSp>
        <p:nvCxnSpPr>
          <p:cNvPr id="344" name="连接线"/>
          <p:cNvCxnSpPr>
            <a:stCxn id="355" idx="3"/>
            <a:endCxn id="358" idx="1"/>
          </p:cNvCxnSpPr>
          <p:nvPr/>
        </p:nvCxnSpPr>
        <p:spPr>
          <a:xfrm>
            <a:off x="6874724" y="2658531"/>
            <a:ext cx="469684" cy="289178"/>
          </a:xfrm>
          <a:prstGeom prst="bentConnector3">
            <a:avLst>
              <a:gd name="adj1" fmla="val 50000"/>
            </a:avLst>
          </a:prstGeom>
          <a:ln w="25400">
            <a:solidFill>
              <a:srgbClr val="000000"/>
            </a:solidFill>
            <a:miter lim="400000"/>
            <a:tailEnd type="arrow"/>
          </a:ln>
        </p:spPr>
      </p:cxnSp>
      <p:cxnSp>
        <p:nvCxnSpPr>
          <p:cNvPr id="345" name="连接线"/>
          <p:cNvCxnSpPr>
            <a:stCxn id="355" idx="3"/>
            <a:endCxn id="357" idx="1"/>
          </p:cNvCxnSpPr>
          <p:nvPr/>
        </p:nvCxnSpPr>
        <p:spPr>
          <a:xfrm flipV="1">
            <a:off x="6874724" y="2368496"/>
            <a:ext cx="469825" cy="290035"/>
          </a:xfrm>
          <a:prstGeom prst="bentConnector3">
            <a:avLst>
              <a:gd name="adj1" fmla="val 50000"/>
            </a:avLst>
          </a:prstGeom>
          <a:ln w="25400">
            <a:solidFill>
              <a:srgbClr val="000000"/>
            </a:solidFill>
            <a:miter lim="400000"/>
            <a:tailEnd type="arrow"/>
          </a:ln>
        </p:spPr>
      </p:cxnSp>
      <p:cxnSp>
        <p:nvCxnSpPr>
          <p:cNvPr id="346" name="连接线"/>
          <p:cNvCxnSpPr>
            <a:stCxn id="351" idx="3"/>
            <a:endCxn id="354" idx="1"/>
          </p:cNvCxnSpPr>
          <p:nvPr/>
        </p:nvCxnSpPr>
        <p:spPr>
          <a:xfrm>
            <a:off x="3960859" y="1410101"/>
            <a:ext cx="400711" cy="409197"/>
          </a:xfrm>
          <a:prstGeom prst="bentConnector3">
            <a:avLst>
              <a:gd name="adj1" fmla="val 50000"/>
            </a:avLst>
          </a:prstGeom>
          <a:ln w="25400">
            <a:solidFill>
              <a:srgbClr val="000000"/>
            </a:solidFill>
            <a:miter lim="400000"/>
            <a:tailEnd type="arrow"/>
          </a:ln>
        </p:spPr>
      </p:cxnSp>
      <p:cxnSp>
        <p:nvCxnSpPr>
          <p:cNvPr id="347" name="连接线"/>
          <p:cNvCxnSpPr>
            <a:stCxn id="351" idx="3"/>
            <a:endCxn id="353" idx="1"/>
          </p:cNvCxnSpPr>
          <p:nvPr/>
        </p:nvCxnSpPr>
        <p:spPr>
          <a:xfrm flipV="1">
            <a:off x="3960859" y="1051684"/>
            <a:ext cx="405414" cy="358417"/>
          </a:xfrm>
          <a:prstGeom prst="bentConnector3">
            <a:avLst>
              <a:gd name="adj1" fmla="val 50000"/>
            </a:avLst>
          </a:prstGeom>
          <a:ln w="25400">
            <a:solidFill>
              <a:srgbClr val="000000"/>
            </a:solidFill>
            <a:miter lim="400000"/>
            <a:tailEnd type="arrow"/>
          </a:ln>
        </p:spPr>
      </p:cxnSp>
      <p:cxnSp>
        <p:nvCxnSpPr>
          <p:cNvPr id="348" name="连接线"/>
          <p:cNvCxnSpPr>
            <a:stCxn id="337" idx="3"/>
            <a:endCxn id="351" idx="1"/>
          </p:cNvCxnSpPr>
          <p:nvPr/>
        </p:nvCxnSpPr>
        <p:spPr>
          <a:xfrm flipV="1">
            <a:off x="2562864" y="1410101"/>
            <a:ext cx="388127" cy="748665"/>
          </a:xfrm>
          <a:prstGeom prst="bentConnector3">
            <a:avLst>
              <a:gd name="adj1" fmla="val 50000"/>
            </a:avLst>
          </a:prstGeom>
          <a:ln w="25400">
            <a:solidFill>
              <a:srgbClr val="000000"/>
            </a:solidFill>
            <a:miter lim="400000"/>
            <a:tailEnd type="arrow"/>
          </a:ln>
        </p:spPr>
      </p:cxnSp>
      <p:sp>
        <p:nvSpPr>
          <p:cNvPr id="349" name="线条"/>
          <p:cNvSpPr/>
          <p:nvPr/>
        </p:nvSpPr>
        <p:spPr>
          <a:xfrm flipV="1">
            <a:off x="2470277" y="728224"/>
            <a:ext cx="455993" cy="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0" name="线条"/>
          <p:cNvSpPr/>
          <p:nvPr/>
        </p:nvSpPr>
        <p:spPr>
          <a:xfrm>
            <a:off x="417797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1" name="ofproto_create()"/>
          <p:cNvSpPr/>
          <p:nvPr/>
        </p:nvSpPr>
        <p:spPr>
          <a:xfrm>
            <a:off x="2950991" y="1276080"/>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ofproto_create()</a:t>
            </a:r>
          </a:p>
        </p:txBody>
      </p:sp>
      <p:cxnSp>
        <p:nvCxnSpPr>
          <p:cNvPr id="352" name="连接线"/>
          <p:cNvCxnSpPr>
            <a:stCxn id="337" idx="3"/>
            <a:endCxn id="338" idx="1"/>
          </p:cNvCxnSpPr>
          <p:nvPr/>
        </p:nvCxnSpPr>
        <p:spPr>
          <a:xfrm>
            <a:off x="2562864" y="2158766"/>
            <a:ext cx="397458" cy="499765"/>
          </a:xfrm>
          <a:prstGeom prst="bentConnector3">
            <a:avLst>
              <a:gd name="adj1" fmla="val 50000"/>
            </a:avLst>
          </a:prstGeom>
          <a:ln w="25400">
            <a:solidFill>
              <a:srgbClr val="000000"/>
            </a:solidFill>
            <a:miter lim="400000"/>
            <a:tailEnd type="arrow"/>
          </a:ln>
        </p:spPr>
      </p:cxnSp>
      <p:sp>
        <p:nvSpPr>
          <p:cNvPr id="353" name="class-&gt;alloc()"/>
          <p:cNvSpPr/>
          <p:nvPr/>
        </p:nvSpPr>
        <p:spPr>
          <a:xfrm>
            <a:off x="4366273" y="917663"/>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class-&gt;alloc()</a:t>
            </a:r>
          </a:p>
        </p:txBody>
      </p:sp>
      <p:sp>
        <p:nvSpPr>
          <p:cNvPr id="354" name="ofproto-&gt;ofproto_class-&gt;construct()"/>
          <p:cNvSpPr/>
          <p:nvPr/>
        </p:nvSpPr>
        <p:spPr>
          <a:xfrm>
            <a:off x="4361570" y="1685277"/>
            <a:ext cx="205300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ofproto-&gt;ofproto_class-&gt;construct()</a:t>
            </a:r>
          </a:p>
        </p:txBody>
      </p:sp>
      <p:sp>
        <p:nvSpPr>
          <p:cNvPr id="355" name="iface_create()"/>
          <p:cNvSpPr/>
          <p:nvPr/>
        </p:nvSpPr>
        <p:spPr>
          <a:xfrm>
            <a:off x="5983540" y="2524510"/>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iface_create()</a:t>
            </a:r>
          </a:p>
        </p:txBody>
      </p:sp>
      <p:sp>
        <p:nvSpPr>
          <p:cNvPr id="356" name="线条"/>
          <p:cNvSpPr/>
          <p:nvPr/>
        </p:nvSpPr>
        <p:spPr>
          <a:xfrm>
            <a:off x="573803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7" name="iface_do_create()"/>
          <p:cNvSpPr/>
          <p:nvPr/>
        </p:nvSpPr>
        <p:spPr>
          <a:xfrm>
            <a:off x="7344549" y="2234475"/>
            <a:ext cx="1089672"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58" name="port_create()"/>
          <p:cNvSpPr/>
          <p:nvPr/>
        </p:nvSpPr>
        <p:spPr>
          <a:xfrm>
            <a:off x="7344408" y="2813688"/>
            <a:ext cx="87104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359" name="iface_do_create()"/>
          <p:cNvSpPr/>
          <p:nvPr/>
        </p:nvSpPr>
        <p:spPr>
          <a:xfrm>
            <a:off x="24738" y="4876878"/>
            <a:ext cx="10896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60" name="netdev_open()"/>
          <p:cNvSpPr/>
          <p:nvPr/>
        </p:nvSpPr>
        <p:spPr>
          <a:xfrm>
            <a:off x="1575151" y="3736698"/>
            <a:ext cx="100986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netdev_open()</a:t>
            </a:r>
          </a:p>
        </p:txBody>
      </p:sp>
      <p:sp>
        <p:nvSpPr>
          <p:cNvPr id="361" name="iface_set_netdev_config()"/>
          <p:cNvSpPr/>
          <p:nvPr/>
        </p:nvSpPr>
        <p:spPr>
          <a:xfrm>
            <a:off x="1575152" y="5007574"/>
            <a:ext cx="154429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iface_set_netdev_config()</a:t>
            </a:r>
          </a:p>
        </p:txBody>
      </p:sp>
      <p:sp>
        <p:nvSpPr>
          <p:cNvPr id="362" name="iface_set_netdev_mtu()"/>
          <p:cNvSpPr/>
          <p:nvPr/>
        </p:nvSpPr>
        <p:spPr>
          <a:xfrm>
            <a:off x="1575151" y="5644774"/>
            <a:ext cx="144654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iface_set_netdev_mtu()</a:t>
            </a:r>
          </a:p>
        </p:txBody>
      </p:sp>
      <p:sp>
        <p:nvSpPr>
          <p:cNvPr id="363" name="ofproto_port_add()"/>
          <p:cNvSpPr/>
          <p:nvPr/>
        </p:nvSpPr>
        <p:spPr>
          <a:xfrm>
            <a:off x="1575151" y="6494599"/>
            <a:ext cx="11621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ofproto_port_add()</a:t>
            </a:r>
          </a:p>
        </p:txBody>
      </p:sp>
      <p:cxnSp>
        <p:nvCxnSpPr>
          <p:cNvPr id="364" name="连接线"/>
          <p:cNvCxnSpPr>
            <a:stCxn id="360" idx="3"/>
            <a:endCxn id="374" idx="1"/>
          </p:cNvCxnSpPr>
          <p:nvPr/>
        </p:nvCxnSpPr>
        <p:spPr>
          <a:xfrm>
            <a:off x="2585020" y="3870719"/>
            <a:ext cx="650547" cy="835443"/>
          </a:xfrm>
          <a:prstGeom prst="bentConnector3">
            <a:avLst>
              <a:gd name="adj1" fmla="val 50000"/>
            </a:avLst>
          </a:prstGeom>
          <a:ln w="25400">
            <a:solidFill>
              <a:srgbClr val="000000"/>
            </a:solidFill>
            <a:miter lim="400000"/>
            <a:tailEnd type="arrow"/>
          </a:ln>
        </p:spPr>
      </p:cxnSp>
      <p:cxnSp>
        <p:nvCxnSpPr>
          <p:cNvPr id="365" name="连接线"/>
          <p:cNvCxnSpPr>
            <a:stCxn id="360" idx="3"/>
            <a:endCxn id="373" idx="1"/>
          </p:cNvCxnSpPr>
          <p:nvPr/>
        </p:nvCxnSpPr>
        <p:spPr>
          <a:xfrm flipV="1">
            <a:off x="2585020" y="3739838"/>
            <a:ext cx="650547" cy="130881"/>
          </a:xfrm>
          <a:prstGeom prst="bentConnector3">
            <a:avLst>
              <a:gd name="adj1" fmla="val 50000"/>
            </a:avLst>
          </a:prstGeom>
          <a:ln w="25400">
            <a:solidFill>
              <a:srgbClr val="000000"/>
            </a:solidFill>
            <a:miter lim="400000"/>
            <a:tailEnd type="arrow"/>
          </a:ln>
        </p:spPr>
      </p:cxnSp>
      <p:cxnSp>
        <p:nvCxnSpPr>
          <p:cNvPr id="366" name="连接线"/>
          <p:cNvCxnSpPr>
            <a:stCxn id="360" idx="3"/>
            <a:endCxn id="375" idx="1"/>
          </p:cNvCxnSpPr>
          <p:nvPr/>
        </p:nvCxnSpPr>
        <p:spPr>
          <a:xfrm>
            <a:off x="2585020" y="3870719"/>
            <a:ext cx="673084" cy="347944"/>
          </a:xfrm>
          <a:prstGeom prst="bentConnector3">
            <a:avLst>
              <a:gd name="adj1" fmla="val 50000"/>
            </a:avLst>
          </a:prstGeom>
          <a:ln w="25400">
            <a:solidFill>
              <a:srgbClr val="000000"/>
            </a:solidFill>
            <a:miter lim="400000"/>
            <a:tailEnd type="arrow"/>
          </a:ln>
        </p:spPr>
      </p:cxnSp>
      <p:cxnSp>
        <p:nvCxnSpPr>
          <p:cNvPr id="367" name="连接线"/>
          <p:cNvCxnSpPr>
            <a:stCxn id="360" idx="3"/>
            <a:endCxn id="372" idx="1"/>
          </p:cNvCxnSpPr>
          <p:nvPr/>
        </p:nvCxnSpPr>
        <p:spPr>
          <a:xfrm flipV="1">
            <a:off x="2585020" y="3293551"/>
            <a:ext cx="650547" cy="577168"/>
          </a:xfrm>
          <a:prstGeom prst="bentConnector3">
            <a:avLst>
              <a:gd name="adj1" fmla="val 50000"/>
            </a:avLst>
          </a:prstGeom>
          <a:ln w="25400">
            <a:solidFill>
              <a:srgbClr val="000000"/>
            </a:solidFill>
            <a:miter lim="400000"/>
            <a:tailEnd type="arrow"/>
          </a:ln>
        </p:spPr>
      </p:cxnSp>
      <p:cxnSp>
        <p:nvCxnSpPr>
          <p:cNvPr id="368" name="连接线"/>
          <p:cNvCxnSpPr>
            <a:stCxn id="359" idx="3"/>
            <a:endCxn id="363" idx="1"/>
          </p:cNvCxnSpPr>
          <p:nvPr/>
        </p:nvCxnSpPr>
        <p:spPr>
          <a:xfrm>
            <a:off x="1114411" y="5010899"/>
            <a:ext cx="460740" cy="1617721"/>
          </a:xfrm>
          <a:prstGeom prst="bentConnector3">
            <a:avLst>
              <a:gd name="adj1" fmla="val 50000"/>
            </a:avLst>
          </a:prstGeom>
          <a:ln w="25400">
            <a:solidFill>
              <a:srgbClr val="000000"/>
            </a:solidFill>
            <a:miter lim="400000"/>
            <a:tailEnd type="arrow"/>
          </a:ln>
        </p:spPr>
      </p:cxnSp>
      <p:cxnSp>
        <p:nvCxnSpPr>
          <p:cNvPr id="369" name="连接线"/>
          <p:cNvCxnSpPr>
            <a:stCxn id="359" idx="3"/>
            <a:endCxn id="361" idx="1"/>
          </p:cNvCxnSpPr>
          <p:nvPr/>
        </p:nvCxnSpPr>
        <p:spPr>
          <a:xfrm>
            <a:off x="1114411" y="5010899"/>
            <a:ext cx="460741" cy="130696"/>
          </a:xfrm>
          <a:prstGeom prst="bentConnector3">
            <a:avLst>
              <a:gd name="adj1" fmla="val 50000"/>
            </a:avLst>
          </a:prstGeom>
          <a:ln w="25400">
            <a:solidFill>
              <a:srgbClr val="000000"/>
            </a:solidFill>
            <a:miter lim="400000"/>
            <a:tailEnd type="arrow"/>
          </a:ln>
        </p:spPr>
      </p:cxnSp>
      <p:cxnSp>
        <p:nvCxnSpPr>
          <p:cNvPr id="370" name="连接线"/>
          <p:cNvCxnSpPr>
            <a:stCxn id="359" idx="3"/>
            <a:endCxn id="362" idx="1"/>
          </p:cNvCxnSpPr>
          <p:nvPr/>
        </p:nvCxnSpPr>
        <p:spPr>
          <a:xfrm>
            <a:off x="1114411" y="5010899"/>
            <a:ext cx="460740" cy="767896"/>
          </a:xfrm>
          <a:prstGeom prst="bentConnector3">
            <a:avLst>
              <a:gd name="adj1" fmla="val 50000"/>
            </a:avLst>
          </a:prstGeom>
          <a:ln w="25400">
            <a:solidFill>
              <a:srgbClr val="000000"/>
            </a:solidFill>
            <a:miter lim="400000"/>
            <a:tailEnd type="arrow"/>
          </a:ln>
        </p:spPr>
      </p:cxnSp>
      <p:cxnSp>
        <p:nvCxnSpPr>
          <p:cNvPr id="371" name="连接线"/>
          <p:cNvCxnSpPr>
            <a:stCxn id="359" idx="3"/>
            <a:endCxn id="360" idx="1"/>
          </p:cNvCxnSpPr>
          <p:nvPr/>
        </p:nvCxnSpPr>
        <p:spPr>
          <a:xfrm flipV="1">
            <a:off x="1114411" y="3870719"/>
            <a:ext cx="460740" cy="1140180"/>
          </a:xfrm>
          <a:prstGeom prst="bentConnector3">
            <a:avLst>
              <a:gd name="adj1" fmla="val 50000"/>
            </a:avLst>
          </a:prstGeom>
          <a:ln w="25400">
            <a:solidFill>
              <a:srgbClr val="000000"/>
            </a:solidFill>
            <a:miter lim="400000"/>
            <a:tailEnd type="arrow"/>
          </a:ln>
        </p:spPr>
      </p:cxnSp>
      <p:sp>
        <p:nvSpPr>
          <p:cNvPr id="372" name="netdev_initialize()"/>
          <p:cNvSpPr/>
          <p:nvPr/>
        </p:nvSpPr>
        <p:spPr>
          <a:xfrm>
            <a:off x="3235567" y="315953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netdev_initialize()</a:t>
            </a:r>
          </a:p>
        </p:txBody>
      </p:sp>
      <p:sp>
        <p:nvSpPr>
          <p:cNvPr id="373" name="rc-&gt;class-&gt;alloc()"/>
          <p:cNvSpPr/>
          <p:nvPr/>
        </p:nvSpPr>
        <p:spPr>
          <a:xfrm>
            <a:off x="3235567" y="3605817"/>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rc-&gt;class-&gt;alloc()</a:t>
            </a:r>
          </a:p>
        </p:txBody>
      </p:sp>
      <p:sp>
        <p:nvSpPr>
          <p:cNvPr id="374" name="rc-&gt;class-&gt;construct()"/>
          <p:cNvSpPr/>
          <p:nvPr/>
        </p:nvSpPr>
        <p:spPr>
          <a:xfrm>
            <a:off x="3235567" y="4572141"/>
            <a:ext cx="133612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rc-&gt;class-&gt;construct()</a:t>
            </a:r>
          </a:p>
        </p:txBody>
      </p:sp>
      <p:sp>
        <p:nvSpPr>
          <p:cNvPr id="375" name="/* By default enable one tx and rx queue per netdev. */…"/>
          <p:cNvSpPr txBox="1"/>
          <p:nvPr/>
        </p:nvSpPr>
        <p:spPr>
          <a:xfrm>
            <a:off x="3258104" y="3955417"/>
            <a:ext cx="3300584" cy="52649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defTabSz="321457">
              <a:defRPr sz="1400" b="0">
                <a:solidFill>
                  <a:srgbClr val="008000"/>
                </a:solidFill>
                <a:latin typeface="Arial"/>
                <a:ea typeface="Arial"/>
                <a:cs typeface="Arial"/>
                <a:sym typeface="Arial"/>
              </a:defRPr>
            </a:pPr>
            <a:r>
              <a:rPr sz="984"/>
              <a:t>/* By default enable one tx and rx queue per netdev. */</a:t>
            </a:r>
            <a:endParaRPr sz="984">
              <a:solidFill>
                <a:srgbClr val="000000"/>
              </a:solidFill>
            </a:endParaRPr>
          </a:p>
          <a:p>
            <a:pPr defTabSz="321457">
              <a:defRPr sz="1400" b="0">
                <a:solidFill>
                  <a:srgbClr val="008000"/>
                </a:solidFill>
                <a:latin typeface="Arial"/>
                <a:ea typeface="Arial"/>
                <a:cs typeface="Arial"/>
                <a:sym typeface="Arial"/>
              </a:defRPr>
            </a:pPr>
            <a:r>
              <a:rPr sz="984"/>
              <a:t>netdev-&gt;</a:t>
            </a:r>
            <a:r>
              <a:rPr sz="984">
                <a:solidFill>
                  <a:srgbClr val="001080"/>
                </a:solidFill>
              </a:rPr>
              <a:t>n_txq</a:t>
            </a:r>
            <a:r>
              <a:rPr sz="984"/>
              <a:t> = netdev-&gt;</a:t>
            </a:r>
            <a:r>
              <a:rPr sz="984">
                <a:solidFill>
                  <a:srgbClr val="001080"/>
                </a:solidFill>
              </a:rPr>
              <a:t>netdev_class</a:t>
            </a:r>
            <a:r>
              <a:rPr sz="984"/>
              <a:t>-&gt;</a:t>
            </a:r>
            <a:r>
              <a:rPr sz="984">
                <a:solidFill>
                  <a:srgbClr val="001080"/>
                </a:solidFill>
              </a:rPr>
              <a:t>send</a:t>
            </a:r>
            <a:r>
              <a:rPr sz="984"/>
              <a:t> ? </a:t>
            </a:r>
            <a:r>
              <a:rPr sz="984">
                <a:solidFill>
                  <a:srgbClr val="09885A"/>
                </a:solidFill>
              </a:rPr>
              <a:t>1</a:t>
            </a:r>
            <a:r>
              <a:rPr sz="984"/>
              <a:t> : </a:t>
            </a:r>
            <a:r>
              <a:rPr sz="984">
                <a:solidFill>
                  <a:srgbClr val="09885A"/>
                </a:solidFill>
              </a:rPr>
              <a:t>0</a:t>
            </a:r>
            <a:r>
              <a:rPr sz="984"/>
              <a:t>;</a:t>
            </a:r>
          </a:p>
          <a:p>
            <a:pPr defTabSz="321457">
              <a:defRPr sz="1400" b="0">
                <a:latin typeface="Arial"/>
                <a:ea typeface="Arial"/>
                <a:cs typeface="Arial"/>
                <a:sym typeface="Arial"/>
              </a:defRPr>
            </a:pPr>
            <a:r>
              <a:rPr sz="984"/>
              <a:t>netdev-&gt;</a:t>
            </a:r>
            <a:r>
              <a:rPr sz="984">
                <a:solidFill>
                  <a:srgbClr val="001080"/>
                </a:solidFill>
              </a:rPr>
              <a:t>n_rxq</a:t>
            </a:r>
            <a:r>
              <a:rPr sz="984"/>
              <a:t> = netdev-&gt;</a:t>
            </a:r>
            <a:r>
              <a:rPr sz="984">
                <a:solidFill>
                  <a:srgbClr val="001080"/>
                </a:solidFill>
              </a:rPr>
              <a:t>netdev_class</a:t>
            </a:r>
            <a:r>
              <a:rPr sz="984"/>
              <a:t>-&gt;</a:t>
            </a:r>
            <a:r>
              <a:rPr sz="984">
                <a:solidFill>
                  <a:srgbClr val="001080"/>
                </a:solidFill>
              </a:rPr>
              <a:t>rxq_alloc</a:t>
            </a:r>
            <a:r>
              <a:rPr sz="984"/>
              <a:t> ? </a:t>
            </a:r>
            <a:r>
              <a:rPr sz="984">
                <a:solidFill>
                  <a:srgbClr val="09885A"/>
                </a:solidFill>
              </a:rPr>
              <a:t>1</a:t>
            </a:r>
            <a:r>
              <a:rPr sz="984"/>
              <a:t> : </a:t>
            </a:r>
            <a:r>
              <a:rPr sz="984">
                <a:solidFill>
                  <a:srgbClr val="09885A"/>
                </a:solidFill>
              </a:rPr>
              <a:t>0</a:t>
            </a:r>
            <a:r>
              <a:rPr sz="984"/>
              <a:t>;</a:t>
            </a:r>
          </a:p>
        </p:txBody>
      </p:sp>
      <p:sp>
        <p:nvSpPr>
          <p:cNvPr id="376" name="netdev_set_config()"/>
          <p:cNvSpPr/>
          <p:nvPr/>
        </p:nvSpPr>
        <p:spPr>
          <a:xfrm>
            <a:off x="3378496" y="5007574"/>
            <a:ext cx="12369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netdev_set_config()</a:t>
            </a:r>
          </a:p>
        </p:txBody>
      </p:sp>
      <p:sp>
        <p:nvSpPr>
          <p:cNvPr id="377" name="netdev_set_mtu()"/>
          <p:cNvSpPr/>
          <p:nvPr/>
        </p:nvSpPr>
        <p:spPr>
          <a:xfrm>
            <a:off x="3235567" y="565925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netdev_set_mtu()</a:t>
            </a:r>
          </a:p>
        </p:txBody>
      </p:sp>
      <p:sp>
        <p:nvSpPr>
          <p:cNvPr id="378" name="线条"/>
          <p:cNvSpPr/>
          <p:nvPr/>
        </p:nvSpPr>
        <p:spPr>
          <a:xfrm>
            <a:off x="3129196" y="5141595"/>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79" name="线条"/>
          <p:cNvSpPr/>
          <p:nvPr/>
        </p:nvSpPr>
        <p:spPr>
          <a:xfrm>
            <a:off x="2985327" y="5778794"/>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0" name="ofproto-&gt;ofproto_class-&gt;port_add()"/>
          <p:cNvSpPr/>
          <p:nvPr/>
        </p:nvSpPr>
        <p:spPr>
          <a:xfrm>
            <a:off x="2994827" y="6494599"/>
            <a:ext cx="2053001"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ofproto-&gt;ofproto_class-&gt;port_add()</a:t>
            </a:r>
          </a:p>
        </p:txBody>
      </p:sp>
      <p:sp>
        <p:nvSpPr>
          <p:cNvPr id="381" name="线条"/>
          <p:cNvSpPr/>
          <p:nvPr/>
        </p:nvSpPr>
        <p:spPr>
          <a:xfrm>
            <a:off x="2731287" y="6628620"/>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2" name="dpif_port_add()"/>
          <p:cNvSpPr/>
          <p:nvPr/>
        </p:nvSpPr>
        <p:spPr>
          <a:xfrm>
            <a:off x="5306267" y="6494599"/>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dpif_port_add()</a:t>
            </a:r>
          </a:p>
        </p:txBody>
      </p:sp>
      <p:sp>
        <p:nvSpPr>
          <p:cNvPr id="383" name="线条"/>
          <p:cNvSpPr/>
          <p:nvPr/>
        </p:nvSpPr>
        <p:spPr>
          <a:xfrm>
            <a:off x="5054374"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4" name="dpif-&gt;dpif_class-&gt;port_add()"/>
          <p:cNvSpPr/>
          <p:nvPr/>
        </p:nvSpPr>
        <p:spPr>
          <a:xfrm>
            <a:off x="6556693" y="6494599"/>
            <a:ext cx="174361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dpif-&gt;dpif_class-&gt;port_add()</a:t>
            </a:r>
          </a:p>
        </p:txBody>
      </p:sp>
      <p:sp>
        <p:nvSpPr>
          <p:cNvPr id="385" name="线条"/>
          <p:cNvSpPr/>
          <p:nvPr/>
        </p:nvSpPr>
        <p:spPr>
          <a:xfrm>
            <a:off x="6304800"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6" name="ofproto_dpif_class注册"/>
          <p:cNvSpPr txBox="1"/>
          <p:nvPr/>
        </p:nvSpPr>
        <p:spPr>
          <a:xfrm>
            <a:off x="3744447" y="577958"/>
            <a:ext cx="1349729"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defTabSz="457200">
              <a:lnSpc>
                <a:spcPts val="3400"/>
              </a:lnSpc>
              <a:defRPr sz="1400" b="0">
                <a:latin typeface="Arial"/>
                <a:ea typeface="Arial"/>
                <a:cs typeface="Arial"/>
                <a:sym typeface="Arial"/>
              </a:defRPr>
            </a:lvl1pPr>
          </a:lstStyle>
          <a:p>
            <a:pPr>
              <a:lnSpc>
                <a:spcPct val="100000"/>
              </a:lnSpc>
            </a:pPr>
            <a:r>
              <a:rPr sz="984"/>
              <a:t>ofproto_dpif_class注册</a:t>
            </a:r>
          </a:p>
        </p:txBody>
      </p:sp>
      <p:sp>
        <p:nvSpPr>
          <p:cNvPr id="387" name="open_dpif_backer()"/>
          <p:cNvSpPr/>
          <p:nvPr/>
        </p:nvSpPr>
        <p:spPr>
          <a:xfrm>
            <a:off x="6608773" y="1685277"/>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open_dpif_backer()</a:t>
            </a:r>
          </a:p>
        </p:txBody>
      </p:sp>
      <p:cxnSp>
        <p:nvCxnSpPr>
          <p:cNvPr id="388" name="连接线"/>
          <p:cNvCxnSpPr>
            <a:stCxn id="390" idx="3"/>
            <a:endCxn id="391" idx="1"/>
          </p:cNvCxnSpPr>
          <p:nvPr/>
        </p:nvCxnSpPr>
        <p:spPr>
          <a:xfrm flipV="1">
            <a:off x="7931908" y="916216"/>
            <a:ext cx="368403" cy="355400"/>
          </a:xfrm>
          <a:prstGeom prst="bentConnector3">
            <a:avLst>
              <a:gd name="adj1" fmla="val 50000"/>
            </a:avLst>
          </a:prstGeom>
          <a:ln w="25400">
            <a:solidFill>
              <a:srgbClr val="000000"/>
            </a:solidFill>
            <a:miter lim="400000"/>
            <a:tailEnd type="arrow"/>
          </a:ln>
        </p:spPr>
      </p:cxnSp>
      <p:cxnSp>
        <p:nvCxnSpPr>
          <p:cNvPr id="389" name="连接线"/>
          <p:cNvCxnSpPr>
            <a:stCxn id="390" idx="3"/>
            <a:endCxn id="392" idx="1"/>
          </p:cNvCxnSpPr>
          <p:nvPr/>
        </p:nvCxnSpPr>
        <p:spPr>
          <a:xfrm>
            <a:off x="7931908" y="1271616"/>
            <a:ext cx="368403" cy="274599"/>
          </a:xfrm>
          <a:prstGeom prst="bentConnector3">
            <a:avLst>
              <a:gd name="adj1" fmla="val 50000"/>
            </a:avLst>
          </a:prstGeom>
          <a:ln w="25400">
            <a:solidFill>
              <a:srgbClr val="000000"/>
            </a:solidFill>
            <a:miter lim="400000"/>
            <a:tailEnd type="arrow"/>
          </a:ln>
        </p:spPr>
      </p:cxnSp>
      <p:sp>
        <p:nvSpPr>
          <p:cNvPr id="390" name="dpif_create_and_open()"/>
          <p:cNvSpPr/>
          <p:nvPr/>
        </p:nvSpPr>
        <p:spPr>
          <a:xfrm>
            <a:off x="6429376" y="1137595"/>
            <a:ext cx="150253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dpif_create_and_open()</a:t>
            </a:r>
          </a:p>
        </p:txBody>
      </p:sp>
      <p:sp>
        <p:nvSpPr>
          <p:cNvPr id="391" name="dpif_create()"/>
          <p:cNvSpPr/>
          <p:nvPr/>
        </p:nvSpPr>
        <p:spPr>
          <a:xfrm>
            <a:off x="8300311" y="782195"/>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dpif_create()</a:t>
            </a:r>
          </a:p>
        </p:txBody>
      </p:sp>
      <p:sp>
        <p:nvSpPr>
          <p:cNvPr id="392" name="dpif_open()"/>
          <p:cNvSpPr/>
          <p:nvPr/>
        </p:nvSpPr>
        <p:spPr>
          <a:xfrm>
            <a:off x="8300311" y="1412193"/>
            <a:ext cx="802438" cy="268043"/>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393" name="线条"/>
          <p:cNvSpPr/>
          <p:nvPr/>
        </p:nvSpPr>
        <p:spPr>
          <a:xfrm>
            <a:off x="6396215" y="1819297"/>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4" name="线条"/>
          <p:cNvSpPr/>
          <p:nvPr/>
        </p:nvSpPr>
        <p:spPr>
          <a:xfrm flipV="1">
            <a:off x="7219551" y="1419413"/>
            <a:ext cx="1" cy="251818"/>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5" name="线条"/>
          <p:cNvSpPr/>
          <p:nvPr/>
        </p:nvSpPr>
        <p:spPr>
          <a:xfrm>
            <a:off x="8701530" y="1064420"/>
            <a:ext cx="1" cy="335377"/>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7332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 name="表格"/>
          <p:cNvGraphicFramePr/>
          <p:nvPr/>
        </p:nvGraphicFramePr>
        <p:xfrm>
          <a:off x="4236582" y="787794"/>
          <a:ext cx="2064189" cy="2682060"/>
        </p:xfrm>
        <a:graphic>
          <a:graphicData uri="http://schemas.openxmlformats.org/drawingml/2006/table">
            <a:tbl>
              <a:tblPr bandRow="1"/>
              <a:tblGrid>
                <a:gridCol w="2064189">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dp_netdev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const struct dpif_class *const 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char *const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cmap poll_threads;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98" name="表格"/>
          <p:cNvGraphicFramePr/>
          <p:nvPr/>
        </p:nvGraphicFramePr>
        <p:xfrm>
          <a:off x="7022803" y="547469"/>
          <a:ext cx="1376575" cy="1069456"/>
        </p:xfrm>
        <a:graphic>
          <a:graphicData uri="http://schemas.openxmlformats.org/drawingml/2006/table">
            <a:tbl>
              <a:tblPr bandRow="1"/>
              <a:tblGrid>
                <a:gridCol w="1376575">
                  <a:extLst>
                    <a:ext uri="{9D8B030D-6E8A-4147-A177-3AD203B41FA5}">
                      <a16:colId xmlns:a16="http://schemas.microsoft.com/office/drawing/2014/main" val="20000"/>
                    </a:ext>
                  </a:extLst>
                </a:gridCol>
              </a:tblGrid>
              <a:tr h="267364">
                <a:tc>
                  <a:txBody>
                    <a:bodyPr/>
                    <a:lstStyle/>
                    <a:p>
                      <a:pPr defTabSz="914400">
                        <a:defRPr sz="1800"/>
                      </a:pPr>
                      <a:r>
                        <a:rPr sz="1000">
                          <a:latin typeface="Arial"/>
                          <a:ea typeface="Arial"/>
                          <a:cs typeface="Arial"/>
                          <a:sym typeface="Arial"/>
                        </a:rPr>
                        <a:t>struct dpif_netdev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364">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364">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364">
                <a:tc>
                  <a:txBody>
                    <a:bodyPr/>
                    <a:lstStyle/>
                    <a:p>
                      <a:pPr algn="l" defTabSz="914400">
                        <a:defRPr sz="1800"/>
                      </a:pPr>
                      <a:r>
                        <a:rPr sz="1000">
                          <a:latin typeface="Arial"/>
                          <a:ea typeface="Arial"/>
                          <a:cs typeface="Arial"/>
                          <a:sym typeface="Arial"/>
                        </a:rPr>
                        <a:t>uint64_t last_port_seq;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3"/>
                  </a:ext>
                </a:extLst>
              </a:tr>
            </a:tbl>
          </a:graphicData>
        </a:graphic>
      </p:graphicFrame>
      <p:graphicFrame>
        <p:nvGraphicFramePr>
          <p:cNvPr id="399" name="表格"/>
          <p:cNvGraphicFramePr/>
          <p:nvPr/>
        </p:nvGraphicFramePr>
        <p:xfrm>
          <a:off x="7044920" y="2251288"/>
          <a:ext cx="2073119" cy="1608846"/>
        </p:xfrm>
        <a:graphic>
          <a:graphicData uri="http://schemas.openxmlformats.org/drawingml/2006/table">
            <a:tbl>
              <a:tblPr bandRow="1"/>
              <a:tblGrid>
                <a:gridCol w="2073119">
                  <a:extLst>
                    <a:ext uri="{9D8B030D-6E8A-4147-A177-3AD203B41FA5}">
                      <a16:colId xmlns:a16="http://schemas.microsoft.com/office/drawing/2014/main" val="20000"/>
                    </a:ext>
                  </a:extLst>
                </a:gridCol>
              </a:tblGrid>
              <a:tr h="268141">
                <a:tc>
                  <a:txBody>
                    <a:bodyPr/>
                    <a:lstStyle/>
                    <a:p>
                      <a:pPr defTabSz="914400">
                        <a:defRPr sz="1800"/>
                      </a:pPr>
                      <a:r>
                        <a:rPr sz="1000">
                          <a:latin typeface="Arial"/>
                          <a:ea typeface="Arial"/>
                          <a:cs typeface="Arial"/>
                          <a:sym typeface="Arial"/>
                        </a:rPr>
                        <a:t>struct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41">
                <a:tc>
                  <a:txBody>
                    <a:bodyPr/>
                    <a:lstStyle/>
                    <a:p>
                      <a:pPr algn="l" defTabSz="914400">
                        <a:defRPr sz="1800"/>
                      </a:pPr>
                      <a:r>
                        <a:rPr sz="1000">
                          <a:latin typeface="Arial"/>
                          <a:ea typeface="Arial"/>
                          <a:cs typeface="Arial"/>
                          <a:sym typeface="Arial"/>
                        </a:rPr>
                        <a:t>const struct dpif_class *dpif_class;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41">
                <a:tc>
                  <a:txBody>
                    <a:bodyPr/>
                    <a:lstStyle/>
                    <a:p>
                      <a:pPr algn="l" defTabSz="914400">
                        <a:defRPr sz="1800"/>
                      </a:pPr>
                      <a:r>
                        <a:rPr sz="1000">
                          <a:latin typeface="Arial"/>
                          <a:ea typeface="Arial"/>
                          <a:cs typeface="Arial"/>
                          <a:sym typeface="Arial"/>
                        </a:rPr>
                        <a:t>char *base_name;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41">
                <a:tc>
                  <a:txBody>
                    <a:bodyPr/>
                    <a:lstStyle/>
                    <a:p>
                      <a:pPr algn="l" defTabSz="914400">
                        <a:defRPr sz="1800"/>
                      </a:pPr>
                      <a:r>
                        <a:rPr sz="1000">
                          <a:latin typeface="Arial"/>
                          <a:ea typeface="Arial"/>
                          <a:cs typeface="Arial"/>
                          <a:sym typeface="Arial"/>
                        </a:rPr>
                        <a:t>char *full_name;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41">
                <a:tc>
                  <a:txBody>
                    <a:bodyPr/>
                    <a:lstStyle/>
                    <a:p>
                      <a:pPr algn="l" defTabSz="914400">
                        <a:defRPr sz="1800"/>
                      </a:pPr>
                      <a:r>
                        <a:rPr sz="1000">
                          <a:latin typeface="Arial"/>
                          <a:ea typeface="Arial"/>
                          <a:cs typeface="Arial"/>
                          <a:sym typeface="Arial"/>
                        </a:rPr>
                        <a:t>uint8_t netflow_engine_type;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41">
                <a:tc>
                  <a:txBody>
                    <a:bodyPr/>
                    <a:lstStyle/>
                    <a:p>
                      <a:pPr algn="l" defTabSz="914400">
                        <a:defRPr sz="1800"/>
                      </a:pPr>
                      <a:r>
                        <a:rPr sz="1000">
                          <a:latin typeface="Arial"/>
                          <a:ea typeface="Arial"/>
                          <a:cs typeface="Arial"/>
                          <a:sym typeface="Arial"/>
                        </a:rPr>
                        <a:t>uint8_t netflow_engine_id;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graphicFrame>
        <p:nvGraphicFramePr>
          <p:cNvPr id="400" name="表格"/>
          <p:cNvGraphicFramePr/>
          <p:nvPr/>
        </p:nvGraphicFramePr>
        <p:xfrm>
          <a:off x="1952452" y="778864"/>
          <a:ext cx="1702409" cy="2674690"/>
        </p:xfrm>
        <a:graphic>
          <a:graphicData uri="http://schemas.openxmlformats.org/drawingml/2006/table">
            <a:tbl>
              <a:tblPr bandRow="1"/>
              <a:tblGrid>
                <a:gridCol w="1702409">
                  <a:extLst>
                    <a:ext uri="{9D8B030D-6E8A-4147-A177-3AD203B41FA5}">
                      <a16:colId xmlns:a16="http://schemas.microsoft.com/office/drawing/2014/main" val="20000"/>
                    </a:ext>
                  </a:extLst>
                </a:gridCol>
              </a:tblGrid>
              <a:tr h="267469">
                <a:tc>
                  <a:txBody>
                    <a:bodyPr/>
                    <a:lstStyle/>
                    <a:p>
                      <a:pPr defTabSz="914400">
                        <a:defRPr sz="1800"/>
                      </a:pPr>
                      <a:r>
                        <a:rPr sz="1000">
                          <a:latin typeface="Arial"/>
                          <a:ea typeface="Arial"/>
                          <a:cs typeface="Arial"/>
                          <a:sym typeface="Arial"/>
                        </a:rPr>
                        <a:t>struct dp_netdev_port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69">
                <a:tc>
                  <a:txBody>
                    <a:bodyPr/>
                    <a:lstStyle/>
                    <a:p>
                      <a:pPr algn="l" defTabSz="914400">
                        <a:defRPr sz="1800"/>
                      </a:pPr>
                      <a:r>
                        <a:rPr sz="1000">
                          <a:latin typeface="Arial"/>
                          <a:ea typeface="Arial"/>
                          <a:cs typeface="Arial"/>
                          <a:sym typeface="Arial"/>
                        </a:rPr>
                        <a:t>odp_port_t port_no;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69">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69">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469">
                <a:tc>
                  <a:txBody>
                    <a:bodyPr/>
                    <a:lstStyle/>
                    <a:p>
                      <a:pPr algn="l" defTabSz="914400">
                        <a:defRPr sz="1800"/>
                      </a:pPr>
                      <a:r>
                        <a:rPr sz="1000">
                          <a:latin typeface="Arial"/>
                          <a:ea typeface="Arial"/>
                          <a:cs typeface="Arial"/>
                          <a:sym typeface="Arial"/>
                        </a:rPr>
                        <a:t>struct dp_netdev_rxq *rxqs;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469">
                <a:tc>
                  <a:txBody>
                    <a:bodyPr/>
                    <a:lstStyle/>
                    <a:p>
                      <a:pPr algn="l" defTabSz="914400">
                        <a:defRPr sz="1800"/>
                      </a:pPr>
                      <a:r>
                        <a:rPr sz="1000">
                          <a:latin typeface="Arial"/>
                          <a:ea typeface="Arial"/>
                          <a:cs typeface="Arial"/>
                          <a:sym typeface="Arial"/>
                        </a:rPr>
                        <a:t>unsigned n_rxq;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469">
                <a:tc>
                  <a:txBody>
                    <a:bodyPr/>
                    <a:lstStyle/>
                    <a:p>
                      <a:pPr algn="l" defTabSz="914400">
                        <a:defRPr sz="1800"/>
                      </a:pPr>
                      <a:r>
                        <a:rPr sz="1000">
                          <a:latin typeface="Arial"/>
                          <a:ea typeface="Arial"/>
                          <a:cs typeface="Arial"/>
                          <a:sym typeface="Arial"/>
                        </a:rPr>
                        <a:t>char *rxq_affinity_list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sp>
        <p:nvSpPr>
          <p:cNvPr id="414" name="连接线"/>
          <p:cNvSpPr/>
          <p:nvPr/>
        </p:nvSpPr>
        <p:spPr>
          <a:xfrm>
            <a:off x="6107906" y="1734145"/>
            <a:ext cx="1003698" cy="4964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5" name="连接线"/>
          <p:cNvSpPr/>
          <p:nvPr/>
        </p:nvSpPr>
        <p:spPr>
          <a:xfrm>
            <a:off x="2804815" y="582215"/>
            <a:ext cx="1481435" cy="1947566"/>
          </a:xfrm>
          <a:custGeom>
            <a:avLst/>
            <a:gdLst/>
            <a:ahLst/>
            <a:cxnLst>
              <a:cxn ang="0">
                <a:pos x="wd2" y="hd2"/>
              </a:cxn>
              <a:cxn ang="5400000">
                <a:pos x="wd2" y="hd2"/>
              </a:cxn>
              <a:cxn ang="10800000">
                <a:pos x="wd2" y="hd2"/>
              </a:cxn>
              <a:cxn ang="16200000">
                <a:pos x="wd2" y="hd2"/>
              </a:cxn>
            </a:cxnLst>
            <a:rect l="0" t="0" r="r" b="b"/>
            <a:pathLst>
              <a:path w="21600" h="21600" extrusionOk="0">
                <a:moveTo>
                  <a:pt x="0" y="1981"/>
                </a:moveTo>
                <a:lnTo>
                  <a:pt x="0" y="0"/>
                </a:lnTo>
                <a:lnTo>
                  <a:pt x="16718" y="0"/>
                </a:lnTo>
                <a:lnTo>
                  <a:pt x="16718" y="21600"/>
                </a:lnTo>
                <a:lnTo>
                  <a:pt x="21600" y="21600"/>
                </a:lnTo>
              </a:path>
            </a:pathLst>
          </a:custGeom>
          <a:ln w="25400">
            <a:solidFill>
              <a:srgbClr val="000000"/>
            </a:solidFill>
            <a:miter lim="400000"/>
            <a:headEnd type="arrow"/>
          </a:ln>
        </p:spPr>
        <p:txBody>
          <a:bodyPr/>
          <a:lstStyle/>
          <a:p>
            <a:endParaRPr sz="1266"/>
          </a:p>
        </p:txBody>
      </p:sp>
      <p:sp>
        <p:nvSpPr>
          <p:cNvPr id="416" name="连接线"/>
          <p:cNvSpPr/>
          <p:nvPr/>
        </p:nvSpPr>
        <p:spPr>
          <a:xfrm>
            <a:off x="8187631" y="927795"/>
            <a:ext cx="864394" cy="12814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7" name="连接线"/>
          <p:cNvSpPr/>
          <p:nvPr/>
        </p:nvSpPr>
        <p:spPr>
          <a:xfrm>
            <a:off x="5267623" y="591145"/>
            <a:ext cx="1807369" cy="624185"/>
          </a:xfrm>
          <a:custGeom>
            <a:avLst/>
            <a:gdLst/>
            <a:ahLst/>
            <a:cxnLst>
              <a:cxn ang="0">
                <a:pos x="wd2" y="hd2"/>
              </a:cxn>
              <a:cxn ang="5400000">
                <a:pos x="wd2" y="hd2"/>
              </a:cxn>
              <a:cxn ang="10800000">
                <a:pos x="wd2" y="hd2"/>
              </a:cxn>
              <a:cxn ang="16200000">
                <a:pos x="wd2" y="hd2"/>
              </a:cxn>
            </a:cxnLst>
            <a:rect l="0" t="0" r="r" b="b"/>
            <a:pathLst>
              <a:path w="21600" h="21600" extrusionOk="0">
                <a:moveTo>
                  <a:pt x="0" y="6180"/>
                </a:moveTo>
                <a:lnTo>
                  <a:pt x="0" y="0"/>
                </a:lnTo>
                <a:lnTo>
                  <a:pt x="16093" y="0"/>
                </a:lnTo>
                <a:lnTo>
                  <a:pt x="16093" y="21600"/>
                </a:lnTo>
                <a:lnTo>
                  <a:pt x="21600" y="21600"/>
                </a:lnTo>
              </a:path>
            </a:pathLst>
          </a:custGeom>
          <a:ln w="25400">
            <a:solidFill>
              <a:srgbClr val="000000"/>
            </a:solidFill>
            <a:miter lim="400000"/>
            <a:headEnd type="arrow"/>
          </a:ln>
        </p:spPr>
        <p:txBody>
          <a:bodyPr/>
          <a:lstStyle/>
          <a:p>
            <a:endParaRPr sz="1266"/>
          </a:p>
        </p:txBody>
      </p:sp>
      <p:graphicFrame>
        <p:nvGraphicFramePr>
          <p:cNvPr id="405" name="表格"/>
          <p:cNvGraphicFramePr/>
          <p:nvPr/>
        </p:nvGraphicFramePr>
        <p:xfrm>
          <a:off x="150768" y="4008739"/>
          <a:ext cx="2161668" cy="1873515"/>
        </p:xfrm>
        <a:graphic>
          <a:graphicData uri="http://schemas.openxmlformats.org/drawingml/2006/table">
            <a:tbl>
              <a:tblPr bandRow="1"/>
              <a:tblGrid>
                <a:gridCol w="2161668">
                  <a:extLst>
                    <a:ext uri="{9D8B030D-6E8A-4147-A177-3AD203B41FA5}">
                      <a16:colId xmlns:a16="http://schemas.microsoft.com/office/drawing/2014/main" val="20000"/>
                    </a:ext>
                  </a:extLst>
                </a:gridCol>
              </a:tblGrid>
              <a:tr h="267645">
                <a:tc>
                  <a:txBody>
                    <a:bodyPr/>
                    <a:lstStyle/>
                    <a:p>
                      <a:pPr defTabSz="914400">
                        <a:defRPr sz="1800"/>
                      </a:pPr>
                      <a:r>
                        <a:rPr sz="1000">
                          <a:latin typeface="Arial"/>
                          <a:ea typeface="Arial"/>
                          <a:cs typeface="Arial"/>
                          <a:sym typeface="Arial"/>
                        </a:rPr>
                        <a:t>struct dp_netdev_rxq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45">
                <a:tc>
                  <a:txBody>
                    <a:bodyPr/>
                    <a:lstStyle/>
                    <a:p>
                      <a:pPr algn="l" defTabSz="914400">
                        <a:defRPr sz="1800"/>
                      </a:pPr>
                      <a:r>
                        <a:rPr sz="1000">
                          <a:latin typeface="Arial"/>
                          <a:ea typeface="Arial"/>
                          <a:cs typeface="Arial"/>
                          <a:sym typeface="Arial"/>
                        </a:rPr>
                        <a:t>struct dp_netdev_port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45">
                <a:tc>
                  <a:txBody>
                    <a:bodyPr/>
                    <a:lstStyle/>
                    <a:p>
                      <a:pPr algn="l" defTabSz="914400">
                        <a:defRPr sz="1800"/>
                      </a:pPr>
                      <a:r>
                        <a:rPr sz="1000">
                          <a:latin typeface="Arial"/>
                          <a:ea typeface="Arial"/>
                          <a:cs typeface="Arial"/>
                          <a:sym typeface="Arial"/>
                        </a:rPr>
                        <a:t>struct netdev_rxq *rx;</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645">
                <a:tc>
                  <a:txBody>
                    <a:bodyPr/>
                    <a:lstStyle/>
                    <a:p>
                      <a:pPr algn="l" defTabSz="914400">
                        <a:defRPr sz="1800"/>
                      </a:pPr>
                      <a:r>
                        <a:rPr sz="1000">
                          <a:latin typeface="Arial"/>
                          <a:ea typeface="Arial"/>
                          <a:cs typeface="Arial"/>
                          <a:sym typeface="Arial"/>
                        </a:rPr>
                        <a:t>unsigned core_id;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645">
                <a:tc>
                  <a:txBody>
                    <a:bodyPr/>
                    <a:lstStyle/>
                    <a:p>
                      <a:pPr algn="l" defTabSz="914400">
                        <a:defRPr sz="1800"/>
                      </a:pPr>
                      <a:r>
                        <a:rPr sz="1000">
                          <a:latin typeface="Arial"/>
                          <a:ea typeface="Arial"/>
                          <a:cs typeface="Arial"/>
                          <a:sym typeface="Arial"/>
                        </a:rPr>
                        <a:t>unsigned intrvl;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645">
                <a:tc>
                  <a:txBody>
                    <a:bodyPr/>
                    <a:lstStyle/>
                    <a:p>
                      <a:pPr algn="l" defTabSz="914400">
                        <a:defRPr sz="1800"/>
                      </a:pPr>
                      <a:r>
                        <a:rPr sz="1000">
                          <a:latin typeface="Arial"/>
                          <a:ea typeface="Arial"/>
                          <a:cs typeface="Arial"/>
                          <a:sym typeface="Arial"/>
                        </a:rPr>
                        <a:t>struct dp_netdev_pmd_thread *pmd;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64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sp>
        <p:nvSpPr>
          <p:cNvPr id="418" name="连接线"/>
          <p:cNvSpPr/>
          <p:nvPr/>
        </p:nvSpPr>
        <p:spPr>
          <a:xfrm>
            <a:off x="1230511" y="2544961"/>
            <a:ext cx="785813" cy="14457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419" name="连接线"/>
          <p:cNvSpPr/>
          <p:nvPr/>
        </p:nvSpPr>
        <p:spPr>
          <a:xfrm>
            <a:off x="2191345" y="3475435"/>
            <a:ext cx="613470" cy="9438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graphicFrame>
        <p:nvGraphicFramePr>
          <p:cNvPr id="408" name="表格"/>
          <p:cNvGraphicFramePr/>
          <p:nvPr/>
        </p:nvGraphicFramePr>
        <p:xfrm>
          <a:off x="3933561" y="4008739"/>
          <a:ext cx="1857888" cy="2145056"/>
        </p:xfrm>
        <a:graphic>
          <a:graphicData uri="http://schemas.openxmlformats.org/drawingml/2006/table">
            <a:tbl>
              <a:tblPr bandRow="1"/>
              <a:tblGrid>
                <a:gridCol w="1857888">
                  <a:extLst>
                    <a:ext uri="{9D8B030D-6E8A-4147-A177-3AD203B41FA5}">
                      <a16:colId xmlns:a16="http://schemas.microsoft.com/office/drawing/2014/main" val="20000"/>
                    </a:ext>
                  </a:extLst>
                </a:gridCol>
              </a:tblGrid>
              <a:tr h="268132">
                <a:tc>
                  <a:txBody>
                    <a:bodyPr/>
                    <a:lstStyle/>
                    <a:p>
                      <a:pPr defTabSz="914400">
                        <a:defRPr sz="1800"/>
                      </a:pPr>
                      <a:r>
                        <a:rPr sz="1000">
                          <a:latin typeface="Arial"/>
                          <a:ea typeface="Arial"/>
                          <a:cs typeface="Arial"/>
                          <a:sym typeface="Arial"/>
                        </a:rPr>
                        <a:t>struct dp_netdev_pmd_thread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32">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32">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32">
                <a:tc>
                  <a:txBody>
                    <a:bodyPr/>
                    <a:lstStyle/>
                    <a:p>
                      <a:pPr algn="l" defTabSz="914400">
                        <a:defRPr sz="1800"/>
                      </a:pPr>
                      <a:r>
                        <a:rPr sz="1000">
                          <a:latin typeface="Arial"/>
                          <a:ea typeface="Arial"/>
                          <a:cs typeface="Arial"/>
                          <a:sym typeface="Arial"/>
                        </a:rPr>
                        <a:t>struct cmap_node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32">
                <a:tc>
                  <a:txBody>
                    <a:bodyPr/>
                    <a:lstStyle/>
                    <a:p>
                      <a:pPr algn="l" defTabSz="914400">
                        <a:defRPr sz="1800"/>
                      </a:pPr>
                      <a:r>
                        <a:rPr sz="1000">
                          <a:latin typeface="Arial"/>
                          <a:ea typeface="Arial"/>
                          <a:cs typeface="Arial"/>
                          <a:sym typeface="Arial"/>
                        </a:rPr>
                        <a:t>struct hmap poll_list;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132">
                <a:tc>
                  <a:txBody>
                    <a:bodyPr/>
                    <a:lstStyle/>
                    <a:p>
                      <a:pPr algn="l" defTabSz="914400">
                        <a:defRPr sz="1800"/>
                      </a:pPr>
                      <a:r>
                        <a:rPr sz="1000">
                          <a:latin typeface="Arial"/>
                          <a:ea typeface="Arial"/>
                          <a:cs typeface="Arial"/>
                          <a:sym typeface="Arial"/>
                        </a:rPr>
                        <a:t>struct hmap tx_ports;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7"/>
                  </a:ext>
                </a:extLst>
              </a:tr>
            </a:tbl>
          </a:graphicData>
        </a:graphic>
      </p:graphicFrame>
      <p:sp>
        <p:nvSpPr>
          <p:cNvPr id="420" name="连接线"/>
          <p:cNvSpPr/>
          <p:nvPr/>
        </p:nvSpPr>
        <p:spPr>
          <a:xfrm>
            <a:off x="2276178" y="3812083"/>
            <a:ext cx="2586038" cy="1671638"/>
          </a:xfrm>
          <a:custGeom>
            <a:avLst/>
            <a:gdLst/>
            <a:ahLst/>
            <a:cxnLst>
              <a:cxn ang="0">
                <a:pos x="wd2" y="hd2"/>
              </a:cxn>
              <a:cxn ang="5400000">
                <a:pos x="wd2" y="hd2"/>
              </a:cxn>
              <a:cxn ang="10800000">
                <a:pos x="wd2" y="hd2"/>
              </a:cxn>
              <a:cxn ang="16200000">
                <a:pos x="wd2" y="hd2"/>
              </a:cxn>
            </a:cxnLst>
            <a:rect l="0" t="0" r="r" b="b"/>
            <a:pathLst>
              <a:path w="21600" h="21600" extrusionOk="0">
                <a:moveTo>
                  <a:pt x="21600" y="2308"/>
                </a:moveTo>
                <a:lnTo>
                  <a:pt x="21600" y="0"/>
                </a:lnTo>
                <a:lnTo>
                  <a:pt x="9308" y="0"/>
                </a:lnTo>
                <a:lnTo>
                  <a:pt x="9308" y="21600"/>
                </a:lnTo>
                <a:lnTo>
                  <a:pt x="0" y="21600"/>
                </a:lnTo>
              </a:path>
            </a:pathLst>
          </a:custGeom>
          <a:ln w="25400">
            <a:solidFill>
              <a:srgbClr val="000000"/>
            </a:solidFill>
            <a:miter lim="400000"/>
            <a:headEnd type="arrow"/>
          </a:ln>
        </p:spPr>
        <p:txBody>
          <a:bodyPr/>
          <a:lstStyle/>
          <a:p>
            <a:endParaRPr sz="1266"/>
          </a:p>
        </p:txBody>
      </p:sp>
      <p:sp>
        <p:nvSpPr>
          <p:cNvPr id="421" name="连接线"/>
          <p:cNvSpPr/>
          <p:nvPr/>
        </p:nvSpPr>
        <p:spPr>
          <a:xfrm>
            <a:off x="5813226" y="3084314"/>
            <a:ext cx="814388" cy="10349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4358" y="0"/>
                </a:lnTo>
              </a:path>
            </a:pathLst>
          </a:custGeom>
          <a:ln w="25400">
            <a:solidFill>
              <a:srgbClr val="000000"/>
            </a:solidFill>
            <a:miter lim="400000"/>
            <a:headEnd type="arrow"/>
          </a:ln>
        </p:spPr>
        <p:txBody>
          <a:bodyPr/>
          <a:lstStyle/>
          <a:p>
            <a:endParaRPr sz="1266"/>
          </a:p>
        </p:txBody>
      </p:sp>
      <p:graphicFrame>
        <p:nvGraphicFramePr>
          <p:cNvPr id="411" name="表格"/>
          <p:cNvGraphicFramePr/>
          <p:nvPr/>
        </p:nvGraphicFramePr>
        <p:xfrm>
          <a:off x="6499933" y="4678358"/>
          <a:ext cx="1605491" cy="805818"/>
        </p:xfrm>
        <a:graphic>
          <a:graphicData uri="http://schemas.openxmlformats.org/drawingml/2006/table">
            <a:tbl>
              <a:tblPr bandRow="1"/>
              <a:tblGrid>
                <a:gridCol w="1605491">
                  <a:extLst>
                    <a:ext uri="{9D8B030D-6E8A-4147-A177-3AD203B41FA5}">
                      <a16:colId xmlns:a16="http://schemas.microsoft.com/office/drawing/2014/main" val="20000"/>
                    </a:ext>
                  </a:extLst>
                </a:gridCol>
              </a:tblGrid>
              <a:tr h="268606">
                <a:tc>
                  <a:txBody>
                    <a:bodyPr/>
                    <a:lstStyle/>
                    <a:p>
                      <a:pPr defTabSz="914400">
                        <a:defRPr sz="1800"/>
                      </a:pPr>
                      <a:r>
                        <a:rPr sz="1000">
                          <a:latin typeface="Arial"/>
                          <a:ea typeface="Arial"/>
                          <a:cs typeface="Arial"/>
                          <a:sym typeface="Arial"/>
                        </a:rPr>
                        <a:t>struct rxq_poll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606">
                <a:tc>
                  <a:txBody>
                    <a:bodyPr/>
                    <a:lstStyle/>
                    <a:p>
                      <a:pPr algn="l" defTabSz="914400">
                        <a:defRPr sz="1800"/>
                      </a:pPr>
                      <a:r>
                        <a:rPr sz="1000">
                          <a:latin typeface="Arial"/>
                          <a:ea typeface="Arial"/>
                          <a:cs typeface="Arial"/>
                          <a:sym typeface="Arial"/>
                        </a:rPr>
                        <a:t>struct dp_netdev_rxq *rxq;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606">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422" name="连接线"/>
          <p:cNvSpPr/>
          <p:nvPr/>
        </p:nvSpPr>
        <p:spPr>
          <a:xfrm>
            <a:off x="5599807" y="4481810"/>
            <a:ext cx="1703785" cy="991195"/>
          </a:xfrm>
          <a:custGeom>
            <a:avLst/>
            <a:gdLst/>
            <a:ahLst/>
            <a:cxnLst>
              <a:cxn ang="0">
                <a:pos x="wd2" y="hd2"/>
              </a:cxn>
              <a:cxn ang="5400000">
                <a:pos x="wd2" y="hd2"/>
              </a:cxn>
              <a:cxn ang="10800000">
                <a:pos x="wd2" y="hd2"/>
              </a:cxn>
              <a:cxn ang="16200000">
                <a:pos x="wd2" y="hd2"/>
              </a:cxn>
            </a:cxnLst>
            <a:rect l="0" t="0" r="r" b="b"/>
            <a:pathLst>
              <a:path w="21600" h="21600" extrusionOk="0">
                <a:moveTo>
                  <a:pt x="21600" y="3892"/>
                </a:moveTo>
                <a:lnTo>
                  <a:pt x="21600" y="0"/>
                </a:lnTo>
                <a:lnTo>
                  <a:pt x="8196" y="0"/>
                </a:lnTo>
                <a:lnTo>
                  <a:pt x="8196" y="21600"/>
                </a:lnTo>
                <a:lnTo>
                  <a:pt x="0" y="21600"/>
                </a:lnTo>
              </a:path>
            </a:pathLst>
          </a:custGeom>
          <a:ln w="25400">
            <a:solidFill>
              <a:srgbClr val="000000"/>
            </a:solidFill>
            <a:miter lim="400000"/>
            <a:headEnd type="arrow"/>
          </a:ln>
        </p:spPr>
        <p:txBody>
          <a:bodyPr/>
          <a:lstStyle/>
          <a:p>
            <a:endParaRPr sz="1266"/>
          </a:p>
        </p:txBody>
      </p:sp>
      <p:sp>
        <p:nvSpPr>
          <p:cNvPr id="423" name="连接线"/>
          <p:cNvSpPr/>
          <p:nvPr/>
        </p:nvSpPr>
        <p:spPr>
          <a:xfrm>
            <a:off x="1230511" y="5063133"/>
            <a:ext cx="7081243" cy="1343918"/>
          </a:xfrm>
          <a:custGeom>
            <a:avLst/>
            <a:gdLst/>
            <a:ahLst/>
            <a:cxnLst>
              <a:cxn ang="0">
                <a:pos x="wd2" y="hd2"/>
              </a:cxn>
              <a:cxn ang="5400000">
                <a:pos x="wd2" y="hd2"/>
              </a:cxn>
              <a:cxn ang="10800000">
                <a:pos x="wd2" y="hd2"/>
              </a:cxn>
              <a:cxn ang="16200000">
                <a:pos x="wd2" y="hd2"/>
              </a:cxn>
            </a:cxnLst>
            <a:rect l="0" t="0" r="r" b="b"/>
            <a:pathLst>
              <a:path w="21600" h="21600" extrusionOk="0">
                <a:moveTo>
                  <a:pt x="0" y="13477"/>
                </a:moveTo>
                <a:lnTo>
                  <a:pt x="0" y="21600"/>
                </a:lnTo>
                <a:lnTo>
                  <a:pt x="21600" y="21600"/>
                </a:lnTo>
                <a:lnTo>
                  <a:pt x="21600" y="0"/>
                </a:lnTo>
                <a:lnTo>
                  <a:pt x="20647" y="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579569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for each rxq"/>
          <p:cNvSpPr txBox="1"/>
          <p:nvPr/>
        </p:nvSpPr>
        <p:spPr>
          <a:xfrm>
            <a:off x="3717061" y="3969721"/>
            <a:ext cx="738985"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rxq</a:t>
            </a:r>
          </a:p>
        </p:txBody>
      </p:sp>
      <p:sp>
        <p:nvSpPr>
          <p:cNvPr id="426" name="dpif_open()"/>
          <p:cNvSpPr/>
          <p:nvPr/>
        </p:nvSpPr>
        <p:spPr>
          <a:xfrm>
            <a:off x="-59780" y="592509"/>
            <a:ext cx="8534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427" name="do_open()"/>
          <p:cNvSpPr/>
          <p:nvPr/>
        </p:nvSpPr>
        <p:spPr>
          <a:xfrm>
            <a:off x="1074259" y="592509"/>
            <a:ext cx="73144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do_open()</a:t>
            </a:r>
          </a:p>
        </p:txBody>
      </p:sp>
      <p:cxnSp>
        <p:nvCxnSpPr>
          <p:cNvPr id="428" name="连接线"/>
          <p:cNvCxnSpPr>
            <a:stCxn id="427" idx="3"/>
            <a:endCxn id="430" idx="1"/>
          </p:cNvCxnSpPr>
          <p:nvPr/>
        </p:nvCxnSpPr>
        <p:spPr>
          <a:xfrm flipV="1">
            <a:off x="1805701" y="207616"/>
            <a:ext cx="435988" cy="518914"/>
          </a:xfrm>
          <a:prstGeom prst="bentConnector3">
            <a:avLst>
              <a:gd name="adj1" fmla="val 50000"/>
            </a:avLst>
          </a:prstGeom>
          <a:ln w="25400">
            <a:solidFill>
              <a:srgbClr val="000000"/>
            </a:solidFill>
            <a:miter lim="400000"/>
            <a:tailEnd type="arrow"/>
          </a:ln>
        </p:spPr>
      </p:cxnSp>
      <p:sp>
        <p:nvSpPr>
          <p:cNvPr id="429" name="线条"/>
          <p:cNvSpPr/>
          <p:nvPr/>
        </p:nvSpPr>
        <p:spPr>
          <a:xfrm>
            <a:off x="806697" y="72652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30" name="dp_initialize()"/>
          <p:cNvSpPr/>
          <p:nvPr/>
        </p:nvSpPr>
        <p:spPr>
          <a:xfrm>
            <a:off x="2241689" y="73595"/>
            <a:ext cx="8534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dp_initialize()</a:t>
            </a:r>
          </a:p>
        </p:txBody>
      </p:sp>
      <p:cxnSp>
        <p:nvCxnSpPr>
          <p:cNvPr id="431" name="连接线"/>
          <p:cNvCxnSpPr>
            <a:stCxn id="427" idx="3"/>
            <a:endCxn id="444" idx="1"/>
          </p:cNvCxnSpPr>
          <p:nvPr/>
        </p:nvCxnSpPr>
        <p:spPr>
          <a:xfrm>
            <a:off x="1805701" y="726530"/>
            <a:ext cx="435988" cy="402606"/>
          </a:xfrm>
          <a:prstGeom prst="bentConnector3">
            <a:avLst>
              <a:gd name="adj1" fmla="val 50000"/>
            </a:avLst>
          </a:prstGeom>
          <a:ln w="25400">
            <a:solidFill>
              <a:srgbClr val="000000"/>
            </a:solidFill>
            <a:miter lim="400000"/>
            <a:tailEnd type="arrow"/>
          </a:ln>
        </p:spPr>
      </p:cxnSp>
      <p:cxnSp>
        <p:nvCxnSpPr>
          <p:cNvPr id="432" name="连接线"/>
          <p:cNvCxnSpPr>
            <a:stCxn id="450" idx="3"/>
            <a:endCxn id="452" idx="1"/>
          </p:cNvCxnSpPr>
          <p:nvPr/>
        </p:nvCxnSpPr>
        <p:spPr>
          <a:xfrm flipV="1">
            <a:off x="1422836" y="2262655"/>
            <a:ext cx="494556" cy="1432853"/>
          </a:xfrm>
          <a:prstGeom prst="bentConnector3">
            <a:avLst>
              <a:gd name="adj1" fmla="val 50000"/>
            </a:avLst>
          </a:prstGeom>
          <a:ln w="25400">
            <a:solidFill>
              <a:srgbClr val="000000"/>
            </a:solidFill>
            <a:miter lim="400000"/>
            <a:tailEnd type="arrow"/>
          </a:ln>
        </p:spPr>
      </p:cxnSp>
      <p:cxnSp>
        <p:nvCxnSpPr>
          <p:cNvPr id="433" name="连接线"/>
          <p:cNvCxnSpPr>
            <a:stCxn id="478" idx="3"/>
            <a:endCxn id="484" idx="1"/>
          </p:cNvCxnSpPr>
          <p:nvPr/>
        </p:nvCxnSpPr>
        <p:spPr>
          <a:xfrm>
            <a:off x="5043791" y="4306301"/>
            <a:ext cx="865250" cy="169917"/>
          </a:xfrm>
          <a:prstGeom prst="bentConnector3">
            <a:avLst>
              <a:gd name="adj1" fmla="val 50000"/>
            </a:avLst>
          </a:prstGeom>
          <a:ln w="25400">
            <a:solidFill>
              <a:srgbClr val="000000"/>
            </a:solidFill>
            <a:miter lim="400000"/>
            <a:tailEnd type="arrow"/>
          </a:ln>
        </p:spPr>
      </p:cxnSp>
      <p:cxnSp>
        <p:nvCxnSpPr>
          <p:cNvPr id="434" name="连接线"/>
          <p:cNvCxnSpPr>
            <a:stCxn id="450" idx="3"/>
            <a:endCxn id="454" idx="1"/>
          </p:cNvCxnSpPr>
          <p:nvPr/>
        </p:nvCxnSpPr>
        <p:spPr>
          <a:xfrm flipV="1">
            <a:off x="1422836" y="2816404"/>
            <a:ext cx="494556" cy="879104"/>
          </a:xfrm>
          <a:prstGeom prst="bentConnector3">
            <a:avLst>
              <a:gd name="adj1" fmla="val 50000"/>
            </a:avLst>
          </a:prstGeom>
          <a:ln w="25400">
            <a:solidFill>
              <a:srgbClr val="000000"/>
            </a:solidFill>
            <a:miter lim="400000"/>
            <a:tailEnd type="arrow"/>
          </a:ln>
        </p:spPr>
      </p:cxnSp>
      <p:cxnSp>
        <p:nvCxnSpPr>
          <p:cNvPr id="435" name="连接线"/>
          <p:cNvCxnSpPr>
            <a:stCxn id="450" idx="3"/>
            <a:endCxn id="451" idx="1"/>
          </p:cNvCxnSpPr>
          <p:nvPr/>
        </p:nvCxnSpPr>
        <p:spPr>
          <a:xfrm flipV="1">
            <a:off x="1422836" y="1714409"/>
            <a:ext cx="494556" cy="1981099"/>
          </a:xfrm>
          <a:prstGeom prst="bentConnector3">
            <a:avLst>
              <a:gd name="adj1" fmla="val 50000"/>
            </a:avLst>
          </a:prstGeom>
          <a:ln w="25400">
            <a:solidFill>
              <a:srgbClr val="000000"/>
            </a:solidFill>
            <a:miter lim="400000"/>
            <a:tailEnd type="arrow"/>
          </a:ln>
        </p:spPr>
      </p:cxnSp>
      <p:cxnSp>
        <p:nvCxnSpPr>
          <p:cNvPr id="436" name="连接线"/>
          <p:cNvCxnSpPr>
            <a:stCxn id="447" idx="3"/>
            <a:endCxn id="449" idx="1"/>
          </p:cNvCxnSpPr>
          <p:nvPr/>
        </p:nvCxnSpPr>
        <p:spPr>
          <a:xfrm>
            <a:off x="7408791" y="821162"/>
            <a:ext cx="374387" cy="307974"/>
          </a:xfrm>
          <a:prstGeom prst="bentConnector3">
            <a:avLst>
              <a:gd name="adj1" fmla="val 50000"/>
            </a:avLst>
          </a:prstGeom>
          <a:ln w="25400">
            <a:solidFill>
              <a:srgbClr val="000000"/>
            </a:solidFill>
            <a:miter lim="400000"/>
            <a:tailEnd type="arrow"/>
          </a:ln>
        </p:spPr>
      </p:cxnSp>
      <p:cxnSp>
        <p:nvCxnSpPr>
          <p:cNvPr id="437" name="连接线"/>
          <p:cNvCxnSpPr>
            <a:stCxn id="447" idx="3"/>
            <a:endCxn id="448" idx="1"/>
          </p:cNvCxnSpPr>
          <p:nvPr/>
        </p:nvCxnSpPr>
        <p:spPr>
          <a:xfrm flipV="1">
            <a:off x="7408791" y="501299"/>
            <a:ext cx="386274" cy="319863"/>
          </a:xfrm>
          <a:prstGeom prst="bentConnector3">
            <a:avLst>
              <a:gd name="adj1" fmla="val 50000"/>
            </a:avLst>
          </a:prstGeom>
          <a:ln w="25400">
            <a:solidFill>
              <a:srgbClr val="000000"/>
            </a:solidFill>
            <a:miter lim="400000"/>
            <a:tailEnd type="arrow"/>
          </a:ln>
        </p:spPr>
      </p:cxnSp>
      <p:cxnSp>
        <p:nvCxnSpPr>
          <p:cNvPr id="438" name="连接线"/>
          <p:cNvCxnSpPr>
            <a:stCxn id="446" idx="3"/>
            <a:endCxn id="447" idx="1"/>
          </p:cNvCxnSpPr>
          <p:nvPr/>
        </p:nvCxnSpPr>
        <p:spPr>
          <a:xfrm>
            <a:off x="6048171" y="821162"/>
            <a:ext cx="375656" cy="12700"/>
          </a:xfrm>
          <a:prstGeom prst="bentConnector3">
            <a:avLst>
              <a:gd name="adj1" fmla="val 50000"/>
            </a:avLst>
          </a:prstGeom>
          <a:ln w="25400">
            <a:solidFill>
              <a:srgbClr val="000000"/>
            </a:solidFill>
            <a:miter lim="400000"/>
            <a:tailEnd type="arrow"/>
          </a:ln>
        </p:spPr>
      </p:cxnSp>
      <p:cxnSp>
        <p:nvCxnSpPr>
          <p:cNvPr id="439" name="连接线"/>
          <p:cNvCxnSpPr>
            <a:stCxn id="444" idx="3"/>
            <a:endCxn id="445" idx="1"/>
          </p:cNvCxnSpPr>
          <p:nvPr/>
        </p:nvCxnSpPr>
        <p:spPr>
          <a:xfrm>
            <a:off x="4416464" y="1129136"/>
            <a:ext cx="436245" cy="319042"/>
          </a:xfrm>
          <a:prstGeom prst="bentConnector3">
            <a:avLst>
              <a:gd name="adj1" fmla="val 50000"/>
            </a:avLst>
          </a:prstGeom>
          <a:ln w="25400">
            <a:solidFill>
              <a:srgbClr val="000000"/>
            </a:solidFill>
            <a:miter lim="400000"/>
            <a:tailEnd type="arrow"/>
          </a:ln>
        </p:spPr>
      </p:cxnSp>
      <p:cxnSp>
        <p:nvCxnSpPr>
          <p:cNvPr id="440" name="连接线"/>
          <p:cNvCxnSpPr>
            <a:stCxn id="444" idx="3"/>
            <a:endCxn id="446" idx="1"/>
          </p:cNvCxnSpPr>
          <p:nvPr/>
        </p:nvCxnSpPr>
        <p:spPr>
          <a:xfrm flipV="1">
            <a:off x="4416464" y="821162"/>
            <a:ext cx="436245" cy="307974"/>
          </a:xfrm>
          <a:prstGeom prst="bentConnector3">
            <a:avLst>
              <a:gd name="adj1" fmla="val 50000"/>
            </a:avLst>
          </a:prstGeom>
          <a:ln w="25400">
            <a:solidFill>
              <a:srgbClr val="000000"/>
            </a:solidFill>
            <a:miter lim="400000"/>
            <a:tailEnd type="arrow"/>
          </a:ln>
        </p:spPr>
      </p:cxnSp>
      <p:sp>
        <p:nvSpPr>
          <p:cNvPr id="441" name="dp_register_provider()"/>
          <p:cNvSpPr/>
          <p:nvPr/>
        </p:nvSpPr>
        <p:spPr>
          <a:xfrm>
            <a:off x="3293065" y="73595"/>
            <a:ext cx="133995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dp_register_provider()</a:t>
            </a:r>
          </a:p>
        </p:txBody>
      </p:sp>
      <p:sp>
        <p:nvSpPr>
          <p:cNvPr id="442" name="dpif_netdev_class注册"/>
          <p:cNvSpPr txBox="1"/>
          <p:nvPr/>
        </p:nvSpPr>
        <p:spPr>
          <a:xfrm>
            <a:off x="4628285" y="95822"/>
            <a:ext cx="1335302"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dpif_netdev_class注册</a:t>
            </a:r>
          </a:p>
        </p:txBody>
      </p:sp>
      <p:sp>
        <p:nvSpPr>
          <p:cNvPr id="443" name="线条"/>
          <p:cNvSpPr/>
          <p:nvPr/>
        </p:nvSpPr>
        <p:spPr>
          <a:xfrm>
            <a:off x="3052376" y="207615"/>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44" name="registered_class-&gt;dpif_class-&gt;open()"/>
          <p:cNvSpPr/>
          <p:nvPr/>
        </p:nvSpPr>
        <p:spPr>
          <a:xfrm>
            <a:off x="2241689" y="995115"/>
            <a:ext cx="217477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registered_class-&gt;dpif_class-&gt;open()</a:t>
            </a:r>
          </a:p>
        </p:txBody>
      </p:sp>
      <p:sp>
        <p:nvSpPr>
          <p:cNvPr id="445" name="create_dpif_netdev()"/>
          <p:cNvSpPr/>
          <p:nvPr/>
        </p:nvSpPr>
        <p:spPr>
          <a:xfrm>
            <a:off x="4852709" y="1314157"/>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create_dpif_netdev()</a:t>
            </a:r>
          </a:p>
        </p:txBody>
      </p:sp>
      <p:sp>
        <p:nvSpPr>
          <p:cNvPr id="446" name="create_dp_netdev()"/>
          <p:cNvSpPr/>
          <p:nvPr/>
        </p:nvSpPr>
        <p:spPr>
          <a:xfrm>
            <a:off x="4852709" y="687141"/>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create_dp_netdev()</a:t>
            </a:r>
          </a:p>
        </p:txBody>
      </p:sp>
      <p:sp>
        <p:nvSpPr>
          <p:cNvPr id="447" name="do_add_port()"/>
          <p:cNvSpPr/>
          <p:nvPr/>
        </p:nvSpPr>
        <p:spPr>
          <a:xfrm>
            <a:off x="6423827" y="687141"/>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do_add_port()</a:t>
            </a:r>
          </a:p>
        </p:txBody>
      </p:sp>
      <p:sp>
        <p:nvSpPr>
          <p:cNvPr id="448" name="port_create()"/>
          <p:cNvSpPr/>
          <p:nvPr/>
        </p:nvSpPr>
        <p:spPr>
          <a:xfrm>
            <a:off x="7795065" y="367278"/>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449" name="reconfigure_datapath()"/>
          <p:cNvSpPr/>
          <p:nvPr/>
        </p:nvSpPr>
        <p:spPr>
          <a:xfrm>
            <a:off x="7783178" y="995115"/>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0" name="reconfigure_datapath()"/>
          <p:cNvSpPr/>
          <p:nvPr/>
        </p:nvSpPr>
        <p:spPr>
          <a:xfrm>
            <a:off x="2233" y="3561487"/>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1" name="reconfigure_pmd_threads()"/>
          <p:cNvSpPr/>
          <p:nvPr/>
        </p:nvSpPr>
        <p:spPr>
          <a:xfrm>
            <a:off x="1917392" y="1580388"/>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reconfigure_pmd_threads()</a:t>
            </a:r>
          </a:p>
        </p:txBody>
      </p:sp>
      <p:sp>
        <p:nvSpPr>
          <p:cNvPr id="452" name="netdev_set_tx_multiq()"/>
          <p:cNvSpPr/>
          <p:nvPr/>
        </p:nvSpPr>
        <p:spPr>
          <a:xfrm>
            <a:off x="1917392" y="2128634"/>
            <a:ext cx="142060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netdev_set_tx_multiq()</a:t>
            </a:r>
          </a:p>
        </p:txBody>
      </p:sp>
      <p:sp>
        <p:nvSpPr>
          <p:cNvPr id="453" name="for each dp-&gt;ports"/>
          <p:cNvSpPr txBox="1"/>
          <p:nvPr/>
        </p:nvSpPr>
        <p:spPr>
          <a:xfrm>
            <a:off x="1912927" y="1915781"/>
            <a:ext cx="1101264"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54" name="pmd_remove_stale_ports()"/>
          <p:cNvSpPr/>
          <p:nvPr/>
        </p:nvSpPr>
        <p:spPr>
          <a:xfrm>
            <a:off x="1917392" y="2682383"/>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pmd_remove_stale_ports()</a:t>
            </a:r>
          </a:p>
        </p:txBody>
      </p:sp>
      <p:sp>
        <p:nvSpPr>
          <p:cNvPr id="455" name="for each dp-&gt;poll_threads"/>
          <p:cNvSpPr txBox="1"/>
          <p:nvPr/>
        </p:nvSpPr>
        <p:spPr>
          <a:xfrm>
            <a:off x="1912927" y="2491646"/>
            <a:ext cx="15084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a:t>
            </a:r>
          </a:p>
        </p:txBody>
      </p:sp>
      <p:sp>
        <p:nvSpPr>
          <p:cNvPr id="456" name="reload_affected_pmds()"/>
          <p:cNvSpPr/>
          <p:nvPr/>
        </p:nvSpPr>
        <p:spPr>
          <a:xfrm>
            <a:off x="1917392" y="3180063"/>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cxnSp>
        <p:nvCxnSpPr>
          <p:cNvPr id="457" name="连接线"/>
          <p:cNvCxnSpPr>
            <a:stCxn id="478" idx="3"/>
            <a:endCxn id="483" idx="1"/>
          </p:cNvCxnSpPr>
          <p:nvPr/>
        </p:nvCxnSpPr>
        <p:spPr>
          <a:xfrm flipV="1">
            <a:off x="5043791" y="4126163"/>
            <a:ext cx="874793" cy="180138"/>
          </a:xfrm>
          <a:prstGeom prst="bentConnector3">
            <a:avLst>
              <a:gd name="adj1" fmla="val 50000"/>
            </a:avLst>
          </a:prstGeom>
          <a:ln w="25400">
            <a:solidFill>
              <a:srgbClr val="000000"/>
            </a:solidFill>
            <a:miter lim="400000"/>
            <a:tailEnd type="arrow"/>
          </a:ln>
        </p:spPr>
      </p:cxnSp>
      <p:cxnSp>
        <p:nvCxnSpPr>
          <p:cNvPr id="458" name="连接线"/>
          <p:cNvCxnSpPr>
            <a:stCxn id="465" idx="3"/>
            <a:endCxn id="475" idx="1"/>
          </p:cNvCxnSpPr>
          <p:nvPr/>
        </p:nvCxnSpPr>
        <p:spPr>
          <a:xfrm flipV="1">
            <a:off x="3112853" y="3582566"/>
            <a:ext cx="608672" cy="483434"/>
          </a:xfrm>
          <a:prstGeom prst="bentConnector3">
            <a:avLst>
              <a:gd name="adj1" fmla="val 50000"/>
            </a:avLst>
          </a:prstGeom>
          <a:ln w="25400">
            <a:solidFill>
              <a:srgbClr val="000000"/>
            </a:solidFill>
            <a:miter lim="400000"/>
            <a:tailEnd type="arrow"/>
          </a:ln>
        </p:spPr>
      </p:cxnSp>
      <p:cxnSp>
        <p:nvCxnSpPr>
          <p:cNvPr id="459" name="连接线"/>
          <p:cNvCxnSpPr>
            <a:stCxn id="450" idx="3"/>
            <a:endCxn id="474" idx="1"/>
          </p:cNvCxnSpPr>
          <p:nvPr/>
        </p:nvCxnSpPr>
        <p:spPr>
          <a:xfrm>
            <a:off x="1422836" y="3695508"/>
            <a:ext cx="494556" cy="2964728"/>
          </a:xfrm>
          <a:prstGeom prst="bentConnector3">
            <a:avLst>
              <a:gd name="adj1" fmla="val 50000"/>
            </a:avLst>
          </a:prstGeom>
          <a:ln w="25400">
            <a:solidFill>
              <a:srgbClr val="000000"/>
            </a:solidFill>
            <a:miter lim="400000"/>
            <a:tailEnd type="arrow"/>
          </a:ln>
        </p:spPr>
      </p:cxnSp>
      <p:cxnSp>
        <p:nvCxnSpPr>
          <p:cNvPr id="460" name="连接线"/>
          <p:cNvCxnSpPr>
            <a:stCxn id="450" idx="3"/>
            <a:endCxn id="473" idx="1"/>
          </p:cNvCxnSpPr>
          <p:nvPr/>
        </p:nvCxnSpPr>
        <p:spPr>
          <a:xfrm>
            <a:off x="1422836" y="3695508"/>
            <a:ext cx="494556" cy="2525030"/>
          </a:xfrm>
          <a:prstGeom prst="bentConnector3">
            <a:avLst>
              <a:gd name="adj1" fmla="val 50000"/>
            </a:avLst>
          </a:prstGeom>
          <a:ln w="25400">
            <a:solidFill>
              <a:srgbClr val="000000"/>
            </a:solidFill>
            <a:miter lim="400000"/>
            <a:tailEnd type="arrow"/>
          </a:ln>
        </p:spPr>
      </p:cxnSp>
      <p:cxnSp>
        <p:nvCxnSpPr>
          <p:cNvPr id="461" name="连接线"/>
          <p:cNvCxnSpPr>
            <a:stCxn id="450" idx="3"/>
            <a:endCxn id="471" idx="1"/>
          </p:cNvCxnSpPr>
          <p:nvPr/>
        </p:nvCxnSpPr>
        <p:spPr>
          <a:xfrm>
            <a:off x="1422836" y="3695508"/>
            <a:ext cx="494556" cy="1972130"/>
          </a:xfrm>
          <a:prstGeom prst="bentConnector3">
            <a:avLst>
              <a:gd name="adj1" fmla="val 50000"/>
            </a:avLst>
          </a:prstGeom>
          <a:ln w="25400">
            <a:solidFill>
              <a:srgbClr val="000000"/>
            </a:solidFill>
            <a:miter lim="400000"/>
            <a:tailEnd type="arrow"/>
          </a:ln>
        </p:spPr>
      </p:cxnSp>
      <p:cxnSp>
        <p:nvCxnSpPr>
          <p:cNvPr id="462" name="连接线"/>
          <p:cNvCxnSpPr>
            <a:stCxn id="450" idx="3"/>
            <a:endCxn id="467" idx="1"/>
          </p:cNvCxnSpPr>
          <p:nvPr/>
        </p:nvCxnSpPr>
        <p:spPr>
          <a:xfrm>
            <a:off x="1422836" y="3695508"/>
            <a:ext cx="494556" cy="979531"/>
          </a:xfrm>
          <a:prstGeom prst="bentConnector3">
            <a:avLst>
              <a:gd name="adj1" fmla="val 50000"/>
            </a:avLst>
          </a:prstGeom>
          <a:ln w="25400">
            <a:solidFill>
              <a:srgbClr val="000000"/>
            </a:solidFill>
            <a:miter lim="400000"/>
            <a:tailEnd type="arrow"/>
          </a:ln>
        </p:spPr>
      </p:cxnSp>
      <p:cxnSp>
        <p:nvCxnSpPr>
          <p:cNvPr id="463" name="连接线"/>
          <p:cNvCxnSpPr>
            <a:stCxn id="450" idx="3"/>
            <a:endCxn id="465" idx="1"/>
          </p:cNvCxnSpPr>
          <p:nvPr/>
        </p:nvCxnSpPr>
        <p:spPr>
          <a:xfrm>
            <a:off x="1422836" y="3695508"/>
            <a:ext cx="494555" cy="370492"/>
          </a:xfrm>
          <a:prstGeom prst="bentConnector3">
            <a:avLst>
              <a:gd name="adj1" fmla="val 50000"/>
            </a:avLst>
          </a:prstGeom>
          <a:ln w="25400">
            <a:solidFill>
              <a:srgbClr val="000000"/>
            </a:solidFill>
            <a:miter lim="400000"/>
            <a:tailEnd type="arrow"/>
          </a:ln>
        </p:spPr>
      </p:cxnSp>
      <p:cxnSp>
        <p:nvCxnSpPr>
          <p:cNvPr id="464" name="连接线"/>
          <p:cNvCxnSpPr>
            <a:stCxn id="450" idx="3"/>
            <a:endCxn id="456" idx="1"/>
          </p:cNvCxnSpPr>
          <p:nvPr/>
        </p:nvCxnSpPr>
        <p:spPr>
          <a:xfrm flipV="1">
            <a:off x="1422836" y="3314084"/>
            <a:ext cx="494556" cy="381424"/>
          </a:xfrm>
          <a:prstGeom prst="bentConnector3">
            <a:avLst>
              <a:gd name="adj1" fmla="val 50000"/>
            </a:avLst>
          </a:prstGeom>
          <a:ln w="25400">
            <a:solidFill>
              <a:srgbClr val="000000"/>
            </a:solidFill>
            <a:miter lim="400000"/>
            <a:tailEnd type="arrow"/>
          </a:ln>
        </p:spPr>
      </p:cxnSp>
      <p:sp>
        <p:nvSpPr>
          <p:cNvPr id="465" name="port_reconfigure()"/>
          <p:cNvSpPr/>
          <p:nvPr/>
        </p:nvSpPr>
        <p:spPr>
          <a:xfrm>
            <a:off x="1917391" y="3931979"/>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port_reconfigure()</a:t>
            </a:r>
          </a:p>
        </p:txBody>
      </p:sp>
      <p:sp>
        <p:nvSpPr>
          <p:cNvPr id="466" name="for each dp-&gt;ports"/>
          <p:cNvSpPr txBox="1"/>
          <p:nvPr/>
        </p:nvSpPr>
        <p:spPr>
          <a:xfrm>
            <a:off x="1912927" y="3719125"/>
            <a:ext cx="1101264"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67" name="rxq_scheduling()"/>
          <p:cNvSpPr/>
          <p:nvPr/>
        </p:nvSpPr>
        <p:spPr>
          <a:xfrm>
            <a:off x="1917392" y="4541018"/>
            <a:ext cx="108951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rxq_scheduling()</a:t>
            </a:r>
          </a:p>
        </p:txBody>
      </p:sp>
      <p:sp>
        <p:nvSpPr>
          <p:cNvPr id="468" name="dp_netdev_del_rxq_from_pmd()"/>
          <p:cNvSpPr/>
          <p:nvPr/>
        </p:nvSpPr>
        <p:spPr>
          <a:xfrm>
            <a:off x="1917392" y="5062826"/>
            <a:ext cx="194222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dp_netdev_del_rxq_from_pmd()</a:t>
            </a:r>
          </a:p>
        </p:txBody>
      </p:sp>
      <p:sp>
        <p:nvSpPr>
          <p:cNvPr id="469" name="for each dp-&gt;poll_threads, for each pmd-&gt;poll_list"/>
          <p:cNvSpPr txBox="1"/>
          <p:nvPr/>
        </p:nvSpPr>
        <p:spPr>
          <a:xfrm>
            <a:off x="1912928" y="4859971"/>
            <a:ext cx="285174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 for each pmd-&gt;poll_list</a:t>
            </a:r>
          </a:p>
        </p:txBody>
      </p:sp>
      <p:cxnSp>
        <p:nvCxnSpPr>
          <p:cNvPr id="470" name="连接线"/>
          <p:cNvCxnSpPr>
            <a:stCxn id="450" idx="3"/>
            <a:endCxn id="468" idx="1"/>
          </p:cNvCxnSpPr>
          <p:nvPr/>
        </p:nvCxnSpPr>
        <p:spPr>
          <a:xfrm>
            <a:off x="1422836" y="3695508"/>
            <a:ext cx="494556" cy="1501339"/>
          </a:xfrm>
          <a:prstGeom prst="bentConnector3">
            <a:avLst>
              <a:gd name="adj1" fmla="val 50000"/>
            </a:avLst>
          </a:prstGeom>
          <a:ln w="25400">
            <a:solidFill>
              <a:srgbClr val="000000"/>
            </a:solidFill>
            <a:miter lim="400000"/>
            <a:tailEnd type="arrow"/>
          </a:ln>
        </p:spPr>
      </p:cxnSp>
      <p:sp>
        <p:nvSpPr>
          <p:cNvPr id="471" name="reload_affected_pmds()"/>
          <p:cNvSpPr/>
          <p:nvPr/>
        </p:nvSpPr>
        <p:spPr>
          <a:xfrm>
            <a:off x="1917392" y="5533617"/>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2" name="for each dp-&gt;port, for each port-&gt;rxq"/>
          <p:cNvSpPr txBox="1"/>
          <p:nvPr/>
        </p:nvSpPr>
        <p:spPr>
          <a:xfrm>
            <a:off x="1938481" y="5890828"/>
            <a:ext cx="210955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 for each port-&gt;rxq</a:t>
            </a:r>
          </a:p>
        </p:txBody>
      </p:sp>
      <p:sp>
        <p:nvSpPr>
          <p:cNvPr id="473" name="dp_netdev_add_rxq_to_pmd()"/>
          <p:cNvSpPr/>
          <p:nvPr/>
        </p:nvSpPr>
        <p:spPr>
          <a:xfrm>
            <a:off x="1917392" y="6086517"/>
            <a:ext cx="180749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dp_netdev_add_rxq_to_pmd()</a:t>
            </a:r>
          </a:p>
        </p:txBody>
      </p:sp>
      <p:sp>
        <p:nvSpPr>
          <p:cNvPr id="474" name="reload_affected_pmds()"/>
          <p:cNvSpPr/>
          <p:nvPr/>
        </p:nvSpPr>
        <p:spPr>
          <a:xfrm>
            <a:off x="1917392" y="6526215"/>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5" name="netdev_reconfigure()"/>
          <p:cNvSpPr/>
          <p:nvPr/>
        </p:nvSpPr>
        <p:spPr>
          <a:xfrm>
            <a:off x="3721525" y="3448545"/>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netdev_reconfigure()</a:t>
            </a:r>
          </a:p>
        </p:txBody>
      </p:sp>
      <p:sp>
        <p:nvSpPr>
          <p:cNvPr id="476" name="netdev_request_reconfigure() trigger"/>
          <p:cNvSpPr txBox="1"/>
          <p:nvPr/>
        </p:nvSpPr>
        <p:spPr>
          <a:xfrm>
            <a:off x="3717061" y="3204635"/>
            <a:ext cx="2122377"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netdev_request_reconfigure() trigger</a:t>
            </a:r>
          </a:p>
        </p:txBody>
      </p:sp>
      <p:sp>
        <p:nvSpPr>
          <p:cNvPr id="477" name="alloc port-&gt;rxqs"/>
          <p:cNvSpPr txBox="1"/>
          <p:nvPr/>
        </p:nvSpPr>
        <p:spPr>
          <a:xfrm>
            <a:off x="3717061" y="3777217"/>
            <a:ext cx="936155"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alloc port-&gt;rxqs</a:t>
            </a:r>
          </a:p>
        </p:txBody>
      </p:sp>
      <p:sp>
        <p:nvSpPr>
          <p:cNvPr id="478" name="netdev_rxq_open()"/>
          <p:cNvSpPr/>
          <p:nvPr/>
        </p:nvSpPr>
        <p:spPr>
          <a:xfrm>
            <a:off x="3721525" y="4172280"/>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netdev_rxq_open()</a:t>
            </a:r>
          </a:p>
        </p:txBody>
      </p:sp>
      <p:cxnSp>
        <p:nvCxnSpPr>
          <p:cNvPr id="479" name="连接线"/>
          <p:cNvCxnSpPr>
            <a:stCxn id="465" idx="3"/>
            <a:endCxn id="482" idx="1"/>
          </p:cNvCxnSpPr>
          <p:nvPr/>
        </p:nvCxnSpPr>
        <p:spPr>
          <a:xfrm>
            <a:off x="3112853" y="4066000"/>
            <a:ext cx="608673" cy="616488"/>
          </a:xfrm>
          <a:prstGeom prst="bentConnector3">
            <a:avLst>
              <a:gd name="adj1" fmla="val 50000"/>
            </a:avLst>
          </a:prstGeom>
          <a:ln w="25400">
            <a:solidFill>
              <a:srgbClr val="000000"/>
            </a:solidFill>
            <a:miter lim="400000"/>
            <a:tailEnd type="arrow"/>
          </a:ln>
        </p:spPr>
      </p:cxnSp>
      <p:cxnSp>
        <p:nvCxnSpPr>
          <p:cNvPr id="480" name="连接线"/>
          <p:cNvCxnSpPr>
            <a:stCxn id="465" idx="3"/>
            <a:endCxn id="477" idx="1"/>
          </p:cNvCxnSpPr>
          <p:nvPr/>
        </p:nvCxnSpPr>
        <p:spPr>
          <a:xfrm flipV="1">
            <a:off x="3112853" y="3889011"/>
            <a:ext cx="604208" cy="176989"/>
          </a:xfrm>
          <a:prstGeom prst="bentConnector3">
            <a:avLst>
              <a:gd name="adj1" fmla="val 50000"/>
            </a:avLst>
          </a:prstGeom>
          <a:ln w="25400">
            <a:solidFill>
              <a:srgbClr val="000000"/>
            </a:solidFill>
            <a:miter lim="400000"/>
            <a:tailEnd type="arrow"/>
          </a:ln>
        </p:spPr>
      </p:cxnSp>
      <p:cxnSp>
        <p:nvCxnSpPr>
          <p:cNvPr id="481" name="连接线"/>
          <p:cNvCxnSpPr>
            <a:stCxn id="465" idx="3"/>
            <a:endCxn id="478" idx="1"/>
          </p:cNvCxnSpPr>
          <p:nvPr/>
        </p:nvCxnSpPr>
        <p:spPr>
          <a:xfrm>
            <a:off x="3112853" y="4066000"/>
            <a:ext cx="608672" cy="240301"/>
          </a:xfrm>
          <a:prstGeom prst="bentConnector3">
            <a:avLst>
              <a:gd name="adj1" fmla="val 50000"/>
            </a:avLst>
          </a:prstGeom>
          <a:ln w="25400">
            <a:solidFill>
              <a:srgbClr val="000000"/>
            </a:solidFill>
            <a:miter lim="400000"/>
            <a:tailEnd type="arrow"/>
          </a:ln>
        </p:spPr>
      </p:cxnSp>
      <p:sp>
        <p:nvSpPr>
          <p:cNvPr id="482" name="dpif_netdev_port_set_rxq_affinity()"/>
          <p:cNvSpPr/>
          <p:nvPr/>
        </p:nvSpPr>
        <p:spPr>
          <a:xfrm>
            <a:off x="3721526" y="4548467"/>
            <a:ext cx="211791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dpif_netdev_port_set_rxq_affinity()</a:t>
            </a:r>
          </a:p>
        </p:txBody>
      </p:sp>
      <p:sp>
        <p:nvSpPr>
          <p:cNvPr id="483" name="netdev-&gt;netdev_class-&gt;alloc()"/>
          <p:cNvSpPr/>
          <p:nvPr/>
        </p:nvSpPr>
        <p:spPr>
          <a:xfrm>
            <a:off x="5918584" y="3992142"/>
            <a:ext cx="180749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netdev-&gt;netdev_class-&gt;alloc()</a:t>
            </a:r>
          </a:p>
        </p:txBody>
      </p:sp>
      <p:sp>
        <p:nvSpPr>
          <p:cNvPr id="484" name="netdev-&gt;netdev_class-&gt;construct()"/>
          <p:cNvSpPr/>
          <p:nvPr/>
        </p:nvSpPr>
        <p:spPr>
          <a:xfrm>
            <a:off x="5909041" y="4342197"/>
            <a:ext cx="207475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netdev-&gt;netdev_class-&gt;construct()</a:t>
            </a:r>
          </a:p>
        </p:txBody>
      </p:sp>
    </p:spTree>
    <p:extLst>
      <p:ext uri="{BB962C8B-B14F-4D97-AF65-F5344CB8AC3E}">
        <p14:creationId xmlns:p14="http://schemas.microsoft.com/office/powerpoint/2010/main" val="116415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onntrack"/>
          <p:cNvSpPr txBox="1"/>
          <p:nvPr/>
        </p:nvSpPr>
        <p:spPr>
          <a:xfrm>
            <a:off x="24551" y="36271"/>
            <a:ext cx="618760"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conntrack</a:t>
            </a:r>
          </a:p>
        </p:txBody>
      </p:sp>
      <p:sp>
        <p:nvSpPr>
          <p:cNvPr id="487" name="圆角矩形"/>
          <p:cNvSpPr/>
          <p:nvPr/>
        </p:nvSpPr>
        <p:spPr>
          <a:xfrm>
            <a:off x="448938" y="2108413"/>
            <a:ext cx="1533514"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8" name="圆角矩形"/>
          <p:cNvSpPr/>
          <p:nvPr/>
        </p:nvSpPr>
        <p:spPr>
          <a:xfrm>
            <a:off x="2571404" y="2108413"/>
            <a:ext cx="4096593" cy="3869182"/>
          </a:xfrm>
          <a:prstGeom prst="roundRect">
            <a:avLst>
              <a:gd name="adj" fmla="val 5945"/>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9" name="圆角矩形"/>
          <p:cNvSpPr/>
          <p:nvPr/>
        </p:nvSpPr>
        <p:spPr>
          <a:xfrm>
            <a:off x="7256951" y="2108413"/>
            <a:ext cx="1533513"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0" name="ovs"/>
          <p:cNvSpPr txBox="1"/>
          <p:nvPr/>
        </p:nvSpPr>
        <p:spPr>
          <a:xfrm>
            <a:off x="2678135" y="2165420"/>
            <a:ext cx="267702"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ovs</a:t>
            </a:r>
          </a:p>
        </p:txBody>
      </p:sp>
      <p:sp>
        <p:nvSpPr>
          <p:cNvPr id="491" name="veth_l0"/>
          <p:cNvSpPr txBox="1"/>
          <p:nvPr/>
        </p:nvSpPr>
        <p:spPr>
          <a:xfrm>
            <a:off x="2573843" y="3931210"/>
            <a:ext cx="47929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veth_l0</a:t>
            </a:r>
          </a:p>
        </p:txBody>
      </p:sp>
      <p:sp>
        <p:nvSpPr>
          <p:cNvPr id="492" name="br0"/>
          <p:cNvSpPr txBox="1"/>
          <p:nvPr/>
        </p:nvSpPr>
        <p:spPr>
          <a:xfrm>
            <a:off x="4489174" y="2165420"/>
            <a:ext cx="25487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br0</a:t>
            </a:r>
          </a:p>
        </p:txBody>
      </p:sp>
      <p:sp>
        <p:nvSpPr>
          <p:cNvPr id="493" name="veth_l1"/>
          <p:cNvSpPr txBox="1"/>
          <p:nvPr/>
        </p:nvSpPr>
        <p:spPr>
          <a:xfrm>
            <a:off x="1484608" y="3931210"/>
            <a:ext cx="47929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veth_l1</a:t>
            </a:r>
          </a:p>
        </p:txBody>
      </p:sp>
      <p:sp>
        <p:nvSpPr>
          <p:cNvPr id="494" name="veth_r1"/>
          <p:cNvSpPr txBox="1"/>
          <p:nvPr/>
        </p:nvSpPr>
        <p:spPr>
          <a:xfrm>
            <a:off x="7264372" y="3931210"/>
            <a:ext cx="4937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veth_r1</a:t>
            </a:r>
          </a:p>
        </p:txBody>
      </p:sp>
      <p:sp>
        <p:nvSpPr>
          <p:cNvPr id="495" name="veth_r0"/>
          <p:cNvSpPr txBox="1"/>
          <p:nvPr/>
        </p:nvSpPr>
        <p:spPr>
          <a:xfrm>
            <a:off x="6182040" y="3931210"/>
            <a:ext cx="4937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veth_r0</a:t>
            </a:r>
          </a:p>
        </p:txBody>
      </p:sp>
      <p:sp>
        <p:nvSpPr>
          <p:cNvPr id="496" name="线条"/>
          <p:cNvSpPr/>
          <p:nvPr/>
        </p:nvSpPr>
        <p:spPr>
          <a:xfrm>
            <a:off x="1989331"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7" name="线条"/>
          <p:cNvSpPr/>
          <p:nvPr/>
        </p:nvSpPr>
        <p:spPr>
          <a:xfrm>
            <a:off x="6674877"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8" name="线条"/>
          <p:cNvSpPr/>
          <p:nvPr/>
        </p:nvSpPr>
        <p:spPr>
          <a:xfrm flipV="1">
            <a:off x="3054386" y="2320205"/>
            <a:ext cx="1439267" cy="169440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9" name="线条"/>
          <p:cNvSpPr/>
          <p:nvPr/>
        </p:nvSpPr>
        <p:spPr>
          <a:xfrm flipH="1" flipV="1">
            <a:off x="4694821" y="2337669"/>
            <a:ext cx="1495915" cy="165947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500" name="ovs-ofctl add-flow br0 &quot;table=0, priority=10, in_port=veth_l0, actions=veth_r0”…"/>
          <p:cNvSpPr txBox="1"/>
          <p:nvPr/>
        </p:nvSpPr>
        <p:spPr>
          <a:xfrm>
            <a:off x="2530160" y="8"/>
            <a:ext cx="4427783" cy="610745"/>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ovs-ofctl add-flow br0 "table=0, priority=10, in_port=veth_l0, actions=veth_r0”</a:t>
            </a:r>
          </a:p>
          <a:p>
            <a:pPr defTabSz="321457">
              <a:lnSpc>
                <a:spcPts val="2109"/>
              </a:lnSpc>
              <a:defRPr sz="1400" b="0">
                <a:latin typeface="Arial"/>
                <a:ea typeface="Arial"/>
                <a:cs typeface="Arial"/>
                <a:sym typeface="Arial"/>
              </a:defRPr>
            </a:pPr>
            <a:r>
              <a:rPr sz="984"/>
              <a:t>ovs-ofctl add-flow br0 "table=0, priority=10, in_port=veth_r0, actions=veth_l0"</a:t>
            </a:r>
          </a:p>
        </p:txBody>
      </p:sp>
      <p:sp>
        <p:nvSpPr>
          <p:cNvPr id="501" name="#1 ovs-ofctl add-flow br0 &quot;table=0, priority=50, ct_state=-trk, tcp, in_port=veth_l0, actions=ct(table=0)”…"/>
          <p:cNvSpPr txBox="1"/>
          <p:nvPr/>
        </p:nvSpPr>
        <p:spPr>
          <a:xfrm>
            <a:off x="1752674" y="610040"/>
            <a:ext cx="6531937" cy="1418658"/>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#1 ovs-ofctl add-flow br0 "table=0, priority=50, ct_state=-trk, tcp, in_port=veth_l0, actions=ct(table=0)”</a:t>
            </a:r>
          </a:p>
          <a:p>
            <a:pPr defTabSz="321457">
              <a:lnSpc>
                <a:spcPts val="2109"/>
              </a:lnSpc>
              <a:defRPr sz="1400" b="0">
                <a:latin typeface="Arial"/>
                <a:ea typeface="Arial"/>
                <a:cs typeface="Arial"/>
                <a:sym typeface="Arial"/>
              </a:defRPr>
            </a:pPr>
            <a:r>
              <a:rPr sz="984"/>
              <a:t>#2 ovs-ofctl add-flow br0 "table=0, priority=50, ct_state=+trk,+new, tcp, in_port=veth_l0, actions=ct(commit),veth_r0”</a:t>
            </a:r>
          </a:p>
          <a:p>
            <a:pPr defTabSz="321457">
              <a:lnSpc>
                <a:spcPts val="2109"/>
              </a:lnSpc>
              <a:defRPr sz="1400" b="0">
                <a:latin typeface="Arial"/>
                <a:ea typeface="Arial"/>
                <a:cs typeface="Arial"/>
                <a:sym typeface="Arial"/>
              </a:defRPr>
            </a:pPr>
            <a:r>
              <a:rPr sz="984"/>
              <a:t>#3 ovs-ofctl add-flow br0 "table=0, priority=50, ct_state=-trk, tcp, in_port=veth_r0, actions=ct(table=0)"</a:t>
            </a:r>
          </a:p>
          <a:p>
            <a:pPr defTabSz="321457">
              <a:lnSpc>
                <a:spcPts val="2109"/>
              </a:lnSpc>
              <a:defRPr sz="1400" b="0">
                <a:latin typeface="Arial"/>
                <a:ea typeface="Arial"/>
                <a:cs typeface="Arial"/>
                <a:sym typeface="Arial"/>
              </a:defRPr>
            </a:pPr>
            <a:r>
              <a:rPr sz="984"/>
              <a:t>#4 ovs-ofctl add-flow br0 "table=0, priority=50, ct_state=+trk,+est, tcp, in_port=veth_r0, actions=veth_l0”</a:t>
            </a:r>
          </a:p>
          <a:p>
            <a:pPr defTabSz="321457">
              <a:lnSpc>
                <a:spcPts val="2109"/>
              </a:lnSpc>
              <a:defRPr sz="1400" b="0">
                <a:latin typeface="Arial"/>
                <a:ea typeface="Arial"/>
                <a:cs typeface="Arial"/>
                <a:sym typeface="Arial"/>
              </a:defRPr>
            </a:pPr>
            <a:r>
              <a:rPr sz="984"/>
              <a:t>#5 ovs-ofctl add-flow br0 "table=0, priority=50, ct_state=+trk,+est, tcp, in_port=veth_l0, actions=veth_r0"</a:t>
            </a:r>
          </a:p>
        </p:txBody>
      </p:sp>
      <p:pic>
        <p:nvPicPr>
          <p:cNvPr id="502" name="图像" descr="图像"/>
          <p:cNvPicPr>
            <a:picLocks noChangeAspect="1"/>
          </p:cNvPicPr>
          <p:nvPr/>
        </p:nvPicPr>
        <p:blipFill>
          <a:blip r:embed="rId2">
            <a:extLst/>
          </a:blip>
          <a:stretch>
            <a:fillRect/>
          </a:stretch>
        </p:blipFill>
        <p:spPr>
          <a:xfrm>
            <a:off x="1777182" y="4341001"/>
            <a:ext cx="5734053" cy="2516999"/>
          </a:xfrm>
          <a:prstGeom prst="rect">
            <a:avLst/>
          </a:prstGeom>
          <a:ln w="12700">
            <a:miter lim="400000"/>
          </a:ln>
        </p:spPr>
      </p:pic>
    </p:spTree>
    <p:extLst>
      <p:ext uri="{BB962C8B-B14F-4D97-AF65-F5344CB8AC3E}">
        <p14:creationId xmlns:p14="http://schemas.microsoft.com/office/powerpoint/2010/main" val="1548265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7816" y="607869"/>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ovsrcu_quiesce_start()</a:t>
            </a:r>
            <a:endParaRPr kumimoji="1" lang="zh-CN" altLang="en-US" sz="1200">
              <a:solidFill>
                <a:schemeClr val="tx1"/>
              </a:solidFill>
              <a:latin typeface="Arial Hebrew" charset="-79"/>
              <a:ea typeface="Arial Hebrew" charset="-79"/>
              <a:cs typeface="Arial Hebrew" charset="-79"/>
            </a:endParaRPr>
          </a:p>
        </p:txBody>
      </p:sp>
      <p:sp>
        <p:nvSpPr>
          <p:cNvPr id="3" name="圆角矩形 2"/>
          <p:cNvSpPr/>
          <p:nvPr/>
        </p:nvSpPr>
        <p:spPr>
          <a:xfrm>
            <a:off x="2230580" y="17318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 name="圆角矩形 3"/>
          <p:cNvSpPr/>
          <p:nvPr/>
        </p:nvSpPr>
        <p:spPr>
          <a:xfrm>
            <a:off x="2230580" y="1416631"/>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ovsrcu_unregister__()</a:t>
            </a:r>
            <a:endParaRPr kumimoji="1" lang="zh-CN" altLang="en-US" sz="1200">
              <a:solidFill>
                <a:schemeClr val="tx1"/>
              </a:solidFill>
              <a:latin typeface="Arial Hebrew" charset="-79"/>
              <a:ea typeface="Arial Hebrew" charset="-79"/>
              <a:cs typeface="Arial Hebrew" charset="-79"/>
            </a:endParaRPr>
          </a:p>
        </p:txBody>
      </p:sp>
      <p:sp>
        <p:nvSpPr>
          <p:cNvPr id="5" name="圆角矩形 4"/>
          <p:cNvSpPr/>
          <p:nvPr/>
        </p:nvSpPr>
        <p:spPr>
          <a:xfrm>
            <a:off x="2230580" y="607869"/>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9" name="肘形连接符 8"/>
          <p:cNvCxnSpPr>
            <a:stCxn id="2" idx="3"/>
            <a:endCxn id="3" idx="1"/>
          </p:cNvCxnSpPr>
          <p:nvPr/>
        </p:nvCxnSpPr>
        <p:spPr>
          <a:xfrm flipV="1">
            <a:off x="1791816" y="281183"/>
            <a:ext cx="43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3"/>
            <a:endCxn id="5" idx="1"/>
          </p:cNvCxnSpPr>
          <p:nvPr/>
        </p:nvCxnSpPr>
        <p:spPr>
          <a:xfrm>
            <a:off x="1791816" y="715869"/>
            <a:ext cx="438764" cy="1270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 idx="3"/>
            <a:endCxn id="4" idx="1"/>
          </p:cNvCxnSpPr>
          <p:nvPr/>
        </p:nvCxnSpPr>
        <p:spPr>
          <a:xfrm>
            <a:off x="1791816" y="715869"/>
            <a:ext cx="438764" cy="80876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264580" y="1042555"/>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cxnSp>
        <p:nvCxnSpPr>
          <p:cNvPr id="24" name="肘形连接符 23"/>
          <p:cNvCxnSpPr>
            <a:stCxn id="4" idx="3"/>
            <a:endCxn id="23" idx="1"/>
          </p:cNvCxnSpPr>
          <p:nvPr/>
        </p:nvCxnSpPr>
        <p:spPr>
          <a:xfrm flipV="1">
            <a:off x="3814580" y="1150555"/>
            <a:ext cx="450000" cy="37407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4264580" y="1481183"/>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ovs_list_remove</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28" name="肘形连接符 27"/>
          <p:cNvCxnSpPr>
            <a:stCxn id="4" idx="3"/>
            <a:endCxn id="27" idx="1"/>
          </p:cNvCxnSpPr>
          <p:nvPr/>
        </p:nvCxnSpPr>
        <p:spPr>
          <a:xfrm>
            <a:off x="3814580" y="1524631"/>
            <a:ext cx="450000" cy="645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4264580" y="1919811"/>
            <a:ext cx="183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cxnSp>
        <p:nvCxnSpPr>
          <p:cNvPr id="30" name="肘形连接符 29"/>
          <p:cNvCxnSpPr>
            <a:stCxn id="4" idx="3"/>
            <a:endCxn id="29" idx="1"/>
          </p:cNvCxnSpPr>
          <p:nvPr/>
        </p:nvCxnSpPr>
        <p:spPr>
          <a:xfrm>
            <a:off x="3814580" y="1524631"/>
            <a:ext cx="450000" cy="50318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06178" y="3086587"/>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ovsrcu_quiesce_end()</a:t>
            </a:r>
            <a:endParaRPr kumimoji="1" lang="zh-CN" altLang="en-US" sz="1200">
              <a:solidFill>
                <a:schemeClr val="tx1"/>
              </a:solidFill>
              <a:latin typeface="Arial Hebrew" charset="-79"/>
              <a:ea typeface="Arial Hebrew" charset="-79"/>
              <a:cs typeface="Arial Hebrew" charset="-79"/>
            </a:endParaRPr>
          </a:p>
        </p:txBody>
      </p:sp>
      <p:sp>
        <p:nvSpPr>
          <p:cNvPr id="39" name="圆角矩形 38"/>
          <p:cNvSpPr/>
          <p:nvPr/>
        </p:nvSpPr>
        <p:spPr>
          <a:xfrm>
            <a:off x="4100942" y="252845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1" name="圆角矩形 40"/>
          <p:cNvSpPr/>
          <p:nvPr/>
        </p:nvSpPr>
        <p:spPr>
          <a:xfrm>
            <a:off x="4100942" y="3738517"/>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42" name="肘形连接符 41"/>
          <p:cNvCxnSpPr>
            <a:stCxn id="51" idx="3"/>
            <a:endCxn id="39" idx="1"/>
          </p:cNvCxnSpPr>
          <p:nvPr/>
        </p:nvCxnSpPr>
        <p:spPr>
          <a:xfrm flipV="1">
            <a:off x="3734178" y="2636453"/>
            <a:ext cx="366764" cy="59529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1" idx="3"/>
            <a:endCxn id="41" idx="1"/>
          </p:cNvCxnSpPr>
          <p:nvPr/>
        </p:nvCxnSpPr>
        <p:spPr>
          <a:xfrm>
            <a:off x="3734178" y="3231745"/>
            <a:ext cx="366764" cy="61477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51" idx="3"/>
            <a:endCxn id="61" idx="1"/>
          </p:cNvCxnSpPr>
          <p:nvPr/>
        </p:nvCxnSpPr>
        <p:spPr>
          <a:xfrm>
            <a:off x="3734178" y="3231745"/>
            <a:ext cx="366764" cy="23175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114178" y="3123745"/>
            <a:ext cx="16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52" name="肘形连接符 51"/>
          <p:cNvCxnSpPr>
            <a:stCxn id="38" idx="3"/>
            <a:endCxn id="51" idx="1"/>
          </p:cNvCxnSpPr>
          <p:nvPr/>
        </p:nvCxnSpPr>
        <p:spPr>
          <a:xfrm>
            <a:off x="1718178" y="3194587"/>
            <a:ext cx="396000" cy="37158"/>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100942" y="2911475"/>
            <a:ext cx="2965107" cy="276999"/>
          </a:xfrm>
          <a:prstGeom prst="rect">
            <a:avLst/>
          </a:prstGeom>
          <a:noFill/>
        </p:spPr>
        <p:txBody>
          <a:bodyPr wrap="none" rtlCol="0">
            <a:spAutoFit/>
          </a:bodyPr>
          <a:lstStyle/>
          <a:p>
            <a:r>
              <a:rPr kumimoji="1" lang="en-US" altLang="zh-CN" sz="1200">
                <a:latin typeface="Arial Hebrew" charset="-79"/>
                <a:ea typeface="Arial Hebrew" charset="-79"/>
                <a:cs typeface="Arial Hebrew" charset="-79"/>
              </a:rPr>
              <a:t>perthread-&gt;seqno = seq_read(global_seqno)</a:t>
            </a:r>
          </a:p>
        </p:txBody>
      </p:sp>
      <p:sp>
        <p:nvSpPr>
          <p:cNvPr id="61" name="圆角矩形 60"/>
          <p:cNvSpPr/>
          <p:nvPr/>
        </p:nvSpPr>
        <p:spPr>
          <a:xfrm>
            <a:off x="4100942" y="3355496"/>
            <a:ext cx="20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ovs_list_push_back</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63" name="肘形连接符 62"/>
          <p:cNvCxnSpPr>
            <a:stCxn id="51" idx="3"/>
            <a:endCxn id="60" idx="1"/>
          </p:cNvCxnSpPr>
          <p:nvPr/>
        </p:nvCxnSpPr>
        <p:spPr>
          <a:xfrm flipV="1">
            <a:off x="3734178" y="3049975"/>
            <a:ext cx="366764" cy="18177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207816" y="4745372"/>
            <a:ext cx="122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a:t>
            </a:r>
            <a:endParaRPr kumimoji="1" lang="zh-CN" altLang="en-US" sz="1200">
              <a:solidFill>
                <a:schemeClr val="tx1"/>
              </a:solidFill>
              <a:latin typeface="Arial Hebrew" charset="-79"/>
              <a:ea typeface="Arial Hebrew" charset="-79"/>
              <a:cs typeface="Arial Hebrew" charset="-79"/>
            </a:endParaRPr>
          </a:p>
        </p:txBody>
      </p:sp>
      <p:sp>
        <p:nvSpPr>
          <p:cNvPr id="73" name="圆角矩形 72"/>
          <p:cNvSpPr/>
          <p:nvPr/>
        </p:nvSpPr>
        <p:spPr>
          <a:xfrm>
            <a:off x="2230580" y="4310686"/>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76" name="肘形连接符 75"/>
          <p:cNvCxnSpPr>
            <a:stCxn id="72" idx="3"/>
            <a:endCxn id="73" idx="1"/>
          </p:cNvCxnSpPr>
          <p:nvPr/>
        </p:nvCxnSpPr>
        <p:spPr>
          <a:xfrm flipV="1">
            <a:off x="1431816" y="4418686"/>
            <a:ext cx="79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2" idx="3"/>
            <a:endCxn id="86" idx="1"/>
          </p:cNvCxnSpPr>
          <p:nvPr/>
        </p:nvCxnSpPr>
        <p:spPr>
          <a:xfrm flipV="1">
            <a:off x="1431816" y="4818171"/>
            <a:ext cx="798764" cy="3520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72" idx="3"/>
            <a:endCxn id="81" idx="1"/>
          </p:cNvCxnSpPr>
          <p:nvPr/>
        </p:nvCxnSpPr>
        <p:spPr>
          <a:xfrm>
            <a:off x="1431816" y="4853372"/>
            <a:ext cx="797126" cy="8284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2230580" y="5105798"/>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sp>
        <p:nvSpPr>
          <p:cNvPr id="81" name="圆角矩形 80"/>
          <p:cNvSpPr/>
          <p:nvPr/>
        </p:nvSpPr>
        <p:spPr>
          <a:xfrm>
            <a:off x="2228942" y="5573824"/>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sp>
        <p:nvSpPr>
          <p:cNvPr id="86" name="矩形 85"/>
          <p:cNvSpPr/>
          <p:nvPr/>
        </p:nvSpPr>
        <p:spPr>
          <a:xfrm>
            <a:off x="2230580" y="4695060"/>
            <a:ext cx="3328556" cy="246221"/>
          </a:xfrm>
          <a:prstGeom prst="rect">
            <a:avLst/>
          </a:prstGeom>
        </p:spPr>
        <p:txBody>
          <a:bodyPr wrap="square">
            <a:spAutoFit/>
          </a:bodyPr>
          <a:lstStyle/>
          <a:p>
            <a:r>
              <a:rPr lang="en-US" altLang="zh-CN" sz="1000">
                <a:solidFill>
                  <a:srgbClr val="000000"/>
                </a:solidFill>
                <a:latin typeface="Courier" charset="0"/>
              </a:rPr>
              <a:t>perthread-&gt;</a:t>
            </a:r>
            <a:r>
              <a:rPr lang="en-US" altLang="zh-CN" sz="1000">
                <a:solidFill>
                  <a:srgbClr val="001080"/>
                </a:solidFill>
                <a:latin typeface="Courier" charset="0"/>
              </a:rPr>
              <a:t>seqno</a:t>
            </a:r>
            <a:r>
              <a:rPr lang="en-US" altLang="zh-CN" sz="1000">
                <a:solidFill>
                  <a:srgbClr val="000000"/>
                </a:solidFill>
                <a:latin typeface="Courier" charset="0"/>
              </a:rPr>
              <a:t> = </a:t>
            </a:r>
            <a:r>
              <a:rPr lang="en-US" altLang="zh-CN" sz="1000">
                <a:solidFill>
                  <a:srgbClr val="795E26"/>
                </a:solidFill>
                <a:latin typeface="Courier" charset="0"/>
              </a:rPr>
              <a:t>seq_read</a:t>
            </a:r>
            <a:r>
              <a:rPr lang="en-US" altLang="zh-CN" sz="1000">
                <a:solidFill>
                  <a:srgbClr val="000000"/>
                </a:solidFill>
                <a:latin typeface="Courier" charset="0"/>
              </a:rPr>
              <a:t>(global_seqno)</a:t>
            </a:r>
          </a:p>
        </p:txBody>
      </p:sp>
      <p:cxnSp>
        <p:nvCxnSpPr>
          <p:cNvPr id="90" name="肘形连接符 89"/>
          <p:cNvCxnSpPr>
            <a:stCxn id="72" idx="3"/>
            <a:endCxn id="79" idx="1"/>
          </p:cNvCxnSpPr>
          <p:nvPr/>
        </p:nvCxnSpPr>
        <p:spPr>
          <a:xfrm>
            <a:off x="1431816" y="4853372"/>
            <a:ext cx="798764" cy="36042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45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p:cNvCxnSpPr>
          <p:nvPr/>
        </p:nvCxnSpPr>
        <p:spPr>
          <a:xfrm>
            <a:off x="4325507" y="1229100"/>
            <a:ext cx="1022734" cy="151523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54708" y="924817"/>
            <a:ext cx="825867" cy="246221"/>
          </a:xfrm>
          <a:prstGeom prst="rect">
            <a:avLst/>
          </a:prstGeom>
          <a:noFill/>
        </p:spPr>
        <p:txBody>
          <a:bodyPr wrap="none" rtlCol="0">
            <a:spAutoFit/>
          </a:bodyPr>
          <a:lstStyle/>
          <a:p>
            <a:r>
              <a:rPr kumimoji="1" lang="zh-CN" altLang="en-US" sz="1000"/>
              <a:t>定制化驱动</a:t>
            </a:r>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055955" y="1361941"/>
            <a:ext cx="627012" cy="246221"/>
          </a:xfrm>
          <a:prstGeom prst="rect">
            <a:avLst/>
          </a:prstGeom>
          <a:noFill/>
        </p:spPr>
        <p:txBody>
          <a:bodyPr wrap="square" rtlCol="0">
            <a:spAutoFit/>
          </a:bodyPr>
          <a:lstStyle/>
          <a:p>
            <a:r>
              <a:rPr kumimoji="1" lang="en-US" altLang="zh-CN" sz="1000"/>
              <a:t>SRIOV</a:t>
            </a:r>
            <a:endParaRPr kumimoji="1" lang="zh-CN" altLang="en-US" sz="1000"/>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201482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4.</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1999920" y="2549310"/>
            <a:ext cx="72049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31920" y="2426200"/>
            <a:ext cx="468000" cy="246220"/>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65920" y="2672420"/>
            <a:ext cx="0" cy="256540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96375" y="2881721"/>
            <a:ext cx="1604960" cy="246221"/>
          </a:xfrm>
          <a:prstGeom prst="rect">
            <a:avLst/>
          </a:prstGeom>
          <a:noFill/>
        </p:spPr>
        <p:txBody>
          <a:bodyPr wrap="square" rtlCol="0">
            <a:spAutoFit/>
          </a:bodyPr>
          <a:lstStyle/>
          <a:p>
            <a:r>
              <a:rPr kumimoji="1" lang="en-US" altLang="zh-CN" sz="1000"/>
              <a:t>3.</a:t>
            </a:r>
            <a:r>
              <a:rPr kumimoji="1" lang="zh-CN" altLang="en-US" sz="1000"/>
              <a:t> </a:t>
            </a:r>
            <a:r>
              <a:rPr kumimoji="1" lang="en-US" altLang="zh-CN" sz="1000"/>
              <a:t>SmartNIC DMA</a:t>
            </a:r>
            <a:r>
              <a:rPr kumimoji="1" lang="zh-CN" altLang="en-US" sz="1000"/>
              <a:t>数据报文</a:t>
            </a:r>
          </a:p>
        </p:txBody>
      </p:sp>
      <p:sp>
        <p:nvSpPr>
          <p:cNvPr id="37" name="文本框 36">
            <a:extLst>
              <a:ext uri="{FF2B5EF4-FFF2-40B4-BE49-F238E27FC236}">
                <a16:creationId xmlns:a16="http://schemas.microsoft.com/office/drawing/2014/main" id="{E059A503-C6D6-664B-9D34-70D0C04ADCA3}"/>
              </a:ext>
            </a:extLst>
          </p:cNvPr>
          <p:cNvSpPr txBox="1"/>
          <p:nvPr/>
        </p:nvSpPr>
        <p:spPr>
          <a:xfrm>
            <a:off x="5500641" y="3091138"/>
            <a:ext cx="2997725" cy="400110"/>
          </a:xfrm>
          <a:prstGeom prst="rect">
            <a:avLst/>
          </a:prstGeom>
          <a:noFill/>
        </p:spPr>
        <p:txBody>
          <a:bodyPr wrap="square" rtlCol="0">
            <a:spAutoFit/>
          </a:bodyPr>
          <a:lstStyle/>
          <a:p>
            <a:r>
              <a:rPr kumimoji="1" lang="en-US" altLang="zh-CN" sz="1000"/>
              <a:t>2.</a:t>
            </a:r>
            <a:r>
              <a:rPr kumimoji="1" lang="zh-CN" altLang="en-US" sz="1000"/>
              <a:t> 这里就没有映射的过程，定制化驱动要将</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spTree>
    <p:extLst>
      <p:ext uri="{BB962C8B-B14F-4D97-AF65-F5344CB8AC3E}">
        <p14:creationId xmlns:p14="http://schemas.microsoft.com/office/powerpoint/2010/main" val="1889949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3" name="文本框 2"/>
          <p:cNvSpPr txBox="1"/>
          <p:nvPr/>
        </p:nvSpPr>
        <p:spPr>
          <a:xfrm>
            <a:off x="0" y="385864"/>
            <a:ext cx="6676828" cy="707886"/>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概述：</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每个线程都有本地的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就从本地的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中分配内存，</a:t>
            </a:r>
            <a:r>
              <a:rPr kumimoji="1" lang="en-US" altLang="zh-CN" sz="1000">
                <a:latin typeface="Arial Hebrew" charset="-79"/>
                <a:ea typeface="Arial Hebrew" charset="-79"/>
                <a:cs typeface="Arial Hebrew" charset="-79"/>
              </a:rPr>
              <a:t>large object</a:t>
            </a:r>
            <a:r>
              <a:rPr kumimoji="1" lang="zh-CN" altLang="en-US" sz="1000">
                <a:latin typeface="Arial Hebrew" charset="-79"/>
                <a:ea typeface="Arial Hebrew" charset="-79"/>
                <a:cs typeface="Arial Hebrew" charset="-79"/>
              </a:rPr>
              <a:t>就从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中分配内存</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内存不够时，会从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中拆分内存到本地</a:t>
            </a:r>
            <a:r>
              <a:rPr kumimoji="1" lang="en-US" altLang="zh-CN" sz="1000">
                <a:latin typeface="Arial Hebrew" charset="-79"/>
                <a:ea typeface="Arial Hebrew" charset="-79"/>
                <a:cs typeface="Arial Hebrew" charset="-79"/>
              </a:rPr>
              <a:t>cache</a:t>
            </a:r>
          </a:p>
          <a:p>
            <a:r>
              <a:rPr kumimoji="1" lang="zh-CN" altLang="en-US" sz="1000">
                <a:latin typeface="Arial Hebrew" charset="-79"/>
                <a:ea typeface="Arial Hebrew" charset="-79"/>
                <a:cs typeface="Arial Hebrew" charset="-79"/>
              </a:rPr>
              <a:t>有定期的内存回收机制，会处理从本地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回收内存到</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a:t>
            </a:r>
            <a:endParaRPr kumimoji="1" lang="en-US" altLang="zh-CN" sz="1000">
              <a:latin typeface="Arial Hebrew" charset="-79"/>
              <a:ea typeface="Arial Hebrew" charset="-79"/>
              <a:cs typeface="Arial Hebrew" charset="-79"/>
            </a:endParaRPr>
          </a:p>
        </p:txBody>
      </p:sp>
      <p:grpSp>
        <p:nvGrpSpPr>
          <p:cNvPr id="21" name="组 20"/>
          <p:cNvGrpSpPr/>
          <p:nvPr/>
        </p:nvGrpSpPr>
        <p:grpSpPr>
          <a:xfrm>
            <a:off x="1371600" y="1326204"/>
            <a:ext cx="3521412" cy="1128408"/>
            <a:chOff x="1371600" y="1326204"/>
            <a:chExt cx="3521412" cy="1128408"/>
          </a:xfrm>
        </p:grpSpPr>
        <p:sp>
          <p:nvSpPr>
            <p:cNvPr id="4" name="圆角矩形 3"/>
            <p:cNvSpPr/>
            <p:nvPr/>
          </p:nvSpPr>
          <p:spPr>
            <a:xfrm>
              <a:off x="1371600" y="1329446"/>
              <a:ext cx="134890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6" name="圆角矩形 5"/>
            <p:cNvSpPr/>
            <p:nvPr/>
          </p:nvSpPr>
          <p:spPr>
            <a:xfrm>
              <a:off x="3505199" y="1326204"/>
              <a:ext cx="1387813"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8" name="文本框 7"/>
            <p:cNvSpPr txBox="1"/>
            <p:nvPr/>
          </p:nvSpPr>
          <p:spPr>
            <a:xfrm>
              <a:off x="2956398" y="1355599"/>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9" name="圆角矩形 8"/>
            <p:cNvSpPr/>
            <p:nvPr/>
          </p:nvSpPr>
          <p:spPr>
            <a:xfrm>
              <a:off x="2655651" y="2182238"/>
              <a:ext cx="104957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 Heap</a:t>
              </a:r>
              <a:endParaRPr kumimoji="1" lang="zh-CN" altLang="en-US" sz="1000">
                <a:solidFill>
                  <a:schemeClr val="tx1"/>
                </a:solidFill>
                <a:latin typeface="Arial Hebrew" charset="-79"/>
                <a:ea typeface="Arial Hebrew" charset="-79"/>
                <a:cs typeface="Arial Hebrew" charset="-79"/>
              </a:endParaRPr>
            </a:p>
          </p:txBody>
        </p:sp>
        <p:cxnSp>
          <p:nvCxnSpPr>
            <p:cNvPr id="11" name="直线箭头连接符 10"/>
            <p:cNvCxnSpPr>
              <a:cxnSpLocks/>
              <a:stCxn id="4" idx="2"/>
              <a:endCxn id="9" idx="0"/>
            </p:cNvCxnSpPr>
            <p:nvPr/>
          </p:nvCxnSpPr>
          <p:spPr>
            <a:xfrm>
              <a:off x="2046051" y="1601820"/>
              <a:ext cx="1134387" cy="58041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cxnSpLocks/>
              <a:stCxn id="6" idx="2"/>
              <a:endCxn id="9" idx="0"/>
            </p:cNvCxnSpPr>
            <p:nvPr/>
          </p:nvCxnSpPr>
          <p:spPr>
            <a:xfrm flipH="1">
              <a:off x="3180438" y="1598578"/>
              <a:ext cx="1018668" cy="58366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0" y="2931269"/>
            <a:ext cx="6245158" cy="707886"/>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实现层次：</a:t>
            </a:r>
            <a:r>
              <a:rPr kumimoji="1" lang="en-US" altLang="zh-CN" sz="1000">
                <a:latin typeface="Arial Hebrew" charset="-79"/>
                <a:ea typeface="Arial Hebrew" charset="-79"/>
                <a:cs typeface="Arial Hebrew" charset="-79"/>
              </a:rPr>
              <a:t>thread_cache/central_cache/pageheap</a:t>
            </a:r>
          </a:p>
          <a:p>
            <a:r>
              <a:rPr lang="zh-CN" altLang="en-US" sz="1000">
                <a:latin typeface="Arial Hebrew" charset="-79"/>
                <a:ea typeface="Arial Hebrew" charset="-79"/>
                <a:cs typeface="Arial Hebrew" charset="-79"/>
              </a:rPr>
              <a:t>分配内存和释放内存的时候都是按从前到后的顺序，在各个层次中去进行尝试。</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前面的层次分配内存失败，则从下一层分配一批补充上来；</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前面的层次释放了过多的内存，则回收一批到下一层次。</a:t>
            </a:r>
            <a:endParaRPr kumimoji="1" lang="en-US" altLang="zh-CN" sz="1000">
              <a:latin typeface="Arial Hebrew" charset="-79"/>
              <a:ea typeface="Arial Hebrew" charset="-79"/>
              <a:cs typeface="Arial Hebrew" charset="-79"/>
            </a:endParaRPr>
          </a:p>
        </p:txBody>
      </p:sp>
      <p:grpSp>
        <p:nvGrpSpPr>
          <p:cNvPr id="54" name="组 53"/>
          <p:cNvGrpSpPr/>
          <p:nvPr/>
        </p:nvGrpSpPr>
        <p:grpSpPr>
          <a:xfrm>
            <a:off x="1514272" y="4046706"/>
            <a:ext cx="6331794" cy="2279513"/>
            <a:chOff x="1514272" y="4046706"/>
            <a:chExt cx="6331794" cy="2279513"/>
          </a:xfrm>
        </p:grpSpPr>
        <p:sp>
          <p:nvSpPr>
            <p:cNvPr id="23" name="圆角矩形 22"/>
            <p:cNvSpPr/>
            <p:nvPr/>
          </p:nvSpPr>
          <p:spPr>
            <a:xfrm>
              <a:off x="1514272" y="4049948"/>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4" name="圆角矩形 23"/>
            <p:cNvSpPr/>
            <p:nvPr/>
          </p:nvSpPr>
          <p:spPr>
            <a:xfrm>
              <a:off x="3505200" y="4046706"/>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5" name="文本框 24"/>
            <p:cNvSpPr txBox="1"/>
            <p:nvPr/>
          </p:nvSpPr>
          <p:spPr>
            <a:xfrm>
              <a:off x="2956398" y="4076101"/>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26" name="圆角矩形 25"/>
            <p:cNvSpPr/>
            <p:nvPr/>
          </p:nvSpPr>
          <p:spPr>
            <a:xfrm>
              <a:off x="2698918" y="6053845"/>
              <a:ext cx="9144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Pageheap</a:t>
              </a:r>
              <a:endParaRPr kumimoji="1" lang="zh-CN" altLang="en-US" sz="1000">
                <a:solidFill>
                  <a:schemeClr val="tx1"/>
                </a:solidFill>
                <a:latin typeface="Arial Hebrew" charset="-79"/>
                <a:ea typeface="Arial Hebrew" charset="-79"/>
                <a:cs typeface="Arial Hebrew" charset="-79"/>
              </a:endParaRPr>
            </a:p>
          </p:txBody>
        </p:sp>
        <p:cxnSp>
          <p:nvCxnSpPr>
            <p:cNvPr id="27" name="直线箭头连接符 26"/>
            <p:cNvCxnSpPr>
              <a:cxnSpLocks/>
              <a:stCxn id="23" idx="2"/>
              <a:endCxn id="31" idx="0"/>
            </p:cNvCxnSpPr>
            <p:nvPr/>
          </p:nvCxnSpPr>
          <p:spPr>
            <a:xfrm>
              <a:off x="2117387" y="4322322"/>
              <a:ext cx="1038731" cy="87224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cxnSpLocks/>
              <a:stCxn id="31" idx="0"/>
              <a:endCxn id="24" idx="2"/>
            </p:cNvCxnSpPr>
            <p:nvPr/>
          </p:nvCxnSpPr>
          <p:spPr>
            <a:xfrm flipV="1">
              <a:off x="3156118" y="4319080"/>
              <a:ext cx="952197" cy="87549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2607011" y="5194570"/>
              <a:ext cx="109821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a:t>
              </a:r>
              <a:endParaRPr kumimoji="1" lang="zh-CN" altLang="en-US" sz="1000">
                <a:solidFill>
                  <a:schemeClr val="tx1"/>
                </a:solidFill>
                <a:latin typeface="Arial Hebrew" charset="-79"/>
                <a:ea typeface="Arial Hebrew" charset="-79"/>
                <a:cs typeface="Arial Hebrew" charset="-79"/>
              </a:endParaRPr>
            </a:p>
          </p:txBody>
        </p:sp>
        <p:cxnSp>
          <p:nvCxnSpPr>
            <p:cNvPr id="42" name="直线箭头连接符 41"/>
            <p:cNvCxnSpPr>
              <a:cxnSpLocks/>
              <a:stCxn id="31" idx="2"/>
              <a:endCxn id="26" idx="0"/>
            </p:cNvCxnSpPr>
            <p:nvPr/>
          </p:nvCxnSpPr>
          <p:spPr>
            <a:xfrm>
              <a:off x="3156118" y="5466944"/>
              <a:ext cx="0" cy="58690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93013" y="4059782"/>
              <a:ext cx="156645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从这里分配</a:t>
              </a:r>
              <a:r>
                <a:rPr kumimoji="1" lang="en-US" altLang="zh-CN" sz="1000">
                  <a:latin typeface="Arial Hebrew" charset="-79"/>
                  <a:ea typeface="Arial Hebrew" charset="-79"/>
                  <a:cs typeface="Arial Hebrew" charset="-79"/>
                </a:rPr>
                <a:t>small objects</a:t>
              </a:r>
            </a:p>
          </p:txBody>
        </p:sp>
        <p:sp>
          <p:nvSpPr>
            <p:cNvPr id="48" name="文本框 47"/>
            <p:cNvSpPr txBox="1"/>
            <p:nvPr/>
          </p:nvSpPr>
          <p:spPr>
            <a:xfrm>
              <a:off x="4893013" y="6066921"/>
              <a:ext cx="146386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以</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为单位管理内存</a:t>
              </a:r>
              <a:endParaRPr kumimoji="1" lang="en-US" altLang="zh-CN" sz="1000">
                <a:latin typeface="Arial Hebrew" charset="-79"/>
                <a:ea typeface="Arial Hebrew" charset="-79"/>
                <a:cs typeface="Arial Hebrew" charset="-79"/>
              </a:endParaRPr>
            </a:p>
          </p:txBody>
        </p:sp>
        <p:sp>
          <p:nvSpPr>
            <p:cNvPr id="49" name="文本框 48"/>
            <p:cNvSpPr txBox="1"/>
            <p:nvPr/>
          </p:nvSpPr>
          <p:spPr>
            <a:xfrm>
              <a:off x="4893013" y="5194570"/>
              <a:ext cx="2953053"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中拿内存，生成多种</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freelist</a:t>
              </a:r>
            </a:p>
            <a:p>
              <a:r>
                <a:rPr kumimoji="1" lang="zh-CN" altLang="en-US" sz="1000">
                  <a:latin typeface="Arial Hebrew" charset="-79"/>
                  <a:ea typeface="Arial Hebrew" charset="-79"/>
                  <a:cs typeface="Arial Hebrew" charset="-79"/>
                </a:rPr>
                <a:t>供所有</a:t>
              </a:r>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共用</a:t>
              </a:r>
              <a:endParaRPr kumimoji="1" lang="en-US" altLang="zh-CN" sz="1000">
                <a:latin typeface="Arial Hebrew" charset="-79"/>
                <a:ea typeface="Arial Hebrew" charset="-79"/>
                <a:cs typeface="Arial Hebrew" charset="-79"/>
              </a:endParaRPr>
            </a:p>
          </p:txBody>
        </p:sp>
      </p:grpSp>
    </p:spTree>
    <p:extLst>
      <p:ext uri="{BB962C8B-B14F-4D97-AF65-F5344CB8AC3E}">
        <p14:creationId xmlns:p14="http://schemas.microsoft.com/office/powerpoint/2010/main" val="1883289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5929828"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small objects allocation: thread-cache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object</a:t>
            </a:r>
          </a:p>
        </p:txBody>
      </p:sp>
      <p:grpSp>
        <p:nvGrpSpPr>
          <p:cNvPr id="83" name="组 82"/>
          <p:cNvGrpSpPr/>
          <p:nvPr/>
        </p:nvGrpSpPr>
        <p:grpSpPr>
          <a:xfrm>
            <a:off x="215446" y="662836"/>
            <a:ext cx="4049440" cy="1852174"/>
            <a:chOff x="478094" y="857390"/>
            <a:chExt cx="4049440" cy="1852174"/>
          </a:xfrm>
        </p:grpSpPr>
        <p:grpSp>
          <p:nvGrpSpPr>
            <p:cNvPr id="82" name="组 81"/>
            <p:cNvGrpSpPr/>
            <p:nvPr/>
          </p:nvGrpSpPr>
          <p:grpSpPr>
            <a:xfrm>
              <a:off x="478094" y="857390"/>
              <a:ext cx="4049440" cy="1528607"/>
              <a:chOff x="1514272" y="1314590"/>
              <a:chExt cx="4049440" cy="1528607"/>
            </a:xfrm>
          </p:grpSpPr>
          <p:sp>
            <p:nvSpPr>
              <p:cNvPr id="30" name="圆角矩形 29"/>
              <p:cNvSpPr/>
              <p:nvPr/>
            </p:nvSpPr>
            <p:spPr>
              <a:xfrm>
                <a:off x="151427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1514272" y="2184912"/>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5" name="圆角矩形 34"/>
              <p:cNvSpPr/>
              <p:nvPr/>
            </p:nvSpPr>
            <p:spPr>
              <a:xfrm>
                <a:off x="491571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21499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36463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8" name="圆角矩形 37"/>
              <p:cNvSpPr/>
              <p:nvPr/>
            </p:nvSpPr>
            <p:spPr>
              <a:xfrm>
                <a:off x="4065352" y="131459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16227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01263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36" idx="3"/>
                <a:endCxn id="38" idx="1"/>
              </p:cNvCxnSpPr>
              <p:nvPr/>
            </p:nvCxnSpPr>
            <p:spPr>
              <a:xfrm>
                <a:off x="386299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8" idx="3"/>
                <a:endCxn id="35" idx="1"/>
              </p:cNvCxnSpPr>
              <p:nvPr/>
            </p:nvCxnSpPr>
            <p:spPr>
              <a:xfrm>
                <a:off x="460361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51427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class1</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91571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21499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36463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5" name="圆角矩形 54"/>
              <p:cNvSpPr/>
              <p:nvPr/>
            </p:nvSpPr>
            <p:spPr>
              <a:xfrm>
                <a:off x="4065352" y="180652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a:cxnSpLocks/>
                <a:stCxn id="51" idx="3"/>
                <a:endCxn id="54" idx="1"/>
              </p:cNvCxnSpPr>
              <p:nvPr/>
            </p:nvCxnSpPr>
            <p:spPr>
              <a:xfrm>
                <a:off x="216227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cxnSpLocks/>
                <a:stCxn id="54" idx="3"/>
                <a:endCxn id="53" idx="1"/>
              </p:cNvCxnSpPr>
              <p:nvPr/>
            </p:nvCxnSpPr>
            <p:spPr>
              <a:xfrm>
                <a:off x="301263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cxnSpLocks/>
                <a:stCxn id="53" idx="3"/>
                <a:endCxn id="55" idx="1"/>
              </p:cNvCxnSpPr>
              <p:nvPr/>
            </p:nvCxnSpPr>
            <p:spPr>
              <a:xfrm>
                <a:off x="386299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cxnSpLocks/>
                <a:stCxn id="55" idx="3"/>
                <a:endCxn id="52" idx="1"/>
              </p:cNvCxnSpPr>
              <p:nvPr/>
            </p:nvCxnSpPr>
            <p:spPr>
              <a:xfrm>
                <a:off x="460361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151427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61" name="圆角矩形 60"/>
              <p:cNvSpPr/>
              <p:nvPr/>
            </p:nvSpPr>
            <p:spPr>
              <a:xfrm>
                <a:off x="491571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2" name="圆角矩形 61"/>
              <p:cNvSpPr/>
              <p:nvPr/>
            </p:nvSpPr>
            <p:spPr>
              <a:xfrm>
                <a:off x="321499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3" name="圆角矩形 62"/>
              <p:cNvSpPr/>
              <p:nvPr/>
            </p:nvSpPr>
            <p:spPr>
              <a:xfrm>
                <a:off x="236463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4065352" y="2570823"/>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65" name="直线箭头连接符 64"/>
              <p:cNvCxnSpPr>
                <a:cxnSpLocks/>
                <a:stCxn id="60" idx="3"/>
                <a:endCxn id="63" idx="1"/>
              </p:cNvCxnSpPr>
              <p:nvPr/>
            </p:nvCxnSpPr>
            <p:spPr>
              <a:xfrm>
                <a:off x="216227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cxnSpLocks/>
                <a:stCxn id="63" idx="3"/>
                <a:endCxn id="62" idx="1"/>
              </p:cNvCxnSpPr>
              <p:nvPr/>
            </p:nvCxnSpPr>
            <p:spPr>
              <a:xfrm>
                <a:off x="301263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cxnSpLocks/>
                <a:stCxn id="62" idx="3"/>
                <a:endCxn id="64" idx="1"/>
              </p:cNvCxnSpPr>
              <p:nvPr/>
            </p:nvCxnSpPr>
            <p:spPr>
              <a:xfrm>
                <a:off x="386299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a:cxnSpLocks/>
                <a:stCxn id="64" idx="3"/>
                <a:endCxn id="61" idx="1"/>
              </p:cNvCxnSpPr>
              <p:nvPr/>
            </p:nvCxnSpPr>
            <p:spPr>
              <a:xfrm>
                <a:off x="460361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nvSpPr>
          <p:spPr>
            <a:xfrm>
              <a:off x="2008562" y="2463343"/>
              <a:ext cx="87876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grpSp>
      <p:sp>
        <p:nvSpPr>
          <p:cNvPr id="84" name="文本框 83"/>
          <p:cNvSpPr txBox="1"/>
          <p:nvPr/>
        </p:nvSpPr>
        <p:spPr>
          <a:xfrm>
            <a:off x="4369970" y="662836"/>
            <a:ext cx="4667026" cy="861774"/>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实际代码实现，不是按严格的</a:t>
            </a:r>
            <a:r>
              <a:rPr kumimoji="1" lang="en-US" altLang="zh-CN" sz="1000">
                <a:latin typeface="Arial Hebrew" charset="-79"/>
                <a:ea typeface="Arial Hebrew" charset="-79"/>
                <a:cs typeface="Arial Hebrew" charset="-79"/>
              </a:rPr>
              <a:t>2</a:t>
            </a:r>
            <a:r>
              <a:rPr kumimoji="1" lang="zh-CN" altLang="en-US" sz="1000">
                <a:latin typeface="Arial Hebrew" charset="-79"/>
                <a:ea typeface="Arial Hebrew" charset="-79"/>
                <a:cs typeface="Arial Hebrew" charset="-79"/>
              </a:rPr>
              <a:t>的次幂来实现。因为那样，会出现比如</a:t>
            </a:r>
            <a:r>
              <a:rPr kumimoji="1" lang="en-US" altLang="zh-CN" sz="1000">
                <a:latin typeface="Arial Hebrew" charset="-79"/>
                <a:ea typeface="Arial Hebrew" charset="-79"/>
                <a:cs typeface="Arial Hebrew" charset="-79"/>
              </a:rPr>
              <a:t>64B-&gt;128B</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65B</a:t>
            </a:r>
            <a:r>
              <a:rPr kumimoji="1" lang="zh-CN" altLang="en-US" sz="1000">
                <a:latin typeface="Arial Hebrew" charset="-79"/>
                <a:ea typeface="Arial Hebrew" charset="-79"/>
                <a:cs typeface="Arial Hebrew" charset="-79"/>
              </a:rPr>
              <a:t>就需要分配</a:t>
            </a:r>
            <a:r>
              <a:rPr kumimoji="1" lang="en-US" altLang="zh-CN" sz="1000">
                <a:latin typeface="Arial Hebrew" charset="-79"/>
                <a:ea typeface="Arial Hebrew" charset="-79"/>
                <a:cs typeface="Arial Hebrew" charset="-79"/>
              </a:rPr>
              <a:t>128B</a:t>
            </a:r>
            <a:r>
              <a:rPr kumimoji="1" lang="zh-CN" altLang="en-US" sz="1000">
                <a:latin typeface="Arial Hebrew" charset="-79"/>
                <a:ea typeface="Arial Hebrew" charset="-79"/>
                <a:cs typeface="Arial Hebrew" charset="-79"/>
              </a:rPr>
              <a:t>，浪费空间接近</a:t>
            </a:r>
            <a:r>
              <a:rPr kumimoji="1" lang="en-US" altLang="zh-CN" sz="1000">
                <a:latin typeface="Arial Hebrew" charset="-79"/>
                <a:ea typeface="Arial Hebrew" charset="-79"/>
                <a:cs typeface="Arial Hebrew" charset="-79"/>
              </a:rPr>
              <a:t>50%</a:t>
            </a:r>
          </a:p>
          <a:p>
            <a:r>
              <a:rPr kumimoji="1" lang="zh-CN" altLang="en-US" sz="1000">
                <a:latin typeface="Arial Hebrew" charset="-79"/>
                <a:ea typeface="Arial Hebrew" charset="-79"/>
                <a:cs typeface="Arial Hebrew" charset="-79"/>
              </a:rPr>
              <a:t>计算方式：</a:t>
            </a:r>
            <a:r>
              <a:rPr lang="zh-CN" altLang="en-US" sz="1000">
                <a:latin typeface="Arial Hebrew" charset="-79"/>
                <a:ea typeface="Arial Hebrew" charset="-79"/>
                <a:cs typeface="Arial Hebrew" charset="-79"/>
              </a:rPr>
              <a:t> </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(0, 16)</a:t>
            </a:r>
            <a:r>
              <a:rPr lang="zh-CN" altLang="en-US" sz="1000">
                <a:latin typeface="Arial Hebrew" charset="-79"/>
                <a:ea typeface="Arial Hebrew" charset="-79"/>
                <a:cs typeface="Arial Hebrew" charset="-79"/>
              </a:rPr>
              <a:t>之间时，以</a:t>
            </a:r>
            <a:r>
              <a:rPr lang="en-US" altLang="zh-CN" sz="1000">
                <a:latin typeface="Arial Hebrew" charset="-79"/>
                <a:ea typeface="Arial Hebrew" charset="-79"/>
                <a:cs typeface="Arial Hebrew" charset="-79"/>
              </a:rPr>
              <a:t>8</a:t>
            </a:r>
            <a:r>
              <a:rPr lang="zh-CN" altLang="en-US" sz="1000">
                <a:latin typeface="Arial Hebrew" charset="-79"/>
                <a:ea typeface="Arial Hebrew" charset="-79"/>
                <a:cs typeface="Arial Hebrew" charset="-79"/>
              </a:rPr>
              <a:t>字节对齐分配内存，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[16,128)</a:t>
            </a:r>
            <a:r>
              <a:rPr lang="zh-CN" altLang="en-US" sz="1000">
                <a:latin typeface="Arial Hebrew" charset="-79"/>
                <a:ea typeface="Arial Hebrew" charset="-79"/>
                <a:cs typeface="Arial Hebrew" charset="-79"/>
              </a:rPr>
              <a:t>之间，按</a:t>
            </a:r>
            <a:r>
              <a:rPr lang="en-US" altLang="zh-CN" sz="1000">
                <a:latin typeface="Arial Hebrew" charset="-79"/>
                <a:ea typeface="Arial Hebrew" charset="-79"/>
                <a:cs typeface="Arial Hebrew" charset="-79"/>
              </a:rPr>
              <a:t>16</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[128,256*1024),</a:t>
            </a:r>
            <a:r>
              <a:rPr lang="zh-CN" altLang="en-US" sz="1000">
                <a:latin typeface="Arial Hebrew" charset="-79"/>
                <a:ea typeface="Arial Hebrew" charset="-79"/>
                <a:cs typeface="Arial Hebrew" charset="-79"/>
              </a:rPr>
              <a:t>按</a:t>
            </a:r>
            <a:r>
              <a:rPr lang="en-US" altLang="zh-CN" sz="1000">
                <a:latin typeface="Arial Hebrew" charset="-79"/>
                <a:ea typeface="Arial Hebrew" charset="-79"/>
                <a:cs typeface="Arial Hebrew" charset="-79"/>
              </a:rPr>
              <a:t>(2^(n+1)-2^n)/8</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(n</a:t>
            </a:r>
            <a:r>
              <a:rPr lang="zh-CN" altLang="en-US" sz="1000">
                <a:latin typeface="Arial Hebrew" charset="-79"/>
                <a:ea typeface="Arial Hebrew" charset="-79"/>
                <a:cs typeface="Arial Hebrew" charset="-79"/>
              </a:rPr>
              <a:t>的值为</a:t>
            </a:r>
            <a:r>
              <a:rPr lang="en-US" altLang="zh-CN" sz="1000">
                <a:latin typeface="Arial Hebrew" charset="-79"/>
                <a:ea typeface="Arial Hebrew" charset="-79"/>
                <a:cs typeface="Arial Hebrew" charset="-79"/>
              </a:rPr>
              <a:t>log2(size)</a:t>
            </a:r>
            <a:r>
              <a:rPr lang="zh-CN" altLang="en-US" sz="1000">
                <a:latin typeface="Arial Hebrew" charset="-79"/>
                <a:ea typeface="Arial Hebrew" charset="-79"/>
                <a:cs typeface="Arial Hebrew" charset="-79"/>
              </a:rPr>
              <a:t>取整，见函数</a:t>
            </a:r>
            <a:r>
              <a:rPr lang="en-US" altLang="zh-CN" sz="1000">
                <a:latin typeface="Arial Hebrew" charset="-79"/>
                <a:ea typeface="Arial Hebrew" charset="-79"/>
                <a:cs typeface="Arial Hebrew" charset="-79"/>
              </a:rPr>
              <a:t>AlignmentForSize())</a:t>
            </a:r>
            <a:endParaRPr kumimoji="1" lang="zh-CN" altLang="en-US" sz="1000">
              <a:latin typeface="Arial Hebrew" charset="-79"/>
              <a:ea typeface="Arial Hebrew" charset="-79"/>
              <a:cs typeface="Arial Hebrew" charset="-79"/>
            </a:endParaRPr>
          </a:p>
        </p:txBody>
      </p:sp>
      <p:sp>
        <p:nvSpPr>
          <p:cNvPr id="184" name="矩形 183"/>
          <p:cNvSpPr/>
          <p:nvPr/>
        </p:nvSpPr>
        <p:spPr>
          <a:xfrm>
            <a:off x="0" y="2819559"/>
            <a:ext cx="9117110" cy="2708434"/>
          </a:xfrm>
          <a:prstGeom prst="rect">
            <a:avLst/>
          </a:prstGeom>
        </p:spPr>
        <p:txBody>
          <a:bodyPr wrap="square">
            <a:spAutoFit/>
          </a:bodyPr>
          <a:lstStyle/>
          <a:p>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的分配，大小为</a:t>
            </a:r>
            <a:r>
              <a:rPr kumimoji="1" lang="en-US" altLang="zh-CN" sz="1000">
                <a:latin typeface="Arial Hebrew" charset="-79"/>
                <a:ea typeface="Arial Hebrew" charset="-79"/>
                <a:cs typeface="Arial Hebrew" charset="-79"/>
              </a:rPr>
              <a:t>size</a:t>
            </a: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根据映射表计算出</a:t>
            </a:r>
            <a:r>
              <a:rPr lang="en-US" altLang="zh-CN" sz="1000">
                <a:solidFill>
                  <a:srgbClr val="333333"/>
                </a:solidFill>
                <a:latin typeface="Arial Hebrew" charset="-79"/>
                <a:ea typeface="Arial Hebrew" charset="-79"/>
                <a:cs typeface="Arial Hebrew" charset="-79"/>
              </a:rPr>
              <a:t>size</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中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对应的链表中查找是否有</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存在，如果有则将头部的第一个从链表中取出返回给用户；</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如果没有，则从</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CentralFreeList</a:t>
            </a:r>
            <a:r>
              <a:rPr lang="zh-CN" altLang="en-US" sz="1000">
                <a:solidFill>
                  <a:srgbClr val="333333"/>
                </a:solidFill>
                <a:latin typeface="Arial Hebrew" charset="-79"/>
                <a:ea typeface="Arial Hebrew" charset="-79"/>
                <a:cs typeface="Arial Hebrew" charset="-79"/>
              </a:rPr>
              <a:t>中申请</a:t>
            </a:r>
            <a:r>
              <a:rPr lang="zh-CN" altLang="en-US" sz="1000">
                <a:solidFill>
                  <a:srgbClr val="FF0000"/>
                </a:solidFill>
                <a:latin typeface="Arial Hebrew" charset="-79"/>
                <a:ea typeface="Arial Hebrew" charset="-79"/>
                <a:cs typeface="Arial Hebrew" charset="-79"/>
              </a:rPr>
              <a:t>一定数量</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插入到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对应的链表中，并将第一个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返回给用户</a:t>
            </a:r>
            <a:endParaRPr lang="en-US" altLang="zh-CN" sz="1000">
              <a:solidFill>
                <a:srgbClr val="333333"/>
              </a:solidFill>
              <a:latin typeface="Arial Hebrew" charset="-79"/>
              <a:ea typeface="Arial Hebrew" charset="-79"/>
              <a:cs typeface="Arial Hebrew" charset="-79"/>
            </a:endParaRPr>
          </a:p>
          <a:p>
            <a:pPr marL="171450" indent="-171450">
              <a:buFont typeface="Arial" charset="0"/>
              <a:buChar char="•"/>
            </a:pPr>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一定数量：</a:t>
            </a:r>
            <a:r>
              <a:rPr lang="en-US" altLang="zh-CN" sz="1000">
                <a:solidFill>
                  <a:srgbClr val="333333"/>
                </a:solidFill>
                <a:latin typeface="Arial Hebrew" charset="-79"/>
                <a:ea typeface="Arial Hebrew" charset="-79"/>
                <a:cs typeface="Arial Hebrew" charset="-79"/>
              </a:rPr>
              <a:t>TCMalloc</a:t>
            </a:r>
            <a:r>
              <a:rPr lang="zh-CN" altLang="en-US" sz="1000">
                <a:solidFill>
                  <a:srgbClr val="333333"/>
                </a:solidFill>
                <a:latin typeface="Arial Hebrew" charset="-79"/>
                <a:ea typeface="Arial Hebrew" charset="-79"/>
                <a:cs typeface="Arial Hebrew" charset="-79"/>
              </a:rPr>
              <a:t>为了提高内存分配的效率，一次从</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申请一定数量的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中，一次申请的数量由映射表</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确定。</a:t>
            </a:r>
            <a:endParaRPr lang="en-US" altLang="zh-CN" sz="1000">
              <a:solidFill>
                <a:srgbClr val="333333"/>
              </a:solidFill>
              <a:latin typeface="Arial Hebrew" charset="-79"/>
              <a:ea typeface="Arial Hebrew" charset="-79"/>
              <a:cs typeface="Arial Hebrew" charset="-79"/>
            </a:endParaRPr>
          </a:p>
          <a:p>
            <a:endParaRPr lang="zh-CN" altLang="en-US" sz="1000">
              <a:latin typeface="Arial Hebrew" charset="-79"/>
              <a:ea typeface="Arial Hebrew" charset="-79"/>
              <a:cs typeface="Arial Hebrew" charset="-79"/>
            </a:endParaRPr>
          </a:p>
          <a:p>
            <a:r>
              <a:rPr lang="zh-CN" altLang="en-US" sz="1000">
                <a:solidFill>
                  <a:srgbClr val="4F4F4F"/>
                </a:solidFill>
                <a:latin typeface="Arial Hebrew" charset="-79"/>
                <a:ea typeface="Arial Hebrew" charset="-79"/>
                <a:cs typeface="Arial Hebrew" charset="-79"/>
              </a:rPr>
              <a:t>内存释放，指针为</a:t>
            </a:r>
            <a:r>
              <a:rPr lang="en-US" altLang="zh-CN" sz="1000">
                <a:solidFill>
                  <a:srgbClr val="4F4F4F"/>
                </a:solidFill>
                <a:latin typeface="Arial Hebrew" charset="-79"/>
                <a:ea typeface="Arial Hebrew" charset="-79"/>
                <a:cs typeface="Arial Hebrew" charset="-79"/>
              </a:rPr>
              <a:t>ptr</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计算出</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在系统内存的哪页，通过</a:t>
            </a:r>
            <a:r>
              <a:rPr lang="zh-CN" altLang="en-US" sz="1000">
                <a:solidFill>
                  <a:srgbClr val="FF0000"/>
                </a:solidFill>
                <a:latin typeface="Arial Hebrew" charset="-79"/>
                <a:ea typeface="Arial Hebrew" charset="-79"/>
                <a:cs typeface="Arial Hebrew" charset="-79"/>
              </a:rPr>
              <a:t>映射关系</a:t>
            </a:r>
            <a:r>
              <a:rPr lang="zh-CN" altLang="en-US" sz="1000">
                <a:solidFill>
                  <a:srgbClr val="333333"/>
                </a:solidFill>
                <a:latin typeface="Arial Hebrew" charset="-79"/>
                <a:ea typeface="Arial Hebrew" charset="-79"/>
                <a:cs typeface="Arial Hebrew" charset="-79"/>
              </a:rPr>
              <a:t>计算该页被哪个</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的所使用的；</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将</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放到了</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的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对应的链表头部；</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的链表长度已经超过了链表设定的</a:t>
            </a:r>
            <a:r>
              <a:rPr lang="zh-CN" altLang="en-US" sz="1000">
                <a:solidFill>
                  <a:srgbClr val="FF0000"/>
                </a:solidFill>
                <a:latin typeface="Arial Hebrew" charset="-79"/>
                <a:ea typeface="Arial Hebrew" charset="-79"/>
                <a:cs typeface="Arial Hebrew" charset="-79"/>
              </a:rPr>
              <a:t>最大长度</a:t>
            </a:r>
            <a:r>
              <a:rPr lang="zh-CN" altLang="en-US" sz="1000">
                <a:solidFill>
                  <a:srgbClr val="333333"/>
                </a:solidFill>
                <a:latin typeface="Arial Hebrew" charset="-79"/>
                <a:ea typeface="Arial Hebrew" charset="-79"/>
                <a:cs typeface="Arial Hebrew" charset="-79"/>
              </a:rPr>
              <a:t>，则将</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归还给对应的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如果整个</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缓存的内存大于本</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设定的</a:t>
            </a:r>
            <a:r>
              <a:rPr lang="zh-CN" altLang="en-US" sz="1000">
                <a:solidFill>
                  <a:srgbClr val="FF0000"/>
                </a:solidFill>
                <a:latin typeface="Arial Hebrew" charset="-79"/>
                <a:ea typeface="Arial Hebrew" charset="-79"/>
                <a:cs typeface="Arial Hebrew" charset="-79"/>
              </a:rPr>
              <a:t>最大缓存</a:t>
            </a:r>
            <a:r>
              <a:rPr lang="zh-CN" altLang="en-US" sz="1000">
                <a:solidFill>
                  <a:srgbClr val="333333"/>
                </a:solidFill>
                <a:latin typeface="Arial Hebrew" charset="-79"/>
                <a:ea typeface="Arial Hebrew" charset="-79"/>
                <a:cs typeface="Arial Hebrew" charset="-79"/>
              </a:rPr>
              <a:t>，即启动内存回收机制</a:t>
            </a:r>
            <a:endParaRPr lang="en-US" altLang="zh-CN" sz="1000">
              <a:solidFill>
                <a:srgbClr val="333333"/>
              </a:solidFill>
              <a:latin typeface="Arial Hebrew" charset="-79"/>
              <a:ea typeface="Arial Hebrew" charset="-79"/>
              <a:cs typeface="Arial Hebrew" charset="-79"/>
            </a:endParaRPr>
          </a:p>
          <a:p>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映射关系：</a:t>
            </a:r>
            <a:r>
              <a:rPr lang="zh-CN" altLang="en-US" sz="1000">
                <a:latin typeface="Arial Hebrew" charset="-79"/>
                <a:ea typeface="Arial Hebrew" charset="-79"/>
                <a:cs typeface="Arial Hebrew" charset="-79"/>
              </a:rPr>
              <a:t>这个映射关系会在一开始</a:t>
            </a:r>
            <a:r>
              <a:rPr lang="en-US" altLang="zh-CN" sz="1000">
                <a:latin typeface="Arial Hebrew" charset="-79"/>
                <a:ea typeface="Arial Hebrew" charset="-79"/>
                <a:cs typeface="Arial Hebrew" charset="-79"/>
              </a:rPr>
              <a:t>central cache</a:t>
            </a:r>
            <a:r>
              <a:rPr lang="zh-CN" altLang="en-US" sz="1000">
                <a:latin typeface="Arial Hebrew" charset="-79"/>
                <a:ea typeface="Arial Hebrew" charset="-79"/>
                <a:cs typeface="Arial Hebrew" charset="-79"/>
              </a:rPr>
              <a:t>从</a:t>
            </a:r>
            <a:r>
              <a:rPr lang="en-US" altLang="zh-CN" sz="1000">
                <a:latin typeface="Arial Hebrew" charset="-79"/>
                <a:ea typeface="Arial Hebrew" charset="-79"/>
                <a:cs typeface="Arial Hebrew" charset="-79"/>
              </a:rPr>
              <a:t>page heap</a:t>
            </a:r>
            <a:r>
              <a:rPr lang="zh-CN" altLang="en-US" sz="1000">
                <a:latin typeface="Arial Hebrew" charset="-79"/>
                <a:ea typeface="Arial Hebrew" charset="-79"/>
                <a:cs typeface="Arial Hebrew" charset="-79"/>
              </a:rPr>
              <a:t>中申请时，就对</a:t>
            </a:r>
            <a:r>
              <a:rPr lang="en-US" altLang="zh-CN" sz="1000">
                <a:latin typeface="Arial Hebrew" charset="-79"/>
                <a:ea typeface="Arial Hebrew" charset="-79"/>
                <a:cs typeface="Arial Hebrew" charset="-79"/>
              </a:rPr>
              <a:t>sizeclass/pageid</a:t>
            </a:r>
            <a:r>
              <a:rPr lang="zh-CN" altLang="en-US" sz="1000">
                <a:latin typeface="Arial Hebrew" charset="-79"/>
                <a:ea typeface="Arial Hebrew" charset="-79"/>
                <a:cs typeface="Arial Hebrew" charset="-79"/>
              </a:rPr>
              <a:t>建立映射关系。</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这里涉及</a:t>
            </a:r>
            <a:r>
              <a:rPr lang="zh-CN" altLang="en-US" sz="1000">
                <a:solidFill>
                  <a:srgbClr val="FF0000"/>
                </a:solidFill>
                <a:latin typeface="Arial Hebrew" charset="-79"/>
                <a:ea typeface="Arial Hebrew" charset="-79"/>
                <a:cs typeface="Arial Hebrew" charset="-79"/>
              </a:rPr>
              <a:t>单个</a:t>
            </a:r>
            <a:r>
              <a:rPr lang="en-US" altLang="zh-CN" sz="1000">
                <a:solidFill>
                  <a:srgbClr val="FF0000"/>
                </a:solidFill>
                <a:latin typeface="Arial Hebrew" charset="-79"/>
                <a:ea typeface="Arial Hebrew" charset="-79"/>
                <a:cs typeface="Arial Hebrew" charset="-79"/>
              </a:rPr>
              <a:t>sizeclass</a:t>
            </a:r>
            <a:r>
              <a:rPr lang="zh-CN" altLang="en-US" sz="1000">
                <a:solidFill>
                  <a:srgbClr val="FF0000"/>
                </a:solidFill>
                <a:latin typeface="Arial Hebrew" charset="-79"/>
                <a:ea typeface="Arial Hebrew" charset="-79"/>
                <a:cs typeface="Arial Hebrew" charset="-79"/>
              </a:rPr>
              <a:t>的链表的内存回收和</a:t>
            </a:r>
            <a:r>
              <a:rPr lang="en-US" altLang="zh-CN" sz="1000">
                <a:solidFill>
                  <a:srgbClr val="FF0000"/>
                </a:solidFill>
                <a:latin typeface="Arial Hebrew" charset="-79"/>
                <a:ea typeface="Arial Hebrew" charset="-79"/>
                <a:cs typeface="Arial Hebrew" charset="-79"/>
              </a:rPr>
              <a:t>thread-cache</a:t>
            </a:r>
            <a:r>
              <a:rPr lang="zh-CN" altLang="en-US" sz="1000">
                <a:solidFill>
                  <a:srgbClr val="FF0000"/>
                </a:solidFill>
                <a:latin typeface="Arial Hebrew" charset="-79"/>
                <a:ea typeface="Arial Hebrew" charset="-79"/>
                <a:cs typeface="Arial Hebrew" charset="-79"/>
              </a:rPr>
              <a:t>的内存回收</a:t>
            </a:r>
          </a:p>
        </p:txBody>
      </p:sp>
    </p:spTree>
    <p:extLst>
      <p:ext uri="{BB962C8B-B14F-4D97-AF65-F5344CB8AC3E}">
        <p14:creationId xmlns:p14="http://schemas.microsoft.com/office/powerpoint/2010/main" val="157516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157767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的回收策略</a:t>
            </a:r>
            <a:endParaRPr kumimoji="1" lang="en-US" altLang="zh-CN" sz="1000">
              <a:latin typeface="Arial Hebrew" charset="-79"/>
              <a:ea typeface="Arial Hebrew" charset="-79"/>
              <a:cs typeface="Arial Hebrew" charset="-79"/>
            </a:endParaRPr>
          </a:p>
        </p:txBody>
      </p:sp>
      <p:sp>
        <p:nvSpPr>
          <p:cNvPr id="30" name="圆角矩形 29"/>
          <p:cNvSpPr/>
          <p:nvPr/>
        </p:nvSpPr>
        <p:spPr>
          <a:xfrm>
            <a:off x="209888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2098882" y="1601807"/>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79960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94924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710882" y="86767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561242" y="86767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09888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649962" y="741636"/>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79960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94924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a:cxnSpLocks/>
            <a:stCxn id="51" idx="3"/>
            <a:endCxn id="54" idx="1"/>
          </p:cNvCxnSpPr>
          <p:nvPr/>
        </p:nvCxnSpPr>
        <p:spPr>
          <a:xfrm>
            <a:off x="2710882" y="135960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cxnSpLocks/>
            <a:stCxn id="54" idx="3"/>
            <a:endCxn id="53" idx="1"/>
          </p:cNvCxnSpPr>
          <p:nvPr/>
        </p:nvCxnSpPr>
        <p:spPr>
          <a:xfrm>
            <a:off x="3561242" y="135960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cxnSpLocks/>
            <a:stCxn id="36" idx="3"/>
            <a:endCxn id="52" idx="1"/>
          </p:cNvCxnSpPr>
          <p:nvPr/>
        </p:nvCxnSpPr>
        <p:spPr>
          <a:xfrm>
            <a:off x="4411602" y="867672"/>
            <a:ext cx="238360" cy="1015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5" name="文本框 184"/>
          <p:cNvSpPr txBox="1"/>
          <p:nvPr/>
        </p:nvSpPr>
        <p:spPr>
          <a:xfrm>
            <a:off x="0" y="2592356"/>
            <a:ext cx="9144000" cy="1938992"/>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 单个</a:t>
            </a:r>
            <a:r>
              <a:rPr kumimoji="1" lang="en-US" altLang="zh-CN" sz="1000">
                <a:latin typeface="Arial Hebrew" charset="-79"/>
                <a:ea typeface="Arial Hebrew" charset="-79"/>
                <a:cs typeface="Arial Hebrew" charset="-79"/>
              </a:rPr>
              <a:t>sizeclass </a:t>
            </a:r>
            <a:r>
              <a:rPr kumimoji="1" lang="zh-CN" altLang="en-US" sz="1000">
                <a:latin typeface="Arial Hebrew" charset="-79"/>
                <a:ea typeface="Arial Hebrew" charset="-79"/>
                <a:cs typeface="Arial Hebrew" charset="-79"/>
              </a:rPr>
              <a:t>链表长度的确定算法</a:t>
            </a:r>
            <a:r>
              <a:rPr kumimoji="1" lang="en-US" altLang="zh-CN" sz="1000">
                <a:latin typeface="Arial Hebrew" charset="-79"/>
                <a:ea typeface="Arial Hebrew" charset="-79"/>
                <a:cs typeface="Arial Hebrew" charset="-79"/>
              </a:rPr>
              <a:t>-slow-start</a:t>
            </a:r>
            <a:r>
              <a:rPr kumimoji="1" lang="zh-CN" altLang="en-US" sz="1000">
                <a:latin typeface="Arial Hebrew" charset="-79"/>
                <a:ea typeface="Arial Hebrew" charset="-79"/>
                <a:cs typeface="Arial Hebrew" charset="-79"/>
              </a:rPr>
              <a:t>算法：</a:t>
            </a:r>
            <a:endParaRPr kumimoji="1"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初始时长度限额为</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，在限额为</a:t>
            </a:r>
            <a:r>
              <a:rPr lang="en-US" altLang="zh-CN" sz="1000">
                <a:latin typeface="Arial Hebrew" charset="-79"/>
                <a:ea typeface="Arial Hebrew" charset="-79"/>
                <a:cs typeface="Arial Hebrew" charset="-79"/>
              </a:rPr>
              <a:t>1~batch_size</a:t>
            </a:r>
            <a:r>
              <a:rPr lang="zh-CN" altLang="en-US" sz="1000">
                <a:latin typeface="Arial Hebrew" charset="-79"/>
                <a:ea typeface="Arial Hebrew" charset="-79"/>
                <a:cs typeface="Arial Hebrew" charset="-79"/>
              </a:rPr>
              <a:t>之间时，为慢启动状态。</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慢启动状态时，不管是</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、还是</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遇到长度超限，都给限额加</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。这样做可以给不常用或者使用很规律的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确定一个合适的限额，而如果</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的使用抖动较大的话，应该给它一个更大的</a:t>
            </a:r>
            <a:r>
              <a:rPr lang="en-US" altLang="zh-CN" sz="1000">
                <a:latin typeface="Arial Hebrew" charset="-79"/>
                <a:ea typeface="Arial Hebrew" charset="-79"/>
                <a:cs typeface="Arial Hebrew" charset="-79"/>
              </a:rPr>
              <a:t>buffer</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如果限额增加达到</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，则慢启动状态结束。此时，如果</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，限额会按</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的整数倍进行扩展。而如果</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超限，则限额将按照</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的整数倍进行缩减。</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en-US" altLang="zh-CN" sz="1000">
                <a:latin typeface="Arial Hebrew" charset="-79"/>
                <a:ea typeface="Arial Hebrew" charset="-79"/>
                <a:cs typeface="Arial Hebrew" charset="-79"/>
              </a:rPr>
              <a:t>thread cache</a:t>
            </a:r>
            <a:r>
              <a:rPr lang="zh-CN" altLang="en-US" sz="1000">
                <a:latin typeface="Arial Hebrew" charset="-79"/>
                <a:ea typeface="Arial Hebrew" charset="-79"/>
                <a:cs typeface="Arial Hebrew" charset="-79"/>
              </a:rPr>
              <a:t>单个</a:t>
            </a:r>
            <a:r>
              <a:rPr lang="en-US" altLang="zh-CN" sz="1000">
                <a:latin typeface="Arial Hebrew" charset="-79"/>
                <a:ea typeface="Arial Hebrew" charset="-79"/>
                <a:cs typeface="Arial Hebrew" charset="-79"/>
              </a:rPr>
              <a:t>size-class</a:t>
            </a:r>
            <a:r>
              <a:rPr lang="zh-CN" altLang="en-US" sz="1000">
                <a:latin typeface="Arial Hebrew" charset="-79"/>
                <a:ea typeface="Arial Hebrew" charset="-79"/>
                <a:cs typeface="Arial Hebrew" charset="-79"/>
              </a:rPr>
              <a:t>链表长度超限后回收处理：</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直接回收</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，不足</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个，则有多少回收多少。处于慢启动状态下的</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限额超限，将导致</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被清空。</a:t>
            </a:r>
            <a:endParaRPr kumimoji="1" lang="zh-CN" altLang="en-US"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慢启动状态下</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超限还给限额做加</a:t>
            </a:r>
            <a:r>
              <a:rPr lang="en-US" altLang="zh-CN" sz="1000">
                <a:solidFill>
                  <a:srgbClr val="FF0000"/>
                </a:solidFill>
                <a:latin typeface="Arial Hebrew" charset="-79"/>
                <a:ea typeface="Arial Hebrew" charset="-79"/>
                <a:cs typeface="Arial Hebrew" charset="-79"/>
              </a:rPr>
              <a:t>1</a:t>
            </a:r>
            <a:r>
              <a:rPr lang="zh-CN" altLang="en-US" sz="1000">
                <a:solidFill>
                  <a:srgbClr val="FF0000"/>
                </a:solidFill>
                <a:latin typeface="Arial Hebrew" charset="-79"/>
                <a:ea typeface="Arial Hebrew" charset="-79"/>
                <a:cs typeface="Arial Hebrew" charset="-79"/>
              </a:rPr>
              <a:t>递增，一方面可以应对抖动，另一方面递增限额的目的是使之能够达到</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（如果</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确实远多于</a:t>
            </a:r>
            <a:r>
              <a:rPr lang="en-US" altLang="zh-CN" sz="1000">
                <a:solidFill>
                  <a:srgbClr val="FF0000"/>
                </a:solidFill>
                <a:latin typeface="Arial Hebrew" charset="-79"/>
                <a:ea typeface="Arial Hebrew" charset="-79"/>
                <a:cs typeface="Arial Hebrew" charset="-79"/>
              </a:rPr>
              <a:t>alloc</a:t>
            </a:r>
            <a:r>
              <a:rPr lang="zh-CN" altLang="en-US" sz="1000">
                <a:solidFill>
                  <a:srgbClr val="FF0000"/>
                </a:solidFill>
                <a:latin typeface="Arial Hebrew" charset="-79"/>
                <a:ea typeface="Arial Hebrew" charset="-79"/>
                <a:cs typeface="Arial Hebrew" charset="-79"/>
              </a:rPr>
              <a:t>话），从而在回收</a:t>
            </a:r>
            <a:r>
              <a:rPr lang="en-US" altLang="zh-CN" sz="1000">
                <a:solidFill>
                  <a:srgbClr val="FF0000"/>
                </a:solidFill>
                <a:latin typeface="Arial Hebrew" charset="-79"/>
                <a:ea typeface="Arial Hebrew" charset="-79"/>
                <a:cs typeface="Arial Hebrew" charset="-79"/>
              </a:rPr>
              <a:t>object</a:t>
            </a:r>
            <a:r>
              <a:rPr lang="zh-CN" altLang="en-US" sz="1000">
                <a:solidFill>
                  <a:srgbClr val="FF0000"/>
                </a:solidFill>
                <a:latin typeface="Arial Hebrew" charset="-79"/>
                <a:ea typeface="Arial Hebrew" charset="-79"/>
                <a:cs typeface="Arial Hebrew" charset="-79"/>
              </a:rPr>
              <a:t>时可以按</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批量回收。</a:t>
            </a:r>
            <a:endParaRPr kumimoji="1" lang="zh-CN" altLang="en-US" sz="1000">
              <a:latin typeface="Arial Hebrew" charset="-79"/>
              <a:ea typeface="Arial Hebrew" charset="-79"/>
              <a:cs typeface="Arial Hebrew" charset="-79"/>
            </a:endParaRPr>
          </a:p>
        </p:txBody>
      </p:sp>
      <p:sp>
        <p:nvSpPr>
          <p:cNvPr id="3" name="矩形 2"/>
          <p:cNvSpPr/>
          <p:nvPr/>
        </p:nvSpPr>
        <p:spPr>
          <a:xfrm>
            <a:off x="0" y="4608694"/>
            <a:ext cx="9144000" cy="1785104"/>
          </a:xfrm>
          <a:prstGeom prst="rect">
            <a:avLst/>
          </a:prstGeom>
        </p:spPr>
        <p:txBody>
          <a:bodyPr wrap="square">
            <a:spAutoFit/>
          </a:bodyPr>
          <a:lstStyle/>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容量限额</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每一个</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初始化一个比较小的限额，然后每当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由于</a:t>
            </a:r>
            <a:r>
              <a:rPr lang="en-US" altLang="zh-CN" sz="1000">
                <a:effectLst/>
                <a:latin typeface="Arial Hebrew" charset="-79"/>
                <a:ea typeface="Arial Hebrew" charset="-79"/>
                <a:cs typeface="Arial Hebrew" charset="-79"/>
              </a:rPr>
              <a:t>cache</a:t>
            </a:r>
            <a:r>
              <a:rPr lang="zh-CN" altLang="en-US" sz="1000">
                <a:effectLst/>
                <a:latin typeface="Arial Hebrew" charset="-79"/>
                <a:ea typeface="Arial Hebrew" charset="-79"/>
                <a:cs typeface="Arial Hebrew" charset="-79"/>
              </a:rPr>
              <a:t>超限而触发</a:t>
            </a:r>
            <a:r>
              <a:rPr lang="en-US" altLang="zh-CN" sz="1000">
                <a:effectLst/>
                <a:latin typeface="Arial Hebrew" charset="-79"/>
                <a:ea typeface="Arial Hebrew" charset="-79"/>
                <a:cs typeface="Arial Hebrew" charset="-79"/>
              </a:rPr>
              <a:t>object</a:t>
            </a:r>
            <a:r>
              <a:rPr lang="zh-CN" altLang="en-US" sz="1000">
                <a:effectLst/>
                <a:latin typeface="Arial Hebrew" charset="-79"/>
                <a:ea typeface="Arial Hebrew" charset="-79"/>
                <a:cs typeface="Arial Hebrew" charset="-79"/>
              </a:rPr>
              <a:t>到</a:t>
            </a:r>
            <a:r>
              <a:rPr lang="en-US" altLang="zh-CN" sz="1000">
                <a:effectLst/>
                <a:latin typeface="Arial Hebrew" charset="-79"/>
                <a:ea typeface="Arial Hebrew" charset="-79"/>
                <a:cs typeface="Arial Hebrew" charset="-79"/>
              </a:rPr>
              <a:t>CentralCache</a:t>
            </a:r>
            <a:r>
              <a:rPr lang="zh-CN" altLang="en-US" sz="1000">
                <a:effectLst/>
                <a:latin typeface="Arial Hebrew" charset="-79"/>
                <a:ea typeface="Arial Hebrew" charset="-79"/>
                <a:cs typeface="Arial Hebrew" charset="-79"/>
              </a:rPr>
              <a:t>的回收时，就增大该</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的限额</a:t>
            </a:r>
            <a:endParaRPr lang="en-US" altLang="zh-CN" sz="1000">
              <a:effectLst/>
              <a:latin typeface="Arial Hebrew" charset="-79"/>
              <a:ea typeface="Arial Hebrew" charset="-79"/>
              <a:cs typeface="Arial Hebrew" charset="-79"/>
            </a:endParaRPr>
          </a:p>
          <a:p>
            <a:pPr marL="171450" indent="-171450">
              <a:buFont typeface="Arial" charset="0"/>
              <a:buChar char="•"/>
            </a:pPr>
            <a:r>
              <a:rPr lang="en-US" altLang="zh-CN" sz="1000">
                <a:effectLst/>
                <a:latin typeface="Arial Hebrew" charset="-79"/>
                <a:ea typeface="Arial Hebrew" charset="-79"/>
                <a:cs typeface="Arial Hebrew" charset="-79"/>
              </a:rPr>
              <a:t>tcmalloc</a:t>
            </a:r>
            <a:r>
              <a:rPr lang="zh-CN" altLang="en-US" sz="1000">
                <a:effectLst/>
                <a:latin typeface="Arial Hebrew" charset="-79"/>
                <a:ea typeface="Arial Hebrew" charset="-79"/>
                <a:cs typeface="Arial Hebrew" charset="-79"/>
              </a:rPr>
              <a:t>预设了一个所有</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的总容量，当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需要增大容量时，如果总容量尚有余额，则使用这些余额。否则需要增大的容量就从其他线程的</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里面去收</a:t>
            </a:r>
            <a:r>
              <a:rPr lang="zh-CN" altLang="en-US" sz="1000">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具体从收刮哪个线程的容量，简单采用了轮询的方式。</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内存需求大的线程总是收别人的容量，而内存需求低的线程则总是被收。这个容量会有一个最大值最小值的限制，比如</a:t>
            </a:r>
            <a:r>
              <a:rPr lang="en-US" altLang="zh-CN" sz="1000">
                <a:effectLst/>
                <a:latin typeface="Arial Hebrew" charset="-79"/>
                <a:ea typeface="Arial Hebrew" charset="-79"/>
                <a:cs typeface="Arial Hebrew" charset="-79"/>
              </a:rPr>
              <a:t>128</a:t>
            </a:r>
            <a:r>
              <a:rPr lang="zh-CN" altLang="en-US" sz="1000">
                <a:effectLst/>
                <a:latin typeface="Arial Hebrew" charset="-79"/>
                <a:ea typeface="Arial Hebrew" charset="-79"/>
                <a:cs typeface="Arial Hebrew" charset="-79"/>
              </a:rPr>
              <a:t>字节</a:t>
            </a:r>
            <a:r>
              <a:rPr lang="en-US" altLang="zh-CN" sz="1000">
                <a:effectLst/>
                <a:latin typeface="Arial Hebrew" charset="-79"/>
                <a:ea typeface="Arial Hebrew" charset="-79"/>
                <a:cs typeface="Arial Hebrew" charset="-79"/>
              </a:rPr>
              <a:t>~4M</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超过容量限额后回收处理：</a:t>
            </a:r>
          </a:p>
          <a:p>
            <a:pPr marL="171450" indent="-171450">
              <a:buFont typeface="Arial" charset="0"/>
              <a:buChar char="•"/>
            </a:pPr>
            <a:r>
              <a:rPr lang="zh-CN" altLang="en-US" sz="1000">
                <a:latin typeface="Arial Hebrew" charset="-79"/>
                <a:ea typeface="Arial Hebrew" charset="-79"/>
                <a:cs typeface="Arial Hebrew" charset="-79"/>
              </a:rPr>
              <a:t>到达</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的容量限额时，会对它下面的每一个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进行回收，回收的数目是该</a:t>
            </a:r>
            <a:r>
              <a:rPr lang="en-US" altLang="zh-CN" sz="1000">
                <a:latin typeface="Arial Hebrew" charset="-79"/>
                <a:ea typeface="Arial Hebrew" charset="-79"/>
                <a:cs typeface="Arial Hebrew" charset="-79"/>
              </a:rPr>
              <a:t>Freelist.lowator_</a:t>
            </a:r>
            <a:r>
              <a:rPr lang="zh-CN" altLang="en-US" sz="1000">
                <a:latin typeface="Arial Hebrew" charset="-79"/>
                <a:ea typeface="Arial Hebrew" charset="-79"/>
                <a:cs typeface="Arial Hebrew" charset="-79"/>
              </a:rPr>
              <a:t>的一半。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lowator_</a:t>
            </a:r>
            <a:r>
              <a:rPr lang="zh-CN" altLang="en-US" sz="1000">
                <a:latin typeface="Arial Hebrew" charset="-79"/>
                <a:ea typeface="Arial Hebrew" charset="-79"/>
                <a:cs typeface="Arial Hebrew" charset="-79"/>
              </a:rPr>
              <a:t>：就是该</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超限的两次回收周期之间内，</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的最小长度。</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回收过程其实只是对每一个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的保守回收，回收完成之后</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的容量可能还会继续高于限额，不过随着这次回收，</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的容量限额也会被抬高</a:t>
            </a:r>
          </a:p>
        </p:txBody>
      </p:sp>
      <p:sp>
        <p:nvSpPr>
          <p:cNvPr id="69" name="圆角矩形 68"/>
          <p:cNvSpPr/>
          <p:nvPr/>
        </p:nvSpPr>
        <p:spPr>
          <a:xfrm>
            <a:off x="209888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70" name="圆角矩形 69"/>
          <p:cNvSpPr/>
          <p:nvPr/>
        </p:nvSpPr>
        <p:spPr>
          <a:xfrm>
            <a:off x="550032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1" name="圆角矩形 70"/>
          <p:cNvSpPr/>
          <p:nvPr/>
        </p:nvSpPr>
        <p:spPr>
          <a:xfrm>
            <a:off x="379960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2" name="圆角矩形 71"/>
          <p:cNvSpPr/>
          <p:nvPr/>
        </p:nvSpPr>
        <p:spPr>
          <a:xfrm>
            <a:off x="294924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3" name="圆角矩形 72"/>
          <p:cNvSpPr/>
          <p:nvPr/>
        </p:nvSpPr>
        <p:spPr>
          <a:xfrm>
            <a:off x="4649962" y="1947711"/>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4" name="直线箭头连接符 73"/>
          <p:cNvCxnSpPr>
            <a:cxnSpLocks/>
            <a:stCxn id="69" idx="3"/>
            <a:endCxn id="72" idx="1"/>
          </p:cNvCxnSpPr>
          <p:nvPr/>
        </p:nvCxnSpPr>
        <p:spPr>
          <a:xfrm>
            <a:off x="271088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cxnSpLocks/>
            <a:stCxn id="72" idx="3"/>
            <a:endCxn id="71" idx="1"/>
          </p:cNvCxnSpPr>
          <p:nvPr/>
        </p:nvCxnSpPr>
        <p:spPr>
          <a:xfrm>
            <a:off x="356124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a:cxnSpLocks/>
            <a:stCxn id="71" idx="3"/>
            <a:endCxn id="73" idx="1"/>
          </p:cNvCxnSpPr>
          <p:nvPr/>
        </p:nvCxnSpPr>
        <p:spPr>
          <a:xfrm>
            <a:off x="441160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cxnSpLocks/>
            <a:stCxn id="73" idx="3"/>
            <a:endCxn id="70" idx="1"/>
          </p:cNvCxnSpPr>
          <p:nvPr/>
        </p:nvCxnSpPr>
        <p:spPr>
          <a:xfrm>
            <a:off x="518822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a:off x="4404541" y="569788"/>
            <a:ext cx="0" cy="178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左大括号 7"/>
          <p:cNvSpPr/>
          <p:nvPr/>
        </p:nvSpPr>
        <p:spPr>
          <a:xfrm>
            <a:off x="1850771" y="864713"/>
            <a:ext cx="184127" cy="12731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78221" y="1419288"/>
            <a:ext cx="186461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两次回收周期之间</a:t>
            </a:r>
            <a:r>
              <a:rPr kumimoji="1" lang="en-US" altLang="zh-CN" sz="1000">
                <a:latin typeface="Arial Hebrew" charset="-79"/>
                <a:ea typeface="Arial Hebrew" charset="-79"/>
                <a:cs typeface="Arial Hebrew" charset="-79"/>
              </a:rPr>
              <a:t>free list</a:t>
            </a:r>
            <a:r>
              <a:rPr kumimoji="1" lang="zh-CN" altLang="en-US" sz="1000">
                <a:latin typeface="Arial Hebrew" charset="-79"/>
                <a:ea typeface="Arial Hebrew" charset="-79"/>
                <a:cs typeface="Arial Hebrew" charset="-79"/>
              </a:rPr>
              <a:t>变化</a:t>
            </a:r>
          </a:p>
        </p:txBody>
      </p:sp>
      <p:sp>
        <p:nvSpPr>
          <p:cNvPr id="12" name="文本框 11"/>
          <p:cNvSpPr txBox="1"/>
          <p:nvPr/>
        </p:nvSpPr>
        <p:spPr>
          <a:xfrm>
            <a:off x="3035214" y="1602052"/>
            <a:ext cx="1210588" cy="246221"/>
          </a:xfrm>
          <a:prstGeom prst="rect">
            <a:avLst/>
          </a:prstGeom>
          <a:noFill/>
        </p:spPr>
        <p:txBody>
          <a:bodyPr wrap="none" rtlCol="0">
            <a:spAutoFit/>
          </a:bodyPr>
          <a:lstStyle/>
          <a:p>
            <a:r>
              <a:rPr kumimoji="1" lang="zh-CN" altLang="en-US" sz="1000">
                <a:solidFill>
                  <a:srgbClr val="FF0000"/>
                </a:solidFill>
                <a:latin typeface="Arial Hebrew" charset="-79"/>
                <a:ea typeface="Arial Hebrew" charset="-79"/>
                <a:cs typeface="Arial Hebrew" charset="-79"/>
              </a:rPr>
              <a:t>周期内从未被用到</a:t>
            </a:r>
          </a:p>
        </p:txBody>
      </p:sp>
    </p:spTree>
    <p:extLst>
      <p:ext uri="{BB962C8B-B14F-4D97-AF65-F5344CB8AC3E}">
        <p14:creationId xmlns:p14="http://schemas.microsoft.com/office/powerpoint/2010/main" val="2042297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86" name="文本框 85"/>
          <p:cNvSpPr txBox="1"/>
          <p:nvPr/>
        </p:nvSpPr>
        <p:spPr>
          <a:xfrm>
            <a:off x="0" y="246221"/>
            <a:ext cx="4572085"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sp>
        <p:nvSpPr>
          <p:cNvPr id="90" name="圆角矩形 89"/>
          <p:cNvSpPr/>
          <p:nvPr/>
        </p:nvSpPr>
        <p:spPr>
          <a:xfrm>
            <a:off x="133350" y="847041"/>
            <a:ext cx="6203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91" name="圆角矩形 90"/>
          <p:cNvSpPr/>
          <p:nvPr/>
        </p:nvSpPr>
        <p:spPr>
          <a:xfrm>
            <a:off x="215445" y="2458609"/>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3460837" y="520188"/>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95" name="圆角矩形 94"/>
          <p:cNvSpPr/>
          <p:nvPr/>
        </p:nvSpPr>
        <p:spPr>
          <a:xfrm>
            <a:off x="2941458" y="517699"/>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cxnSpLocks/>
            <a:stCxn id="90" idx="3"/>
            <a:endCxn id="118" idx="1"/>
          </p:cNvCxnSpPr>
          <p:nvPr/>
        </p:nvCxnSpPr>
        <p:spPr>
          <a:xfrm>
            <a:off x="753709" y="983228"/>
            <a:ext cx="22819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cxnSpLocks/>
            <a:stCxn id="147" idx="2"/>
            <a:endCxn id="156" idx="0"/>
          </p:cNvCxnSpPr>
          <p:nvPr/>
        </p:nvCxnSpPr>
        <p:spPr>
          <a:xfrm>
            <a:off x="2395976" y="1127644"/>
            <a:ext cx="0" cy="1831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cxnSpLocks/>
            <a:endCxn id="130" idx="1"/>
          </p:cNvCxnSpPr>
          <p:nvPr/>
        </p:nvCxnSpPr>
        <p:spPr>
          <a:xfrm>
            <a:off x="1745913" y="653886"/>
            <a:ext cx="35753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cxnSpLocks/>
            <a:stCxn id="130" idx="3"/>
            <a:endCxn id="95" idx="1"/>
          </p:cNvCxnSpPr>
          <p:nvPr/>
        </p:nvCxnSpPr>
        <p:spPr>
          <a:xfrm>
            <a:off x="2688501" y="653886"/>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133350" y="2803666"/>
            <a:ext cx="6203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110" name="圆角矩形 109"/>
          <p:cNvSpPr/>
          <p:nvPr/>
        </p:nvSpPr>
        <p:spPr>
          <a:xfrm>
            <a:off x="361688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1" name="圆角矩形 110"/>
          <p:cNvSpPr/>
          <p:nvPr/>
        </p:nvSpPr>
        <p:spPr>
          <a:xfrm>
            <a:off x="191616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2" name="圆角矩形 111"/>
          <p:cNvSpPr/>
          <p:nvPr/>
        </p:nvSpPr>
        <p:spPr>
          <a:xfrm>
            <a:off x="106580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3" name="圆角矩形 112"/>
          <p:cNvSpPr/>
          <p:nvPr/>
        </p:nvSpPr>
        <p:spPr>
          <a:xfrm>
            <a:off x="2766525" y="2803666"/>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14" name="直线箭头连接符 113"/>
          <p:cNvCxnSpPr/>
          <p:nvPr/>
        </p:nvCxnSpPr>
        <p:spPr>
          <a:xfrm>
            <a:off x="75370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p:nvPr/>
        </p:nvCxnSpPr>
        <p:spPr>
          <a:xfrm>
            <a:off x="160406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p:nvPr/>
        </p:nvCxnSpPr>
        <p:spPr>
          <a:xfrm>
            <a:off x="245442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p:nvPr/>
        </p:nvCxnSpPr>
        <p:spPr>
          <a:xfrm>
            <a:off x="330478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971970" y="3244283"/>
            <a:ext cx="89479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graphicFrame>
        <p:nvGraphicFramePr>
          <p:cNvPr id="118" name="表格 117"/>
          <p:cNvGraphicFramePr>
            <a:graphicFrameLocks noGrp="1"/>
          </p:cNvGraphicFramePr>
          <p:nvPr>
            <p:extLst>
              <p:ext uri="{D42A27DB-BD31-4B8C-83A1-F6EECF244321}">
                <p14:modId xmlns:p14="http://schemas.microsoft.com/office/powerpoint/2010/main" val="366121672"/>
              </p:ext>
            </p:extLst>
          </p:nvPr>
        </p:nvGraphicFramePr>
        <p:xfrm>
          <a:off x="981904" y="617468"/>
          <a:ext cx="764009" cy="73152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tc_slots</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noempty_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altLang="zh-CN" sz="1000" b="0">
                          <a:solidFill>
                            <a:schemeClr val="tx1"/>
                          </a:solidFill>
                          <a:latin typeface="Arial Hebrew" charset="-79"/>
                          <a:ea typeface="Arial Hebrew" charset="-79"/>
                          <a:cs typeface="Arial Hebrew" charset="-79"/>
                        </a:rPr>
                        <a:t>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30" name="圆角矩形 129"/>
          <p:cNvSpPr/>
          <p:nvPr/>
        </p:nvSpPr>
        <p:spPr>
          <a:xfrm>
            <a:off x="2103451" y="517699"/>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40" name="直线箭头连接符 139"/>
          <p:cNvCxnSpPr>
            <a:cxnSpLocks/>
            <a:stCxn id="95" idx="3"/>
            <a:endCxn id="92" idx="1"/>
          </p:cNvCxnSpPr>
          <p:nvPr/>
        </p:nvCxnSpPr>
        <p:spPr>
          <a:xfrm>
            <a:off x="3236574" y="653886"/>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圆角矩形 142"/>
          <p:cNvSpPr/>
          <p:nvPr/>
        </p:nvSpPr>
        <p:spPr>
          <a:xfrm>
            <a:off x="3460837" y="857759"/>
            <a:ext cx="585050"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2941458" y="855270"/>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p:nvPr/>
        </p:nvCxnSpPr>
        <p:spPr>
          <a:xfrm>
            <a:off x="1745913" y="991457"/>
            <a:ext cx="40432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2688501" y="991457"/>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2103451" y="855270"/>
            <a:ext cx="585050"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3236574" y="991457"/>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5" name="圆角矩形 154"/>
          <p:cNvSpPr/>
          <p:nvPr/>
        </p:nvSpPr>
        <p:spPr>
          <a:xfrm>
            <a:off x="2103451" y="2063670"/>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6" name="圆角矩形 155"/>
          <p:cNvSpPr/>
          <p:nvPr/>
        </p:nvSpPr>
        <p:spPr>
          <a:xfrm>
            <a:off x="2103451" y="1310749"/>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7" name="圆角矩形 156"/>
          <p:cNvSpPr/>
          <p:nvPr/>
        </p:nvSpPr>
        <p:spPr>
          <a:xfrm>
            <a:off x="2103451" y="1756615"/>
            <a:ext cx="631836" cy="1388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60" name="直线箭头连接符 159"/>
          <p:cNvCxnSpPr>
            <a:cxnSpLocks/>
            <a:stCxn id="156" idx="2"/>
            <a:endCxn id="157" idx="0"/>
          </p:cNvCxnSpPr>
          <p:nvPr/>
        </p:nvCxnSpPr>
        <p:spPr>
          <a:xfrm>
            <a:off x="2395976" y="1583123"/>
            <a:ext cx="23393" cy="17349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1" name="直线箭头连接符 160"/>
          <p:cNvCxnSpPr>
            <a:cxnSpLocks/>
            <a:stCxn id="157" idx="2"/>
            <a:endCxn id="155" idx="0"/>
          </p:cNvCxnSpPr>
          <p:nvPr/>
        </p:nvCxnSpPr>
        <p:spPr>
          <a:xfrm flipH="1">
            <a:off x="2395976" y="1895427"/>
            <a:ext cx="23393" cy="16824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圆角矩形 168"/>
          <p:cNvSpPr/>
          <p:nvPr/>
        </p:nvSpPr>
        <p:spPr>
          <a:xfrm>
            <a:off x="2929763" y="1695230"/>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170" name="矩形 169"/>
          <p:cNvSpPr/>
          <p:nvPr/>
        </p:nvSpPr>
        <p:spPr>
          <a:xfrm>
            <a:off x="4355485" y="2351731"/>
            <a:ext cx="4572000" cy="1785104"/>
          </a:xfrm>
          <a:prstGeom prst="rect">
            <a:avLst/>
          </a:prstGeom>
        </p:spPr>
        <p:txBody>
          <a:bodyPr>
            <a:spAutoFit/>
          </a:bodyPr>
          <a:lstStyle/>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挂的是由这个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切分出来的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的链，这样做便于在</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内的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是否都已经</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的情况下，将</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整体回收。</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里面还设计一个</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a:t>
            </a:r>
            <a:r>
              <a:rPr lang="en-US" altLang="zh-CN" sz="1000">
                <a:latin typeface="Arial Hebrew" charset="-79"/>
                <a:ea typeface="Arial Hebrew" charset="-79"/>
                <a:cs typeface="Arial Hebrew" charset="-79"/>
              </a:rPr>
              <a:t>tc_slots_</a:t>
            </a:r>
            <a:r>
              <a:rPr lang="zh-CN" altLang="en-US" sz="1000">
                <a:latin typeface="Arial Hebrew" charset="-79"/>
                <a:ea typeface="Arial Hebrew" charset="-79"/>
                <a:cs typeface="Arial Hebrew" charset="-79"/>
              </a:rPr>
              <a:t>），回收回来的一批</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先往</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里面塞，塞不下了再回收进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链。分配</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给</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时也是先尝试在</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里面拿，没了再去</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里面分配。</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链表其实是有两个：</a:t>
            </a:r>
            <a:r>
              <a:rPr lang="en-US" altLang="zh-CN" sz="1000">
                <a:latin typeface="Arial Hebrew" charset="-79"/>
                <a:ea typeface="Arial Hebrew" charset="-79"/>
                <a:cs typeface="Arial Hebrew" charset="-79"/>
              </a:rPr>
              <a:t>nonempty_</a:t>
            </a:r>
            <a:r>
              <a:rPr lang="zh-CN" altLang="en-US" sz="1000">
                <a:latin typeface="Arial Hebrew" charset="-79"/>
                <a:ea typeface="Arial Hebrew" charset="-79"/>
                <a:cs typeface="Arial Hebrew" charset="-79"/>
              </a:rPr>
              <a:t>和</a:t>
            </a:r>
            <a:r>
              <a:rPr lang="en-US" altLang="zh-CN" sz="1000">
                <a:latin typeface="Arial Hebrew" charset="-79"/>
                <a:ea typeface="Arial Hebrew" charset="-79"/>
                <a:cs typeface="Arial Hebrew" charset="-79"/>
              </a:rPr>
              <a:t>empty_</a:t>
            </a:r>
            <a:r>
              <a:rPr lang="zh-CN" altLang="en-US" sz="1000">
                <a:latin typeface="Arial Hebrew" charset="-79"/>
                <a:ea typeface="Arial Hebrew" charset="-79"/>
                <a:cs typeface="Arial Hebrew" charset="-79"/>
              </a:rPr>
              <a:t>，根据</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链是否有空闲，放入对应链表。这样就避免了在分配时去判断</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是否为空，只需要在由空变非空、或者由非空变空时移动一下</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当</a:t>
            </a: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缓存不够时，会从</a:t>
            </a:r>
            <a:r>
              <a:rPr lang="en-US" altLang="zh-CN" sz="1000">
                <a:latin typeface="Arial Hebrew" charset="-79"/>
                <a:ea typeface="Arial Hebrew" charset="-79"/>
                <a:cs typeface="Arial Hebrew" charset="-79"/>
              </a:rPr>
              <a:t>pageheap</a:t>
            </a:r>
            <a:r>
              <a:rPr lang="zh-CN" altLang="en-US" sz="1000">
                <a:latin typeface="Arial Hebrew" charset="-79"/>
                <a:ea typeface="Arial Hebrew" charset="-79"/>
                <a:cs typeface="Arial Hebrew" charset="-79"/>
              </a:rPr>
              <a:t>中申请申请</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，这些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申请过来就是挂在</a:t>
            </a:r>
            <a:r>
              <a:rPr lang="en-US" altLang="zh-CN" sz="1000">
                <a:latin typeface="Arial Hebrew" charset="-79"/>
                <a:ea typeface="Arial Hebrew" charset="-79"/>
                <a:cs typeface="Arial Hebrew" charset="-79"/>
              </a:rPr>
              <a:t>noempty_</a:t>
            </a:r>
            <a:r>
              <a:rPr lang="zh-CN" altLang="en-US" sz="1000">
                <a:latin typeface="Arial Hebrew" charset="-79"/>
                <a:ea typeface="Arial Hebrew" charset="-79"/>
                <a:cs typeface="Arial Hebrew" charset="-79"/>
              </a:rPr>
              <a:t>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central-cache</a:t>
            </a:r>
            <a:r>
              <a:rPr lang="zh-CN" altLang="en-US" sz="1000">
                <a:latin typeface="Arial Hebrew" charset="-79"/>
                <a:ea typeface="Arial Hebrew" charset="-79"/>
                <a:cs typeface="Arial Hebrew" charset="-79"/>
              </a:rPr>
              <a:t>是所有线程共享，访问时需要加锁</a:t>
            </a:r>
          </a:p>
        </p:txBody>
      </p:sp>
      <p:graphicFrame>
        <p:nvGraphicFramePr>
          <p:cNvPr id="171" name="表格 170"/>
          <p:cNvGraphicFramePr>
            <a:graphicFrameLocks noGrp="1"/>
          </p:cNvGraphicFramePr>
          <p:nvPr>
            <p:extLst>
              <p:ext uri="{D42A27DB-BD31-4B8C-83A1-F6EECF244321}">
                <p14:modId xmlns:p14="http://schemas.microsoft.com/office/powerpoint/2010/main" val="1602008161"/>
              </p:ext>
            </p:extLst>
          </p:nvPr>
        </p:nvGraphicFramePr>
        <p:xfrm>
          <a:off x="4403425" y="457309"/>
          <a:ext cx="2761133" cy="1706880"/>
        </p:xfrm>
        <a:graphic>
          <a:graphicData uri="http://schemas.openxmlformats.org/drawingml/2006/table">
            <a:tbl>
              <a:tblPr firstRow="1" bandRow="1">
                <a:tableStyleId>{5C22544A-7EE6-4342-B048-85BDC9FD1C3A}</a:tableStyleId>
              </a:tblPr>
              <a:tblGrid>
                <a:gridCol w="2761133">
                  <a:extLst>
                    <a:ext uri="{9D8B030D-6E8A-4147-A177-3AD203B41FA5}">
                      <a16:colId xmlns:a16="http://schemas.microsoft.com/office/drawing/2014/main" val="20000"/>
                    </a:ext>
                  </a:extLst>
                </a:gridCol>
              </a:tblGrid>
              <a:tr h="0">
                <a:tc>
                  <a:txBody>
                    <a:bodyPr/>
                    <a:lstStyle/>
                    <a:p>
                      <a:r>
                        <a:rPr lang="en-US" altLang="zh-CN" sz="1000" b="0">
                          <a:latin typeface="Arial Hebrew" charset="-79"/>
                          <a:ea typeface="Arial Hebrew" charset="-79"/>
                          <a:cs typeface="Arial Hebrew" charset="-79"/>
                        </a:rPr>
                        <a:t>struct span</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0"/>
                  </a:ext>
                </a:extLst>
              </a:tr>
              <a:tr h="0">
                <a:tc>
                  <a:txBody>
                    <a:bodyPr/>
                    <a:lstStyle/>
                    <a:p>
                      <a:r>
                        <a:rPr lang="en-US" altLang="zh-CN" sz="1000" b="0">
                          <a:latin typeface="Arial Hebrew" charset="-79"/>
                          <a:ea typeface="Arial Hebrew" charset="-79"/>
                          <a:cs typeface="Arial Hebrew" charset="-79"/>
                        </a:rPr>
                        <a:t>PageID</a:t>
                      </a:r>
                      <a:r>
                        <a:rPr lang="en-US" altLang="zh-CN" sz="1000" b="0" baseline="0">
                          <a:latin typeface="Arial Hebrew" charset="-79"/>
                          <a:ea typeface="Arial Hebrew" charset="-79"/>
                          <a:cs typeface="Arial Hebrew" charset="-79"/>
                        </a:rPr>
                        <a:t> start;    /* starting page number*/</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1"/>
                  </a:ext>
                </a:extLst>
              </a:tr>
              <a:tr h="0">
                <a:tc>
                  <a:txBody>
                    <a:bodyPr/>
                    <a:lstStyle/>
                    <a:p>
                      <a:r>
                        <a:rPr lang="en-US" altLang="zh-CN" sz="1000" b="0">
                          <a:latin typeface="Arial Hebrew" charset="-79"/>
                          <a:ea typeface="Arial Hebrew" charset="-79"/>
                          <a:cs typeface="Arial Hebrew" charset="-79"/>
                        </a:rPr>
                        <a:t>Length length;  /*</a:t>
                      </a:r>
                      <a:r>
                        <a:rPr lang="en-US" altLang="zh-CN" sz="1000" b="0" baseline="0">
                          <a:latin typeface="Arial Hebrew" charset="-79"/>
                          <a:ea typeface="Arial Hebrew" charset="-79"/>
                          <a:cs typeface="Arial Hebrew" charset="-79"/>
                        </a:rPr>
                        <a:t> number of pages in span</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2"/>
                  </a:ext>
                </a:extLst>
              </a:tr>
              <a:tr h="0">
                <a:tc>
                  <a:txBody>
                    <a:bodyPr/>
                    <a:lstStyle/>
                    <a:p>
                      <a:r>
                        <a:rPr lang="en-US" altLang="zh-CN" sz="1000" b="0">
                          <a:latin typeface="Arial Hebrew" charset="-79"/>
                          <a:ea typeface="Arial Hebrew" charset="-79"/>
                          <a:cs typeface="Arial Hebrew" charset="-79"/>
                        </a:rPr>
                        <a:t>Span *next;      /* used when in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3"/>
                  </a:ext>
                </a:extLst>
              </a:tr>
              <a:tr h="0">
                <a:tc>
                  <a:txBody>
                    <a:bodyPr/>
                    <a:lstStyle/>
                    <a:p>
                      <a:r>
                        <a:rPr lang="en-US" altLang="zh-CN" sz="1000" b="0">
                          <a:latin typeface="Arial Hebrew" charset="-79"/>
                          <a:ea typeface="Arial Hebrew" charset="-79"/>
                          <a:cs typeface="Arial Hebrew" charset="-79"/>
                        </a:rPr>
                        <a:t>Span</a:t>
                      </a:r>
                      <a:r>
                        <a:rPr lang="en-US" altLang="zh-CN" sz="1000" b="0" baseline="0">
                          <a:latin typeface="Arial Hebrew" charset="-79"/>
                          <a:ea typeface="Arial Hebrew" charset="-79"/>
                          <a:cs typeface="Arial Hebrew" charset="-79"/>
                        </a:rPr>
                        <a:t> *prev;      /* used when 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4"/>
                  </a:ext>
                </a:extLst>
              </a:tr>
              <a:tr h="0">
                <a:tc>
                  <a:txBody>
                    <a:bodyPr/>
                    <a:lstStyle/>
                    <a:p>
                      <a:r>
                        <a:rPr lang="en-US" altLang="zh-CN" sz="1000" b="0">
                          <a:latin typeface="Arial Hebrew" charset="-79"/>
                          <a:ea typeface="Arial Hebrew" charset="-79"/>
                          <a:cs typeface="Arial Hebrew" charset="-79"/>
                        </a:rPr>
                        <a:t>void *objects;   /*</a:t>
                      </a:r>
                      <a:r>
                        <a:rPr lang="en-US" altLang="zh-CN" sz="1000" b="0" baseline="0">
                          <a:latin typeface="Arial Hebrew" charset="-79"/>
                          <a:ea typeface="Arial Hebrew" charset="-79"/>
                          <a:cs typeface="Arial Hebrew" charset="-79"/>
                        </a:rPr>
                        <a:t> link list of free objects</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5"/>
                  </a:ext>
                </a:extLst>
              </a:tr>
              <a:tr h="0">
                <a:tc>
                  <a:txBody>
                    <a:bodyPr/>
                    <a:lstStyle/>
                    <a:p>
                      <a:r>
                        <a:rPr lang="mr-IN" altLang="zh-CN" sz="1000" b="0">
                          <a:latin typeface="Arial Hebrew" charset="-79"/>
                          <a:ea typeface="Arial Hebrew" charset="-79"/>
                          <a:cs typeface="Arial Hebrew" charset="-79"/>
                        </a:rPr>
                        <a:t>…</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6"/>
                  </a:ext>
                </a:extLst>
              </a:tr>
            </a:tbl>
          </a:graphicData>
        </a:graphic>
      </p:graphicFrame>
      <p:sp>
        <p:nvSpPr>
          <p:cNvPr id="172" name="右大括号 171"/>
          <p:cNvSpPr/>
          <p:nvPr/>
        </p:nvSpPr>
        <p:spPr>
          <a:xfrm>
            <a:off x="7164557" y="755469"/>
            <a:ext cx="175955" cy="36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73" name="文本框 172"/>
          <p:cNvSpPr txBox="1"/>
          <p:nvPr/>
        </p:nvSpPr>
        <p:spPr>
          <a:xfrm>
            <a:off x="7340512" y="847041"/>
            <a:ext cx="108234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管理连续页内存</a:t>
            </a:r>
          </a:p>
        </p:txBody>
      </p:sp>
      <p:sp>
        <p:nvSpPr>
          <p:cNvPr id="5" name="Rectangle 3"/>
          <p:cNvSpPr>
            <a:spLocks noChangeArrowheads="1"/>
          </p:cNvSpPr>
          <p:nvPr/>
        </p:nvSpPr>
        <p:spPr bwMode="auto">
          <a:xfrm>
            <a:off x="-1" y="4250630"/>
            <a:ext cx="91440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CentralFreeList内存分配</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ThreadCache向Central Cache申请内存，Central Cache根据sizeclass选择一个CentralFreeList；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CentralFreeList首先查看tc_slots_[kMaxNumTransferEntries]中是否还有未使用的空闲内存，有则直接返回给ThreadCache；</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否则从Span  nonempty_中获取空闲内存，如果对应的Span下的Objects分配完了，则将Span移到Spen empty_中；</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 Span  nonempty_也没有空闲内存，则从PageHeap中申请</a:t>
            </a:r>
            <a:r>
              <a:rPr kumimoji="0" lang="zh-CN" altLang="zh-CN" sz="1000" b="0" i="0" u="none" strike="noStrike" cap="none" normalizeH="0" baseline="0">
                <a:ln>
                  <a:noFill/>
                </a:ln>
                <a:effectLst/>
                <a:latin typeface="Arial Hebrew" charset="-79"/>
                <a:ea typeface="Arial Hebrew" charset="-79"/>
                <a:cs typeface="Arial Hebrew" charset="-79"/>
              </a:rPr>
              <a:t>一定数量</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页的内存放到Span  nonempty_中，</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同时会将获取的页在PageMap pagemap_中注册(接口是RegisterSizeClass)，并且在pagemap_cache_中注册每页的sizeclass(接口是CacheSizeClass())</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endParaRPr kumimoji="0" lang="en-US" altLang="zh-CN" sz="1000" b="0" i="0" u="none" strike="noStrike" cap="none" normalizeH="0" baseline="0">
              <a:ln>
                <a:noFill/>
              </a:ln>
              <a:solidFill>
                <a:srgbClr val="FF0000"/>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对申请到的大块内存划分成本CentralFreeList对应的size的Objects。然后CentralFreeList再从Span  nonempty_中获取空闲内存。</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CentralFreeList内存释放</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当ThreadCache释放内存给Central Cache时，Central Cache根据sizeclass选择相应的CentralFreeList；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如果释放的Object的数量正好等于映射表num_objects_to_move_[kNumClasses]中本CentralFreeList的sizeclass对应的数量, 并且tc_slots_[kMaxNumTransferEntries]还有空闲的节点, 则将释放的Objects链表挂载tc_slots_[kMaxNumTransferEntries]的某个节点下。如果没有空闲节点了, 则将内存返给Span  nonempty_</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返回</a:t>
            </a:r>
            <a:r>
              <a:rPr kumimoji="0" lang="en-US" altLang="zh-CN" sz="1000" b="0" i="0" u="none" strike="noStrike" cap="none" normalizeH="0" baseline="0">
                <a:ln>
                  <a:noFill/>
                </a:ln>
                <a:solidFill>
                  <a:schemeClr val="tx1"/>
                </a:solidFill>
                <a:effectLst/>
                <a:latin typeface="Arial Hebrew" charset="-79"/>
                <a:ea typeface="Arial Hebrew" charset="-79"/>
                <a:cs typeface="Arial Hebrew" charset="-79"/>
              </a:rPr>
              <a:t>span nonempty_</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时，</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Objects是一个一个返回</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对应的</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Span</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如果Span原来管理的所有的Objects都返回到了Span中</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则需要将这个Span管理的内存归还给PageHeap。</a:t>
            </a:r>
          </a:p>
        </p:txBody>
      </p:sp>
      <p:sp>
        <p:nvSpPr>
          <p:cNvPr id="80" name="文本框 79"/>
          <p:cNvSpPr txBox="1"/>
          <p:nvPr/>
        </p:nvSpPr>
        <p:spPr>
          <a:xfrm>
            <a:off x="7164557" y="1712135"/>
            <a:ext cx="208903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管理由这个</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切分出来的</a:t>
            </a:r>
            <a:r>
              <a:rPr kumimoji="1" lang="en-US" altLang="zh-CN" sz="1000">
                <a:latin typeface="Arial Hebrew" charset="-79"/>
                <a:ea typeface="Arial Hebrew" charset="-79"/>
                <a:cs typeface="Arial Hebrew" charset="-79"/>
              </a:rPr>
              <a:t>objects</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888077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1705417" y="12497"/>
            <a:ext cx="236314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a:t>
            </a:r>
          </a:p>
        </p:txBody>
      </p:sp>
      <p:sp>
        <p:nvSpPr>
          <p:cNvPr id="90" name="圆角矩形 89"/>
          <p:cNvSpPr/>
          <p:nvPr/>
        </p:nvSpPr>
        <p:spPr>
          <a:xfrm>
            <a:off x="2657087" y="515554"/>
            <a:ext cx="695711"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1page</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cxnSpLocks/>
            <a:stCxn id="90" idx="3"/>
            <a:endCxn id="118" idx="1"/>
          </p:cNvCxnSpPr>
          <p:nvPr/>
        </p:nvCxnSpPr>
        <p:spPr>
          <a:xfrm>
            <a:off x="3352798" y="651741"/>
            <a:ext cx="70749" cy="8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8" name="表格 117"/>
          <p:cNvGraphicFramePr>
            <a:graphicFrameLocks noGrp="1"/>
          </p:cNvGraphicFramePr>
          <p:nvPr>
            <p:extLst>
              <p:ext uri="{D42A27DB-BD31-4B8C-83A1-F6EECF244321}">
                <p14:modId xmlns:p14="http://schemas.microsoft.com/office/powerpoint/2010/main" val="1355872150"/>
              </p:ext>
            </p:extLst>
          </p:nvPr>
        </p:nvGraphicFramePr>
        <p:xfrm>
          <a:off x="3423547" y="416130"/>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43" name="圆角矩形 142"/>
          <p:cNvSpPr/>
          <p:nvPr/>
        </p:nvSpPr>
        <p:spPr>
          <a:xfrm>
            <a:off x="5902480" y="341443"/>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5383101" y="338954"/>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a:endCxn id="147" idx="1"/>
          </p:cNvCxnSpPr>
          <p:nvPr/>
        </p:nvCxnSpPr>
        <p:spPr>
          <a:xfrm flipV="1">
            <a:off x="4187556" y="475141"/>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5130144" y="475141"/>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4591880" y="3389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5678217" y="475141"/>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1723214" y="515554"/>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free_</a:t>
            </a:r>
            <a:endParaRPr kumimoji="1" lang="zh-CN" altLang="en-US" sz="1000">
              <a:solidFill>
                <a:schemeClr val="tx1"/>
              </a:solidFill>
              <a:latin typeface="Arial Hebrew" charset="-79"/>
              <a:ea typeface="Arial Hebrew" charset="-79"/>
              <a:cs typeface="Arial Hebrew" charset="-79"/>
            </a:endParaRPr>
          </a:p>
        </p:txBody>
      </p:sp>
      <p:sp>
        <p:nvSpPr>
          <p:cNvPr id="74" name="圆角矩形 73"/>
          <p:cNvSpPr/>
          <p:nvPr/>
        </p:nvSpPr>
        <p:spPr>
          <a:xfrm>
            <a:off x="2657088" y="1073542"/>
            <a:ext cx="69571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2pages</a:t>
            </a:r>
            <a:endParaRPr kumimoji="1" lang="zh-CN" altLang="en-US" sz="1000">
              <a:solidFill>
                <a:schemeClr val="tx1"/>
              </a:solidFill>
              <a:latin typeface="Arial Hebrew" charset="-79"/>
              <a:ea typeface="Arial Hebrew" charset="-79"/>
              <a:cs typeface="Arial Hebrew" charset="-79"/>
            </a:endParaRPr>
          </a:p>
        </p:txBody>
      </p:sp>
      <p:sp>
        <p:nvSpPr>
          <p:cNvPr id="76" name="圆角矩形 75"/>
          <p:cNvSpPr/>
          <p:nvPr/>
        </p:nvSpPr>
        <p:spPr>
          <a:xfrm>
            <a:off x="2657088" y="1999265"/>
            <a:ext cx="69571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npages</a:t>
            </a:r>
            <a:endParaRPr kumimoji="1" lang="zh-CN" altLang="en-US" sz="1000">
              <a:solidFill>
                <a:schemeClr val="tx1"/>
              </a:solidFill>
              <a:latin typeface="Arial Hebrew" charset="-79"/>
              <a:ea typeface="Arial Hebrew" charset="-79"/>
              <a:cs typeface="Arial Hebrew" charset="-79"/>
            </a:endParaRPr>
          </a:p>
        </p:txBody>
      </p:sp>
      <p:sp>
        <p:nvSpPr>
          <p:cNvPr id="78" name="圆角矩形 77"/>
          <p:cNvSpPr/>
          <p:nvPr/>
        </p:nvSpPr>
        <p:spPr>
          <a:xfrm>
            <a:off x="2764954" y="1536403"/>
            <a:ext cx="50619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9" name="直线箭头连接符 78"/>
          <p:cNvCxnSpPr>
            <a:cxnSpLocks/>
            <a:stCxn id="90" idx="2"/>
            <a:endCxn id="74" idx="0"/>
          </p:cNvCxnSpPr>
          <p:nvPr/>
        </p:nvCxnSpPr>
        <p:spPr>
          <a:xfrm>
            <a:off x="3004943" y="787928"/>
            <a:ext cx="1" cy="28561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cxnSpLocks/>
            <a:stCxn id="74" idx="2"/>
            <a:endCxn id="78" idx="0"/>
          </p:cNvCxnSpPr>
          <p:nvPr/>
        </p:nvCxnSpPr>
        <p:spPr>
          <a:xfrm>
            <a:off x="3004944" y="1345916"/>
            <a:ext cx="13107" cy="1904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cxnSpLocks/>
            <a:stCxn id="78" idx="2"/>
            <a:endCxn id="76" idx="0"/>
          </p:cNvCxnSpPr>
          <p:nvPr/>
        </p:nvCxnSpPr>
        <p:spPr>
          <a:xfrm flipH="1">
            <a:off x="3004944" y="1808777"/>
            <a:ext cx="13107" cy="1904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cxnSpLocks/>
            <a:stCxn id="76" idx="3"/>
            <a:endCxn id="94" idx="1"/>
          </p:cNvCxnSpPr>
          <p:nvPr/>
        </p:nvCxnSpPr>
        <p:spPr>
          <a:xfrm>
            <a:off x="3352800" y="2135452"/>
            <a:ext cx="11430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3462735" y="1073542"/>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3467104" y="1999265"/>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0" name="直线箭头连接符 99"/>
          <p:cNvCxnSpPr>
            <a:cxnSpLocks/>
            <a:stCxn id="74" idx="3"/>
            <a:endCxn id="93" idx="1"/>
          </p:cNvCxnSpPr>
          <p:nvPr/>
        </p:nvCxnSpPr>
        <p:spPr>
          <a:xfrm>
            <a:off x="3352800" y="1209729"/>
            <a:ext cx="10993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5891850" y="721416"/>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02" name="圆角矩形 101"/>
          <p:cNvSpPr/>
          <p:nvPr/>
        </p:nvSpPr>
        <p:spPr>
          <a:xfrm>
            <a:off x="5372471" y="718927"/>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3" name="直线箭头连接符 102"/>
          <p:cNvCxnSpPr/>
          <p:nvPr/>
        </p:nvCxnSpPr>
        <p:spPr>
          <a:xfrm>
            <a:off x="5119514" y="855114"/>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圆角矩形 103"/>
          <p:cNvSpPr/>
          <p:nvPr/>
        </p:nvSpPr>
        <p:spPr>
          <a:xfrm>
            <a:off x="4581250" y="7189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05" name="直线箭头连接符 104"/>
          <p:cNvCxnSpPr/>
          <p:nvPr/>
        </p:nvCxnSpPr>
        <p:spPr>
          <a:xfrm>
            <a:off x="5667587" y="855114"/>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flipV="1">
            <a:off x="4190725" y="832388"/>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cxnSpLocks/>
            <a:stCxn id="73" idx="3"/>
            <a:endCxn id="90" idx="1"/>
          </p:cNvCxnSpPr>
          <p:nvPr/>
        </p:nvCxnSpPr>
        <p:spPr>
          <a:xfrm>
            <a:off x="2261478" y="651741"/>
            <a:ext cx="39560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cxnSpLocks/>
            <a:stCxn id="73" idx="3"/>
            <a:endCxn id="74" idx="1"/>
          </p:cNvCxnSpPr>
          <p:nvPr/>
        </p:nvCxnSpPr>
        <p:spPr>
          <a:xfrm>
            <a:off x="2261478" y="651741"/>
            <a:ext cx="395610" cy="5579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cxnSpLocks/>
            <a:stCxn id="73" idx="3"/>
            <a:endCxn id="76" idx="1"/>
          </p:cNvCxnSpPr>
          <p:nvPr/>
        </p:nvCxnSpPr>
        <p:spPr>
          <a:xfrm>
            <a:off x="2261478" y="651741"/>
            <a:ext cx="395610" cy="148371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圆角矩形 120"/>
          <p:cNvSpPr/>
          <p:nvPr/>
        </p:nvSpPr>
        <p:spPr>
          <a:xfrm>
            <a:off x="1723214" y="2487027"/>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large_</a:t>
            </a:r>
            <a:endParaRPr kumimoji="1" lang="zh-CN" altLang="en-US" sz="1000">
              <a:solidFill>
                <a:schemeClr val="tx1"/>
              </a:solidFill>
              <a:latin typeface="Arial Hebrew" charset="-79"/>
              <a:ea typeface="Arial Hebrew" charset="-79"/>
              <a:cs typeface="Arial Hebrew" charset="-79"/>
            </a:endParaRPr>
          </a:p>
        </p:txBody>
      </p:sp>
      <p:graphicFrame>
        <p:nvGraphicFramePr>
          <p:cNvPr id="122" name="表格 121"/>
          <p:cNvGraphicFramePr>
            <a:graphicFrameLocks noGrp="1"/>
          </p:cNvGraphicFramePr>
          <p:nvPr>
            <p:extLst>
              <p:ext uri="{D42A27DB-BD31-4B8C-83A1-F6EECF244321}">
                <p14:modId xmlns:p14="http://schemas.microsoft.com/office/powerpoint/2010/main" val="1194246733"/>
              </p:ext>
            </p:extLst>
          </p:nvPr>
        </p:nvGraphicFramePr>
        <p:xfrm>
          <a:off x="2657088" y="2378941"/>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23" name="圆角矩形 122"/>
          <p:cNvSpPr/>
          <p:nvPr/>
        </p:nvSpPr>
        <p:spPr>
          <a:xfrm>
            <a:off x="5136021" y="23042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24" name="圆角矩形 123"/>
          <p:cNvSpPr/>
          <p:nvPr/>
        </p:nvSpPr>
        <p:spPr>
          <a:xfrm>
            <a:off x="4616642" y="2301765"/>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25" name="直线箭头连接符 124"/>
          <p:cNvCxnSpPr/>
          <p:nvPr/>
        </p:nvCxnSpPr>
        <p:spPr>
          <a:xfrm flipV="1">
            <a:off x="3421097" y="2437952"/>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p:nvPr/>
        </p:nvCxnSpPr>
        <p:spPr>
          <a:xfrm>
            <a:off x="4363685" y="2437952"/>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3825421" y="2301765"/>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28" name="直线箭头连接符 127"/>
          <p:cNvCxnSpPr/>
          <p:nvPr/>
        </p:nvCxnSpPr>
        <p:spPr>
          <a:xfrm>
            <a:off x="4911758" y="2437952"/>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125391" y="26842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31" name="圆角矩形 130"/>
          <p:cNvSpPr/>
          <p:nvPr/>
        </p:nvSpPr>
        <p:spPr>
          <a:xfrm>
            <a:off x="4606012" y="2681738"/>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32" name="直线箭头连接符 131"/>
          <p:cNvCxnSpPr/>
          <p:nvPr/>
        </p:nvCxnSpPr>
        <p:spPr>
          <a:xfrm>
            <a:off x="4353055" y="2817925"/>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圆角矩形 132"/>
          <p:cNvSpPr/>
          <p:nvPr/>
        </p:nvSpPr>
        <p:spPr>
          <a:xfrm>
            <a:off x="3814791" y="268173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34" name="直线箭头连接符 133"/>
          <p:cNvCxnSpPr/>
          <p:nvPr/>
        </p:nvCxnSpPr>
        <p:spPr>
          <a:xfrm>
            <a:off x="4901128" y="2817925"/>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p:nvPr/>
        </p:nvCxnSpPr>
        <p:spPr>
          <a:xfrm flipV="1">
            <a:off x="3424266" y="2795199"/>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21" idx="3"/>
            <a:endCxn id="122" idx="1"/>
          </p:cNvCxnSpPr>
          <p:nvPr/>
        </p:nvCxnSpPr>
        <p:spPr>
          <a:xfrm flipV="1">
            <a:off x="2261478" y="2622781"/>
            <a:ext cx="395610" cy="43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3307" y="541707"/>
            <a:ext cx="1385316"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137" name="文本框 136"/>
          <p:cNvSpPr txBox="1"/>
          <p:nvPr/>
        </p:nvSpPr>
        <p:spPr>
          <a:xfrm>
            <a:off x="323307" y="2499670"/>
            <a:ext cx="1382110"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32" name="文本框 31"/>
          <p:cNvSpPr txBox="1"/>
          <p:nvPr/>
        </p:nvSpPr>
        <p:spPr>
          <a:xfrm>
            <a:off x="2832185" y="2934649"/>
            <a:ext cx="74251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page-heap</a:t>
            </a:r>
            <a:endParaRPr kumimoji="1" lang="zh-CN" altLang="en-US" sz="1000">
              <a:latin typeface="Arial Hebrew" charset="-79"/>
              <a:ea typeface="Arial Hebrew" charset="-79"/>
              <a:cs typeface="Arial Hebrew" charset="-79"/>
            </a:endParaRPr>
          </a:p>
        </p:txBody>
      </p:sp>
      <p:sp>
        <p:nvSpPr>
          <p:cNvPr id="41" name="矩形 40"/>
          <p:cNvSpPr/>
          <p:nvPr/>
        </p:nvSpPr>
        <p:spPr>
          <a:xfrm>
            <a:off x="-34465" y="3445916"/>
            <a:ext cx="9178465" cy="2708434"/>
          </a:xfrm>
          <a:prstGeom prst="rect">
            <a:avLst/>
          </a:prstGeom>
        </p:spPr>
        <p:txBody>
          <a:bodyPr wrap="square">
            <a:spAutoFit/>
          </a:bodyPr>
          <a:lstStyle/>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内存分配</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向</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申请</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页内存时，</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首先在</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的队列中查找，如果找到则返回，否则到</a:t>
            </a:r>
            <a:r>
              <a:rPr lang="en-US" altLang="zh-CN" sz="1000">
                <a:effectLst/>
                <a:latin typeface="Arial Hebrew" charset="-79"/>
                <a:ea typeface="Arial Hebrew" charset="-79"/>
                <a:cs typeface="Arial Hebrew" charset="-79"/>
              </a:rPr>
              <a:t>free_[n].returned</a:t>
            </a:r>
            <a:r>
              <a:rPr lang="zh-CN" altLang="en-US" sz="1000">
                <a:effectLst/>
                <a:latin typeface="Arial Hebrew" charset="-79"/>
                <a:ea typeface="Arial Hebrew" charset="-79"/>
                <a:cs typeface="Arial Hebrew" charset="-79"/>
              </a:rPr>
              <a:t>查找，如果找到则返回，否则在</a:t>
            </a:r>
            <a:r>
              <a:rPr lang="en-US" altLang="zh-CN" sz="1000">
                <a:effectLst/>
                <a:latin typeface="Arial Hebrew" charset="-79"/>
                <a:ea typeface="Arial Hebrew" charset="-79"/>
                <a:cs typeface="Arial Hebrew" charset="-79"/>
              </a:rPr>
              <a:t>free_[n</a:t>
            </a:r>
            <a:r>
              <a:rPr lang="zh-CN" altLang="en-US" sz="1000">
                <a:effectLst/>
                <a:latin typeface="Arial Hebrew" charset="-79"/>
                <a:ea typeface="Arial Hebrew" charset="-79"/>
                <a:cs typeface="Arial Hebrew" charset="-79"/>
              </a:rPr>
              <a:t>＋</a:t>
            </a:r>
            <a:r>
              <a:rPr lang="en-US" altLang="zh-CN" sz="1000">
                <a:effectLst/>
                <a:latin typeface="Arial Hebrew" charset="-79"/>
                <a:ea typeface="Arial Hebrew" charset="-79"/>
                <a:cs typeface="Arial Hebrew" charset="-79"/>
              </a:rPr>
              <a:t>1]</a:t>
            </a:r>
            <a:r>
              <a:rPr lang="zh-CN" altLang="en-US" sz="1000">
                <a:effectLst/>
                <a:latin typeface="Arial Hebrew" charset="-79"/>
                <a:ea typeface="Arial Hebrew" charset="-79"/>
                <a:cs typeface="Arial Hebrew" charset="-79"/>
              </a:rPr>
              <a:t>中以相同的方法查找。</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在大于</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假设在大小为</a:t>
            </a:r>
            <a:r>
              <a:rPr lang="en-US" altLang="zh-CN" sz="1000">
                <a:effectLst/>
                <a:latin typeface="Arial Hebrew" charset="-79"/>
                <a:ea typeface="Arial Hebrew" charset="-79"/>
                <a:cs typeface="Arial Hebrew" charset="-79"/>
              </a:rPr>
              <a:t>m</a:t>
            </a:r>
            <a:r>
              <a:rPr lang="zh-CN" altLang="en-US" sz="1000">
                <a:effectLst/>
                <a:latin typeface="Arial Hebrew" charset="-79"/>
                <a:ea typeface="Arial Hebrew" charset="-79"/>
                <a:cs typeface="Arial Hebrew" charset="-79"/>
              </a:rPr>
              <a:t>页的队列中找到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，即将这块内存分成两块，分别是</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，将含</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返回给</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，而将含有</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插入</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中，插入过程中，</a:t>
            </a:r>
            <a:r>
              <a:rPr lang="zh-CN" altLang="en-US" sz="1000">
                <a:solidFill>
                  <a:srgbClr val="FF0000"/>
                </a:solidFill>
                <a:effectLst/>
                <a:latin typeface="Arial Hebrew" charset="-79"/>
                <a:ea typeface="Arial Hebrew" charset="-79"/>
                <a:cs typeface="Arial Hebrew" charset="-79"/>
              </a:rPr>
              <a:t>还要检查插入的</a:t>
            </a:r>
            <a:r>
              <a:rPr lang="en-US" altLang="zh-CN" sz="1000">
                <a:solidFill>
                  <a:srgbClr val="FF0000"/>
                </a:solidFill>
                <a:effectLst/>
                <a:latin typeface="Arial Hebrew" charset="-79"/>
                <a:ea typeface="Arial Hebrew" charset="-79"/>
                <a:cs typeface="Arial Hebrew" charset="-79"/>
              </a:rPr>
              <a:t>(m-n)</a:t>
            </a:r>
            <a:r>
              <a:rPr lang="zh-CN" altLang="en-US" sz="1000">
                <a:solidFill>
                  <a:srgbClr val="FF0000"/>
                </a:solidFill>
                <a:effectLst/>
                <a:latin typeface="Arial Hebrew" charset="-79"/>
                <a:ea typeface="Arial Hebrew" charset="-79"/>
                <a:cs typeface="Arial Hebrew" charset="-79"/>
              </a:rPr>
              <a:t>页的左右相邻页是否也在这个</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中存在，如果存在，则将它们合并，合并后则需要找新的</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插入，重复这个过程；</a:t>
            </a:r>
          </a:p>
          <a:p>
            <a:pPr marL="171450" indent="-171450">
              <a:buFont typeface="Arial" charset="0"/>
              <a:buChar char="•"/>
            </a:pPr>
            <a:r>
              <a:rPr lang="zh-CN" altLang="en-US" sz="1000">
                <a:effectLst/>
                <a:latin typeface="Arial Hebrew" charset="-79"/>
                <a:ea typeface="Arial Hebrew" charset="-79"/>
                <a:cs typeface="Arial Hebrew" charset="-79"/>
              </a:rPr>
              <a:t> 如果在</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中找不到合适的页，则在</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中查找，查找过程和</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类似，即在</a:t>
            </a:r>
            <a:r>
              <a:rPr lang="en-US" altLang="zh-CN" sz="1000">
                <a:effectLst/>
                <a:latin typeface="Arial Hebrew" charset="-79"/>
                <a:ea typeface="Arial Hebrew" charset="-79"/>
                <a:cs typeface="Arial Hebrew" charset="-79"/>
              </a:rPr>
              <a:t>large_.normal</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large_.returned</a:t>
            </a:r>
            <a:r>
              <a:rPr lang="zh-CN" altLang="en-US" sz="1000">
                <a:effectLst/>
                <a:latin typeface="Arial Hebrew" charset="-79"/>
                <a:ea typeface="Arial Hebrew" charset="-79"/>
                <a:cs typeface="Arial Hebrew" charset="-79"/>
              </a:rPr>
              <a:t>中查找最合适的</a:t>
            </a:r>
            <a:r>
              <a:rPr lang="en-US" altLang="zh-CN" sz="1000">
                <a:effectLst/>
                <a:latin typeface="Arial Hebrew" charset="-79"/>
                <a:ea typeface="Arial Hebrew" charset="-79"/>
                <a:cs typeface="Arial Hebrew" charset="-79"/>
              </a:rPr>
              <a:t>Span</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如果在上述的</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，并且</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中还有大量的空闲页，</a:t>
            </a:r>
            <a:r>
              <a:rPr lang="zh-CN" altLang="en-US" sz="1000">
                <a:solidFill>
                  <a:srgbClr val="FF0000"/>
                </a:solidFill>
                <a:effectLst/>
                <a:latin typeface="Arial Hebrew" charset="-79"/>
                <a:ea typeface="Arial Hebrew" charset="-79"/>
                <a:cs typeface="Arial Hebrew" charset="-79"/>
              </a:rPr>
              <a:t>说明在</a:t>
            </a:r>
            <a:r>
              <a:rPr lang="en-US" altLang="zh-CN" sz="1000">
                <a:solidFill>
                  <a:srgbClr val="FF0000"/>
                </a:solidFill>
                <a:effectLst/>
                <a:latin typeface="Arial Hebrew" charset="-79"/>
                <a:ea typeface="Arial Hebrew" charset="-79"/>
                <a:cs typeface="Arial Hebrew" charset="-79"/>
              </a:rPr>
              <a:t>PageHeap</a:t>
            </a:r>
            <a:r>
              <a:rPr lang="zh-CN" altLang="en-US" sz="1000">
                <a:solidFill>
                  <a:srgbClr val="FF0000"/>
                </a:solidFill>
                <a:effectLst/>
                <a:latin typeface="Arial Hebrew" charset="-79"/>
                <a:ea typeface="Arial Hebrew" charset="-79"/>
                <a:cs typeface="Arial Hebrew" charset="-79"/>
              </a:rPr>
              <a:t>中存在大量的内存碎片，则将</a:t>
            </a:r>
            <a:r>
              <a:rPr lang="en-US" altLang="zh-CN" sz="1000">
                <a:solidFill>
                  <a:srgbClr val="FF0000"/>
                </a:solidFill>
                <a:effectLst/>
                <a:latin typeface="Arial Hebrew" charset="-79"/>
                <a:ea typeface="Arial Hebrew" charset="-79"/>
                <a:cs typeface="Arial Hebrew" charset="-79"/>
              </a:rPr>
              <a:t>Span</a:t>
            </a:r>
            <a:r>
              <a:rPr lang="zh-CN" altLang="en-US" sz="1000">
                <a:solidFill>
                  <a:srgbClr val="FF0000"/>
                </a:solidFill>
                <a:effectLst/>
                <a:latin typeface="Arial Hebrew" charset="-79"/>
                <a:ea typeface="Arial Hebrew" charset="-79"/>
                <a:cs typeface="Arial Hebrew" charset="-79"/>
              </a:rPr>
              <a:t>进行尽可能的合并</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查找合适的页的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如果上述都找不到合适的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，则从系统申请内存来扩充</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获取内存。</a:t>
            </a:r>
          </a:p>
          <a:p>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内存释放 </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的某个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所管理的内存都已经返回给这个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后，</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就将相应的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管理的内存归还给</a:t>
            </a:r>
            <a:r>
              <a:rPr lang="en-US" altLang="zh-CN" sz="1000">
                <a:effectLst/>
                <a:latin typeface="Arial Hebrew" charset="-79"/>
                <a:ea typeface="Arial Hebrew" charset="-79"/>
                <a:cs typeface="Arial Hebrew" charset="-79"/>
              </a:rPr>
              <a:t>PageHeap</a:t>
            </a:r>
          </a:p>
          <a:p>
            <a:pPr marL="171450" indent="-171450">
              <a:buFont typeface="Arial" charset="0"/>
              <a:buChar char="•"/>
            </a:pPr>
            <a:r>
              <a:rPr lang="zh-CN" altLang="en-US" sz="1000">
                <a:latin typeface="Arial Hebrew" charset="-79"/>
                <a:ea typeface="Arial Hebrew" charset="-79"/>
                <a:cs typeface="Arial Hebrew" charset="-79"/>
              </a:rPr>
              <a:t>当这个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管理的页的前页或后页在相应的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链表中，</a:t>
            </a:r>
            <a:r>
              <a:rPr lang="en-US" altLang="zh-CN" sz="1000">
                <a:latin typeface="Arial Hebrew" charset="-79"/>
                <a:ea typeface="Arial Hebrew" charset="-79"/>
                <a:cs typeface="Arial Hebrew" charset="-79"/>
              </a:rPr>
              <a:t> </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会将这个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和 </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larg_.normal</a:t>
            </a:r>
            <a:r>
              <a:rPr lang="zh-CN" altLang="en-US" sz="1000">
                <a:effectLst/>
                <a:latin typeface="Arial Hebrew" charset="-79"/>
                <a:ea typeface="Arial Hebrew" charset="-79"/>
                <a:cs typeface="Arial Hebrew" charset="-79"/>
              </a:rPr>
              <a:t>中的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进行合并。</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查看是否需要向系统释放内存，如果需要，则以</a:t>
            </a:r>
            <a:r>
              <a:rPr lang="en-US" altLang="zh-CN" sz="1000">
                <a:effectLst/>
                <a:latin typeface="Arial Hebrew" charset="-79"/>
                <a:ea typeface="Arial Hebrew" charset="-79"/>
                <a:cs typeface="Arial Hebrew" charset="-79"/>
              </a:rPr>
              <a:t>Round Robin</a:t>
            </a:r>
            <a:r>
              <a:rPr lang="zh-CN" altLang="en-US" sz="1000">
                <a:effectLst/>
                <a:latin typeface="Arial Hebrew" charset="-79"/>
                <a:ea typeface="Arial Hebrew" charset="-79"/>
                <a:cs typeface="Arial Hebrew" charset="-79"/>
              </a:rPr>
              <a:t>的方式将某个</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的尾部的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释放给系统。释放内存是根据配置和</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中累积的</a:t>
            </a:r>
            <a:r>
              <a:rPr lang="en-US" altLang="zh-CN" sz="1000">
                <a:effectLst/>
                <a:latin typeface="Arial Hebrew" charset="-79"/>
                <a:ea typeface="Arial Hebrew" charset="-79"/>
                <a:cs typeface="Arial Hebrew" charset="-79"/>
              </a:rPr>
              <a:t>Page</a:t>
            </a:r>
            <a:r>
              <a:rPr lang="zh-CN" altLang="en-US" sz="1000">
                <a:effectLst/>
                <a:latin typeface="Arial Hebrew" charset="-79"/>
                <a:ea typeface="Arial Hebrew" charset="-79"/>
                <a:cs typeface="Arial Hebrew" charset="-79"/>
              </a:rPr>
              <a:t>数量来执行的，具体的算法见函数</a:t>
            </a:r>
            <a:r>
              <a:rPr lang="en-US" altLang="zh-CN" sz="1000">
                <a:effectLst/>
                <a:latin typeface="Arial Hebrew" charset="-79"/>
                <a:ea typeface="Arial Hebrew" charset="-79"/>
                <a:cs typeface="Arial Hebrew" charset="-79"/>
              </a:rPr>
              <a:t>PageHeap::IncrementalScavenge(Length n)</a:t>
            </a:r>
            <a:r>
              <a:rPr lang="zh-CN" altLang="en-US" sz="1000">
                <a:effectLst/>
                <a:latin typeface="Arial Hebrew" charset="-79"/>
                <a:ea typeface="Arial Hebrew" charset="-79"/>
                <a:cs typeface="Arial Hebrew" charset="-79"/>
              </a:rPr>
              <a:t>。 </a:t>
            </a:r>
          </a:p>
        </p:txBody>
      </p:sp>
      <p:sp>
        <p:nvSpPr>
          <p:cNvPr id="42" name="文本框 41"/>
          <p:cNvSpPr txBox="1"/>
          <p:nvPr/>
        </p:nvSpPr>
        <p:spPr>
          <a:xfrm>
            <a:off x="4938225" y="1372491"/>
            <a:ext cx="4205775"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normal: </a:t>
            </a:r>
            <a:r>
              <a:rPr kumimoji="1" lang="zh-CN" altLang="en-US" sz="1000">
                <a:latin typeface="Arial Hebrew" charset="-79"/>
                <a:ea typeface="Arial Hebrew" charset="-79"/>
                <a:cs typeface="Arial Hebrew" charset="-79"/>
              </a:rPr>
              <a:t>未释放给系统</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returned: </a:t>
            </a:r>
            <a:r>
              <a:rPr kumimoji="1" lang="zh-CN" altLang="en-US" sz="1000">
                <a:latin typeface="Arial Hebrew" charset="-79"/>
                <a:ea typeface="Arial Hebrew" charset="-79"/>
                <a:cs typeface="Arial Hebrew" charset="-79"/>
              </a:rPr>
              <a:t>已经调用</a:t>
            </a:r>
            <a:r>
              <a:rPr kumimoji="1" lang="en-US" altLang="zh-CN" sz="1000">
                <a:latin typeface="Arial Hebrew" charset="-79"/>
                <a:ea typeface="Arial Hebrew" charset="-79"/>
                <a:cs typeface="Arial Hebrew" charset="-79"/>
              </a:rPr>
              <a:t>madvise(MADV_DONTNEED)</a:t>
            </a:r>
            <a:r>
              <a:rPr kumimoji="1" lang="zh-CN" altLang="en-US" sz="1000">
                <a:latin typeface="Arial Hebrew" charset="-79"/>
                <a:ea typeface="Arial Hebrew" charset="-79"/>
                <a:cs typeface="Arial Hebrew" charset="-79"/>
              </a:rPr>
              <a:t>还给系统，但是虚拟内存还在，仍然可以访问，如果已经释放，会产生缺页中断，重新申请内存</a:t>
            </a:r>
          </a:p>
        </p:txBody>
      </p:sp>
    </p:spTree>
    <p:extLst>
      <p:ext uri="{BB962C8B-B14F-4D97-AF65-F5344CB8AC3E}">
        <p14:creationId xmlns:p14="http://schemas.microsoft.com/office/powerpoint/2010/main" val="2126982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368081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的管理，管理相邻</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graphicFrame>
        <p:nvGraphicFramePr>
          <p:cNvPr id="3" name="表格 2"/>
          <p:cNvGraphicFramePr>
            <a:graphicFrameLocks noGrp="1"/>
          </p:cNvGraphicFramePr>
          <p:nvPr>
            <p:extLst>
              <p:ext uri="{D42A27DB-BD31-4B8C-83A1-F6EECF244321}">
                <p14:modId xmlns:p14="http://schemas.microsoft.com/office/powerpoint/2010/main" val="1184756586"/>
              </p:ext>
            </p:extLst>
          </p:nvPr>
        </p:nvGraphicFramePr>
        <p:xfrm>
          <a:off x="2136571" y="7652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31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2" name="文本框 51"/>
          <p:cNvSpPr txBox="1"/>
          <p:nvPr/>
        </p:nvSpPr>
        <p:spPr>
          <a:xfrm>
            <a:off x="2845" y="513195"/>
            <a:ext cx="2509020"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位系统，两层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53" name="表格 52"/>
          <p:cNvGraphicFramePr>
            <a:graphicFrameLocks noGrp="1"/>
          </p:cNvGraphicFramePr>
          <p:nvPr>
            <p:extLst>
              <p:ext uri="{D42A27DB-BD31-4B8C-83A1-F6EECF244321}">
                <p14:modId xmlns:p14="http://schemas.microsoft.com/office/powerpoint/2010/main" val="731441676"/>
              </p:ext>
            </p:extLst>
          </p:nvPr>
        </p:nvGraphicFramePr>
        <p:xfrm>
          <a:off x="612571" y="13748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16383</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4" name="直线箭头连接符 53"/>
          <p:cNvCxnSpPr>
            <a:endCxn id="53" idx="0"/>
          </p:cNvCxnSpPr>
          <p:nvPr/>
        </p:nvCxnSpPr>
        <p:spPr>
          <a:xfrm flipH="1">
            <a:off x="2136571" y="1009129"/>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824995" y="1329540"/>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58" name="直线箭头连接符 57"/>
          <p:cNvCxnSpPr>
            <a:endCxn id="61" idx="0"/>
          </p:cNvCxnSpPr>
          <p:nvPr/>
        </p:nvCxnSpPr>
        <p:spPr>
          <a:xfrm flipH="1">
            <a:off x="897040"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627908"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63" name="直线箭头连接符 62"/>
          <p:cNvCxnSpPr/>
          <p:nvPr/>
        </p:nvCxnSpPr>
        <p:spPr>
          <a:xfrm flipH="1">
            <a:off x="1527044"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57912"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65" name="矩形 64"/>
          <p:cNvSpPr/>
          <p:nvPr/>
        </p:nvSpPr>
        <p:spPr>
          <a:xfrm>
            <a:off x="1951881" y="1974904"/>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66" name="直线箭头连接符 65"/>
          <p:cNvCxnSpPr/>
          <p:nvPr/>
        </p:nvCxnSpPr>
        <p:spPr>
          <a:xfrm>
            <a:off x="4928138" y="1024091"/>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71" name="表格 70"/>
          <p:cNvGraphicFramePr>
            <a:graphicFrameLocks noGrp="1"/>
          </p:cNvGraphicFramePr>
          <p:nvPr>
            <p:extLst>
              <p:ext uri="{D42A27DB-BD31-4B8C-83A1-F6EECF244321}">
                <p14:modId xmlns:p14="http://schemas.microsoft.com/office/powerpoint/2010/main" val="1599117430"/>
              </p:ext>
            </p:extLst>
          </p:nvPr>
        </p:nvGraphicFramePr>
        <p:xfrm>
          <a:off x="2136571" y="35870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2" name="文本框 71"/>
          <p:cNvSpPr txBox="1"/>
          <p:nvPr/>
        </p:nvSpPr>
        <p:spPr>
          <a:xfrm>
            <a:off x="0" y="2582641"/>
            <a:ext cx="248818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64</a:t>
            </a:r>
            <a:r>
              <a:rPr kumimoji="1" lang="zh-CN" altLang="en-US" sz="1000">
                <a:latin typeface="Arial Hebrew" charset="-79"/>
                <a:ea typeface="Arial Hebrew" charset="-79"/>
                <a:cs typeface="Arial Hebrew" charset="-79"/>
              </a:rPr>
              <a:t>位系统，三层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75" name="表格 74"/>
          <p:cNvGraphicFramePr>
            <a:graphicFrameLocks noGrp="1"/>
          </p:cNvGraphicFramePr>
          <p:nvPr>
            <p:extLst>
              <p:ext uri="{D42A27DB-BD31-4B8C-83A1-F6EECF244321}">
                <p14:modId xmlns:p14="http://schemas.microsoft.com/office/powerpoint/2010/main" val="1535431918"/>
              </p:ext>
            </p:extLst>
          </p:nvPr>
        </p:nvGraphicFramePr>
        <p:xfrm>
          <a:off x="612571" y="41966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2047</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77" name="直线箭头连接符 76"/>
          <p:cNvCxnSpPr/>
          <p:nvPr/>
        </p:nvCxnSpPr>
        <p:spPr>
          <a:xfrm flipH="1">
            <a:off x="2136571" y="3830848"/>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824995" y="4151259"/>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1" name="直线箭头连接符 80"/>
          <p:cNvCxnSpPr/>
          <p:nvPr/>
        </p:nvCxnSpPr>
        <p:spPr>
          <a:xfrm flipH="1">
            <a:off x="897040"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627908"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83" name="直线箭头连接符 82"/>
          <p:cNvCxnSpPr/>
          <p:nvPr/>
        </p:nvCxnSpPr>
        <p:spPr>
          <a:xfrm flipH="1">
            <a:off x="1527044"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圆角矩形 83"/>
          <p:cNvSpPr/>
          <p:nvPr/>
        </p:nvSpPr>
        <p:spPr>
          <a:xfrm>
            <a:off x="1257912"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86" name="矩形 85"/>
          <p:cNvSpPr/>
          <p:nvPr/>
        </p:nvSpPr>
        <p:spPr>
          <a:xfrm>
            <a:off x="1951881" y="4796623"/>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9" name="直线箭头连接符 88"/>
          <p:cNvCxnSpPr/>
          <p:nvPr/>
        </p:nvCxnSpPr>
        <p:spPr>
          <a:xfrm>
            <a:off x="4928138" y="3845810"/>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2" name="表格 111"/>
          <p:cNvGraphicFramePr>
            <a:graphicFrameLocks noGrp="1"/>
          </p:cNvGraphicFramePr>
          <p:nvPr>
            <p:extLst>
              <p:ext uri="{D42A27DB-BD31-4B8C-83A1-F6EECF244321}">
                <p14:modId xmlns:p14="http://schemas.microsoft.com/office/powerpoint/2010/main" val="1192379368"/>
              </p:ext>
            </p:extLst>
          </p:nvPr>
        </p:nvGraphicFramePr>
        <p:xfrm>
          <a:off x="3680816" y="2970370"/>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13" name="直线箭头连接符 112"/>
          <p:cNvCxnSpPr/>
          <p:nvPr/>
        </p:nvCxnSpPr>
        <p:spPr>
          <a:xfrm flipH="1">
            <a:off x="3680816" y="3214210"/>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369240" y="3534621"/>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115" name="直线箭头连接符 114"/>
          <p:cNvCxnSpPr/>
          <p:nvPr/>
        </p:nvCxnSpPr>
        <p:spPr>
          <a:xfrm>
            <a:off x="6472383" y="3229172"/>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0" y="5283630"/>
            <a:ext cx="7305205"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通过</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管理</a:t>
            </a:r>
            <a:r>
              <a:rPr kumimoji="1" lang="en-US" altLang="zh-CN" sz="1000">
                <a:latin typeface="Arial Hebrew" charset="-79"/>
                <a:ea typeface="Arial Hebrew" charset="-79"/>
                <a:cs typeface="Arial Hebrew" charset="-79"/>
              </a:rPr>
              <a:t>pages-&gt;span</a:t>
            </a:r>
            <a:r>
              <a:rPr kumimoji="1" lang="zh-CN" altLang="en-US" sz="1000">
                <a:latin typeface="Arial Hebrew" charset="-79"/>
                <a:ea typeface="Arial Hebrew" charset="-79"/>
                <a:cs typeface="Arial Hebrew" charset="-79"/>
              </a:rPr>
              <a:t>的对应关系。对于任何一个</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，就能知道其前后</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，从而可以判断是否可以进行合并。</a:t>
            </a:r>
          </a:p>
        </p:txBody>
      </p:sp>
    </p:spTree>
    <p:extLst>
      <p:ext uri="{BB962C8B-B14F-4D97-AF65-F5344CB8AC3E}">
        <p14:creationId xmlns:p14="http://schemas.microsoft.com/office/powerpoint/2010/main" val="1331203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46221"/>
            <a:ext cx="8967019"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sym typeface="Wingdings"/>
              </a:rPr>
              <a:t>object</a:t>
            </a:r>
            <a:r>
              <a:rPr kumimoji="1" lang="zh-CN" altLang="en-US" sz="1000">
                <a:latin typeface="Arial Hebrew" charset="-79"/>
                <a:ea typeface="Arial Hebrew" charset="-79"/>
                <a:cs typeface="Arial Hebrew" charset="-79"/>
                <a:sym typeface="Wingdings"/>
              </a:rPr>
              <a:t>的链表节点没有额外的空间，而是复用节点本身：</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，程序不会</a:t>
            </a:r>
            <a:r>
              <a:rPr kumimoji="1" lang="en-US" altLang="zh-CN" sz="1000">
                <a:latin typeface="Arial Hebrew" charset="-79"/>
                <a:ea typeface="Arial Hebrew" charset="-79"/>
                <a:cs typeface="Arial Hebrew" charset="-79"/>
                <a:sym typeface="Wingdings"/>
              </a:rPr>
              <a:t>crash</a:t>
            </a:r>
            <a:r>
              <a:rPr kumimoji="1" lang="zh-CN" altLang="en-US" sz="1000">
                <a:latin typeface="Arial Hebrew" charset="-79"/>
                <a:ea typeface="Arial Hebrew" charset="-79"/>
                <a:cs typeface="Arial Hebrew" charset="-79"/>
                <a:sym typeface="Wingdings"/>
              </a:rPr>
              <a:t>，但是会出现未知错误；</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之后还进行操作，会出现链表错误，第二次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会造成未知错误</a:t>
            </a:r>
            <a:endParaRPr kumimoji="1" lang="en-US" altLang="zh-CN" sz="1000">
              <a:latin typeface="Arial Hebrew" charset="-79"/>
              <a:ea typeface="Arial Hebrew" charset="-79"/>
              <a:cs typeface="Arial Hebrew" charset="-79"/>
              <a:sym typeface="Wingdings"/>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graphicFrame>
        <p:nvGraphicFramePr>
          <p:cNvPr id="6" name="表格 5"/>
          <p:cNvGraphicFramePr>
            <a:graphicFrameLocks noGrp="1"/>
          </p:cNvGraphicFramePr>
          <p:nvPr>
            <p:extLst>
              <p:ext uri="{D42A27DB-BD31-4B8C-83A1-F6EECF244321}">
                <p14:modId xmlns:p14="http://schemas.microsoft.com/office/powerpoint/2010/main" val="38558376"/>
              </p:ext>
            </p:extLst>
          </p:nvPr>
        </p:nvGraphicFramePr>
        <p:xfrm>
          <a:off x="1523996"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文本框 6"/>
          <p:cNvSpPr txBox="1"/>
          <p:nvPr/>
        </p:nvSpPr>
        <p:spPr>
          <a:xfrm>
            <a:off x="1980997"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8" name="圆角矩形 7"/>
          <p:cNvSpPr/>
          <p:nvPr/>
        </p:nvSpPr>
        <p:spPr>
          <a:xfrm>
            <a:off x="492802" y="1382733"/>
            <a:ext cx="57419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9" name="直线箭头连接符 8"/>
          <p:cNvCxnSpPr>
            <a:cxnSpLocks/>
            <a:stCxn id="8" idx="3"/>
            <a:endCxn id="6" idx="1"/>
          </p:cNvCxnSpPr>
          <p:nvPr/>
        </p:nvCxnSpPr>
        <p:spPr>
          <a:xfrm>
            <a:off x="1066998" y="1518920"/>
            <a:ext cx="456998" cy="762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1416579820"/>
              </p:ext>
            </p:extLst>
          </p:nvPr>
        </p:nvGraphicFramePr>
        <p:xfrm>
          <a:off x="3365255"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3" name="文本框 12"/>
          <p:cNvSpPr txBox="1"/>
          <p:nvPr/>
        </p:nvSpPr>
        <p:spPr>
          <a:xfrm>
            <a:off x="3822255"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4" name="表格 13"/>
          <p:cNvGraphicFramePr>
            <a:graphicFrameLocks noGrp="1"/>
          </p:cNvGraphicFramePr>
          <p:nvPr>
            <p:extLst>
              <p:ext uri="{D42A27DB-BD31-4B8C-83A1-F6EECF244321}">
                <p14:modId xmlns:p14="http://schemas.microsoft.com/office/powerpoint/2010/main" val="1059638323"/>
              </p:ext>
            </p:extLst>
          </p:nvPr>
        </p:nvGraphicFramePr>
        <p:xfrm>
          <a:off x="5206514"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5" name="文本框 14"/>
          <p:cNvSpPr txBox="1"/>
          <p:nvPr/>
        </p:nvSpPr>
        <p:spPr>
          <a:xfrm>
            <a:off x="5663513"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 name="表格 16"/>
          <p:cNvGraphicFramePr>
            <a:graphicFrameLocks noGrp="1"/>
          </p:cNvGraphicFramePr>
          <p:nvPr>
            <p:extLst>
              <p:ext uri="{D42A27DB-BD31-4B8C-83A1-F6EECF244321}">
                <p14:modId xmlns:p14="http://schemas.microsoft.com/office/powerpoint/2010/main" val="259410090"/>
              </p:ext>
            </p:extLst>
          </p:nvPr>
        </p:nvGraphicFramePr>
        <p:xfrm>
          <a:off x="7047772" y="1397000"/>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8" name="文本框 17"/>
          <p:cNvSpPr txBox="1"/>
          <p:nvPr/>
        </p:nvSpPr>
        <p:spPr>
          <a:xfrm>
            <a:off x="7504771"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24" name="肘形连接符 23"/>
          <p:cNvCxnSpPr>
            <a:stCxn id="6" idx="2"/>
            <a:endCxn id="12" idx="1"/>
          </p:cNvCxnSpPr>
          <p:nvPr/>
        </p:nvCxnSpPr>
        <p:spPr>
          <a:xfrm rot="5400000" flipH="1" flipV="1">
            <a:off x="2714565" y="1142550"/>
            <a:ext cx="198120" cy="1103259"/>
          </a:xfrm>
          <a:prstGeom prst="bentConnector4">
            <a:avLst>
              <a:gd name="adj1" fmla="val -115385"/>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rot="5400000" flipH="1" flipV="1">
            <a:off x="4396514"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flipV="1">
            <a:off x="6237772"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val="266986568"/>
              </p:ext>
            </p:extLst>
          </p:nvPr>
        </p:nvGraphicFramePr>
        <p:xfrm>
          <a:off x="3372458"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6" name="文本框 35"/>
          <p:cNvSpPr txBox="1"/>
          <p:nvPr/>
        </p:nvSpPr>
        <p:spPr>
          <a:xfrm>
            <a:off x="3829459"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cxnSp>
        <p:nvCxnSpPr>
          <p:cNvPr id="38" name="直线箭头连接符 37"/>
          <p:cNvCxnSpPr>
            <a:cxnSpLocks/>
            <a:stCxn id="48" idx="3"/>
            <a:endCxn id="49" idx="1"/>
          </p:cNvCxnSpPr>
          <p:nvPr/>
        </p:nvCxnSpPr>
        <p:spPr>
          <a:xfrm>
            <a:off x="1066998" y="2427938"/>
            <a:ext cx="460056" cy="6193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1" name="表格 40"/>
          <p:cNvGraphicFramePr>
            <a:graphicFrameLocks noGrp="1"/>
          </p:cNvGraphicFramePr>
          <p:nvPr>
            <p:extLst>
              <p:ext uri="{D42A27DB-BD31-4B8C-83A1-F6EECF244321}">
                <p14:modId xmlns:p14="http://schemas.microsoft.com/office/powerpoint/2010/main" val="1279766596"/>
              </p:ext>
            </p:extLst>
          </p:nvPr>
        </p:nvGraphicFramePr>
        <p:xfrm>
          <a:off x="5245843"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文本框 41"/>
          <p:cNvSpPr txBox="1"/>
          <p:nvPr/>
        </p:nvSpPr>
        <p:spPr>
          <a:xfrm>
            <a:off x="5702842"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43" name="表格 42"/>
          <p:cNvGraphicFramePr>
            <a:graphicFrameLocks noGrp="1"/>
          </p:cNvGraphicFramePr>
          <p:nvPr>
            <p:extLst>
              <p:ext uri="{D42A27DB-BD31-4B8C-83A1-F6EECF244321}">
                <p14:modId xmlns:p14="http://schemas.microsoft.com/office/powerpoint/2010/main" val="1988454267"/>
              </p:ext>
            </p:extLst>
          </p:nvPr>
        </p:nvGraphicFramePr>
        <p:xfrm>
          <a:off x="7087101" y="2291752"/>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4" name="文本框 43"/>
          <p:cNvSpPr txBox="1"/>
          <p:nvPr/>
        </p:nvSpPr>
        <p:spPr>
          <a:xfrm>
            <a:off x="7544100"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45" name="肘形连接符 44"/>
          <p:cNvCxnSpPr>
            <a:stCxn id="35" idx="0"/>
            <a:endCxn id="49" idx="1"/>
          </p:cNvCxnSpPr>
          <p:nvPr/>
        </p:nvCxnSpPr>
        <p:spPr>
          <a:xfrm rot="16200000" flipH="1" flipV="1">
            <a:off x="2719696" y="1099110"/>
            <a:ext cx="198120" cy="2583404"/>
          </a:xfrm>
          <a:prstGeom prst="bentConnector4">
            <a:avLst>
              <a:gd name="adj1" fmla="val -115385"/>
              <a:gd name="adj2" fmla="val 10884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rot="5400000" flipH="1" flipV="1">
            <a:off x="2558312" y="1718164"/>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rot="5400000" flipH="1" flipV="1">
            <a:off x="6277101" y="1711671"/>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492802" y="2291751"/>
            <a:ext cx="57419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graphicFrame>
        <p:nvGraphicFramePr>
          <p:cNvPr id="49" name="表格 48"/>
          <p:cNvGraphicFramePr>
            <a:graphicFrameLocks noGrp="1"/>
          </p:cNvGraphicFramePr>
          <p:nvPr>
            <p:extLst>
              <p:ext uri="{D42A27DB-BD31-4B8C-83A1-F6EECF244321}">
                <p14:modId xmlns:p14="http://schemas.microsoft.com/office/powerpoint/2010/main" val="1149909793"/>
              </p:ext>
            </p:extLst>
          </p:nvPr>
        </p:nvGraphicFramePr>
        <p:xfrm>
          <a:off x="1527054"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0x7fffab50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50" name="文本框 49"/>
          <p:cNvSpPr txBox="1"/>
          <p:nvPr/>
        </p:nvSpPr>
        <p:spPr>
          <a:xfrm>
            <a:off x="1984054"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64" name="表格 163"/>
          <p:cNvGraphicFramePr>
            <a:graphicFrameLocks noGrp="1"/>
          </p:cNvGraphicFramePr>
          <p:nvPr>
            <p:extLst>
              <p:ext uri="{D42A27DB-BD31-4B8C-83A1-F6EECF244321}">
                <p14:modId xmlns:p14="http://schemas.microsoft.com/office/powerpoint/2010/main" val="61523017"/>
              </p:ext>
            </p:extLst>
          </p:nvPr>
        </p:nvGraphicFramePr>
        <p:xfrm>
          <a:off x="1523996"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0x7fffabcf</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65" name="文本框 164"/>
          <p:cNvSpPr txBox="1"/>
          <p:nvPr/>
        </p:nvSpPr>
        <p:spPr>
          <a:xfrm>
            <a:off x="1980997"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166" name="圆角矩形 165"/>
          <p:cNvSpPr/>
          <p:nvPr/>
        </p:nvSpPr>
        <p:spPr>
          <a:xfrm>
            <a:off x="528734" y="3813472"/>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167" name="直线箭头连接符 166"/>
          <p:cNvCxnSpPr>
            <a:stCxn id="170" idx="3"/>
            <a:endCxn id="168" idx="1"/>
          </p:cNvCxnSpPr>
          <p:nvPr/>
        </p:nvCxnSpPr>
        <p:spPr>
          <a:xfrm flipH="1">
            <a:off x="3365255" y="4025859"/>
            <a:ext cx="331725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68" name="表格 167"/>
          <p:cNvGraphicFramePr>
            <a:graphicFrameLocks noGrp="1"/>
          </p:cNvGraphicFramePr>
          <p:nvPr>
            <p:extLst>
              <p:ext uri="{D42A27DB-BD31-4B8C-83A1-F6EECF244321}">
                <p14:modId xmlns:p14="http://schemas.microsoft.com/office/powerpoint/2010/main" val="1077712512"/>
              </p:ext>
            </p:extLst>
          </p:nvPr>
        </p:nvGraphicFramePr>
        <p:xfrm>
          <a:off x="3365255"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69" name="文本框 168"/>
          <p:cNvSpPr txBox="1"/>
          <p:nvPr/>
        </p:nvSpPr>
        <p:spPr>
          <a:xfrm>
            <a:off x="3822255"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70" name="表格 169"/>
          <p:cNvGraphicFramePr>
            <a:graphicFrameLocks noGrp="1"/>
          </p:cNvGraphicFramePr>
          <p:nvPr>
            <p:extLst>
              <p:ext uri="{D42A27DB-BD31-4B8C-83A1-F6EECF244321}">
                <p14:modId xmlns:p14="http://schemas.microsoft.com/office/powerpoint/2010/main" val="1237110386"/>
              </p:ext>
            </p:extLst>
          </p:nvPr>
        </p:nvGraphicFramePr>
        <p:xfrm>
          <a:off x="5206514"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1" name="文本框 170"/>
          <p:cNvSpPr txBox="1"/>
          <p:nvPr/>
        </p:nvSpPr>
        <p:spPr>
          <a:xfrm>
            <a:off x="5663513"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2" name="表格 171"/>
          <p:cNvGraphicFramePr>
            <a:graphicFrameLocks noGrp="1"/>
          </p:cNvGraphicFramePr>
          <p:nvPr>
            <p:extLst>
              <p:ext uri="{D42A27DB-BD31-4B8C-83A1-F6EECF244321}">
                <p14:modId xmlns:p14="http://schemas.microsoft.com/office/powerpoint/2010/main" val="177587248"/>
              </p:ext>
            </p:extLst>
          </p:nvPr>
        </p:nvGraphicFramePr>
        <p:xfrm>
          <a:off x="7047772"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3" name="文本框 172"/>
          <p:cNvSpPr txBox="1"/>
          <p:nvPr/>
        </p:nvSpPr>
        <p:spPr>
          <a:xfrm>
            <a:off x="7504771"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175" name="肘形连接符 174"/>
          <p:cNvCxnSpPr/>
          <p:nvPr/>
        </p:nvCxnSpPr>
        <p:spPr>
          <a:xfrm rot="5400000" flipH="1" flipV="1">
            <a:off x="4396514"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6" name="肘形连接符 175"/>
          <p:cNvCxnSpPr/>
          <p:nvPr/>
        </p:nvCxnSpPr>
        <p:spPr>
          <a:xfrm rot="5400000" flipH="1" flipV="1">
            <a:off x="6237772"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1523996" y="3403545"/>
            <a:ext cx="1449436" cy="246221"/>
          </a:xfrm>
          <a:prstGeom prst="rect">
            <a:avLst/>
          </a:prstGeom>
        </p:spPr>
        <p:txBody>
          <a:bodyPr wrap="none">
            <a:spAutoFit/>
          </a:bodyPr>
          <a:lstStyle/>
          <a:p>
            <a:r>
              <a:rPr lang="en-US" altLang="zh-CN" sz="1000">
                <a:latin typeface="Arial Hebrew" charset="-79"/>
                <a:ea typeface="Arial Hebrew" charset="-79"/>
                <a:cs typeface="Arial Hebrew" charset="-79"/>
              </a:rPr>
              <a:t>0x7fffabe0 </a:t>
            </a:r>
            <a:r>
              <a:rPr lang="en-US" altLang="zh-CN" sz="1000">
                <a:latin typeface="Arial Hebrew" charset="-79"/>
                <a:ea typeface="Arial Hebrew" charset="-79"/>
                <a:cs typeface="Arial Hebrew" charset="-79"/>
                <a:sym typeface="Wingdings"/>
              </a:rPr>
              <a:t> </a:t>
            </a:r>
            <a:r>
              <a:rPr lang="en-US" altLang="zh-CN" sz="1000">
                <a:latin typeface="Arial Hebrew" charset="-79"/>
                <a:ea typeface="Arial Hebrew" charset="-79"/>
                <a:cs typeface="Arial Hebrew" charset="-79"/>
              </a:rPr>
              <a:t>0x7fffabcf</a:t>
            </a:r>
            <a:endParaRPr lang="zh-CN" altLang="en-US" sz="1000">
              <a:latin typeface="Arial Hebrew" charset="-79"/>
              <a:ea typeface="Arial Hebrew" charset="-79"/>
              <a:cs typeface="Arial Hebrew" charset="-79"/>
            </a:endParaRPr>
          </a:p>
        </p:txBody>
      </p:sp>
      <p:cxnSp>
        <p:nvCxnSpPr>
          <p:cNvPr id="179" name="直线箭头连接符 178"/>
          <p:cNvCxnSpPr>
            <a:endCxn id="184" idx="0"/>
          </p:cNvCxnSpPr>
          <p:nvPr/>
        </p:nvCxnSpPr>
        <p:spPr>
          <a:xfrm>
            <a:off x="1853255" y="4057658"/>
            <a:ext cx="101621" cy="35769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4" name="圆角矩形 183"/>
          <p:cNvSpPr/>
          <p:nvPr/>
        </p:nvSpPr>
        <p:spPr>
          <a:xfrm>
            <a:off x="1685744" y="4415348"/>
            <a:ext cx="538264" cy="27237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87" name="矩形 186"/>
          <p:cNvSpPr/>
          <p:nvPr/>
        </p:nvSpPr>
        <p:spPr>
          <a:xfrm>
            <a:off x="2695611" y="2818362"/>
            <a:ext cx="4026232" cy="246221"/>
          </a:xfrm>
          <a:prstGeom prst="rect">
            <a:avLst/>
          </a:prstGeom>
        </p:spPr>
        <p:txBody>
          <a:bodyPr wrap="square">
            <a:spAutoFit/>
          </a:bodyPr>
          <a:lstStyle/>
          <a:p>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：内存泄漏，以及再次申请时出现申请的地址空间一致</a:t>
            </a:r>
            <a:endParaRPr kumimoji="1" lang="en-US" altLang="zh-CN" sz="1000">
              <a:latin typeface="Arial Hebrew" charset="-79"/>
              <a:ea typeface="Arial Hebrew" charset="-79"/>
              <a:cs typeface="Arial Hebrew" charset="-79"/>
              <a:sym typeface="Wingdings"/>
            </a:endParaRPr>
          </a:p>
        </p:txBody>
      </p:sp>
      <p:sp>
        <p:nvSpPr>
          <p:cNvPr id="188" name="矩形 187"/>
          <p:cNvSpPr/>
          <p:nvPr/>
        </p:nvSpPr>
        <p:spPr>
          <a:xfrm>
            <a:off x="2078928" y="4785270"/>
            <a:ext cx="4809161" cy="246221"/>
          </a:xfrm>
          <a:prstGeom prst="rect">
            <a:avLst/>
          </a:prstGeom>
        </p:spPr>
        <p:txBody>
          <a:bodyPr wrap="square">
            <a:spAutoFit/>
          </a:bodyPr>
          <a:lstStyle/>
          <a:p>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之后还进行如减</a:t>
            </a:r>
            <a:r>
              <a:rPr kumimoji="1" lang="en-US" altLang="zh-CN" sz="1000">
                <a:latin typeface="Arial Hebrew" charset="-79"/>
                <a:ea typeface="Arial Hebrew" charset="-79"/>
                <a:cs typeface="Arial Hebrew" charset="-79"/>
                <a:sym typeface="Wingdings"/>
              </a:rPr>
              <a:t>1</a:t>
            </a:r>
            <a:r>
              <a:rPr kumimoji="1" lang="zh-CN" altLang="en-US" sz="1000">
                <a:latin typeface="Arial Hebrew" charset="-79"/>
                <a:ea typeface="Arial Hebrew" charset="-79"/>
                <a:cs typeface="Arial Hebrew" charset="-79"/>
                <a:sym typeface="Wingdings"/>
              </a:rPr>
              <a:t>操作，会出现链表错误，再次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会分配到未知的内存空间</a:t>
            </a:r>
            <a:endParaRPr kumimoji="1" lang="en-US" altLang="zh-CN" sz="1000">
              <a:latin typeface="Arial Hebrew" charset="-79"/>
              <a:ea typeface="Arial Hebrew" charset="-79"/>
              <a:cs typeface="Arial Hebrew" charset="-79"/>
              <a:sym typeface="Wingdings"/>
            </a:endParaRPr>
          </a:p>
        </p:txBody>
      </p:sp>
    </p:spTree>
    <p:extLst>
      <p:ext uri="{BB962C8B-B14F-4D97-AF65-F5344CB8AC3E}">
        <p14:creationId xmlns:p14="http://schemas.microsoft.com/office/powerpoint/2010/main" val="462256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62116"/>
            <a:ext cx="9144000" cy="1323439"/>
          </a:xfrm>
          <a:prstGeom prst="rect">
            <a:avLst/>
          </a:prstGeom>
          <a:noFill/>
        </p:spPr>
        <p:txBody>
          <a:bodyPr wrap="square" rtlCol="0">
            <a:spAutoFit/>
          </a:bodyPr>
          <a:lstStyle/>
          <a:p>
            <a:pPr marL="171450" indent="-171450">
              <a:buFont typeface="Arial" charset="0"/>
              <a:buChar char="•"/>
            </a:pPr>
            <a:r>
              <a:rPr lang="zh-CN" altLang="en-US" sz="1000"/>
              <a:t>每个</a:t>
            </a:r>
            <a:r>
              <a:rPr lang="en-US" altLang="zh-CN" sz="1000"/>
              <a:t>ThreadCache</a:t>
            </a:r>
            <a:r>
              <a:rPr lang="zh-CN" altLang="en-US" sz="1000"/>
              <a:t>设置了</a:t>
            </a:r>
            <a:r>
              <a:rPr lang="en-US" altLang="zh-CN" sz="1000"/>
              <a:t>max_size</a:t>
            </a:r>
            <a:r>
              <a:rPr lang="zh-CN" altLang="en-US" sz="1000"/>
              <a:t>，它代表一个线程缓存中所有</a:t>
            </a:r>
            <a:r>
              <a:rPr lang="en-US" altLang="zh-CN" sz="1000"/>
              <a:t>free list</a:t>
            </a:r>
            <a:r>
              <a:rPr lang="zh-CN" altLang="en-US" sz="1000"/>
              <a:t>占用空间的总大小</a:t>
            </a:r>
            <a:r>
              <a:rPr lang="en-US" altLang="zh-CN" sz="1000"/>
              <a:t>(</a:t>
            </a:r>
            <a:r>
              <a:rPr lang="zh-CN" altLang="en-US" sz="1000"/>
              <a:t>初始的的大小为</a:t>
            </a:r>
            <a:r>
              <a:rPr lang="en-US" altLang="zh-CN" sz="1000"/>
              <a:t>64K)</a:t>
            </a:r>
            <a:r>
              <a:rPr lang="zh-CN" altLang="en-US" sz="1000"/>
              <a:t>，当一个</a:t>
            </a:r>
            <a:r>
              <a:rPr lang="en-US" altLang="zh-CN" sz="1000"/>
              <a:t>ThreadCache</a:t>
            </a:r>
            <a:r>
              <a:rPr lang="zh-CN" altLang="en-US" sz="1000"/>
              <a:t>中总的</a:t>
            </a:r>
            <a:r>
              <a:rPr lang="en-US" altLang="zh-CN" sz="1000"/>
              <a:t>free list</a:t>
            </a:r>
            <a:r>
              <a:rPr lang="zh-CN" altLang="en-US" sz="1000"/>
              <a:t>大小超过</a:t>
            </a:r>
            <a:r>
              <a:rPr lang="en-US" altLang="zh-CN" sz="1000"/>
              <a:t>max_size</a:t>
            </a:r>
            <a:r>
              <a:rPr lang="zh-CN" altLang="en-US" sz="1000"/>
              <a:t>之后，</a:t>
            </a:r>
            <a:r>
              <a:rPr lang="en-US" altLang="zh-CN" sz="1000"/>
              <a:t>tcmalloc</a:t>
            </a:r>
            <a:r>
              <a:rPr lang="zh-CN" altLang="en-US" sz="1000"/>
              <a:t>就会遍历此</a:t>
            </a:r>
            <a:r>
              <a:rPr lang="en-US" altLang="zh-CN" sz="1000"/>
              <a:t>ThreadCache</a:t>
            </a:r>
            <a:r>
              <a:rPr lang="zh-CN" altLang="en-US" sz="1000"/>
              <a:t>中所有空闲列表，将空闲列表中的一些对象回收到</a:t>
            </a:r>
            <a:r>
              <a:rPr lang="en-US" altLang="zh-CN" sz="1000"/>
              <a:t>CentralFreeList</a:t>
            </a:r>
            <a:endParaRPr kumimoji="1" lang="en-US" altLang="zh-CN" sz="1000">
              <a:latin typeface="Arial Hebrew" charset="-79"/>
              <a:ea typeface="Arial Hebrew" charset="-79"/>
              <a:cs typeface="Arial Hebrew" charset="-79"/>
              <a:sym typeface="Wingdings"/>
            </a:endParaRPr>
          </a:p>
          <a:p>
            <a:endParaRPr kumimoji="1" lang="en-US" altLang="zh-CN" sz="1000">
              <a:latin typeface="Arial Hebrew" charset="-79"/>
              <a:ea typeface="Arial Hebrew" charset="-79"/>
              <a:cs typeface="Arial Hebrew" charset="-79"/>
              <a:sym typeface="Wingdings"/>
            </a:endParaRPr>
          </a:p>
          <a:p>
            <a:pPr marL="171450" indent="-171450">
              <a:buFont typeface="Arial" charset="0"/>
              <a:buChar char="•"/>
            </a:pPr>
            <a:r>
              <a:rPr lang="zh-CN" altLang="en-US" sz="1000">
                <a:effectLst/>
              </a:rPr>
              <a:t>在回收完之后，</a:t>
            </a:r>
            <a:r>
              <a:rPr lang="en-US" altLang="zh-CN" sz="1000">
                <a:effectLst/>
              </a:rPr>
              <a:t>tcmalloc</a:t>
            </a:r>
            <a:r>
              <a:rPr lang="zh-CN" altLang="en-US" sz="1000">
                <a:effectLst/>
              </a:rPr>
              <a:t>会检查所有</a:t>
            </a:r>
            <a:r>
              <a:rPr lang="en-US" altLang="zh-CN" sz="1000">
                <a:effectLst/>
              </a:rPr>
              <a:t>ThreadCache</a:t>
            </a:r>
            <a:r>
              <a:rPr lang="zh-CN" altLang="en-US" sz="1000">
                <a:effectLst/>
              </a:rPr>
              <a:t>的总</a:t>
            </a:r>
            <a:r>
              <a:rPr lang="en-US" altLang="zh-CN" sz="1000">
                <a:effectLst/>
              </a:rPr>
              <a:t>max_size</a:t>
            </a:r>
            <a:r>
              <a:rPr lang="zh-CN" altLang="en-US" sz="1000">
                <a:effectLst/>
              </a:rPr>
              <a:t>是否超过</a:t>
            </a:r>
            <a:r>
              <a:rPr lang="en-US" altLang="zh-CN" sz="1000">
                <a:effectLst/>
              </a:rPr>
              <a:t>TCMALLOC_MAX_TOTAL_THREAD_CACHE_BYTES(</a:t>
            </a:r>
            <a:r>
              <a:rPr lang="zh-CN" altLang="en-US" sz="1000">
                <a:effectLst/>
              </a:rPr>
              <a:t>默认为</a:t>
            </a:r>
            <a:r>
              <a:rPr lang="en-US" altLang="zh-CN" sz="1000">
                <a:effectLst/>
              </a:rPr>
              <a:t>16M)</a:t>
            </a:r>
            <a:r>
              <a:rPr lang="zh-CN" altLang="en-US" sz="1000"/>
              <a:t>。</a:t>
            </a:r>
            <a:r>
              <a:rPr lang="zh-CN" altLang="en-US" sz="1000">
                <a:effectLst/>
              </a:rPr>
              <a:t>如果还没有超过，则增加此</a:t>
            </a:r>
            <a:r>
              <a:rPr lang="en-US" altLang="zh-CN" sz="1000">
                <a:effectLst/>
              </a:rPr>
              <a:t>ThreadCache</a:t>
            </a:r>
            <a:r>
              <a:rPr lang="zh-CN" altLang="en-US" sz="1000">
                <a:effectLst/>
              </a:rPr>
              <a:t>的</a:t>
            </a:r>
            <a:r>
              <a:rPr lang="en-US" altLang="zh-CN" sz="1000">
                <a:effectLst/>
              </a:rPr>
              <a:t>max_size</a:t>
            </a:r>
            <a:r>
              <a:rPr lang="zh-CN" altLang="en-US" sz="1000">
                <a:effectLst/>
              </a:rPr>
              <a:t>值，如果超过，则通过轮询的方式向其他线程要部分配额，每次增加</a:t>
            </a:r>
            <a:r>
              <a:rPr lang="en-US" altLang="zh-CN" sz="1000">
                <a:effectLst/>
              </a:rPr>
              <a:t>64K</a:t>
            </a:r>
            <a:r>
              <a:rPr lang="zh-CN" altLang="en-US" sz="1000">
                <a:effectLst/>
              </a:rPr>
              <a:t>。通过这种方式，对缓存需求大的线程会得到更大的配额。</a:t>
            </a:r>
            <a:endParaRPr lang="en-US" altLang="zh-CN" sz="1000">
              <a:effectLst/>
            </a:endParaRPr>
          </a:p>
          <a:p>
            <a:endParaRPr lang="zh-CN" altLang="en-US" sz="1000">
              <a:effectLst/>
            </a:endParaRPr>
          </a:p>
          <a:p>
            <a:pPr marL="171450" indent="-171450">
              <a:buFont typeface="Arial" charset="0"/>
              <a:buChar char="•"/>
            </a:pPr>
            <a:r>
              <a:rPr lang="en-US" altLang="zh-CN" sz="1000">
                <a:effectLst/>
              </a:rPr>
              <a:t>TCMALLOC_MAX_TOTAL_THREAD_CACHE_BYTES</a:t>
            </a:r>
            <a:r>
              <a:rPr lang="zh-CN" altLang="en-US" sz="1000">
                <a:effectLst/>
              </a:rPr>
              <a:t>的默认值可能不够，如果怀疑应用程序在多线程环境下由于</a:t>
            </a:r>
            <a:r>
              <a:rPr lang="en-US" altLang="zh-CN" sz="1000">
                <a:effectLst/>
              </a:rPr>
              <a:t>tcmalloc</a:t>
            </a:r>
            <a:r>
              <a:rPr lang="zh-CN" altLang="en-US" sz="1000">
                <a:effectLst/>
              </a:rPr>
              <a:t>中的锁争用而引发性能问题，可以尝试增加此值；方法有两种，一种是通过环境变量设置，一种是通过</a:t>
            </a:r>
            <a:r>
              <a:rPr lang="en-US" altLang="zh-CN" sz="1000">
                <a:effectLst/>
              </a:rPr>
              <a:t>MallocExtension::instance()-&gt;SetNumericProperty(“tcmalloc.max_total_thread_cache_bytes”, bytes)</a:t>
            </a:r>
            <a:r>
              <a:rPr lang="zh-CN" altLang="en-US" sz="1000">
                <a:effectLst/>
              </a:rPr>
              <a:t>设置。</a:t>
            </a:r>
            <a:endParaRPr lang="en-US" altLang="zh-CN" sz="1000">
              <a:effectLst/>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70306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5" name="文本框 4"/>
          <p:cNvSpPr txBox="1"/>
          <p:nvPr/>
        </p:nvSpPr>
        <p:spPr>
          <a:xfrm>
            <a:off x="0" y="246221"/>
            <a:ext cx="8433719" cy="1938992"/>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gperftools</a:t>
            </a:r>
            <a:r>
              <a:rPr kumimoji="1" lang="zh-CN" altLang="en-US" sz="1000">
                <a:latin typeface="Arial Hebrew" charset="-79"/>
                <a:ea typeface="Arial Hebrew" charset="-79"/>
                <a:cs typeface="Arial Hebrew" charset="-79"/>
              </a:rPr>
              <a:t>自</a:t>
            </a:r>
            <a:r>
              <a:rPr kumimoji="1" lang="en-US" altLang="zh-CN" sz="1000">
                <a:latin typeface="Arial Hebrew" charset="-79"/>
                <a:ea typeface="Arial Hebrew" charset="-79"/>
                <a:cs typeface="Arial Hebrew" charset="-79"/>
              </a:rPr>
              <a:t>2006</a:t>
            </a:r>
            <a:r>
              <a:rPr kumimoji="1" lang="zh-CN" altLang="en-US" sz="1000">
                <a:latin typeface="Arial Hebrew" charset="-79"/>
                <a:ea typeface="Arial Hebrew" charset="-79"/>
                <a:cs typeface="Arial Hebrew" charset="-79"/>
              </a:rPr>
              <a:t>年起，最新维护在</a:t>
            </a:r>
            <a:r>
              <a:rPr kumimoji="1" lang="en-US" altLang="zh-CN" sz="1000">
                <a:latin typeface="Arial Hebrew" charset="-79"/>
                <a:ea typeface="Arial Hebrew" charset="-79"/>
                <a:cs typeface="Arial Hebrew" charset="-79"/>
              </a:rPr>
              <a:t>2019</a:t>
            </a:r>
            <a:r>
              <a:rPr kumimoji="1" lang="zh-CN" altLang="en-US" sz="1000">
                <a:latin typeface="Arial Hebrew" charset="-79"/>
                <a:ea typeface="Arial Hebrew" charset="-79"/>
                <a:cs typeface="Arial Hebrew" charset="-79"/>
              </a:rPr>
              <a:t>年</a:t>
            </a:r>
            <a:r>
              <a:rPr kumimoji="1" lang="en-US" altLang="zh-CN" sz="1000">
                <a:latin typeface="Arial Hebrew" charset="-79"/>
                <a:ea typeface="Arial Hebrew" charset="-79"/>
                <a:cs typeface="Arial Hebrew" charset="-79"/>
              </a:rPr>
              <a:t>4</a:t>
            </a:r>
            <a:r>
              <a:rPr kumimoji="1" lang="zh-CN" altLang="en-US" sz="1000">
                <a:latin typeface="Arial Hebrew" charset="-79"/>
                <a:ea typeface="Arial Hebrew" charset="-79"/>
                <a:cs typeface="Arial Hebrew" charset="-79"/>
              </a:rPr>
              <a:t>月</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目前常见用于数据库和</a:t>
            </a:r>
            <a:r>
              <a:rPr kumimoji="1" lang="en-US" altLang="zh-CN" sz="1000">
                <a:latin typeface="Arial Hebrew" charset="-79"/>
                <a:ea typeface="Arial Hebrew" charset="-79"/>
                <a:cs typeface="Arial Hebrew" charset="-79"/>
              </a:rPr>
              <a:t>nginx</a:t>
            </a:r>
            <a:r>
              <a:rPr kumimoji="1" lang="zh-CN" altLang="en-US" sz="1000">
                <a:latin typeface="Arial Hebrew" charset="-79"/>
                <a:ea typeface="Arial Hebrew" charset="-79"/>
                <a:cs typeface="Arial Hebrew" charset="-79"/>
              </a:rPr>
              <a:t>处理高并发场景下内存申请</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在华为，从</a:t>
            </a:r>
            <a:r>
              <a:rPr kumimoji="1" lang="en-US" altLang="zh-CN" sz="1000">
                <a:latin typeface="Arial Hebrew" charset="-79"/>
                <a:ea typeface="Arial Hebrew" charset="-79"/>
                <a:cs typeface="Arial Hebrew" charset="-79"/>
              </a:rPr>
              <a:t>3ms</a:t>
            </a:r>
            <a:r>
              <a:rPr kumimoji="1" lang="zh-CN" altLang="en-US" sz="1000">
                <a:latin typeface="Arial Hebrew" charset="-79"/>
                <a:ea typeface="Arial Hebrew" charset="-79"/>
                <a:cs typeface="Arial Hebrew" charset="-79"/>
              </a:rPr>
              <a:t>上看到的的部门使用的有</a:t>
            </a:r>
            <a:r>
              <a:rPr kumimoji="1" lang="en-US" altLang="zh-CN" sz="1000">
                <a:latin typeface="Arial Hebrew" charset="-79"/>
                <a:ea typeface="Arial Hebrew" charset="-79"/>
                <a:cs typeface="Arial Hebrew" charset="-79"/>
              </a:rPr>
              <a:t>CloudBU </a:t>
            </a:r>
            <a:r>
              <a:rPr kumimoji="1" lang="zh-CN" altLang="en-US" sz="1000">
                <a:latin typeface="Arial Hebrew" charset="-79"/>
                <a:ea typeface="Arial Hebrew" charset="-79"/>
                <a:cs typeface="Arial Hebrew" charset="-79"/>
              </a:rPr>
              <a:t>对象存储项目群</a:t>
            </a:r>
            <a:r>
              <a:rPr kumimoji="1" lang="en-US" altLang="zh-CN" sz="1000">
                <a:latin typeface="Arial Hebrew" charset="-79"/>
                <a:ea typeface="Arial Hebrew" charset="-79"/>
                <a:cs typeface="Arial Hebrew" charset="-79"/>
              </a:rPr>
              <a:t>/CloudBU CDN</a:t>
            </a:r>
            <a:r>
              <a:rPr kumimoji="1" lang="zh-CN" altLang="en-US" sz="1000">
                <a:latin typeface="Arial Hebrew" charset="-79"/>
                <a:ea typeface="Arial Hebrew" charset="-79"/>
                <a:cs typeface="Arial Hebrew" charset="-79"/>
              </a:rPr>
              <a:t>项目群</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消费者云服务</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云核分组核心网数据部</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无线基础平台开发部等</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thread-cache/central-cache/pageheap</a:t>
            </a:r>
            <a:r>
              <a:rPr kumimoji="1" lang="zh-CN" altLang="en-US" sz="1000">
                <a:latin typeface="Arial Hebrew" charset="-79"/>
                <a:ea typeface="Arial Hebrew" charset="-79"/>
                <a:cs typeface="Arial Hebrew" charset="-79"/>
              </a:rPr>
              <a:t>三层的核心代码量大概</a:t>
            </a:r>
            <a:r>
              <a:rPr kumimoji="1" lang="en-US" altLang="zh-CN" sz="1000">
                <a:latin typeface="Arial Hebrew" charset="-79"/>
                <a:ea typeface="Arial Hebrew" charset="-79"/>
                <a:cs typeface="Arial Hebrew" charset="-79"/>
              </a:rPr>
              <a:t>6000</a:t>
            </a:r>
            <a:r>
              <a:rPr kumimoji="1" lang="zh-CN" altLang="en-US" sz="1000">
                <a:latin typeface="Arial Hebrew" charset="-79"/>
                <a:ea typeface="Arial Hebrew" charset="-79"/>
                <a:cs typeface="Arial Hebrew" charset="-79"/>
              </a:rPr>
              <a:t>行</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使用简单：</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直接安装</a:t>
            </a:r>
            <a:r>
              <a:rPr kumimoji="1" lang="en-US" altLang="zh-CN" sz="1000">
                <a:latin typeface="Arial Hebrew" charset="-79"/>
                <a:ea typeface="Arial Hebrew" charset="-79"/>
                <a:cs typeface="Arial Hebrew" charset="-79"/>
              </a:rPr>
              <a:t>libunwind/libgperftools</a:t>
            </a:r>
          </a:p>
          <a:p>
            <a:r>
              <a:rPr kumimoji="1" lang="zh-CN" altLang="en-US" sz="1000">
                <a:latin typeface="Arial Hebrew" charset="-79"/>
                <a:ea typeface="Arial Hebrew" charset="-79"/>
                <a:cs typeface="Arial Hebrew" charset="-79"/>
              </a:rPr>
              <a:t>在应用链接时加上</a:t>
            </a:r>
            <a:r>
              <a:rPr kumimoji="1" lang="en-US" altLang="zh-CN" sz="1000">
                <a:latin typeface="Arial Hebrew" charset="-79"/>
                <a:ea typeface="Arial Hebrew" charset="-79"/>
                <a:cs typeface="Arial Hebrew" charset="-79"/>
              </a:rPr>
              <a:t>-ltcmalloc</a:t>
            </a:r>
            <a:r>
              <a:rPr kumimoji="1" lang="zh-CN" altLang="en-US" sz="1000">
                <a:latin typeface="Arial Hebrew" charset="-79"/>
                <a:ea typeface="Arial Hebrew" charset="-79"/>
                <a:cs typeface="Arial Hebrew" charset="-79"/>
              </a:rPr>
              <a:t>即可</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替换原理：</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glibc</a:t>
            </a:r>
            <a:r>
              <a:rPr kumimoji="1" lang="zh-CN" altLang="en-US" sz="1000">
                <a:latin typeface="Arial Hebrew" charset="-79"/>
                <a:ea typeface="Arial Hebrew" charset="-79"/>
                <a:cs typeface="Arial Hebrew" charset="-79"/>
              </a:rPr>
              <a:t>是</a:t>
            </a:r>
            <a:r>
              <a:rPr kumimoji="1" lang="en-US" altLang="zh-CN" sz="1000">
                <a:latin typeface="Arial Hebrew" charset="-79"/>
                <a:ea typeface="Arial Hebrew" charset="-79"/>
                <a:cs typeface="Arial Hebrew" charset="-79"/>
              </a:rPr>
              <a:t>gcc</a:t>
            </a:r>
            <a:r>
              <a:rPr kumimoji="1" lang="zh-CN" altLang="en-US" sz="1000">
                <a:latin typeface="Arial Hebrew" charset="-79"/>
                <a:ea typeface="Arial Hebrew" charset="-79"/>
                <a:cs typeface="Arial Hebrew" charset="-79"/>
              </a:rPr>
              <a:t>默认在最后链接的动态库，所以链接的时候先链接</a:t>
            </a:r>
            <a:r>
              <a:rPr kumimoji="1" lang="en-US" altLang="zh-CN" sz="1000">
                <a:latin typeface="Arial Hebrew" charset="-79"/>
                <a:ea typeface="Arial Hebrew" charset="-79"/>
                <a:cs typeface="Arial Hebrew" charset="-79"/>
              </a:rPr>
              <a:t>tcmalloc</a:t>
            </a:r>
            <a:r>
              <a:rPr kumimoji="1" lang="zh-CN" altLang="en-US" sz="1000">
                <a:latin typeface="Arial Hebrew" charset="-79"/>
                <a:ea typeface="Arial Hebrew" charset="-79"/>
                <a:cs typeface="Arial Hebrew" charset="-79"/>
              </a:rPr>
              <a:t>，最后调到的</a:t>
            </a:r>
            <a:r>
              <a:rPr kumimoji="1" lang="en-US" altLang="zh-CN" sz="1000">
                <a:latin typeface="Arial Hebrew" charset="-79"/>
                <a:ea typeface="Arial Hebrew" charset="-79"/>
                <a:cs typeface="Arial Hebrew" charset="-79"/>
              </a:rPr>
              <a:t>malloc/free/new/delete</a:t>
            </a:r>
            <a:r>
              <a:rPr kumimoji="1" lang="zh-CN" altLang="en-US" sz="1000">
                <a:latin typeface="Arial Hebrew" charset="-79"/>
                <a:ea typeface="Arial Hebrew" charset="-79"/>
                <a:cs typeface="Arial Hebrew" charset="-79"/>
              </a:rPr>
              <a:t>等接口都是</a:t>
            </a:r>
            <a:r>
              <a:rPr kumimoji="1" lang="en-US" altLang="zh-CN" sz="1000">
                <a:latin typeface="Arial Hebrew" charset="-79"/>
                <a:ea typeface="Arial Hebrew" charset="-79"/>
                <a:cs typeface="Arial Hebrew" charset="-79"/>
              </a:rPr>
              <a:t>tcmalloc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53710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33096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init size-map</a:t>
            </a:r>
            <a:endParaRPr kumimoji="1" lang="zh-CN" altLang="en-US" sz="1000">
              <a:latin typeface="Arial Hebrew" charset="-79"/>
              <a:ea typeface="Arial Hebrew" charset="-79"/>
              <a:cs typeface="Arial Hebrew" charset="-79"/>
            </a:endParaRPr>
          </a:p>
        </p:txBody>
      </p:sp>
      <p:sp>
        <p:nvSpPr>
          <p:cNvPr id="3" name="圆角矩形 2"/>
          <p:cNvSpPr/>
          <p:nvPr/>
        </p:nvSpPr>
        <p:spPr>
          <a:xfrm>
            <a:off x="0" y="2324993"/>
            <a:ext cx="4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a:t>
            </a:r>
            <a:endParaRPr kumimoji="1" lang="zh-CN" altLang="en-US" sz="1000">
              <a:solidFill>
                <a:schemeClr val="tx1"/>
              </a:solidFill>
              <a:latin typeface="Arial Hebrew" charset="-79"/>
              <a:ea typeface="Arial Hebrew" charset="-79"/>
              <a:cs typeface="Arial Hebrew" charset="-79"/>
            </a:endParaRPr>
          </a:p>
        </p:txBody>
      </p:sp>
      <p:cxnSp>
        <p:nvCxnSpPr>
          <p:cNvPr id="5" name="肘形连接符 4"/>
          <p:cNvCxnSpPr>
            <a:stCxn id="3" idx="3"/>
            <a:endCxn id="6" idx="1"/>
          </p:cNvCxnSpPr>
          <p:nvPr/>
        </p:nvCxnSpPr>
        <p:spPr>
          <a:xfrm flipV="1">
            <a:off x="432000" y="790696"/>
            <a:ext cx="317772" cy="164229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49772" y="682696"/>
            <a:ext cx="19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InitTCMallocTransferNumObjects()</a:t>
            </a:r>
            <a:endParaRPr kumimoji="1" lang="zh-CN" altLang="en-US" sz="1000">
              <a:solidFill>
                <a:schemeClr val="tx1"/>
              </a:solidFill>
              <a:latin typeface="Arial Hebrew" charset="-79"/>
              <a:ea typeface="Arial Hebrew" charset="-79"/>
              <a:cs typeface="Arial Hebrew" charset="-79"/>
            </a:endParaRPr>
          </a:p>
        </p:txBody>
      </p:sp>
      <p:sp>
        <p:nvSpPr>
          <p:cNvPr id="7" name="文本框 6"/>
          <p:cNvSpPr txBox="1"/>
          <p:nvPr/>
        </p:nvSpPr>
        <p:spPr>
          <a:xfrm>
            <a:off x="2729772" y="590641"/>
            <a:ext cx="6306073"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可通过环境变量配置</a:t>
            </a:r>
            <a:r>
              <a:rPr kumimoji="1" lang="en-US" altLang="zh-CN" sz="1000">
                <a:latin typeface="Arial Hebrew" charset="-79"/>
                <a:ea typeface="Arial Hebrew" charset="-79"/>
                <a:cs typeface="Arial Hebrew" charset="-79"/>
              </a:rPr>
              <a:t>TCMALLOC_TRANSFER_NUM_OBJ</a:t>
            </a:r>
            <a:r>
              <a:rPr kumimoji="1" lang="zh-CN" altLang="en-US" sz="1000">
                <a:latin typeface="Arial Hebrew" charset="-79"/>
                <a:ea typeface="Arial Hebrew" charset="-79"/>
                <a:cs typeface="Arial Hebrew" charset="-79"/>
              </a:rPr>
              <a:t>，设置一次从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获取多少</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的最大值</a:t>
            </a:r>
            <a:r>
              <a:rPr kumimoji="1" lang="en-US" altLang="zh-CN" sz="1000">
                <a:latin typeface="Arial Hebrew" charset="-79"/>
                <a:ea typeface="Arial Hebrew" charset="-79"/>
                <a:cs typeface="Arial Hebrew" charset="-79"/>
              </a:rPr>
              <a:t>FLAGS_tcmalloc_transfer_num_objects</a:t>
            </a:r>
            <a:r>
              <a:rPr kumimoji="1" lang="zh-CN" altLang="en-US" sz="1000">
                <a:latin typeface="Arial Hebrew" charset="-79"/>
                <a:ea typeface="Arial Hebrew" charset="-79"/>
                <a:cs typeface="Arial Hebrew" charset="-79"/>
              </a:rPr>
              <a:t>，默认是</a:t>
            </a:r>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个</a:t>
            </a:r>
          </a:p>
        </p:txBody>
      </p:sp>
      <p:sp>
        <p:nvSpPr>
          <p:cNvPr id="12" name="文本框 11"/>
          <p:cNvSpPr txBox="1"/>
          <p:nvPr/>
        </p:nvSpPr>
        <p:spPr>
          <a:xfrm>
            <a:off x="749772" y="1365623"/>
            <a:ext cx="3567789"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for (size_t size = kAlignment; size &lt;= kMaxSize; size += alignment)</a:t>
            </a:r>
            <a:endParaRPr kumimoji="1" lang="zh-CN" altLang="en-US" sz="1000">
              <a:latin typeface="Arial Hebrew" charset="-79"/>
              <a:ea typeface="Arial Hebrew" charset="-79"/>
              <a:cs typeface="Arial Hebrew" charset="-79"/>
            </a:endParaRPr>
          </a:p>
        </p:txBody>
      </p:sp>
      <p:cxnSp>
        <p:nvCxnSpPr>
          <p:cNvPr id="13" name="肘形连接符 12"/>
          <p:cNvCxnSpPr>
            <a:stCxn id="3" idx="3"/>
            <a:endCxn id="12" idx="1"/>
          </p:cNvCxnSpPr>
          <p:nvPr/>
        </p:nvCxnSpPr>
        <p:spPr>
          <a:xfrm flipV="1">
            <a:off x="432000" y="1488734"/>
            <a:ext cx="317772" cy="9442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586173" y="1156479"/>
            <a:ext cx="18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alignment = AlignmentForSize()</a:t>
            </a:r>
            <a:endParaRPr kumimoji="1" lang="zh-CN" altLang="en-US" sz="1000">
              <a:solidFill>
                <a:schemeClr val="tx1"/>
              </a:solidFill>
              <a:latin typeface="Arial Hebrew" charset="-79"/>
              <a:ea typeface="Arial Hebrew" charset="-79"/>
              <a:cs typeface="Arial Hebrew" charset="-79"/>
            </a:endParaRPr>
          </a:p>
        </p:txBody>
      </p:sp>
      <p:sp>
        <p:nvSpPr>
          <p:cNvPr id="18" name="圆角矩形 17"/>
          <p:cNvSpPr/>
          <p:nvPr/>
        </p:nvSpPr>
        <p:spPr>
          <a:xfrm>
            <a:off x="4586173" y="1715188"/>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blocks_to_move = NumMoveSize(size) / 4</a:t>
            </a:r>
            <a:endParaRPr kumimoji="1" lang="zh-CN" altLang="en-US" sz="1000">
              <a:solidFill>
                <a:schemeClr val="tx1"/>
              </a:solidFill>
              <a:latin typeface="Arial Hebrew" charset="-79"/>
              <a:ea typeface="Arial Hebrew" charset="-79"/>
              <a:cs typeface="Arial Hebrew" charset="-79"/>
            </a:endParaRPr>
          </a:p>
        </p:txBody>
      </p:sp>
      <p:sp>
        <p:nvSpPr>
          <p:cNvPr id="19" name="圆角矩形 18"/>
          <p:cNvSpPr/>
          <p:nvPr/>
        </p:nvSpPr>
        <p:spPr>
          <a:xfrm>
            <a:off x="749772" y="3858775"/>
            <a:ext cx="35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num_objects_to_move_[c] = NumMoveSize(ByteSizeForClass(cl))</a:t>
            </a:r>
            <a:endParaRPr kumimoji="1" lang="zh-CN" altLang="en-US" sz="1000">
              <a:solidFill>
                <a:schemeClr val="tx1"/>
              </a:solidFill>
              <a:latin typeface="Arial Hebrew" charset="-79"/>
              <a:ea typeface="Arial Hebrew" charset="-79"/>
              <a:cs typeface="Arial Hebrew" charset="-79"/>
            </a:endParaRPr>
          </a:p>
        </p:txBody>
      </p:sp>
      <p:cxnSp>
        <p:nvCxnSpPr>
          <p:cNvPr id="20" name="肘形连接符 19"/>
          <p:cNvCxnSpPr>
            <a:stCxn id="3" idx="3"/>
            <a:endCxn id="19" idx="1"/>
          </p:cNvCxnSpPr>
          <p:nvPr/>
        </p:nvCxnSpPr>
        <p:spPr>
          <a:xfrm>
            <a:off x="432000" y="2432993"/>
            <a:ext cx="317772" cy="15337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2" idx="3"/>
            <a:endCxn id="17" idx="1"/>
          </p:cNvCxnSpPr>
          <p:nvPr/>
        </p:nvCxnSpPr>
        <p:spPr>
          <a:xfrm flipV="1">
            <a:off x="4317561" y="1264479"/>
            <a:ext cx="268612" cy="2242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2" idx="3"/>
            <a:endCxn id="18" idx="1"/>
          </p:cNvCxnSpPr>
          <p:nvPr/>
        </p:nvCxnSpPr>
        <p:spPr>
          <a:xfrm>
            <a:off x="4317561" y="1488734"/>
            <a:ext cx="268612" cy="3344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86173" y="2194721"/>
            <a:ext cx="446933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class_to_pages_[sc] = my_pages; /* </a:t>
            </a:r>
            <a:r>
              <a:rPr kumimoji="1" lang="zh-CN" altLang="en-US" sz="1000">
                <a:latin typeface="Arial Hebrew" charset="-79"/>
                <a:ea typeface="Arial Hebrew" charset="-79"/>
                <a:cs typeface="Arial Hebrew" charset="-79"/>
              </a:rPr>
              <a:t>记录从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去多少</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到该</a:t>
            </a:r>
            <a:r>
              <a:rPr kumimoji="1" lang="en-US" altLang="zh-CN" sz="1000">
                <a:latin typeface="Arial Hebrew" charset="-79"/>
                <a:ea typeface="Arial Hebrew" charset="-79"/>
                <a:cs typeface="Arial Hebrew" charset="-79"/>
              </a:rPr>
              <a:t>class-size */</a:t>
            </a:r>
          </a:p>
          <a:p>
            <a:r>
              <a:rPr kumimoji="1" lang="en-US" altLang="zh-CN" sz="1000">
                <a:latin typeface="Arial Hebrew" charset="-79"/>
                <a:ea typeface="Arial Hebrew" charset="-79"/>
                <a:cs typeface="Arial Hebrew" charset="-79"/>
              </a:rPr>
              <a:t>class_to_size_[sc] = size;             /* </a:t>
            </a:r>
            <a:r>
              <a:rPr kumimoji="1" lang="zh-CN" altLang="en-US" sz="1000">
                <a:latin typeface="Arial Hebrew" charset="-79"/>
                <a:ea typeface="Arial Hebrew" charset="-79"/>
                <a:cs typeface="Arial Hebrew" charset="-79"/>
              </a:rPr>
              <a:t>记录该</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size</a:t>
            </a:r>
            <a:r>
              <a:rPr kumimoji="1" lang="zh-CN" altLang="en-US" sz="1000">
                <a:latin typeface="Arial Hebrew" charset="-79"/>
                <a:ea typeface="Arial Hebrew" charset="-79"/>
                <a:cs typeface="Arial Hebrew" charset="-79"/>
              </a:rPr>
              <a:t>值，</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to size */</a:t>
            </a:r>
            <a:endParaRPr kumimoji="1" lang="zh-CN" altLang="en-US" sz="1000">
              <a:latin typeface="Arial Hebrew" charset="-79"/>
              <a:ea typeface="Arial Hebrew" charset="-79"/>
              <a:cs typeface="Arial Hebrew" charset="-79"/>
            </a:endParaRPr>
          </a:p>
        </p:txBody>
      </p:sp>
      <p:cxnSp>
        <p:nvCxnSpPr>
          <p:cNvPr id="31" name="肘形连接符 30"/>
          <p:cNvCxnSpPr>
            <a:stCxn id="12" idx="3"/>
            <a:endCxn id="30" idx="1"/>
          </p:cNvCxnSpPr>
          <p:nvPr/>
        </p:nvCxnSpPr>
        <p:spPr>
          <a:xfrm>
            <a:off x="4317561" y="1488734"/>
            <a:ext cx="268612" cy="90604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581193" y="885575"/>
            <a:ext cx="2602136"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size &gt; 256K, alignment = 64K</a:t>
            </a:r>
          </a:p>
          <a:p>
            <a:r>
              <a:rPr kumimoji="1" lang="en-US" altLang="zh-CN" sz="1000">
                <a:latin typeface="Arial Hebrew" charset="-79"/>
                <a:ea typeface="Arial Hebrew" charset="-79"/>
                <a:cs typeface="Arial Hebrew" charset="-79"/>
              </a:rPr>
              <a:t>size = [128, 256K], alignment = LgFloor(size) / 8</a:t>
            </a:r>
          </a:p>
          <a:p>
            <a:r>
              <a:rPr kumimoji="1" lang="en-US" altLang="zh-CN" sz="1000">
                <a:latin typeface="Arial Hebrew" charset="-79"/>
                <a:ea typeface="Arial Hebrew" charset="-79"/>
                <a:cs typeface="Arial Hebrew" charset="-79"/>
              </a:rPr>
              <a:t>size = [16, 128], alignment = 16</a:t>
            </a:r>
            <a:endParaRPr kumimoji="1" lang="zh-CN" altLang="en-US" sz="1000">
              <a:latin typeface="Arial Hebrew" charset="-79"/>
              <a:ea typeface="Arial Hebrew" charset="-79"/>
              <a:cs typeface="Arial Hebrew" charset="-79"/>
            </a:endParaRPr>
          </a:p>
        </p:txBody>
      </p:sp>
      <p:cxnSp>
        <p:nvCxnSpPr>
          <p:cNvPr id="36" name="肘形连接符 35"/>
          <p:cNvCxnSpPr>
            <a:stCxn id="17" idx="3"/>
            <a:endCxn id="35" idx="1"/>
          </p:cNvCxnSpPr>
          <p:nvPr/>
        </p:nvCxnSpPr>
        <p:spPr>
          <a:xfrm flipV="1">
            <a:off x="6386173" y="1162574"/>
            <a:ext cx="195020" cy="1019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158818" y="1452853"/>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40" name="肘形连接符 39"/>
          <p:cNvCxnSpPr>
            <a:stCxn id="18" idx="3"/>
            <a:endCxn id="39" idx="1"/>
          </p:cNvCxnSpPr>
          <p:nvPr/>
        </p:nvCxnSpPr>
        <p:spPr>
          <a:xfrm flipV="1">
            <a:off x="6962173" y="1806796"/>
            <a:ext cx="196645" cy="1639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49772" y="3078869"/>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class_array_[ClassIndex(s)] = c; /* object size to size-class */</a:t>
            </a:r>
            <a:endParaRPr kumimoji="1" lang="zh-CN" altLang="en-US" sz="1000">
              <a:latin typeface="Arial Hebrew" charset="-79"/>
              <a:ea typeface="Arial Hebrew" charset="-79"/>
              <a:cs typeface="Arial Hebrew" charset="-79"/>
            </a:endParaRPr>
          </a:p>
        </p:txBody>
      </p:sp>
      <p:cxnSp>
        <p:nvCxnSpPr>
          <p:cNvPr id="45" name="肘形连接符 44"/>
          <p:cNvCxnSpPr>
            <a:stCxn id="3" idx="3"/>
            <a:endCxn id="44" idx="1"/>
          </p:cNvCxnSpPr>
          <p:nvPr/>
        </p:nvCxnSpPr>
        <p:spPr>
          <a:xfrm>
            <a:off x="432000" y="2432993"/>
            <a:ext cx="317772" cy="7689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828176" y="3275748"/>
            <a:ext cx="2109264"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ByteSizeForClass()</a:t>
            </a:r>
            <a:r>
              <a:rPr kumimoji="1" lang="zh-CN" altLang="en-US" sz="1000">
                <a:latin typeface="Arial Hebrew" charset="-79"/>
                <a:ea typeface="Arial Hebrew" charset="-79"/>
                <a:cs typeface="Arial Hebrew" charset="-79"/>
              </a:rPr>
              <a:t>取自</a:t>
            </a:r>
            <a:r>
              <a:rPr kumimoji="1" lang="en-US" altLang="zh-CN" sz="1000">
                <a:latin typeface="Arial Hebrew" charset="-79"/>
                <a:ea typeface="Arial Hebrew" charset="-79"/>
                <a:cs typeface="Arial Hebrew" charset="-79"/>
              </a:rPr>
              <a:t>class_to_size_</a:t>
            </a:r>
            <a:endParaRPr kumimoji="1" lang="zh-CN" altLang="en-US" sz="1000">
              <a:latin typeface="Arial Hebrew" charset="-79"/>
              <a:ea typeface="Arial Hebrew" charset="-79"/>
              <a:cs typeface="Arial Hebrew" charset="-79"/>
            </a:endParaRPr>
          </a:p>
        </p:txBody>
      </p:sp>
      <p:sp>
        <p:nvSpPr>
          <p:cNvPr id="49" name="文本框 48"/>
          <p:cNvSpPr txBox="1"/>
          <p:nvPr/>
        </p:nvSpPr>
        <p:spPr>
          <a:xfrm>
            <a:off x="4599128" y="3795437"/>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50" name="肘形连接符 49"/>
          <p:cNvCxnSpPr>
            <a:stCxn id="19" idx="3"/>
            <a:endCxn id="49" idx="1"/>
          </p:cNvCxnSpPr>
          <p:nvPr/>
        </p:nvCxnSpPr>
        <p:spPr>
          <a:xfrm>
            <a:off x="4277772" y="3966775"/>
            <a:ext cx="321356" cy="1826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5400000" flipH="1" flipV="1">
            <a:off x="3699526" y="2453811"/>
            <a:ext cx="1404000" cy="1476000"/>
          </a:xfrm>
          <a:prstGeom prst="bentConnector3">
            <a:avLst>
              <a:gd name="adj1" fmla="val 4439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7502" y="4097726"/>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objects num to move from central-cache to thread-cache</a:t>
            </a:r>
            <a:endParaRPr kumimoji="1" lang="zh-CN" altLang="en-US" sz="1000">
              <a:latin typeface="Arial Hebrew" charset="-79"/>
              <a:ea typeface="Arial Hebrew" charset="-79"/>
              <a:cs typeface="Arial Hebrew" charset="-79"/>
            </a:endParaRPr>
          </a:p>
        </p:txBody>
      </p:sp>
      <p:sp>
        <p:nvSpPr>
          <p:cNvPr id="59" name="矩形 58"/>
          <p:cNvSpPr/>
          <p:nvPr/>
        </p:nvSpPr>
        <p:spPr>
          <a:xfrm>
            <a:off x="19665" y="4847744"/>
            <a:ext cx="5201266" cy="1631216"/>
          </a:xfrm>
          <a:prstGeom prst="rect">
            <a:avLst/>
          </a:prstGeom>
        </p:spPr>
        <p:txBody>
          <a:bodyPr wrap="square">
            <a:spAutoFit/>
          </a:bodyPr>
          <a:lstStyle/>
          <a:p>
            <a:r>
              <a:rPr lang="en-US" altLang="zh-CN" sz="1000" b="0">
                <a:solidFill>
                  <a:srgbClr val="008000"/>
                </a:solidFill>
                <a:effectLst/>
                <a:latin typeface="Courier" charset="0"/>
              </a:rPr>
              <a:t>Avoid bringing too many objects into small object free lists.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large: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waste memory with extra objects sitting in the thread caches.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The central freelist holds its lock for too long while</a:t>
            </a:r>
            <a:r>
              <a:rPr lang="en-US" altLang="zh-CN" sz="1000">
                <a:solidFill>
                  <a:srgbClr val="000000"/>
                </a:solidFill>
                <a:latin typeface="Courier" charset="0"/>
              </a:rPr>
              <a:t> </a:t>
            </a:r>
            <a:r>
              <a:rPr lang="en-US" altLang="zh-CN" sz="1000" b="0">
                <a:solidFill>
                  <a:srgbClr val="008000"/>
                </a:solidFill>
                <a:effectLst/>
                <a:latin typeface="Courier" charset="0"/>
              </a:rPr>
              <a:t>building a linked list of objects, slowing down the allocations</a:t>
            </a:r>
            <a:r>
              <a:rPr lang="en-US" altLang="zh-CN" sz="1000">
                <a:solidFill>
                  <a:srgbClr val="000000"/>
                </a:solidFill>
                <a:latin typeface="Courier" charset="0"/>
              </a:rPr>
              <a:t> </a:t>
            </a:r>
            <a:r>
              <a:rPr lang="en-US" altLang="zh-CN" sz="1000" b="0">
                <a:solidFill>
                  <a:srgbClr val="008000"/>
                </a:solidFill>
                <a:effectLst/>
                <a:latin typeface="Courier" charset="0"/>
              </a:rPr>
              <a:t>of other threads.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small:</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go to the central freelist too often and we have to acquire its lock each time.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This value strikes a balance between the constraints above.</a:t>
            </a:r>
            <a:endParaRPr lang="en-US" altLang="zh-CN" sz="1000" b="0">
              <a:solidFill>
                <a:srgbClr val="000000"/>
              </a:solidFill>
              <a:effectLst/>
              <a:latin typeface="Courier" charset="0"/>
            </a:endParaRPr>
          </a:p>
        </p:txBody>
      </p:sp>
      <p:sp>
        <p:nvSpPr>
          <p:cNvPr id="60" name="矩形 59"/>
          <p:cNvSpPr/>
          <p:nvPr/>
        </p:nvSpPr>
        <p:spPr>
          <a:xfrm>
            <a:off x="5626246" y="4858716"/>
            <a:ext cx="3419432" cy="1477328"/>
          </a:xfrm>
          <a:prstGeom prst="rect">
            <a:avLst/>
          </a:prstGeom>
        </p:spPr>
        <p:txBody>
          <a:bodyPr wrap="square">
            <a:spAutoFit/>
          </a:bodyPr>
          <a:lstStyle/>
          <a:p>
            <a:r>
              <a:rPr lang="en-US" altLang="zh-CN" sz="1000" b="0">
                <a:solidFill>
                  <a:srgbClr val="008000"/>
                </a:solidFill>
                <a:effectLst/>
                <a:latin typeface="Courier" charset="0"/>
              </a:rPr>
              <a:t>Size Expression Index</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0     (0 + 7) / 8                    0</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     (1 + 7) / 8                    1</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1024  (1024 + 7) / 8                 128</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1025  (1025 + 127 + (120&lt;&lt;7)) / 128  129</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32768 (32768 + 127 + (120&lt;&lt;7)) / 128 376</a:t>
            </a:r>
            <a:endParaRPr lang="en-US" altLang="zh-CN" sz="1000" b="0">
              <a:solidFill>
                <a:srgbClr val="000000"/>
              </a:solidFill>
              <a:effectLst/>
              <a:latin typeface="Courier" charset="0"/>
            </a:endParaRPr>
          </a:p>
        </p:txBody>
      </p:sp>
    </p:spTree>
    <p:extLst>
      <p:ext uri="{BB962C8B-B14F-4D97-AF65-F5344CB8AC3E}">
        <p14:creationId xmlns:p14="http://schemas.microsoft.com/office/powerpoint/2010/main" val="204192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4" name="圆角矩形 3">
            <a:extLst>
              <a:ext uri="{FF2B5EF4-FFF2-40B4-BE49-F238E27FC236}">
                <a16:creationId xmlns:a16="http://schemas.microsoft.com/office/drawing/2014/main" id="{D1143319-F0CC-BC4B-8CB8-2870454327F1}"/>
              </a:ext>
            </a:extLst>
          </p:cNvPr>
          <p:cNvSpPr/>
          <p:nvPr/>
        </p:nvSpPr>
        <p:spPr>
          <a:xfrm>
            <a:off x="4835949" y="1927782"/>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vhost</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a:endCxn id="4" idx="0"/>
          </p:cNvCxnSpPr>
          <p:nvPr/>
        </p:nvCxnSpPr>
        <p:spPr>
          <a:xfrm>
            <a:off x="4325507" y="1229100"/>
            <a:ext cx="1165605" cy="69868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11609" y="1535373"/>
            <a:ext cx="2723823" cy="246221"/>
          </a:xfrm>
          <a:prstGeom prst="rect">
            <a:avLst/>
          </a:prstGeom>
          <a:noFill/>
        </p:spPr>
        <p:txBody>
          <a:bodyPr wrap="none" rtlCol="0">
            <a:spAutoFit/>
          </a:bodyPr>
          <a:lstStyle/>
          <a:p>
            <a:r>
              <a:rPr kumimoji="1" lang="en-US" altLang="zh-CN" sz="1000"/>
              <a:t>2.</a:t>
            </a:r>
            <a:r>
              <a:rPr kumimoji="1" lang="zh-CN" altLang="en-US" sz="1000"/>
              <a:t> </a:t>
            </a:r>
            <a:r>
              <a:rPr kumimoji="1" lang="en-US" altLang="zh-CN" sz="1000"/>
              <a:t>Vhost</a:t>
            </a:r>
            <a:r>
              <a:rPr kumimoji="1" lang="zh-CN" altLang="en-US" sz="1000"/>
              <a:t>轮询到有报文或者</a:t>
            </a:r>
            <a:r>
              <a:rPr kumimoji="1" lang="en-US" altLang="zh-CN" sz="1000"/>
              <a:t>vm kick vhost</a:t>
            </a:r>
            <a:r>
              <a:rPr kumimoji="1" lang="zh-CN" altLang="en-US" sz="1000"/>
              <a:t>有报文</a:t>
            </a:r>
          </a:p>
        </p:txBody>
      </p:sp>
      <p:sp>
        <p:nvSpPr>
          <p:cNvPr id="19" name="文本框 18">
            <a:extLst>
              <a:ext uri="{FF2B5EF4-FFF2-40B4-BE49-F238E27FC236}">
                <a16:creationId xmlns:a16="http://schemas.microsoft.com/office/drawing/2014/main" id="{999D09C1-F89F-634C-9B02-32FCD3E80FD1}"/>
              </a:ext>
            </a:extLst>
          </p:cNvPr>
          <p:cNvSpPr txBox="1"/>
          <p:nvPr/>
        </p:nvSpPr>
        <p:spPr>
          <a:xfrm>
            <a:off x="6146275" y="1992331"/>
            <a:ext cx="2997725" cy="707886"/>
          </a:xfrm>
          <a:prstGeom prst="rect">
            <a:avLst/>
          </a:prstGeom>
          <a:noFill/>
        </p:spPr>
        <p:txBody>
          <a:bodyPr wrap="square" rtlCol="0">
            <a:spAutoFit/>
          </a:bodyPr>
          <a:lstStyle/>
          <a:p>
            <a:r>
              <a:rPr kumimoji="1" lang="en-US" altLang="zh-CN" sz="1000"/>
              <a:t>3.</a:t>
            </a:r>
            <a:r>
              <a:rPr kumimoji="1" lang="zh-CN" altLang="en-US" sz="1000"/>
              <a:t> 如果需要</a:t>
            </a:r>
            <a:r>
              <a:rPr kumimoji="1" lang="en-US" altLang="zh-CN" sz="1000" err="1"/>
              <a:t>vhost</a:t>
            </a:r>
            <a:r>
              <a:rPr kumimoji="1" lang="zh-CN" altLang="en-US" sz="1000"/>
              <a:t> </a:t>
            </a:r>
            <a:r>
              <a:rPr kumimoji="1" lang="en-US" altLang="zh-CN" sz="1000"/>
              <a:t>touch</a:t>
            </a:r>
            <a:r>
              <a:rPr kumimoji="1" lang="zh-CN" altLang="en-US" sz="1000"/>
              <a:t>报文，则将</a:t>
            </a:r>
            <a:r>
              <a:rPr kumimoji="1" lang="en-US" altLang="zh-CN" sz="1000" err="1"/>
              <a:t>vm</a:t>
            </a:r>
            <a:r>
              <a:rPr kumimoji="1" lang="zh-CN" altLang="en-US" sz="1000"/>
              <a:t>看到的地址</a:t>
            </a:r>
            <a:r>
              <a:rPr kumimoji="1" lang="en-US" altLang="zh-CN" sz="1000" err="1"/>
              <a:t>gpa</a:t>
            </a:r>
            <a:r>
              <a:rPr kumimoji="1" lang="zh-CN" altLang="en-US" sz="1000"/>
              <a:t>映射成</a:t>
            </a:r>
            <a:r>
              <a:rPr kumimoji="1" lang="en-US" altLang="zh-CN" sz="1000" err="1"/>
              <a:t>vhost</a:t>
            </a:r>
            <a:r>
              <a:rPr kumimoji="1" lang="zh-CN" altLang="en-US" sz="1000"/>
              <a:t>看到的</a:t>
            </a:r>
            <a:r>
              <a:rPr kumimoji="1" lang="en-US" altLang="zh-CN" sz="1000" err="1"/>
              <a:t>vva</a:t>
            </a:r>
            <a:endParaRPr kumimoji="1" lang="en-US" altLang="zh-CN" sz="1000"/>
          </a:p>
          <a:p>
            <a:r>
              <a:rPr kumimoji="1" lang="zh-CN" altLang="en-US" sz="1000"/>
              <a:t>如果不需要，则直接将</a:t>
            </a:r>
            <a:r>
              <a:rPr kumimoji="1" lang="en-US" altLang="zh-CN" sz="1000" err="1"/>
              <a:t>gpa</a:t>
            </a:r>
            <a:r>
              <a:rPr kumimoji="1" lang="zh-CN" altLang="en-US" sz="1000"/>
              <a:t>映射成</a:t>
            </a:r>
            <a:r>
              <a:rPr kumimoji="1" lang="en-US" altLang="zh-CN" sz="1000"/>
              <a:t>SmartNIC</a:t>
            </a:r>
            <a:r>
              <a:rPr kumimoji="1" lang="zh-CN" altLang="en-US" sz="1000"/>
              <a:t>看到的</a:t>
            </a:r>
            <a:r>
              <a:rPr kumimoji="1" lang="en-US" altLang="zh-CN" sz="1000" err="1"/>
              <a:t>hpa</a:t>
            </a:r>
            <a:endParaRPr kumimoji="1" lang="zh-CN" altLang="en-US" sz="1000"/>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348241" y="2938738"/>
            <a:ext cx="2997725"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190004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6.</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6.</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2016936" y="2549310"/>
            <a:ext cx="68220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48936" y="2426199"/>
            <a:ext cx="468000" cy="246221"/>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82936" y="2672420"/>
            <a:ext cx="0" cy="25654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02425" y="2881721"/>
            <a:ext cx="1653530" cy="246221"/>
          </a:xfrm>
          <a:prstGeom prst="rect">
            <a:avLst/>
          </a:prstGeom>
          <a:noFill/>
        </p:spPr>
        <p:txBody>
          <a:bodyPr wrap="square" rtlCol="0">
            <a:spAutoFit/>
          </a:bodyPr>
          <a:lstStyle/>
          <a:p>
            <a:r>
              <a:rPr kumimoji="1" lang="en-US" altLang="zh-CN" sz="1000"/>
              <a:t>5.</a:t>
            </a:r>
            <a:r>
              <a:rPr kumimoji="1" lang="zh-CN" altLang="en-US" sz="1000"/>
              <a:t> </a:t>
            </a:r>
            <a:r>
              <a:rPr kumimoji="1" lang="en-US" altLang="zh-CN" sz="1000"/>
              <a:t>SmartNIC DMA</a:t>
            </a:r>
            <a:r>
              <a:rPr kumimoji="1" lang="zh-CN" altLang="en-US" sz="1000"/>
              <a:t>数据报文</a:t>
            </a:r>
          </a:p>
        </p:txBody>
      </p:sp>
    </p:spTree>
    <p:extLst>
      <p:ext uri="{BB962C8B-B14F-4D97-AF65-F5344CB8AC3E}">
        <p14:creationId xmlns:p14="http://schemas.microsoft.com/office/powerpoint/2010/main" val="1810474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7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tc_malloc()</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6" idx="1"/>
          </p:cNvCxnSpPr>
          <p:nvPr/>
        </p:nvCxnSpPr>
        <p:spPr>
          <a:xfrm>
            <a:off x="1004479" y="1397223"/>
            <a:ext cx="222685" cy="108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75768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allocate small object</a:t>
            </a:r>
            <a:endParaRPr kumimoji="1" lang="zh-CN" altLang="en-US" sz="1000">
              <a:latin typeface="Arial Hebrew" charset="-79"/>
              <a:ea typeface="Arial Hebrew" charset="-79"/>
              <a:cs typeface="Arial Hebrew" charset="-79"/>
            </a:endParaRPr>
          </a:p>
        </p:txBody>
      </p:sp>
      <p:sp>
        <p:nvSpPr>
          <p:cNvPr id="6" name="圆角矩形 5"/>
          <p:cNvSpPr/>
          <p:nvPr/>
        </p:nvSpPr>
        <p:spPr>
          <a:xfrm>
            <a:off x="1227164" y="139722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malloc_fast_path()</a:t>
            </a:r>
            <a:endParaRPr kumimoji="1" lang="zh-CN" altLang="en-US" sz="1000">
              <a:solidFill>
                <a:schemeClr val="tx1"/>
              </a:solidFill>
              <a:latin typeface="Arial Hebrew" charset="-79"/>
              <a:ea typeface="Arial Hebrew" charset="-79"/>
              <a:cs typeface="Arial Hebrew" charset="-79"/>
            </a:endParaRPr>
          </a:p>
        </p:txBody>
      </p:sp>
      <p:sp>
        <p:nvSpPr>
          <p:cNvPr id="7" name="圆角矩形 6"/>
          <p:cNvSpPr/>
          <p:nvPr/>
        </p:nvSpPr>
        <p:spPr>
          <a:xfrm>
            <a:off x="2696429" y="30221"/>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*cache = getFastPathCache()</a:t>
            </a:r>
            <a:endParaRPr kumimoji="1" lang="zh-CN" altLang="en-US" sz="1000">
              <a:solidFill>
                <a:schemeClr val="tx1"/>
              </a:solidFill>
              <a:latin typeface="Arial Hebrew" charset="-79"/>
              <a:ea typeface="Arial Hebrew" charset="-79"/>
              <a:cs typeface="Arial Hebrew" charset="-79"/>
            </a:endParaRPr>
          </a:p>
        </p:txBody>
      </p:sp>
      <p:cxnSp>
        <p:nvCxnSpPr>
          <p:cNvPr id="9" name="肘形连接符 8"/>
          <p:cNvCxnSpPr>
            <a:stCxn id="6" idx="3"/>
            <a:endCxn id="7" idx="1"/>
          </p:cNvCxnSpPr>
          <p:nvPr/>
        </p:nvCxnSpPr>
        <p:spPr>
          <a:xfrm flipV="1">
            <a:off x="2379164" y="138221"/>
            <a:ext cx="317265" cy="13670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2696429" y="622747"/>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GetSizeClass()</a:t>
            </a:r>
            <a:endParaRPr kumimoji="1" lang="zh-CN" altLang="en-US" sz="1000">
              <a:solidFill>
                <a:schemeClr val="tx1"/>
              </a:solidFill>
              <a:latin typeface="Arial Hebrew" charset="-79"/>
              <a:ea typeface="Arial Hebrew" charset="-79"/>
              <a:cs typeface="Arial Hebrew" charset="-79"/>
            </a:endParaRPr>
          </a:p>
        </p:txBody>
      </p:sp>
      <p:sp>
        <p:nvSpPr>
          <p:cNvPr id="16" name="圆角矩形 15"/>
          <p:cNvSpPr/>
          <p:nvPr/>
        </p:nvSpPr>
        <p:spPr>
          <a:xfrm>
            <a:off x="3930333" y="406747"/>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ClassIndexMaybe()</a:t>
            </a:r>
            <a:endParaRPr kumimoji="1" lang="zh-CN" altLang="en-US" sz="1000">
              <a:solidFill>
                <a:schemeClr val="tx1"/>
              </a:solidFill>
              <a:latin typeface="Arial Hebrew" charset="-79"/>
              <a:ea typeface="Arial Hebrew" charset="-79"/>
              <a:cs typeface="Arial Hebrew" charset="-79"/>
            </a:endParaRPr>
          </a:p>
        </p:txBody>
      </p:sp>
      <p:sp>
        <p:nvSpPr>
          <p:cNvPr id="17" name="圆角矩形 16"/>
          <p:cNvSpPr/>
          <p:nvPr/>
        </p:nvSpPr>
        <p:spPr>
          <a:xfrm>
            <a:off x="2696429" y="1215273"/>
            <a:ext cx="111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ByteSizeForClass()</a:t>
            </a:r>
            <a:endParaRPr kumimoji="1" lang="zh-CN" altLang="en-US" sz="1000">
              <a:solidFill>
                <a:schemeClr val="tx1"/>
              </a:solidFill>
              <a:latin typeface="Arial Hebrew" charset="-79"/>
              <a:ea typeface="Arial Hebrew" charset="-79"/>
              <a:cs typeface="Arial Hebrew" charset="-79"/>
            </a:endParaRPr>
          </a:p>
        </p:txBody>
      </p:sp>
      <p:cxnSp>
        <p:nvCxnSpPr>
          <p:cNvPr id="18" name="肘形连接符 17"/>
          <p:cNvCxnSpPr>
            <a:stCxn id="15" idx="3"/>
            <a:endCxn id="16" idx="1"/>
          </p:cNvCxnSpPr>
          <p:nvPr/>
        </p:nvCxnSpPr>
        <p:spPr>
          <a:xfrm flipV="1">
            <a:off x="3596429" y="514747"/>
            <a:ext cx="333904"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6" idx="3"/>
            <a:endCxn id="15" idx="1"/>
          </p:cNvCxnSpPr>
          <p:nvPr/>
        </p:nvCxnSpPr>
        <p:spPr>
          <a:xfrm flipV="1">
            <a:off x="2379164" y="730747"/>
            <a:ext cx="317265" cy="7744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02696" y="330637"/>
            <a:ext cx="3466013" cy="400110"/>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 &lt;= 1K,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+ 7) / 8]</a:t>
            </a:r>
          </a:p>
          <a:p>
            <a:r>
              <a:rPr kumimoji="1" lang="en-US" altLang="zh-CN" sz="1000">
                <a:latin typeface="Arial Hebrew" charset="-79"/>
                <a:ea typeface="Arial Hebrew" charset="-79"/>
                <a:cs typeface="Arial Hebrew" charset="-79"/>
              </a:rPr>
              <a:t>size &lt;= 256k,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128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+ 127 + 120 * 128) / 128]</a:t>
            </a:r>
            <a:endParaRPr kumimoji="1" lang="zh-CN" altLang="en-US" sz="1000">
              <a:latin typeface="Arial Hebrew" charset="-79"/>
              <a:ea typeface="Arial Hebrew" charset="-79"/>
              <a:cs typeface="Arial Hebrew" charset="-79"/>
            </a:endParaRPr>
          </a:p>
        </p:txBody>
      </p:sp>
      <p:sp>
        <p:nvSpPr>
          <p:cNvPr id="28" name="文本框 27"/>
          <p:cNvSpPr txBox="1"/>
          <p:nvPr/>
        </p:nvSpPr>
        <p:spPr>
          <a:xfrm>
            <a:off x="3926948" y="838747"/>
            <a:ext cx="130837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class_array_[idx]</a:t>
            </a:r>
            <a:endParaRPr kumimoji="1" lang="zh-CN" altLang="en-US" sz="1000">
              <a:latin typeface="Arial Hebrew" charset="-79"/>
              <a:ea typeface="Arial Hebrew" charset="-79"/>
              <a:cs typeface="Arial Hebrew" charset="-79"/>
            </a:endParaRPr>
          </a:p>
        </p:txBody>
      </p:sp>
      <p:cxnSp>
        <p:nvCxnSpPr>
          <p:cNvPr id="29" name="肘形连接符 28"/>
          <p:cNvCxnSpPr>
            <a:stCxn id="15" idx="3"/>
            <a:endCxn id="28" idx="1"/>
          </p:cNvCxnSpPr>
          <p:nvPr/>
        </p:nvCxnSpPr>
        <p:spPr>
          <a:xfrm>
            <a:off x="3596429" y="730747"/>
            <a:ext cx="330519" cy="23111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023243" y="1182018"/>
            <a:ext cx="10791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class_to_size_[cl]</a:t>
            </a:r>
            <a:endParaRPr kumimoji="1" lang="zh-CN" altLang="en-US" sz="1000">
              <a:latin typeface="Arial Hebrew" charset="-79"/>
              <a:ea typeface="Arial Hebrew" charset="-79"/>
              <a:cs typeface="Arial Hebrew" charset="-79"/>
            </a:endParaRPr>
          </a:p>
        </p:txBody>
      </p:sp>
      <p:cxnSp>
        <p:nvCxnSpPr>
          <p:cNvPr id="35" name="肘形连接符 34"/>
          <p:cNvCxnSpPr>
            <a:stCxn id="17" idx="3"/>
            <a:endCxn id="34" idx="1"/>
          </p:cNvCxnSpPr>
          <p:nvPr/>
        </p:nvCxnSpPr>
        <p:spPr>
          <a:xfrm flipV="1">
            <a:off x="3812429" y="1305129"/>
            <a:ext cx="210814" cy="181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6" idx="3"/>
            <a:endCxn id="17" idx="1"/>
          </p:cNvCxnSpPr>
          <p:nvPr/>
        </p:nvCxnSpPr>
        <p:spPr>
          <a:xfrm flipV="1">
            <a:off x="2379164" y="1323273"/>
            <a:ext cx="317265" cy="18195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696429" y="1672728"/>
            <a:ext cx="19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cache-&gt;TryRecordAllocationFast()</a:t>
            </a:r>
            <a:endParaRPr kumimoji="1" lang="zh-CN" altLang="en-US" sz="1000">
              <a:solidFill>
                <a:schemeClr val="tx1"/>
              </a:solidFill>
              <a:latin typeface="Arial Hebrew" charset="-79"/>
              <a:ea typeface="Arial Hebrew" charset="-79"/>
              <a:cs typeface="Arial Hebrew" charset="-79"/>
            </a:endParaRPr>
          </a:p>
        </p:txBody>
      </p:sp>
      <p:cxnSp>
        <p:nvCxnSpPr>
          <p:cNvPr id="44" name="肘形连接符 43"/>
          <p:cNvCxnSpPr>
            <a:stCxn id="6" idx="3"/>
            <a:endCxn id="43" idx="1"/>
          </p:cNvCxnSpPr>
          <p:nvPr/>
        </p:nvCxnSpPr>
        <p:spPr>
          <a:xfrm>
            <a:off x="2379164" y="1505223"/>
            <a:ext cx="317265" cy="2755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2696429" y="2689833"/>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cache-&gt;Allocate()</a:t>
            </a:r>
            <a:endParaRPr kumimoji="1" lang="zh-CN" altLang="en-US" sz="1000">
              <a:solidFill>
                <a:schemeClr val="tx1"/>
              </a:solidFill>
              <a:latin typeface="Arial Hebrew" charset="-79"/>
              <a:ea typeface="Arial Hebrew" charset="-79"/>
              <a:cs typeface="Arial Hebrew" charset="-79"/>
            </a:endParaRPr>
          </a:p>
        </p:txBody>
      </p:sp>
      <p:cxnSp>
        <p:nvCxnSpPr>
          <p:cNvPr id="49" name="肘形连接符 48"/>
          <p:cNvCxnSpPr>
            <a:stCxn id="6" idx="3"/>
            <a:endCxn id="48" idx="1"/>
          </p:cNvCxnSpPr>
          <p:nvPr/>
        </p:nvCxnSpPr>
        <p:spPr>
          <a:xfrm>
            <a:off x="2379164" y="1505223"/>
            <a:ext cx="317265" cy="12926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059243" y="1983802"/>
            <a:ext cx="138371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FreeList *list = &amp;list_[c]</a:t>
            </a:r>
            <a:endParaRPr kumimoji="1" lang="zh-CN" altLang="en-US" sz="1000">
              <a:latin typeface="Arial Hebrew" charset="-79"/>
              <a:ea typeface="Arial Hebrew" charset="-79"/>
              <a:cs typeface="Arial Hebrew" charset="-79"/>
            </a:endParaRPr>
          </a:p>
        </p:txBody>
      </p:sp>
      <p:cxnSp>
        <p:nvCxnSpPr>
          <p:cNvPr id="53" name="肘形连接符 52"/>
          <p:cNvCxnSpPr>
            <a:stCxn id="48" idx="3"/>
            <a:endCxn id="52" idx="1"/>
          </p:cNvCxnSpPr>
          <p:nvPr/>
        </p:nvCxnSpPr>
        <p:spPr>
          <a:xfrm flipV="1">
            <a:off x="3776429" y="2106913"/>
            <a:ext cx="282814" cy="6909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4059243" y="259598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list-&gt;TryPop()</a:t>
            </a:r>
            <a:endParaRPr kumimoji="1" lang="zh-CN" altLang="en-US" sz="1000">
              <a:solidFill>
                <a:schemeClr val="tx1"/>
              </a:solidFill>
              <a:latin typeface="Arial Hebrew" charset="-79"/>
              <a:ea typeface="Arial Hebrew" charset="-79"/>
              <a:cs typeface="Arial Hebrew" charset="-79"/>
            </a:endParaRPr>
          </a:p>
        </p:txBody>
      </p:sp>
      <p:sp>
        <p:nvSpPr>
          <p:cNvPr id="57" name="圆角矩形 56"/>
          <p:cNvSpPr/>
          <p:nvPr/>
        </p:nvSpPr>
        <p:spPr>
          <a:xfrm>
            <a:off x="5142141" y="234759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SLL_TryPop()</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48" idx="3"/>
            <a:endCxn id="56" idx="1"/>
          </p:cNvCxnSpPr>
          <p:nvPr/>
        </p:nvCxnSpPr>
        <p:spPr>
          <a:xfrm flipV="1">
            <a:off x="3776429" y="2703989"/>
            <a:ext cx="282814" cy="938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56" idx="3"/>
            <a:endCxn id="57" idx="1"/>
          </p:cNvCxnSpPr>
          <p:nvPr/>
        </p:nvCxnSpPr>
        <p:spPr>
          <a:xfrm flipV="1">
            <a:off x="4923243" y="2455599"/>
            <a:ext cx="218898" cy="2483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006141" y="2332488"/>
            <a:ext cx="117532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弹出</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首个</a:t>
            </a:r>
            <a:r>
              <a:rPr kumimoji="1" lang="en-US" altLang="zh-CN" sz="1000">
                <a:latin typeface="Arial Hebrew" charset="-79"/>
                <a:ea typeface="Arial Hebrew" charset="-79"/>
                <a:cs typeface="Arial Hebrew" charset="-79"/>
              </a:rPr>
              <a:t>object</a:t>
            </a:r>
            <a:endParaRPr kumimoji="1" lang="zh-CN" altLang="en-US" sz="1000">
              <a:latin typeface="Arial Hebrew" charset="-79"/>
              <a:ea typeface="Arial Hebrew" charset="-79"/>
              <a:cs typeface="Arial Hebrew" charset="-79"/>
            </a:endParaRPr>
          </a:p>
        </p:txBody>
      </p:sp>
      <p:sp>
        <p:nvSpPr>
          <p:cNvPr id="70" name="文本框 69"/>
          <p:cNvSpPr txBox="1"/>
          <p:nvPr/>
        </p:nvSpPr>
        <p:spPr>
          <a:xfrm>
            <a:off x="5142141" y="2675130"/>
            <a:ext cx="1385316" cy="553998"/>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length_--;</a:t>
            </a:r>
          </a:p>
          <a:p>
            <a:r>
              <a:rPr kumimoji="1" lang="en-US" altLang="zh-CN" sz="1000">
                <a:latin typeface="Arial Hebrew" charset="-79"/>
                <a:ea typeface="Arial Hebrew" charset="-79"/>
                <a:cs typeface="Arial Hebrew" charset="-79"/>
              </a:rPr>
              <a:t>if (length_ &lt; lowater_)</a:t>
            </a:r>
          </a:p>
          <a:p>
            <a:r>
              <a:rPr kumimoji="1" lang="en-US" altLang="zh-CN" sz="1000">
                <a:latin typeface="Arial Hebrew" charset="-79"/>
                <a:ea typeface="Arial Hebrew" charset="-79"/>
                <a:cs typeface="Arial Hebrew" charset="-79"/>
              </a:rPr>
              <a:t>     lowater_ = length_;</a:t>
            </a:r>
            <a:endParaRPr kumimoji="1" lang="zh-CN" altLang="en-US" sz="1000">
              <a:latin typeface="Arial Hebrew" charset="-79"/>
              <a:ea typeface="Arial Hebrew" charset="-79"/>
              <a:cs typeface="Arial Hebrew" charset="-79"/>
            </a:endParaRPr>
          </a:p>
        </p:txBody>
      </p:sp>
      <p:cxnSp>
        <p:nvCxnSpPr>
          <p:cNvPr id="71" name="肘形连接符 70"/>
          <p:cNvCxnSpPr>
            <a:stCxn id="56" idx="3"/>
            <a:endCxn id="70" idx="1"/>
          </p:cNvCxnSpPr>
          <p:nvPr/>
        </p:nvCxnSpPr>
        <p:spPr>
          <a:xfrm>
            <a:off x="4923243" y="2703989"/>
            <a:ext cx="218898" cy="2481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a:xfrm>
            <a:off x="4059243" y="3447837"/>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cxnSp>
        <p:nvCxnSpPr>
          <p:cNvPr id="75" name="肘形连接符 74"/>
          <p:cNvCxnSpPr>
            <a:stCxn id="48" idx="3"/>
            <a:endCxn id="74" idx="1"/>
          </p:cNvCxnSpPr>
          <p:nvPr/>
        </p:nvCxnSpPr>
        <p:spPr>
          <a:xfrm>
            <a:off x="3776429" y="2797833"/>
            <a:ext cx="282814" cy="75800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059243" y="3105371"/>
            <a:ext cx="84510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size;</a:t>
            </a:r>
            <a:endParaRPr kumimoji="1" lang="zh-CN" altLang="en-US" sz="1000">
              <a:latin typeface="Arial Hebrew" charset="-79"/>
              <a:ea typeface="Arial Hebrew" charset="-79"/>
              <a:cs typeface="Arial Hebrew" charset="-79"/>
            </a:endParaRPr>
          </a:p>
        </p:txBody>
      </p:sp>
      <p:sp>
        <p:nvSpPr>
          <p:cNvPr id="82" name="文本框 81"/>
          <p:cNvSpPr txBox="1"/>
          <p:nvPr/>
        </p:nvSpPr>
        <p:spPr>
          <a:xfrm>
            <a:off x="5574141" y="3447837"/>
            <a:ext cx="3127779"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如果没有从</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分配到内存，找</a:t>
            </a:r>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cxnSp>
        <p:nvCxnSpPr>
          <p:cNvPr id="83" name="肘形连接符 82"/>
          <p:cNvCxnSpPr>
            <a:stCxn id="48" idx="3"/>
            <a:endCxn id="81" idx="1"/>
          </p:cNvCxnSpPr>
          <p:nvPr/>
        </p:nvCxnSpPr>
        <p:spPr>
          <a:xfrm>
            <a:off x="3776429" y="2797833"/>
            <a:ext cx="282814" cy="4306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圆角矩形 86"/>
          <p:cNvSpPr/>
          <p:nvPr/>
        </p:nvSpPr>
        <p:spPr>
          <a:xfrm>
            <a:off x="0" y="4866028"/>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sp>
        <p:nvSpPr>
          <p:cNvPr id="88" name="圆角矩形 87"/>
          <p:cNvSpPr/>
          <p:nvPr/>
        </p:nvSpPr>
        <p:spPr>
          <a:xfrm>
            <a:off x="1946601" y="3815794"/>
            <a:ext cx="21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batch_size = num_objects_to_move(cl)</a:t>
            </a:r>
            <a:endParaRPr kumimoji="1" lang="zh-CN" altLang="en-US" sz="1000">
              <a:solidFill>
                <a:schemeClr val="tx1"/>
              </a:solidFill>
              <a:latin typeface="Arial Hebrew" charset="-79"/>
              <a:ea typeface="Arial Hebrew" charset="-79"/>
              <a:cs typeface="Arial Hebrew" charset="-79"/>
            </a:endParaRPr>
          </a:p>
        </p:txBody>
      </p:sp>
      <p:cxnSp>
        <p:nvCxnSpPr>
          <p:cNvPr id="89" name="肘形连接符 88"/>
          <p:cNvCxnSpPr>
            <a:stCxn id="87" idx="3"/>
            <a:endCxn id="88" idx="1"/>
          </p:cNvCxnSpPr>
          <p:nvPr/>
        </p:nvCxnSpPr>
        <p:spPr>
          <a:xfrm flipV="1">
            <a:off x="1548000" y="3923794"/>
            <a:ext cx="398601" cy="10502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1946601" y="4268919"/>
            <a:ext cx="28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num_to_move = min(list-&gt;max_length(), batch_size)</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1946601" y="5007414"/>
            <a:ext cx="27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central_cache()[cl].RemoveRange(&amp;start, &amp;end)</a:t>
            </a:r>
            <a:endParaRPr kumimoji="1" lang="zh-CN" altLang="en-US" sz="1000">
              <a:solidFill>
                <a:schemeClr val="tx1"/>
              </a:solidFill>
              <a:latin typeface="Arial Hebrew" charset="-79"/>
              <a:ea typeface="Arial Hebrew" charset="-79"/>
              <a:cs typeface="Arial Hebrew" charset="-79"/>
            </a:endParaRPr>
          </a:p>
        </p:txBody>
      </p:sp>
      <p:cxnSp>
        <p:nvCxnSpPr>
          <p:cNvPr id="95" name="肘形连接符 94"/>
          <p:cNvCxnSpPr>
            <a:stCxn id="87" idx="3"/>
            <a:endCxn id="93" idx="1"/>
          </p:cNvCxnSpPr>
          <p:nvPr/>
        </p:nvCxnSpPr>
        <p:spPr>
          <a:xfrm flipV="1">
            <a:off x="1548000" y="4376919"/>
            <a:ext cx="398601" cy="59710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87" idx="3"/>
            <a:endCxn id="94" idx="1"/>
          </p:cNvCxnSpPr>
          <p:nvPr/>
        </p:nvCxnSpPr>
        <p:spPr>
          <a:xfrm>
            <a:off x="1548000" y="4974028"/>
            <a:ext cx="398601" cy="1413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1946601" y="5580576"/>
            <a:ext cx="187423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byte_size * fetch_count</a:t>
            </a:r>
            <a:endParaRPr kumimoji="1" lang="zh-CN" altLang="en-US" sz="1000">
              <a:latin typeface="Arial Hebrew" charset="-79"/>
              <a:ea typeface="Arial Hebrew" charset="-79"/>
              <a:cs typeface="Arial Hebrew" charset="-79"/>
            </a:endParaRPr>
          </a:p>
        </p:txBody>
      </p:sp>
      <p:sp>
        <p:nvSpPr>
          <p:cNvPr id="102" name="圆角矩形 101"/>
          <p:cNvSpPr/>
          <p:nvPr/>
        </p:nvSpPr>
        <p:spPr>
          <a:xfrm>
            <a:off x="1946601" y="6052581"/>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list-&gt;PushRange()</a:t>
            </a:r>
            <a:endParaRPr kumimoji="1" lang="zh-CN" altLang="en-US" sz="1000">
              <a:solidFill>
                <a:schemeClr val="tx1"/>
              </a:solidFill>
              <a:latin typeface="Arial Hebrew" charset="-79"/>
              <a:ea typeface="Arial Hebrew" charset="-79"/>
              <a:cs typeface="Arial Hebrew" charset="-79"/>
            </a:endParaRPr>
          </a:p>
        </p:txBody>
      </p:sp>
      <p:cxnSp>
        <p:nvCxnSpPr>
          <p:cNvPr id="103" name="肘形连接符 102"/>
          <p:cNvCxnSpPr>
            <a:stCxn id="87" idx="3"/>
            <a:endCxn id="102" idx="1"/>
          </p:cNvCxnSpPr>
          <p:nvPr/>
        </p:nvCxnSpPr>
        <p:spPr>
          <a:xfrm>
            <a:off x="1548000" y="4974028"/>
            <a:ext cx="398601" cy="118655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87" idx="3"/>
            <a:endCxn id="101" idx="1"/>
          </p:cNvCxnSpPr>
          <p:nvPr/>
        </p:nvCxnSpPr>
        <p:spPr>
          <a:xfrm>
            <a:off x="1548000" y="4974028"/>
            <a:ext cx="398601" cy="7296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1946601" y="6437772"/>
            <a:ext cx="7093609"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增加</a:t>
            </a:r>
            <a:r>
              <a:rPr kumimoji="1" lang="en-US" altLang="zh-CN" sz="1000">
                <a:latin typeface="Arial Hebrew" charset="-79"/>
                <a:ea typeface="Arial Hebrew" charset="-79"/>
                <a:cs typeface="Arial Hebrew" charset="-79"/>
              </a:rPr>
              <a:t>1</a:t>
            </a:r>
          </a:p>
          <a:p>
            <a:r>
              <a:rPr kumimoji="1" lang="zh-CN" altLang="en-US" sz="1000">
                <a:latin typeface="Arial Hebrew" charset="-79"/>
                <a:ea typeface="Arial Hebrew" charset="-79"/>
                <a:cs typeface="Arial Hebrew" charset="-79"/>
              </a:rPr>
              <a:t>非慢启动：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，则每次增加一个</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大小，但是不能超过</a:t>
            </a:r>
            <a:r>
              <a:rPr kumimoji="1" lang="en-US" altLang="zh-CN" sz="1000">
                <a:latin typeface="Arial Hebrew" charset="-79"/>
                <a:ea typeface="Arial Hebrew" charset="-79"/>
                <a:cs typeface="Arial Hebrew" charset="-79"/>
              </a:rPr>
              <a:t>8192</a:t>
            </a:r>
            <a:r>
              <a:rPr kumimoji="1" lang="zh-CN" altLang="en-US" sz="1000">
                <a:latin typeface="Arial Hebrew" charset="-79"/>
                <a:ea typeface="Arial Hebrew" charset="-79"/>
                <a:cs typeface="Arial Hebrew" charset="-79"/>
              </a:rPr>
              <a:t>，而且是</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的倍数</a:t>
            </a:r>
          </a:p>
        </p:txBody>
      </p:sp>
      <p:cxnSp>
        <p:nvCxnSpPr>
          <p:cNvPr id="110" name="肘形连接符 109"/>
          <p:cNvCxnSpPr>
            <a:stCxn id="87" idx="3"/>
            <a:endCxn id="109" idx="1"/>
          </p:cNvCxnSpPr>
          <p:nvPr/>
        </p:nvCxnSpPr>
        <p:spPr>
          <a:xfrm>
            <a:off x="1548000" y="4974028"/>
            <a:ext cx="398601" cy="166379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930711" y="4364561"/>
            <a:ext cx="1923925" cy="707886"/>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slot = --used_slots;</a:t>
            </a:r>
          </a:p>
          <a:p>
            <a:r>
              <a:rPr kumimoji="1" lang="en-US" altLang="zh-CN" sz="1000">
                <a:latin typeface="Arial Hebrew" charset="-79"/>
                <a:ea typeface="Arial Hebrew" charset="-79"/>
                <a:cs typeface="Arial Hebrew" charset="-79"/>
              </a:rPr>
              <a:t>TCEntry *entry = &amp;tc_slots_[slot];</a:t>
            </a:r>
          </a:p>
          <a:p>
            <a:r>
              <a:rPr kumimoji="1" lang="en-US" altLang="zh-CN" sz="1000">
                <a:latin typeface="Arial Hebrew" charset="-79"/>
                <a:ea typeface="Arial Hebrew" charset="-79"/>
                <a:cs typeface="Arial Hebrew" charset="-79"/>
              </a:rPr>
              <a:t>*start = entry-&gt;head;</a:t>
            </a:r>
          </a:p>
          <a:p>
            <a:r>
              <a:rPr kumimoji="1" lang="en-US" altLang="zh-CN" sz="1000">
                <a:latin typeface="Arial Hebrew" charset="-79"/>
                <a:ea typeface="Arial Hebrew" charset="-79"/>
                <a:cs typeface="Arial Hebrew" charset="-79"/>
              </a:rPr>
              <a:t>*end = entry-&gt;tail;</a:t>
            </a:r>
          </a:p>
        </p:txBody>
      </p:sp>
      <p:sp>
        <p:nvSpPr>
          <p:cNvPr id="114" name="圆角矩形 113"/>
          <p:cNvSpPr/>
          <p:nvPr/>
        </p:nvSpPr>
        <p:spPr>
          <a:xfrm>
            <a:off x="4930711" y="5146176"/>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FetchFromOneSpansSafe()</a:t>
            </a:r>
            <a:endParaRPr kumimoji="1" lang="zh-CN" altLang="en-US" sz="1000">
              <a:solidFill>
                <a:schemeClr val="tx1"/>
              </a:solidFill>
              <a:latin typeface="Arial Hebrew" charset="-79"/>
              <a:ea typeface="Arial Hebrew" charset="-79"/>
              <a:cs typeface="Arial Hebrew" charset="-79"/>
            </a:endParaRPr>
          </a:p>
        </p:txBody>
      </p:sp>
      <p:sp>
        <p:nvSpPr>
          <p:cNvPr id="115" name="圆角矩形 114"/>
          <p:cNvSpPr/>
          <p:nvPr/>
        </p:nvSpPr>
        <p:spPr>
          <a:xfrm>
            <a:off x="4930711" y="5518100"/>
            <a:ext cx="1332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a:t>
            </a:r>
            <a:endParaRPr kumimoji="1" lang="zh-CN" altLang="en-US" sz="1000">
              <a:solidFill>
                <a:schemeClr val="tx1"/>
              </a:solidFill>
              <a:latin typeface="Arial Hebrew" charset="-79"/>
              <a:ea typeface="Arial Hebrew" charset="-79"/>
              <a:cs typeface="Arial Hebrew" charset="-79"/>
            </a:endParaRPr>
          </a:p>
        </p:txBody>
      </p:sp>
      <p:sp>
        <p:nvSpPr>
          <p:cNvPr id="116" name="圆角矩形 115"/>
          <p:cNvSpPr/>
          <p:nvPr/>
        </p:nvSpPr>
        <p:spPr>
          <a:xfrm>
            <a:off x="4930711" y="5850663"/>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SLL_PushRange()</a:t>
            </a:r>
            <a:endParaRPr kumimoji="1" lang="zh-CN" altLang="en-US" sz="1000">
              <a:solidFill>
                <a:schemeClr val="tx1"/>
              </a:solidFill>
              <a:latin typeface="Arial Hebrew" charset="-79"/>
              <a:ea typeface="Arial Hebrew" charset="-79"/>
              <a:cs typeface="Arial Hebrew" charset="-79"/>
            </a:endParaRPr>
          </a:p>
        </p:txBody>
      </p:sp>
      <p:cxnSp>
        <p:nvCxnSpPr>
          <p:cNvPr id="117" name="肘形连接符 116"/>
          <p:cNvCxnSpPr>
            <a:stCxn id="94" idx="3"/>
            <a:endCxn id="113" idx="1"/>
          </p:cNvCxnSpPr>
          <p:nvPr/>
        </p:nvCxnSpPr>
        <p:spPr>
          <a:xfrm flipV="1">
            <a:off x="4646601" y="4718504"/>
            <a:ext cx="284110" cy="3969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94" idx="3"/>
            <a:endCxn id="114" idx="1"/>
          </p:cNvCxnSpPr>
          <p:nvPr/>
        </p:nvCxnSpPr>
        <p:spPr>
          <a:xfrm>
            <a:off x="4646601" y="5115414"/>
            <a:ext cx="284110" cy="13876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94" idx="3"/>
            <a:endCxn id="115" idx="1"/>
          </p:cNvCxnSpPr>
          <p:nvPr/>
        </p:nvCxnSpPr>
        <p:spPr>
          <a:xfrm>
            <a:off x="4646601" y="5115414"/>
            <a:ext cx="284110" cy="510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肘形连接符 125"/>
          <p:cNvCxnSpPr>
            <a:stCxn id="94" idx="3"/>
            <a:endCxn id="116" idx="1"/>
          </p:cNvCxnSpPr>
          <p:nvPr/>
        </p:nvCxnSpPr>
        <p:spPr>
          <a:xfrm>
            <a:off x="4646601" y="5115414"/>
            <a:ext cx="284110" cy="8432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6478711" y="5007414"/>
            <a:ext cx="2723164" cy="553998"/>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里面取</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个</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，没有则从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，然后再从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objects</a:t>
            </a:r>
          </a:p>
        </p:txBody>
      </p:sp>
      <p:cxnSp>
        <p:nvCxnSpPr>
          <p:cNvPr id="130" name="肘形连接符 129"/>
          <p:cNvCxnSpPr/>
          <p:nvPr/>
        </p:nvCxnSpPr>
        <p:spPr>
          <a:xfrm rot="5400000">
            <a:off x="3100832" y="4967412"/>
            <a:ext cx="864000" cy="1296000"/>
          </a:xfrm>
          <a:prstGeom prst="bentConnector3">
            <a:avLst>
              <a:gd name="adj1" fmla="val 806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2976526" y="6004464"/>
            <a:ext cx="2026170"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用这个</a:t>
            </a:r>
            <a:r>
              <a:rPr kumimoji="1" lang="en-US" altLang="zh-CN" sz="1000">
                <a:latin typeface="Arial Hebrew" charset="-79"/>
                <a:ea typeface="Arial Hebrew" charset="-79"/>
                <a:cs typeface="Arial Hebrew" charset="-79"/>
              </a:rPr>
              <a:t>start/end</a:t>
            </a:r>
            <a:r>
              <a:rPr kumimoji="1" lang="zh-CN" altLang="en-US" sz="1000">
                <a:latin typeface="Arial Hebrew" charset="-79"/>
                <a:ea typeface="Arial Hebrew" charset="-79"/>
                <a:cs typeface="Arial Hebrew" charset="-79"/>
              </a:rPr>
              <a:t>把链表从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移动到</a:t>
            </a:r>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84303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tc_free()</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5" idx="1"/>
          </p:cNvCxnSpPr>
          <p:nvPr/>
        </p:nvCxnSpPr>
        <p:spPr>
          <a:xfrm>
            <a:off x="860479" y="1397223"/>
            <a:ext cx="204236"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54080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free small object</a:t>
            </a:r>
            <a:endParaRPr kumimoji="1" lang="zh-CN" altLang="en-US" sz="1000">
              <a:latin typeface="Arial Hebrew" charset="-79"/>
              <a:ea typeface="Arial Hebrew" charset="-79"/>
              <a:cs typeface="Arial Hebrew" charset="-79"/>
            </a:endParaRPr>
          </a:p>
        </p:txBody>
      </p:sp>
      <p:sp>
        <p:nvSpPr>
          <p:cNvPr id="5" name="圆角矩形 4"/>
          <p:cNvSpPr/>
          <p:nvPr/>
        </p:nvSpPr>
        <p:spPr>
          <a:xfrm>
            <a:off x="1064715" y="1505223"/>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do_free_with_callback()</a:t>
            </a:r>
            <a:endParaRPr kumimoji="1" lang="zh-CN" altLang="en-US" sz="1000">
              <a:solidFill>
                <a:schemeClr val="tx1"/>
              </a:solidFill>
              <a:latin typeface="Arial Hebrew" charset="-79"/>
              <a:ea typeface="Arial Hebrew" charset="-79"/>
              <a:cs typeface="Arial Hebrew" charset="-79"/>
            </a:endParaRPr>
          </a:p>
        </p:txBody>
      </p:sp>
      <p:sp>
        <p:nvSpPr>
          <p:cNvPr id="8" name="圆角矩形 7"/>
          <p:cNvSpPr/>
          <p:nvPr/>
        </p:nvSpPr>
        <p:spPr>
          <a:xfrm>
            <a:off x="2814421" y="42894"/>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*heap = GetCacheIfPresent()</a:t>
            </a:r>
            <a:endParaRPr kumimoji="1" lang="zh-CN" altLang="en-US" sz="1000">
              <a:solidFill>
                <a:schemeClr val="tx1"/>
              </a:solidFill>
              <a:latin typeface="Arial Hebrew" charset="-79"/>
              <a:ea typeface="Arial Hebrew" charset="-79"/>
              <a:cs typeface="Arial Hebrew" charset="-79"/>
            </a:endParaRPr>
          </a:p>
        </p:txBody>
      </p:sp>
      <p:sp>
        <p:nvSpPr>
          <p:cNvPr id="9" name="圆角矩形 8"/>
          <p:cNvSpPr/>
          <p:nvPr/>
        </p:nvSpPr>
        <p:spPr>
          <a:xfrm>
            <a:off x="2814421" y="154778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heap-&gt;Deallocate(ptr, cl)</a:t>
            </a:r>
            <a:endParaRPr kumimoji="1" lang="zh-CN" altLang="en-US" sz="1000">
              <a:solidFill>
                <a:schemeClr val="tx1"/>
              </a:solidFill>
              <a:latin typeface="Arial Hebrew" charset="-79"/>
              <a:ea typeface="Arial Hebrew" charset="-79"/>
              <a:cs typeface="Arial Hebrew" charset="-79"/>
            </a:endParaRPr>
          </a:p>
        </p:txBody>
      </p:sp>
      <p:sp>
        <p:nvSpPr>
          <p:cNvPr id="10" name="文本框 9"/>
          <p:cNvSpPr txBox="1"/>
          <p:nvPr/>
        </p:nvSpPr>
        <p:spPr>
          <a:xfrm>
            <a:off x="2814421" y="303707"/>
            <a:ext cx="318548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PageID p = reinterpret_cast&lt;uintptr_t&gt;(ptr) &gt;&gt; kPageShift;</a:t>
            </a:r>
            <a:endParaRPr kumimoji="1" lang="zh-CN" altLang="en-US" sz="1000">
              <a:latin typeface="Arial Hebrew" charset="-79"/>
              <a:ea typeface="Arial Hebrew" charset="-79"/>
              <a:cs typeface="Arial Hebrew" charset="-79"/>
            </a:endParaRPr>
          </a:p>
        </p:txBody>
      </p:sp>
      <p:sp>
        <p:nvSpPr>
          <p:cNvPr id="11" name="文本框 10"/>
          <p:cNvSpPr txBox="1"/>
          <p:nvPr/>
        </p:nvSpPr>
        <p:spPr>
          <a:xfrm>
            <a:off x="2814421" y="659078"/>
            <a:ext cx="424507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GetSizeClass(); /* pageheap()-&gt;TryGetSizeClass(p, &amp;cl) or span-&gt;sizeclass */</a:t>
            </a:r>
            <a:endParaRPr kumimoji="1" lang="zh-CN" altLang="en-US" sz="1000">
              <a:latin typeface="Arial Hebrew" charset="-79"/>
              <a:ea typeface="Arial Hebrew" charset="-79"/>
              <a:cs typeface="Arial Hebrew" charset="-79"/>
            </a:endParaRPr>
          </a:p>
        </p:txBody>
      </p:sp>
      <p:cxnSp>
        <p:nvCxnSpPr>
          <p:cNvPr id="12" name="肘形连接符 11"/>
          <p:cNvCxnSpPr>
            <a:stCxn id="5" idx="3"/>
            <a:endCxn id="8" idx="1"/>
          </p:cNvCxnSpPr>
          <p:nvPr/>
        </p:nvCxnSpPr>
        <p:spPr>
          <a:xfrm flipV="1">
            <a:off x="2504715" y="150894"/>
            <a:ext cx="309706" cy="14623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3"/>
            <a:endCxn id="11" idx="1"/>
          </p:cNvCxnSpPr>
          <p:nvPr/>
        </p:nvCxnSpPr>
        <p:spPr>
          <a:xfrm flipV="1">
            <a:off x="2504715" y="782189"/>
            <a:ext cx="309706" cy="8310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5" idx="3"/>
            <a:endCxn id="10" idx="1"/>
          </p:cNvCxnSpPr>
          <p:nvPr/>
        </p:nvCxnSpPr>
        <p:spPr>
          <a:xfrm flipV="1">
            <a:off x="2504715" y="426818"/>
            <a:ext cx="309706" cy="11864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3"/>
            <a:endCxn id="9" idx="1"/>
          </p:cNvCxnSpPr>
          <p:nvPr/>
        </p:nvCxnSpPr>
        <p:spPr>
          <a:xfrm>
            <a:off x="2504715" y="1613223"/>
            <a:ext cx="309706" cy="42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2814421" y="2632567"/>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27" name="肘形连接符 26"/>
          <p:cNvCxnSpPr>
            <a:stCxn id="5" idx="3"/>
            <a:endCxn id="26" idx="1"/>
          </p:cNvCxnSpPr>
          <p:nvPr/>
        </p:nvCxnSpPr>
        <p:spPr>
          <a:xfrm>
            <a:off x="2504715" y="1613223"/>
            <a:ext cx="309706" cy="11273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814421" y="1781395"/>
            <a:ext cx="139172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中</a:t>
            </a:r>
          </a:p>
        </p:txBody>
      </p:sp>
      <p:sp>
        <p:nvSpPr>
          <p:cNvPr id="31" name="文本框 30"/>
          <p:cNvSpPr txBox="1"/>
          <p:nvPr/>
        </p:nvSpPr>
        <p:spPr>
          <a:xfrm>
            <a:off x="3000557" y="2834607"/>
            <a:ext cx="14526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release to central-cache</a:t>
            </a:r>
            <a:endParaRPr kumimoji="1" lang="zh-CN" altLang="en-US" sz="1000">
              <a:latin typeface="Arial Hebrew" charset="-79"/>
              <a:ea typeface="Arial Hebrew" charset="-79"/>
              <a:cs typeface="Arial Hebrew" charset="-79"/>
            </a:endParaRPr>
          </a:p>
        </p:txBody>
      </p:sp>
      <p:sp>
        <p:nvSpPr>
          <p:cNvPr id="32" name="圆角矩形 31"/>
          <p:cNvSpPr/>
          <p:nvPr/>
        </p:nvSpPr>
        <p:spPr>
          <a:xfrm>
            <a:off x="4578421" y="1289223"/>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list-&gt;Push(ptr)</a:t>
            </a:r>
            <a:endParaRPr kumimoji="1" lang="zh-CN" altLang="en-US" sz="1000">
              <a:solidFill>
                <a:schemeClr val="tx1"/>
              </a:solidFill>
              <a:latin typeface="Arial Hebrew" charset="-79"/>
              <a:ea typeface="Arial Hebrew" charset="-79"/>
              <a:cs typeface="Arial Hebrew" charset="-79"/>
            </a:endParaRPr>
          </a:p>
        </p:txBody>
      </p:sp>
      <p:sp>
        <p:nvSpPr>
          <p:cNvPr id="33" name="文本框 32"/>
          <p:cNvSpPr txBox="1"/>
          <p:nvPr/>
        </p:nvSpPr>
        <p:spPr>
          <a:xfrm>
            <a:off x="4578421" y="930892"/>
            <a:ext cx="171553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根据</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取出对应的</a:t>
            </a:r>
            <a:r>
              <a:rPr kumimoji="1" lang="en-US" altLang="zh-CN" sz="1000">
                <a:latin typeface="Arial Hebrew" charset="-79"/>
                <a:ea typeface="Arial Hebrew" charset="-79"/>
                <a:cs typeface="Arial Hebrew" charset="-79"/>
              </a:rPr>
              <a:t>list</a:t>
            </a:r>
            <a:endParaRPr kumimoji="1" lang="zh-CN" altLang="en-US" sz="1000">
              <a:latin typeface="Arial Hebrew" charset="-79"/>
              <a:ea typeface="Arial Hebrew" charset="-79"/>
              <a:cs typeface="Arial Hebrew" charset="-79"/>
            </a:endParaRPr>
          </a:p>
        </p:txBody>
      </p:sp>
      <p:sp>
        <p:nvSpPr>
          <p:cNvPr id="34" name="文本框 33"/>
          <p:cNvSpPr txBox="1"/>
          <p:nvPr/>
        </p:nvSpPr>
        <p:spPr>
          <a:xfrm>
            <a:off x="4578421" y="1670130"/>
            <a:ext cx="146386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长度超过</a:t>
            </a:r>
            <a:r>
              <a:rPr kumimoji="1" lang="en-US" altLang="zh-CN" sz="1000">
                <a:latin typeface="Arial Hebrew" charset="-79"/>
                <a:ea typeface="Arial Hebrew" charset="-79"/>
                <a:cs typeface="Arial Hebrew" charset="-79"/>
              </a:rPr>
              <a:t>max_length</a:t>
            </a:r>
            <a:endParaRPr kumimoji="1" lang="zh-CN" altLang="en-US" sz="1000">
              <a:latin typeface="Arial Hebrew" charset="-79"/>
              <a:ea typeface="Arial Hebrew" charset="-79"/>
              <a:cs typeface="Arial Hebrew" charset="-79"/>
            </a:endParaRPr>
          </a:p>
        </p:txBody>
      </p:sp>
      <p:sp>
        <p:nvSpPr>
          <p:cNvPr id="35" name="文本框 34"/>
          <p:cNvSpPr txBox="1"/>
          <p:nvPr/>
        </p:nvSpPr>
        <p:spPr>
          <a:xfrm>
            <a:off x="4578421" y="2053965"/>
            <a:ext cx="199766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总大小超过</a:t>
            </a:r>
            <a:r>
              <a:rPr kumimoji="1" lang="en-US" altLang="zh-CN" sz="1000">
                <a:latin typeface="Arial Hebrew" charset="-79"/>
                <a:ea typeface="Arial Hebrew" charset="-79"/>
                <a:cs typeface="Arial Hebrew" charset="-79"/>
              </a:rPr>
              <a:t>max_size</a:t>
            </a:r>
            <a:endParaRPr kumimoji="1" lang="zh-CN" altLang="en-US" sz="1000">
              <a:latin typeface="Arial Hebrew" charset="-79"/>
              <a:ea typeface="Arial Hebrew" charset="-79"/>
              <a:cs typeface="Arial Hebrew" charset="-79"/>
            </a:endParaRPr>
          </a:p>
        </p:txBody>
      </p:sp>
      <p:sp>
        <p:nvSpPr>
          <p:cNvPr id="36" name="圆角矩形 35"/>
          <p:cNvSpPr/>
          <p:nvPr/>
        </p:nvSpPr>
        <p:spPr>
          <a:xfrm>
            <a:off x="6406576" y="1565395"/>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6905825" y="1919616"/>
            <a:ext cx="72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cxnSp>
        <p:nvCxnSpPr>
          <p:cNvPr id="38" name="肘形连接符 37"/>
          <p:cNvCxnSpPr>
            <a:stCxn id="9" idx="3"/>
            <a:endCxn id="33" idx="1"/>
          </p:cNvCxnSpPr>
          <p:nvPr/>
        </p:nvCxnSpPr>
        <p:spPr>
          <a:xfrm flipV="1">
            <a:off x="4290421" y="1054003"/>
            <a:ext cx="288000" cy="601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9" idx="3"/>
            <a:endCxn id="32" idx="1"/>
          </p:cNvCxnSpPr>
          <p:nvPr/>
        </p:nvCxnSpPr>
        <p:spPr>
          <a:xfrm flipV="1">
            <a:off x="4290421" y="1397223"/>
            <a:ext cx="288000" cy="258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9" idx="3"/>
            <a:endCxn id="34" idx="1"/>
          </p:cNvCxnSpPr>
          <p:nvPr/>
        </p:nvCxnSpPr>
        <p:spPr>
          <a:xfrm>
            <a:off x="4290421" y="1655789"/>
            <a:ext cx="288000" cy="137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9" idx="3"/>
            <a:endCxn id="35" idx="1"/>
          </p:cNvCxnSpPr>
          <p:nvPr/>
        </p:nvCxnSpPr>
        <p:spPr>
          <a:xfrm>
            <a:off x="4290421" y="1655789"/>
            <a:ext cx="288000" cy="5212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4" idx="3"/>
            <a:endCxn id="36" idx="1"/>
          </p:cNvCxnSpPr>
          <p:nvPr/>
        </p:nvCxnSpPr>
        <p:spPr>
          <a:xfrm flipV="1">
            <a:off x="6042283" y="1673395"/>
            <a:ext cx="364293" cy="11984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35" idx="3"/>
            <a:endCxn id="37" idx="1"/>
          </p:cNvCxnSpPr>
          <p:nvPr/>
        </p:nvCxnSpPr>
        <p:spPr>
          <a:xfrm flipV="1">
            <a:off x="6576084" y="2027616"/>
            <a:ext cx="329741" cy="14946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996402" y="2576447"/>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26" idx="3"/>
            <a:endCxn id="57" idx="1"/>
          </p:cNvCxnSpPr>
          <p:nvPr/>
        </p:nvCxnSpPr>
        <p:spPr>
          <a:xfrm flipV="1">
            <a:off x="4578421" y="2684447"/>
            <a:ext cx="417981" cy="561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293955" y="2541093"/>
            <a:ext cx="2742175"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，可能进一步释放到</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，再进一步合并</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，并释放</a:t>
            </a:r>
            <a:endParaRPr kumimoji="1" lang="en-US" altLang="zh-CN" sz="1000">
              <a:latin typeface="Arial Hebrew" charset="-79"/>
              <a:ea typeface="Arial Hebrew" charset="-79"/>
              <a:cs typeface="Arial Hebrew" charset="-79"/>
            </a:endParaRPr>
          </a:p>
        </p:txBody>
      </p:sp>
      <p:sp>
        <p:nvSpPr>
          <p:cNvPr id="63" name="圆角矩形 62"/>
          <p:cNvSpPr/>
          <p:nvPr/>
        </p:nvSpPr>
        <p:spPr>
          <a:xfrm>
            <a:off x="429599" y="4750359"/>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1562051" y="372412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65" name="圆角矩形 64"/>
          <p:cNvSpPr/>
          <p:nvPr/>
        </p:nvSpPr>
        <p:spPr>
          <a:xfrm>
            <a:off x="1559631" y="5828691"/>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sp>
        <p:nvSpPr>
          <p:cNvPr id="66" name="文本框 65"/>
          <p:cNvSpPr txBox="1"/>
          <p:nvPr/>
        </p:nvSpPr>
        <p:spPr>
          <a:xfrm>
            <a:off x="1559631" y="4087554"/>
            <a:ext cx="352211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把</a:t>
            </a:r>
            <a:r>
              <a:rPr kumimoji="1" lang="en-US" altLang="zh-CN" sz="1000">
                <a:latin typeface="Arial Hebrew" charset="-79"/>
                <a:ea typeface="Arial Hebrew" charset="-79"/>
                <a:cs typeface="Arial Hebrew" charset="-79"/>
              </a:rPr>
              <a:t>num_objects_to_move(cl)</a:t>
            </a:r>
            <a:r>
              <a:rPr kumimoji="1" lang="zh-CN" altLang="en-US" sz="1000">
                <a:latin typeface="Arial Hebrew" charset="-79"/>
                <a:ea typeface="Arial Hebrew" charset="-79"/>
                <a:cs typeface="Arial Hebrew" charset="-79"/>
              </a:rPr>
              <a:t>大小的</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移到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中</a:t>
            </a:r>
          </a:p>
        </p:txBody>
      </p:sp>
      <p:sp>
        <p:nvSpPr>
          <p:cNvPr id="67" name="圆角矩形 66"/>
          <p:cNvSpPr/>
          <p:nvPr/>
        </p:nvSpPr>
        <p:spPr>
          <a:xfrm>
            <a:off x="3298185" y="3509004"/>
            <a:ext cx="10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list-&gt;PopRange()</a:t>
            </a:r>
            <a:endParaRPr kumimoji="1" lang="zh-CN" altLang="en-US" sz="1000">
              <a:solidFill>
                <a:schemeClr val="tx1"/>
              </a:solidFill>
              <a:latin typeface="Arial Hebrew" charset="-79"/>
              <a:ea typeface="Arial Hebrew" charset="-79"/>
              <a:cs typeface="Arial Hebrew" charset="-79"/>
            </a:endParaRPr>
          </a:p>
        </p:txBody>
      </p:sp>
      <p:sp>
        <p:nvSpPr>
          <p:cNvPr id="68" name="圆角矩形 67"/>
          <p:cNvSpPr/>
          <p:nvPr/>
        </p:nvSpPr>
        <p:spPr>
          <a:xfrm>
            <a:off x="3298185" y="3883129"/>
            <a:ext cx="17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69" name="肘形连接符 68"/>
          <p:cNvCxnSpPr>
            <a:stCxn id="63" idx="3"/>
            <a:endCxn id="64" idx="1"/>
          </p:cNvCxnSpPr>
          <p:nvPr/>
        </p:nvCxnSpPr>
        <p:spPr>
          <a:xfrm flipV="1">
            <a:off x="1329599" y="3832129"/>
            <a:ext cx="232452" cy="10262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64" idx="3"/>
            <a:endCxn id="67" idx="1"/>
          </p:cNvCxnSpPr>
          <p:nvPr/>
        </p:nvCxnSpPr>
        <p:spPr>
          <a:xfrm flipV="1">
            <a:off x="3038051" y="3617004"/>
            <a:ext cx="260134" cy="21512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4" idx="3"/>
            <a:endCxn id="68" idx="1"/>
          </p:cNvCxnSpPr>
          <p:nvPr/>
        </p:nvCxnSpPr>
        <p:spPr>
          <a:xfrm>
            <a:off x="3038051" y="3832129"/>
            <a:ext cx="260134" cy="159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5382320" y="3667129"/>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80" name="肘形连接符 79"/>
          <p:cNvCxnSpPr>
            <a:stCxn id="68" idx="3"/>
            <a:endCxn id="79" idx="1"/>
          </p:cNvCxnSpPr>
          <p:nvPr/>
        </p:nvCxnSpPr>
        <p:spPr>
          <a:xfrm flipV="1">
            <a:off x="5026185" y="3775129"/>
            <a:ext cx="356135"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559631" y="4858359"/>
            <a:ext cx="5014514"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&lt; batch_size</a:t>
            </a:r>
            <a:r>
              <a:rPr kumimoji="1" lang="zh-CN" altLang="en-US" sz="1000">
                <a:latin typeface="Arial Hebrew" charset="-79"/>
                <a:ea typeface="Arial Hebrew" charset="-79"/>
                <a:cs typeface="Arial Hebrew" charset="-79"/>
              </a:rPr>
              <a:t>，则继续慢启动，即</a:t>
            </a:r>
            <a:r>
              <a:rPr kumimoji="1" lang="en-US" altLang="zh-CN" sz="1000">
                <a:latin typeface="Arial Hebrew" charset="-79"/>
                <a:ea typeface="Arial Hebrew" charset="-79"/>
                <a:cs typeface="Arial Hebrew" charset="-79"/>
              </a:rPr>
              <a:t>max_length++</a:t>
            </a:r>
          </a:p>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，则当这种情况超过</a:t>
            </a:r>
            <a:r>
              <a:rPr kumimoji="1" lang="en-US" altLang="zh-CN" sz="1000">
                <a:latin typeface="Arial Hebrew" charset="-79"/>
                <a:ea typeface="Arial Hebrew" charset="-79"/>
                <a:cs typeface="Arial Hebrew" charset="-79"/>
              </a:rPr>
              <a:t>3</a:t>
            </a:r>
            <a:r>
              <a:rPr kumimoji="1" lang="zh-CN" altLang="en-US" sz="1000">
                <a:latin typeface="Arial Hebrew" charset="-79"/>
                <a:ea typeface="Arial Hebrew" charset="-79"/>
                <a:cs typeface="Arial Hebrew" charset="-79"/>
              </a:rPr>
              <a:t>次，</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a:t>
            </a:r>
          </a:p>
        </p:txBody>
      </p:sp>
      <p:cxnSp>
        <p:nvCxnSpPr>
          <p:cNvPr id="84" name="肘形连接符 83"/>
          <p:cNvCxnSpPr>
            <a:stCxn id="63" idx="3"/>
            <a:endCxn id="83" idx="1"/>
          </p:cNvCxnSpPr>
          <p:nvPr/>
        </p:nvCxnSpPr>
        <p:spPr>
          <a:xfrm>
            <a:off x="1329599" y="4858359"/>
            <a:ext cx="230032" cy="200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435138" y="6044691"/>
            <a:ext cx="203336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size_</a:t>
            </a:r>
            <a:r>
              <a:rPr kumimoji="1" lang="zh-CN" altLang="en-US" sz="1000">
                <a:latin typeface="Arial Hebrew" charset="-79"/>
                <a:ea typeface="Arial Hebrew" charset="-79"/>
                <a:cs typeface="Arial Hebrew" charset="-79"/>
              </a:rPr>
              <a:t>比</a:t>
            </a:r>
            <a:r>
              <a:rPr kumimoji="1" lang="en-US" altLang="zh-CN" sz="1000">
                <a:latin typeface="Arial Hebrew" charset="-79"/>
                <a:ea typeface="Arial Hebrew" charset="-79"/>
                <a:cs typeface="Arial Hebrew" charset="-79"/>
              </a:rPr>
              <a:t>max_size_</a:t>
            </a:r>
            <a:r>
              <a:rPr kumimoji="1" lang="zh-CN" altLang="en-US" sz="1000">
                <a:latin typeface="Arial Hebrew" charset="-79"/>
                <a:ea typeface="Arial Hebrew" charset="-79"/>
                <a:cs typeface="Arial Hebrew" charset="-79"/>
              </a:rPr>
              <a:t>大，启动垃圾回收机制</a:t>
            </a:r>
          </a:p>
        </p:txBody>
      </p:sp>
      <p:cxnSp>
        <p:nvCxnSpPr>
          <p:cNvPr id="88" name="肘形连接符 87"/>
          <p:cNvCxnSpPr>
            <a:stCxn id="63" idx="3"/>
            <a:endCxn id="65" idx="1"/>
          </p:cNvCxnSpPr>
          <p:nvPr/>
        </p:nvCxnSpPr>
        <p:spPr>
          <a:xfrm>
            <a:off x="1329599" y="4858359"/>
            <a:ext cx="230032" cy="107833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2611201" y="5473217"/>
            <a:ext cx="126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list-&gt;lowwatermark()</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2611201" y="5939210"/>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93" name="文本框 92"/>
          <p:cNvSpPr txBox="1"/>
          <p:nvPr/>
        </p:nvSpPr>
        <p:spPr>
          <a:xfrm>
            <a:off x="2611201" y="6184165"/>
            <a:ext cx="3674149"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值，同时设置</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为</a:t>
            </a:r>
            <a:r>
              <a:rPr kumimoji="1" lang="en-US" altLang="zh-CN" sz="1000">
                <a:latin typeface="Arial Hebrew" charset="-79"/>
                <a:ea typeface="Arial Hebrew" charset="-79"/>
                <a:cs typeface="Arial Hebrew" charset="-79"/>
              </a:rPr>
              <a:t>max(max_length </a:t>
            </a:r>
            <a:r>
              <a:rPr kumimoji="1" lang="mr-IN" altLang="zh-CN"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 batch_size, batch_size)</a:t>
            </a:r>
            <a:endParaRPr kumimoji="1" lang="zh-CN" altLang="en-US" sz="1000">
              <a:latin typeface="Arial Hebrew" charset="-79"/>
              <a:ea typeface="Arial Hebrew" charset="-79"/>
              <a:cs typeface="Arial Hebrew" charset="-79"/>
            </a:endParaRPr>
          </a:p>
        </p:txBody>
      </p:sp>
      <p:cxnSp>
        <p:nvCxnSpPr>
          <p:cNvPr id="95" name="肘形连接符 94"/>
          <p:cNvCxnSpPr>
            <a:stCxn id="65" idx="3"/>
            <a:endCxn id="91" idx="1"/>
          </p:cNvCxnSpPr>
          <p:nvPr/>
        </p:nvCxnSpPr>
        <p:spPr>
          <a:xfrm flipV="1">
            <a:off x="2279631" y="5581217"/>
            <a:ext cx="331570" cy="35547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65" idx="3"/>
            <a:endCxn id="93" idx="1"/>
          </p:cNvCxnSpPr>
          <p:nvPr/>
        </p:nvCxnSpPr>
        <p:spPr>
          <a:xfrm>
            <a:off x="2279631" y="5936691"/>
            <a:ext cx="331570" cy="4475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65" idx="3"/>
            <a:endCxn id="92" idx="1"/>
          </p:cNvCxnSpPr>
          <p:nvPr/>
        </p:nvCxnSpPr>
        <p:spPr>
          <a:xfrm>
            <a:off x="2279631" y="5936691"/>
            <a:ext cx="331570" cy="1105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559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 27"/>
          <p:cNvGrpSpPr/>
          <p:nvPr/>
        </p:nvGrpSpPr>
        <p:grpSpPr>
          <a:xfrm>
            <a:off x="302512" y="312518"/>
            <a:ext cx="8162617" cy="6210637"/>
            <a:chOff x="279363" y="11576"/>
            <a:chExt cx="8162617" cy="6210637"/>
          </a:xfrm>
        </p:grpSpPr>
        <p:cxnSp>
          <p:nvCxnSpPr>
            <p:cNvPr id="3" name="直线箭头连接符 2"/>
            <p:cNvCxnSpPr/>
            <p:nvPr/>
          </p:nvCxnSpPr>
          <p:spPr>
            <a:xfrm flipV="1">
              <a:off x="823733" y="5771576"/>
              <a:ext cx="720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直线箭头连接符 3"/>
            <p:cNvCxnSpPr/>
            <p:nvPr/>
          </p:nvCxnSpPr>
          <p:spPr>
            <a:xfrm flipV="1">
              <a:off x="823733" y="11576"/>
              <a:ext cx="0" cy="576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rot="16200000">
              <a:off x="-57873" y="2722299"/>
              <a:ext cx="116904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自信程度</a:t>
              </a:r>
            </a:p>
          </p:txBody>
        </p:sp>
        <p:sp>
          <p:nvSpPr>
            <p:cNvPr id="7" name="文本框 6"/>
            <p:cNvSpPr txBox="1"/>
            <p:nvPr/>
          </p:nvSpPr>
          <p:spPr>
            <a:xfrm>
              <a:off x="3916238" y="588365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知识</a:t>
              </a:r>
              <a:r>
                <a:rPr kumimoji="1" lang="en-US" altLang="zh-CN" sz="1600">
                  <a:latin typeface="Arial Hebrew" charset="-79"/>
                  <a:ea typeface="Arial Hebrew" charset="-79"/>
                  <a:cs typeface="Arial Hebrew" charset="-79"/>
                </a:rPr>
                <a:t>+</a:t>
              </a:r>
              <a:r>
                <a:rPr kumimoji="1" lang="zh-CN" altLang="en-US" sz="1600">
                  <a:latin typeface="Arial Hebrew" charset="-79"/>
                  <a:ea typeface="Arial Hebrew" charset="-79"/>
                  <a:cs typeface="Arial Hebrew" charset="-79"/>
                </a:rPr>
                <a:t>经验</a:t>
              </a:r>
            </a:p>
          </p:txBody>
        </p:sp>
        <p:sp>
          <p:nvSpPr>
            <p:cNvPr id="8" name="文本框 7"/>
            <p:cNvSpPr txBox="1"/>
            <p:nvPr/>
          </p:nvSpPr>
          <p:spPr>
            <a:xfrm>
              <a:off x="293566" y="360215"/>
              <a:ext cx="400385"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高</a:t>
              </a:r>
            </a:p>
          </p:txBody>
        </p:sp>
        <p:sp>
          <p:nvSpPr>
            <p:cNvPr id="9" name="文本框 8"/>
            <p:cNvSpPr txBox="1"/>
            <p:nvPr/>
          </p:nvSpPr>
          <p:spPr>
            <a:xfrm>
              <a:off x="279363" y="5422937"/>
              <a:ext cx="42879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低</a:t>
              </a:r>
            </a:p>
          </p:txBody>
        </p:sp>
        <p:sp>
          <p:nvSpPr>
            <p:cNvPr id="10" name="文本框 9"/>
            <p:cNvSpPr txBox="1"/>
            <p:nvPr/>
          </p:nvSpPr>
          <p:spPr>
            <a:xfrm>
              <a:off x="812158" y="5883659"/>
              <a:ext cx="710650"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新手</a:t>
              </a:r>
            </a:p>
          </p:txBody>
        </p:sp>
        <p:sp>
          <p:nvSpPr>
            <p:cNvPr id="11" name="文本框 10"/>
            <p:cNvSpPr txBox="1"/>
            <p:nvPr/>
          </p:nvSpPr>
          <p:spPr>
            <a:xfrm>
              <a:off x="7373434" y="5883659"/>
              <a:ext cx="739908"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大师</a:t>
              </a:r>
            </a:p>
          </p:txBody>
        </p:sp>
        <p:sp>
          <p:nvSpPr>
            <p:cNvPr id="12" name="任意形状 11"/>
            <p:cNvSpPr/>
            <p:nvPr/>
          </p:nvSpPr>
          <p:spPr>
            <a:xfrm>
              <a:off x="1203767" y="779331"/>
              <a:ext cx="6829063" cy="4336682"/>
            </a:xfrm>
            <a:custGeom>
              <a:avLst/>
              <a:gdLst>
                <a:gd name="connsiteX0" fmla="*/ 0 w 6829063"/>
                <a:gd name="connsiteY0" fmla="*/ 4336682 h 4336682"/>
                <a:gd name="connsiteX1" fmla="*/ 625033 w 6829063"/>
                <a:gd name="connsiteY1" fmla="*/ 7750 h 4336682"/>
                <a:gd name="connsiteX2" fmla="*/ 2361236 w 6829063"/>
                <a:gd name="connsiteY2" fmla="*/ 3213937 h 4336682"/>
                <a:gd name="connsiteX3" fmla="*/ 4930815 w 6829063"/>
                <a:gd name="connsiteY3" fmla="*/ 794828 h 4336682"/>
                <a:gd name="connsiteX4" fmla="*/ 6829063 w 6829063"/>
                <a:gd name="connsiteY4" fmla="*/ 262393 h 4336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9063" h="4336682">
                  <a:moveTo>
                    <a:pt x="0" y="4336682"/>
                  </a:moveTo>
                  <a:cubicBezTo>
                    <a:pt x="115747" y="2265778"/>
                    <a:pt x="231494" y="194874"/>
                    <a:pt x="625033" y="7750"/>
                  </a:cubicBezTo>
                  <a:cubicBezTo>
                    <a:pt x="1018572" y="-179374"/>
                    <a:pt x="1643606" y="3082757"/>
                    <a:pt x="2361236" y="3213937"/>
                  </a:cubicBezTo>
                  <a:cubicBezTo>
                    <a:pt x="3078866" y="3345117"/>
                    <a:pt x="4186177" y="1286752"/>
                    <a:pt x="4930815" y="794828"/>
                  </a:cubicBezTo>
                  <a:cubicBezTo>
                    <a:pt x="5675453" y="302904"/>
                    <a:pt x="6829063" y="262393"/>
                    <a:pt x="6829063" y="262393"/>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p:nvPr/>
          </p:nvCxnSpPr>
          <p:spPr>
            <a:xfrm>
              <a:off x="200242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a:off x="359008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6555132"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65726" y="462213"/>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愚昧之巅</a:t>
              </a:r>
            </a:p>
          </p:txBody>
        </p:sp>
        <p:sp>
          <p:nvSpPr>
            <p:cNvPr id="21" name="文本框 20"/>
            <p:cNvSpPr txBox="1"/>
            <p:nvPr/>
          </p:nvSpPr>
          <p:spPr>
            <a:xfrm>
              <a:off x="835963" y="5142809"/>
              <a:ext cx="1235353"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不知道自己不知道</a:t>
              </a:r>
            </a:p>
          </p:txBody>
        </p:sp>
        <p:sp>
          <p:nvSpPr>
            <p:cNvPr id="22" name="文本框 21"/>
            <p:cNvSpPr txBox="1"/>
            <p:nvPr/>
          </p:nvSpPr>
          <p:spPr>
            <a:xfrm>
              <a:off x="2310090" y="5142809"/>
              <a:ext cx="1124387"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知道自己不知道</a:t>
              </a:r>
            </a:p>
          </p:txBody>
        </p:sp>
        <p:sp>
          <p:nvSpPr>
            <p:cNvPr id="23" name="文本框 22"/>
            <p:cNvSpPr txBox="1"/>
            <p:nvPr/>
          </p:nvSpPr>
          <p:spPr>
            <a:xfrm>
              <a:off x="4460555" y="5265919"/>
              <a:ext cx="143437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知道自己知道</a:t>
              </a:r>
            </a:p>
          </p:txBody>
        </p:sp>
        <p:sp>
          <p:nvSpPr>
            <p:cNvPr id="24" name="文本框 23"/>
            <p:cNvSpPr txBox="1"/>
            <p:nvPr/>
          </p:nvSpPr>
          <p:spPr>
            <a:xfrm>
              <a:off x="6763651" y="5142809"/>
              <a:ext cx="1217956"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不知道自己知道</a:t>
              </a:r>
            </a:p>
          </p:txBody>
        </p:sp>
        <p:sp>
          <p:nvSpPr>
            <p:cNvPr id="25" name="文本框 24"/>
            <p:cNvSpPr txBox="1"/>
            <p:nvPr/>
          </p:nvSpPr>
          <p:spPr>
            <a:xfrm>
              <a:off x="2662625" y="3994420"/>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绝望之谷</a:t>
              </a:r>
            </a:p>
          </p:txBody>
        </p:sp>
        <p:sp>
          <p:nvSpPr>
            <p:cNvPr id="26" name="文本框 25"/>
            <p:cNvSpPr txBox="1"/>
            <p:nvPr/>
          </p:nvSpPr>
          <p:spPr>
            <a:xfrm>
              <a:off x="4575634" y="1968501"/>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开悟之坡</a:t>
              </a:r>
            </a:p>
          </p:txBody>
        </p:sp>
        <p:sp>
          <p:nvSpPr>
            <p:cNvPr id="27" name="文本框 26"/>
            <p:cNvSpPr txBox="1"/>
            <p:nvPr/>
          </p:nvSpPr>
          <p:spPr>
            <a:xfrm>
              <a:off x="7280783" y="63874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平稳高原</a:t>
              </a:r>
            </a:p>
          </p:txBody>
        </p:sp>
      </p:grpSp>
    </p:spTree>
    <p:extLst>
      <p:ext uri="{BB962C8B-B14F-4D97-AF65-F5344CB8AC3E}">
        <p14:creationId xmlns:p14="http://schemas.microsoft.com/office/powerpoint/2010/main" val="43167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616569" y="3200400"/>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3" idx="0"/>
          </p:cNvCxnSpPr>
          <p:nvPr/>
        </p:nvCxnSpPr>
        <p:spPr>
          <a:xfrm>
            <a:off x="4696569" y="320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 idx="2"/>
          </p:cNvCxnSpPr>
          <p:nvPr/>
        </p:nvCxnSpPr>
        <p:spPr>
          <a:xfrm>
            <a:off x="3616569" y="3440723"/>
            <a:ext cx="0" cy="720000"/>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 idx="4"/>
          </p:cNvCxnSpPr>
          <p:nvPr/>
        </p:nvCxnSpPr>
        <p:spPr>
          <a:xfrm flipH="1">
            <a:off x="3921369" y="536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p:cNvCxnSpPr>
          <p:nvPr/>
        </p:nvCxnSpPr>
        <p:spPr>
          <a:xfrm>
            <a:off x="5776569" y="4280400"/>
            <a:ext cx="0" cy="72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937387" y="4095734"/>
            <a:ext cx="1518364" cy="369332"/>
          </a:xfrm>
          <a:prstGeom prst="rect">
            <a:avLst/>
          </a:prstGeom>
          <a:noFill/>
        </p:spPr>
        <p:txBody>
          <a:bodyPr wrap="none" rtlCol="0">
            <a:spAutoFit/>
          </a:bodyPr>
          <a:lstStyle/>
          <a:p>
            <a:r>
              <a:rPr lang="en-US" altLang="zh-CN" err="1">
                <a:latin typeface="Arial" panose="020B0604020202020204" pitchFamily="34" charset="0"/>
                <a:cs typeface="Arial" panose="020B0604020202020204" pitchFamily="34" charset="0"/>
              </a:rPr>
              <a:t>ovat</a:t>
            </a:r>
            <a:r>
              <a:rPr lang="en-US" altLang="zh-CN">
                <a:latin typeface="Arial" panose="020B0604020202020204" pitchFamily="34" charset="0"/>
                <a:cs typeface="Arial" panose="020B0604020202020204" pitchFamily="34" charset="0"/>
              </a:rPr>
              <a:t> daemon</a:t>
            </a:r>
            <a:endParaRPr lang="zh-CN" altLang="en-US">
              <a:latin typeface="Arial" panose="020B0604020202020204" pitchFamily="34" charset="0"/>
              <a:cs typeface="Arial" panose="020B0604020202020204" pitchFamily="34" charset="0"/>
            </a:endParaRPr>
          </a:p>
        </p:txBody>
      </p:sp>
      <p:sp>
        <p:nvSpPr>
          <p:cNvPr id="23" name="文本框 22"/>
          <p:cNvSpPr txBox="1"/>
          <p:nvPr/>
        </p:nvSpPr>
        <p:spPr>
          <a:xfrm>
            <a:off x="164098" y="338488"/>
            <a:ext cx="4015073"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Open Virtual </a:t>
            </a:r>
            <a:r>
              <a:rPr lang="en-US" altLang="zh-CN" err="1">
                <a:latin typeface="Arial" panose="020B0604020202020204" pitchFamily="34" charset="0"/>
                <a:cs typeface="Arial" panose="020B0604020202020204" pitchFamily="34" charset="0"/>
              </a:rPr>
              <a:t>Autosar</a:t>
            </a:r>
            <a:r>
              <a:rPr lang="en-US" altLang="zh-CN">
                <a:latin typeface="Arial" panose="020B0604020202020204" pitchFamily="34" charset="0"/>
                <a:cs typeface="Arial" panose="020B0604020202020204" pitchFamily="34" charset="0"/>
              </a:rPr>
              <a:t> </a:t>
            </a:r>
            <a:r>
              <a:rPr lang="en-US" altLang="zh-CN" err="1">
                <a:latin typeface="Arial" panose="020B0604020202020204" pitchFamily="34" charset="0"/>
                <a:cs typeface="Arial" panose="020B0604020202020204" pitchFamily="34" charset="0"/>
              </a:rPr>
              <a:t>TestBed</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(OVAT)</a:t>
            </a:r>
          </a:p>
        </p:txBody>
      </p:sp>
      <p:sp>
        <p:nvSpPr>
          <p:cNvPr id="24" name="圆角矩形 23"/>
          <p:cNvSpPr/>
          <p:nvPr/>
        </p:nvSpPr>
        <p:spPr>
          <a:xfrm>
            <a:off x="204694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ovat-appctl</a:t>
            </a:r>
            <a:endParaRPr lang="zh-CN" altLang="en-US">
              <a:solidFill>
                <a:schemeClr val="tx1"/>
              </a:solidFill>
              <a:latin typeface="Arial" panose="020B0604020202020204" pitchFamily="34" charset="0"/>
              <a:cs typeface="Arial" panose="020B0604020202020204" pitchFamily="34" charset="0"/>
            </a:endParaRPr>
          </a:p>
        </p:txBody>
      </p:sp>
      <p:sp>
        <p:nvSpPr>
          <p:cNvPr id="25" name="圆角矩形 24"/>
          <p:cNvSpPr/>
          <p:nvPr/>
        </p:nvSpPr>
        <p:spPr>
          <a:xfrm>
            <a:off x="3976569"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ovat-vatctl</a:t>
            </a:r>
            <a:endParaRPr lang="zh-CN" altLang="en-US">
              <a:solidFill>
                <a:schemeClr val="tx1"/>
              </a:solidFill>
              <a:latin typeface="Arial" panose="020B0604020202020204" pitchFamily="34" charset="0"/>
              <a:cs typeface="Arial" panose="020B0604020202020204" pitchFamily="34" charset="0"/>
            </a:endParaRPr>
          </a:p>
        </p:txBody>
      </p:sp>
      <p:cxnSp>
        <p:nvCxnSpPr>
          <p:cNvPr id="28" name="直接箭头连接符 27"/>
          <p:cNvCxnSpPr>
            <a:stCxn id="24" idx="2"/>
            <a:endCxn id="3" idx="0"/>
          </p:cNvCxnSpPr>
          <p:nvPr/>
        </p:nvCxnSpPr>
        <p:spPr>
          <a:xfrm>
            <a:off x="2766944"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2"/>
            <a:endCxn id="3" idx="0"/>
          </p:cNvCxnSpPr>
          <p:nvPr/>
        </p:nvCxnSpPr>
        <p:spPr>
          <a:xfrm>
            <a:off x="4696569" y="2020215"/>
            <a:ext cx="0"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51" idx="2"/>
            <a:endCxn id="3" idx="0"/>
          </p:cNvCxnSpPr>
          <p:nvPr/>
        </p:nvCxnSpPr>
        <p:spPr>
          <a:xfrm flipH="1">
            <a:off x="4696569"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111794" y="2388831"/>
            <a:ext cx="1377300"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Unix socket</a:t>
            </a:r>
            <a:endParaRPr lang="zh-CN" altLang="en-US">
              <a:latin typeface="Arial" panose="020B0604020202020204" pitchFamily="34" charset="0"/>
              <a:cs typeface="Arial" panose="020B0604020202020204" pitchFamily="34" charset="0"/>
            </a:endParaRPr>
          </a:p>
        </p:txBody>
      </p:sp>
      <p:sp>
        <p:nvSpPr>
          <p:cNvPr id="51" name="圆角矩形 50"/>
          <p:cNvSpPr/>
          <p:nvPr/>
        </p:nvSpPr>
        <p:spPr>
          <a:xfrm>
            <a:off x="590619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t>
            </a:r>
            <a:r>
              <a:rPr lang="en-US" altLang="zh-CN">
                <a:solidFill>
                  <a:schemeClr val="tx1"/>
                </a:solidFill>
                <a:latin typeface="Arial" panose="020B0604020202020204" pitchFamily="34" charset="0"/>
                <a:cs typeface="Arial" panose="020B0604020202020204" pitchFamily="34" charset="0"/>
              </a:rPr>
              <a:t>-…</a:t>
            </a:r>
            <a:endParaRPr lang="zh-CN" altLang="en-US">
              <a:solidFill>
                <a:schemeClr val="tx1"/>
              </a:solidFill>
              <a:latin typeface="Arial" panose="020B0604020202020204" pitchFamily="34" charset="0"/>
              <a:cs typeface="Arial" panose="020B0604020202020204" pitchFamily="34" charset="0"/>
            </a:endParaRPr>
          </a:p>
        </p:txBody>
      </p:sp>
      <p:sp>
        <p:nvSpPr>
          <p:cNvPr id="54" name="文本框 53"/>
          <p:cNvSpPr txBox="1"/>
          <p:nvPr/>
        </p:nvSpPr>
        <p:spPr>
          <a:xfrm>
            <a:off x="419289" y="3707113"/>
            <a:ext cx="1669047" cy="461665"/>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a:t>
            </a:r>
          </a:p>
          <a:p>
            <a:r>
              <a:rPr lang="en-US" altLang="zh-CN" sz="1200">
                <a:latin typeface="Arial" panose="020B0604020202020204" pitchFamily="34" charset="0"/>
                <a:cs typeface="Arial" panose="020B0604020202020204" pitchFamily="34" charset="0"/>
              </a:rPr>
              <a:t>Register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endParaRPr lang="zh-CN" altLang="en-US" sz="1200">
              <a:latin typeface="Arial" panose="020B0604020202020204" pitchFamily="34" charset="0"/>
              <a:cs typeface="Arial" panose="020B0604020202020204" pitchFamily="34" charset="0"/>
            </a:endParaRPr>
          </a:p>
        </p:txBody>
      </p:sp>
      <p:sp>
        <p:nvSpPr>
          <p:cNvPr id="55" name="文本框 54"/>
          <p:cNvSpPr txBox="1"/>
          <p:nvPr/>
        </p:nvSpPr>
        <p:spPr>
          <a:xfrm>
            <a:off x="419289" y="1300215"/>
            <a:ext cx="1481496" cy="646331"/>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client</a:t>
            </a:r>
          </a:p>
          <a:p>
            <a:r>
              <a:rPr lang="en-US" altLang="zh-CN" sz="1200">
                <a:latin typeface="Arial" panose="020B0604020202020204" pitchFamily="34" charset="0"/>
                <a:cs typeface="Arial" panose="020B0604020202020204" pitchFamily="34" charset="0"/>
              </a:rPr>
              <a:t>parse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p>
          <a:p>
            <a:r>
              <a:rPr lang="en-US" altLang="zh-CN" sz="1200">
                <a:latin typeface="Arial" panose="020B0604020202020204" pitchFamily="34" charset="0"/>
                <a:cs typeface="Arial" panose="020B0604020202020204" pitchFamily="34" charset="0"/>
              </a:rPr>
              <a:t>&amp; send it to server</a:t>
            </a:r>
            <a:endParaRPr lang="zh-CN" altLang="en-US" sz="1200">
              <a:latin typeface="Arial" panose="020B0604020202020204" pitchFamily="34" charset="0"/>
              <a:cs typeface="Arial" panose="020B0604020202020204" pitchFamily="34" charset="0"/>
            </a:endParaRPr>
          </a:p>
        </p:txBody>
      </p:sp>
      <p:sp>
        <p:nvSpPr>
          <p:cNvPr id="56" name="文本框 55"/>
          <p:cNvSpPr txBox="1"/>
          <p:nvPr/>
        </p:nvSpPr>
        <p:spPr>
          <a:xfrm>
            <a:off x="6267520" y="3463400"/>
            <a:ext cx="1106393" cy="276999"/>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 run</a:t>
            </a:r>
            <a:endParaRPr lang="zh-CN" altLang="en-US" sz="1200">
              <a:latin typeface="Arial" panose="020B0604020202020204" pitchFamily="34" charset="0"/>
              <a:cs typeface="Arial" panose="020B0604020202020204" pitchFamily="34" charset="0"/>
            </a:endParaRPr>
          </a:p>
        </p:txBody>
      </p:sp>
      <p:sp>
        <p:nvSpPr>
          <p:cNvPr id="57" name="左大括号 56"/>
          <p:cNvSpPr/>
          <p:nvPr/>
        </p:nvSpPr>
        <p:spPr>
          <a:xfrm>
            <a:off x="5785775" y="3633756"/>
            <a:ext cx="472540" cy="1293287"/>
          </a:xfrm>
          <a:prstGeom prst="leftBrace">
            <a:avLst>
              <a:gd name="adj1" fmla="val 4554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6267520" y="3818735"/>
            <a:ext cx="1369286" cy="276999"/>
          </a:xfrm>
          <a:prstGeom prst="rect">
            <a:avLst/>
          </a:prstGeom>
          <a:noFill/>
        </p:spPr>
        <p:txBody>
          <a:bodyPr wrap="none" rtlCol="0">
            <a:spAutoFit/>
          </a:bodyPr>
          <a:lstStyle/>
          <a:p>
            <a:r>
              <a:rPr lang="en-US" altLang="zh-CN" sz="1200">
                <a:latin typeface="Arial" panose="020B0604020202020204" pitchFamily="34" charset="0"/>
                <a:cs typeface="Arial" panose="020B0604020202020204" pitchFamily="34" charset="0"/>
              </a:rPr>
              <a:t>Period thread run</a:t>
            </a:r>
            <a:endParaRPr lang="zh-CN" alt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53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3710563"/>
            <a:ext cx="92011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49566313"/>
            <a:ext cx="1011555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3769" y="202031"/>
            <a:ext cx="8634046" cy="1200329"/>
          </a:xfrm>
          <a:prstGeom prst="rect">
            <a:avLst/>
          </a:prstGeom>
        </p:spPr>
        <p:txBody>
          <a:bodyPr wrap="square">
            <a:spAutoFit/>
          </a:bodyPr>
          <a:lstStyle/>
          <a:p>
            <a:r>
              <a:rPr lang="zh-CN" altLang="en-US" sz="1200">
                <a:solidFill>
                  <a:srgbClr val="333333"/>
                </a:solidFill>
                <a:latin typeface="Arial" panose="020B0604020202020204" pitchFamily="34" charset="0"/>
                <a:cs typeface="Arial" panose="020B0604020202020204" pitchFamily="34" charset="0"/>
              </a:rPr>
              <a:t>问题场景：</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组网</a:t>
            </a:r>
            <a:r>
              <a:rPr lang="en-US" altLang="zh-CN" sz="1200">
                <a:solidFill>
                  <a:srgbClr val="333333"/>
                </a:solidFill>
                <a:latin typeface="Arial" panose="020B0604020202020204" pitchFamily="34" charset="0"/>
                <a:cs typeface="Arial" panose="020B0604020202020204" pitchFamily="34" charset="0"/>
              </a:rPr>
              <a:t>vm1 &lt;-&gt; vhost-user-1 &lt;-&gt; </a:t>
            </a:r>
            <a:r>
              <a:rPr lang="en-US" altLang="zh-CN" sz="1200" err="1">
                <a:solidFill>
                  <a:srgbClr val="333333"/>
                </a:solidFill>
                <a:latin typeface="Arial" panose="020B0604020202020204" pitchFamily="34" charset="0"/>
                <a:cs typeface="Arial" panose="020B0604020202020204" pitchFamily="34" charset="0"/>
              </a:rPr>
              <a:t>ovsdpdkbr</a:t>
            </a:r>
            <a:r>
              <a:rPr lang="en-US" altLang="zh-CN" sz="1200">
                <a:solidFill>
                  <a:srgbClr val="333333"/>
                </a:solidFill>
                <a:latin typeface="Arial" panose="020B0604020202020204" pitchFamily="34" charset="0"/>
                <a:cs typeface="Arial" panose="020B0604020202020204" pitchFamily="34" charset="0"/>
              </a:rPr>
              <a:t> &lt;-&gt; vhost-user-2 &lt;-&gt; vm2</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创建</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环境，</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可以正常</a:t>
            </a:r>
            <a:r>
              <a:rPr lang="en-US" altLang="zh-CN" sz="1200">
                <a:solidFill>
                  <a:srgbClr val="333333"/>
                </a:solidFill>
                <a:latin typeface="Arial" panose="020B0604020202020204" pitchFamily="34" charset="0"/>
                <a:cs typeface="Arial" panose="020B0604020202020204" pitchFamily="34" charset="0"/>
              </a:rPr>
              <a:t>ping</a:t>
            </a:r>
            <a:r>
              <a:rPr lang="zh-CN" altLang="en-US" sz="1200">
                <a:solidFill>
                  <a:srgbClr val="333333"/>
                </a:solidFill>
                <a:latin typeface="Arial" panose="020B0604020202020204" pitchFamily="34" charset="0"/>
                <a:cs typeface="Arial" panose="020B0604020202020204" pitchFamily="34" charset="0"/>
              </a:rPr>
              <a:t>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service </a:t>
            </a:r>
            <a:r>
              <a:rPr lang="en-US" altLang="zh-CN" sz="1200" err="1">
                <a:solidFill>
                  <a:srgbClr val="333333"/>
                </a:solidFill>
                <a:latin typeface="Arial" panose="020B0604020202020204" pitchFamily="34" charset="0"/>
                <a:cs typeface="Arial" panose="020B0604020202020204" pitchFamily="34" charset="0"/>
              </a:rPr>
              <a:t>openvswitch</a:t>
            </a:r>
            <a:r>
              <a:rPr lang="en-US" altLang="zh-CN" sz="1200">
                <a:solidFill>
                  <a:srgbClr val="333333"/>
                </a:solidFill>
                <a:latin typeface="Arial" panose="020B0604020202020204" pitchFamily="34" charset="0"/>
                <a:cs typeface="Arial" panose="020B0604020202020204" pitchFamily="34" charset="0"/>
              </a:rPr>
              <a:t>-switch restart</a:t>
            </a:r>
          </a:p>
          <a:p>
            <a:pPr>
              <a:buFont typeface="Arial" panose="020B0604020202020204" pitchFamily="34" charset="0"/>
              <a:buChar char="•"/>
            </a:pPr>
            <a:r>
              <a:rPr lang="en-US" altLang="zh-CN" sz="1200" err="1">
                <a:solidFill>
                  <a:srgbClr val="333333"/>
                </a:solidFill>
                <a:latin typeface="Arial" panose="020B0604020202020204" pitchFamily="34" charset="0"/>
                <a:cs typeface="Arial" panose="020B0604020202020204" pitchFamily="34" charset="0"/>
              </a:rPr>
              <a:t>vm-vm</a:t>
            </a:r>
            <a:r>
              <a:rPr lang="en-US" altLang="zh-CN" sz="1200">
                <a:solidFill>
                  <a:srgbClr val="333333"/>
                </a:solidFill>
                <a:latin typeface="Arial" panose="020B0604020202020204" pitchFamily="34" charset="0"/>
                <a:cs typeface="Arial" panose="020B0604020202020204" pitchFamily="34" charset="0"/>
              </a:rPr>
              <a:t> ping</a:t>
            </a:r>
            <a:r>
              <a:rPr lang="zh-CN" altLang="en-US" sz="1200">
                <a:solidFill>
                  <a:srgbClr val="333333"/>
                </a:solidFill>
                <a:latin typeface="Arial" panose="020B0604020202020204" pitchFamily="34" charset="0"/>
                <a:cs typeface="Arial" panose="020B0604020202020204" pitchFamily="34" charset="0"/>
              </a:rPr>
              <a:t>不通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vm1: 193.168.100.100 00:00:00:00:00:01/vm2: 193.168.100.200 00:00:00:00:00:02</a:t>
            </a:r>
            <a:endParaRPr lang="en-US" altLang="zh-CN" sz="1200" b="0" i="0">
              <a:solidFill>
                <a:srgbClr val="333333"/>
              </a:solidFill>
              <a:effectLst/>
              <a:latin typeface="Arial" panose="020B0604020202020204" pitchFamily="34" charset="0"/>
              <a:cs typeface="Arial" panose="020B0604020202020204" pitchFamily="34" charset="0"/>
            </a:endParaRPr>
          </a:p>
        </p:txBody>
      </p:sp>
      <p:sp>
        <p:nvSpPr>
          <p:cNvPr id="5" name="矩形 4"/>
          <p:cNvSpPr/>
          <p:nvPr/>
        </p:nvSpPr>
        <p:spPr>
          <a:xfrm>
            <a:off x="263769" y="1540722"/>
            <a:ext cx="8018584" cy="276999"/>
          </a:xfrm>
          <a:prstGeom prst="rect">
            <a:avLst/>
          </a:prstGeom>
        </p:spPr>
        <p:txBody>
          <a:bodyPr wrap="square">
            <a:spAutoFit/>
          </a:bodyPr>
          <a:lstStyle/>
          <a:p>
            <a:r>
              <a:rPr lang="en-US" altLang="zh-CN" sz="1200">
                <a:solidFill>
                  <a:srgbClr val="333333"/>
                </a:solidFill>
                <a:latin typeface="Helvetica Neue"/>
              </a:rPr>
              <a:t>1.</a:t>
            </a:r>
            <a:r>
              <a:rPr lang="zh-CN" altLang="en-US" sz="1200">
                <a:solidFill>
                  <a:srgbClr val="333333"/>
                </a:solidFill>
                <a:latin typeface="Helvetica Neue"/>
              </a:rPr>
              <a:t>在</a:t>
            </a:r>
            <a:r>
              <a:rPr lang="en-US" altLang="zh-CN" sz="1200">
                <a:solidFill>
                  <a:srgbClr val="333333"/>
                </a:solidFill>
                <a:latin typeface="Helvetica Neue"/>
              </a:rPr>
              <a:t>vm1</a:t>
            </a:r>
            <a:r>
              <a:rPr lang="zh-CN" altLang="en-US" sz="1200">
                <a:solidFill>
                  <a:srgbClr val="333333"/>
                </a:solidFill>
                <a:latin typeface="Helvetica Neue"/>
              </a:rPr>
              <a:t>设置</a:t>
            </a:r>
            <a:r>
              <a:rPr lang="en-US" altLang="zh-CN" sz="1200" err="1">
                <a:solidFill>
                  <a:srgbClr val="333333"/>
                </a:solidFill>
                <a:latin typeface="Helvetica Neue"/>
              </a:rPr>
              <a:t>arp</a:t>
            </a:r>
            <a:r>
              <a:rPr lang="zh-CN" altLang="en-US" sz="1200">
                <a:solidFill>
                  <a:srgbClr val="333333"/>
                </a:solidFill>
                <a:latin typeface="Helvetica Neue"/>
              </a:rPr>
              <a:t>，先让报文从</a:t>
            </a:r>
            <a:r>
              <a:rPr lang="en-US" altLang="zh-CN" sz="1200">
                <a:solidFill>
                  <a:srgbClr val="333333"/>
                </a:solidFill>
                <a:latin typeface="Helvetica Neue"/>
              </a:rPr>
              <a:t>vm1</a:t>
            </a:r>
            <a:r>
              <a:rPr lang="zh-CN" altLang="en-US" sz="1200">
                <a:solidFill>
                  <a:srgbClr val="333333"/>
                </a:solidFill>
                <a:latin typeface="Helvetica Neue"/>
              </a:rPr>
              <a:t>发送出去。在</a:t>
            </a:r>
            <a:r>
              <a:rPr lang="en-US" altLang="zh-CN" sz="1200">
                <a:solidFill>
                  <a:srgbClr val="333333"/>
                </a:solidFill>
                <a:latin typeface="Helvetica Neue"/>
              </a:rPr>
              <a:t>vm1</a:t>
            </a:r>
            <a:r>
              <a:rPr lang="zh-CN" altLang="en-US" sz="1200">
                <a:solidFill>
                  <a:srgbClr val="333333"/>
                </a:solidFill>
                <a:latin typeface="Helvetica Neue"/>
              </a:rPr>
              <a:t>抓包看到发送出去的报文：</a:t>
            </a:r>
            <a:endParaRPr lang="zh-CN" altLang="en-US" sz="1200"/>
          </a:p>
        </p:txBody>
      </p:sp>
      <p:pic>
        <p:nvPicPr>
          <p:cNvPr id="1030" name="Picture 6"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956083"/>
            <a:ext cx="8994775" cy="165742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63769" y="4020591"/>
            <a:ext cx="2569934" cy="276999"/>
          </a:xfrm>
          <a:prstGeom prst="rect">
            <a:avLst/>
          </a:prstGeom>
        </p:spPr>
        <p:txBody>
          <a:bodyPr wrap="none">
            <a:spAutoFit/>
          </a:bodyPr>
          <a:lstStyle/>
          <a:p>
            <a:r>
              <a:rPr lang="en-US" altLang="zh-CN" sz="1200">
                <a:solidFill>
                  <a:srgbClr val="333333"/>
                </a:solidFill>
                <a:latin typeface="Helvetica Neue"/>
              </a:rPr>
              <a:t>2.</a:t>
            </a:r>
            <a:r>
              <a:rPr lang="zh-CN" altLang="en-US" sz="1200">
                <a:solidFill>
                  <a:srgbClr val="333333"/>
                </a:solidFill>
                <a:latin typeface="Helvetica Neue"/>
              </a:rPr>
              <a:t>接着在主机上的</a:t>
            </a:r>
            <a:r>
              <a:rPr lang="en-US" altLang="zh-CN" sz="1200" err="1">
                <a:solidFill>
                  <a:srgbClr val="333333"/>
                </a:solidFill>
                <a:latin typeface="Helvetica Neue"/>
              </a:rPr>
              <a:t>vhost</a:t>
            </a:r>
            <a:r>
              <a:rPr lang="zh-CN" altLang="en-US" sz="1200">
                <a:solidFill>
                  <a:srgbClr val="333333"/>
                </a:solidFill>
                <a:latin typeface="Helvetica Neue"/>
              </a:rPr>
              <a:t>端口抓包：</a:t>
            </a:r>
            <a:endParaRPr lang="zh-CN" altLang="en-US" sz="1200"/>
          </a:p>
        </p:txBody>
      </p:sp>
      <p:pic>
        <p:nvPicPr>
          <p:cNvPr id="1032" name="Picture 8"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 y="4400307"/>
            <a:ext cx="9003543" cy="15345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3768" y="6037525"/>
            <a:ext cx="8765931" cy="276999"/>
          </a:xfrm>
          <a:prstGeom prst="rect">
            <a:avLst/>
          </a:prstGeom>
        </p:spPr>
        <p:txBody>
          <a:bodyPr wrap="square">
            <a:spAutoFit/>
          </a:bodyPr>
          <a:lstStyle/>
          <a:p>
            <a:r>
              <a:rPr lang="zh-CN" altLang="en-US" sz="1200">
                <a:solidFill>
                  <a:srgbClr val="333333"/>
                </a:solidFill>
                <a:latin typeface="Helvetica Neue"/>
              </a:rPr>
              <a:t>可以看到在目的</a:t>
            </a:r>
            <a:r>
              <a:rPr lang="en-US" altLang="zh-CN" sz="1200">
                <a:solidFill>
                  <a:srgbClr val="333333"/>
                </a:solidFill>
                <a:latin typeface="Helvetica Neue"/>
              </a:rPr>
              <a:t>MAC</a:t>
            </a:r>
            <a:r>
              <a:rPr lang="zh-CN" altLang="en-US" sz="1200">
                <a:solidFill>
                  <a:srgbClr val="333333"/>
                </a:solidFill>
                <a:latin typeface="Helvetica Neue"/>
              </a:rPr>
              <a:t>前面多了</a:t>
            </a:r>
            <a:r>
              <a:rPr lang="en-US" altLang="zh-CN" sz="1200">
                <a:solidFill>
                  <a:srgbClr val="333333"/>
                </a:solidFill>
                <a:latin typeface="Helvetica Neue"/>
              </a:rPr>
              <a:t>2</a:t>
            </a:r>
            <a:r>
              <a:rPr lang="zh-CN" altLang="en-US" sz="1200">
                <a:solidFill>
                  <a:srgbClr val="333333"/>
                </a:solidFill>
                <a:latin typeface="Helvetica Neue"/>
              </a:rPr>
              <a:t>个字节的数据，导致整个数据包错位，这样的</a:t>
            </a:r>
            <a:r>
              <a:rPr lang="en-US" altLang="zh-CN" sz="1200">
                <a:solidFill>
                  <a:srgbClr val="333333"/>
                </a:solidFill>
                <a:latin typeface="Helvetica Neue"/>
              </a:rPr>
              <a:t>Ping</a:t>
            </a:r>
            <a:r>
              <a:rPr lang="zh-CN" altLang="en-US" sz="1200">
                <a:solidFill>
                  <a:srgbClr val="333333"/>
                </a:solidFill>
                <a:latin typeface="Helvetica Neue"/>
              </a:rPr>
              <a:t>报文到达</a:t>
            </a:r>
            <a:r>
              <a:rPr lang="en-US" altLang="zh-CN" sz="1200">
                <a:solidFill>
                  <a:srgbClr val="333333"/>
                </a:solidFill>
                <a:latin typeface="Helvetica Neue"/>
              </a:rPr>
              <a:t>vm2</a:t>
            </a:r>
            <a:r>
              <a:rPr lang="zh-CN" altLang="en-US" sz="1200">
                <a:solidFill>
                  <a:srgbClr val="333333"/>
                </a:solidFill>
                <a:latin typeface="Helvetica Neue"/>
              </a:rPr>
              <a:t>，</a:t>
            </a:r>
            <a:r>
              <a:rPr lang="en-US" altLang="zh-CN" sz="1200">
                <a:solidFill>
                  <a:srgbClr val="333333"/>
                </a:solidFill>
                <a:latin typeface="Helvetica Neue"/>
              </a:rPr>
              <a:t>vm2</a:t>
            </a:r>
            <a:r>
              <a:rPr lang="zh-CN" altLang="en-US" sz="1200">
                <a:solidFill>
                  <a:srgbClr val="333333"/>
                </a:solidFill>
                <a:latin typeface="Helvetica Neue"/>
              </a:rPr>
              <a:t>即便接收也无法给出回应。</a:t>
            </a:r>
            <a:endParaRPr lang="zh-CN" altLang="en-US" sz="1200"/>
          </a:p>
        </p:txBody>
      </p:sp>
    </p:spTree>
    <p:extLst>
      <p:ext uri="{BB962C8B-B14F-4D97-AF65-F5344CB8AC3E}">
        <p14:creationId xmlns:p14="http://schemas.microsoft.com/office/powerpoint/2010/main" val="679219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9749" y="116132"/>
            <a:ext cx="8888957" cy="3945913"/>
          </a:xfrm>
          <a:prstGeom prst="rect">
            <a:avLst/>
          </a:prstGeom>
        </p:spPr>
      </p:pic>
    </p:spTree>
    <p:extLst>
      <p:ext uri="{BB962C8B-B14F-4D97-AF65-F5344CB8AC3E}">
        <p14:creationId xmlns:p14="http://schemas.microsoft.com/office/powerpoint/2010/main" val="811380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56511" cy="4732827"/>
          </a:xfrm>
          <a:prstGeom prst="rect">
            <a:avLst/>
          </a:prstGeom>
        </p:spPr>
      </p:pic>
    </p:spTree>
    <p:extLst>
      <p:ext uri="{BB962C8B-B14F-4D97-AF65-F5344CB8AC3E}">
        <p14:creationId xmlns:p14="http://schemas.microsoft.com/office/powerpoint/2010/main" val="426297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14" y="78032"/>
            <a:ext cx="9104344" cy="4353291"/>
          </a:xfrm>
          <a:prstGeom prst="rect">
            <a:avLst/>
          </a:prstGeom>
        </p:spPr>
      </p:pic>
    </p:spTree>
    <p:extLst>
      <p:ext uri="{BB962C8B-B14F-4D97-AF65-F5344CB8AC3E}">
        <p14:creationId xmlns:p14="http://schemas.microsoft.com/office/powerpoint/2010/main" val="445532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90" y="105508"/>
            <a:ext cx="9054585" cy="5600699"/>
          </a:xfrm>
          <a:prstGeom prst="rect">
            <a:avLst/>
          </a:prstGeom>
        </p:spPr>
      </p:pic>
    </p:spTree>
    <p:extLst>
      <p:ext uri="{BB962C8B-B14F-4D97-AF65-F5344CB8AC3E}">
        <p14:creationId xmlns:p14="http://schemas.microsoft.com/office/powerpoint/2010/main" val="1433025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F75E0CC-AA0B-41C8-9108-83947D6C262B}"/>
              </a:ext>
            </a:extLst>
          </p:cNvPr>
          <p:cNvGrpSpPr/>
          <p:nvPr/>
        </p:nvGrpSpPr>
        <p:grpSpPr>
          <a:xfrm>
            <a:off x="-83658" y="-9545"/>
            <a:ext cx="10403458" cy="6821520"/>
            <a:chOff x="-83658" y="-9545"/>
            <a:chExt cx="10403458" cy="6821520"/>
          </a:xfrm>
        </p:grpSpPr>
        <p:sp>
          <p:nvSpPr>
            <p:cNvPr id="2" name="矩形: 圆角 1">
              <a:extLst>
                <a:ext uri="{FF2B5EF4-FFF2-40B4-BE49-F238E27FC236}">
                  <a16:creationId xmlns:a16="http://schemas.microsoft.com/office/drawing/2014/main" id="{45A51261-A230-4957-A406-F95154DF421E}"/>
                </a:ext>
              </a:extLst>
            </p:cNvPr>
            <p:cNvSpPr/>
            <p:nvPr/>
          </p:nvSpPr>
          <p:spPr>
            <a:xfrm>
              <a:off x="507989" y="326432"/>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_irq_</a:t>
              </a:r>
              <a:r>
                <a:rPr lang="en-US" altLang="zh-CN" sz="1000">
                  <a:solidFill>
                    <a:schemeClr val="tx1"/>
                  </a:solidFill>
                  <a:latin typeface="Courier New" panose="02070309020205020404" pitchFamily="49" charset="0"/>
                  <a:cs typeface="Courier New" panose="02070309020205020404" pitchFamily="49" charset="0"/>
                </a:rPr>
                <a:t>raise()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107139AD-32A4-48C3-A647-736C4683B3A4}"/>
                </a:ext>
              </a:extLst>
            </p:cNvPr>
            <p:cNvSpPr/>
            <p:nvPr/>
          </p:nvSpPr>
          <p:spPr>
            <a:xfrm>
              <a:off x="507989" y="876765"/>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a:t>
              </a:r>
              <a:r>
                <a:rPr lang="en-US" altLang="zh-CN" sz="1000">
                  <a:solidFill>
                    <a:schemeClr val="tx1"/>
                  </a:solidFill>
                  <a:latin typeface="Courier New" panose="02070309020205020404" pitchFamily="49" charset="0"/>
                  <a:cs typeface="Courier New" panose="02070309020205020404" pitchFamily="49" charset="0"/>
                </a:rPr>
                <a:t>_lower()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5BF036CA-B89F-49F2-A823-1807AFDACB03}"/>
                </a:ext>
              </a:extLst>
            </p:cNvPr>
            <p:cNvSpPr/>
            <p:nvPr/>
          </p:nvSpPr>
          <p:spPr>
            <a:xfrm>
              <a:off x="2336789" y="614298"/>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765CEE8F-35E1-43A6-8A9B-E452ACE220C8}"/>
                </a:ext>
              </a:extLst>
            </p:cNvPr>
            <p:cNvCxnSpPr>
              <a:cxnSpLocks/>
              <a:stCxn id="2" idx="3"/>
              <a:endCxn id="4" idx="1"/>
            </p:cNvCxnSpPr>
            <p:nvPr/>
          </p:nvCxnSpPr>
          <p:spPr>
            <a:xfrm>
              <a:off x="1904989" y="461899"/>
              <a:ext cx="431800" cy="287866"/>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69E28813-1A9D-458C-95B6-DCBB14FF2C38}"/>
                </a:ext>
              </a:extLst>
            </p:cNvPr>
            <p:cNvCxnSpPr>
              <a:cxnSpLocks/>
              <a:stCxn id="3" idx="3"/>
              <a:endCxn id="4" idx="1"/>
            </p:cNvCxnSpPr>
            <p:nvPr/>
          </p:nvCxnSpPr>
          <p:spPr>
            <a:xfrm flipV="1">
              <a:off x="1904989" y="749765"/>
              <a:ext cx="431800" cy="26246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A5197C3-E26E-4276-9A0F-06F5D141A2E7}"/>
                </a:ext>
              </a:extLst>
            </p:cNvPr>
            <p:cNvSpPr txBox="1"/>
            <p:nvPr/>
          </p:nvSpPr>
          <p:spPr>
            <a:xfrm>
              <a:off x="1859735" y="228722"/>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13" name="文本框 12">
              <a:extLst>
                <a:ext uri="{FF2B5EF4-FFF2-40B4-BE49-F238E27FC236}">
                  <a16:creationId xmlns:a16="http://schemas.microsoft.com/office/drawing/2014/main" id="{5CADE92D-D6FD-4AA7-B1A4-C294E2656CA0}"/>
                </a:ext>
              </a:extLst>
            </p:cNvPr>
            <p:cNvSpPr txBox="1"/>
            <p:nvPr/>
          </p:nvSpPr>
          <p:spPr>
            <a:xfrm>
              <a:off x="1859735" y="10122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0</a:t>
              </a:r>
              <a:endParaRPr lang="zh-CN" altLang="en-US" sz="1000">
                <a:latin typeface="Courier New" panose="02070309020205020404" pitchFamily="49" charset="0"/>
                <a:cs typeface="Courier New" panose="02070309020205020404" pitchFamily="49" charset="0"/>
              </a:endParaRPr>
            </a:p>
          </p:txBody>
        </p:sp>
        <p:sp>
          <p:nvSpPr>
            <p:cNvPr id="16" name="矩形: 圆角 15">
              <a:extLst>
                <a:ext uri="{FF2B5EF4-FFF2-40B4-BE49-F238E27FC236}">
                  <a16:creationId xmlns:a16="http://schemas.microsoft.com/office/drawing/2014/main" id="{2F1B4C0F-A6AE-4A7C-A546-7C8F830B154A}"/>
                </a:ext>
              </a:extLst>
            </p:cNvPr>
            <p:cNvSpPr/>
            <p:nvPr/>
          </p:nvSpPr>
          <p:spPr>
            <a:xfrm>
              <a:off x="4027496" y="63123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7" name="连接符: 肘形 16">
              <a:extLst>
                <a:ext uri="{FF2B5EF4-FFF2-40B4-BE49-F238E27FC236}">
                  <a16:creationId xmlns:a16="http://schemas.microsoft.com/office/drawing/2014/main" id="{AA90AE9A-E0F5-4A25-AD4F-97D9AC78C8B4}"/>
                </a:ext>
              </a:extLst>
            </p:cNvPr>
            <p:cNvCxnSpPr>
              <a:cxnSpLocks/>
              <a:stCxn id="4" idx="3"/>
              <a:endCxn id="16" idx="1"/>
            </p:cNvCxnSpPr>
            <p:nvPr/>
          </p:nvCxnSpPr>
          <p:spPr>
            <a:xfrm>
              <a:off x="3547522" y="749765"/>
              <a:ext cx="479974" cy="16933"/>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39B01ED-3D1B-4A4A-9568-96ECE267DC7E}"/>
                </a:ext>
              </a:extLst>
            </p:cNvPr>
            <p:cNvSpPr txBox="1"/>
            <p:nvPr/>
          </p:nvSpPr>
          <p:spPr>
            <a:xfrm>
              <a:off x="-83658" y="-9545"/>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device</a:t>
              </a:r>
              <a:endParaRPr lang="zh-CN" altLang="en-US" sz="1000">
                <a:latin typeface="Courier New" panose="02070309020205020404" pitchFamily="49" charset="0"/>
                <a:cs typeface="Courier New" panose="02070309020205020404" pitchFamily="49" charset="0"/>
              </a:endParaRPr>
            </a:p>
          </p:txBody>
        </p:sp>
        <p:cxnSp>
          <p:nvCxnSpPr>
            <p:cNvPr id="21" name="连接符: 肘形 20">
              <a:extLst>
                <a:ext uri="{FF2B5EF4-FFF2-40B4-BE49-F238E27FC236}">
                  <a16:creationId xmlns:a16="http://schemas.microsoft.com/office/drawing/2014/main" id="{28812924-9CE1-40AB-8D70-9560E0FE1DB3}"/>
                </a:ext>
              </a:extLst>
            </p:cNvPr>
            <p:cNvCxnSpPr>
              <a:cxnSpLocks/>
              <a:stCxn id="20" idx="2"/>
              <a:endCxn id="2" idx="1"/>
            </p:cNvCxnSpPr>
            <p:nvPr/>
          </p:nvCxnSpPr>
          <p:spPr>
            <a:xfrm rot="16200000" flipH="1">
              <a:off x="338081" y="291990"/>
              <a:ext cx="225223"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8380D614-116C-43FC-A10A-786F3B2A85E5}"/>
                </a:ext>
              </a:extLst>
            </p:cNvPr>
            <p:cNvCxnSpPr>
              <a:cxnSpLocks/>
              <a:stCxn id="20" idx="2"/>
              <a:endCxn id="3" idx="1"/>
            </p:cNvCxnSpPr>
            <p:nvPr/>
          </p:nvCxnSpPr>
          <p:spPr>
            <a:xfrm rot="16200000" flipH="1">
              <a:off x="62914" y="567157"/>
              <a:ext cx="775556"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4446B901-E6CC-4ACD-BEBB-41CF27450FEC}"/>
                </a:ext>
              </a:extLst>
            </p:cNvPr>
            <p:cNvCxnSpPr>
              <a:cxnSpLocks/>
              <a:stCxn id="16" idx="3"/>
              <a:endCxn id="35" idx="1"/>
            </p:cNvCxnSpPr>
            <p:nvPr/>
          </p:nvCxnSpPr>
          <p:spPr>
            <a:xfrm flipH="1">
              <a:off x="35620" y="766698"/>
              <a:ext cx="5202609" cy="818550"/>
            </a:xfrm>
            <a:prstGeom prst="bentConnector5">
              <a:avLst>
                <a:gd name="adj1" fmla="val -4394"/>
                <a:gd name="adj2" fmla="val 50000"/>
                <a:gd name="adj3" fmla="val 104394"/>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E9E959A3-F0AC-44E9-B397-C79546590FD9}"/>
                </a:ext>
              </a:extLst>
            </p:cNvPr>
            <p:cNvSpPr/>
            <p:nvPr/>
          </p:nvSpPr>
          <p:spPr>
            <a:xfrm>
              <a:off x="35620" y="1449781"/>
              <a:ext cx="153379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pci_irq_handler(0)</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9" name="矩形: 圆角 38">
              <a:extLst>
                <a:ext uri="{FF2B5EF4-FFF2-40B4-BE49-F238E27FC236}">
                  <a16:creationId xmlns:a16="http://schemas.microsoft.com/office/drawing/2014/main" id="{12FD3941-0EE8-46D1-A766-60755B465058}"/>
                </a:ext>
              </a:extLst>
            </p:cNvPr>
            <p:cNvSpPr/>
            <p:nvPr/>
          </p:nvSpPr>
          <p:spPr>
            <a:xfrm>
              <a:off x="1762974" y="1450063"/>
              <a:ext cx="1828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0" name="连接符: 肘形 39">
              <a:extLst>
                <a:ext uri="{FF2B5EF4-FFF2-40B4-BE49-F238E27FC236}">
                  <a16:creationId xmlns:a16="http://schemas.microsoft.com/office/drawing/2014/main" id="{3457AF30-2399-490C-B6C3-2EA32239531D}"/>
                </a:ext>
              </a:extLst>
            </p:cNvPr>
            <p:cNvCxnSpPr>
              <a:cxnSpLocks/>
              <a:stCxn id="35" idx="3"/>
              <a:endCxn id="39" idx="1"/>
            </p:cNvCxnSpPr>
            <p:nvPr/>
          </p:nvCxnSpPr>
          <p:spPr>
            <a:xfrm>
              <a:off x="1569416" y="1585248"/>
              <a:ext cx="193558" cy="2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D1145CC3-0B93-4AEC-9986-50FA43A8953A}"/>
                </a:ext>
              </a:extLst>
            </p:cNvPr>
            <p:cNvSpPr/>
            <p:nvPr/>
          </p:nvSpPr>
          <p:spPr>
            <a:xfrm>
              <a:off x="3803717" y="1462634"/>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4" name="连接符: 肘形 43">
              <a:extLst>
                <a:ext uri="{FF2B5EF4-FFF2-40B4-BE49-F238E27FC236}">
                  <a16:creationId xmlns:a16="http://schemas.microsoft.com/office/drawing/2014/main" id="{F93B2DC1-344C-4C0B-AE2F-2A4559CA17D3}"/>
                </a:ext>
              </a:extLst>
            </p:cNvPr>
            <p:cNvCxnSpPr>
              <a:cxnSpLocks/>
              <a:stCxn id="39" idx="3"/>
              <a:endCxn id="43" idx="1"/>
            </p:cNvCxnSpPr>
            <p:nvPr/>
          </p:nvCxnSpPr>
          <p:spPr>
            <a:xfrm>
              <a:off x="3591774" y="1585530"/>
              <a:ext cx="211943" cy="125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14501EC5-9098-45F4-B57F-E6477C53F787}"/>
                </a:ext>
              </a:extLst>
            </p:cNvPr>
            <p:cNvSpPr/>
            <p:nvPr/>
          </p:nvSpPr>
          <p:spPr>
            <a:xfrm>
              <a:off x="6080995" y="1467914"/>
              <a:ext cx="305101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bus-&gt;set_irq(bus-&gt;map_irq(pci_dev, 0))</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E47E05BE-7E0A-4346-BB39-44456CC99941}"/>
                </a:ext>
              </a:extLst>
            </p:cNvPr>
            <p:cNvCxnSpPr>
              <a:cxnSpLocks/>
              <a:stCxn id="43" idx="3"/>
              <a:endCxn id="47" idx="1"/>
            </p:cNvCxnSpPr>
            <p:nvPr/>
          </p:nvCxnSpPr>
          <p:spPr>
            <a:xfrm>
              <a:off x="5928851" y="1598101"/>
              <a:ext cx="152144" cy="528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矩形: 圆角 57">
              <a:extLst>
                <a:ext uri="{FF2B5EF4-FFF2-40B4-BE49-F238E27FC236}">
                  <a16:creationId xmlns:a16="http://schemas.microsoft.com/office/drawing/2014/main" id="{900AE2F4-C7E1-4A5D-B9F2-C9A13F143803}"/>
                </a:ext>
              </a:extLst>
            </p:cNvPr>
            <p:cNvSpPr/>
            <p:nvPr/>
          </p:nvSpPr>
          <p:spPr>
            <a:xfrm>
              <a:off x="265082" y="1928084"/>
              <a:ext cx="176289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gpex_set_irq(irq_num)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9" name="连接符: 肘形 58">
              <a:extLst>
                <a:ext uri="{FF2B5EF4-FFF2-40B4-BE49-F238E27FC236}">
                  <a16:creationId xmlns:a16="http://schemas.microsoft.com/office/drawing/2014/main" id="{26A9FA08-A54C-4A03-9D04-34BD09195DD5}"/>
                </a:ext>
              </a:extLst>
            </p:cNvPr>
            <p:cNvCxnSpPr>
              <a:cxnSpLocks/>
              <a:stCxn id="47" idx="3"/>
              <a:endCxn id="58" idx="1"/>
            </p:cNvCxnSpPr>
            <p:nvPr/>
          </p:nvCxnSpPr>
          <p:spPr>
            <a:xfrm flipH="1">
              <a:off x="265082" y="1603381"/>
              <a:ext cx="8866931" cy="460170"/>
            </a:xfrm>
            <a:prstGeom prst="bentConnector5">
              <a:avLst>
                <a:gd name="adj1" fmla="val -2578"/>
                <a:gd name="adj2" fmla="val 50000"/>
                <a:gd name="adj3" fmla="val 10257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FF2F0292-00B6-4B19-845D-A816FF064B77}"/>
                </a:ext>
              </a:extLst>
            </p:cNvPr>
            <p:cNvSpPr/>
            <p:nvPr/>
          </p:nvSpPr>
          <p:spPr>
            <a:xfrm>
              <a:off x="2235555" y="1935739"/>
              <a:ext cx="288428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qemu_set_irq(GPEXHost-&gt;irq[irq_num])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3" name="连接符: 肘形 62">
              <a:extLst>
                <a:ext uri="{FF2B5EF4-FFF2-40B4-BE49-F238E27FC236}">
                  <a16:creationId xmlns:a16="http://schemas.microsoft.com/office/drawing/2014/main" id="{348BEE08-6B0A-4FEC-B053-D5523B7B6607}"/>
                </a:ext>
              </a:extLst>
            </p:cNvPr>
            <p:cNvCxnSpPr>
              <a:cxnSpLocks/>
              <a:stCxn id="58" idx="3"/>
              <a:endCxn id="62" idx="1"/>
            </p:cNvCxnSpPr>
            <p:nvPr/>
          </p:nvCxnSpPr>
          <p:spPr>
            <a:xfrm>
              <a:off x="2027975" y="2063551"/>
              <a:ext cx="207580" cy="76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id="{EA3B1513-9C9F-419E-8979-2A2C1F59B07B}"/>
                </a:ext>
              </a:extLst>
            </p:cNvPr>
            <p:cNvSpPr/>
            <p:nvPr/>
          </p:nvSpPr>
          <p:spPr>
            <a:xfrm>
              <a:off x="5401819" y="1931935"/>
              <a:ext cx="16640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irq-&gt;handler(irq-&gt;n)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7" name="连接符: 肘形 66">
              <a:extLst>
                <a:ext uri="{FF2B5EF4-FFF2-40B4-BE49-F238E27FC236}">
                  <a16:creationId xmlns:a16="http://schemas.microsoft.com/office/drawing/2014/main" id="{E6966E57-E47C-4EA9-86FA-F5F5B3B0361B}"/>
                </a:ext>
              </a:extLst>
            </p:cNvPr>
            <p:cNvCxnSpPr>
              <a:cxnSpLocks/>
              <a:stCxn id="62" idx="3"/>
              <a:endCxn id="66" idx="1"/>
            </p:cNvCxnSpPr>
            <p:nvPr/>
          </p:nvCxnSpPr>
          <p:spPr>
            <a:xfrm flipV="1">
              <a:off x="5119836" y="2067402"/>
              <a:ext cx="281983" cy="3804"/>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CD383A08-B8D6-49B9-A0DD-F077BEC2B5AA}"/>
                </a:ext>
              </a:extLst>
            </p:cNvPr>
            <p:cNvSpPr/>
            <p:nvPr/>
          </p:nvSpPr>
          <p:spPr>
            <a:xfrm>
              <a:off x="117695" y="373349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1" name="连接符: 肘形 70">
              <a:extLst>
                <a:ext uri="{FF2B5EF4-FFF2-40B4-BE49-F238E27FC236}">
                  <a16:creationId xmlns:a16="http://schemas.microsoft.com/office/drawing/2014/main" id="{7E24CE1A-56A9-4E49-A4A3-294CA860004E}"/>
                </a:ext>
              </a:extLst>
            </p:cNvPr>
            <p:cNvCxnSpPr>
              <a:cxnSpLocks/>
              <a:stCxn id="66" idx="3"/>
              <a:endCxn id="70" idx="1"/>
            </p:cNvCxnSpPr>
            <p:nvPr/>
          </p:nvCxnSpPr>
          <p:spPr>
            <a:xfrm flipH="1">
              <a:off x="117695" y="2067402"/>
              <a:ext cx="6948159" cy="1801564"/>
            </a:xfrm>
            <a:prstGeom prst="bentConnector5">
              <a:avLst>
                <a:gd name="adj1" fmla="val -3290"/>
                <a:gd name="adj2" fmla="val 13818"/>
                <a:gd name="adj3" fmla="val 1032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矩形: 圆角 73">
              <a:extLst>
                <a:ext uri="{FF2B5EF4-FFF2-40B4-BE49-F238E27FC236}">
                  <a16:creationId xmlns:a16="http://schemas.microsoft.com/office/drawing/2014/main" id="{AA44B5F2-E021-422B-9989-CAD5BA66A454}"/>
                </a:ext>
              </a:extLst>
            </p:cNvPr>
            <p:cNvSpPr/>
            <p:nvPr/>
          </p:nvSpPr>
          <p:spPr>
            <a:xfrm>
              <a:off x="1711979" y="476868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386896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475813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489360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489360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493764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746086"/>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4937648"/>
              <a:ext cx="8341168" cy="943905"/>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0417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790131"/>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881553"/>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18233"/>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25598"/>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19395"/>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742506"/>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17019"/>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5953700"/>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24633"/>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5953700"/>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089167"/>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565754"/>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089167"/>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426777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386896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411271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431277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33448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273914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330398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045CA572-0A02-4C0D-8212-9B50B06BAF81}"/>
                </a:ext>
              </a:extLst>
            </p:cNvPr>
            <p:cNvSpPr txBox="1"/>
            <p:nvPr/>
          </p:nvSpPr>
          <p:spPr>
            <a:xfrm>
              <a:off x="5260827" y="205722"/>
              <a:ext cx="2262158"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irq-&gt;opaque = pci_dev;</a:t>
              </a:r>
            </a:p>
            <a:p>
              <a:r>
                <a:rPr lang="en-US" altLang="zh-CN" sz="1000">
                  <a:latin typeface="Courier New" panose="02070309020205020404" pitchFamily="49" charset="0"/>
                  <a:cs typeface="Courier New" panose="02070309020205020404" pitchFamily="49" charset="0"/>
                </a:rPr>
                <a:t>irq-&gt;n = 0; /* Pin A - 1 */</a:t>
              </a:r>
              <a:endParaRPr lang="zh-CN" altLang="en-US" sz="1000">
                <a:latin typeface="Courier New" panose="02070309020205020404" pitchFamily="49" charset="0"/>
                <a:cs typeface="Courier New" panose="02070309020205020404" pitchFamily="49" charset="0"/>
              </a:endParaRPr>
            </a:p>
          </p:txBody>
        </p:sp>
        <p:sp>
          <p:nvSpPr>
            <p:cNvPr id="64" name="文本框 63">
              <a:extLst>
                <a:ext uri="{FF2B5EF4-FFF2-40B4-BE49-F238E27FC236}">
                  <a16:creationId xmlns:a16="http://schemas.microsoft.com/office/drawing/2014/main" id="{CCB4DD7D-789E-40CA-87A1-F880BA014F53}"/>
                </a:ext>
              </a:extLst>
            </p:cNvPr>
            <p:cNvSpPr txBox="1"/>
            <p:nvPr/>
          </p:nvSpPr>
          <p:spPr>
            <a:xfrm>
              <a:off x="7062344" y="1230084"/>
              <a:ext cx="1031051"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irq-&gt;n == 0</a:t>
              </a:r>
              <a:endParaRPr lang="zh-CN" altLang="en-US" sz="1000">
                <a:latin typeface="Courier New" panose="02070309020205020404" pitchFamily="49" charset="0"/>
                <a:cs typeface="Courier New" panose="02070309020205020404" pitchFamily="49" charset="0"/>
              </a:endParaRPr>
            </a:p>
          </p:txBody>
        </p:sp>
        <p:sp>
          <p:nvSpPr>
            <p:cNvPr id="7" name="箭头: 右 6">
              <a:extLst>
                <a:ext uri="{FF2B5EF4-FFF2-40B4-BE49-F238E27FC236}">
                  <a16:creationId xmlns:a16="http://schemas.microsoft.com/office/drawing/2014/main" id="{1F48E9CB-A592-4874-8B99-3957E03345CE}"/>
                </a:ext>
              </a:extLst>
            </p:cNvPr>
            <p:cNvSpPr/>
            <p:nvPr/>
          </p:nvSpPr>
          <p:spPr>
            <a:xfrm>
              <a:off x="6812932" y="359946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372144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29773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56" name="矩形"/>
          <p:cNvSpPr/>
          <p:nvPr/>
        </p:nvSpPr>
        <p:spPr>
          <a:xfrm>
            <a:off x="112289" y="1833781"/>
            <a:ext cx="4129076" cy="61354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57" name="kvm.ko"/>
          <p:cNvSpPr txBox="1"/>
          <p:nvPr/>
        </p:nvSpPr>
        <p:spPr>
          <a:xfrm>
            <a:off x="2958251" y="1913628"/>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58" name="device driver"/>
          <p:cNvSpPr txBox="1"/>
          <p:nvPr/>
        </p:nvSpPr>
        <p:spPr>
          <a:xfrm>
            <a:off x="222651" y="1913628"/>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59" name="矩形"/>
          <p:cNvSpPr/>
          <p:nvPr/>
        </p:nvSpPr>
        <p:spPr>
          <a:xfrm>
            <a:off x="112289" y="181473"/>
            <a:ext cx="4129076" cy="1442025"/>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0" name="kernel"/>
          <p:cNvSpPr txBox="1"/>
          <p:nvPr/>
        </p:nvSpPr>
        <p:spPr>
          <a:xfrm>
            <a:off x="3523258" y="2219419"/>
            <a:ext cx="567416"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61" name="user space"/>
          <p:cNvSpPr txBox="1"/>
          <p:nvPr/>
        </p:nvSpPr>
        <p:spPr>
          <a:xfrm>
            <a:off x="103532" y="197086"/>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62" name="矩形"/>
          <p:cNvSpPr/>
          <p:nvPr/>
        </p:nvSpPr>
        <p:spPr>
          <a:xfrm>
            <a:off x="2593682" y="509415"/>
            <a:ext cx="1493779" cy="90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3" name="guest OS"/>
          <p:cNvSpPr txBox="1"/>
          <p:nvPr/>
        </p:nvSpPr>
        <p:spPr>
          <a:xfrm>
            <a:off x="2640750" y="526224"/>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64" name="virtio driver"/>
          <p:cNvSpPr txBox="1"/>
          <p:nvPr/>
        </p:nvSpPr>
        <p:spPr>
          <a:xfrm>
            <a:off x="2920454" y="1103187"/>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65" name="矩形"/>
          <p:cNvSpPr/>
          <p:nvPr/>
        </p:nvSpPr>
        <p:spPr>
          <a:xfrm>
            <a:off x="301974" y="525784"/>
            <a:ext cx="1493779" cy="58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6" name="qemu"/>
          <p:cNvSpPr txBox="1"/>
          <p:nvPr/>
        </p:nvSpPr>
        <p:spPr>
          <a:xfrm>
            <a:off x="313323" y="508388"/>
            <a:ext cx="500499"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67" name="线条"/>
          <p:cNvSpPr/>
          <p:nvPr/>
        </p:nvSpPr>
        <p:spPr>
          <a:xfrm>
            <a:off x="3378368" y="1396988"/>
            <a:ext cx="1" cy="503278"/>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68" name="1"/>
          <p:cNvSpPr txBox="1"/>
          <p:nvPr/>
        </p:nvSpPr>
        <p:spPr>
          <a:xfrm>
            <a:off x="3470364" y="13845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213" name="连接线"/>
          <p:cNvSpPr/>
          <p:nvPr/>
        </p:nvSpPr>
        <p:spPr>
          <a:xfrm>
            <a:off x="1457272" y="1141415"/>
            <a:ext cx="1480543" cy="85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0" name="2"/>
          <p:cNvSpPr txBox="1"/>
          <p:nvPr/>
        </p:nvSpPr>
        <p:spPr>
          <a:xfrm>
            <a:off x="1993662" y="17797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71" name="线条"/>
          <p:cNvSpPr/>
          <p:nvPr/>
        </p:nvSpPr>
        <p:spPr>
          <a:xfrm flipH="1">
            <a:off x="471967" y="1125554"/>
            <a:ext cx="1" cy="774059"/>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72" name="3"/>
          <p:cNvSpPr txBox="1"/>
          <p:nvPr/>
        </p:nvSpPr>
        <p:spPr>
          <a:xfrm>
            <a:off x="524343" y="12851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214" name="连接线"/>
          <p:cNvSpPr/>
          <p:nvPr/>
        </p:nvSpPr>
        <p:spPr>
          <a:xfrm>
            <a:off x="1133125" y="5909869"/>
            <a:ext cx="1809156" cy="6036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5" name="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
          <p:cNvSpPr txBox="1"/>
          <p:nvPr/>
        </p:nvSpPr>
        <p:spPr>
          <a:xfrm>
            <a:off x="4429037" y="348773"/>
            <a:ext cx="4671024" cy="161101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sz="1000">
                <a:latin typeface="Arial" charset="0"/>
                <a:ea typeface="Arial" charset="0"/>
                <a:cs typeface="Arial" charset="0"/>
              </a:rPr>
              <a:t>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a:t>
            </a:r>
          </a:p>
          <a:p>
            <a:pPr defTabSz="321457">
              <a:defRPr sz="1400" b="0">
                <a:latin typeface="Arial"/>
                <a:ea typeface="Arial"/>
                <a:cs typeface="Arial"/>
                <a:sym typeface="Arial"/>
              </a:defRPr>
            </a:pPr>
            <a:r>
              <a:rPr sz="1000">
                <a:latin typeface="Arial" charset="0"/>
                <a:ea typeface="Arial" charset="0"/>
                <a:cs typeface="Arial" charset="0"/>
              </a:rPr>
              <a:t>virtio的io路径：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kvm从内核切换到用户态的qemu进程；</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qemu将tx数据投递到tap设备；</a:t>
            </a:r>
          </a:p>
        </p:txBody>
      </p:sp>
      <p:sp>
        <p:nvSpPr>
          <p:cNvPr id="176" name="guest发出中断信号退出kvm，kvm直接和vhost-net.ko通信，然后由vhost-net.ko访问tap设备。 这样网络数据只需要经过从用户态到内核态的一次切换，就可以完成数据的传输。大大提高了虚拟网卡的性能。 由于这个技术中vhost-backend在内核中，所以也被叫做vhost-kernel。…"/>
          <p:cNvSpPr txBox="1"/>
          <p:nvPr/>
        </p:nvSpPr>
        <p:spPr>
          <a:xfrm>
            <a:off x="4429037" y="2762695"/>
            <a:ext cx="4671024" cy="176490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300" b="0">
                <a:latin typeface="Arial"/>
                <a:ea typeface="Arial"/>
                <a:cs typeface="Arial"/>
                <a:sym typeface="Arial"/>
              </a:defRPr>
            </a:pPr>
            <a:r>
              <a:rPr sz="1000" err="1"/>
              <a:t>guest发出中断信号退出kvm，kvm直接和vhost-net.ko通信，然后由vhost-net.ko访问tap设备</a:t>
            </a:r>
            <a:r>
              <a:rPr sz="1000"/>
              <a:t>。 </a:t>
            </a:r>
            <a:r>
              <a:rPr sz="1000" err="1"/>
              <a:t>这样网络数据只需要经过从用户态到内核态的一次切换，就可以完成数据的传输。大大提高了虚拟网卡的性能</a:t>
            </a:r>
            <a:r>
              <a:rPr sz="1000"/>
              <a:t>。 </a:t>
            </a:r>
            <a:r>
              <a:rPr sz="1000" err="1"/>
              <a:t>由于这个技术中vhost-backend在内核中，所以也被叫做vhost-kernel</a:t>
            </a:r>
            <a:r>
              <a:rPr sz="1000"/>
              <a:t>。</a:t>
            </a:r>
          </a:p>
          <a:p>
            <a:pPr defTabSz="321457">
              <a:defRPr sz="1300" b="0">
                <a:latin typeface="Arial"/>
                <a:ea typeface="Arial"/>
                <a:cs typeface="Arial"/>
                <a:sym typeface="Arial"/>
              </a:defRPr>
            </a:pPr>
            <a:r>
              <a:rPr sz="1000" err="1"/>
              <a:t>vhost的io路径</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guest设置好tx</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guest陷出到kvm</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vhost-net将tx数据投递到tap设备</a:t>
            </a:r>
            <a:r>
              <a:rPr sz="1000"/>
              <a:t>;</a:t>
            </a:r>
          </a:p>
          <a:p>
            <a:pPr defTabSz="321457">
              <a:defRPr sz="1300" b="0">
                <a:latin typeface="Arial"/>
                <a:ea typeface="Arial"/>
                <a:cs typeface="Arial"/>
                <a:sym typeface="Arial"/>
              </a:defRPr>
            </a:pPr>
            <a:r>
              <a:rPr sz="1000" err="1"/>
              <a:t>vhost将部分virio驱动的操作从用户态移到内核态，减少了用户态</a:t>
            </a:r>
            <a:r>
              <a:rPr sz="1000"/>
              <a:t>/</a:t>
            </a:r>
            <a:r>
              <a:rPr sz="1000" err="1"/>
              <a:t>内核态切换时间和包的拷贝次数，从而更进一步的提升了性能</a:t>
            </a:r>
            <a:r>
              <a:rPr sz="1000"/>
              <a:t>。</a:t>
            </a:r>
          </a:p>
        </p:txBody>
      </p:sp>
      <p:sp>
        <p:nvSpPr>
          <p:cNvPr id="177" name="矩形"/>
          <p:cNvSpPr/>
          <p:nvPr/>
        </p:nvSpPr>
        <p:spPr>
          <a:xfrm>
            <a:off x="85500" y="4066204"/>
            <a:ext cx="4129076" cy="613542"/>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78" name="kvm.ko"/>
          <p:cNvSpPr txBox="1"/>
          <p:nvPr/>
        </p:nvSpPr>
        <p:spPr>
          <a:xfrm>
            <a:off x="2931462" y="4146051"/>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79" name="device driver"/>
          <p:cNvSpPr txBox="1"/>
          <p:nvPr/>
        </p:nvSpPr>
        <p:spPr>
          <a:xfrm>
            <a:off x="195862" y="4146051"/>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80" name="矩形"/>
          <p:cNvSpPr/>
          <p:nvPr/>
        </p:nvSpPr>
        <p:spPr>
          <a:xfrm>
            <a:off x="85500" y="2533971"/>
            <a:ext cx="4129076" cy="132195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1" name="kernel"/>
          <p:cNvSpPr txBox="1"/>
          <p:nvPr/>
        </p:nvSpPr>
        <p:spPr>
          <a:xfrm>
            <a:off x="3496469" y="4451841"/>
            <a:ext cx="567416"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82" name="user space"/>
          <p:cNvSpPr txBox="1"/>
          <p:nvPr/>
        </p:nvSpPr>
        <p:spPr>
          <a:xfrm>
            <a:off x="76743" y="2500946"/>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83" name="矩形"/>
          <p:cNvSpPr/>
          <p:nvPr/>
        </p:nvSpPr>
        <p:spPr>
          <a:xfrm>
            <a:off x="2566893" y="2741837"/>
            <a:ext cx="1493779" cy="906218"/>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4" name="guest OS"/>
          <p:cNvSpPr txBox="1"/>
          <p:nvPr/>
        </p:nvSpPr>
        <p:spPr>
          <a:xfrm>
            <a:off x="2613961" y="2758648"/>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85" name="virtio driver"/>
          <p:cNvSpPr txBox="1"/>
          <p:nvPr/>
        </p:nvSpPr>
        <p:spPr>
          <a:xfrm>
            <a:off x="2893665" y="3335610"/>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86" name="矩形"/>
          <p:cNvSpPr/>
          <p:nvPr/>
        </p:nvSpPr>
        <p:spPr>
          <a:xfrm>
            <a:off x="275185" y="2811786"/>
            <a:ext cx="1493779" cy="586216"/>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7" name="qemu"/>
          <p:cNvSpPr txBox="1"/>
          <p:nvPr/>
        </p:nvSpPr>
        <p:spPr>
          <a:xfrm>
            <a:off x="286534" y="2785459"/>
            <a:ext cx="500499"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88" name="线条"/>
          <p:cNvSpPr/>
          <p:nvPr/>
        </p:nvSpPr>
        <p:spPr>
          <a:xfrm>
            <a:off x="3351579" y="3574345"/>
            <a:ext cx="1" cy="558344"/>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89" name="1"/>
          <p:cNvSpPr txBox="1"/>
          <p:nvPr/>
        </p:nvSpPr>
        <p:spPr>
          <a:xfrm>
            <a:off x="3443575" y="361701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190" name="2"/>
          <p:cNvSpPr txBox="1"/>
          <p:nvPr/>
        </p:nvSpPr>
        <p:spPr>
          <a:xfrm>
            <a:off x="2600881" y="403007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91" name="3"/>
          <p:cNvSpPr txBox="1"/>
          <p:nvPr/>
        </p:nvSpPr>
        <p:spPr>
          <a:xfrm>
            <a:off x="1259681" y="403900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192" name="vhost-net.ko"/>
          <p:cNvSpPr txBox="1"/>
          <p:nvPr/>
        </p:nvSpPr>
        <p:spPr>
          <a:xfrm>
            <a:off x="1563662" y="4146051"/>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vhost-net.ko</a:t>
            </a:r>
          </a:p>
        </p:txBody>
      </p:sp>
      <p:sp>
        <p:nvSpPr>
          <p:cNvPr id="193" name="线条"/>
          <p:cNvSpPr/>
          <p:nvPr/>
        </p:nvSpPr>
        <p:spPr>
          <a:xfrm flipH="1">
            <a:off x="1039953" y="4272480"/>
            <a:ext cx="502284"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4" name="线条"/>
          <p:cNvSpPr/>
          <p:nvPr/>
        </p:nvSpPr>
        <p:spPr>
          <a:xfrm flipH="1">
            <a:off x="2380705" y="4267838"/>
            <a:ext cx="569202"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6" name="guest发出中断信号退出kvm，kvm直接和vhost-backend通信，然后网络数据将交由vhost-backend 进行处理。…"/>
          <p:cNvSpPr txBox="1"/>
          <p:nvPr/>
        </p:nvSpPr>
        <p:spPr>
          <a:xfrm>
            <a:off x="4429037" y="5174486"/>
            <a:ext cx="4671024" cy="130324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sz="1000"/>
              <a:t>guest发出中断信号退出kvm，kvm直接和vhost-backend通信，然后网络数据将交由vhost-backend 进行处理。</a:t>
            </a:r>
          </a:p>
          <a:p>
            <a:pPr defTabSz="321457">
              <a:defRPr sz="1400" b="0">
                <a:latin typeface="Arial"/>
                <a:ea typeface="Arial"/>
                <a:cs typeface="Arial"/>
                <a:sym typeface="Arial"/>
              </a:defRPr>
            </a:pPr>
            <a:r>
              <a:rPr sz="1000"/>
              <a:t>vhost-user的io路径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kvm将通知vhost-backend；</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vhost-backend将tx数据直接发送到nic设备。</a:t>
            </a:r>
          </a:p>
        </p:txBody>
      </p:sp>
      <p:sp>
        <p:nvSpPr>
          <p:cNvPr id="197" name="矩形"/>
          <p:cNvSpPr/>
          <p:nvPr/>
        </p:nvSpPr>
        <p:spPr>
          <a:xfrm>
            <a:off x="85500" y="625752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31461" y="637847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195862" y="637847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85500" y="476639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496468" y="6612344"/>
            <a:ext cx="567416"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76743" y="473336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566892" y="497425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13961" y="499106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893665" y="556803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580228" y="4964678"/>
            <a:ext cx="616551"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7" name="线条"/>
          <p:cNvSpPr/>
          <p:nvPr/>
        </p:nvSpPr>
        <p:spPr>
          <a:xfrm>
            <a:off x="33515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8" name="1"/>
          <p:cNvSpPr txBox="1"/>
          <p:nvPr/>
        </p:nvSpPr>
        <p:spPr>
          <a:xfrm>
            <a:off x="3443574" y="584943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2118678" y="626249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0" name="3"/>
          <p:cNvSpPr txBox="1"/>
          <p:nvPr/>
        </p:nvSpPr>
        <p:spPr>
          <a:xfrm>
            <a:off x="509586" y="604818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3</a:t>
            </a:r>
          </a:p>
        </p:txBody>
      </p:sp>
      <p:sp>
        <p:nvSpPr>
          <p:cNvPr id="211" name="vhost-user"/>
          <p:cNvSpPr/>
          <p:nvPr/>
        </p:nvSpPr>
        <p:spPr>
          <a:xfrm>
            <a:off x="212022" y="4973607"/>
            <a:ext cx="1110772"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451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401954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A248C1E-FA1D-4C52-B77A-DB28CF8AA29B}"/>
              </a:ext>
            </a:extLst>
          </p:cNvPr>
          <p:cNvGrpSpPr/>
          <p:nvPr/>
        </p:nvGrpSpPr>
        <p:grpSpPr>
          <a:xfrm>
            <a:off x="0" y="25854"/>
            <a:ext cx="10319800" cy="6849493"/>
            <a:chOff x="0" y="25854"/>
            <a:chExt cx="10319800" cy="6849493"/>
          </a:xfrm>
        </p:grpSpPr>
        <p:sp>
          <p:nvSpPr>
            <p:cNvPr id="70" name="矩形: 圆角 69">
              <a:extLst>
                <a:ext uri="{FF2B5EF4-FFF2-40B4-BE49-F238E27FC236}">
                  <a16:creationId xmlns:a16="http://schemas.microsoft.com/office/drawing/2014/main" id="{CD383A08-B8D6-49B9-A0DD-F077BEC2B5AA}"/>
                </a:ext>
              </a:extLst>
            </p:cNvPr>
            <p:cNvSpPr/>
            <p:nvPr/>
          </p:nvSpPr>
          <p:spPr>
            <a:xfrm>
              <a:off x="117695" y="142486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矩形: 圆角 73">
              <a:extLst>
                <a:ext uri="{FF2B5EF4-FFF2-40B4-BE49-F238E27FC236}">
                  <a16:creationId xmlns:a16="http://schemas.microsoft.com/office/drawing/2014/main" id="{AA44B5F2-E021-422B-9989-CAD5BA66A454}"/>
                </a:ext>
              </a:extLst>
            </p:cNvPr>
            <p:cNvSpPr/>
            <p:nvPr/>
          </p:nvSpPr>
          <p:spPr>
            <a:xfrm>
              <a:off x="1711979" y="246005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156033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244950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258497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258497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262901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809458"/>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2629018"/>
              <a:ext cx="8341168" cy="3315907"/>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105103"/>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853503"/>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944925"/>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81605"/>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88970"/>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82767"/>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805878"/>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80391"/>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6017072"/>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88005"/>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6017072"/>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152539"/>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629126"/>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152539"/>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195914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156033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180408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200414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585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43051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99535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箭头: 右 6">
              <a:extLst>
                <a:ext uri="{FF2B5EF4-FFF2-40B4-BE49-F238E27FC236}">
                  <a16:creationId xmlns:a16="http://schemas.microsoft.com/office/drawing/2014/main" id="{1F48E9CB-A592-4874-8B99-3957E03345CE}"/>
                </a:ext>
              </a:extLst>
            </p:cNvPr>
            <p:cNvSpPr/>
            <p:nvPr/>
          </p:nvSpPr>
          <p:spPr>
            <a:xfrm>
              <a:off x="6812932" y="129083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141281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sp>
          <p:nvSpPr>
            <p:cNvPr id="68" name="文本框 67">
              <a:extLst>
                <a:ext uri="{FF2B5EF4-FFF2-40B4-BE49-F238E27FC236}">
                  <a16:creationId xmlns:a16="http://schemas.microsoft.com/office/drawing/2014/main" id="{50FF4343-9382-4488-A8D1-44DCBECD25E8}"/>
                </a:ext>
              </a:extLst>
            </p:cNvPr>
            <p:cNvSpPr txBox="1"/>
            <p:nvPr/>
          </p:nvSpPr>
          <p:spPr>
            <a:xfrm>
              <a:off x="99999" y="2780493"/>
              <a:ext cx="5878532"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GICState-&gt;gic_irq_state:</a:t>
              </a:r>
            </a:p>
            <a:p>
              <a:r>
                <a:rPr lang="en-US" altLang="zh-CN" sz="1000">
                  <a:latin typeface="Courier New" panose="02070309020205020404" pitchFamily="49" charset="0"/>
                  <a:cs typeface="Courier New" panose="02070309020205020404" pitchFamily="49" charset="0"/>
                </a:rPr>
                <a:t>/* The enable bits are only banked for per-cpu interrupts.  */</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enabled;</a:t>
              </a:r>
            </a:p>
            <a:p>
              <a:r>
                <a:rPr lang="en-US" altLang="zh-CN" sz="1000">
                  <a:latin typeface="Courier New" panose="02070309020205020404" pitchFamily="49" charset="0"/>
                  <a:cs typeface="Courier New" panose="02070309020205020404" pitchFamily="49" charset="0"/>
                </a:rPr>
                <a:t>    uint8_t pending;</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active;</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level;</a:t>
              </a:r>
            </a:p>
            <a:p>
              <a:r>
                <a:rPr lang="en-US" altLang="zh-CN" sz="1000">
                  <a:latin typeface="Courier New" panose="02070309020205020404" pitchFamily="49" charset="0"/>
                  <a:cs typeface="Courier New" panose="02070309020205020404" pitchFamily="49" charset="0"/>
                </a:rPr>
                <a:t>    bool model; /* 0 = N:N, 1 = 1:N */</a:t>
              </a:r>
            </a:p>
            <a:p>
              <a:r>
                <a:rPr lang="en-US" altLang="zh-CN" sz="1000">
                  <a:latin typeface="Courier New" panose="02070309020205020404" pitchFamily="49" charset="0"/>
                  <a:cs typeface="Courier New" panose="02070309020205020404" pitchFamily="49" charset="0"/>
                </a:rPr>
                <a:t>    bool edge_trigger; </a:t>
              </a:r>
              <a:r>
                <a:rPr lang="en-US" altLang="zh-CN" sz="1000">
                  <a:solidFill>
                    <a:srgbClr val="FF0000"/>
                  </a:solidFill>
                  <a:latin typeface="Courier New" panose="02070309020205020404" pitchFamily="49" charset="0"/>
                  <a:cs typeface="Courier New" panose="02070309020205020404" pitchFamily="49" charset="0"/>
                </a:rPr>
                <a:t>/* true: edge-triggered, false: level-triggered  */</a:t>
              </a:r>
            </a:p>
            <a:p>
              <a:r>
                <a:rPr lang="en-US" altLang="zh-CN" sz="1000">
                  <a:latin typeface="Courier New" panose="02070309020205020404" pitchFamily="49" charset="0"/>
                  <a:cs typeface="Courier New" panose="02070309020205020404" pitchFamily="49" charset="0"/>
                </a:rPr>
                <a:t>    uint8_t group;</a:t>
              </a:r>
            </a:p>
          </p:txBody>
        </p:sp>
        <p:sp>
          <p:nvSpPr>
            <p:cNvPr id="69" name="文本框 68">
              <a:extLst>
                <a:ext uri="{FF2B5EF4-FFF2-40B4-BE49-F238E27FC236}">
                  <a16:creationId xmlns:a16="http://schemas.microsoft.com/office/drawing/2014/main" id="{DB06299B-6A45-4DB2-BCCA-2ABA9128ECFD}"/>
                </a:ext>
              </a:extLst>
            </p:cNvPr>
            <p:cNvSpPr txBox="1"/>
            <p:nvPr/>
          </p:nvSpPr>
          <p:spPr>
            <a:xfrm>
              <a:off x="0" y="6266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hw/misc/edu.c</a:t>
              </a:r>
            </a:p>
          </p:txBody>
        </p:sp>
      </p:grpSp>
    </p:spTree>
    <p:extLst>
      <p:ext uri="{BB962C8B-B14F-4D97-AF65-F5344CB8AC3E}">
        <p14:creationId xmlns:p14="http://schemas.microsoft.com/office/powerpoint/2010/main" val="2664679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1E884F30-171F-4C99-8C15-57E7A411EA26}"/>
              </a:ext>
            </a:extLst>
          </p:cNvPr>
          <p:cNvSpPr/>
          <p:nvPr/>
        </p:nvSpPr>
        <p:spPr>
          <a:xfrm>
            <a:off x="6866464" y="1083740"/>
            <a:ext cx="182878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F5FD2D54-C8FA-48FD-92CB-1F0BF10D92A1}"/>
              </a:ext>
            </a:extLst>
          </p:cNvPr>
          <p:cNvCxnSpPr>
            <a:cxnSpLocks/>
            <a:stCxn id="2" idx="3"/>
            <a:endCxn id="55" idx="1"/>
          </p:cNvCxnSpPr>
          <p:nvPr/>
        </p:nvCxnSpPr>
        <p:spPr>
          <a:xfrm flipH="1">
            <a:off x="220133" y="1219207"/>
            <a:ext cx="8475120" cy="977899"/>
          </a:xfrm>
          <a:prstGeom prst="bentConnector5">
            <a:avLst>
              <a:gd name="adj1" fmla="val -2697"/>
              <a:gd name="adj2" fmla="val 50000"/>
              <a:gd name="adj3" fmla="val 102697"/>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6AD9177C-189D-4B3A-941C-7A9116B4F7F9}"/>
              </a:ext>
            </a:extLst>
          </p:cNvPr>
          <p:cNvSpPr/>
          <p:nvPr/>
        </p:nvSpPr>
        <p:spPr>
          <a:xfrm>
            <a:off x="4290486" y="1041407"/>
            <a:ext cx="120649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tcg_cpu_exec()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6A9E68FB-BC87-42D2-BE8A-200A907042BE}"/>
              </a:ext>
            </a:extLst>
          </p:cNvPr>
          <p:cNvCxnSpPr>
            <a:cxnSpLocks/>
            <a:stCxn id="5" idx="3"/>
            <a:endCxn id="42" idx="1"/>
          </p:cNvCxnSpPr>
          <p:nvPr/>
        </p:nvCxnSpPr>
        <p:spPr>
          <a:xfrm flipV="1">
            <a:off x="5496977" y="1083755"/>
            <a:ext cx="294209" cy="931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AC3CD2B6-6DB2-4115-9497-88D4920D43AC}"/>
              </a:ext>
            </a:extLst>
          </p:cNvPr>
          <p:cNvSpPr/>
          <p:nvPr/>
        </p:nvSpPr>
        <p:spPr>
          <a:xfrm>
            <a:off x="0" y="770474"/>
            <a:ext cx="21251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圆角 9">
            <a:extLst>
              <a:ext uri="{FF2B5EF4-FFF2-40B4-BE49-F238E27FC236}">
                <a16:creationId xmlns:a16="http://schemas.microsoft.com/office/drawing/2014/main" id="{A03FCC3F-7CB1-409D-A527-2DC61BED028F}"/>
              </a:ext>
            </a:extLst>
          </p:cNvPr>
          <p:cNvSpPr/>
          <p:nvPr/>
        </p:nvSpPr>
        <p:spPr>
          <a:xfrm>
            <a:off x="1" y="1354673"/>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1" name="矩形: 圆角 10">
            <a:extLst>
              <a:ext uri="{FF2B5EF4-FFF2-40B4-BE49-F238E27FC236}">
                <a16:creationId xmlns:a16="http://schemas.microsoft.com/office/drawing/2014/main" id="{CDB37021-0C2F-429D-B5BC-9F6363FCA71E}"/>
              </a:ext>
            </a:extLst>
          </p:cNvPr>
          <p:cNvSpPr/>
          <p:nvPr/>
        </p:nvSpPr>
        <p:spPr>
          <a:xfrm>
            <a:off x="2277536" y="770474"/>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mtttcg_cpu_thread_fn()</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 name="矩形: 圆角 11">
            <a:extLst>
              <a:ext uri="{FF2B5EF4-FFF2-40B4-BE49-F238E27FC236}">
                <a16:creationId xmlns:a16="http://schemas.microsoft.com/office/drawing/2014/main" id="{28026872-C82D-4506-9E36-9235DA413416}"/>
              </a:ext>
            </a:extLst>
          </p:cNvPr>
          <p:cNvSpPr/>
          <p:nvPr/>
        </p:nvSpPr>
        <p:spPr>
          <a:xfrm>
            <a:off x="2277536" y="1354673"/>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3" name="连接符: 肘形 12">
            <a:extLst>
              <a:ext uri="{FF2B5EF4-FFF2-40B4-BE49-F238E27FC236}">
                <a16:creationId xmlns:a16="http://schemas.microsoft.com/office/drawing/2014/main" id="{24D04D3E-2225-477D-ADA5-A0B2322DD843}"/>
              </a:ext>
            </a:extLst>
          </p:cNvPr>
          <p:cNvCxnSpPr>
            <a:cxnSpLocks/>
            <a:stCxn id="10" idx="3"/>
            <a:endCxn id="12" idx="1"/>
          </p:cNvCxnSpPr>
          <p:nvPr/>
        </p:nvCxnSpPr>
        <p:spPr>
          <a:xfrm>
            <a:off x="2125135" y="1490140"/>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6D0FD554-F4DB-4D72-AC41-7C016B38C627}"/>
              </a:ext>
            </a:extLst>
          </p:cNvPr>
          <p:cNvCxnSpPr>
            <a:cxnSpLocks/>
            <a:stCxn id="9" idx="3"/>
            <a:endCxn id="11" idx="1"/>
          </p:cNvCxnSpPr>
          <p:nvPr/>
        </p:nvCxnSpPr>
        <p:spPr>
          <a:xfrm>
            <a:off x="2125135" y="905941"/>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E828DC10-8BDE-4EB5-BA48-FC9C1F7D7D85}"/>
              </a:ext>
            </a:extLst>
          </p:cNvPr>
          <p:cNvCxnSpPr>
            <a:cxnSpLocks/>
            <a:stCxn id="12" idx="3"/>
            <a:endCxn id="5" idx="1"/>
          </p:cNvCxnSpPr>
          <p:nvPr/>
        </p:nvCxnSpPr>
        <p:spPr>
          <a:xfrm flipV="1">
            <a:off x="4089404" y="1176874"/>
            <a:ext cx="201082" cy="3132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6F21BA0-4F5D-444D-9854-EE2E237141AA}"/>
              </a:ext>
            </a:extLst>
          </p:cNvPr>
          <p:cNvCxnSpPr>
            <a:cxnSpLocks/>
            <a:stCxn id="11" idx="3"/>
            <a:endCxn id="5" idx="1"/>
          </p:cNvCxnSpPr>
          <p:nvPr/>
        </p:nvCxnSpPr>
        <p:spPr>
          <a:xfrm>
            <a:off x="4089404" y="905941"/>
            <a:ext cx="201082"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C01FEC18-36AE-4DEA-9BBA-26230361814C}"/>
              </a:ext>
            </a:extLst>
          </p:cNvPr>
          <p:cNvSpPr/>
          <p:nvPr/>
        </p:nvSpPr>
        <p:spPr>
          <a:xfrm>
            <a:off x="5791186" y="948288"/>
            <a:ext cx="90594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3" name="连接符: 肘形 42">
            <a:extLst>
              <a:ext uri="{FF2B5EF4-FFF2-40B4-BE49-F238E27FC236}">
                <a16:creationId xmlns:a16="http://schemas.microsoft.com/office/drawing/2014/main" id="{821CF69C-1D3B-42ED-ACF1-3A88DE154FD6}"/>
              </a:ext>
            </a:extLst>
          </p:cNvPr>
          <p:cNvCxnSpPr>
            <a:cxnSpLocks/>
            <a:stCxn id="42" idx="3"/>
            <a:endCxn id="2" idx="1"/>
          </p:cNvCxnSpPr>
          <p:nvPr/>
        </p:nvCxnSpPr>
        <p:spPr>
          <a:xfrm>
            <a:off x="6697134" y="1083755"/>
            <a:ext cx="169330" cy="135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矩形: 圆角 54">
            <a:extLst>
              <a:ext uri="{FF2B5EF4-FFF2-40B4-BE49-F238E27FC236}">
                <a16:creationId xmlns:a16="http://schemas.microsoft.com/office/drawing/2014/main" id="{A0FC99EA-8142-497F-B26F-CC30DD103B1D}"/>
              </a:ext>
            </a:extLst>
          </p:cNvPr>
          <p:cNvSpPr/>
          <p:nvPr/>
        </p:nvSpPr>
        <p:spPr>
          <a:xfrm>
            <a:off x="220133" y="2061639"/>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6" name="连接符: 肘形 55">
            <a:extLst>
              <a:ext uri="{FF2B5EF4-FFF2-40B4-BE49-F238E27FC236}">
                <a16:creationId xmlns:a16="http://schemas.microsoft.com/office/drawing/2014/main" id="{83628B34-1555-4950-8595-D10E9C013338}"/>
              </a:ext>
            </a:extLst>
          </p:cNvPr>
          <p:cNvCxnSpPr>
            <a:cxnSpLocks/>
            <a:stCxn id="55" idx="3"/>
            <a:endCxn id="60" idx="1"/>
          </p:cNvCxnSpPr>
          <p:nvPr/>
        </p:nvCxnSpPr>
        <p:spPr>
          <a:xfrm flipV="1">
            <a:off x="2125135" y="2192865"/>
            <a:ext cx="220133" cy="4241"/>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539C790-5A9F-492C-B551-8FF8962852A0}"/>
              </a:ext>
            </a:extLst>
          </p:cNvPr>
          <p:cNvSpPr/>
          <p:nvPr/>
        </p:nvSpPr>
        <p:spPr>
          <a:xfrm>
            <a:off x="2345268" y="2057398"/>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688A66D9-75B8-4BC2-A860-364EE05BBEE6}"/>
              </a:ext>
            </a:extLst>
          </p:cNvPr>
          <p:cNvSpPr/>
          <p:nvPr/>
        </p:nvSpPr>
        <p:spPr>
          <a:xfrm>
            <a:off x="4544476" y="2053170"/>
            <a:ext cx="144992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cc-&gt;do_interupt()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肘形 64">
            <a:extLst>
              <a:ext uri="{FF2B5EF4-FFF2-40B4-BE49-F238E27FC236}">
                <a16:creationId xmlns:a16="http://schemas.microsoft.com/office/drawing/2014/main" id="{4DA3592B-E506-4687-9737-9B51BF9BA58B}"/>
              </a:ext>
            </a:extLst>
          </p:cNvPr>
          <p:cNvCxnSpPr>
            <a:cxnSpLocks/>
            <a:stCxn id="60" idx="3"/>
            <a:endCxn id="64" idx="1"/>
          </p:cNvCxnSpPr>
          <p:nvPr/>
        </p:nvCxnSpPr>
        <p:spPr>
          <a:xfrm flipV="1">
            <a:off x="4250270" y="2188637"/>
            <a:ext cx="294206" cy="422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矩形: 圆角 67">
            <a:extLst>
              <a:ext uri="{FF2B5EF4-FFF2-40B4-BE49-F238E27FC236}">
                <a16:creationId xmlns:a16="http://schemas.microsoft.com/office/drawing/2014/main" id="{C3DABA51-66C2-45D6-84D8-425CF254615F}"/>
              </a:ext>
            </a:extLst>
          </p:cNvPr>
          <p:cNvSpPr/>
          <p:nvPr/>
        </p:nvSpPr>
        <p:spPr>
          <a:xfrm>
            <a:off x="6288606" y="2023542"/>
            <a:ext cx="182878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9" name="连接符: 肘形 68">
            <a:extLst>
              <a:ext uri="{FF2B5EF4-FFF2-40B4-BE49-F238E27FC236}">
                <a16:creationId xmlns:a16="http://schemas.microsoft.com/office/drawing/2014/main" id="{864C4F43-7D3A-49A8-8B9A-72D86A8E7066}"/>
              </a:ext>
            </a:extLst>
          </p:cNvPr>
          <p:cNvCxnSpPr>
            <a:cxnSpLocks/>
            <a:stCxn id="64" idx="3"/>
            <a:endCxn id="68" idx="1"/>
          </p:cNvCxnSpPr>
          <p:nvPr/>
        </p:nvCxnSpPr>
        <p:spPr>
          <a:xfrm flipV="1">
            <a:off x="5994400" y="2159009"/>
            <a:ext cx="294206" cy="296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8168BDE3-A3D4-45B2-84A5-8C04EFF743AF}"/>
              </a:ext>
            </a:extLst>
          </p:cNvPr>
          <p:cNvSpPr/>
          <p:nvPr/>
        </p:nvSpPr>
        <p:spPr>
          <a:xfrm>
            <a:off x="220133" y="2887131"/>
            <a:ext cx="24299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arm_cpu_do_interrupt_aarch64()</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4" name="连接符: 肘形 73">
            <a:extLst>
              <a:ext uri="{FF2B5EF4-FFF2-40B4-BE49-F238E27FC236}">
                <a16:creationId xmlns:a16="http://schemas.microsoft.com/office/drawing/2014/main" id="{A614F045-DC17-4F82-AD45-10FAF70956B4}"/>
              </a:ext>
            </a:extLst>
          </p:cNvPr>
          <p:cNvCxnSpPr>
            <a:cxnSpLocks/>
            <a:stCxn id="68" idx="3"/>
            <a:endCxn id="73" idx="1"/>
          </p:cNvCxnSpPr>
          <p:nvPr/>
        </p:nvCxnSpPr>
        <p:spPr>
          <a:xfrm flipH="1">
            <a:off x="220133" y="2159009"/>
            <a:ext cx="7897261" cy="863589"/>
          </a:xfrm>
          <a:prstGeom prst="bentConnector5">
            <a:avLst>
              <a:gd name="adj1" fmla="val -2895"/>
              <a:gd name="adj2" fmla="val 50000"/>
              <a:gd name="adj3" fmla="val 1028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116B7EDF-29C3-436D-A6E4-6AFEA92B4A1E}"/>
              </a:ext>
            </a:extLst>
          </p:cNvPr>
          <p:cNvSpPr txBox="1"/>
          <p:nvPr/>
        </p:nvSpPr>
        <p:spPr>
          <a:xfrm>
            <a:off x="2975738" y="2668654"/>
            <a:ext cx="5042478" cy="707886"/>
          </a:xfrm>
          <a:prstGeom prst="rect">
            <a:avLst/>
          </a:prstGeom>
          <a:noFill/>
        </p:spPr>
        <p:txBody>
          <a:bodyPr wrap="square" rtlCol="0">
            <a:spAutoFit/>
          </a:bodyPr>
          <a:lstStyle/>
          <a:p>
            <a:r>
              <a:rPr lang="es-ES" altLang="zh-CN" sz="1000">
                <a:latin typeface="Courier New" panose="02070309020205020404" pitchFamily="49" charset="0"/>
                <a:cs typeface="Courier New" panose="02070309020205020404" pitchFamily="49" charset="0"/>
              </a:rPr>
              <a:t>addr = env-&gt;cp15.vbar_el[new_el];</a:t>
            </a:r>
          </a:p>
          <a:p>
            <a:r>
              <a:rPr lang="es-ES" altLang="zh-CN" sz="1000">
                <a:latin typeface="Courier New" panose="02070309020205020404" pitchFamily="49" charset="0"/>
                <a:cs typeface="Courier New" panose="02070309020205020404" pitchFamily="49" charset="0"/>
              </a:rPr>
              <a:t>add</a:t>
            </a:r>
            <a:r>
              <a:rPr lang="en-US" altLang="zh-CN" sz="1000">
                <a:latin typeface="Courier New" panose="02070309020205020404" pitchFamily="49" charset="0"/>
                <a:cs typeface="Courier New" panose="02070309020205020404" pitchFamily="49" charset="0"/>
              </a:rPr>
              <a:t>...;</a:t>
            </a:r>
          </a:p>
          <a:p>
            <a:r>
              <a:rPr lang="es-ES" altLang="zh-CN" sz="1000">
                <a:latin typeface="Courier New" panose="02070309020205020404" pitchFamily="49" charset="0"/>
                <a:cs typeface="Courier New" panose="02070309020205020404" pitchFamily="49" charset="0"/>
              </a:rPr>
              <a:t>addr += 0x80; /* cs-&gt;exception_index == EXCP_IRQ/EXCP_VIRQ */</a:t>
            </a:r>
            <a:endParaRPr lang="zh-CN" altLang="en-US" sz="1000">
              <a:latin typeface="Courier New" panose="02070309020205020404" pitchFamily="49" charset="0"/>
              <a:cs typeface="Courier New" panose="02070309020205020404" pitchFamily="49" charset="0"/>
            </a:endParaRPr>
          </a:p>
          <a:p>
            <a:r>
              <a:rPr lang="es-ES" altLang="zh-CN" sz="1000">
                <a:latin typeface="Courier New" panose="02070309020205020404" pitchFamily="49" charset="0"/>
                <a:cs typeface="Courier New" panose="02070309020205020404" pitchFamily="49" charset="0"/>
              </a:rPr>
              <a:t>env-&gt;pc = addr; /* GuestOS’s Exception Vector Irq Addr */</a:t>
            </a:r>
            <a:endParaRPr lang="zh-CN" altLang="en-US" sz="1000">
              <a:latin typeface="Courier New" panose="02070309020205020404" pitchFamily="49" charset="0"/>
              <a:cs typeface="Courier New" panose="02070309020205020404" pitchFamily="49" charset="0"/>
            </a:endParaRPr>
          </a:p>
        </p:txBody>
      </p:sp>
      <p:cxnSp>
        <p:nvCxnSpPr>
          <p:cNvPr id="79" name="连接符: 肘形 78">
            <a:extLst>
              <a:ext uri="{FF2B5EF4-FFF2-40B4-BE49-F238E27FC236}">
                <a16:creationId xmlns:a16="http://schemas.microsoft.com/office/drawing/2014/main" id="{8F12EE01-C73C-40D4-AA31-3555D4644614}"/>
              </a:ext>
            </a:extLst>
          </p:cNvPr>
          <p:cNvCxnSpPr>
            <a:cxnSpLocks/>
            <a:stCxn id="73" idx="3"/>
            <a:endCxn id="78" idx="1"/>
          </p:cNvCxnSpPr>
          <p:nvPr/>
        </p:nvCxnSpPr>
        <p:spPr>
          <a:xfrm flipV="1">
            <a:off x="2650067" y="3022597"/>
            <a:ext cx="325671"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476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C2CFEF-1E21-41BF-928D-325F45480C9B}"/>
              </a:ext>
            </a:extLst>
          </p:cNvPr>
          <p:cNvSpPr txBox="1"/>
          <p:nvPr/>
        </p:nvSpPr>
        <p:spPr>
          <a:xfrm>
            <a:off x="69399" y="110066"/>
            <a:ext cx="9187130"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GPIO Model:</a:t>
            </a:r>
          </a:p>
          <a:p>
            <a:r>
              <a:rPr lang="en-US" altLang="zh-CN" sz="1000">
                <a:latin typeface="Courier New" panose="02070309020205020404" pitchFamily="49" charset="0"/>
                <a:cs typeface="Courier New" panose="02070309020205020404" pitchFamily="49" charset="0"/>
              </a:rPr>
              <a:t>Device.[GPIO_OUT] -&gt; [GPIO_IN].GIC.[GPIO_OUT] -&gt; [GPIO_IN].Core</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GPIO_IN IRQ is created by qdev_init_gpio_in()</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GPIO_OUT IRQ is initialized by sysbus_init_irq()-&gt;qdev_init_gpio_out_named(). Attention, GPIO_OUT IRQ is not created.</a:t>
            </a:r>
          </a:p>
          <a:p>
            <a:r>
              <a:rPr lang="en-US" altLang="zh-CN" sz="1000">
                <a:latin typeface="Courier New" panose="02070309020205020404" pitchFamily="49" charset="0"/>
                <a:cs typeface="Courier New" panose="02070309020205020404" pitchFamily="49" charset="0"/>
              </a:rPr>
              <a:t>Actually it is just a IRQ pointer, and the IRQ pointer will point to the GPIO_IN IRQ which connected.</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sysbus_connect_irq() connects GPIO_OUT and GPIO_IN IRQ.</a:t>
            </a:r>
          </a:p>
        </p:txBody>
      </p:sp>
    </p:spTree>
    <p:extLst>
      <p:ext uri="{BB962C8B-B14F-4D97-AF65-F5344CB8AC3E}">
        <p14:creationId xmlns:p14="http://schemas.microsoft.com/office/powerpoint/2010/main" val="2921825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7C573B15-7AD0-4977-A20D-06494322AEA2}"/>
              </a:ext>
            </a:extLst>
          </p:cNvPr>
          <p:cNvSpPr/>
          <p:nvPr/>
        </p:nvSpPr>
        <p:spPr>
          <a:xfrm>
            <a:off x="0" y="0"/>
            <a:ext cx="156633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Device.[GPIO_OUT]</a:t>
            </a:r>
            <a:endParaRPr lang="zh-CN" altLang="en-US" sz="1000">
              <a:latin typeface="Courier New" panose="02070309020205020404" pitchFamily="49" charset="0"/>
              <a:cs typeface="Courier New" panose="02070309020205020404" pitchFamily="49" charset="0"/>
            </a:endParaRPr>
          </a:p>
        </p:txBody>
      </p:sp>
      <p:grpSp>
        <p:nvGrpSpPr>
          <p:cNvPr id="2" name="组合 1">
            <a:extLst>
              <a:ext uri="{FF2B5EF4-FFF2-40B4-BE49-F238E27FC236}">
                <a16:creationId xmlns:a16="http://schemas.microsoft.com/office/drawing/2014/main" id="{073928DC-0CF4-4BED-A767-FADA1A5B94C6}"/>
              </a:ext>
            </a:extLst>
          </p:cNvPr>
          <p:cNvGrpSpPr/>
          <p:nvPr/>
        </p:nvGrpSpPr>
        <p:grpSpPr>
          <a:xfrm>
            <a:off x="0" y="3103359"/>
            <a:ext cx="9060121" cy="2081432"/>
            <a:chOff x="0" y="3103359"/>
            <a:chExt cx="9060121" cy="2081432"/>
          </a:xfrm>
        </p:grpSpPr>
        <p:sp>
          <p:nvSpPr>
            <p:cNvPr id="87" name="矩形: 圆角 86">
              <a:extLst>
                <a:ext uri="{FF2B5EF4-FFF2-40B4-BE49-F238E27FC236}">
                  <a16:creationId xmlns:a16="http://schemas.microsoft.com/office/drawing/2014/main" id="{D8DD3352-031B-4B8B-9401-77C6FA50153F}"/>
                </a:ext>
              </a:extLst>
            </p:cNvPr>
            <p:cNvSpPr/>
            <p:nvPr/>
          </p:nvSpPr>
          <p:spPr>
            <a:xfrm>
              <a:off x="183781" y="4479659"/>
              <a:ext cx="16891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gpex_host_realize()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F1A5D764-CDA2-4D45-8468-5F72DA5B31FD}"/>
                </a:ext>
              </a:extLst>
            </p:cNvPr>
            <p:cNvCxnSpPr>
              <a:cxnSpLocks/>
              <a:stCxn id="87" idx="3"/>
              <a:endCxn id="89" idx="1"/>
            </p:cNvCxnSpPr>
            <p:nvPr/>
          </p:nvCxnSpPr>
          <p:spPr>
            <a:xfrm flipV="1">
              <a:off x="1872881" y="4399754"/>
              <a:ext cx="218477" cy="2153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矩形: 圆角 88">
              <a:extLst>
                <a:ext uri="{FF2B5EF4-FFF2-40B4-BE49-F238E27FC236}">
                  <a16:creationId xmlns:a16="http://schemas.microsoft.com/office/drawing/2014/main" id="{565C9C4C-5EEC-405A-BA3D-C467F36A3808}"/>
                </a:ext>
              </a:extLst>
            </p:cNvPr>
            <p:cNvSpPr/>
            <p:nvPr/>
          </p:nvSpPr>
          <p:spPr>
            <a:xfrm>
              <a:off x="2091358" y="4264754"/>
              <a:ext cx="1900911"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pci_register_root_bus()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0047C671-CBCD-4145-B8CD-31FD88B1DCE9}"/>
                </a:ext>
              </a:extLst>
            </p:cNvPr>
            <p:cNvCxnSpPr>
              <a:cxnSpLocks/>
              <a:stCxn id="89" idx="3"/>
              <a:endCxn id="96" idx="1"/>
            </p:cNvCxnSpPr>
            <p:nvPr/>
          </p:nvCxnSpPr>
          <p:spPr>
            <a:xfrm>
              <a:off x="3992269" y="4399754"/>
              <a:ext cx="353318" cy="457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矩形: 圆角 95">
              <a:extLst>
                <a:ext uri="{FF2B5EF4-FFF2-40B4-BE49-F238E27FC236}">
                  <a16:creationId xmlns:a16="http://schemas.microsoft.com/office/drawing/2014/main" id="{1850C914-DC83-4362-BD1C-5C37831A2032}"/>
                </a:ext>
              </a:extLst>
            </p:cNvPr>
            <p:cNvSpPr/>
            <p:nvPr/>
          </p:nvSpPr>
          <p:spPr>
            <a:xfrm>
              <a:off x="4345587" y="4310544"/>
              <a:ext cx="1207110"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pci_bus_irqs()</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0" name="矩形 99">
              <a:extLst>
                <a:ext uri="{FF2B5EF4-FFF2-40B4-BE49-F238E27FC236}">
                  <a16:creationId xmlns:a16="http://schemas.microsoft.com/office/drawing/2014/main" id="{9D805935-3501-4C9F-AF06-8A1EC72A5CB8}"/>
                </a:ext>
              </a:extLst>
            </p:cNvPr>
            <p:cNvSpPr/>
            <p:nvPr/>
          </p:nvSpPr>
          <p:spPr>
            <a:xfrm>
              <a:off x="5801374" y="4134644"/>
              <a:ext cx="2289233"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bus-&gt;set_irq = </a:t>
              </a:r>
              <a:r>
                <a:rPr lang="en-US" altLang="zh-CN" sz="1000">
                  <a:latin typeface="Courier New" panose="02070309020205020404" pitchFamily="49" charset="0"/>
                  <a:cs typeface="Courier New" panose="02070309020205020404" pitchFamily="49" charset="0"/>
                </a:rPr>
                <a:t>gpex_</a:t>
              </a:r>
              <a:r>
                <a:rPr lang="zh-CN" altLang="en-US" sz="1000">
                  <a:latin typeface="Courier New" panose="02070309020205020404" pitchFamily="49" charset="0"/>
                  <a:cs typeface="Courier New" panose="02070309020205020404" pitchFamily="49" charset="0"/>
                </a:rPr>
                <a:t>set_irq;</a:t>
              </a:r>
            </a:p>
            <a:p>
              <a:r>
                <a:rPr lang="zh-CN" altLang="en-US" sz="1000">
                  <a:latin typeface="Courier New" panose="02070309020205020404" pitchFamily="49" charset="0"/>
                  <a:cs typeface="Courier New" panose="02070309020205020404" pitchFamily="49" charset="0"/>
                </a:rPr>
                <a:t>bus-&gt;nirq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01" name="连接符: 肘形 100">
              <a:extLst>
                <a:ext uri="{FF2B5EF4-FFF2-40B4-BE49-F238E27FC236}">
                  <a16:creationId xmlns:a16="http://schemas.microsoft.com/office/drawing/2014/main" id="{E0D656E3-3FB1-47BE-B83B-80DD964EA1AB}"/>
                </a:ext>
              </a:extLst>
            </p:cNvPr>
            <p:cNvCxnSpPr>
              <a:cxnSpLocks/>
              <a:stCxn id="96" idx="3"/>
              <a:endCxn id="100" idx="1"/>
            </p:cNvCxnSpPr>
            <p:nvPr/>
          </p:nvCxnSpPr>
          <p:spPr>
            <a:xfrm flipV="1">
              <a:off x="5552697" y="4334699"/>
              <a:ext cx="248677" cy="1108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C71FEA7B-CFAD-44C4-AF8E-4D8C808B24DA}"/>
                </a:ext>
              </a:extLst>
            </p:cNvPr>
            <p:cNvSpPr/>
            <p:nvPr/>
          </p:nvSpPr>
          <p:spPr>
            <a:xfrm>
              <a:off x="2091358" y="4694843"/>
              <a:ext cx="4045605" cy="246221"/>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a:t>
              </a:r>
              <a:r>
                <a:rPr lang="en-US" altLang="zh-CN" sz="1000">
                  <a:latin typeface="Courier New" panose="02070309020205020404" pitchFamily="49" charset="0"/>
                  <a:cs typeface="Courier New" panose="02070309020205020404" pitchFamily="49" charset="0"/>
                </a:rPr>
                <a:t>route_intx_to_irq </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gpex_route_inx_pin_to_irq;</a:t>
              </a:r>
              <a:endParaRPr lang="zh-CN" altLang="en-US" sz="1000">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A94389F6-ECBE-456F-BEFC-53261A159D43}"/>
                </a:ext>
              </a:extLst>
            </p:cNvPr>
            <p:cNvCxnSpPr>
              <a:cxnSpLocks/>
              <a:stCxn id="87" idx="3"/>
              <a:endCxn id="105" idx="1"/>
            </p:cNvCxnSpPr>
            <p:nvPr/>
          </p:nvCxnSpPr>
          <p:spPr>
            <a:xfrm>
              <a:off x="1872881" y="4615126"/>
              <a:ext cx="218477" cy="2028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矩形 109">
              <a:extLst>
                <a:ext uri="{FF2B5EF4-FFF2-40B4-BE49-F238E27FC236}">
                  <a16:creationId xmlns:a16="http://schemas.microsoft.com/office/drawing/2014/main" id="{560B7586-11CF-4A5F-A730-BB365B78C3F1}"/>
                </a:ext>
              </a:extLst>
            </p:cNvPr>
            <p:cNvSpPr/>
            <p:nvPr/>
          </p:nvSpPr>
          <p:spPr>
            <a:xfrm>
              <a:off x="5440029" y="4938570"/>
              <a:ext cx="3620092"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route.irq = GPEXHost-&gt;irq_num[pin]; /* gsi */</a:t>
              </a:r>
            </a:p>
          </p:txBody>
        </p:sp>
        <p:cxnSp>
          <p:nvCxnSpPr>
            <p:cNvPr id="111" name="连接符: 曲线 110">
              <a:extLst>
                <a:ext uri="{FF2B5EF4-FFF2-40B4-BE49-F238E27FC236}">
                  <a16:creationId xmlns:a16="http://schemas.microsoft.com/office/drawing/2014/main" id="{53357B7A-437C-4FDE-B40E-0ED5CB416F42}"/>
                </a:ext>
              </a:extLst>
            </p:cNvPr>
            <p:cNvCxnSpPr>
              <a:cxnSpLocks/>
              <a:stCxn id="105" idx="3"/>
              <a:endCxn id="110" idx="0"/>
            </p:cNvCxnSpPr>
            <p:nvPr/>
          </p:nvCxnSpPr>
          <p:spPr>
            <a:xfrm>
              <a:off x="6136963" y="4817954"/>
              <a:ext cx="1113112" cy="12061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F6D20225-E1DC-4345-8C4A-166787156F0D}"/>
                </a:ext>
              </a:extLst>
            </p:cNvPr>
            <p:cNvSpPr/>
            <p:nvPr/>
          </p:nvSpPr>
          <p:spPr>
            <a:xfrm>
              <a:off x="286529" y="3334161"/>
              <a:ext cx="11459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create_pcie()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6BEDBC67-7F2F-4EB5-AAE4-5B0ABD2FEA54}"/>
                </a:ext>
              </a:extLst>
            </p:cNvPr>
            <p:cNvCxnSpPr>
              <a:cxnSpLocks/>
              <a:stCxn id="121" idx="3"/>
              <a:endCxn id="127" idx="1"/>
            </p:cNvCxnSpPr>
            <p:nvPr/>
          </p:nvCxnSpPr>
          <p:spPr>
            <a:xfrm>
              <a:off x="1432504" y="3469628"/>
              <a:ext cx="829654" cy="51709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F8B516B8-C17F-4CD6-B6A2-C618B772DD55}"/>
                </a:ext>
              </a:extLst>
            </p:cNvPr>
            <p:cNvSpPr/>
            <p:nvPr/>
          </p:nvSpPr>
          <p:spPr>
            <a:xfrm>
              <a:off x="2262158" y="3103359"/>
              <a:ext cx="5032147" cy="246221"/>
            </a:xfrm>
            <a:prstGeom prst="rect">
              <a:avLst/>
            </a:prstGeom>
          </p:spPr>
          <p:txBody>
            <a:bodyPr wrap="none">
              <a:spAutoFit/>
            </a:bodyPr>
            <a:lstStyle/>
            <a:p>
              <a:r>
                <a:rPr lang="zh-CN" altLang="en-US" sz="1000">
                  <a:latin typeface="Courier New" panose="02070309020205020404" pitchFamily="49" charset="0"/>
                  <a:cs typeface="Courier New" panose="02070309020205020404" pitchFamily="49" charset="0"/>
                </a:rPr>
                <a:t>int irq = vms-&gt;irqmap[VIRT_PCIE]; </a:t>
              </a:r>
              <a:r>
                <a:rPr lang="en-US" altLang="zh-CN" sz="1000">
                  <a:latin typeface="Courier New" panose="02070309020205020404" pitchFamily="49" charset="0"/>
                  <a:cs typeface="Courier New" panose="02070309020205020404" pitchFamily="49" charset="0"/>
                </a:rPr>
                <a:t>/* irqmap[VIRT_PCIE]: 3-&gt;6 */</a:t>
              </a:r>
              <a:endParaRPr lang="zh-CN" altLang="en-US" sz="1000">
                <a:latin typeface="Courier New" panose="02070309020205020404" pitchFamily="49" charset="0"/>
                <a:cs typeface="Courier New" panose="02070309020205020404" pitchFamily="49" charset="0"/>
              </a:endParaRPr>
            </a:p>
          </p:txBody>
        </p:sp>
        <p:sp>
          <p:nvSpPr>
            <p:cNvPr id="125" name="矩形: 圆角 124">
              <a:extLst>
                <a:ext uri="{FF2B5EF4-FFF2-40B4-BE49-F238E27FC236}">
                  <a16:creationId xmlns:a16="http://schemas.microsoft.com/office/drawing/2014/main" id="{38373535-55B8-4DC9-9061-1539CA0BC743}"/>
                </a:ext>
              </a:extLst>
            </p:cNvPr>
            <p:cNvSpPr/>
            <p:nvPr/>
          </p:nvSpPr>
          <p:spPr>
            <a:xfrm>
              <a:off x="2262158" y="3453314"/>
              <a:ext cx="4794345"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sysbus_connect_irq(SysBus, i, qdev_get_gpio_in(GIC, irq + i))</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6" name="矩形 125">
              <a:extLst>
                <a:ext uri="{FF2B5EF4-FFF2-40B4-BE49-F238E27FC236}">
                  <a16:creationId xmlns:a16="http://schemas.microsoft.com/office/drawing/2014/main" id="{669C408D-1E46-4024-B8B4-A0F3582BFD28}"/>
                </a:ext>
              </a:extLst>
            </p:cNvPr>
            <p:cNvSpPr/>
            <p:nvPr/>
          </p:nvSpPr>
          <p:spPr>
            <a:xfrm>
              <a:off x="0" y="3661934"/>
              <a:ext cx="2262158"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for</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i</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0-&gt;GPEX_NUM_IRQS(4)</a:t>
              </a:r>
              <a:endParaRPr lang="zh-CN" altLang="en-US" sz="1000">
                <a:latin typeface="Courier New" panose="02070309020205020404" pitchFamily="49" charset="0"/>
                <a:cs typeface="Courier New" panose="02070309020205020404" pitchFamily="49" charset="0"/>
              </a:endParaRPr>
            </a:p>
          </p:txBody>
        </p:sp>
        <p:sp>
          <p:nvSpPr>
            <p:cNvPr id="127" name="矩形 126">
              <a:extLst>
                <a:ext uri="{FF2B5EF4-FFF2-40B4-BE49-F238E27FC236}">
                  <a16:creationId xmlns:a16="http://schemas.microsoft.com/office/drawing/2014/main" id="{5BC8466D-2096-4805-AA9A-E00F74B5AA6A}"/>
                </a:ext>
              </a:extLst>
            </p:cNvPr>
            <p:cNvSpPr/>
            <p:nvPr/>
          </p:nvSpPr>
          <p:spPr>
            <a:xfrm>
              <a:off x="2262158" y="3863613"/>
              <a:ext cx="4031873"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SysBus-&gt;irq_num[i] = irq + i; /* gsi -&gt; irq + i */</a:t>
              </a:r>
              <a:endParaRPr lang="zh-CN" altLang="en-US" sz="1000">
                <a:latin typeface="Courier New" panose="02070309020205020404" pitchFamily="49" charset="0"/>
                <a:cs typeface="Courier New" panose="02070309020205020404" pitchFamily="49" charset="0"/>
              </a:endParaRPr>
            </a:p>
          </p:txBody>
        </p:sp>
        <p:cxnSp>
          <p:nvCxnSpPr>
            <p:cNvPr id="128" name="连接符: 肘形 127">
              <a:extLst>
                <a:ext uri="{FF2B5EF4-FFF2-40B4-BE49-F238E27FC236}">
                  <a16:creationId xmlns:a16="http://schemas.microsoft.com/office/drawing/2014/main" id="{43652AAD-434F-4CCF-89CC-239B821B1CEE}"/>
                </a:ext>
              </a:extLst>
            </p:cNvPr>
            <p:cNvCxnSpPr>
              <a:cxnSpLocks/>
              <a:stCxn id="121" idx="3"/>
              <a:endCxn id="124" idx="1"/>
            </p:cNvCxnSpPr>
            <p:nvPr/>
          </p:nvCxnSpPr>
          <p:spPr>
            <a:xfrm flipV="1">
              <a:off x="1432504" y="3226470"/>
              <a:ext cx="829654" cy="24315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连接符: 肘形 130">
              <a:extLst>
                <a:ext uri="{FF2B5EF4-FFF2-40B4-BE49-F238E27FC236}">
                  <a16:creationId xmlns:a16="http://schemas.microsoft.com/office/drawing/2014/main" id="{84C26BAC-A1A1-4BB2-BE89-B2F360C97952}"/>
                </a:ext>
              </a:extLst>
            </p:cNvPr>
            <p:cNvCxnSpPr>
              <a:cxnSpLocks/>
              <a:stCxn id="121" idx="3"/>
              <a:endCxn id="125" idx="1"/>
            </p:cNvCxnSpPr>
            <p:nvPr/>
          </p:nvCxnSpPr>
          <p:spPr>
            <a:xfrm>
              <a:off x="1432504" y="3469628"/>
              <a:ext cx="829654" cy="127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连接符: 曲线 141">
              <a:extLst>
                <a:ext uri="{FF2B5EF4-FFF2-40B4-BE49-F238E27FC236}">
                  <a16:creationId xmlns:a16="http://schemas.microsoft.com/office/drawing/2014/main" id="{9139A8D1-42C0-45B3-ADE7-CF4F20AD4EC6}"/>
                </a:ext>
              </a:extLst>
            </p:cNvPr>
            <p:cNvCxnSpPr>
              <a:cxnSpLocks/>
              <a:stCxn id="127" idx="3"/>
              <a:endCxn id="110" idx="0"/>
            </p:cNvCxnSpPr>
            <p:nvPr/>
          </p:nvCxnSpPr>
          <p:spPr>
            <a:xfrm>
              <a:off x="6294031" y="3986724"/>
              <a:ext cx="1296000" cy="95184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3" name="矩形: 圆角 22">
            <a:extLst>
              <a:ext uri="{FF2B5EF4-FFF2-40B4-BE49-F238E27FC236}">
                <a16:creationId xmlns:a16="http://schemas.microsoft.com/office/drawing/2014/main" id="{497BA458-0F90-4867-8291-BF199B9B7E54}"/>
              </a:ext>
            </a:extLst>
          </p:cNvPr>
          <p:cNvSpPr/>
          <p:nvPr/>
        </p:nvSpPr>
        <p:spPr>
          <a:xfrm>
            <a:off x="183781" y="603689"/>
            <a:ext cx="15663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pci_allocate_irq()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5" name="矩形: 圆角 24">
            <a:extLst>
              <a:ext uri="{FF2B5EF4-FFF2-40B4-BE49-F238E27FC236}">
                <a16:creationId xmlns:a16="http://schemas.microsoft.com/office/drawing/2014/main" id="{0D8ED99F-F730-4F70-8C6F-087F606094EC}"/>
              </a:ext>
            </a:extLst>
          </p:cNvPr>
          <p:cNvSpPr/>
          <p:nvPr/>
        </p:nvSpPr>
        <p:spPr>
          <a:xfrm>
            <a:off x="1932957" y="603689"/>
            <a:ext cx="164772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qemu_allocate_irq()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6" name="连接符: 肘形 25">
            <a:extLst>
              <a:ext uri="{FF2B5EF4-FFF2-40B4-BE49-F238E27FC236}">
                <a16:creationId xmlns:a16="http://schemas.microsoft.com/office/drawing/2014/main" id="{96270395-726E-40A9-8B3B-B56048F35E39}"/>
              </a:ext>
            </a:extLst>
          </p:cNvPr>
          <p:cNvCxnSpPr>
            <a:cxnSpLocks/>
            <a:stCxn id="23" idx="3"/>
            <a:endCxn id="25" idx="1"/>
          </p:cNvCxnSpPr>
          <p:nvPr/>
        </p:nvCxnSpPr>
        <p:spPr>
          <a:xfrm>
            <a:off x="1750115" y="739156"/>
            <a:ext cx="182842"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E959401-7D0A-4F14-BD67-D362B1BA2141}"/>
              </a:ext>
            </a:extLst>
          </p:cNvPr>
          <p:cNvSpPr/>
          <p:nvPr/>
        </p:nvSpPr>
        <p:spPr>
          <a:xfrm>
            <a:off x="3763784" y="539100"/>
            <a:ext cx="382650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irq-&gt;handler = pci_irq_handler;</a:t>
            </a:r>
          </a:p>
          <a:p>
            <a:r>
              <a:rPr lang="en-US" altLang="zh-CN" sz="1000">
                <a:latin typeface="Courier New" panose="02070309020205020404" pitchFamily="49" charset="0"/>
                <a:cs typeface="Courier New" panose="02070309020205020404" pitchFamily="49" charset="0"/>
              </a:rPr>
              <a:t>irq-&gt;n = pci_dev-&gt;config[PCI_INTERRUPT_PIN] – 1;</a:t>
            </a:r>
            <a:endParaRPr lang="zh-CN" altLang="en-US" sz="1000">
              <a:latin typeface="Courier New" panose="02070309020205020404" pitchFamily="49" charset="0"/>
              <a:cs typeface="Courier New" panose="02070309020205020404" pitchFamily="49" charset="0"/>
            </a:endParaRPr>
          </a:p>
        </p:txBody>
      </p:sp>
      <p:cxnSp>
        <p:nvCxnSpPr>
          <p:cNvPr id="31" name="连接符: 肘形 30">
            <a:extLst>
              <a:ext uri="{FF2B5EF4-FFF2-40B4-BE49-F238E27FC236}">
                <a16:creationId xmlns:a16="http://schemas.microsoft.com/office/drawing/2014/main" id="{A0CDA0DF-2ED7-4963-B9D0-E6D12DE7C89D}"/>
              </a:ext>
            </a:extLst>
          </p:cNvPr>
          <p:cNvCxnSpPr>
            <a:cxnSpLocks/>
            <a:stCxn id="25" idx="3"/>
            <a:endCxn id="30" idx="1"/>
          </p:cNvCxnSpPr>
          <p:nvPr/>
        </p:nvCxnSpPr>
        <p:spPr>
          <a:xfrm flipV="1">
            <a:off x="3580686" y="739155"/>
            <a:ext cx="183098"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290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9440E7B-45D5-48ED-9C91-E1540C89B99F}"/>
              </a:ext>
            </a:extLst>
          </p:cNvPr>
          <p:cNvGrpSpPr/>
          <p:nvPr/>
        </p:nvGrpSpPr>
        <p:grpSpPr>
          <a:xfrm>
            <a:off x="1" y="378105"/>
            <a:ext cx="9181006" cy="4548475"/>
            <a:chOff x="1" y="2321348"/>
            <a:chExt cx="9181006" cy="4548475"/>
          </a:xfrm>
        </p:grpSpPr>
        <p:sp>
          <p:nvSpPr>
            <p:cNvPr id="2" name="矩形: 圆角 1">
              <a:extLst>
                <a:ext uri="{FF2B5EF4-FFF2-40B4-BE49-F238E27FC236}">
                  <a16:creationId xmlns:a16="http://schemas.microsoft.com/office/drawing/2014/main" id="{20557888-391B-4145-9461-9D321984DD0F}"/>
                </a:ext>
              </a:extLst>
            </p:cNvPr>
            <p:cNvSpPr/>
            <p:nvPr/>
          </p:nvSpPr>
          <p:spPr>
            <a:xfrm>
              <a:off x="203200" y="6155265"/>
              <a:ext cx="1363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arm_cpu_initfn()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8811765D-7EE1-40FE-A05C-817E72DF3C89}"/>
                </a:ext>
              </a:extLst>
            </p:cNvPr>
            <p:cNvCxnSpPr>
              <a:cxnSpLocks/>
              <a:stCxn id="2" idx="3"/>
              <a:endCxn id="5" idx="1"/>
            </p:cNvCxnSpPr>
            <p:nvPr/>
          </p:nvCxnSpPr>
          <p:spPr>
            <a:xfrm flipV="1">
              <a:off x="1566334" y="6155266"/>
              <a:ext cx="313264" cy="1354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2C9AA2F5-D5D8-4AAE-9DF7-AA24989C5F3D}"/>
                </a:ext>
              </a:extLst>
            </p:cNvPr>
            <p:cNvSpPr/>
            <p:nvPr/>
          </p:nvSpPr>
          <p:spPr>
            <a:xfrm>
              <a:off x="1879598" y="6019799"/>
              <a:ext cx="3335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qdev_init_gpio_in(cpu, arm_cpu_set_irq, 4)</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9">
              <a:extLst>
                <a:ext uri="{FF2B5EF4-FFF2-40B4-BE49-F238E27FC236}">
                  <a16:creationId xmlns:a16="http://schemas.microsoft.com/office/drawing/2014/main" id="{5DB04438-93D3-4DE9-B225-E52BD3DEC790}"/>
                </a:ext>
              </a:extLst>
            </p:cNvPr>
            <p:cNvSpPr/>
            <p:nvPr/>
          </p:nvSpPr>
          <p:spPr>
            <a:xfrm>
              <a:off x="5528729" y="5946000"/>
              <a:ext cx="2489200" cy="553998"/>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irq-&gt;handler = </a:t>
              </a:r>
              <a:r>
                <a:rPr lang="en-US" altLang="zh-CN" sz="1000">
                  <a:latin typeface="Courier New" panose="02070309020205020404" pitchFamily="49" charset="0"/>
                  <a:cs typeface="Courier New" panose="02070309020205020404" pitchFamily="49" charset="0"/>
                </a:rPr>
                <a:t>arm_cpu_set_irq</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irq-&gt;opaque = </a:t>
              </a:r>
              <a:r>
                <a:rPr lang="en-US" altLang="zh-CN" sz="1000">
                  <a:latin typeface="Courier New" panose="02070309020205020404" pitchFamily="49" charset="0"/>
                  <a:cs typeface="Courier New" panose="02070309020205020404" pitchFamily="49" charset="0"/>
                </a:rPr>
                <a:t>DEVICE(cpu)</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irq-&gt;n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1" name="连接符: 肘形 10">
              <a:extLst>
                <a:ext uri="{FF2B5EF4-FFF2-40B4-BE49-F238E27FC236}">
                  <a16:creationId xmlns:a16="http://schemas.microsoft.com/office/drawing/2014/main" id="{153B9830-2C8D-4BBF-AA8B-9C599CEC3A80}"/>
                </a:ext>
              </a:extLst>
            </p:cNvPr>
            <p:cNvCxnSpPr>
              <a:cxnSpLocks/>
              <a:stCxn id="5" idx="3"/>
              <a:endCxn id="10" idx="1"/>
            </p:cNvCxnSpPr>
            <p:nvPr/>
          </p:nvCxnSpPr>
          <p:spPr>
            <a:xfrm>
              <a:off x="5215465" y="6155266"/>
              <a:ext cx="313264" cy="677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CC7C692A-6EA0-4DD4-90CD-81FB87C27080}"/>
                </a:ext>
              </a:extLst>
            </p:cNvPr>
            <p:cNvSpPr/>
            <p:nvPr/>
          </p:nvSpPr>
          <p:spPr>
            <a:xfrm>
              <a:off x="1879598" y="6426198"/>
              <a:ext cx="364913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qdev_init_gpio_out(cpu, cpu-&gt;gt_timer_outputs)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9" name="连接符: 肘形 18">
              <a:extLst>
                <a:ext uri="{FF2B5EF4-FFF2-40B4-BE49-F238E27FC236}">
                  <a16:creationId xmlns:a16="http://schemas.microsoft.com/office/drawing/2014/main" id="{EFA7872D-89E1-4262-A087-B6C9B6B79B91}"/>
                </a:ext>
              </a:extLst>
            </p:cNvPr>
            <p:cNvCxnSpPr>
              <a:cxnSpLocks/>
              <a:stCxn id="2" idx="3"/>
              <a:endCxn id="18" idx="1"/>
            </p:cNvCxnSpPr>
            <p:nvPr/>
          </p:nvCxnSpPr>
          <p:spPr>
            <a:xfrm>
              <a:off x="1566334" y="6290732"/>
              <a:ext cx="313264"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5074453-E7CB-4990-A93C-EAF91AABBBA7}"/>
                </a:ext>
              </a:extLst>
            </p:cNvPr>
            <p:cNvSpPr/>
            <p:nvPr/>
          </p:nvSpPr>
          <p:spPr>
            <a:xfrm>
              <a:off x="118534" y="5690734"/>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[GPIO_IN].ARM.Core.[GPIO_OUT]</a:t>
              </a:r>
              <a:endParaRPr lang="zh-CN" altLang="en-US" sz="1000">
                <a:latin typeface="Courier New" panose="02070309020205020404" pitchFamily="49" charset="0"/>
                <a:cs typeface="Courier New" panose="02070309020205020404" pitchFamily="49" charset="0"/>
              </a:endParaRPr>
            </a:p>
          </p:txBody>
        </p:sp>
        <p:sp>
          <p:nvSpPr>
            <p:cNvPr id="25" name="矩形 24">
              <a:extLst>
                <a:ext uri="{FF2B5EF4-FFF2-40B4-BE49-F238E27FC236}">
                  <a16:creationId xmlns:a16="http://schemas.microsoft.com/office/drawing/2014/main" id="{C3D36C53-8BC1-4164-8804-53B44EB56809}"/>
                </a:ext>
              </a:extLst>
            </p:cNvPr>
            <p:cNvSpPr/>
            <p:nvPr/>
          </p:nvSpPr>
          <p:spPr>
            <a:xfrm>
              <a:off x="1" y="3062797"/>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[GPIO_IN].GIC.[GPIO_OUT]</a:t>
              </a:r>
              <a:endParaRPr lang="zh-CN" altLang="en-US" sz="1000">
                <a:latin typeface="Courier New" panose="02070309020205020404" pitchFamily="49" charset="0"/>
                <a:cs typeface="Courier New" panose="02070309020205020404" pitchFamily="49" charset="0"/>
              </a:endParaRPr>
            </a:p>
          </p:txBody>
        </p:sp>
        <p:sp>
          <p:nvSpPr>
            <p:cNvPr id="26" name="矩形: 圆角 25">
              <a:extLst>
                <a:ext uri="{FF2B5EF4-FFF2-40B4-BE49-F238E27FC236}">
                  <a16:creationId xmlns:a16="http://schemas.microsoft.com/office/drawing/2014/main" id="{B60474E0-EC86-41E8-A14F-42831C3F1230}"/>
                </a:ext>
              </a:extLst>
            </p:cNvPr>
            <p:cNvSpPr/>
            <p:nvPr/>
          </p:nvSpPr>
          <p:spPr>
            <a:xfrm>
              <a:off x="118534" y="4229291"/>
              <a:ext cx="1447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arm_gic_realize()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3" name="矩形: 圆角 12">
              <a:extLst>
                <a:ext uri="{FF2B5EF4-FFF2-40B4-BE49-F238E27FC236}">
                  <a16:creationId xmlns:a16="http://schemas.microsoft.com/office/drawing/2014/main" id="{FEB9567C-AB88-4489-B429-8107AE20F637}"/>
                </a:ext>
              </a:extLst>
            </p:cNvPr>
            <p:cNvSpPr/>
            <p:nvPr/>
          </p:nvSpPr>
          <p:spPr>
            <a:xfrm>
              <a:off x="1807634" y="4229290"/>
              <a:ext cx="2012928"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gic_init_irqs_and_mmio()</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4" name="连接符: 肘形 13">
              <a:extLst>
                <a:ext uri="{FF2B5EF4-FFF2-40B4-BE49-F238E27FC236}">
                  <a16:creationId xmlns:a16="http://schemas.microsoft.com/office/drawing/2014/main" id="{DB24510F-3708-4B82-91DA-6A5055D9EDB1}"/>
                </a:ext>
              </a:extLst>
            </p:cNvPr>
            <p:cNvCxnSpPr>
              <a:cxnSpLocks/>
              <a:stCxn id="13" idx="3"/>
              <a:endCxn id="27" idx="1"/>
            </p:cNvCxnSpPr>
            <p:nvPr/>
          </p:nvCxnSpPr>
          <p:spPr>
            <a:xfrm flipV="1">
              <a:off x="3820562" y="3917927"/>
              <a:ext cx="273192" cy="4463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2D3B5BB2-CFD3-47E9-A506-B0BB35A76EC9}"/>
                </a:ext>
              </a:extLst>
            </p:cNvPr>
            <p:cNvCxnSpPr>
              <a:cxnSpLocks/>
              <a:stCxn id="26" idx="3"/>
              <a:endCxn id="13" idx="1"/>
            </p:cNvCxnSpPr>
            <p:nvPr/>
          </p:nvCxnSpPr>
          <p:spPr>
            <a:xfrm flipV="1">
              <a:off x="1566334" y="4364290"/>
              <a:ext cx="241300" cy="46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95807795-8A5D-4BD6-B805-B46EFEE9165E}"/>
                </a:ext>
              </a:extLst>
            </p:cNvPr>
            <p:cNvSpPr/>
            <p:nvPr/>
          </p:nvSpPr>
          <p:spPr>
            <a:xfrm>
              <a:off x="4093754" y="3782460"/>
              <a:ext cx="304943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qdev_init_gpio_in(GIC, gic_set_irq, 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6" name="连接符: 肘形 35">
              <a:extLst>
                <a:ext uri="{FF2B5EF4-FFF2-40B4-BE49-F238E27FC236}">
                  <a16:creationId xmlns:a16="http://schemas.microsoft.com/office/drawing/2014/main" id="{365FA3AE-6405-4FC2-99AE-648EB24AFFE0}"/>
                </a:ext>
              </a:extLst>
            </p:cNvPr>
            <p:cNvCxnSpPr>
              <a:cxnSpLocks/>
            </p:cNvCxnSpPr>
            <p:nvPr/>
          </p:nvCxnSpPr>
          <p:spPr>
            <a:xfrm rot="16200000" flipV="1">
              <a:off x="6158181" y="3049511"/>
              <a:ext cx="288000" cy="1296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353E85C0-C9D1-4613-8D2E-D5C8039D5247}"/>
                </a:ext>
              </a:extLst>
            </p:cNvPr>
            <p:cNvSpPr/>
            <p:nvPr/>
          </p:nvSpPr>
          <p:spPr>
            <a:xfrm>
              <a:off x="3476531" y="2321348"/>
              <a:ext cx="5667469" cy="1323439"/>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 /* For the GIC, also expose incoming GPIO lines for PPIs for each CPU.</a:t>
              </a:r>
            </a:p>
            <a:p>
              <a:r>
                <a:rPr lang="zh-CN" altLang="en-US" sz="1000">
                  <a:latin typeface="Courier New" panose="02070309020205020404" pitchFamily="49" charset="0"/>
                  <a:cs typeface="Courier New" panose="02070309020205020404" pitchFamily="49" charset="0"/>
                </a:rPr>
                <a:t>     * GPIO array layout is thus:</a:t>
              </a:r>
            </a:p>
            <a:p>
              <a:r>
                <a:rPr lang="zh-CN" altLang="en-US" sz="1000">
                  <a:latin typeface="Courier New" panose="02070309020205020404" pitchFamily="49" charset="0"/>
                  <a:cs typeface="Courier New" panose="02070309020205020404" pitchFamily="49" charset="0"/>
                </a:rPr>
                <a:t>     *  [0..N-1] SPIs</a:t>
              </a:r>
            </a:p>
            <a:p>
              <a:r>
                <a:rPr lang="zh-CN" altLang="en-US" sz="1000">
                  <a:latin typeface="Courier New" panose="02070309020205020404" pitchFamily="49" charset="0"/>
                  <a:cs typeface="Courier New" panose="02070309020205020404" pitchFamily="49" charset="0"/>
                </a:rPr>
                <a:t>     *  [N..N+31] PPIs for CPU 0</a:t>
              </a:r>
            </a:p>
            <a:p>
              <a:r>
                <a:rPr lang="zh-CN" altLang="en-US" sz="1000">
                  <a:latin typeface="Courier New" panose="02070309020205020404" pitchFamily="49" charset="0"/>
                  <a:cs typeface="Courier New" panose="02070309020205020404" pitchFamily="49" charset="0"/>
                </a:rPr>
                <a:t>     *  [N+32..N+63] PPIs for CPU 1</a:t>
              </a:r>
            </a:p>
            <a:p>
              <a:r>
                <a:rPr lang="zh-CN" altLang="en-US" sz="1000">
                  <a:latin typeface="Courier New" panose="02070309020205020404" pitchFamily="49" charset="0"/>
                  <a:cs typeface="Courier New" panose="02070309020205020404" pitchFamily="49" charset="0"/>
                </a:rPr>
                <a:t>     *   ...</a:t>
              </a:r>
            </a:p>
            <a:p>
              <a:r>
                <a:rPr lang="zh-CN" altLang="en-US"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n = (GIC-&gt;num_irq – GIC_INTERNAL) + (GIC-&gt;num_cpu * GIC_INTERNAL)</a:t>
              </a:r>
              <a:endParaRPr lang="zh-CN" altLang="en-US" sz="1000">
                <a:latin typeface="Courier New" panose="02070309020205020404" pitchFamily="49" charset="0"/>
                <a:cs typeface="Courier New" panose="02070309020205020404" pitchFamily="49" charset="0"/>
              </a:endParaRPr>
            </a:p>
          </p:txBody>
        </p:sp>
        <p:sp>
          <p:nvSpPr>
            <p:cNvPr id="46" name="矩形: 圆角 45">
              <a:extLst>
                <a:ext uri="{FF2B5EF4-FFF2-40B4-BE49-F238E27FC236}">
                  <a16:creationId xmlns:a16="http://schemas.microsoft.com/office/drawing/2014/main" id="{7A4F7B9A-4DE8-4805-B115-217BB205767A}"/>
                </a:ext>
              </a:extLst>
            </p:cNvPr>
            <p:cNvSpPr/>
            <p:nvPr/>
          </p:nvSpPr>
          <p:spPr>
            <a:xfrm>
              <a:off x="4093754" y="4430000"/>
              <a:ext cx="1434975"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sysbus_init_irq()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7" name="矩形 46">
              <a:extLst>
                <a:ext uri="{FF2B5EF4-FFF2-40B4-BE49-F238E27FC236}">
                  <a16:creationId xmlns:a16="http://schemas.microsoft.com/office/drawing/2014/main" id="{D11D3157-D909-4D71-A50B-CBDD8EBFC49D}"/>
                </a:ext>
              </a:extLst>
            </p:cNvPr>
            <p:cNvSpPr/>
            <p:nvPr/>
          </p:nvSpPr>
          <p:spPr>
            <a:xfrm>
              <a:off x="4061862" y="4166529"/>
              <a:ext cx="1840997"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for irq/fiq/virq/vfiq</a:t>
              </a:r>
              <a:endParaRPr lang="zh-CN" altLang="en-US" sz="1000">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2B7D8F9C-D4CF-4EAF-BBF5-0F010CE503AC}"/>
                </a:ext>
              </a:extLst>
            </p:cNvPr>
            <p:cNvCxnSpPr>
              <a:cxnSpLocks/>
              <a:stCxn id="13" idx="3"/>
              <a:endCxn id="46" idx="1"/>
            </p:cNvCxnSpPr>
            <p:nvPr/>
          </p:nvCxnSpPr>
          <p:spPr>
            <a:xfrm>
              <a:off x="3820562" y="4364290"/>
              <a:ext cx="273192" cy="200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675343AB-8CBE-4ADE-9A63-EE93091FD24D}"/>
                </a:ext>
              </a:extLst>
            </p:cNvPr>
            <p:cNvSpPr/>
            <p:nvPr/>
          </p:nvSpPr>
          <p:spPr>
            <a:xfrm>
              <a:off x="5728696" y="4346416"/>
              <a:ext cx="2352604"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qdev_init_gpio_out_named</a:t>
              </a:r>
            </a:p>
            <a:p>
              <a:pPr algn="ctr"/>
              <a:r>
                <a:rPr lang="en-US" altLang="zh-CN" sz="1000">
                  <a:solidFill>
                    <a:schemeClr val="tx1"/>
                  </a:solidFill>
                  <a:latin typeface="Courier New" panose="02070309020205020404" pitchFamily="49" charset="0"/>
                  <a:cs typeface="Courier New" panose="02070309020205020404" pitchFamily="49" charset="0"/>
                </a:rPr>
                <a:t>(SysBus, GIC-&gt;parent_irq, 1)</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2" name="连接符: 肘形 51">
              <a:extLst>
                <a:ext uri="{FF2B5EF4-FFF2-40B4-BE49-F238E27FC236}">
                  <a16:creationId xmlns:a16="http://schemas.microsoft.com/office/drawing/2014/main" id="{032572F6-7E08-4D1D-B4C4-B728E08D7B12}"/>
                </a:ext>
              </a:extLst>
            </p:cNvPr>
            <p:cNvCxnSpPr>
              <a:cxnSpLocks/>
              <a:stCxn id="46" idx="3"/>
              <a:endCxn id="51" idx="1"/>
            </p:cNvCxnSpPr>
            <p:nvPr/>
          </p:nvCxnSpPr>
          <p:spPr>
            <a:xfrm flipV="1">
              <a:off x="5528729" y="4490416"/>
              <a:ext cx="199967" cy="745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0B13BF97-9456-41BC-A240-D440C9F167E4}"/>
                </a:ext>
              </a:extLst>
            </p:cNvPr>
            <p:cNvSpPr/>
            <p:nvPr/>
          </p:nvSpPr>
          <p:spPr>
            <a:xfrm>
              <a:off x="4093754" y="4926580"/>
              <a:ext cx="2153137"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memory_region_init_io(ops)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259D7872-5832-4C3E-92DF-B8C78D14024C}"/>
                </a:ext>
              </a:extLst>
            </p:cNvPr>
            <p:cNvCxnSpPr>
              <a:cxnSpLocks/>
              <a:stCxn id="13" idx="3"/>
              <a:endCxn id="60" idx="1"/>
            </p:cNvCxnSpPr>
            <p:nvPr/>
          </p:nvCxnSpPr>
          <p:spPr>
            <a:xfrm>
              <a:off x="3820562" y="4364290"/>
              <a:ext cx="273192" cy="6972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7F4E04B0-4654-4FCE-9B87-F768C27F0DA1}"/>
                </a:ext>
              </a:extLst>
            </p:cNvPr>
            <p:cNvSpPr/>
            <p:nvPr/>
          </p:nvSpPr>
          <p:spPr>
            <a:xfrm>
              <a:off x="4061862" y="5288160"/>
              <a:ext cx="2814332"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.read_with_attrs = gic_dist_read,</a:t>
              </a:r>
            </a:p>
            <a:p>
              <a:r>
                <a:rPr lang="zh-CN" altLang="en-US" sz="1000">
                  <a:latin typeface="Courier New" panose="02070309020205020404" pitchFamily="49" charset="0"/>
                  <a:cs typeface="Courier New" panose="02070309020205020404" pitchFamily="49" charset="0"/>
                </a:rPr>
                <a:t>.write_with_attrs = gic_dist_write,</a:t>
              </a:r>
            </a:p>
          </p:txBody>
        </p:sp>
        <p:cxnSp>
          <p:nvCxnSpPr>
            <p:cNvPr id="67" name="连接符: 肘形 66">
              <a:extLst>
                <a:ext uri="{FF2B5EF4-FFF2-40B4-BE49-F238E27FC236}">
                  <a16:creationId xmlns:a16="http://schemas.microsoft.com/office/drawing/2014/main" id="{25D4D5B2-788C-4076-9127-5C28D5FDD3E5}"/>
                </a:ext>
              </a:extLst>
            </p:cNvPr>
            <p:cNvCxnSpPr>
              <a:cxnSpLocks/>
            </p:cNvCxnSpPr>
            <p:nvPr/>
          </p:nvCxnSpPr>
          <p:spPr>
            <a:xfrm rot="5400000">
              <a:off x="5214867" y="4617020"/>
              <a:ext cx="324000" cy="1224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EE91DC75-2584-478E-B141-39050ECF5605}"/>
                </a:ext>
              </a:extLst>
            </p:cNvPr>
            <p:cNvSpPr/>
            <p:nvPr/>
          </p:nvSpPr>
          <p:spPr>
            <a:xfrm>
              <a:off x="6681605" y="6654379"/>
              <a:ext cx="2499402" cy="215444"/>
            </a:xfrm>
            <a:prstGeom prst="rect">
              <a:avLst/>
            </a:prstGeom>
          </p:spPr>
          <p:txBody>
            <a:bodyPr wrap="none">
              <a:spAutoFit/>
            </a:bodyPr>
            <a:lstStyle/>
            <a:p>
              <a:r>
                <a:rPr lang="en-US" altLang="zh-CN" sz="800">
                  <a:solidFill>
                    <a:srgbClr val="333333"/>
                  </a:solidFill>
                  <a:latin typeface="Courier New" panose="02070309020205020404" pitchFamily="49" charset="0"/>
                  <a:cs typeface="Courier New" panose="02070309020205020404" pitchFamily="49" charset="0"/>
                </a:rPr>
                <a:t>PIC: Programmable Interrupt Controller</a:t>
              </a:r>
              <a:endParaRPr lang="zh-CN" altLang="en-US" sz="800">
                <a:latin typeface="Courier New" panose="02070309020205020404" pitchFamily="49" charset="0"/>
                <a:cs typeface="Courier New" panose="02070309020205020404" pitchFamily="49" charset="0"/>
              </a:endParaRPr>
            </a:p>
          </p:txBody>
        </p:sp>
        <p:cxnSp>
          <p:nvCxnSpPr>
            <p:cNvPr id="83" name="连接符: 曲线 82">
              <a:extLst>
                <a:ext uri="{FF2B5EF4-FFF2-40B4-BE49-F238E27FC236}">
                  <a16:creationId xmlns:a16="http://schemas.microsoft.com/office/drawing/2014/main" id="{9B89DE84-6D0D-45BE-AD44-5B0B36AD3D1F}"/>
                </a:ext>
              </a:extLst>
            </p:cNvPr>
            <p:cNvCxnSpPr>
              <a:cxnSpLocks/>
              <a:stCxn id="51" idx="3"/>
              <a:endCxn id="10" idx="3"/>
            </p:cNvCxnSpPr>
            <p:nvPr/>
          </p:nvCxnSpPr>
          <p:spPr>
            <a:xfrm flipH="1">
              <a:off x="8017929" y="4490416"/>
              <a:ext cx="63371" cy="1732583"/>
            </a:xfrm>
            <a:prstGeom prst="curvedConnector3">
              <a:avLst>
                <a:gd name="adj1" fmla="val -360733"/>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8CD5D6D7-932F-4DBB-B9F3-EC058DD7302D}"/>
                </a:ext>
              </a:extLst>
            </p:cNvPr>
            <p:cNvSpPr/>
            <p:nvPr/>
          </p:nvSpPr>
          <p:spPr>
            <a:xfrm>
              <a:off x="5654181" y="5688270"/>
              <a:ext cx="279616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init_cpus()-&gt;sysbus_connect_irq()</a:t>
              </a:r>
              <a:endParaRPr lang="zh-CN" altLang="en-US" sz="100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963150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1828E18-5787-46EA-8F1B-D0E5C8CDBD37}"/>
              </a:ext>
            </a:extLst>
          </p:cNvPr>
          <p:cNvGraphicFramePr>
            <a:graphicFrameLocks noGrp="1"/>
          </p:cNvGraphicFramePr>
          <p:nvPr>
            <p:extLst>
              <p:ext uri="{D42A27DB-BD31-4B8C-83A1-F6EECF244321}">
                <p14:modId xmlns:p14="http://schemas.microsoft.com/office/powerpoint/2010/main" val="491533171"/>
              </p:ext>
            </p:extLst>
          </p:nvPr>
        </p:nvGraphicFramePr>
        <p:xfrm>
          <a:off x="148815" y="510730"/>
          <a:ext cx="8714526" cy="487680"/>
        </p:xfrm>
        <a:graphic>
          <a:graphicData uri="http://schemas.openxmlformats.org/drawingml/2006/table">
            <a:tbl>
              <a:tblPr/>
              <a:tblGrid>
                <a:gridCol w="1452421">
                  <a:extLst>
                    <a:ext uri="{9D8B030D-6E8A-4147-A177-3AD203B41FA5}">
                      <a16:colId xmlns:a16="http://schemas.microsoft.com/office/drawing/2014/main" val="2769714578"/>
                    </a:ext>
                  </a:extLst>
                </a:gridCol>
                <a:gridCol w="1452421">
                  <a:extLst>
                    <a:ext uri="{9D8B030D-6E8A-4147-A177-3AD203B41FA5}">
                      <a16:colId xmlns:a16="http://schemas.microsoft.com/office/drawing/2014/main" val="2321202347"/>
                    </a:ext>
                  </a:extLst>
                </a:gridCol>
                <a:gridCol w="1452421">
                  <a:extLst>
                    <a:ext uri="{9D8B030D-6E8A-4147-A177-3AD203B41FA5}">
                      <a16:colId xmlns:a16="http://schemas.microsoft.com/office/drawing/2014/main" val="2238811439"/>
                    </a:ext>
                  </a:extLst>
                </a:gridCol>
                <a:gridCol w="1452421">
                  <a:extLst>
                    <a:ext uri="{9D8B030D-6E8A-4147-A177-3AD203B41FA5}">
                      <a16:colId xmlns:a16="http://schemas.microsoft.com/office/drawing/2014/main" val="1077012110"/>
                    </a:ext>
                  </a:extLst>
                </a:gridCol>
                <a:gridCol w="1452421">
                  <a:extLst>
                    <a:ext uri="{9D8B030D-6E8A-4147-A177-3AD203B41FA5}">
                      <a16:colId xmlns:a16="http://schemas.microsoft.com/office/drawing/2014/main" val="3154643181"/>
                    </a:ext>
                  </a:extLst>
                </a:gridCol>
                <a:gridCol w="1452421">
                  <a:extLst>
                    <a:ext uri="{9D8B030D-6E8A-4147-A177-3AD203B41FA5}">
                      <a16:colId xmlns:a16="http://schemas.microsoft.com/office/drawing/2014/main" val="1121490745"/>
                    </a:ext>
                  </a:extLst>
                </a:gridCol>
              </a:tblGrid>
              <a:tr h="0">
                <a:tc>
                  <a:txBody>
                    <a:bodyPr/>
                    <a:lstStyle/>
                    <a:p>
                      <a:r>
                        <a:rPr lang="en-US" altLang="zh-CN" sz="1000">
                          <a:latin typeface="Courier New" panose="02070309020205020404" pitchFamily="49" charset="0"/>
                          <a:cs typeface="Courier New" panose="02070309020205020404" pitchFamily="49" charset="0"/>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30 - 24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23 - 16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15 - 11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10 - 8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7 - 0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588401"/>
                  </a:ext>
                </a:extLst>
              </a:tr>
              <a:tr h="0">
                <a:tc>
                  <a:txBody>
                    <a:bodyPr/>
                    <a:lstStyle/>
                    <a:p>
                      <a:r>
                        <a:rPr lang="en-US" sz="1000">
                          <a:latin typeface="Courier New" panose="02070309020205020404" pitchFamily="49" charset="0"/>
                          <a:cs typeface="Courier New" panose="02070309020205020404" pitchFamily="49" charset="0"/>
                        </a:rPr>
                        <a:t>Enable 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Bus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Device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Function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Register Offset¹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5602176"/>
                  </a:ext>
                </a:extLst>
              </a:tr>
            </a:tbl>
          </a:graphicData>
        </a:graphic>
      </p:graphicFrame>
      <p:sp>
        <p:nvSpPr>
          <p:cNvPr id="3" name="矩形 2">
            <a:extLst>
              <a:ext uri="{FF2B5EF4-FFF2-40B4-BE49-F238E27FC236}">
                <a16:creationId xmlns:a16="http://schemas.microsoft.com/office/drawing/2014/main" id="{EAE10340-648D-4AA8-B658-3DE8A3C5E035}"/>
              </a:ext>
            </a:extLst>
          </p:cNvPr>
          <p:cNvSpPr/>
          <p:nvPr/>
        </p:nvSpPr>
        <p:spPr>
          <a:xfrm>
            <a:off x="-1" y="0"/>
            <a:ext cx="384772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Access Mechanism #1</a:t>
            </a:r>
            <a:endParaRPr lang="zh-CN" altLang="en-US" sz="100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2ADB0FE6-0513-4446-967A-B36F4DCD16A3}"/>
              </a:ext>
            </a:extLst>
          </p:cNvPr>
          <p:cNvSpPr/>
          <p:nvPr/>
        </p:nvSpPr>
        <p:spPr>
          <a:xfrm>
            <a:off x="148815" y="1160993"/>
            <a:ext cx="8714526" cy="1015663"/>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Register Offset has to point to consecutive DWORDs, ie. bits 1:0 are always 0b00 (they are still part of the Register Offset).</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Bus Number     : 8bits, 0-255</a:t>
            </a:r>
          </a:p>
          <a:p>
            <a:r>
              <a:rPr lang="en-US" altLang="zh-CN" sz="1000">
                <a:latin typeface="Courier New" panose="02070309020205020404" pitchFamily="49" charset="0"/>
                <a:cs typeface="Courier New" panose="02070309020205020404" pitchFamily="49" charset="0"/>
              </a:rPr>
              <a:t>Device Number  : 5bits, 0-31</a:t>
            </a:r>
          </a:p>
          <a:p>
            <a:r>
              <a:rPr lang="en-US" altLang="zh-CN" sz="1000">
                <a:latin typeface="Courier New" panose="02070309020205020404" pitchFamily="49" charset="0"/>
                <a:cs typeface="Courier New" panose="02070309020205020404" pitchFamily="49" charset="0"/>
              </a:rPr>
              <a:t>Function Number: 3bits, 0-7</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85184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CF196C1-B735-4099-B6FE-5644294AE261}"/>
              </a:ext>
            </a:extLst>
          </p:cNvPr>
          <p:cNvGraphicFramePr>
            <a:graphicFrameLocks noGrp="1"/>
          </p:cNvGraphicFramePr>
          <p:nvPr>
            <p:extLst>
              <p:ext uri="{D42A27DB-BD31-4B8C-83A1-F6EECF244321}">
                <p14:modId xmlns:p14="http://schemas.microsoft.com/office/powerpoint/2010/main" val="3250135738"/>
              </p:ext>
            </p:extLst>
          </p:nvPr>
        </p:nvGraphicFramePr>
        <p:xfrm>
          <a:off x="0" y="833458"/>
          <a:ext cx="9144000" cy="4351344"/>
        </p:xfrm>
        <a:graphic>
          <a:graphicData uri="http://schemas.openxmlformats.org/drawingml/2006/table">
            <a:tbl>
              <a:tblPr/>
              <a:tblGrid>
                <a:gridCol w="1059255">
                  <a:extLst>
                    <a:ext uri="{9D8B030D-6E8A-4147-A177-3AD203B41FA5}">
                      <a16:colId xmlns:a16="http://schemas.microsoft.com/office/drawing/2014/main" val="1787254373"/>
                    </a:ext>
                  </a:extLst>
                </a:gridCol>
                <a:gridCol w="869133">
                  <a:extLst>
                    <a:ext uri="{9D8B030D-6E8A-4147-A177-3AD203B41FA5}">
                      <a16:colId xmlns:a16="http://schemas.microsoft.com/office/drawing/2014/main" val="297625027"/>
                    </a:ext>
                  </a:extLst>
                </a:gridCol>
                <a:gridCol w="2408222">
                  <a:extLst>
                    <a:ext uri="{9D8B030D-6E8A-4147-A177-3AD203B41FA5}">
                      <a16:colId xmlns:a16="http://schemas.microsoft.com/office/drawing/2014/main" val="157827534"/>
                    </a:ext>
                  </a:extLst>
                </a:gridCol>
                <a:gridCol w="1231271">
                  <a:extLst>
                    <a:ext uri="{9D8B030D-6E8A-4147-A177-3AD203B41FA5}">
                      <a16:colId xmlns:a16="http://schemas.microsoft.com/office/drawing/2014/main" val="1510814641"/>
                    </a:ext>
                  </a:extLst>
                </a:gridCol>
                <a:gridCol w="1883121">
                  <a:extLst>
                    <a:ext uri="{9D8B030D-6E8A-4147-A177-3AD203B41FA5}">
                      <a16:colId xmlns:a16="http://schemas.microsoft.com/office/drawing/2014/main" val="2684139057"/>
                    </a:ext>
                  </a:extLst>
                </a:gridCol>
                <a:gridCol w="1692998">
                  <a:extLst>
                    <a:ext uri="{9D8B030D-6E8A-4147-A177-3AD203B41FA5}">
                      <a16:colId xmlns:a16="http://schemas.microsoft.com/office/drawing/2014/main" val="3280692026"/>
                    </a:ext>
                  </a:extLst>
                </a:gridCol>
              </a:tblGrid>
              <a:tr h="224901">
                <a:tc>
                  <a:txBody>
                    <a:bodyPr/>
                    <a:lstStyle/>
                    <a:p>
                      <a:r>
                        <a:rPr lang="en-US" sz="1000">
                          <a:latin typeface="Courier New" panose="02070309020205020404" pitchFamily="49" charset="0"/>
                          <a:cs typeface="Courier New" panose="02070309020205020404" pitchFamily="49" charset="0"/>
                        </a:rPr>
                        <a:t>register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offset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31-24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23-16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15-8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7-0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5352535"/>
                  </a:ext>
                </a:extLst>
              </a:tr>
              <a:tr h="224901">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Device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extLst>
                  <a:ext uri="{0D108BD9-81ED-4DB2-BD59-A6C34878D82A}">
                    <a16:rowId xmlns:a16="http://schemas.microsoft.com/office/drawing/2014/main" val="598646154"/>
                  </a:ext>
                </a:extLst>
              </a:tr>
              <a:tr h="224901">
                <a:tc>
                  <a:txBody>
                    <a:bodyPr/>
                    <a:lstStyle/>
                    <a:p>
                      <a:r>
                        <a:rPr lang="en-US" altLang="zh-CN" sz="1000">
                          <a:latin typeface="Courier New" panose="02070309020205020404" pitchFamily="49" charset="0"/>
                          <a:cs typeface="Courier New" panose="02070309020205020404" pitchFamily="49" charset="0"/>
                        </a:rPr>
                        <a:t>01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Status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Command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extLst>
                  <a:ext uri="{0D108BD9-81ED-4DB2-BD59-A6C34878D82A}">
                    <a16:rowId xmlns:a16="http://schemas.microsoft.com/office/drawing/2014/main" val="2686792992"/>
                  </a:ext>
                </a:extLst>
              </a:tr>
              <a:tr h="224901">
                <a:tc>
                  <a:txBody>
                    <a:bodyPr/>
                    <a:lstStyle/>
                    <a:p>
                      <a:r>
                        <a:rPr lang="en-US" altLang="zh-CN" sz="1000">
                          <a:latin typeface="Courier New" panose="02070309020205020404" pitchFamily="49" charset="0"/>
                          <a:cs typeface="Courier New" panose="02070309020205020404" pitchFamily="49" charset="0"/>
                        </a:rPr>
                        <a:t>02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Class code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Subclass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Prog IF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Revision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53097"/>
                  </a:ext>
                </a:extLst>
              </a:tr>
              <a:tr h="400910">
                <a:tc>
                  <a:txBody>
                    <a:bodyPr/>
                    <a:lstStyle/>
                    <a:p>
                      <a:r>
                        <a:rPr lang="en-US" altLang="zh-CN" sz="1000">
                          <a:latin typeface="Courier New" panose="02070309020205020404" pitchFamily="49" charset="0"/>
                          <a:cs typeface="Courier New" panose="02070309020205020404" pitchFamily="49" charset="0"/>
                        </a:rPr>
                        <a:t>03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BIST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Header type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Latency Timer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Cache Line Size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926823"/>
                  </a:ext>
                </a:extLst>
              </a:tr>
              <a:tr h="224901">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#0 (BAR0)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77072989"/>
                  </a:ext>
                </a:extLst>
              </a:tr>
              <a:tr h="224901">
                <a:tc>
                  <a:txBody>
                    <a:bodyPr/>
                    <a:lstStyle/>
                    <a:p>
                      <a:r>
                        <a:rPr lang="en-US" altLang="zh-CN" sz="1000">
                          <a:latin typeface="Courier New" panose="02070309020205020404" pitchFamily="49" charset="0"/>
                          <a:cs typeface="Courier New" panose="02070309020205020404" pitchFamily="49" charset="0"/>
                        </a:rPr>
                        <a:t>05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#1 (BAR1)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27136916"/>
                  </a:ext>
                </a:extLst>
              </a:tr>
              <a:tr h="224901">
                <a:tc>
                  <a:txBody>
                    <a:bodyPr/>
                    <a:lstStyle/>
                    <a:p>
                      <a:r>
                        <a:rPr lang="en-US" altLang="zh-CN" sz="1000">
                          <a:latin typeface="Courier New" panose="02070309020205020404" pitchFamily="49" charset="0"/>
                          <a:cs typeface="Courier New" panose="02070309020205020404" pitchFamily="49" charset="0"/>
                        </a:rPr>
                        <a:t>06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#2 (BAR2)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3240499"/>
                  </a:ext>
                </a:extLst>
              </a:tr>
              <a:tr h="224901">
                <a:tc>
                  <a:txBody>
                    <a:bodyPr/>
                    <a:lstStyle/>
                    <a:p>
                      <a:r>
                        <a:rPr lang="en-US" altLang="zh-CN" sz="1000">
                          <a:latin typeface="Courier New" panose="02070309020205020404" pitchFamily="49" charset="0"/>
                          <a:cs typeface="Courier New" panose="02070309020205020404" pitchFamily="49" charset="0"/>
                        </a:rPr>
                        <a:t>07</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000">
                          <a:latin typeface="Courier New" panose="02070309020205020404" pitchFamily="49" charset="0"/>
                          <a:cs typeface="Courier New" panose="02070309020205020404" pitchFamily="49" charset="0"/>
                        </a:rPr>
                        <a:t>1C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#3 (BAR3)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80447113"/>
                  </a:ext>
                </a:extLst>
              </a:tr>
              <a:tr h="224901">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#4 (BAR4)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78057964"/>
                  </a:ext>
                </a:extLst>
              </a:tr>
              <a:tr h="224901">
                <a:tc>
                  <a:txBody>
                    <a:bodyPr/>
                    <a:lstStyle/>
                    <a:p>
                      <a:r>
                        <a:rPr lang="en-US" altLang="zh-CN" sz="1000">
                          <a:latin typeface="Courier New" panose="02070309020205020404" pitchFamily="49" charset="0"/>
                          <a:cs typeface="Courier New" panose="02070309020205020404" pitchFamily="49" charset="0"/>
                        </a:rPr>
                        <a:t>09</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#5 (BAR5)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53520309"/>
                  </a:ext>
                </a:extLst>
              </a:tr>
              <a:tr h="224901">
                <a:tc>
                  <a:txBody>
                    <a:bodyPr/>
                    <a:lstStyle/>
                    <a:p>
                      <a:r>
                        <a:rPr lang="en-US" sz="1000">
                          <a:latin typeface="Courier New" panose="02070309020205020404" pitchFamily="49" charset="0"/>
                          <a:cs typeface="Courier New" panose="02070309020205020404" pitchFamily="49" charset="0"/>
                        </a:rPr>
                        <a:t>0A</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Cardbus CIS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07571"/>
                  </a:ext>
                </a:extLst>
              </a:tr>
              <a:tr h="224901">
                <a:tc>
                  <a:txBody>
                    <a:bodyPr/>
                    <a:lstStyle/>
                    <a:p>
                      <a:r>
                        <a:rPr lang="en-US" sz="1000">
                          <a:latin typeface="Courier New" panose="02070309020205020404" pitchFamily="49" charset="0"/>
                          <a:cs typeface="Courier New" panose="02070309020205020404" pitchFamily="49" charset="0"/>
                        </a:rPr>
                        <a:t>0B</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2C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Subsystem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Subsystem 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850062835"/>
                  </a:ext>
                </a:extLst>
              </a:tr>
              <a:tr h="224901">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Expansion ROM base address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83043515"/>
                  </a:ext>
                </a:extLst>
              </a:tr>
              <a:tr h="400910">
                <a:tc>
                  <a:txBody>
                    <a:bodyPr/>
                    <a:lstStyle/>
                    <a:p>
                      <a:r>
                        <a:rPr lang="en-US" sz="1000">
                          <a:latin typeface="Courier New" panose="02070309020205020404" pitchFamily="49" charset="0"/>
                          <a:cs typeface="Courier New" panose="02070309020205020404" pitchFamily="49" charset="0"/>
                        </a:rPr>
                        <a:t>0D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Capabilities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8016606"/>
                  </a:ext>
                </a:extLst>
              </a:tr>
              <a:tr h="224901">
                <a:tc>
                  <a:txBody>
                    <a:bodyPr/>
                    <a:lstStyle/>
                    <a:p>
                      <a:r>
                        <a:rPr lang="en-US" sz="1000">
                          <a:latin typeface="Courier New" panose="02070309020205020404" pitchFamily="49" charset="0"/>
                          <a:cs typeface="Courier New" panose="02070309020205020404" pitchFamily="49" charset="0"/>
                        </a:rPr>
                        <a:t>0E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0067893"/>
                  </a:ext>
                </a:extLst>
              </a:tr>
              <a:tr h="400910">
                <a:tc>
                  <a:txBody>
                    <a:bodyPr/>
                    <a:lstStyle/>
                    <a:p>
                      <a:r>
                        <a:rPr lang="en-US" sz="1000">
                          <a:latin typeface="Courier New" panose="02070309020205020404" pitchFamily="49" charset="0"/>
                          <a:cs typeface="Courier New" panose="02070309020205020404" pitchFamily="49" charset="0"/>
                        </a:rPr>
                        <a:t>0F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3C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Max latency</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Min Grant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PIN</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Line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2143912"/>
                  </a:ext>
                </a:extLst>
              </a:tr>
            </a:tbl>
          </a:graphicData>
        </a:graphic>
      </p:graphicFrame>
      <p:sp>
        <p:nvSpPr>
          <p:cNvPr id="3" name="矩形 2">
            <a:extLst>
              <a:ext uri="{FF2B5EF4-FFF2-40B4-BE49-F238E27FC236}">
                <a16:creationId xmlns:a16="http://schemas.microsoft.com/office/drawing/2014/main" id="{E2B9B81C-D7A8-4291-922F-F8D8309D7072}"/>
              </a:ext>
            </a:extLst>
          </p:cNvPr>
          <p:cNvSpPr/>
          <p:nvPr/>
        </p:nvSpPr>
        <p:spPr>
          <a:xfrm>
            <a:off x="-1" y="0"/>
            <a:ext cx="3268301"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Header Type 0x00</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211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41F9DD-CCA0-4655-8F28-577204272223}"/>
              </a:ext>
            </a:extLst>
          </p:cNvPr>
          <p:cNvSpPr/>
          <p:nvPr/>
        </p:nvSpPr>
        <p:spPr>
          <a:xfrm>
            <a:off x="-1" y="0"/>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#Memory</a:t>
            </a:r>
            <a:endParaRPr lang="zh-CN" altLang="en-US" sz="100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8B850A12-8571-4DE4-8EFC-85D96DFAC7C0}"/>
              </a:ext>
            </a:extLst>
          </p:cNvPr>
          <p:cNvGraphicFramePr>
            <a:graphicFrameLocks noGrp="1"/>
          </p:cNvGraphicFramePr>
          <p:nvPr>
            <p:extLst>
              <p:ext uri="{D42A27DB-BD31-4B8C-83A1-F6EECF244321}">
                <p14:modId xmlns:p14="http://schemas.microsoft.com/office/powerpoint/2010/main" val="4205503024"/>
              </p:ext>
            </p:extLst>
          </p:nvPr>
        </p:nvGraphicFramePr>
        <p:xfrm>
          <a:off x="221244" y="558140"/>
          <a:ext cx="8044572" cy="8833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890020322"/>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4-31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16-bytes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Prefetchable:</a:t>
                      </a:r>
                    </a:p>
                    <a:p>
                      <a:r>
                        <a:rPr lang="en-US" sz="1000">
                          <a:latin typeface="Courier New" panose="02070309020205020404" pitchFamily="49" charset="0"/>
                          <a:cs typeface="Courier New" panose="02070309020205020404" pitchFamily="49" charset="0"/>
                        </a:rPr>
                        <a:t>0: no</a:t>
                      </a:r>
                    </a:p>
                    <a:p>
                      <a:r>
                        <a:rPr lang="en-US" sz="1000">
                          <a:latin typeface="Courier New" panose="02070309020205020404" pitchFamily="49" charset="0"/>
                          <a:cs typeface="Courier New" panose="02070309020205020404" pitchFamily="49" charset="0"/>
                        </a:rPr>
                        <a:t>1: yes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Locatable:</a:t>
                      </a:r>
                    </a:p>
                    <a:p>
                      <a:r>
                        <a:rPr lang="en-US" sz="1000">
                          <a:latin typeface="Courier New" panose="02070309020205020404" pitchFamily="49" charset="0"/>
                          <a:cs typeface="Courier New" panose="02070309020205020404" pitchFamily="49" charset="0"/>
                        </a:rPr>
                        <a:t>0: any 32-bits</a:t>
                      </a:r>
                    </a:p>
                    <a:p>
                      <a:r>
                        <a:rPr lang="en-US" sz="1000">
                          <a:latin typeface="Courier New" panose="02070309020205020404" pitchFamily="49" charset="0"/>
                          <a:cs typeface="Courier New" panose="02070309020205020404" pitchFamily="49" charset="0"/>
                        </a:rPr>
                        <a:t>1:</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&lt;=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1MiB</a:t>
                      </a:r>
                    </a:p>
                    <a:p>
                      <a:r>
                        <a:rPr lang="en-US" sz="1000">
                          <a:latin typeface="Courier New" panose="02070309020205020404" pitchFamily="49" charset="0"/>
                          <a:cs typeface="Courier New" panose="02070309020205020404" pitchFamily="49" charset="0"/>
                        </a:rPr>
                        <a:t>2: any 64-bits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
        <p:nvSpPr>
          <p:cNvPr id="6" name="矩形 5">
            <a:extLst>
              <a:ext uri="{FF2B5EF4-FFF2-40B4-BE49-F238E27FC236}">
                <a16:creationId xmlns:a16="http://schemas.microsoft.com/office/drawing/2014/main" id="{5042C953-EFA0-4217-8E93-2717763A2AFB}"/>
              </a:ext>
            </a:extLst>
          </p:cNvPr>
          <p:cNvSpPr/>
          <p:nvPr/>
        </p:nvSpPr>
        <p:spPr>
          <a:xfrm>
            <a:off x="-1" y="174492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#I/O</a:t>
            </a:r>
            <a:endParaRPr lang="zh-CN" altLang="en-US" sz="1000">
              <a:latin typeface="Courier New" panose="02070309020205020404" pitchFamily="49" charset="0"/>
              <a:cs typeface="Courier New" panose="02070309020205020404" pitchFamily="49" charset="0"/>
            </a:endParaRPr>
          </a:p>
        </p:txBody>
      </p:sp>
      <p:graphicFrame>
        <p:nvGraphicFramePr>
          <p:cNvPr id="7" name="表格 6">
            <a:extLst>
              <a:ext uri="{FF2B5EF4-FFF2-40B4-BE49-F238E27FC236}">
                <a16:creationId xmlns:a16="http://schemas.microsoft.com/office/drawing/2014/main" id="{A8AB7CD3-59B3-4E60-9BC0-4C06915A795E}"/>
              </a:ext>
            </a:extLst>
          </p:cNvPr>
          <p:cNvGraphicFramePr>
            <a:graphicFrameLocks noGrp="1"/>
          </p:cNvGraphicFramePr>
          <p:nvPr>
            <p:extLst>
              <p:ext uri="{D42A27DB-BD31-4B8C-83A1-F6EECF244321}">
                <p14:modId xmlns:p14="http://schemas.microsoft.com/office/powerpoint/2010/main" val="1032410883"/>
              </p:ext>
            </p:extLst>
          </p:nvPr>
        </p:nvGraphicFramePr>
        <p:xfrm>
          <a:off x="221244" y="2303062"/>
          <a:ext cx="6033429" cy="7309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2-31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4-bytes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Tree>
    <p:extLst>
      <p:ext uri="{BB962C8B-B14F-4D97-AF65-F5344CB8AC3E}">
        <p14:creationId xmlns:p14="http://schemas.microsoft.com/office/powerpoint/2010/main" val="2773233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g-blog.csdn.net/20160607145301146">
            <a:extLst>
              <a:ext uri="{FF2B5EF4-FFF2-40B4-BE49-F238E27FC236}">
                <a16:creationId xmlns:a16="http://schemas.microsoft.com/office/drawing/2014/main" id="{EE64C48D-4464-4337-8D9F-31C7907FD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60" y="1296154"/>
            <a:ext cx="6527942" cy="386432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status</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16147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command</a:t>
            </a:r>
            <a:endParaRPr lang="zh-CN" altLang="en-US" sz="1000">
              <a:latin typeface="Courier New" panose="02070309020205020404" pitchFamily="49" charset="0"/>
              <a:cs typeface="Courier New" panose="02070309020205020404" pitchFamily="49" charset="0"/>
            </a:endParaRPr>
          </a:p>
        </p:txBody>
      </p:sp>
      <p:pic>
        <p:nvPicPr>
          <p:cNvPr id="7170" name="Picture 2" descr="https://img-blog.csdn.net/20160607145322135">
            <a:extLst>
              <a:ext uri="{FF2B5EF4-FFF2-40B4-BE49-F238E27FC236}">
                <a16:creationId xmlns:a16="http://schemas.microsoft.com/office/drawing/2014/main" id="{646E9A25-C954-4D4F-B622-AB7DC1D7E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53" y="1612059"/>
            <a:ext cx="5911613" cy="363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96" name="guest发出中断信号退出kvm，kvm直接和vhost-backend通信，然后网络数据将交由vhost-backend 进行处理。…"/>
          <p:cNvSpPr txBox="1"/>
          <p:nvPr/>
        </p:nvSpPr>
        <p:spPr>
          <a:xfrm>
            <a:off x="4472976" y="1194042"/>
            <a:ext cx="4671024" cy="687689"/>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lang="en-US" altLang="zh-CN" sz="1000"/>
              <a:t>vhost-user</a:t>
            </a:r>
            <a:r>
              <a:rPr lang="zh-CN" altLang="en-US" sz="1000"/>
              <a:t>的转发线程绑定固定的</a:t>
            </a:r>
            <a:r>
              <a:rPr lang="en-US" altLang="zh-CN" sz="1000"/>
              <a:t>cpu</a:t>
            </a:r>
            <a:r>
              <a:rPr lang="zh-CN" altLang="en-US" sz="1000"/>
              <a:t>核，轮训队列进行首发包，无需由</a:t>
            </a:r>
            <a:r>
              <a:rPr lang="en-US" altLang="zh-CN" sz="1000"/>
              <a:t>guest</a:t>
            </a:r>
            <a:r>
              <a:rPr lang="zh-CN" altLang="en-US" sz="1000"/>
              <a:t>发送中断通知</a:t>
            </a:r>
            <a:r>
              <a:rPr lang="en-US" altLang="zh-CN" sz="1000"/>
              <a:t>vhost-user</a:t>
            </a:r>
            <a:endParaRPr sz="1000"/>
          </a:p>
          <a:p>
            <a:pPr defTabSz="321457">
              <a:defRPr sz="1400" b="0">
                <a:latin typeface="Arial"/>
                <a:ea typeface="Arial"/>
                <a:cs typeface="Arial"/>
                <a:sym typeface="Arial"/>
              </a:defRPr>
            </a:pPr>
            <a:r>
              <a:rPr sz="1000"/>
              <a:t>vhost-user的io路径</a:t>
            </a:r>
            <a:r>
              <a:rPr lang="zh-CN" altLang="en-US" sz="1000"/>
              <a:t>：</a:t>
            </a:r>
            <a:r>
              <a:rPr lang="en-US" altLang="zh-CN" sz="1000"/>
              <a:t>g</a:t>
            </a:r>
            <a:r>
              <a:rPr sz="1000"/>
              <a:t>uest设置好tx</a:t>
            </a:r>
            <a:r>
              <a:rPr lang="zh-CN" altLang="en-US" sz="1000"/>
              <a:t> </a:t>
            </a:r>
            <a:r>
              <a:rPr lang="zh-CN" altLang="en-US" sz="1000">
                <a:sym typeface="Wingdings"/>
              </a:rPr>
              <a:t></a:t>
            </a:r>
            <a:r>
              <a:rPr lang="en-US" altLang="zh-CN" sz="1000">
                <a:sym typeface="Wingdings"/>
              </a:rPr>
              <a:t> vhost-user</a:t>
            </a:r>
            <a:r>
              <a:rPr lang="zh-CN" altLang="en-US" sz="1000">
                <a:sym typeface="Wingdings"/>
              </a:rPr>
              <a:t>轮询到数据变化，将</a:t>
            </a:r>
            <a:r>
              <a:rPr sz="1000"/>
              <a:t>tx数据直接发送到nic设备。</a:t>
            </a:r>
          </a:p>
        </p:txBody>
      </p:sp>
      <p:sp>
        <p:nvSpPr>
          <p:cNvPr id="197" name="矩形"/>
          <p:cNvSpPr/>
          <p:nvPr/>
        </p:nvSpPr>
        <p:spPr>
          <a:xfrm>
            <a:off x="129439" y="196930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75400" y="209025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239801" y="209025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129439" y="47817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540407" y="2324124"/>
            <a:ext cx="567416"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120682" y="44514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610831" y="68603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57900" y="70284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937604" y="127981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624167" y="676458"/>
            <a:ext cx="616551"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8" name="1"/>
          <p:cNvSpPr txBox="1"/>
          <p:nvPr/>
        </p:nvSpPr>
        <p:spPr>
          <a:xfrm>
            <a:off x="2325035" y="1557712"/>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560912" y="171254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1" name="vhost-user"/>
          <p:cNvSpPr/>
          <p:nvPr/>
        </p:nvSpPr>
        <p:spPr>
          <a:xfrm>
            <a:off x="255961" y="685387"/>
            <a:ext cx="1110772"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89117" y="151854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 name="肘形连接符 2"/>
          <p:cNvCxnSpPr/>
          <p:nvPr/>
        </p:nvCxnSpPr>
        <p:spPr>
          <a:xfrm rot="5400000" flipH="1">
            <a:off x="2084207" y="213644"/>
            <a:ext cx="653" cy="2546374"/>
          </a:xfrm>
          <a:prstGeom prst="bentConnector3">
            <a:avLst>
              <a:gd name="adj1" fmla="val -3500765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316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72ABC3-A9EC-41C3-9DBB-049C6F576B6A}"/>
              </a:ext>
            </a:extLst>
          </p:cNvPr>
          <p:cNvSpPr/>
          <p:nvPr/>
        </p:nvSpPr>
        <p:spPr>
          <a:xfrm>
            <a:off x="208231" y="58847"/>
            <a:ext cx="8582684" cy="1015663"/>
          </a:xfrm>
          <a:prstGeom prst="rect">
            <a:avLst/>
          </a:prstGeom>
        </p:spPr>
        <p:txBody>
          <a:bodyPr wrap="square">
            <a:spAutoFit/>
          </a:bodyPr>
          <a:lstStyle/>
          <a:p>
            <a:r>
              <a:rPr lang="zh-CN" altLang="en-US" sz="1000"/>
              <a:t>每个</a:t>
            </a:r>
            <a:r>
              <a:rPr lang="en-US" altLang="zh-CN" sz="1000"/>
              <a:t>PCIe</a:t>
            </a:r>
            <a:r>
              <a:rPr lang="zh-CN" altLang="en-US" sz="1000"/>
              <a:t>设备，都有自己的内部空间，这部分空间如果开放给</a:t>
            </a:r>
            <a:r>
              <a:rPr lang="en-US" altLang="zh-CN" sz="1000"/>
              <a:t>Host</a:t>
            </a:r>
            <a:r>
              <a:rPr lang="zh-CN" altLang="en-US" sz="1000"/>
              <a:t>（软件或者</a:t>
            </a:r>
            <a:r>
              <a:rPr lang="en-US" altLang="zh-CN" sz="1000"/>
              <a:t>CPU)</a:t>
            </a:r>
            <a:r>
              <a:rPr lang="zh-CN" altLang="en-US" sz="1000"/>
              <a:t>访问，那么</a:t>
            </a:r>
            <a:r>
              <a:rPr lang="en-US" altLang="zh-CN" sz="1000"/>
              <a:t>Host</a:t>
            </a:r>
            <a:r>
              <a:rPr lang="zh-CN" altLang="en-US" sz="1000"/>
              <a:t>怎样才能往这部分空间写入数据，或者读数据呢？</a:t>
            </a:r>
          </a:p>
          <a:p>
            <a:r>
              <a:rPr lang="zh-CN" altLang="en-US" sz="1000"/>
              <a:t>我们知道，</a:t>
            </a:r>
            <a:r>
              <a:rPr lang="en-US" altLang="zh-CN" sz="1000"/>
              <a:t>CPU</a:t>
            </a:r>
            <a:r>
              <a:rPr lang="zh-CN" altLang="en-US" sz="1000"/>
              <a:t>只能直接访问</a:t>
            </a:r>
            <a:r>
              <a:rPr lang="en-US" altLang="zh-CN" sz="1000"/>
              <a:t>Host</a:t>
            </a:r>
            <a:r>
              <a:rPr lang="zh-CN" altLang="en-US" sz="1000"/>
              <a:t>内存（</a:t>
            </a:r>
            <a:r>
              <a:rPr lang="en-US" altLang="zh-CN" sz="1000"/>
              <a:t>Memory</a:t>
            </a:r>
            <a:r>
              <a:rPr lang="zh-CN" altLang="en-US" sz="1000"/>
              <a:t>）空间（或者</a:t>
            </a:r>
            <a:r>
              <a:rPr lang="en-US" altLang="zh-CN" sz="1000"/>
              <a:t>IO</a:t>
            </a:r>
            <a:r>
              <a:rPr lang="zh-CN" altLang="en-US" sz="1000"/>
              <a:t>空间，我们不考虑），不对</a:t>
            </a:r>
            <a:r>
              <a:rPr lang="en-US" altLang="zh-CN" sz="1000"/>
              <a:t>PCIe</a:t>
            </a:r>
            <a:r>
              <a:rPr lang="zh-CN" altLang="en-US" sz="1000"/>
              <a:t>等外设直接操作。怎么办？记得皇帝身边那个有根的太监吗？</a:t>
            </a:r>
            <a:r>
              <a:rPr lang="en-US" altLang="zh-CN" sz="1000"/>
              <a:t>Root Complex</a:t>
            </a:r>
            <a:r>
              <a:rPr lang="zh-CN" altLang="en-US" sz="1000"/>
              <a:t>，</a:t>
            </a:r>
            <a:r>
              <a:rPr lang="en-US" altLang="zh-CN" sz="1000"/>
              <a:t>RC</a:t>
            </a:r>
            <a:r>
              <a:rPr lang="zh-CN" altLang="en-US" sz="1000"/>
              <a:t>。</a:t>
            </a:r>
            <a:r>
              <a:rPr lang="en-US" altLang="zh-CN" sz="1000"/>
              <a:t>RC</a:t>
            </a:r>
            <a:r>
              <a:rPr lang="zh-CN" altLang="en-US" sz="1000"/>
              <a:t>可以为</a:t>
            </a:r>
            <a:r>
              <a:rPr lang="en-US" altLang="zh-CN" sz="1000"/>
              <a:t>CPU</a:t>
            </a:r>
            <a:r>
              <a:rPr lang="zh-CN" altLang="en-US" sz="1000"/>
              <a:t>分忧。</a:t>
            </a:r>
          </a:p>
          <a:p>
            <a:r>
              <a:rPr lang="zh-CN" altLang="en-US" sz="1000"/>
              <a:t>解决办法是：</a:t>
            </a:r>
            <a:r>
              <a:rPr lang="en-US" altLang="zh-CN" sz="1000"/>
              <a:t>CPU</a:t>
            </a:r>
            <a:r>
              <a:rPr lang="zh-CN" altLang="en-US" sz="1000"/>
              <a:t>如果想访问某个设备的空间，由于它不能（或者不屑）亲自跟那些</a:t>
            </a:r>
            <a:r>
              <a:rPr lang="en-US" altLang="zh-CN" sz="1000"/>
              <a:t>PCIe</a:t>
            </a:r>
            <a:r>
              <a:rPr lang="zh-CN" altLang="en-US" sz="1000"/>
              <a:t>外设打交道，因此叫太监</a:t>
            </a:r>
            <a:r>
              <a:rPr lang="en-US" altLang="zh-CN" sz="1000"/>
              <a:t>RC</a:t>
            </a:r>
            <a:r>
              <a:rPr lang="zh-CN" altLang="en-US" sz="1000"/>
              <a:t>去办。比如，如果</a:t>
            </a:r>
            <a:r>
              <a:rPr lang="en-US" altLang="zh-CN" sz="1000"/>
              <a:t>CPU</a:t>
            </a:r>
            <a:r>
              <a:rPr lang="zh-CN" altLang="en-US" sz="1000"/>
              <a:t>想读</a:t>
            </a:r>
            <a:r>
              <a:rPr lang="en-US" altLang="zh-CN" sz="1000"/>
              <a:t>PCIe</a:t>
            </a:r>
            <a:r>
              <a:rPr lang="zh-CN" altLang="en-US" sz="1000"/>
              <a:t>外设的数据，先叫</a:t>
            </a:r>
            <a:r>
              <a:rPr lang="en-US" altLang="zh-CN" sz="1000"/>
              <a:t>RC</a:t>
            </a:r>
            <a:r>
              <a:rPr lang="zh-CN" altLang="en-US" sz="1000"/>
              <a:t>通过</a:t>
            </a:r>
            <a:r>
              <a:rPr lang="en-US" altLang="zh-CN" sz="1000"/>
              <a:t>TLP</a:t>
            </a:r>
            <a:r>
              <a:rPr lang="zh-CN" altLang="en-US" sz="1000"/>
              <a:t>把数据从</a:t>
            </a:r>
            <a:r>
              <a:rPr lang="en-US" altLang="zh-CN" sz="1000"/>
              <a:t>PCIe</a:t>
            </a:r>
            <a:r>
              <a:rPr lang="zh-CN" altLang="en-US" sz="1000"/>
              <a:t>外设读到</a:t>
            </a:r>
            <a:r>
              <a:rPr lang="en-US" altLang="zh-CN" sz="1000"/>
              <a:t>Host</a:t>
            </a:r>
            <a:r>
              <a:rPr lang="zh-CN" altLang="en-US" sz="1000"/>
              <a:t>内存，然后</a:t>
            </a:r>
            <a:r>
              <a:rPr lang="en-US" altLang="zh-CN" sz="1000"/>
              <a:t>CPU</a:t>
            </a:r>
            <a:r>
              <a:rPr lang="zh-CN" altLang="en-US" sz="1000"/>
              <a:t>从</a:t>
            </a:r>
            <a:r>
              <a:rPr lang="en-US" altLang="zh-CN" sz="1000"/>
              <a:t>Host</a:t>
            </a:r>
            <a:r>
              <a:rPr lang="zh-CN" altLang="en-US" sz="1000"/>
              <a:t>内存读数据；如果</a:t>
            </a:r>
            <a:r>
              <a:rPr lang="en-US" altLang="zh-CN" sz="1000"/>
              <a:t>CPU</a:t>
            </a:r>
            <a:r>
              <a:rPr lang="zh-CN" altLang="en-US" sz="1000"/>
              <a:t>要往外设写数据，则先把数据在内存中准备好，然后叫</a:t>
            </a:r>
            <a:r>
              <a:rPr lang="en-US" altLang="zh-CN" sz="1000"/>
              <a:t>RC</a:t>
            </a:r>
            <a:r>
              <a:rPr lang="zh-CN" altLang="en-US" sz="1000"/>
              <a:t>通过</a:t>
            </a:r>
            <a:r>
              <a:rPr lang="en-US" altLang="zh-CN" sz="1000"/>
              <a:t>TLP</a:t>
            </a:r>
            <a:r>
              <a:rPr lang="zh-CN" altLang="en-US" sz="1000"/>
              <a:t>写入到</a:t>
            </a:r>
            <a:r>
              <a:rPr lang="en-US" altLang="zh-CN" sz="1000"/>
              <a:t>PCIe</a:t>
            </a:r>
            <a:r>
              <a:rPr lang="zh-CN" altLang="en-US" sz="1000"/>
              <a:t>设备。完美！</a:t>
            </a:r>
          </a:p>
        </p:txBody>
      </p:sp>
      <p:pic>
        <p:nvPicPr>
          <p:cNvPr id="3074" name="Picture 2" descr="http://www.ssdfans.com/wp-content/uploads/2016/08/082916_1254_PCIe4.png">
            <a:extLst>
              <a:ext uri="{FF2B5EF4-FFF2-40B4-BE49-F238E27FC236}">
                <a16:creationId xmlns:a16="http://schemas.microsoft.com/office/drawing/2014/main" id="{02BA53F2-D8C4-4193-95C0-9F9FFE927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31" y="1104900"/>
            <a:ext cx="39624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AC6325-9C40-46D5-AEE8-3C624ECB7A3C}"/>
              </a:ext>
            </a:extLst>
          </p:cNvPr>
          <p:cNvSpPr/>
          <p:nvPr/>
        </p:nvSpPr>
        <p:spPr>
          <a:xfrm>
            <a:off x="81481" y="3403870"/>
            <a:ext cx="8981037" cy="1169551"/>
          </a:xfrm>
          <a:prstGeom prst="rect">
            <a:avLst/>
          </a:prstGeom>
        </p:spPr>
        <p:txBody>
          <a:bodyPr wrap="square">
            <a:spAutoFit/>
          </a:bodyPr>
          <a:lstStyle/>
          <a:p>
            <a:r>
              <a:rPr lang="zh-CN" altLang="en-US" sz="1000"/>
              <a:t>上图例子中，最左边虚线的表示</a:t>
            </a:r>
            <a:r>
              <a:rPr lang="en-US" altLang="zh-CN" sz="1000"/>
              <a:t>CPU</a:t>
            </a:r>
            <a:r>
              <a:rPr lang="zh-CN" altLang="en-US" sz="1000"/>
              <a:t>要读</a:t>
            </a:r>
            <a:r>
              <a:rPr lang="en-US" altLang="zh-CN" sz="1000"/>
              <a:t>Endpoint A</a:t>
            </a:r>
            <a:r>
              <a:rPr lang="zh-CN" altLang="en-US" sz="1000"/>
              <a:t>的数据，</a:t>
            </a:r>
            <a:r>
              <a:rPr lang="en-US" altLang="zh-CN" sz="1000"/>
              <a:t>RC</a:t>
            </a:r>
            <a:r>
              <a:rPr lang="zh-CN" altLang="en-US" sz="1000"/>
              <a:t>则通过</a:t>
            </a:r>
            <a:r>
              <a:rPr lang="en-US" altLang="zh-CN" sz="1000"/>
              <a:t>TLP</a:t>
            </a:r>
            <a:r>
              <a:rPr lang="zh-CN" altLang="en-US" sz="1000"/>
              <a:t>（经历</a:t>
            </a:r>
            <a:r>
              <a:rPr lang="en-US" altLang="zh-CN" sz="1000"/>
              <a:t>Switch</a:t>
            </a:r>
            <a:r>
              <a:rPr lang="zh-CN" altLang="en-US" sz="1000"/>
              <a:t>）数据交互获得数据，并把它写入到系统内存中，然后</a:t>
            </a:r>
            <a:r>
              <a:rPr lang="en-US" altLang="zh-CN" sz="1000"/>
              <a:t>CPU</a:t>
            </a:r>
            <a:r>
              <a:rPr lang="zh-CN" altLang="en-US" sz="1000"/>
              <a:t>从内存中读取数据（紫色箭头所示），从而</a:t>
            </a:r>
            <a:r>
              <a:rPr lang="en-US" altLang="zh-CN" sz="1000"/>
              <a:t>CPU</a:t>
            </a:r>
            <a:r>
              <a:rPr lang="zh-CN" altLang="en-US" sz="1000"/>
              <a:t>间接完成对</a:t>
            </a:r>
            <a:r>
              <a:rPr lang="en-US" altLang="zh-CN" sz="1000"/>
              <a:t>PCIe</a:t>
            </a:r>
            <a:r>
              <a:rPr lang="zh-CN" altLang="en-US" sz="1000"/>
              <a:t>设备数据的读取。</a:t>
            </a:r>
          </a:p>
          <a:p>
            <a:r>
              <a:rPr lang="zh-CN" altLang="en-US" sz="1000"/>
              <a:t>具体实现就是上电的时候，系统把</a:t>
            </a:r>
            <a:r>
              <a:rPr lang="en-US" altLang="zh-CN" sz="1000"/>
              <a:t>PCIe</a:t>
            </a:r>
            <a:r>
              <a:rPr lang="zh-CN" altLang="en-US" sz="1000"/>
              <a:t>设备开放的空间（系统软件可见）映射到内存空间，</a:t>
            </a:r>
            <a:r>
              <a:rPr lang="en-US" altLang="zh-CN" sz="1000"/>
              <a:t>CPU</a:t>
            </a:r>
            <a:r>
              <a:rPr lang="zh-CN" altLang="en-US" sz="1000"/>
              <a:t>要访问该</a:t>
            </a:r>
            <a:r>
              <a:rPr lang="en-US" altLang="zh-CN" sz="1000"/>
              <a:t>PCIe</a:t>
            </a:r>
            <a:r>
              <a:rPr lang="zh-CN" altLang="en-US" sz="1000"/>
              <a:t>设备空间，只需访问对应的内存空间。</a:t>
            </a:r>
            <a:r>
              <a:rPr lang="en-US" altLang="zh-CN" sz="1000"/>
              <a:t>RC</a:t>
            </a:r>
            <a:r>
              <a:rPr lang="zh-CN" altLang="en-US" sz="1000"/>
              <a:t>检查该内存地址，如果发现该内存空间地址是某个</a:t>
            </a:r>
            <a:r>
              <a:rPr lang="en-US" altLang="zh-CN" sz="1000"/>
              <a:t>PCIe</a:t>
            </a:r>
            <a:r>
              <a:rPr lang="zh-CN" altLang="en-US" sz="1000"/>
              <a:t>设备空间的映射，就会触发其产生</a:t>
            </a:r>
            <a:r>
              <a:rPr lang="en-US" altLang="zh-CN" sz="1000"/>
              <a:t>TLP</a:t>
            </a:r>
            <a:r>
              <a:rPr lang="zh-CN" altLang="en-US" sz="1000"/>
              <a:t>，去访问对应的</a:t>
            </a:r>
            <a:r>
              <a:rPr lang="en-US" altLang="zh-CN" sz="1000"/>
              <a:t>PCIe</a:t>
            </a:r>
            <a:r>
              <a:rPr lang="zh-CN" altLang="en-US" sz="1000"/>
              <a:t>设备，读取或者写入</a:t>
            </a:r>
            <a:r>
              <a:rPr lang="en-US" altLang="zh-CN" sz="1000"/>
              <a:t>PCIe</a:t>
            </a:r>
            <a:r>
              <a:rPr lang="zh-CN" altLang="en-US" sz="1000"/>
              <a:t>设备。</a:t>
            </a:r>
          </a:p>
          <a:p>
            <a:r>
              <a:rPr lang="zh-CN" altLang="en-US" sz="1000"/>
              <a:t>一个</a:t>
            </a:r>
            <a:r>
              <a:rPr lang="en-US" altLang="zh-CN" sz="1000"/>
              <a:t>PCIe</a:t>
            </a:r>
            <a:r>
              <a:rPr lang="zh-CN" altLang="en-US" sz="1000"/>
              <a:t>设备，可能有若干个内部空间（属性可能不一样，比如有些可预读，有些不可预读）需要映射到内存空间，设备出厂时，这些空间的大小和属性都写在</a:t>
            </a:r>
            <a:r>
              <a:rPr lang="en-US" altLang="zh-CN" sz="1000"/>
              <a:t>Configuration BAR</a:t>
            </a:r>
            <a:r>
              <a:rPr lang="zh-CN" altLang="en-US" sz="1000"/>
              <a:t>寄存器里面，然后上电后，系统软件读取这些</a:t>
            </a:r>
            <a:r>
              <a:rPr lang="en-US" altLang="zh-CN" sz="1000"/>
              <a:t>BAR</a:t>
            </a:r>
            <a:r>
              <a:rPr lang="zh-CN" altLang="en-US" sz="1000"/>
              <a:t>，分别为其分配对应的系统内存空间，并把相应的内存基地址写回到</a:t>
            </a:r>
            <a:r>
              <a:rPr lang="en-US" altLang="zh-CN" sz="1000"/>
              <a:t>BAR</a:t>
            </a:r>
            <a:r>
              <a:rPr lang="zh-CN" altLang="en-US" sz="1000"/>
              <a:t>。（</a:t>
            </a:r>
            <a:r>
              <a:rPr lang="en-US" altLang="zh-CN" sz="1000"/>
              <a:t>BAR</a:t>
            </a:r>
            <a:r>
              <a:rPr lang="zh-CN" altLang="en-US" sz="1000"/>
              <a:t>的地址其实是</a:t>
            </a:r>
            <a:r>
              <a:rPr lang="en-US" altLang="zh-CN" sz="1000"/>
              <a:t>PCI</a:t>
            </a:r>
            <a:r>
              <a:rPr lang="zh-CN" altLang="en-US" sz="1000"/>
              <a:t>总线域的地址，</a:t>
            </a:r>
            <a:r>
              <a:rPr lang="en-US" altLang="zh-CN" sz="1000"/>
              <a:t>CPU</a:t>
            </a:r>
            <a:r>
              <a:rPr lang="zh-CN" altLang="en-US" sz="1000"/>
              <a:t>访问的是存储器域的地址，</a:t>
            </a:r>
            <a:r>
              <a:rPr lang="en-US" altLang="zh-CN" sz="1000"/>
              <a:t>CPU</a:t>
            </a:r>
            <a:r>
              <a:rPr lang="zh-CN" altLang="en-US" sz="1000"/>
              <a:t>访问</a:t>
            </a:r>
            <a:r>
              <a:rPr lang="en-US" altLang="zh-CN" sz="1000"/>
              <a:t>PCIe</a:t>
            </a:r>
            <a:r>
              <a:rPr lang="zh-CN" altLang="en-US" sz="1000"/>
              <a:t>设备时，需要把总线域地址转换成存储器域的地址。）</a:t>
            </a:r>
          </a:p>
        </p:txBody>
      </p:sp>
    </p:spTree>
    <p:extLst>
      <p:ext uri="{BB962C8B-B14F-4D97-AF65-F5344CB8AC3E}">
        <p14:creationId xmlns:p14="http://schemas.microsoft.com/office/powerpoint/2010/main" val="26405482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ssdfans.com/wp-content/uploads/2016/08/082916_1254_PCIe5.png">
            <a:extLst>
              <a:ext uri="{FF2B5EF4-FFF2-40B4-BE49-F238E27FC236}">
                <a16:creationId xmlns:a16="http://schemas.microsoft.com/office/drawing/2014/main" id="{A0965DA2-7C55-4C69-A0B7-C67860B44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32" y="81481"/>
            <a:ext cx="3419475"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7F39CB-02A6-4DEE-98FF-00214CA08C23}"/>
              </a:ext>
            </a:extLst>
          </p:cNvPr>
          <p:cNvSpPr/>
          <p:nvPr/>
        </p:nvSpPr>
        <p:spPr>
          <a:xfrm>
            <a:off x="300557" y="4043881"/>
            <a:ext cx="8716694" cy="400110"/>
          </a:xfrm>
          <a:prstGeom prst="rect">
            <a:avLst/>
          </a:prstGeom>
        </p:spPr>
        <p:txBody>
          <a:bodyPr wrap="square">
            <a:spAutoFit/>
          </a:bodyPr>
          <a:lstStyle/>
          <a:p>
            <a:r>
              <a:rPr lang="zh-CN" altLang="en-US" sz="1000"/>
              <a:t>如上图例子，一个</a:t>
            </a:r>
            <a:r>
              <a:rPr lang="en-US" altLang="zh-CN" sz="1000"/>
              <a:t>Native PCIe Endpoint</a:t>
            </a:r>
            <a:r>
              <a:rPr lang="zh-CN" altLang="en-US" sz="1000"/>
              <a:t>，只支持</a:t>
            </a:r>
            <a:r>
              <a:rPr lang="en-US" altLang="zh-CN" sz="1000"/>
              <a:t>Memory Map</a:t>
            </a:r>
            <a:r>
              <a:rPr lang="zh-CN" altLang="en-US" sz="1000"/>
              <a:t>，它有两个不同属性的内部空间要开放给系统软件，因此，它可以分别映射到系统内存空间的两个地方；还有一个</a:t>
            </a:r>
            <a:r>
              <a:rPr lang="en-US" altLang="zh-CN" sz="1000"/>
              <a:t>Legacy Endpoint</a:t>
            </a:r>
            <a:r>
              <a:rPr lang="zh-CN" altLang="en-US" sz="1000"/>
              <a:t>，它既支持</a:t>
            </a:r>
            <a:r>
              <a:rPr lang="en-US" altLang="zh-CN" sz="1000"/>
              <a:t>Memory Map</a:t>
            </a:r>
            <a:r>
              <a:rPr lang="zh-CN" altLang="en-US" sz="1000"/>
              <a:t>，还支持</a:t>
            </a:r>
            <a:r>
              <a:rPr lang="en-US" altLang="zh-CN" sz="1000"/>
              <a:t>IO Map</a:t>
            </a:r>
            <a:r>
              <a:rPr lang="zh-CN" altLang="en-US" sz="1000"/>
              <a:t>，它也有两个不同属性的内部空间，分别映射到系统内存空间和</a:t>
            </a:r>
            <a:r>
              <a:rPr lang="en-US" altLang="zh-CN" sz="1000"/>
              <a:t>IO</a:t>
            </a:r>
            <a:r>
              <a:rPr lang="zh-CN" altLang="en-US" sz="1000"/>
              <a:t>空间。</a:t>
            </a:r>
          </a:p>
        </p:txBody>
      </p:sp>
    </p:spTree>
    <p:extLst>
      <p:ext uri="{BB962C8B-B14F-4D97-AF65-F5344CB8AC3E}">
        <p14:creationId xmlns:p14="http://schemas.microsoft.com/office/powerpoint/2010/main" val="780246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ssdfans.com/wp-content/uploads/2016/08/082916_1254_PCIe7.png">
            <a:extLst>
              <a:ext uri="{FF2B5EF4-FFF2-40B4-BE49-F238E27FC236}">
                <a16:creationId xmlns:a16="http://schemas.microsoft.com/office/drawing/2014/main" id="{8FCCF7D0-08EB-4598-81A1-35E96782B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76" y="784108"/>
            <a:ext cx="22479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www.ssdfans.com/wp-content/uploads/2016/08/082916_1254_PCIe8.png">
            <a:extLst>
              <a:ext uri="{FF2B5EF4-FFF2-40B4-BE49-F238E27FC236}">
                <a16:creationId xmlns:a16="http://schemas.microsoft.com/office/drawing/2014/main" id="{64CB808E-6FE9-4E9C-B54C-C533AEBE1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51" y="2255386"/>
            <a:ext cx="2333625" cy="6953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ssdfans.com/wp-content/uploads/2016/08/082916_1254_PCIe9.png">
            <a:extLst>
              <a:ext uri="{FF2B5EF4-FFF2-40B4-BE49-F238E27FC236}">
                <a16:creationId xmlns:a16="http://schemas.microsoft.com/office/drawing/2014/main" id="{39FD6B51-D7AD-46E1-B4FE-184100165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08" y="4503594"/>
            <a:ext cx="3133725" cy="1914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66C741F-8F0E-4762-A73F-FF34F2ECB907}"/>
              </a:ext>
            </a:extLst>
          </p:cNvPr>
          <p:cNvSpPr/>
          <p:nvPr/>
        </p:nvSpPr>
        <p:spPr>
          <a:xfrm>
            <a:off x="131274" y="371110"/>
            <a:ext cx="7075283" cy="246221"/>
          </a:xfrm>
          <a:prstGeom prst="rect">
            <a:avLst/>
          </a:prstGeom>
        </p:spPr>
        <p:txBody>
          <a:bodyPr wrap="square">
            <a:spAutoFit/>
          </a:bodyPr>
          <a:lstStyle/>
          <a:p>
            <a:r>
              <a:rPr lang="zh-CN" altLang="en-US" sz="1000"/>
              <a:t>上电时，系统软件首先会读取</a:t>
            </a:r>
            <a:r>
              <a:rPr lang="en-US" altLang="zh-CN" sz="1000"/>
              <a:t>PCIe</a:t>
            </a:r>
            <a:r>
              <a:rPr lang="zh-CN" altLang="en-US" sz="1000"/>
              <a:t>设备的</a:t>
            </a:r>
            <a:r>
              <a:rPr lang="en-US" altLang="zh-CN" sz="1000"/>
              <a:t>BAR0</a:t>
            </a:r>
            <a:r>
              <a:rPr lang="zh-CN" altLang="en-US" sz="1000"/>
              <a:t>，得到数据：</a:t>
            </a:r>
          </a:p>
        </p:txBody>
      </p:sp>
      <p:sp>
        <p:nvSpPr>
          <p:cNvPr id="4" name="矩形 3">
            <a:extLst>
              <a:ext uri="{FF2B5EF4-FFF2-40B4-BE49-F238E27FC236}">
                <a16:creationId xmlns:a16="http://schemas.microsoft.com/office/drawing/2014/main" id="{CC8C6B40-04A1-442A-B11F-3042C243B0AF}"/>
              </a:ext>
            </a:extLst>
          </p:cNvPr>
          <p:cNvSpPr/>
          <p:nvPr/>
        </p:nvSpPr>
        <p:spPr>
          <a:xfrm>
            <a:off x="195708" y="1978552"/>
            <a:ext cx="2452916" cy="246221"/>
          </a:xfrm>
          <a:prstGeom prst="rect">
            <a:avLst/>
          </a:prstGeom>
        </p:spPr>
        <p:txBody>
          <a:bodyPr wrap="none">
            <a:spAutoFit/>
          </a:bodyPr>
          <a:lstStyle/>
          <a:p>
            <a:r>
              <a:rPr lang="zh-CN" altLang="en-US" sz="1000"/>
              <a:t>然后系统软件往该</a:t>
            </a:r>
            <a:r>
              <a:rPr lang="en-US" altLang="zh-CN" sz="1000"/>
              <a:t>BAR0</a:t>
            </a:r>
            <a:r>
              <a:rPr lang="zh-CN" altLang="en-US" sz="1000"/>
              <a:t>写入全</a:t>
            </a:r>
            <a:r>
              <a:rPr lang="en-US" altLang="zh-CN" sz="1000"/>
              <a:t>1</a:t>
            </a:r>
            <a:r>
              <a:rPr lang="zh-CN" altLang="en-US" sz="1000"/>
              <a:t>，得到：</a:t>
            </a:r>
          </a:p>
        </p:txBody>
      </p:sp>
      <p:sp>
        <p:nvSpPr>
          <p:cNvPr id="5" name="矩形 4">
            <a:extLst>
              <a:ext uri="{FF2B5EF4-FFF2-40B4-BE49-F238E27FC236}">
                <a16:creationId xmlns:a16="http://schemas.microsoft.com/office/drawing/2014/main" id="{0C9C20AA-744F-460D-A18C-AE4B70F8BF93}"/>
              </a:ext>
            </a:extLst>
          </p:cNvPr>
          <p:cNvSpPr/>
          <p:nvPr/>
        </p:nvSpPr>
        <p:spPr>
          <a:xfrm>
            <a:off x="131274" y="3487931"/>
            <a:ext cx="9012726" cy="1015663"/>
          </a:xfrm>
          <a:prstGeom prst="rect">
            <a:avLst/>
          </a:prstGeom>
        </p:spPr>
        <p:txBody>
          <a:bodyPr wrap="square">
            <a:spAutoFit/>
          </a:bodyPr>
          <a:lstStyle/>
          <a:p>
            <a:r>
              <a:rPr lang="en-US" altLang="zh-CN" sz="1000"/>
              <a:t>BAR</a:t>
            </a:r>
            <a:r>
              <a:rPr lang="zh-CN" altLang="en-US" sz="1000"/>
              <a:t>寄存器有些</a:t>
            </a:r>
            <a:r>
              <a:rPr lang="en-US" altLang="zh-CN" sz="1000"/>
              <a:t>bit</a:t>
            </a:r>
            <a:r>
              <a:rPr lang="zh-CN" altLang="en-US" sz="1000"/>
              <a:t>是只读的，是</a:t>
            </a:r>
            <a:r>
              <a:rPr lang="en-US" altLang="zh-CN" sz="1000"/>
              <a:t>PCIe</a:t>
            </a:r>
            <a:r>
              <a:rPr lang="zh-CN" altLang="en-US" sz="1000"/>
              <a:t>设备在出厂前就固定好的</a:t>
            </a:r>
            <a:r>
              <a:rPr lang="en-US" altLang="zh-CN" sz="1000"/>
              <a:t>bit</a:t>
            </a:r>
            <a:r>
              <a:rPr lang="zh-CN" altLang="en-US" sz="1000"/>
              <a:t>，写全</a:t>
            </a:r>
            <a:r>
              <a:rPr lang="en-US" altLang="zh-CN" sz="1000"/>
              <a:t>1</a:t>
            </a:r>
            <a:r>
              <a:rPr lang="zh-CN" altLang="en-US" sz="1000"/>
              <a:t>进去，如果值保持不变，就说明这些</a:t>
            </a:r>
            <a:r>
              <a:rPr lang="en-US" altLang="zh-CN" sz="1000"/>
              <a:t>bit</a:t>
            </a:r>
            <a:r>
              <a:rPr lang="zh-CN" altLang="en-US" sz="1000"/>
              <a:t>是厂家固化好的，这些固化好的</a:t>
            </a:r>
            <a:r>
              <a:rPr lang="en-US" altLang="zh-CN" sz="1000"/>
              <a:t>bit</a:t>
            </a:r>
            <a:r>
              <a:rPr lang="zh-CN" altLang="en-US" sz="1000"/>
              <a:t>提供了这块内部空间的一些信息：</a:t>
            </a:r>
          </a:p>
          <a:p>
            <a:r>
              <a:rPr lang="zh-CN" altLang="en-US" sz="1000"/>
              <a:t>怎么解读？低</a:t>
            </a:r>
            <a:r>
              <a:rPr lang="en-US" altLang="zh-CN" sz="1000"/>
              <a:t>12</a:t>
            </a:r>
            <a:r>
              <a:rPr lang="zh-CN" altLang="en-US" sz="1000"/>
              <a:t>没变，表明该设备空间大小是</a:t>
            </a:r>
            <a:r>
              <a:rPr lang="en-US" altLang="zh-CN" sz="1000"/>
              <a:t>4KB</a:t>
            </a:r>
            <a:r>
              <a:rPr lang="zh-CN" altLang="en-US" sz="1000"/>
              <a:t>（</a:t>
            </a:r>
            <a:r>
              <a:rPr lang="en-US" altLang="zh-CN" sz="1000"/>
              <a:t>2</a:t>
            </a:r>
            <a:r>
              <a:rPr lang="zh-CN" altLang="en-US" sz="1000"/>
              <a:t>的</a:t>
            </a:r>
            <a:r>
              <a:rPr lang="en-US" altLang="zh-CN" sz="1000"/>
              <a:t>12</a:t>
            </a:r>
            <a:r>
              <a:rPr lang="zh-CN" altLang="en-US" sz="1000"/>
              <a:t>次方），然后低</a:t>
            </a:r>
            <a:r>
              <a:rPr lang="en-US" altLang="zh-CN" sz="1000"/>
              <a:t>4</a:t>
            </a:r>
            <a:r>
              <a:rPr lang="zh-CN" altLang="en-US" sz="1000"/>
              <a:t>位表明了该存储空间的一些属性（</a:t>
            </a:r>
            <a:r>
              <a:rPr lang="en-US" altLang="zh-CN" sz="1000"/>
              <a:t>IO</a:t>
            </a:r>
            <a:r>
              <a:rPr lang="zh-CN" altLang="en-US" sz="1000"/>
              <a:t>映射还是内存映射，</a:t>
            </a:r>
            <a:r>
              <a:rPr lang="en-US" altLang="zh-CN" sz="1000"/>
              <a:t>32bit</a:t>
            </a:r>
            <a:r>
              <a:rPr lang="zh-CN" altLang="en-US" sz="1000"/>
              <a:t>地址还是</a:t>
            </a:r>
            <a:r>
              <a:rPr lang="en-US" altLang="zh-CN" sz="1000"/>
              <a:t>64bit</a:t>
            </a:r>
            <a:r>
              <a:rPr lang="zh-CN" altLang="en-US" sz="1000"/>
              <a:t>地址，能否预取？做过单片机的人可能知道，有些寄存器只要一读，数据就会清掉，因此，对这样的空间，是不能预读的，因为预读会改变原来的值），这些都是</a:t>
            </a:r>
            <a:r>
              <a:rPr lang="en-US" altLang="zh-CN" sz="1000"/>
              <a:t>PCIe</a:t>
            </a:r>
            <a:r>
              <a:rPr lang="zh-CN" altLang="en-US" sz="1000"/>
              <a:t>设备在出厂前都设置好的，提供给系统软件的信息。</a:t>
            </a:r>
          </a:p>
          <a:p>
            <a:r>
              <a:rPr lang="zh-CN" altLang="en-US" sz="1000"/>
              <a:t>然后系统软件根据这些信息，在系统内存空间找到这样一块地方来映射这</a:t>
            </a:r>
            <a:r>
              <a:rPr lang="en-US" altLang="zh-CN" sz="1000"/>
              <a:t>4KB</a:t>
            </a:r>
            <a:r>
              <a:rPr lang="zh-CN" altLang="en-US" sz="1000"/>
              <a:t>的空间，把分配的基地址写入到</a:t>
            </a:r>
            <a:r>
              <a:rPr lang="en-US" altLang="zh-CN" sz="1000"/>
              <a:t>BAR0</a:t>
            </a:r>
            <a:r>
              <a:rPr lang="zh-CN" altLang="en-US" sz="1000"/>
              <a:t>：</a:t>
            </a:r>
          </a:p>
        </p:txBody>
      </p:sp>
    </p:spTree>
    <p:extLst>
      <p:ext uri="{BB962C8B-B14F-4D97-AF65-F5344CB8AC3E}">
        <p14:creationId xmlns:p14="http://schemas.microsoft.com/office/powerpoint/2010/main" val="1856725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534F93-52FA-4B2D-B89D-921B35574345}"/>
              </a:ext>
            </a:extLst>
          </p:cNvPr>
          <p:cNvSpPr/>
          <p:nvPr/>
        </p:nvSpPr>
        <p:spPr>
          <a:xfrm>
            <a:off x="0" y="0"/>
            <a:ext cx="9144000" cy="3016210"/>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If you're using the old PIC, your life is really easy. You have the Interrupt Line field of the header, which is read/write (you can change it's value!) and it says which interrupt will the PCI device fire when it needs attention.</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If you plan to use the I/O APIC, your life will be a nightmare. You have 4 new IRQs called INTA#, INTB#, INTC# and INTD#. You can find which IRQ the device will use in the Interrupt Line field. In the ACPI AML Tables you will find (using ACPICA) that INTA# is connected to a specified interrupt line, INTB# to another, etc...</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So far so good. You have, say, 20 devices. 10 of those are using INTA#, 5 for INTB#, 5 for INTC#, and none for INTD#. So when the IRQ number related to #INTC you have to scan the 5 devices to understand who was the interested one. So there is a LOT of IRQ sharing, expecially for INTA#.</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With time manufacturers started to use mainly INTA#, forgetting the existence of other pins. So you will likely have 18 devices on INTA# and 2 on INTB#. Motherboard manufacturers decided take the situation in control. So at boot the INTx# are remapped, so that you will have 5 devices for INTA#, 5 for INTB#, 5 for INTC#, and 5 for INTD# (in the best case). That's great! IRQs are balanced and IRQ sharing is reduced. The only problem is that you don't know what devices where mapped. If you read the Interrupt Pin you still get INTA#. You now need to parse the MP Tables or the ACPI ones to solve the mess. Good luck.</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Alternatively, you could just use MSI or MSI-X, and skip all that nasty ACPI stuff.</a:t>
            </a:r>
            <a:endParaRPr lang="en-US" altLang="zh-CN" sz="1000" b="0" i="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32412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1B44A7-3A23-47A5-8CE8-3A7B5725A3F9}"/>
              </a:ext>
            </a:extLst>
          </p:cNvPr>
          <p:cNvSpPr/>
          <p:nvPr/>
        </p:nvSpPr>
        <p:spPr>
          <a:xfrm>
            <a:off x="0" y="0"/>
            <a:ext cx="9144000"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MSI:</a:t>
            </a:r>
          </a:p>
          <a:p>
            <a:r>
              <a:rPr lang="en-US" altLang="zh-CN" sz="1000">
                <a:latin typeface="Courier New" panose="02070309020205020404" pitchFamily="49" charset="0"/>
                <a:cs typeface="Courier New" panose="02070309020205020404" pitchFamily="49" charset="0"/>
              </a:rPr>
              <a:t>First, check that the device has a pointer to the capabilities list (Status register bit 4 set to 1). Then, traverse the capabilities list. The low 8 bits of a capability register are the ID - 0x05 for MSI. The next 8 bits are the offset (in PCI configuration space) of the next capability.</a:t>
            </a:r>
            <a:endParaRPr lang="zh-CN" altLang="en-US" sz="1000">
              <a:latin typeface="Courier New" panose="02070309020205020404" pitchFamily="49" charset="0"/>
              <a:cs typeface="Courier New" panose="02070309020205020404" pitchFamily="49" charset="0"/>
            </a:endParaRPr>
          </a:p>
        </p:txBody>
      </p:sp>
      <p:graphicFrame>
        <p:nvGraphicFramePr>
          <p:cNvPr id="3" name="表格 2">
            <a:extLst>
              <a:ext uri="{FF2B5EF4-FFF2-40B4-BE49-F238E27FC236}">
                <a16:creationId xmlns:a16="http://schemas.microsoft.com/office/drawing/2014/main" id="{1AEFBA96-81E4-4308-831D-EFE7AC2A89D1}"/>
              </a:ext>
            </a:extLst>
          </p:cNvPr>
          <p:cNvGraphicFramePr>
            <a:graphicFrameLocks noGrp="1"/>
          </p:cNvGraphicFramePr>
          <p:nvPr>
            <p:extLst>
              <p:ext uri="{D42A27DB-BD31-4B8C-83A1-F6EECF244321}">
                <p14:modId xmlns:p14="http://schemas.microsoft.com/office/powerpoint/2010/main" val="3498926863"/>
              </p:ext>
            </p:extLst>
          </p:nvPr>
        </p:nvGraphicFramePr>
        <p:xfrm>
          <a:off x="130709" y="701040"/>
          <a:ext cx="8859384" cy="1600200"/>
        </p:xfrm>
        <a:graphic>
          <a:graphicData uri="http://schemas.openxmlformats.org/drawingml/2006/table">
            <a:tbl>
              <a:tblPr/>
              <a:tblGrid>
                <a:gridCol w="1476564">
                  <a:extLst>
                    <a:ext uri="{9D8B030D-6E8A-4147-A177-3AD203B41FA5}">
                      <a16:colId xmlns:a16="http://schemas.microsoft.com/office/drawing/2014/main" val="2622845380"/>
                    </a:ext>
                  </a:extLst>
                </a:gridCol>
                <a:gridCol w="1476564">
                  <a:extLst>
                    <a:ext uri="{9D8B030D-6E8A-4147-A177-3AD203B41FA5}">
                      <a16:colId xmlns:a16="http://schemas.microsoft.com/office/drawing/2014/main" val="2694506774"/>
                    </a:ext>
                  </a:extLst>
                </a:gridCol>
                <a:gridCol w="1476564">
                  <a:extLst>
                    <a:ext uri="{9D8B030D-6E8A-4147-A177-3AD203B41FA5}">
                      <a16:colId xmlns:a16="http://schemas.microsoft.com/office/drawing/2014/main" val="3357258685"/>
                    </a:ext>
                  </a:extLst>
                </a:gridCol>
                <a:gridCol w="1476564">
                  <a:extLst>
                    <a:ext uri="{9D8B030D-6E8A-4147-A177-3AD203B41FA5}">
                      <a16:colId xmlns:a16="http://schemas.microsoft.com/office/drawing/2014/main" val="2583235702"/>
                    </a:ext>
                  </a:extLst>
                </a:gridCol>
                <a:gridCol w="1476564">
                  <a:extLst>
                    <a:ext uri="{9D8B030D-6E8A-4147-A177-3AD203B41FA5}">
                      <a16:colId xmlns:a16="http://schemas.microsoft.com/office/drawing/2014/main" val="3179779740"/>
                    </a:ext>
                  </a:extLst>
                </a:gridCol>
                <a:gridCol w="1476564">
                  <a:extLst>
                    <a:ext uri="{9D8B030D-6E8A-4147-A177-3AD203B41FA5}">
                      <a16:colId xmlns:a16="http://schemas.microsoft.com/office/drawing/2014/main" val="75187123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85528858"/>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Capability ID = 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359477775"/>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[Low]</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52138941"/>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High]</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11932023"/>
                  </a:ext>
                </a:extLst>
              </a:tr>
              <a:tr h="0">
                <a:tc>
                  <a:txBody>
                    <a:bodyPr/>
                    <a:lstStyle/>
                    <a:p>
                      <a:r>
                        <a:rPr lang="en-US" sz="1000">
                          <a:latin typeface="Courier New" panose="02070309020205020404" pitchFamily="49" charset="0"/>
                          <a:cs typeface="Courier New" panose="02070309020205020404" pitchFamily="49" charset="0"/>
                        </a:rPr>
                        <a:t>cap+02/03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cap+08/0C</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Message Data</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3836325030"/>
                  </a:ext>
                </a:extLst>
              </a:tr>
              <a:tr h="0">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70205265"/>
                  </a:ext>
                </a:extLst>
              </a:tr>
              <a:tr h="0">
                <a:tc>
                  <a:txBody>
                    <a:bodyPr/>
                    <a:lstStyle/>
                    <a:p>
                      <a:r>
                        <a:rPr lang="en-US" sz="1000">
                          <a:latin typeface="Courier New" panose="02070309020205020404" pitchFamily="49" charset="0"/>
                          <a:cs typeface="Courier New" panose="02070309020205020404" pitchFamily="49" charset="0"/>
                        </a:rPr>
                        <a:t>cap+05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03577313"/>
                  </a:ext>
                </a:extLst>
              </a:tr>
            </a:tbl>
          </a:graphicData>
        </a:graphic>
      </p:graphicFrame>
      <p:graphicFrame>
        <p:nvGraphicFramePr>
          <p:cNvPr id="4" name="表格 3">
            <a:extLst>
              <a:ext uri="{FF2B5EF4-FFF2-40B4-BE49-F238E27FC236}">
                <a16:creationId xmlns:a16="http://schemas.microsoft.com/office/drawing/2014/main" id="{FD922F73-67CC-45C0-8B54-C3780561E0C1}"/>
              </a:ext>
            </a:extLst>
          </p:cNvPr>
          <p:cNvGraphicFramePr>
            <a:graphicFrameLocks noGrp="1"/>
          </p:cNvGraphicFramePr>
          <p:nvPr>
            <p:extLst>
              <p:ext uri="{D42A27DB-BD31-4B8C-83A1-F6EECF244321}">
                <p14:modId xmlns:p14="http://schemas.microsoft.com/office/powerpoint/2010/main" val="408972572"/>
              </p:ext>
            </p:extLst>
          </p:nvPr>
        </p:nvGraphicFramePr>
        <p:xfrm>
          <a:off x="130709" y="3028356"/>
          <a:ext cx="8859384" cy="609600"/>
        </p:xfrm>
        <a:graphic>
          <a:graphicData uri="http://schemas.openxmlformats.org/drawingml/2006/table">
            <a:tbl>
              <a:tblPr/>
              <a:tblGrid>
                <a:gridCol w="1476564">
                  <a:extLst>
                    <a:ext uri="{9D8B030D-6E8A-4147-A177-3AD203B41FA5}">
                      <a16:colId xmlns:a16="http://schemas.microsoft.com/office/drawing/2014/main" val="2019134959"/>
                    </a:ext>
                  </a:extLst>
                </a:gridCol>
                <a:gridCol w="1476564">
                  <a:extLst>
                    <a:ext uri="{9D8B030D-6E8A-4147-A177-3AD203B41FA5}">
                      <a16:colId xmlns:a16="http://schemas.microsoft.com/office/drawing/2014/main" val="3940248394"/>
                    </a:ext>
                  </a:extLst>
                </a:gridCol>
                <a:gridCol w="1476564">
                  <a:extLst>
                    <a:ext uri="{9D8B030D-6E8A-4147-A177-3AD203B41FA5}">
                      <a16:colId xmlns:a16="http://schemas.microsoft.com/office/drawing/2014/main" val="2645990370"/>
                    </a:ext>
                  </a:extLst>
                </a:gridCol>
                <a:gridCol w="1476564">
                  <a:extLst>
                    <a:ext uri="{9D8B030D-6E8A-4147-A177-3AD203B41FA5}">
                      <a16:colId xmlns:a16="http://schemas.microsoft.com/office/drawing/2014/main" val="2266399659"/>
                    </a:ext>
                  </a:extLst>
                </a:gridCol>
                <a:gridCol w="1476564">
                  <a:extLst>
                    <a:ext uri="{9D8B030D-6E8A-4147-A177-3AD203B41FA5}">
                      <a16:colId xmlns:a16="http://schemas.microsoft.com/office/drawing/2014/main" val="1652669162"/>
                    </a:ext>
                  </a:extLst>
                </a:gridCol>
                <a:gridCol w="1476564">
                  <a:extLst>
                    <a:ext uri="{9D8B030D-6E8A-4147-A177-3AD203B41FA5}">
                      <a16:colId xmlns:a16="http://schemas.microsoft.com/office/drawing/2014/main" val="3690861931"/>
                    </a:ext>
                  </a:extLst>
                </a:gridCol>
              </a:tblGrid>
              <a:tr h="0">
                <a:tc>
                  <a:txBody>
                    <a:bodyPr/>
                    <a:lstStyle/>
                    <a:p>
                      <a:r>
                        <a:rPr lang="en-US" sz="1000">
                          <a:latin typeface="Courier New" panose="02070309020205020404" pitchFamily="49" charset="0"/>
                          <a:cs typeface="Courier New" panose="02070309020205020404" pitchFamily="49" charset="0"/>
                        </a:rPr>
                        <a:t>Bit 15-9</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7</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808679802"/>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Per-vector masking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64 bit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Capable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891301345"/>
                  </a:ext>
                </a:extLst>
              </a:tr>
            </a:tbl>
          </a:graphicData>
        </a:graphic>
      </p:graphicFrame>
      <p:sp>
        <p:nvSpPr>
          <p:cNvPr id="5" name="Rectangle 1">
            <a:extLst>
              <a:ext uri="{FF2B5EF4-FFF2-40B4-BE49-F238E27FC236}">
                <a16:creationId xmlns:a16="http://schemas.microsoft.com/office/drawing/2014/main" id="{3FC535C5-A4E6-4DB4-8950-F201A9046023}"/>
              </a:ext>
            </a:extLst>
          </p:cNvPr>
          <p:cNvSpPr>
            <a:spLocks noChangeArrowheads="1"/>
          </p:cNvSpPr>
          <p:nvPr/>
        </p:nvSpPr>
        <p:spPr bwMode="auto">
          <a:xfrm>
            <a:off x="130709" y="2782135"/>
            <a:ext cx="41088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Here is the layout of the message control register: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6" name="表格 5">
            <a:extLst>
              <a:ext uri="{FF2B5EF4-FFF2-40B4-BE49-F238E27FC236}">
                <a16:creationId xmlns:a16="http://schemas.microsoft.com/office/drawing/2014/main" id="{F53BD09F-E707-4857-A55A-832827B95B54}"/>
              </a:ext>
            </a:extLst>
          </p:cNvPr>
          <p:cNvGraphicFramePr>
            <a:graphicFrameLocks noGrp="1"/>
          </p:cNvGraphicFramePr>
          <p:nvPr>
            <p:extLst>
              <p:ext uri="{D42A27DB-BD31-4B8C-83A1-F6EECF244321}">
                <p14:modId xmlns:p14="http://schemas.microsoft.com/office/powerpoint/2010/main" val="626134491"/>
              </p:ext>
            </p:extLst>
          </p:nvPr>
        </p:nvGraphicFramePr>
        <p:xfrm>
          <a:off x="130709" y="4365072"/>
          <a:ext cx="2042124" cy="1600200"/>
        </p:xfrm>
        <a:graphic>
          <a:graphicData uri="http://schemas.openxmlformats.org/drawingml/2006/table">
            <a:tbl>
              <a:tblPr/>
              <a:tblGrid>
                <a:gridCol w="1021062">
                  <a:extLst>
                    <a:ext uri="{9D8B030D-6E8A-4147-A177-3AD203B41FA5}">
                      <a16:colId xmlns:a16="http://schemas.microsoft.com/office/drawing/2014/main" val="1160598535"/>
                    </a:ext>
                  </a:extLst>
                </a:gridCol>
                <a:gridCol w="1021062">
                  <a:extLst>
                    <a:ext uri="{9D8B030D-6E8A-4147-A177-3AD203B41FA5}">
                      <a16:colId xmlns:a16="http://schemas.microsoft.com/office/drawing/2014/main" val="3583479858"/>
                    </a:ext>
                  </a:extLst>
                </a:gridCol>
              </a:tblGrid>
              <a:tr h="0">
                <a:tc>
                  <a:txBody>
                    <a:bodyPr/>
                    <a:lstStyle/>
                    <a:p>
                      <a:r>
                        <a:rPr lang="en-US" sz="1000">
                          <a:latin typeface="Courier New" panose="02070309020205020404" pitchFamily="49" charset="0"/>
                          <a:cs typeface="Courier New" panose="02070309020205020404" pitchFamily="49" charset="0"/>
                        </a:rPr>
                        <a:t>MME / MMI</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Interrupts</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69551157"/>
                  </a:ext>
                </a:extLst>
              </a:tr>
              <a:tr h="0">
                <a:tc>
                  <a:txBody>
                    <a:bodyPr/>
                    <a:lstStyle/>
                    <a:p>
                      <a:r>
                        <a:rPr lang="en-US" altLang="zh-CN" sz="1000">
                          <a:latin typeface="Courier New" panose="02070309020205020404" pitchFamily="49" charset="0"/>
                          <a:cs typeface="Courier New" panose="02070309020205020404" pitchFamily="49" charset="0"/>
                        </a:rPr>
                        <a:t>000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628833857"/>
                  </a:ext>
                </a:extLst>
              </a:tr>
              <a:tr h="0">
                <a:tc>
                  <a:txBody>
                    <a:bodyPr/>
                    <a:lstStyle/>
                    <a:p>
                      <a:r>
                        <a:rPr lang="en-US" altLang="zh-CN" sz="1000">
                          <a:latin typeface="Courier New" panose="02070309020205020404" pitchFamily="49" charset="0"/>
                          <a:cs typeface="Courier New" panose="02070309020205020404" pitchFamily="49" charset="0"/>
                        </a:rPr>
                        <a:t>001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963203447"/>
                  </a:ext>
                </a:extLst>
              </a:tr>
              <a:tr h="0">
                <a:tc>
                  <a:txBody>
                    <a:bodyPr/>
                    <a:lstStyle/>
                    <a:p>
                      <a:r>
                        <a:rPr lang="en-US" altLang="zh-CN" sz="1000">
                          <a:latin typeface="Courier New" panose="02070309020205020404" pitchFamily="49" charset="0"/>
                          <a:cs typeface="Courier New" panose="02070309020205020404" pitchFamily="49" charset="0"/>
                        </a:rPr>
                        <a:t>010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4151380"/>
                  </a:ext>
                </a:extLst>
              </a:tr>
              <a:tr h="0">
                <a:tc>
                  <a:txBody>
                    <a:bodyPr/>
                    <a:lstStyle/>
                    <a:p>
                      <a:r>
                        <a:rPr lang="en-US" altLang="zh-CN" sz="1000">
                          <a:latin typeface="Courier New" panose="02070309020205020404" pitchFamily="49" charset="0"/>
                          <a:cs typeface="Courier New" panose="02070309020205020404" pitchFamily="49" charset="0"/>
                        </a:rPr>
                        <a:t>011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426587109"/>
                  </a:ext>
                </a:extLst>
              </a:tr>
              <a:tr h="0">
                <a:tc>
                  <a:txBody>
                    <a:bodyPr/>
                    <a:lstStyle/>
                    <a:p>
                      <a:r>
                        <a:rPr lang="en-US" altLang="zh-CN" sz="1000">
                          <a:latin typeface="Courier New" panose="02070309020205020404" pitchFamily="49" charset="0"/>
                          <a:cs typeface="Courier New" panose="02070309020205020404" pitchFamily="49" charset="0"/>
                        </a:rPr>
                        <a:t>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103524548"/>
                  </a:ext>
                </a:extLst>
              </a:tr>
              <a:tr h="0">
                <a:tc>
                  <a:txBody>
                    <a:bodyPr/>
                    <a:lstStyle/>
                    <a:p>
                      <a:r>
                        <a:rPr lang="en-US" altLang="zh-CN" sz="1000">
                          <a:latin typeface="Courier New" panose="02070309020205020404" pitchFamily="49" charset="0"/>
                          <a:cs typeface="Courier New" panose="02070309020205020404" pitchFamily="49" charset="0"/>
                        </a:rPr>
                        <a:t>101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373053343"/>
                  </a:ext>
                </a:extLst>
              </a:tr>
            </a:tbl>
          </a:graphicData>
        </a:graphic>
      </p:graphicFrame>
      <p:sp>
        <p:nvSpPr>
          <p:cNvPr id="7" name="矩形 6">
            <a:extLst>
              <a:ext uri="{FF2B5EF4-FFF2-40B4-BE49-F238E27FC236}">
                <a16:creationId xmlns:a16="http://schemas.microsoft.com/office/drawing/2014/main" id="{36641F42-BA97-43D1-AC45-8AE27C5BF32F}"/>
              </a:ext>
            </a:extLst>
          </p:cNvPr>
          <p:cNvSpPr/>
          <p:nvPr/>
        </p:nvSpPr>
        <p:spPr>
          <a:xfrm>
            <a:off x="0" y="3884177"/>
            <a:ext cx="900169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 MME, specifies the number of low bits of Message Data that may be modified by the device.</a:t>
            </a:r>
          </a:p>
          <a:p>
            <a:r>
              <a:rPr lang="en-US" altLang="zh-CN" sz="1000">
                <a:latin typeface="Courier New" panose="02070309020205020404" pitchFamily="49" charset="0"/>
                <a:cs typeface="Courier New" panose="02070309020205020404" pitchFamily="49" charset="0"/>
              </a:rPr>
              <a:t>Therefore, the interrupt vector block allocated must be aligned accordingly.</a:t>
            </a:r>
            <a:endParaRPr lang="zh-CN" altLang="en-US" sz="100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7D7F0B5-92DF-4875-A7CF-132348A7FB7B}"/>
              </a:ext>
            </a:extLst>
          </p:cNvPr>
          <p:cNvSpPr/>
          <p:nvPr/>
        </p:nvSpPr>
        <p:spPr>
          <a:xfrm>
            <a:off x="2214846" y="4365072"/>
            <a:ext cx="6798445"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capable, you can mask individual messages by setting the corresponding bit (1&lt;&lt;x), in the mask register.</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If a message is pending, then the corresponding bit in the pending register is set.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16901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a40f3acb341209a337eac54eebd1015.png">
            <a:extLst>
              <a:ext uri="{FF2B5EF4-FFF2-40B4-BE49-F238E27FC236}">
                <a16:creationId xmlns:a16="http://schemas.microsoft.com/office/drawing/2014/main" id="{A6F1FCF6-5738-4B6D-92D6-632DB16FA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0" y="751249"/>
            <a:ext cx="6858000" cy="30670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A6296C1-A7E0-4335-83D5-B3C60B4A1609}"/>
              </a:ext>
            </a:extLst>
          </p:cNvPr>
          <p:cNvSpPr/>
          <p:nvPr/>
        </p:nvSpPr>
        <p:spPr>
          <a:xfrm>
            <a:off x="-1" y="97386"/>
            <a:ext cx="8591739" cy="461665"/>
          </a:xfrm>
          <a:prstGeom prst="rect">
            <a:avLst/>
          </a:prstGeom>
        </p:spPr>
        <p:txBody>
          <a:bodyPr wrap="square">
            <a:spAutoFit/>
          </a:bodyPr>
          <a:lstStyle/>
          <a:p>
            <a:r>
              <a:rPr lang="en-US" altLang="zh-CN" sz="1200"/>
              <a:t>MSI-x</a:t>
            </a:r>
            <a:r>
              <a:rPr lang="zh-CN" altLang="en-US" sz="1200"/>
              <a:t>中断产生的数据流</a:t>
            </a:r>
          </a:p>
          <a:p>
            <a:r>
              <a:rPr lang="zh-CN" altLang="en-US" sz="1200"/>
              <a:t>下图是</a:t>
            </a:r>
            <a:r>
              <a:rPr lang="en-US" altLang="zh-CN" sz="1200"/>
              <a:t>ARMv8</a:t>
            </a:r>
            <a:r>
              <a:rPr lang="zh-CN" altLang="en-US" sz="1200"/>
              <a:t>架构下的主要经过的模块，主要流程如下</a:t>
            </a:r>
          </a:p>
        </p:txBody>
      </p:sp>
      <p:sp>
        <p:nvSpPr>
          <p:cNvPr id="3" name="矩形 2">
            <a:extLst>
              <a:ext uri="{FF2B5EF4-FFF2-40B4-BE49-F238E27FC236}">
                <a16:creationId xmlns:a16="http://schemas.microsoft.com/office/drawing/2014/main" id="{F0E83E10-F7B2-4C94-83B9-376A85C1B94A}"/>
              </a:ext>
            </a:extLst>
          </p:cNvPr>
          <p:cNvSpPr/>
          <p:nvPr/>
        </p:nvSpPr>
        <p:spPr>
          <a:xfrm>
            <a:off x="74689" y="3818299"/>
            <a:ext cx="8752439" cy="1015663"/>
          </a:xfrm>
          <a:prstGeom prst="rect">
            <a:avLst/>
          </a:prstGeom>
        </p:spPr>
        <p:txBody>
          <a:bodyPr wrap="square">
            <a:spAutoFit/>
          </a:bodyPr>
          <a:lstStyle/>
          <a:p>
            <a:pPr marL="285750" indent="-285750">
              <a:buFont typeface="Arial" panose="020B0604020202020204" pitchFamily="34" charset="0"/>
              <a:buChar char="•"/>
            </a:pPr>
            <a:r>
              <a:rPr lang="en-US" altLang="zh-CN" sz="1200"/>
              <a:t>HOST</a:t>
            </a:r>
            <a:r>
              <a:rPr lang="zh-CN" altLang="en-US" sz="1200"/>
              <a:t>枚举到</a:t>
            </a:r>
            <a:r>
              <a:rPr lang="en-US" altLang="zh-CN" sz="1200"/>
              <a:t>EP PF</a:t>
            </a:r>
            <a:r>
              <a:rPr lang="zh-CN" altLang="en-US" sz="1200"/>
              <a:t>设备，配置</a:t>
            </a:r>
            <a:r>
              <a:rPr lang="en-US" altLang="zh-CN" sz="1200"/>
              <a:t>MSI-x table</a:t>
            </a:r>
          </a:p>
          <a:p>
            <a:pPr marL="285750" indent="-285750">
              <a:buFont typeface="Arial" panose="020B0604020202020204" pitchFamily="34" charset="0"/>
              <a:buChar char="•"/>
            </a:pPr>
            <a:r>
              <a:rPr lang="en-US" altLang="zh-CN" sz="1200"/>
              <a:t>EP</a:t>
            </a:r>
            <a:r>
              <a:rPr lang="zh-CN" altLang="en-US" sz="1200"/>
              <a:t>设备通过读取</a:t>
            </a:r>
            <a:r>
              <a:rPr lang="en-US" altLang="zh-CN" sz="1200"/>
              <a:t>vector table</a:t>
            </a:r>
            <a:r>
              <a:rPr lang="zh-CN" altLang="en-US" sz="1200"/>
              <a:t>，获取到</a:t>
            </a:r>
            <a:r>
              <a:rPr lang="en-US" altLang="zh-CN" sz="1200"/>
              <a:t>MSI-x</a:t>
            </a:r>
            <a:r>
              <a:rPr lang="zh-CN" altLang="en-US" sz="1200"/>
              <a:t>中断对应的</a:t>
            </a:r>
            <a:r>
              <a:rPr lang="en-US" altLang="zh-CN" sz="1200"/>
              <a:t>message address</a:t>
            </a:r>
            <a:r>
              <a:rPr lang="zh-CN" altLang="en-US" sz="1200"/>
              <a:t>，构造一个</a:t>
            </a:r>
            <a:r>
              <a:rPr lang="en-US" altLang="zh-CN" sz="1200"/>
              <a:t>TLP</a:t>
            </a:r>
            <a:r>
              <a:rPr lang="zh-CN" altLang="en-US" sz="1200"/>
              <a:t>包，往</a:t>
            </a:r>
            <a:r>
              <a:rPr lang="en-US" altLang="zh-CN" sz="1200"/>
              <a:t>message address</a:t>
            </a:r>
            <a:r>
              <a:rPr lang="zh-CN" altLang="en-US" sz="1200"/>
              <a:t>地址里面写中断信息。</a:t>
            </a:r>
            <a:endParaRPr lang="en-US" altLang="zh-CN" sz="1200"/>
          </a:p>
          <a:p>
            <a:pPr marL="285750" indent="-285750">
              <a:buFont typeface="Arial" panose="020B0604020202020204" pitchFamily="34" charset="0"/>
              <a:buChar char="•"/>
            </a:pPr>
            <a:r>
              <a:rPr lang="en-US" altLang="zh-CN" sz="1200"/>
              <a:t>PCIE RC</a:t>
            </a:r>
            <a:r>
              <a:rPr lang="zh-CN" altLang="en-US" sz="1200"/>
              <a:t>收到包判断是个</a:t>
            </a:r>
            <a:r>
              <a:rPr lang="en-US" altLang="zh-CN" sz="1200"/>
              <a:t>TLP</a:t>
            </a:r>
            <a:r>
              <a:rPr lang="zh-CN" altLang="en-US" sz="1200"/>
              <a:t>写后，将写操作转到总线，并返回</a:t>
            </a:r>
            <a:r>
              <a:rPr lang="en-US" altLang="zh-CN" sz="1200"/>
              <a:t>ACK</a:t>
            </a:r>
          </a:p>
          <a:p>
            <a:pPr marL="285750" indent="-285750">
              <a:buFont typeface="Arial" panose="020B0604020202020204" pitchFamily="34" charset="0"/>
              <a:buChar char="•"/>
            </a:pPr>
            <a:r>
              <a:rPr lang="en-US" altLang="zh-CN" sz="1200"/>
              <a:t>GIC</a:t>
            </a:r>
            <a:r>
              <a:rPr lang="zh-CN" altLang="en-US" sz="1200"/>
              <a:t>中的</a:t>
            </a:r>
            <a:r>
              <a:rPr lang="en-US" altLang="zh-CN" sz="1200"/>
              <a:t>ITS</a:t>
            </a:r>
            <a:r>
              <a:rPr lang="zh-CN" altLang="en-US" sz="1200"/>
              <a:t>检测到对应</a:t>
            </a:r>
            <a:r>
              <a:rPr lang="en-US" altLang="zh-CN" sz="1200"/>
              <a:t>DDR</a:t>
            </a:r>
            <a:r>
              <a:rPr lang="zh-CN" altLang="en-US" sz="1200"/>
              <a:t>有变化，则获取设备和中断信息后分发到经</a:t>
            </a:r>
            <a:r>
              <a:rPr lang="en-US" altLang="zh-CN" sz="1200"/>
              <a:t>GIC</a:t>
            </a:r>
            <a:r>
              <a:rPr lang="zh-CN" altLang="en-US" sz="1200"/>
              <a:t>分发到各个</a:t>
            </a:r>
            <a:r>
              <a:rPr lang="en-US" altLang="zh-CN" sz="1200"/>
              <a:t>CPU</a:t>
            </a:r>
            <a:r>
              <a:rPr lang="zh-CN" altLang="en-US" sz="1200"/>
              <a:t>核上。</a:t>
            </a:r>
          </a:p>
        </p:txBody>
      </p:sp>
      <p:sp>
        <p:nvSpPr>
          <p:cNvPr id="4" name="矩形 3">
            <a:extLst>
              <a:ext uri="{FF2B5EF4-FFF2-40B4-BE49-F238E27FC236}">
                <a16:creationId xmlns:a16="http://schemas.microsoft.com/office/drawing/2014/main" id="{2CD11195-DCF1-43FC-803A-88F5175BF45E}"/>
              </a:ext>
            </a:extLst>
          </p:cNvPr>
          <p:cNvSpPr/>
          <p:nvPr/>
        </p:nvSpPr>
        <p:spPr>
          <a:xfrm>
            <a:off x="318887" y="5661609"/>
            <a:ext cx="3159839" cy="461665"/>
          </a:xfrm>
          <a:prstGeom prst="rect">
            <a:avLst/>
          </a:prstGeom>
        </p:spPr>
        <p:txBody>
          <a:bodyPr wrap="none">
            <a:spAutoFit/>
          </a:bodyPr>
          <a:lstStyle/>
          <a:p>
            <a:r>
              <a:rPr lang="en-US" altLang="zh-CN" sz="1200">
                <a:latin typeface="Courier New" panose="02070309020205020404" pitchFamily="49" charset="0"/>
                <a:cs typeface="Courier New" panose="02070309020205020404" pitchFamily="49" charset="0"/>
              </a:rPr>
              <a:t>pci_alloc_irq_vectors</a:t>
            </a:r>
          </a:p>
          <a:p>
            <a:r>
              <a:rPr lang="en-US" altLang="zh-CN" sz="1200">
                <a:latin typeface="Courier New" panose="02070309020205020404" pitchFamily="49" charset="0"/>
                <a:cs typeface="Courier New" panose="02070309020205020404" pitchFamily="49" charset="0"/>
              </a:rPr>
              <a:t>https://lwn.net/Articles/619788/</a:t>
            </a:r>
            <a:endParaRPr lang="zh-CN"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27633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78840A8-5A51-4151-A824-D1761C09D62E}"/>
              </a:ext>
            </a:extLst>
          </p:cNvPr>
          <p:cNvGraphicFramePr>
            <a:graphicFrameLocks noGrp="1"/>
          </p:cNvGraphicFramePr>
          <p:nvPr>
            <p:extLst>
              <p:ext uri="{D42A27DB-BD31-4B8C-83A1-F6EECF244321}">
                <p14:modId xmlns:p14="http://schemas.microsoft.com/office/powerpoint/2010/main" val="1621019313"/>
              </p:ext>
            </p:extLst>
          </p:nvPr>
        </p:nvGraphicFramePr>
        <p:xfrm>
          <a:off x="94497" y="403545"/>
          <a:ext cx="8868433" cy="914400"/>
        </p:xfrm>
        <a:graphic>
          <a:graphicData uri="http://schemas.openxmlformats.org/drawingml/2006/table">
            <a:tbl>
              <a:tblPr/>
              <a:tblGrid>
                <a:gridCol w="1266919">
                  <a:extLst>
                    <a:ext uri="{9D8B030D-6E8A-4147-A177-3AD203B41FA5}">
                      <a16:colId xmlns:a16="http://schemas.microsoft.com/office/drawing/2014/main" val="1274897173"/>
                    </a:ext>
                  </a:extLst>
                </a:gridCol>
                <a:gridCol w="1266919">
                  <a:extLst>
                    <a:ext uri="{9D8B030D-6E8A-4147-A177-3AD203B41FA5}">
                      <a16:colId xmlns:a16="http://schemas.microsoft.com/office/drawing/2014/main" val="3473849259"/>
                    </a:ext>
                  </a:extLst>
                </a:gridCol>
                <a:gridCol w="1266919">
                  <a:extLst>
                    <a:ext uri="{9D8B030D-6E8A-4147-A177-3AD203B41FA5}">
                      <a16:colId xmlns:a16="http://schemas.microsoft.com/office/drawing/2014/main" val="776410635"/>
                    </a:ext>
                  </a:extLst>
                </a:gridCol>
                <a:gridCol w="1266919">
                  <a:extLst>
                    <a:ext uri="{9D8B030D-6E8A-4147-A177-3AD203B41FA5}">
                      <a16:colId xmlns:a16="http://schemas.microsoft.com/office/drawing/2014/main" val="3158117442"/>
                    </a:ext>
                  </a:extLst>
                </a:gridCol>
                <a:gridCol w="1266919">
                  <a:extLst>
                    <a:ext uri="{9D8B030D-6E8A-4147-A177-3AD203B41FA5}">
                      <a16:colId xmlns:a16="http://schemas.microsoft.com/office/drawing/2014/main" val="289575914"/>
                    </a:ext>
                  </a:extLst>
                </a:gridCol>
                <a:gridCol w="1266919">
                  <a:extLst>
                    <a:ext uri="{9D8B030D-6E8A-4147-A177-3AD203B41FA5}">
                      <a16:colId xmlns:a16="http://schemas.microsoft.com/office/drawing/2014/main" val="1067032767"/>
                    </a:ext>
                  </a:extLst>
                </a:gridCol>
                <a:gridCol w="1266919">
                  <a:extLst>
                    <a:ext uri="{9D8B030D-6E8A-4147-A177-3AD203B41FA5}">
                      <a16:colId xmlns:a16="http://schemas.microsoft.com/office/drawing/2014/main" val="117566917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6849623"/>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Capability ID = 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1678254417"/>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Table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46723342"/>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 Bit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Pending Bit 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48539005"/>
                  </a:ext>
                </a:extLst>
              </a:tr>
            </a:tbl>
          </a:graphicData>
        </a:graphic>
      </p:graphicFrame>
      <p:sp>
        <p:nvSpPr>
          <p:cNvPr id="3" name="Rectangle 1">
            <a:extLst>
              <a:ext uri="{FF2B5EF4-FFF2-40B4-BE49-F238E27FC236}">
                <a16:creationId xmlns:a16="http://schemas.microsoft.com/office/drawing/2014/main" id="{F24FE429-A6FA-4D3D-9D33-54C232A4AF0C}"/>
              </a:ext>
            </a:extLst>
          </p:cNvPr>
          <p:cNvSpPr>
            <a:spLocks noChangeArrowheads="1"/>
          </p:cNvSpPr>
          <p:nvPr/>
        </p:nvSpPr>
        <p:spPr bwMode="auto">
          <a:xfrm>
            <a:off x="0" y="0"/>
            <a:ext cx="6417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Like for MSI, you have to find the MSI-X capability, but the ID for MSI-X is </a:t>
            </a: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0x11</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structure is as follows:</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4" name="表格 3">
            <a:extLst>
              <a:ext uri="{FF2B5EF4-FFF2-40B4-BE49-F238E27FC236}">
                <a16:creationId xmlns:a16="http://schemas.microsoft.com/office/drawing/2014/main" id="{FE341EB7-B8CF-4AC3-83D6-BA27D52A118B}"/>
              </a:ext>
            </a:extLst>
          </p:cNvPr>
          <p:cNvGraphicFramePr>
            <a:graphicFrameLocks noGrp="1"/>
          </p:cNvGraphicFramePr>
          <p:nvPr>
            <p:extLst>
              <p:ext uri="{D42A27DB-BD31-4B8C-83A1-F6EECF244321}">
                <p14:modId xmlns:p14="http://schemas.microsoft.com/office/powerpoint/2010/main" val="3522493003"/>
              </p:ext>
            </p:extLst>
          </p:nvPr>
        </p:nvGraphicFramePr>
        <p:xfrm>
          <a:off x="94497" y="2584142"/>
          <a:ext cx="7365560" cy="457200"/>
        </p:xfrm>
        <a:graphic>
          <a:graphicData uri="http://schemas.openxmlformats.org/drawingml/2006/table">
            <a:tbl>
              <a:tblPr/>
              <a:tblGrid>
                <a:gridCol w="1841390">
                  <a:extLst>
                    <a:ext uri="{9D8B030D-6E8A-4147-A177-3AD203B41FA5}">
                      <a16:colId xmlns:a16="http://schemas.microsoft.com/office/drawing/2014/main" val="1524427221"/>
                    </a:ext>
                  </a:extLst>
                </a:gridCol>
                <a:gridCol w="1841390">
                  <a:extLst>
                    <a:ext uri="{9D8B030D-6E8A-4147-A177-3AD203B41FA5}">
                      <a16:colId xmlns:a16="http://schemas.microsoft.com/office/drawing/2014/main" val="2076486515"/>
                    </a:ext>
                  </a:extLst>
                </a:gridCol>
                <a:gridCol w="1841390">
                  <a:extLst>
                    <a:ext uri="{9D8B030D-6E8A-4147-A177-3AD203B41FA5}">
                      <a16:colId xmlns:a16="http://schemas.microsoft.com/office/drawing/2014/main" val="871144199"/>
                    </a:ext>
                  </a:extLst>
                </a:gridCol>
                <a:gridCol w="1841390">
                  <a:extLst>
                    <a:ext uri="{9D8B030D-6E8A-4147-A177-3AD203B41FA5}">
                      <a16:colId xmlns:a16="http://schemas.microsoft.com/office/drawing/2014/main" val="1289419896"/>
                    </a:ext>
                  </a:extLst>
                </a:gridCol>
              </a:tblGrid>
              <a:tr h="0">
                <a:tc>
                  <a:txBody>
                    <a:bodyPr/>
                    <a:lstStyle/>
                    <a:p>
                      <a:r>
                        <a:rPr lang="en-US" sz="1000">
                          <a:latin typeface="Courier New" panose="02070309020205020404" pitchFamily="49" charset="0"/>
                          <a:cs typeface="Courier New" panose="02070309020205020404" pitchFamily="49" charset="0"/>
                        </a:rPr>
                        <a:t>Bit 15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42171921"/>
                  </a:ext>
                </a:extLst>
              </a:tr>
              <a:tr h="0">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Function 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Table Size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629955732"/>
                  </a:ext>
                </a:extLst>
              </a:tr>
            </a:tbl>
          </a:graphicData>
        </a:graphic>
      </p:graphicFrame>
      <p:graphicFrame>
        <p:nvGraphicFramePr>
          <p:cNvPr id="5" name="表格 4">
            <a:extLst>
              <a:ext uri="{FF2B5EF4-FFF2-40B4-BE49-F238E27FC236}">
                <a16:creationId xmlns:a16="http://schemas.microsoft.com/office/drawing/2014/main" id="{5C6D512F-A908-4D44-AC35-35A4DDC69DA8}"/>
              </a:ext>
            </a:extLst>
          </p:cNvPr>
          <p:cNvGraphicFramePr>
            <a:graphicFrameLocks noGrp="1"/>
          </p:cNvGraphicFramePr>
          <p:nvPr>
            <p:extLst>
              <p:ext uri="{D42A27DB-BD31-4B8C-83A1-F6EECF244321}">
                <p14:modId xmlns:p14="http://schemas.microsoft.com/office/powerpoint/2010/main" val="2102755975"/>
              </p:ext>
            </p:extLst>
          </p:nvPr>
        </p:nvGraphicFramePr>
        <p:xfrm>
          <a:off x="94497" y="5176563"/>
          <a:ext cx="8334280" cy="1143000"/>
        </p:xfrm>
        <a:graphic>
          <a:graphicData uri="http://schemas.openxmlformats.org/drawingml/2006/table">
            <a:tbl>
              <a:tblPr/>
              <a:tblGrid>
                <a:gridCol w="2083570">
                  <a:extLst>
                    <a:ext uri="{9D8B030D-6E8A-4147-A177-3AD203B41FA5}">
                      <a16:colId xmlns:a16="http://schemas.microsoft.com/office/drawing/2014/main" val="2808886291"/>
                    </a:ext>
                  </a:extLst>
                </a:gridCol>
                <a:gridCol w="2083570">
                  <a:extLst>
                    <a:ext uri="{9D8B030D-6E8A-4147-A177-3AD203B41FA5}">
                      <a16:colId xmlns:a16="http://schemas.microsoft.com/office/drawing/2014/main" val="2238078849"/>
                    </a:ext>
                  </a:extLst>
                </a:gridCol>
                <a:gridCol w="2083570">
                  <a:extLst>
                    <a:ext uri="{9D8B030D-6E8A-4147-A177-3AD203B41FA5}">
                      <a16:colId xmlns:a16="http://schemas.microsoft.com/office/drawing/2014/main" val="2751943929"/>
                    </a:ext>
                  </a:extLst>
                </a:gridCol>
                <a:gridCol w="2083570">
                  <a:extLst>
                    <a:ext uri="{9D8B030D-6E8A-4147-A177-3AD203B41FA5}">
                      <a16:colId xmlns:a16="http://schemas.microsoft.com/office/drawing/2014/main" val="3201421894"/>
                    </a:ext>
                  </a:extLst>
                </a:gridCol>
              </a:tblGrid>
              <a:tr h="0">
                <a:tc>
                  <a:txBody>
                    <a:bodyPr/>
                    <a:lstStyle/>
                    <a:p>
                      <a:r>
                        <a:rPr lang="en-US" sz="1000">
                          <a:latin typeface="Courier New" panose="02070309020205020404" pitchFamily="49" charset="0"/>
                          <a:cs typeface="Courier New" panose="02070309020205020404" pitchFamily="49" charset="0"/>
                        </a:rPr>
                        <a:t>Bit 127-96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95-64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63-32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847840309"/>
                  </a:ext>
                </a:extLst>
              </a:tr>
              <a:tr h="0">
                <a:tc>
                  <a:txBody>
                    <a:bodyPr/>
                    <a:lstStyle/>
                    <a:p>
                      <a:r>
                        <a:rPr lang="en-US" sz="1000">
                          <a:latin typeface="Courier New" panose="02070309020205020404" pitchFamily="49" charset="0"/>
                          <a:cs typeface="Courier New" panose="02070309020205020404" pitchFamily="49" charset="0"/>
                        </a:rPr>
                        <a:t>Vector Control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59389099"/>
                  </a:ext>
                </a:extLst>
              </a:tr>
              <a:tr h="0">
                <a:tc>
                  <a:txBody>
                    <a:bodyPr/>
                    <a:lstStyle/>
                    <a:p>
                      <a:r>
                        <a:rPr lang="en-US" sz="1000">
                          <a:latin typeface="Courier New" panose="02070309020205020404" pitchFamily="49" charset="0"/>
                          <a:cs typeface="Courier New" panose="02070309020205020404" pitchFamily="49" charset="0"/>
                        </a:rPr>
                        <a:t>Vector Control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28993005"/>
                  </a:ext>
                </a:extLst>
              </a:tr>
              <a:tr h="0">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22999347"/>
                  </a:ext>
                </a:extLst>
              </a:tr>
              <a:tr h="0">
                <a:tc>
                  <a:txBody>
                    <a:bodyPr/>
                    <a:lstStyle/>
                    <a:p>
                      <a:r>
                        <a:rPr lang="en-US" sz="1000">
                          <a:latin typeface="Courier New" panose="02070309020205020404" pitchFamily="49" charset="0"/>
                          <a:cs typeface="Courier New" panose="02070309020205020404" pitchFamily="49" charset="0"/>
                        </a:rPr>
                        <a:t>Vector Control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26097109"/>
                  </a:ext>
                </a:extLst>
              </a:tr>
            </a:tbl>
          </a:graphicData>
        </a:graphic>
      </p:graphicFrame>
      <p:graphicFrame>
        <p:nvGraphicFramePr>
          <p:cNvPr id="6" name="表格 5">
            <a:extLst>
              <a:ext uri="{FF2B5EF4-FFF2-40B4-BE49-F238E27FC236}">
                <a16:creationId xmlns:a16="http://schemas.microsoft.com/office/drawing/2014/main" id="{0FDB74BE-7E52-4412-B714-21A8C7E61ACD}"/>
              </a:ext>
            </a:extLst>
          </p:cNvPr>
          <p:cNvGraphicFramePr>
            <a:graphicFrameLocks noGrp="1"/>
          </p:cNvGraphicFramePr>
          <p:nvPr>
            <p:extLst>
              <p:ext uri="{D42A27DB-BD31-4B8C-83A1-F6EECF244321}">
                <p14:modId xmlns:p14="http://schemas.microsoft.com/office/powerpoint/2010/main" val="717848111"/>
              </p:ext>
            </p:extLst>
          </p:nvPr>
        </p:nvGraphicFramePr>
        <p:xfrm>
          <a:off x="94497" y="3762306"/>
          <a:ext cx="3431830" cy="457200"/>
        </p:xfrm>
        <a:graphic>
          <a:graphicData uri="http://schemas.openxmlformats.org/drawingml/2006/table">
            <a:tbl>
              <a:tblPr/>
              <a:tblGrid>
                <a:gridCol w="1715915">
                  <a:extLst>
                    <a:ext uri="{9D8B030D-6E8A-4147-A177-3AD203B41FA5}">
                      <a16:colId xmlns:a16="http://schemas.microsoft.com/office/drawing/2014/main" val="26190945"/>
                    </a:ext>
                  </a:extLst>
                </a:gridCol>
                <a:gridCol w="1715915">
                  <a:extLst>
                    <a:ext uri="{9D8B030D-6E8A-4147-A177-3AD203B41FA5}">
                      <a16:colId xmlns:a16="http://schemas.microsoft.com/office/drawing/2014/main" val="3733800998"/>
                    </a:ext>
                  </a:extLst>
                </a:gridCol>
              </a:tblGrid>
              <a:tr h="0">
                <a:tc>
                  <a:txBody>
                    <a:bodyPr/>
                    <a:lstStyle/>
                    <a:p>
                      <a:r>
                        <a:rPr lang="en-US" sz="1000">
                          <a:latin typeface="Courier New" panose="02070309020205020404" pitchFamily="49" charset="0"/>
                          <a:cs typeface="Courier New" panose="02070309020205020404" pitchFamily="49" charset="0"/>
                        </a:rPr>
                        <a:t>Bit 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62868104"/>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Masked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31303370"/>
                  </a:ext>
                </a:extLst>
              </a:tr>
            </a:tbl>
          </a:graphicData>
        </a:graphic>
      </p:graphicFrame>
      <p:sp>
        <p:nvSpPr>
          <p:cNvPr id="7" name="Rectangle 2">
            <a:extLst>
              <a:ext uri="{FF2B5EF4-FFF2-40B4-BE49-F238E27FC236}">
                <a16:creationId xmlns:a16="http://schemas.microsoft.com/office/drawing/2014/main" id="{DEC043E6-C59D-4FE6-A3A2-8B4169126B8C}"/>
              </a:ext>
            </a:extLst>
          </p:cNvPr>
          <p:cNvSpPr>
            <a:spLocks noChangeArrowheads="1"/>
          </p:cNvSpPr>
          <p:nvPr/>
        </p:nvSpPr>
        <p:spPr bwMode="auto">
          <a:xfrm>
            <a:off x="0" y="1414591"/>
            <a:ext cx="903535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Unlike MSI, MSI-X supports 2048 interrupts. This is achieved by maintaining a table of interrupts in the PCI device's address space. The wording of the PCI 3.0 spec indicates that this </a:t>
            </a:r>
            <a:r>
              <a:rPr kumimoji="0" lang="zh-CN" altLang="zh-CN" sz="1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must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be via a Memory BAR.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BIR</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specifies which BAR is used for the Message Table. This may be a 64 bit BAR, and is zero-indexed (so BIR=0, BAR0, offset 10h into the header).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Table Offset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 an offset into that BAR where the Message Table lives. Note that it is 8 byte aligned - so simply mask BIR.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format of Message Control is as follows:</a:t>
            </a:r>
            <a:endParaRPr kumimoji="0" lang="en-US"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A6644257-46E0-4CE4-AD8B-F24F7CDF14BF}"/>
              </a:ext>
            </a:extLst>
          </p:cNvPr>
          <p:cNvSpPr/>
          <p:nvPr/>
        </p:nvSpPr>
        <p:spPr>
          <a:xfrm>
            <a:off x="13580" y="3111544"/>
            <a:ext cx="9035358" cy="553998"/>
          </a:xfrm>
          <a:prstGeom prst="rect">
            <a:avLst/>
          </a:prstGeom>
        </p:spPr>
        <p:txBody>
          <a:bodyPr wrap="square">
            <a:spAutoFit/>
          </a:bodyPr>
          <a:lstStyle/>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Table Size</a:t>
            </a:r>
            <a:r>
              <a:rPr lang="zh-CN" altLang="zh-CN" sz="1000">
                <a:solidFill>
                  <a:srgbClr val="000000"/>
                </a:solidFill>
                <a:latin typeface="Courier New" panose="02070309020205020404" pitchFamily="49" charset="0"/>
                <a:cs typeface="Courier New" panose="02070309020205020404" pitchFamily="49" charset="0"/>
              </a:rPr>
              <a:t> is N-1 encoded, and is the number of entries in the MSI-X table. This field is Read-Only.</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Now you have all the information you need to find the MSI-X table:</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Vector Control</a:t>
            </a:r>
            <a:r>
              <a:rPr lang="zh-CN" altLang="zh-CN" sz="1000">
                <a:solidFill>
                  <a:srgbClr val="000000"/>
                </a:solidFill>
                <a:latin typeface="Courier New" panose="02070309020205020404" pitchFamily="49" charset="0"/>
                <a:cs typeface="Courier New" panose="02070309020205020404" pitchFamily="49" charset="0"/>
              </a:rPr>
              <a:t> is as follows:</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0ECC6891-A617-4689-A9BD-3B2EFF7D95F9}"/>
              </a:ext>
            </a:extLst>
          </p:cNvPr>
          <p:cNvSpPr/>
          <p:nvPr/>
        </p:nvSpPr>
        <p:spPr>
          <a:xfrm>
            <a:off x="0" y="4338457"/>
            <a:ext cx="8868433" cy="707886"/>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a:t>
            </a:r>
            <a:r>
              <a:rPr lang="zh-CN" altLang="zh-CN" sz="1000">
                <a:solidFill>
                  <a:srgbClr val="000000"/>
                </a:solidFill>
                <a:latin typeface="Courier New" panose="02070309020205020404" pitchFamily="49" charset="0"/>
                <a:cs typeface="Courier New" panose="02070309020205020404" pitchFamily="49" charset="0"/>
              </a:rPr>
              <a:t>ote that </a:t>
            </a:r>
            <a:r>
              <a:rPr lang="zh-CN" altLang="zh-CN" sz="1000" b="1">
                <a:solidFill>
                  <a:srgbClr val="000000"/>
                </a:solidFill>
                <a:latin typeface="Courier New" panose="02070309020205020404" pitchFamily="49" charset="0"/>
                <a:cs typeface="Courier New" panose="02070309020205020404" pitchFamily="49" charset="0"/>
              </a:rPr>
              <a:t>Message Address</a:t>
            </a:r>
            <a:r>
              <a:rPr lang="zh-CN" altLang="zh-CN" sz="1000">
                <a:solidFill>
                  <a:srgbClr val="000000"/>
                </a:solidFill>
                <a:latin typeface="Courier New" panose="02070309020205020404" pitchFamily="49" charset="0"/>
                <a:cs typeface="Courier New" panose="02070309020205020404" pitchFamily="49" charset="0"/>
              </a:rPr>
              <a:t> is is DWORD-aligned, so, again, mask the low bits. The interrupt is masked if </a:t>
            </a:r>
            <a:r>
              <a:rPr lang="zh-CN" altLang="zh-CN" sz="1000" b="1">
                <a:solidFill>
                  <a:srgbClr val="000000"/>
                </a:solidFill>
                <a:latin typeface="Courier New" panose="02070309020205020404" pitchFamily="49" charset="0"/>
                <a:cs typeface="Courier New" panose="02070309020205020404" pitchFamily="49" charset="0"/>
              </a:rPr>
              <a:t>Masked</a:t>
            </a:r>
            <a:r>
              <a:rPr lang="zh-CN" altLang="zh-CN" sz="1000">
                <a:solidFill>
                  <a:srgbClr val="000000"/>
                </a:solidFill>
                <a:latin typeface="Courier New" panose="02070309020205020404" pitchFamily="49" charset="0"/>
                <a:cs typeface="Courier New" panose="02070309020205020404" pitchFamily="49" charset="0"/>
              </a:rPr>
              <a:t> is set to 1.</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Message Address and Data are as they were for MSI - architecture specific. However, unlike with MSI, you can specify independent vectors for all the interrupts, only limited by having the same upper 32 bit message address.</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4736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CIE 400-101: Layer 2 Technologies - dot1q, Native VLAN">
            <a:extLst>
              <a:ext uri="{FF2B5EF4-FFF2-40B4-BE49-F238E27FC236}">
                <a16:creationId xmlns:a16="http://schemas.microsoft.com/office/drawing/2014/main" id="{89679F97-469C-4245-9D75-F553376B8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54" y="1182468"/>
            <a:ext cx="5426562" cy="2795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C126D0B4-CCD5-4895-8BA8-E979BBDA46BA}"/>
              </a:ext>
            </a:extLst>
          </p:cNvPr>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28840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6D96BEBA-7423-4061-ABDC-1A2AD447AED1}"/>
              </a:ext>
            </a:extLst>
          </p:cNvPr>
          <p:cNvSpPr/>
          <p:nvPr/>
        </p:nvSpPr>
        <p:spPr>
          <a:xfrm>
            <a:off x="19615" y="353084"/>
            <a:ext cx="167489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netifapi_netif_add()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FBEC0F60-1216-442F-9A3A-416505C49BB2}"/>
              </a:ext>
            </a:extLst>
          </p:cNvPr>
          <p:cNvSpPr/>
          <p:nvPr/>
        </p:nvSpPr>
        <p:spPr>
          <a:xfrm>
            <a:off x="1949601" y="362405"/>
            <a:ext cx="192084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netifapi_do_netif_add()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曲线 5">
            <a:extLst>
              <a:ext uri="{FF2B5EF4-FFF2-40B4-BE49-F238E27FC236}">
                <a16:creationId xmlns:a16="http://schemas.microsoft.com/office/drawing/2014/main" id="{3DD335EB-0E36-4830-8536-6193F9FF2EF6}"/>
              </a:ext>
            </a:extLst>
          </p:cNvPr>
          <p:cNvCxnSpPr>
            <a:cxnSpLocks/>
            <a:stCxn id="3" idx="3"/>
            <a:endCxn id="4" idx="1"/>
          </p:cNvCxnSpPr>
          <p:nvPr/>
        </p:nvCxnSpPr>
        <p:spPr>
          <a:xfrm>
            <a:off x="1694507" y="476195"/>
            <a:ext cx="255094" cy="932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692E4CB0-8C0B-4EFB-B045-56A7C652C0DE}"/>
              </a:ext>
            </a:extLst>
          </p:cNvPr>
          <p:cNvSpPr/>
          <p:nvPr/>
        </p:nvSpPr>
        <p:spPr>
          <a:xfrm>
            <a:off x="4125539" y="376692"/>
            <a:ext cx="97173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 name="连接符: 曲线 9">
            <a:extLst>
              <a:ext uri="{FF2B5EF4-FFF2-40B4-BE49-F238E27FC236}">
                <a16:creationId xmlns:a16="http://schemas.microsoft.com/office/drawing/2014/main" id="{5A8882F2-A614-4125-BEE1-ABF3C1490D3D}"/>
              </a:ext>
            </a:extLst>
          </p:cNvPr>
          <p:cNvCxnSpPr>
            <a:cxnSpLocks/>
            <a:stCxn id="4" idx="3"/>
            <a:endCxn id="9" idx="1"/>
          </p:cNvCxnSpPr>
          <p:nvPr/>
        </p:nvCxnSpPr>
        <p:spPr>
          <a:xfrm>
            <a:off x="3870445" y="485516"/>
            <a:ext cx="255094" cy="1428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B709C2FD-BF34-4DBA-9778-C9C60E9DFABE}"/>
              </a:ext>
            </a:extLst>
          </p:cNvPr>
          <p:cNvSpPr/>
          <p:nvPr/>
        </p:nvSpPr>
        <p:spPr>
          <a:xfrm>
            <a:off x="6218975" y="255878"/>
            <a:ext cx="10698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netif_init()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4" name="矩形: 圆角 13">
            <a:extLst>
              <a:ext uri="{FF2B5EF4-FFF2-40B4-BE49-F238E27FC236}">
                <a16:creationId xmlns:a16="http://schemas.microsoft.com/office/drawing/2014/main" id="{071F17F9-B9E3-45B1-840A-051BE54C4B45}"/>
              </a:ext>
            </a:extLst>
          </p:cNvPr>
          <p:cNvSpPr/>
          <p:nvPr/>
        </p:nvSpPr>
        <p:spPr>
          <a:xfrm>
            <a:off x="5432366" y="1059303"/>
            <a:ext cx="115129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5" name="连接符: 曲线 14">
            <a:extLst>
              <a:ext uri="{FF2B5EF4-FFF2-40B4-BE49-F238E27FC236}">
                <a16:creationId xmlns:a16="http://schemas.microsoft.com/office/drawing/2014/main" id="{663206CF-005A-4866-9521-7A97C55C9806}"/>
              </a:ext>
            </a:extLst>
          </p:cNvPr>
          <p:cNvCxnSpPr>
            <a:cxnSpLocks/>
            <a:stCxn id="13" idx="1"/>
            <a:endCxn id="9" idx="3"/>
          </p:cNvCxnSpPr>
          <p:nvPr/>
        </p:nvCxnSpPr>
        <p:spPr>
          <a:xfrm rot="10800000" flipV="1">
            <a:off x="5097279" y="378989"/>
            <a:ext cx="1121697" cy="120814"/>
          </a:xfrm>
          <a:prstGeom prst="curved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8EF03D6D-81A2-497E-B38E-B72EA01F4BC7}"/>
              </a:ext>
            </a:extLst>
          </p:cNvPr>
          <p:cNvCxnSpPr>
            <a:cxnSpLocks/>
            <a:stCxn id="14" idx="1"/>
            <a:endCxn id="9" idx="3"/>
          </p:cNvCxnSpPr>
          <p:nvPr/>
        </p:nvCxnSpPr>
        <p:spPr>
          <a:xfrm rot="10800000">
            <a:off x="5097278" y="499804"/>
            <a:ext cx="335088" cy="682611"/>
          </a:xfrm>
          <a:prstGeom prst="curved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6FDEF7D5-A9A8-4DE5-92DB-FAFF8555A521}"/>
              </a:ext>
            </a:extLst>
          </p:cNvPr>
          <p:cNvSpPr/>
          <p:nvPr/>
        </p:nvSpPr>
        <p:spPr>
          <a:xfrm>
            <a:off x="3168890" y="1790283"/>
            <a:ext cx="140311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4" name="矩形: 圆角 23">
            <a:extLst>
              <a:ext uri="{FF2B5EF4-FFF2-40B4-BE49-F238E27FC236}">
                <a16:creationId xmlns:a16="http://schemas.microsoft.com/office/drawing/2014/main" id="{61E478BC-20AF-4A53-AE30-18EC67532689}"/>
              </a:ext>
            </a:extLst>
          </p:cNvPr>
          <p:cNvSpPr/>
          <p:nvPr/>
        </p:nvSpPr>
        <p:spPr>
          <a:xfrm>
            <a:off x="7623029" y="1790283"/>
            <a:ext cx="91326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5" name="连接符: 曲线 24">
            <a:extLst>
              <a:ext uri="{FF2B5EF4-FFF2-40B4-BE49-F238E27FC236}">
                <a16:creationId xmlns:a16="http://schemas.microsoft.com/office/drawing/2014/main" id="{72706961-23CA-4E3E-932F-2B18821F5779}"/>
              </a:ext>
            </a:extLst>
          </p:cNvPr>
          <p:cNvCxnSpPr>
            <a:cxnSpLocks/>
            <a:stCxn id="14" idx="2"/>
            <a:endCxn id="24" idx="0"/>
          </p:cNvCxnSpPr>
          <p:nvPr/>
        </p:nvCxnSpPr>
        <p:spPr>
          <a:xfrm rot="16200000" flipH="1">
            <a:off x="6801460" y="512079"/>
            <a:ext cx="484759" cy="20716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E0DDDCC8-614A-4FF0-9EC1-6529B7D2D676}"/>
              </a:ext>
            </a:extLst>
          </p:cNvPr>
          <p:cNvCxnSpPr>
            <a:cxnSpLocks/>
            <a:stCxn id="14" idx="2"/>
            <a:endCxn id="23" idx="0"/>
          </p:cNvCxnSpPr>
          <p:nvPr/>
        </p:nvCxnSpPr>
        <p:spPr>
          <a:xfrm rot="5400000">
            <a:off x="4696852" y="479118"/>
            <a:ext cx="484759" cy="21375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EC8B21A1-F6A7-41AE-BE8A-8E69A33972B2}"/>
              </a:ext>
            </a:extLst>
          </p:cNvPr>
          <p:cNvSpPr/>
          <p:nvPr/>
        </p:nvSpPr>
        <p:spPr>
          <a:xfrm>
            <a:off x="6310128" y="1985836"/>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2" name="矩形: 圆角 31">
            <a:extLst>
              <a:ext uri="{FF2B5EF4-FFF2-40B4-BE49-F238E27FC236}">
                <a16:creationId xmlns:a16="http://schemas.microsoft.com/office/drawing/2014/main" id="{D9865784-9CE9-4B9B-B4A8-CB69D64ADDEE}"/>
              </a:ext>
            </a:extLst>
          </p:cNvPr>
          <p:cNvSpPr/>
          <p:nvPr/>
        </p:nvSpPr>
        <p:spPr>
          <a:xfrm>
            <a:off x="6310129" y="1610548"/>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3" name="连接符: 曲线 32">
            <a:extLst>
              <a:ext uri="{FF2B5EF4-FFF2-40B4-BE49-F238E27FC236}">
                <a16:creationId xmlns:a16="http://schemas.microsoft.com/office/drawing/2014/main" id="{96850737-F954-48BB-9586-CA7117261349}"/>
              </a:ext>
            </a:extLst>
          </p:cNvPr>
          <p:cNvCxnSpPr>
            <a:cxnSpLocks/>
            <a:stCxn id="24" idx="1"/>
            <a:endCxn id="32" idx="3"/>
          </p:cNvCxnSpPr>
          <p:nvPr/>
        </p:nvCxnSpPr>
        <p:spPr>
          <a:xfrm rot="10800000">
            <a:off x="7306387" y="1733660"/>
            <a:ext cx="316643" cy="1797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22010F77-39AC-437A-A212-31CB232A55CF}"/>
              </a:ext>
            </a:extLst>
          </p:cNvPr>
          <p:cNvCxnSpPr>
            <a:cxnSpLocks/>
            <a:stCxn id="24" idx="1"/>
            <a:endCxn id="31" idx="3"/>
          </p:cNvCxnSpPr>
          <p:nvPr/>
        </p:nvCxnSpPr>
        <p:spPr>
          <a:xfrm rot="10800000" flipV="1">
            <a:off x="7306385" y="1913393"/>
            <a:ext cx="316644" cy="1955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1D847DE-B4FC-4B7A-9917-E09927D3B7FC}"/>
              </a:ext>
            </a:extLst>
          </p:cNvPr>
          <p:cNvSpPr txBox="1"/>
          <p:nvPr/>
        </p:nvSpPr>
        <p:spPr>
          <a:xfrm>
            <a:off x="1885048" y="2329993"/>
            <a:ext cx="156966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vlan header</a:t>
            </a:r>
            <a:endParaRPr lang="zh-CN" altLang="en-US" sz="1000">
              <a:latin typeface="Courier New" panose="02070309020205020404" pitchFamily="49" charset="0"/>
              <a:cs typeface="Courier New" panose="02070309020205020404" pitchFamily="49" charset="0"/>
            </a:endParaRPr>
          </a:p>
        </p:txBody>
      </p:sp>
      <p:sp>
        <p:nvSpPr>
          <p:cNvPr id="43" name="文本框 42">
            <a:extLst>
              <a:ext uri="{FF2B5EF4-FFF2-40B4-BE49-F238E27FC236}">
                <a16:creationId xmlns:a16="http://schemas.microsoft.com/office/drawing/2014/main" id="{20447ACD-8E7E-4E57-8152-CEF43059B753}"/>
              </a:ext>
            </a:extLst>
          </p:cNvPr>
          <p:cNvSpPr txBox="1"/>
          <p:nvPr/>
        </p:nvSpPr>
        <p:spPr>
          <a:xfrm>
            <a:off x="1543879" y="2909287"/>
            <a:ext cx="218521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multicast/broadcast</a:t>
            </a:r>
            <a:endParaRPr lang="zh-CN" altLang="en-US" sz="1000">
              <a:latin typeface="Courier New" panose="02070309020205020404" pitchFamily="49" charset="0"/>
              <a:cs typeface="Courier New" panose="02070309020205020404" pitchFamily="49" charset="0"/>
            </a:endParaRPr>
          </a:p>
        </p:txBody>
      </p:sp>
      <p:cxnSp>
        <p:nvCxnSpPr>
          <p:cNvPr id="44" name="连接符: 曲线 43">
            <a:extLst>
              <a:ext uri="{FF2B5EF4-FFF2-40B4-BE49-F238E27FC236}">
                <a16:creationId xmlns:a16="http://schemas.microsoft.com/office/drawing/2014/main" id="{2B279CFD-1E6C-42AE-84AA-E51273D98599}"/>
              </a:ext>
            </a:extLst>
          </p:cNvPr>
          <p:cNvCxnSpPr>
            <a:cxnSpLocks/>
            <a:stCxn id="23" idx="1"/>
            <a:endCxn id="42" idx="0"/>
          </p:cNvCxnSpPr>
          <p:nvPr/>
        </p:nvCxnSpPr>
        <p:spPr>
          <a:xfrm rot="10800000" flipV="1">
            <a:off x="2669878" y="1913393"/>
            <a:ext cx="499012" cy="41659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8AB95E5D-67EB-4A6F-9500-C388E131DBA5}"/>
              </a:ext>
            </a:extLst>
          </p:cNvPr>
          <p:cNvCxnSpPr>
            <a:cxnSpLocks/>
            <a:stCxn id="42" idx="2"/>
            <a:endCxn id="43" idx="0"/>
          </p:cNvCxnSpPr>
          <p:nvPr/>
        </p:nvCxnSpPr>
        <p:spPr>
          <a:xfrm rot="5400000">
            <a:off x="2486646" y="2726054"/>
            <a:ext cx="333073" cy="3339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9B853CBC-DC1F-447B-8983-40724B6BD5A8}"/>
              </a:ext>
            </a:extLst>
          </p:cNvPr>
          <p:cNvSpPr/>
          <p:nvPr/>
        </p:nvSpPr>
        <p:spPr>
          <a:xfrm>
            <a:off x="-1226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7" name="连接符: 曲线 56">
            <a:extLst>
              <a:ext uri="{FF2B5EF4-FFF2-40B4-BE49-F238E27FC236}">
                <a16:creationId xmlns:a16="http://schemas.microsoft.com/office/drawing/2014/main" id="{71EBF884-2110-4920-87A6-245338A9B802}"/>
              </a:ext>
            </a:extLst>
          </p:cNvPr>
          <p:cNvCxnSpPr>
            <a:cxnSpLocks/>
            <a:stCxn id="43" idx="2"/>
            <a:endCxn id="51" idx="0"/>
          </p:cNvCxnSpPr>
          <p:nvPr/>
        </p:nvCxnSpPr>
        <p:spPr>
          <a:xfrm rot="5400000">
            <a:off x="1470803" y="2503431"/>
            <a:ext cx="513607" cy="181776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曲线 60">
            <a:extLst>
              <a:ext uri="{FF2B5EF4-FFF2-40B4-BE49-F238E27FC236}">
                <a16:creationId xmlns:a16="http://schemas.microsoft.com/office/drawing/2014/main" id="{C13CB26E-AF7C-453E-BA58-93C7112A59A3}"/>
              </a:ext>
            </a:extLst>
          </p:cNvPr>
          <p:cNvCxnSpPr>
            <a:cxnSpLocks/>
            <a:stCxn id="51" idx="2"/>
            <a:endCxn id="71" idx="0"/>
          </p:cNvCxnSpPr>
          <p:nvPr/>
        </p:nvCxnSpPr>
        <p:spPr>
          <a:xfrm rot="16200000" flipH="1">
            <a:off x="783509" y="3950551"/>
            <a:ext cx="197566" cy="1271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圆角 70">
            <a:extLst>
              <a:ext uri="{FF2B5EF4-FFF2-40B4-BE49-F238E27FC236}">
                <a16:creationId xmlns:a16="http://schemas.microsoft.com/office/drawing/2014/main" id="{BB7C1B90-1C93-4EE2-903C-7AE33C2A08A9}"/>
              </a:ext>
            </a:extLst>
          </p:cNvPr>
          <p:cNvSpPr/>
          <p:nvPr/>
        </p:nvSpPr>
        <p:spPr>
          <a:xfrm>
            <a:off x="447731"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文本框 73">
            <a:extLst>
              <a:ext uri="{FF2B5EF4-FFF2-40B4-BE49-F238E27FC236}">
                <a16:creationId xmlns:a16="http://schemas.microsoft.com/office/drawing/2014/main" id="{5C6BE239-29DD-4A41-B5F7-C3ECF0FBA0AF}"/>
              </a:ext>
            </a:extLst>
          </p:cNvPr>
          <p:cNvSpPr txBox="1"/>
          <p:nvPr/>
        </p:nvSpPr>
        <p:spPr>
          <a:xfrm>
            <a:off x="1165555" y="3269883"/>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IPv4</a:t>
            </a:r>
            <a:endParaRPr lang="zh-CN" altLang="en-US" sz="1000">
              <a:latin typeface="Courier New" panose="02070309020205020404" pitchFamily="49" charset="0"/>
              <a:cs typeface="Courier New" panose="02070309020205020404" pitchFamily="49" charset="0"/>
            </a:endParaRPr>
          </a:p>
        </p:txBody>
      </p:sp>
      <p:sp>
        <p:nvSpPr>
          <p:cNvPr id="75" name="矩形: 圆角 74">
            <a:extLst>
              <a:ext uri="{FF2B5EF4-FFF2-40B4-BE49-F238E27FC236}">
                <a16:creationId xmlns:a16="http://schemas.microsoft.com/office/drawing/2014/main" id="{F67D01E6-FAD4-4A93-893A-2B83229073DF}"/>
              </a:ext>
            </a:extLst>
          </p:cNvPr>
          <p:cNvSpPr/>
          <p:nvPr/>
        </p:nvSpPr>
        <p:spPr>
          <a:xfrm>
            <a:off x="1903585"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6" name="矩形: 圆角 75">
            <a:extLst>
              <a:ext uri="{FF2B5EF4-FFF2-40B4-BE49-F238E27FC236}">
                <a16:creationId xmlns:a16="http://schemas.microsoft.com/office/drawing/2014/main" id="{21DC132C-232A-4E92-8EEB-83167F67C2E8}"/>
              </a:ext>
            </a:extLst>
          </p:cNvPr>
          <p:cNvSpPr/>
          <p:nvPr/>
        </p:nvSpPr>
        <p:spPr>
          <a:xfrm>
            <a:off x="2254840"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7" name="矩形: 圆角 76">
            <a:extLst>
              <a:ext uri="{FF2B5EF4-FFF2-40B4-BE49-F238E27FC236}">
                <a16:creationId xmlns:a16="http://schemas.microsoft.com/office/drawing/2014/main" id="{F0A4ED6C-3237-498E-ABA3-6F11A080301E}"/>
              </a:ext>
            </a:extLst>
          </p:cNvPr>
          <p:cNvSpPr/>
          <p:nvPr/>
        </p:nvSpPr>
        <p:spPr>
          <a:xfrm>
            <a:off x="381943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4061949" y="4112902"/>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9" name="连接符: 曲线 78">
            <a:extLst>
              <a:ext uri="{FF2B5EF4-FFF2-40B4-BE49-F238E27FC236}">
                <a16:creationId xmlns:a16="http://schemas.microsoft.com/office/drawing/2014/main" id="{3B591D3A-E716-4D16-9AB7-ACC85E82F4D5}"/>
              </a:ext>
            </a:extLst>
          </p:cNvPr>
          <p:cNvCxnSpPr>
            <a:cxnSpLocks/>
            <a:stCxn id="43" idx="2"/>
            <a:endCxn id="75" idx="0"/>
          </p:cNvCxnSpPr>
          <p:nvPr/>
        </p:nvCxnSpPr>
        <p:spPr>
          <a:xfrm rot="16200000" flipH="1">
            <a:off x="2428727" y="3363267"/>
            <a:ext cx="513607" cy="9808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C828C0A4-B647-469A-BC99-66863A404FAD}"/>
              </a:ext>
            </a:extLst>
          </p:cNvPr>
          <p:cNvSpPr txBox="1"/>
          <p:nvPr/>
        </p:nvSpPr>
        <p:spPr>
          <a:xfrm>
            <a:off x="2559537" y="340336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IPv6</a:t>
            </a:r>
            <a:endParaRPr lang="zh-CN" altLang="en-US" sz="1000">
              <a:latin typeface="Courier New" panose="02070309020205020404" pitchFamily="49" charset="0"/>
              <a:cs typeface="Courier New" panose="02070309020205020404" pitchFamily="49" charset="0"/>
            </a:endParaRPr>
          </a:p>
        </p:txBody>
      </p:sp>
      <p:cxnSp>
        <p:nvCxnSpPr>
          <p:cNvPr id="81" name="连接符: 曲线 80">
            <a:extLst>
              <a:ext uri="{FF2B5EF4-FFF2-40B4-BE49-F238E27FC236}">
                <a16:creationId xmlns:a16="http://schemas.microsoft.com/office/drawing/2014/main" id="{299DDCDE-0572-47F6-80B7-BAE55756FB34}"/>
              </a:ext>
            </a:extLst>
          </p:cNvPr>
          <p:cNvCxnSpPr>
            <a:cxnSpLocks/>
            <a:stCxn id="43" idx="2"/>
            <a:endCxn id="77" idx="0"/>
          </p:cNvCxnSpPr>
          <p:nvPr/>
        </p:nvCxnSpPr>
        <p:spPr>
          <a:xfrm rot="16200000" flipH="1">
            <a:off x="3386651" y="2405342"/>
            <a:ext cx="513607" cy="201393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DA9FAF92-3D97-4C54-8E16-4E97440C02B3}"/>
              </a:ext>
            </a:extLst>
          </p:cNvPr>
          <p:cNvSpPr txBox="1"/>
          <p:nvPr/>
        </p:nvSpPr>
        <p:spPr>
          <a:xfrm>
            <a:off x="3729089" y="3241295"/>
            <a:ext cx="415498"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ARP</a:t>
            </a:r>
            <a:endParaRPr lang="zh-CN" altLang="en-US" sz="1000">
              <a:latin typeface="Courier New" panose="02070309020205020404" pitchFamily="49" charset="0"/>
              <a:cs typeface="Courier New" panose="02070309020205020404" pitchFamily="49" charset="0"/>
            </a:endParaRPr>
          </a:p>
        </p:txBody>
      </p:sp>
      <p:cxnSp>
        <p:nvCxnSpPr>
          <p:cNvPr id="87" name="连接符: 曲线 86">
            <a:extLst>
              <a:ext uri="{FF2B5EF4-FFF2-40B4-BE49-F238E27FC236}">
                <a16:creationId xmlns:a16="http://schemas.microsoft.com/office/drawing/2014/main" id="{37D248CF-CE70-4199-B1EF-8CCB388697AC}"/>
              </a:ext>
            </a:extLst>
          </p:cNvPr>
          <p:cNvCxnSpPr>
            <a:cxnSpLocks/>
            <a:stCxn id="75" idx="2"/>
            <a:endCxn id="76" idx="0"/>
          </p:cNvCxnSpPr>
          <p:nvPr/>
        </p:nvCxnSpPr>
        <p:spPr>
          <a:xfrm rot="16200000" flipH="1">
            <a:off x="2644988"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连接符: 曲线 89">
            <a:extLst>
              <a:ext uri="{FF2B5EF4-FFF2-40B4-BE49-F238E27FC236}">
                <a16:creationId xmlns:a16="http://schemas.microsoft.com/office/drawing/2014/main" id="{5B38389C-AAF1-405B-B2B4-3117591C4D23}"/>
              </a:ext>
            </a:extLst>
          </p:cNvPr>
          <p:cNvCxnSpPr>
            <a:cxnSpLocks/>
            <a:stCxn id="77" idx="2"/>
            <a:endCxn id="78" idx="0"/>
          </p:cNvCxnSpPr>
          <p:nvPr/>
        </p:nvCxnSpPr>
        <p:spPr>
          <a:xfrm rot="16200000" flipH="1">
            <a:off x="4560837"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043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E4A179B-370F-44BC-A90B-546B2A57E8CA}"/>
              </a:ext>
            </a:extLst>
          </p:cNvPr>
          <p:cNvPicPr>
            <a:picLocks noChangeAspect="1"/>
          </p:cNvPicPr>
          <p:nvPr/>
        </p:nvPicPr>
        <p:blipFill>
          <a:blip r:embed="rId2"/>
          <a:stretch>
            <a:fillRect/>
          </a:stretch>
        </p:blipFill>
        <p:spPr>
          <a:xfrm>
            <a:off x="204600" y="496337"/>
            <a:ext cx="7201136" cy="2277648"/>
          </a:xfrm>
          <a:prstGeom prst="rect">
            <a:avLst/>
          </a:prstGeom>
        </p:spPr>
      </p:pic>
      <p:pic>
        <p:nvPicPr>
          <p:cNvPr id="3" name="图片 2">
            <a:extLst>
              <a:ext uri="{FF2B5EF4-FFF2-40B4-BE49-F238E27FC236}">
                <a16:creationId xmlns:a16="http://schemas.microsoft.com/office/drawing/2014/main" id="{E6D8B3EB-1A22-4A91-BC56-14BAA3EFB2BD}"/>
              </a:ext>
            </a:extLst>
          </p:cNvPr>
          <p:cNvPicPr>
            <a:picLocks noChangeAspect="1"/>
          </p:cNvPicPr>
          <p:nvPr/>
        </p:nvPicPr>
        <p:blipFill>
          <a:blip r:embed="rId3"/>
          <a:stretch>
            <a:fillRect/>
          </a:stretch>
        </p:blipFill>
        <p:spPr>
          <a:xfrm>
            <a:off x="204601" y="3188990"/>
            <a:ext cx="7201136" cy="2166407"/>
          </a:xfrm>
          <a:prstGeom prst="rect">
            <a:avLst/>
          </a:prstGeom>
        </p:spPr>
      </p:pic>
      <p:sp>
        <p:nvSpPr>
          <p:cNvPr id="4" name="矩形 3">
            <a:extLst>
              <a:ext uri="{FF2B5EF4-FFF2-40B4-BE49-F238E27FC236}">
                <a16:creationId xmlns:a16="http://schemas.microsoft.com/office/drawing/2014/main" id="{A2A20260-8532-4F5D-B3BC-47AA1F33C56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720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 name="表格"/>
          <p:cNvGraphicFramePr/>
          <p:nvPr/>
        </p:nvGraphicFramePr>
        <p:xfrm>
          <a:off x="421759" y="485014"/>
          <a:ext cx="5092226" cy="1604586"/>
        </p:xfrm>
        <a:graphic>
          <a:graphicData uri="http://schemas.openxmlformats.org/drawingml/2006/table">
            <a:tbl>
              <a:tblPr bandRow="1"/>
              <a:tblGrid>
                <a:gridCol w="5092226">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virtq_avail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VIRTQ_AVAIL_F_NO_INTERRUPT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限制host向客户机注入中断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driver下一个描述符要放在ring中的位置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le16 ring[/* Queue Size*/] /* 每个元素存着buffer的head，一个buffer可能由多个desc组成*/</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used_event;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5" name="driver通过available ring向device提供buffers，avail ring由driver写，device读。idx表明客户机驱动下次添加buffer使用的ring下标"/>
          <p:cNvSpPr txBox="1"/>
          <p:nvPr/>
        </p:nvSpPr>
        <p:spPr>
          <a:xfrm>
            <a:off x="408300" y="2181826"/>
            <a:ext cx="7166832"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driver通过available ring向device提供buffers，avail ring由driver写，device读。idx表明客户机驱动下次添加buffer使用的ring下标</a:t>
            </a:r>
          </a:p>
        </p:txBody>
      </p:sp>
      <p:graphicFrame>
        <p:nvGraphicFramePr>
          <p:cNvPr id="266" name="表格"/>
          <p:cNvGraphicFramePr/>
          <p:nvPr/>
        </p:nvGraphicFramePr>
        <p:xfrm>
          <a:off x="421759" y="2930760"/>
          <a:ext cx="3072090" cy="1604586"/>
        </p:xfrm>
        <a:graphic>
          <a:graphicData uri="http://schemas.openxmlformats.org/drawingml/2006/table">
            <a:tbl>
              <a:tblPr bandRow="1"/>
              <a:tblGrid>
                <a:gridCol w="3072090">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virtq_used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VIRTQ_USED_F_NO_NOTIFY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限制客户机使用完buffer通知host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device下一个描述符要放在ring中的位置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struct virtq_used_elem ring[/* Queue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avail_event;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7" name="device通过used ring向driver返回它已经用过了的buffers，used ring由device写，driver读。…"/>
          <p:cNvSpPr txBox="1"/>
          <p:nvPr/>
        </p:nvSpPr>
        <p:spPr>
          <a:xfrm>
            <a:off x="3735578" y="2789850"/>
            <a:ext cx="5132816" cy="49289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1400" b="0">
                <a:latin typeface="Arial"/>
                <a:ea typeface="Arial"/>
                <a:cs typeface="Arial"/>
                <a:sym typeface="Arial"/>
              </a:defRPr>
            </a:pPr>
            <a:r>
              <a:rPr sz="984"/>
              <a:t>device通过used ring向driver返回它已经用过了的buffers，used ring由device写，driver读。</a:t>
            </a:r>
          </a:p>
          <a:p>
            <a:pPr defTabSz="321457">
              <a:lnSpc>
                <a:spcPts val="2109"/>
              </a:lnSpc>
              <a:defRPr sz="1400" b="0">
                <a:latin typeface="Arial"/>
                <a:ea typeface="Arial"/>
                <a:cs typeface="Arial"/>
                <a:sym typeface="Arial"/>
              </a:defRPr>
            </a:pPr>
            <a:r>
              <a:rPr sz="984"/>
              <a:t>idx表明qemu下次添加vritq_used_elem_ring使用的ring下标。</a:t>
            </a:r>
          </a:p>
        </p:txBody>
      </p:sp>
      <p:graphicFrame>
        <p:nvGraphicFramePr>
          <p:cNvPr id="268" name="表格"/>
          <p:cNvGraphicFramePr/>
          <p:nvPr>
            <p:extLst>
              <p:ext uri="{D42A27DB-BD31-4B8C-83A1-F6EECF244321}">
                <p14:modId xmlns:p14="http://schemas.microsoft.com/office/powerpoint/2010/main" val="1964060088"/>
              </p:ext>
            </p:extLst>
          </p:nvPr>
        </p:nvGraphicFramePr>
        <p:xfrm>
          <a:off x="4302797" y="3991162"/>
          <a:ext cx="3746050" cy="802959"/>
        </p:xfrm>
        <a:graphic>
          <a:graphicData uri="http://schemas.openxmlformats.org/drawingml/2006/table">
            <a:tbl>
              <a:tblPr bandRow="1"/>
              <a:tblGrid>
                <a:gridCol w="3746050">
                  <a:extLst>
                    <a:ext uri="{9D8B030D-6E8A-4147-A177-3AD203B41FA5}">
                      <a16:colId xmlns:a16="http://schemas.microsoft.com/office/drawing/2014/main" val="20000"/>
                    </a:ext>
                  </a:extLst>
                </a:gridCol>
              </a:tblGrid>
              <a:tr h="267653">
                <a:tc>
                  <a:txBody>
                    <a:bodyPr/>
                    <a:lstStyle/>
                    <a:p>
                      <a:pPr defTabSz="914400">
                        <a:defRPr sz="1800"/>
                      </a:pPr>
                      <a:r>
                        <a:rPr sz="1000">
                          <a:latin typeface="Arial"/>
                          <a:ea typeface="Arial"/>
                          <a:cs typeface="Arial"/>
                          <a:sym typeface="Arial"/>
                        </a:rPr>
                        <a:t>struct virtq_used_elem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53">
                <a:tc>
                  <a:txBody>
                    <a:bodyPr/>
                    <a:lstStyle/>
                    <a:p>
                      <a:pPr algn="l" defTabSz="914400">
                        <a:defRPr sz="1800"/>
                      </a:pPr>
                      <a:r>
                        <a:rPr sz="1000">
                          <a:latin typeface="Arial"/>
                          <a:ea typeface="Arial"/>
                          <a:cs typeface="Arial"/>
                          <a:sym typeface="Arial"/>
                        </a:rPr>
                        <a:t>le32 id; /* idx of start of used descriptor chain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53">
                <a:tc>
                  <a:txBody>
                    <a:bodyPr/>
                    <a:lstStyle/>
                    <a:p>
                      <a:pPr algn="l" defTabSz="914400">
                        <a:defRPr sz="1800"/>
                      </a:pPr>
                      <a:r>
                        <a:rPr sz="1000">
                          <a:latin typeface="Arial"/>
                          <a:ea typeface="Arial"/>
                          <a:cs typeface="Arial"/>
                          <a:sym typeface="Arial"/>
                        </a:rPr>
                        <a:t>le32 </a:t>
                      </a:r>
                      <a:r>
                        <a:rPr sz="1000" err="1">
                          <a:latin typeface="Arial"/>
                          <a:ea typeface="Arial"/>
                          <a:cs typeface="Arial"/>
                          <a:sym typeface="Arial"/>
                        </a:rPr>
                        <a:t>len</a:t>
                      </a:r>
                      <a:r>
                        <a:rPr sz="1000">
                          <a:latin typeface="Arial"/>
                          <a:ea typeface="Arial"/>
                          <a:cs typeface="Arial"/>
                          <a:sym typeface="Arial"/>
                        </a:rPr>
                        <a:t>; /* total length of the descriptor chain which has used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269" name="线条"/>
          <p:cNvSpPr/>
          <p:nvPr/>
        </p:nvSpPr>
        <p:spPr>
          <a:xfrm>
            <a:off x="3388665" y="4150337"/>
            <a:ext cx="862228" cy="1"/>
          </a:xfrm>
          <a:prstGeom prst="line">
            <a:avLst/>
          </a:prstGeom>
          <a:ln w="25400">
            <a:solidFill>
              <a:srgbClr val="000000"/>
            </a:solidFill>
            <a:miter lim="400000"/>
            <a:tailEnd type="triangle"/>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0" name="avail ring中的ring数组记录的是可用buffer的head index.…"/>
          <p:cNvSpPr txBox="1"/>
          <p:nvPr/>
        </p:nvSpPr>
        <p:spPr>
          <a:xfrm>
            <a:off x="385735" y="5251991"/>
            <a:ext cx="8792814" cy="164949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spcBef>
                <a:spcPts val="562"/>
              </a:spcBef>
              <a:defRPr sz="1400" b="0">
                <a:latin typeface="Arial"/>
                <a:ea typeface="Arial"/>
                <a:cs typeface="Arial"/>
                <a:sym typeface="Arial"/>
              </a:defRPr>
            </a:pPr>
            <a:r>
              <a:rPr sz="984"/>
              <a:t>avail </a:t>
            </a:r>
            <a:r>
              <a:rPr sz="984" err="1"/>
              <a:t>ring中的ring数组记录的是可用buffer的head</a:t>
            </a:r>
            <a:r>
              <a:rPr sz="984"/>
              <a:t> index.</a:t>
            </a:r>
          </a:p>
          <a:p>
            <a:pPr defTabSz="321457">
              <a:lnSpc>
                <a:spcPts val="2109"/>
              </a:lnSpc>
              <a:spcBef>
                <a:spcPts val="562"/>
              </a:spcBef>
              <a:defRPr sz="1400" b="0">
                <a:latin typeface="Arial"/>
                <a:ea typeface="Arial"/>
                <a:cs typeface="Arial"/>
                <a:sym typeface="Arial"/>
              </a:defRPr>
            </a:pPr>
            <a:r>
              <a:rPr sz="984" err="1"/>
              <a:t>virtqueue中的last_avail_idx记录ring</a:t>
            </a:r>
            <a:r>
              <a:rPr sz="984"/>
              <a:t>[]</a:t>
            </a:r>
            <a:r>
              <a:rPr sz="984" err="1"/>
              <a:t>数组中首个可用的buffer头部。即根据last_avail_idx查找ring</a:t>
            </a:r>
            <a:r>
              <a:rPr sz="984"/>
              <a:t>[],</a:t>
            </a:r>
            <a:r>
              <a:rPr sz="984" err="1"/>
              <a:t>根据ring</a:t>
            </a:r>
            <a:r>
              <a:rPr sz="984"/>
              <a:t>[]</a:t>
            </a:r>
            <a:r>
              <a:rPr sz="984" err="1"/>
              <a:t>数组得到desc表的下标。然后last_avail_idx</a:t>
            </a:r>
            <a:r>
              <a:rPr sz="984"/>
              <a:t>++。</a:t>
            </a:r>
          </a:p>
          <a:p>
            <a:pPr defTabSz="321457">
              <a:lnSpc>
                <a:spcPts val="2109"/>
              </a:lnSpc>
              <a:spcBef>
                <a:spcPts val="562"/>
              </a:spcBef>
              <a:defRPr sz="1400" b="0">
                <a:latin typeface="Arial"/>
                <a:ea typeface="Arial"/>
                <a:cs typeface="Arial"/>
                <a:sym typeface="Arial"/>
              </a:defRPr>
            </a:pPr>
            <a:r>
              <a:rPr sz="984" err="1"/>
              <a:t>每次host向客户机发送数据就需要从这里获取一个buffer</a:t>
            </a:r>
            <a:r>
              <a:rPr sz="984"/>
              <a:t> head。</a:t>
            </a:r>
          </a:p>
          <a:p>
            <a:pPr defTabSz="321457">
              <a:lnSpc>
                <a:spcPts val="2109"/>
              </a:lnSpc>
              <a:spcBef>
                <a:spcPts val="562"/>
              </a:spcBef>
              <a:defRPr sz="1400" b="0">
                <a:latin typeface="Arial"/>
                <a:ea typeface="Arial"/>
                <a:cs typeface="Arial"/>
                <a:sym typeface="Arial"/>
              </a:defRPr>
            </a:pPr>
            <a:r>
              <a:rPr sz="984"/>
              <a:t>当host完成数据的写入，可能会产生多个virtq_used_elem，即使用多个逻辑buffer，每个virtq_used_elem的信息记录到virtq_used的ring[]</a:t>
            </a:r>
            <a:r>
              <a:rPr sz="984" err="1"/>
              <a:t>数组中，一个元素对应一个virtq_used_elem结构，其中id记录对应buffer的head，len记录长度</a:t>
            </a:r>
            <a:r>
              <a:rPr sz="984"/>
              <a:t>。</a:t>
            </a:r>
          </a:p>
        </p:txBody>
      </p:sp>
    </p:spTree>
    <p:extLst>
      <p:ext uri="{BB962C8B-B14F-4D97-AF65-F5344CB8AC3E}">
        <p14:creationId xmlns:p14="http://schemas.microsoft.com/office/powerpoint/2010/main" val="1408859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256190" y="475423"/>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798751" y="254435"/>
            <a:ext cx="285296" cy="1566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436EE45B-DF34-4395-8178-D1312A98C2EC}"/>
              </a:ext>
            </a:extLst>
          </p:cNvPr>
          <p:cNvCxnSpPr>
            <a:cxnSpLocks/>
            <a:stCxn id="78" idx="2"/>
            <a:endCxn id="45" idx="0"/>
          </p:cNvCxnSpPr>
          <p:nvPr/>
        </p:nvCxnSpPr>
        <p:spPr>
          <a:xfrm rot="5400000">
            <a:off x="2877819" y="100670"/>
            <a:ext cx="364267" cy="160621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F3B0E304-C1F2-4B4B-8311-C60457A5C434}"/>
              </a:ext>
            </a:extLst>
          </p:cNvPr>
          <p:cNvSpPr/>
          <p:nvPr/>
        </p:nvSpPr>
        <p:spPr>
          <a:xfrm>
            <a:off x="1502875" y="1085911"/>
            <a:ext cx="150793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autoip_arp_reply()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6" name="矩形 45">
            <a:extLst>
              <a:ext uri="{FF2B5EF4-FFF2-40B4-BE49-F238E27FC236}">
                <a16:creationId xmlns:a16="http://schemas.microsoft.com/office/drawing/2014/main" id="{953835A8-3C9A-4C5A-A8CA-ABD1C0F429F2}"/>
              </a:ext>
            </a:extLst>
          </p:cNvPr>
          <p:cNvSpPr/>
          <p:nvPr/>
        </p:nvSpPr>
        <p:spPr>
          <a:xfrm>
            <a:off x="2358983" y="682083"/>
            <a:ext cx="700969"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autoip</a:t>
            </a:r>
            <a:endParaRPr lang="zh-CN" altLang="zh-CN" sz="1000">
              <a:latin typeface="Courier New" panose="02070309020205020404" pitchFamily="49" charset="0"/>
              <a:cs typeface="Courier New" panose="02070309020205020404" pitchFamily="49" charset="0"/>
            </a:endParaRPr>
          </a:p>
        </p:txBody>
      </p:sp>
      <p:sp>
        <p:nvSpPr>
          <p:cNvPr id="48" name="矩形: 圆角 47">
            <a:extLst>
              <a:ext uri="{FF2B5EF4-FFF2-40B4-BE49-F238E27FC236}">
                <a16:creationId xmlns:a16="http://schemas.microsoft.com/office/drawing/2014/main" id="{FF1DE32E-FA53-4340-80DC-BDAA3E9E78F1}"/>
              </a:ext>
            </a:extLst>
          </p:cNvPr>
          <p:cNvSpPr/>
          <p:nvPr/>
        </p:nvSpPr>
        <p:spPr>
          <a:xfrm>
            <a:off x="2103916" y="1874634"/>
            <a:ext cx="2098893"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etharp_update_arp_entry()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9" name="连接符: 曲线 48">
            <a:extLst>
              <a:ext uri="{FF2B5EF4-FFF2-40B4-BE49-F238E27FC236}">
                <a16:creationId xmlns:a16="http://schemas.microsoft.com/office/drawing/2014/main" id="{3D3AD1D9-279F-4399-BE13-359632143403}"/>
              </a:ext>
            </a:extLst>
          </p:cNvPr>
          <p:cNvCxnSpPr>
            <a:cxnSpLocks/>
            <a:stCxn id="78" idx="2"/>
            <a:endCxn id="48" idx="0"/>
          </p:cNvCxnSpPr>
          <p:nvPr/>
        </p:nvCxnSpPr>
        <p:spPr>
          <a:xfrm rot="5400000">
            <a:off x="2931716" y="943291"/>
            <a:ext cx="1152990" cy="7096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C4AF6E1C-5984-4C22-87C6-BB281F643D93}"/>
              </a:ext>
            </a:extLst>
          </p:cNvPr>
          <p:cNvCxnSpPr>
            <a:cxnSpLocks/>
            <a:stCxn id="45" idx="2"/>
            <a:endCxn id="48" idx="0"/>
          </p:cNvCxnSpPr>
          <p:nvPr/>
        </p:nvCxnSpPr>
        <p:spPr>
          <a:xfrm rot="16200000" flipH="1">
            <a:off x="2433852" y="1155123"/>
            <a:ext cx="542502" cy="8965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048767F2-072D-4029-80CC-B08D2423DD45}"/>
              </a:ext>
            </a:extLst>
          </p:cNvPr>
          <p:cNvCxnSpPr>
            <a:cxnSpLocks/>
            <a:stCxn id="48" idx="2"/>
            <a:endCxn id="59" idx="0"/>
          </p:cNvCxnSpPr>
          <p:nvPr/>
        </p:nvCxnSpPr>
        <p:spPr>
          <a:xfrm rot="5400000">
            <a:off x="2226566" y="1921888"/>
            <a:ext cx="727831" cy="11257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圆角 58">
            <a:extLst>
              <a:ext uri="{FF2B5EF4-FFF2-40B4-BE49-F238E27FC236}">
                <a16:creationId xmlns:a16="http://schemas.microsoft.com/office/drawing/2014/main" id="{5FF1D3EF-FA33-464F-B42D-5AE847E5EBEF}"/>
              </a:ext>
            </a:extLst>
          </p:cNvPr>
          <p:cNvSpPr/>
          <p:nvPr/>
        </p:nvSpPr>
        <p:spPr>
          <a:xfrm>
            <a:off x="1502875" y="2848686"/>
            <a:ext cx="104944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etharp_raw()</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2" name="矩形: 圆角 61">
            <a:extLst>
              <a:ext uri="{FF2B5EF4-FFF2-40B4-BE49-F238E27FC236}">
                <a16:creationId xmlns:a16="http://schemas.microsoft.com/office/drawing/2014/main" id="{155EC871-1A1F-4741-8B34-C2F0DCE7CB15}"/>
              </a:ext>
            </a:extLst>
          </p:cNvPr>
          <p:cNvSpPr/>
          <p:nvPr/>
        </p:nvSpPr>
        <p:spPr>
          <a:xfrm>
            <a:off x="3508211" y="2848686"/>
            <a:ext cx="137777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3" name="矩形 62">
            <a:extLst>
              <a:ext uri="{FF2B5EF4-FFF2-40B4-BE49-F238E27FC236}">
                <a16:creationId xmlns:a16="http://schemas.microsoft.com/office/drawing/2014/main" id="{242296E7-8CB3-42B8-851E-437FCD8F84C9}"/>
              </a:ext>
            </a:extLst>
          </p:cNvPr>
          <p:cNvSpPr/>
          <p:nvPr/>
        </p:nvSpPr>
        <p:spPr>
          <a:xfrm>
            <a:off x="1929676" y="2270944"/>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ARP_REQUEST</a:t>
            </a:r>
            <a:endParaRPr lang="zh-CN" altLang="zh-CN" sz="1000">
              <a:latin typeface="Courier New" panose="02070309020205020404" pitchFamily="49" charset="0"/>
              <a:cs typeface="Courier New" panose="02070309020205020404" pitchFamily="49" charset="0"/>
            </a:endParaRPr>
          </a:p>
        </p:txBody>
      </p:sp>
      <p:sp>
        <p:nvSpPr>
          <p:cNvPr id="64" name="矩形 63">
            <a:extLst>
              <a:ext uri="{FF2B5EF4-FFF2-40B4-BE49-F238E27FC236}">
                <a16:creationId xmlns:a16="http://schemas.microsoft.com/office/drawing/2014/main" id="{82875A55-BCA8-4694-92CE-DFFE0B0219DC}"/>
              </a:ext>
            </a:extLst>
          </p:cNvPr>
          <p:cNvSpPr/>
          <p:nvPr/>
        </p:nvSpPr>
        <p:spPr>
          <a:xfrm>
            <a:off x="3416675" y="2269737"/>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ARP_REPLY</a:t>
            </a:r>
            <a:endParaRPr lang="zh-CN" altLang="zh-CN" sz="1000">
              <a:latin typeface="Courier New" panose="02070309020205020404" pitchFamily="49" charset="0"/>
              <a:cs typeface="Courier New" panose="02070309020205020404" pitchFamily="49" charset="0"/>
            </a:endParaRPr>
          </a:p>
        </p:txBody>
      </p:sp>
      <p:cxnSp>
        <p:nvCxnSpPr>
          <p:cNvPr id="65" name="连接符: 曲线 64">
            <a:extLst>
              <a:ext uri="{FF2B5EF4-FFF2-40B4-BE49-F238E27FC236}">
                <a16:creationId xmlns:a16="http://schemas.microsoft.com/office/drawing/2014/main" id="{77B4B539-B77A-4732-B832-046535099F55}"/>
              </a:ext>
            </a:extLst>
          </p:cNvPr>
          <p:cNvCxnSpPr>
            <a:cxnSpLocks/>
            <a:stCxn id="48" idx="2"/>
            <a:endCxn id="62" idx="0"/>
          </p:cNvCxnSpPr>
          <p:nvPr/>
        </p:nvCxnSpPr>
        <p:spPr>
          <a:xfrm rot="16200000" flipH="1">
            <a:off x="3311315" y="1962903"/>
            <a:ext cx="727831" cy="10437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D82203D3-4C6C-46B9-BC7B-7433DC6B4EB5}"/>
              </a:ext>
            </a:extLst>
          </p:cNvPr>
          <p:cNvSpPr/>
          <p:nvPr/>
        </p:nvSpPr>
        <p:spPr>
          <a:xfrm>
            <a:off x="5427564" y="1480271"/>
            <a:ext cx="164998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etharp_find_entry()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2" name="连接符: 曲线 71">
            <a:extLst>
              <a:ext uri="{FF2B5EF4-FFF2-40B4-BE49-F238E27FC236}">
                <a16:creationId xmlns:a16="http://schemas.microsoft.com/office/drawing/2014/main" id="{C582715C-B2EF-4AB8-8543-D43099061932}"/>
              </a:ext>
            </a:extLst>
          </p:cNvPr>
          <p:cNvCxnSpPr>
            <a:cxnSpLocks/>
            <a:stCxn id="48" idx="3"/>
            <a:endCxn id="70" idx="1"/>
          </p:cNvCxnSpPr>
          <p:nvPr/>
        </p:nvCxnSpPr>
        <p:spPr>
          <a:xfrm flipV="1">
            <a:off x="4202809" y="1603382"/>
            <a:ext cx="1224755" cy="39436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5089706D-37EE-49BE-951E-02DE9A576FFB}"/>
              </a:ext>
            </a:extLst>
          </p:cNvPr>
          <p:cNvSpPr/>
          <p:nvPr/>
        </p:nvSpPr>
        <p:spPr>
          <a:xfrm>
            <a:off x="5427565" y="2227081"/>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arp_table[]</a:t>
            </a:r>
            <a:endParaRPr lang="zh-CN" altLang="zh-CN" sz="1000">
              <a:latin typeface="Courier New" panose="02070309020205020404" pitchFamily="49" charset="0"/>
              <a:cs typeface="Courier New" panose="02070309020205020404" pitchFamily="49" charset="0"/>
            </a:endParaRPr>
          </a:p>
        </p:txBody>
      </p:sp>
      <p:cxnSp>
        <p:nvCxnSpPr>
          <p:cNvPr id="84" name="连接符: 曲线 83">
            <a:extLst>
              <a:ext uri="{FF2B5EF4-FFF2-40B4-BE49-F238E27FC236}">
                <a16:creationId xmlns:a16="http://schemas.microsoft.com/office/drawing/2014/main" id="{32C9A992-C089-43B8-906B-7A1734DFC67E}"/>
              </a:ext>
            </a:extLst>
          </p:cNvPr>
          <p:cNvCxnSpPr>
            <a:cxnSpLocks/>
            <a:stCxn id="70" idx="2"/>
            <a:endCxn id="83" idx="0"/>
          </p:cNvCxnSpPr>
          <p:nvPr/>
        </p:nvCxnSpPr>
        <p:spPr>
          <a:xfrm rot="5400000">
            <a:off x="5955394" y="1929916"/>
            <a:ext cx="500589" cy="9374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D88ABFAA-3735-47B8-9A35-6D9DC607C6FE}"/>
              </a:ext>
            </a:extLst>
          </p:cNvPr>
          <p:cNvSpPr/>
          <p:nvPr/>
        </p:nvSpPr>
        <p:spPr>
          <a:xfrm>
            <a:off x="5615046" y="2622628"/>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queued packets</a:t>
            </a:r>
            <a:endParaRPr lang="zh-CN" altLang="zh-CN" sz="1000">
              <a:latin typeface="Courier New" panose="02070309020205020404" pitchFamily="49" charset="0"/>
              <a:cs typeface="Courier New" panose="02070309020205020404" pitchFamily="49" charset="0"/>
            </a:endParaRPr>
          </a:p>
        </p:txBody>
      </p:sp>
      <p:cxnSp>
        <p:nvCxnSpPr>
          <p:cNvPr id="86" name="连接符: 曲线 85">
            <a:extLst>
              <a:ext uri="{FF2B5EF4-FFF2-40B4-BE49-F238E27FC236}">
                <a16:creationId xmlns:a16="http://schemas.microsoft.com/office/drawing/2014/main" id="{A0FE09C4-4959-4AAA-BE07-04FF6E690659}"/>
              </a:ext>
            </a:extLst>
          </p:cNvPr>
          <p:cNvCxnSpPr>
            <a:cxnSpLocks/>
            <a:stCxn id="83" idx="2"/>
            <a:endCxn id="88" idx="0"/>
          </p:cNvCxnSpPr>
          <p:nvPr/>
        </p:nvCxnSpPr>
        <p:spPr>
          <a:xfrm rot="16200000" flipH="1">
            <a:off x="5907462" y="2724658"/>
            <a:ext cx="615503" cy="1127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圆角 87">
            <a:extLst>
              <a:ext uri="{FF2B5EF4-FFF2-40B4-BE49-F238E27FC236}">
                <a16:creationId xmlns:a16="http://schemas.microsoft.com/office/drawing/2014/main" id="{F756B626-E351-4E6E-B7F6-891EBBCADCCF}"/>
              </a:ext>
            </a:extLst>
          </p:cNvPr>
          <p:cNvSpPr/>
          <p:nvPr/>
        </p:nvSpPr>
        <p:spPr>
          <a:xfrm>
            <a:off x="5540355" y="3088805"/>
            <a:ext cx="1462506"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89" name="矩形 88">
            <a:extLst>
              <a:ext uri="{FF2B5EF4-FFF2-40B4-BE49-F238E27FC236}">
                <a16:creationId xmlns:a16="http://schemas.microsoft.com/office/drawing/2014/main" id="{1974A75F-865D-416B-8A2F-FE68F2CF5936}"/>
              </a:ext>
            </a:extLst>
          </p:cNvPr>
          <p:cNvSpPr/>
          <p:nvPr/>
        </p:nvSpPr>
        <p:spPr>
          <a:xfrm>
            <a:off x="7516914" y="1457608"/>
            <a:ext cx="1649988" cy="400110"/>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search arp entry or create new entry</a:t>
            </a:r>
            <a:endParaRPr lang="zh-CN" altLang="zh-CN" sz="1000">
              <a:latin typeface="Courier New" panose="02070309020205020404" pitchFamily="49" charset="0"/>
              <a:cs typeface="Courier New" panose="02070309020205020404" pitchFamily="49" charset="0"/>
            </a:endParaRPr>
          </a:p>
        </p:txBody>
      </p:sp>
      <p:cxnSp>
        <p:nvCxnSpPr>
          <p:cNvPr id="91" name="连接符: 曲线 90">
            <a:extLst>
              <a:ext uri="{FF2B5EF4-FFF2-40B4-BE49-F238E27FC236}">
                <a16:creationId xmlns:a16="http://schemas.microsoft.com/office/drawing/2014/main" id="{A33AC480-A83B-4908-AEB8-89F71A480D6B}"/>
              </a:ext>
            </a:extLst>
          </p:cNvPr>
          <p:cNvCxnSpPr>
            <a:cxnSpLocks/>
            <a:stCxn id="70" idx="3"/>
            <a:endCxn id="89" idx="1"/>
          </p:cNvCxnSpPr>
          <p:nvPr/>
        </p:nvCxnSpPr>
        <p:spPr>
          <a:xfrm>
            <a:off x="7077552" y="1603382"/>
            <a:ext cx="439362" cy="5428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圆角 91">
            <a:extLst>
              <a:ext uri="{FF2B5EF4-FFF2-40B4-BE49-F238E27FC236}">
                <a16:creationId xmlns:a16="http://schemas.microsoft.com/office/drawing/2014/main" id="{E16A8101-67F7-4EA9-BF2B-CBCE7BDF4CBE}"/>
              </a:ext>
            </a:extLst>
          </p:cNvPr>
          <p:cNvSpPr/>
          <p:nvPr/>
        </p:nvSpPr>
        <p:spPr>
          <a:xfrm>
            <a:off x="328899" y="3809206"/>
            <a:ext cx="143388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93" name="矩形 92">
            <a:extLst>
              <a:ext uri="{FF2B5EF4-FFF2-40B4-BE49-F238E27FC236}">
                <a16:creationId xmlns:a16="http://schemas.microsoft.com/office/drawing/2014/main" id="{989888B5-A2B6-4A98-9FB6-89EA7B5982F3}"/>
              </a:ext>
            </a:extLst>
          </p:cNvPr>
          <p:cNvSpPr/>
          <p:nvPr/>
        </p:nvSpPr>
        <p:spPr>
          <a:xfrm>
            <a:off x="165034" y="3335026"/>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 reply packet</a:t>
            </a:r>
            <a:endParaRPr lang="zh-CN" altLang="zh-CN" sz="1000">
              <a:latin typeface="Courier New" panose="02070309020205020404" pitchFamily="49" charset="0"/>
              <a:cs typeface="Courier New" panose="02070309020205020404" pitchFamily="49" charset="0"/>
            </a:endParaRPr>
          </a:p>
        </p:txBody>
      </p:sp>
      <p:cxnSp>
        <p:nvCxnSpPr>
          <p:cNvPr id="94" name="连接符: 曲线 93">
            <a:extLst>
              <a:ext uri="{FF2B5EF4-FFF2-40B4-BE49-F238E27FC236}">
                <a16:creationId xmlns:a16="http://schemas.microsoft.com/office/drawing/2014/main" id="{358535AA-4FEF-47CD-B586-2D1720311BEF}"/>
              </a:ext>
            </a:extLst>
          </p:cNvPr>
          <p:cNvCxnSpPr>
            <a:cxnSpLocks/>
            <a:stCxn id="59" idx="1"/>
            <a:endCxn id="93" idx="0"/>
          </p:cNvCxnSpPr>
          <p:nvPr/>
        </p:nvCxnSpPr>
        <p:spPr>
          <a:xfrm rot="10800000" flipV="1">
            <a:off x="1085275" y="2971796"/>
            <a:ext cx="417600" cy="36322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曲线 98">
            <a:extLst>
              <a:ext uri="{FF2B5EF4-FFF2-40B4-BE49-F238E27FC236}">
                <a16:creationId xmlns:a16="http://schemas.microsoft.com/office/drawing/2014/main" id="{6EC97CCC-8B0F-4B16-B73D-D63C3DDC980A}"/>
              </a:ext>
            </a:extLst>
          </p:cNvPr>
          <p:cNvCxnSpPr>
            <a:cxnSpLocks/>
            <a:stCxn id="93" idx="2"/>
            <a:endCxn id="92" idx="0"/>
          </p:cNvCxnSpPr>
          <p:nvPr/>
        </p:nvCxnSpPr>
        <p:spPr>
          <a:xfrm rot="5400000">
            <a:off x="951579" y="3675509"/>
            <a:ext cx="227959" cy="394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E9F00F98-49D2-491F-B2C3-1E0F1DEA2820}"/>
              </a:ext>
            </a:extLst>
          </p:cNvPr>
          <p:cNvSpPr/>
          <p:nvPr/>
        </p:nvSpPr>
        <p:spPr>
          <a:xfrm>
            <a:off x="2135092" y="3335025"/>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used ip address?</a:t>
            </a:r>
            <a:endParaRPr lang="zh-CN" altLang="zh-CN" sz="1000">
              <a:latin typeface="Courier New" panose="02070309020205020404" pitchFamily="49" charset="0"/>
              <a:cs typeface="Courier New" panose="02070309020205020404" pitchFamily="49" charset="0"/>
            </a:endParaRPr>
          </a:p>
        </p:txBody>
      </p:sp>
      <p:cxnSp>
        <p:nvCxnSpPr>
          <p:cNvPr id="110" name="连接符: 曲线 109">
            <a:extLst>
              <a:ext uri="{FF2B5EF4-FFF2-40B4-BE49-F238E27FC236}">
                <a16:creationId xmlns:a16="http://schemas.microsoft.com/office/drawing/2014/main" id="{D33F590E-E07B-4FE4-80D6-430D5A03FC76}"/>
              </a:ext>
            </a:extLst>
          </p:cNvPr>
          <p:cNvCxnSpPr>
            <a:cxnSpLocks/>
            <a:stCxn id="62" idx="1"/>
            <a:endCxn id="109" idx="0"/>
          </p:cNvCxnSpPr>
          <p:nvPr/>
        </p:nvCxnSpPr>
        <p:spPr>
          <a:xfrm rot="10800000" flipV="1">
            <a:off x="3055333" y="2971797"/>
            <a:ext cx="452878" cy="36322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7F47C307-AA9A-4BAE-A5D6-A936B73C36A8}"/>
              </a:ext>
            </a:extLst>
          </p:cNvPr>
          <p:cNvSpPr/>
          <p:nvPr/>
        </p:nvSpPr>
        <p:spPr>
          <a:xfrm>
            <a:off x="2288739" y="3807973"/>
            <a:ext cx="121947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dhcp_decline()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3" name="连接符: 曲线 112">
            <a:extLst>
              <a:ext uri="{FF2B5EF4-FFF2-40B4-BE49-F238E27FC236}">
                <a16:creationId xmlns:a16="http://schemas.microsoft.com/office/drawing/2014/main" id="{61A9DF88-82F1-4DAD-A555-3DFD138E6A6D}"/>
              </a:ext>
            </a:extLst>
          </p:cNvPr>
          <p:cNvCxnSpPr>
            <a:cxnSpLocks/>
            <a:stCxn id="109" idx="2"/>
            <a:endCxn id="112" idx="0"/>
          </p:cNvCxnSpPr>
          <p:nvPr/>
        </p:nvCxnSpPr>
        <p:spPr>
          <a:xfrm rot="5400000">
            <a:off x="2863541" y="3616180"/>
            <a:ext cx="226727" cy="15685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2133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–IPv4/IPv6</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E2438C8D-82F2-4648-8B2C-22038B0ABDF5}"/>
              </a:ext>
            </a:extLst>
          </p:cNvPr>
          <p:cNvPicPr>
            <a:picLocks noChangeAspect="1"/>
          </p:cNvPicPr>
          <p:nvPr/>
        </p:nvPicPr>
        <p:blipFill>
          <a:blip r:embed="rId2"/>
          <a:stretch>
            <a:fillRect/>
          </a:stretch>
        </p:blipFill>
        <p:spPr>
          <a:xfrm>
            <a:off x="0" y="1566877"/>
            <a:ext cx="4561077" cy="3145278"/>
          </a:xfrm>
          <a:prstGeom prst="rect">
            <a:avLst/>
          </a:prstGeom>
        </p:spPr>
      </p:pic>
      <p:pic>
        <p:nvPicPr>
          <p:cNvPr id="4" name="图片 3">
            <a:extLst>
              <a:ext uri="{FF2B5EF4-FFF2-40B4-BE49-F238E27FC236}">
                <a16:creationId xmlns:a16="http://schemas.microsoft.com/office/drawing/2014/main" id="{0380D600-164F-427F-994C-5C547C32897C}"/>
              </a:ext>
            </a:extLst>
          </p:cNvPr>
          <p:cNvPicPr>
            <a:picLocks noChangeAspect="1"/>
          </p:cNvPicPr>
          <p:nvPr/>
        </p:nvPicPr>
        <p:blipFill>
          <a:blip r:embed="rId3"/>
          <a:stretch>
            <a:fillRect/>
          </a:stretch>
        </p:blipFill>
        <p:spPr>
          <a:xfrm>
            <a:off x="4469928" y="1566877"/>
            <a:ext cx="4561077" cy="2460697"/>
          </a:xfrm>
          <a:prstGeom prst="rect">
            <a:avLst/>
          </a:prstGeom>
        </p:spPr>
      </p:pic>
    </p:spTree>
    <p:extLst>
      <p:ext uri="{BB962C8B-B14F-4D97-AF65-F5344CB8AC3E}">
        <p14:creationId xmlns:p14="http://schemas.microsoft.com/office/powerpoint/2010/main" val="10553143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550C7E-2B69-488E-B3AA-9AD00FE9C9AF}"/>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2" name="图片 1">
            <a:extLst>
              <a:ext uri="{FF2B5EF4-FFF2-40B4-BE49-F238E27FC236}">
                <a16:creationId xmlns:a16="http://schemas.microsoft.com/office/drawing/2014/main" id="{36A61424-50ED-4651-A98D-D85CAD29BECA}"/>
              </a:ext>
            </a:extLst>
          </p:cNvPr>
          <p:cNvPicPr>
            <a:picLocks noChangeAspect="1"/>
          </p:cNvPicPr>
          <p:nvPr/>
        </p:nvPicPr>
        <p:blipFill>
          <a:blip r:embed="rId2"/>
          <a:stretch>
            <a:fillRect/>
          </a:stretch>
        </p:blipFill>
        <p:spPr>
          <a:xfrm>
            <a:off x="2062162" y="537778"/>
            <a:ext cx="4162831" cy="5568872"/>
          </a:xfrm>
          <a:prstGeom prst="rect">
            <a:avLst/>
          </a:prstGeom>
        </p:spPr>
      </p:pic>
    </p:spTree>
    <p:extLst>
      <p:ext uri="{BB962C8B-B14F-4D97-AF65-F5344CB8AC3E}">
        <p14:creationId xmlns:p14="http://schemas.microsoft.com/office/powerpoint/2010/main" val="32888292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DD30346-CBF5-4E59-A8CB-DE29335B35EF}"/>
              </a:ext>
            </a:extLst>
          </p:cNvPr>
          <p:cNvPicPr>
            <a:picLocks noChangeAspect="1"/>
          </p:cNvPicPr>
          <p:nvPr/>
        </p:nvPicPr>
        <p:blipFill>
          <a:blip r:embed="rId2"/>
          <a:stretch>
            <a:fillRect/>
          </a:stretch>
        </p:blipFill>
        <p:spPr>
          <a:xfrm>
            <a:off x="2480649" y="0"/>
            <a:ext cx="6663349" cy="3282400"/>
          </a:xfrm>
          <a:prstGeom prst="rect">
            <a:avLst/>
          </a:prstGeom>
        </p:spPr>
      </p:pic>
      <p:sp>
        <p:nvSpPr>
          <p:cNvPr id="3" name="矩形 2">
            <a:extLst>
              <a:ext uri="{FF2B5EF4-FFF2-40B4-BE49-F238E27FC236}">
                <a16:creationId xmlns:a16="http://schemas.microsoft.com/office/drawing/2014/main" id="{94550C7E-2B69-488E-B3AA-9AD00FE9C9AF}"/>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5" name="图片 4">
            <a:extLst>
              <a:ext uri="{FF2B5EF4-FFF2-40B4-BE49-F238E27FC236}">
                <a16:creationId xmlns:a16="http://schemas.microsoft.com/office/drawing/2014/main" id="{7F094D3C-B82F-48E2-85E2-1A0C3F2FD4E5}"/>
              </a:ext>
            </a:extLst>
          </p:cNvPr>
          <p:cNvPicPr>
            <a:picLocks noChangeAspect="1"/>
          </p:cNvPicPr>
          <p:nvPr/>
        </p:nvPicPr>
        <p:blipFill>
          <a:blip r:embed="rId3"/>
          <a:stretch>
            <a:fillRect/>
          </a:stretch>
        </p:blipFill>
        <p:spPr>
          <a:xfrm>
            <a:off x="1" y="3311407"/>
            <a:ext cx="6359070" cy="3508702"/>
          </a:xfrm>
          <a:prstGeom prst="rect">
            <a:avLst/>
          </a:prstGeom>
        </p:spPr>
      </p:pic>
    </p:spTree>
    <p:extLst>
      <p:ext uri="{BB962C8B-B14F-4D97-AF65-F5344CB8AC3E}">
        <p14:creationId xmlns:p14="http://schemas.microsoft.com/office/powerpoint/2010/main" val="39236831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550C7E-2B69-488E-B3AA-9AD00FE9C9AF}"/>
              </a:ext>
            </a:extLst>
          </p:cNvPr>
          <p:cNvSpPr/>
          <p:nvPr/>
        </p:nvSpPr>
        <p:spPr>
          <a:xfrm>
            <a:off x="0" y="29007"/>
            <a:ext cx="408311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–icmp, internet control message protocol</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3091E844-42C4-4235-98C4-8C3AA247ABF6}"/>
              </a:ext>
            </a:extLst>
          </p:cNvPr>
          <p:cNvPicPr>
            <a:picLocks noChangeAspect="1"/>
          </p:cNvPicPr>
          <p:nvPr/>
        </p:nvPicPr>
        <p:blipFill>
          <a:blip r:embed="rId2"/>
          <a:stretch>
            <a:fillRect/>
          </a:stretch>
        </p:blipFill>
        <p:spPr>
          <a:xfrm>
            <a:off x="0" y="492482"/>
            <a:ext cx="9144000" cy="2197328"/>
          </a:xfrm>
          <a:prstGeom prst="rect">
            <a:avLst/>
          </a:prstGeom>
        </p:spPr>
      </p:pic>
      <p:pic>
        <p:nvPicPr>
          <p:cNvPr id="5" name="图片 4">
            <a:extLst>
              <a:ext uri="{FF2B5EF4-FFF2-40B4-BE49-F238E27FC236}">
                <a16:creationId xmlns:a16="http://schemas.microsoft.com/office/drawing/2014/main" id="{EDD97745-E035-4FCD-A362-30431A6681C3}"/>
              </a:ext>
            </a:extLst>
          </p:cNvPr>
          <p:cNvPicPr>
            <a:picLocks noChangeAspect="1"/>
          </p:cNvPicPr>
          <p:nvPr/>
        </p:nvPicPr>
        <p:blipFill>
          <a:blip r:embed="rId3"/>
          <a:stretch>
            <a:fillRect/>
          </a:stretch>
        </p:blipFill>
        <p:spPr>
          <a:xfrm>
            <a:off x="0" y="3027311"/>
            <a:ext cx="9144000" cy="2281759"/>
          </a:xfrm>
          <a:prstGeom prst="rect">
            <a:avLst/>
          </a:prstGeom>
        </p:spPr>
      </p:pic>
    </p:spTree>
    <p:extLst>
      <p:ext uri="{BB962C8B-B14F-4D97-AF65-F5344CB8AC3E}">
        <p14:creationId xmlns:p14="http://schemas.microsoft.com/office/powerpoint/2010/main" val="25697536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415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CA0B70EB-CD77-44AC-AB5F-6C993A5E9CD2}"/>
              </a:ext>
            </a:extLst>
          </p:cNvPr>
          <p:cNvPicPr>
            <a:picLocks noChangeAspect="1"/>
          </p:cNvPicPr>
          <p:nvPr/>
        </p:nvPicPr>
        <p:blipFill>
          <a:blip r:embed="rId2"/>
          <a:stretch>
            <a:fillRect/>
          </a:stretch>
        </p:blipFill>
        <p:spPr>
          <a:xfrm>
            <a:off x="290183" y="275228"/>
            <a:ext cx="3746187" cy="3224070"/>
          </a:xfrm>
          <a:prstGeom prst="rect">
            <a:avLst/>
          </a:prstGeom>
        </p:spPr>
      </p:pic>
      <p:pic>
        <p:nvPicPr>
          <p:cNvPr id="9" name="图片 8">
            <a:extLst>
              <a:ext uri="{FF2B5EF4-FFF2-40B4-BE49-F238E27FC236}">
                <a16:creationId xmlns:a16="http://schemas.microsoft.com/office/drawing/2014/main" id="{7B385615-AE34-4CB2-B814-85927797BCF7}"/>
              </a:ext>
            </a:extLst>
          </p:cNvPr>
          <p:cNvPicPr>
            <a:picLocks noChangeAspect="1"/>
          </p:cNvPicPr>
          <p:nvPr/>
        </p:nvPicPr>
        <p:blipFill>
          <a:blip r:embed="rId3"/>
          <a:stretch>
            <a:fillRect/>
          </a:stretch>
        </p:blipFill>
        <p:spPr>
          <a:xfrm>
            <a:off x="4845235" y="275228"/>
            <a:ext cx="3031280" cy="3307396"/>
          </a:xfrm>
          <a:prstGeom prst="rect">
            <a:avLst/>
          </a:prstGeom>
        </p:spPr>
      </p:pic>
      <p:pic>
        <p:nvPicPr>
          <p:cNvPr id="10" name="图片 9">
            <a:extLst>
              <a:ext uri="{FF2B5EF4-FFF2-40B4-BE49-F238E27FC236}">
                <a16:creationId xmlns:a16="http://schemas.microsoft.com/office/drawing/2014/main" id="{7B32B19A-7277-468B-BF93-DC78DFEB3FEA}"/>
              </a:ext>
            </a:extLst>
          </p:cNvPr>
          <p:cNvPicPr>
            <a:picLocks noChangeAspect="1"/>
          </p:cNvPicPr>
          <p:nvPr/>
        </p:nvPicPr>
        <p:blipFill>
          <a:blip r:embed="rId4"/>
          <a:stretch>
            <a:fillRect/>
          </a:stretch>
        </p:blipFill>
        <p:spPr>
          <a:xfrm>
            <a:off x="290183" y="3582624"/>
            <a:ext cx="4077433" cy="3024575"/>
          </a:xfrm>
          <a:prstGeom prst="rect">
            <a:avLst/>
          </a:prstGeom>
        </p:spPr>
      </p:pic>
      <p:pic>
        <p:nvPicPr>
          <p:cNvPr id="11" name="图片 10">
            <a:extLst>
              <a:ext uri="{FF2B5EF4-FFF2-40B4-BE49-F238E27FC236}">
                <a16:creationId xmlns:a16="http://schemas.microsoft.com/office/drawing/2014/main" id="{976CA562-D302-4C27-AB6A-F9FE3685D076}"/>
              </a:ext>
            </a:extLst>
          </p:cNvPr>
          <p:cNvPicPr>
            <a:picLocks noChangeAspect="1"/>
          </p:cNvPicPr>
          <p:nvPr/>
        </p:nvPicPr>
        <p:blipFill>
          <a:blip r:embed="rId5"/>
          <a:stretch>
            <a:fillRect/>
          </a:stretch>
        </p:blipFill>
        <p:spPr>
          <a:xfrm>
            <a:off x="4572000" y="3582624"/>
            <a:ext cx="3995098" cy="3024575"/>
          </a:xfrm>
          <a:prstGeom prst="rect">
            <a:avLst/>
          </a:prstGeom>
        </p:spPr>
      </p:pic>
    </p:spTree>
    <p:extLst>
      <p:ext uri="{BB962C8B-B14F-4D97-AF65-F5344CB8AC3E}">
        <p14:creationId xmlns:p14="http://schemas.microsoft.com/office/powerpoint/2010/main" val="12530793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675596AF-DBC8-4081-AB0A-A7A02868AC80}"/>
              </a:ext>
            </a:extLst>
          </p:cNvPr>
          <p:cNvPicPr>
            <a:picLocks noChangeAspect="1"/>
          </p:cNvPicPr>
          <p:nvPr/>
        </p:nvPicPr>
        <p:blipFill>
          <a:blip r:embed="rId2"/>
          <a:stretch>
            <a:fillRect/>
          </a:stretch>
        </p:blipFill>
        <p:spPr>
          <a:xfrm>
            <a:off x="54458" y="2047422"/>
            <a:ext cx="4653205" cy="3763506"/>
          </a:xfrm>
          <a:prstGeom prst="rect">
            <a:avLst/>
          </a:prstGeom>
        </p:spPr>
      </p:pic>
      <p:sp>
        <p:nvSpPr>
          <p:cNvPr id="6" name="矩形 5">
            <a:extLst>
              <a:ext uri="{FF2B5EF4-FFF2-40B4-BE49-F238E27FC236}">
                <a16:creationId xmlns:a16="http://schemas.microsoft.com/office/drawing/2014/main" id="{3AB38980-8174-48B5-A3C4-8954BFF36ADA}"/>
              </a:ext>
            </a:extLst>
          </p:cNvPr>
          <p:cNvSpPr/>
          <p:nvPr/>
        </p:nvSpPr>
        <p:spPr>
          <a:xfrm>
            <a:off x="190123" y="352885"/>
            <a:ext cx="5812324" cy="553998"/>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MTU, Maximum Transmission Unit, 46-1500bytes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Maximum Segment Size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 MTU – TCP/IP header length(typically 40 bytes)</a:t>
            </a:r>
            <a:endParaRPr lang="zh-CN" altLang="zh-CN" sz="100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C8736213-C50F-4C12-8FC8-A8E9CCC2F644}"/>
              </a:ext>
            </a:extLst>
          </p:cNvPr>
          <p:cNvSpPr/>
          <p:nvPr/>
        </p:nvSpPr>
        <p:spPr>
          <a:xfrm>
            <a:off x="190123" y="1013801"/>
            <a:ext cx="4381877" cy="861774"/>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Flow Control Service</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Receiver HostB:</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rwnd = RcvBuffer – [LastByteRcvd – LastByteRead]</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Sender HostA:</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LastByteAcked &lt;= rwnd</a:t>
            </a:r>
          </a:p>
        </p:txBody>
      </p:sp>
      <p:pic>
        <p:nvPicPr>
          <p:cNvPr id="8" name="图片 7">
            <a:extLst>
              <a:ext uri="{FF2B5EF4-FFF2-40B4-BE49-F238E27FC236}">
                <a16:creationId xmlns:a16="http://schemas.microsoft.com/office/drawing/2014/main" id="{6CD58E18-FAC4-45F4-B26A-ACA0CCD42F22}"/>
              </a:ext>
            </a:extLst>
          </p:cNvPr>
          <p:cNvPicPr>
            <a:picLocks noChangeAspect="1"/>
          </p:cNvPicPr>
          <p:nvPr/>
        </p:nvPicPr>
        <p:blipFill>
          <a:blip r:embed="rId3"/>
          <a:stretch>
            <a:fillRect/>
          </a:stretch>
        </p:blipFill>
        <p:spPr>
          <a:xfrm>
            <a:off x="4762122" y="2931064"/>
            <a:ext cx="4381878" cy="2242819"/>
          </a:xfrm>
          <a:prstGeom prst="rect">
            <a:avLst/>
          </a:prstGeom>
        </p:spPr>
      </p:pic>
      <p:cxnSp>
        <p:nvCxnSpPr>
          <p:cNvPr id="5" name="直接箭头连接符 4">
            <a:extLst>
              <a:ext uri="{FF2B5EF4-FFF2-40B4-BE49-F238E27FC236}">
                <a16:creationId xmlns:a16="http://schemas.microsoft.com/office/drawing/2014/main" id="{769C4809-7724-467B-8228-562C16BBF43B}"/>
              </a:ext>
            </a:extLst>
          </p:cNvPr>
          <p:cNvCxnSpPr>
            <a:cxnSpLocks/>
          </p:cNvCxnSpPr>
          <p:nvPr/>
        </p:nvCxnSpPr>
        <p:spPr>
          <a:xfrm flipH="1">
            <a:off x="4255129" y="3331680"/>
            <a:ext cx="2027976" cy="384571"/>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2144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3AB38980-8174-48B5-A3C4-8954BFF36ADA}"/>
              </a:ext>
            </a:extLst>
          </p:cNvPr>
          <p:cNvSpPr/>
          <p:nvPr/>
        </p:nvSpPr>
        <p:spPr>
          <a:xfrm>
            <a:off x="190123" y="684938"/>
            <a:ext cx="4381877" cy="1323439"/>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cwnd, congestion window:</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LastByteAcketd &lt;= min{cwnd, rwnd}</a:t>
            </a:r>
          </a:p>
          <a:p>
            <a:pPr lvl="0" eaLnBrk="0" fontAlgn="base" hangingPunct="0">
              <a:spcBef>
                <a:spcPct val="0"/>
              </a:spcBef>
              <a:spcAft>
                <a:spcPct val="0"/>
              </a:spcAft>
            </a:pP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 Congestion-control algorithm:</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slow start –exponential growth start with 1MSS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Congestion Avoidance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Fast Recovery</a:t>
            </a:r>
          </a:p>
        </p:txBody>
      </p:sp>
      <p:pic>
        <p:nvPicPr>
          <p:cNvPr id="5" name="图片 4">
            <a:extLst>
              <a:ext uri="{FF2B5EF4-FFF2-40B4-BE49-F238E27FC236}">
                <a16:creationId xmlns:a16="http://schemas.microsoft.com/office/drawing/2014/main" id="{D4693B7C-C9D9-4C4C-9CB7-0B8FA1009D95}"/>
              </a:ext>
            </a:extLst>
          </p:cNvPr>
          <p:cNvPicPr>
            <a:picLocks noChangeAspect="1"/>
          </p:cNvPicPr>
          <p:nvPr/>
        </p:nvPicPr>
        <p:blipFill>
          <a:blip r:embed="rId2"/>
          <a:stretch>
            <a:fillRect/>
          </a:stretch>
        </p:blipFill>
        <p:spPr>
          <a:xfrm>
            <a:off x="190123" y="2695277"/>
            <a:ext cx="3004438" cy="4133716"/>
          </a:xfrm>
          <a:prstGeom prst="rect">
            <a:avLst/>
          </a:prstGeom>
        </p:spPr>
      </p:pic>
      <p:pic>
        <p:nvPicPr>
          <p:cNvPr id="8" name="图片 7">
            <a:extLst>
              <a:ext uri="{FF2B5EF4-FFF2-40B4-BE49-F238E27FC236}">
                <a16:creationId xmlns:a16="http://schemas.microsoft.com/office/drawing/2014/main" id="{341C1635-CF39-4C26-B021-71A62AE176AF}"/>
              </a:ext>
            </a:extLst>
          </p:cNvPr>
          <p:cNvPicPr>
            <a:picLocks noChangeAspect="1"/>
          </p:cNvPicPr>
          <p:nvPr/>
        </p:nvPicPr>
        <p:blipFill>
          <a:blip r:embed="rId3"/>
          <a:stretch>
            <a:fillRect/>
          </a:stretch>
        </p:blipFill>
        <p:spPr>
          <a:xfrm>
            <a:off x="4019740" y="1662094"/>
            <a:ext cx="4508625" cy="2552622"/>
          </a:xfrm>
          <a:prstGeom prst="rect">
            <a:avLst/>
          </a:prstGeom>
        </p:spPr>
      </p:pic>
      <p:pic>
        <p:nvPicPr>
          <p:cNvPr id="9" name="图片 8">
            <a:extLst>
              <a:ext uri="{FF2B5EF4-FFF2-40B4-BE49-F238E27FC236}">
                <a16:creationId xmlns:a16="http://schemas.microsoft.com/office/drawing/2014/main" id="{40DB5BF3-0315-44A4-A683-51CCC6705536}"/>
              </a:ext>
            </a:extLst>
          </p:cNvPr>
          <p:cNvPicPr>
            <a:picLocks noChangeAspect="1"/>
          </p:cNvPicPr>
          <p:nvPr/>
        </p:nvPicPr>
        <p:blipFill>
          <a:blip r:embed="rId4"/>
          <a:stretch>
            <a:fillRect/>
          </a:stretch>
        </p:blipFill>
        <p:spPr>
          <a:xfrm>
            <a:off x="4378955" y="4214716"/>
            <a:ext cx="4067930" cy="2434978"/>
          </a:xfrm>
          <a:prstGeom prst="rect">
            <a:avLst/>
          </a:prstGeom>
        </p:spPr>
      </p:pic>
    </p:spTree>
    <p:extLst>
      <p:ext uri="{BB962C8B-B14F-4D97-AF65-F5344CB8AC3E}">
        <p14:creationId xmlns:p14="http://schemas.microsoft.com/office/powerpoint/2010/main" val="39967771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3AB38980-8174-48B5-A3C4-8954BFF36ADA}"/>
              </a:ext>
            </a:extLst>
          </p:cNvPr>
          <p:cNvSpPr/>
          <p:nvPr/>
        </p:nvSpPr>
        <p:spPr>
          <a:xfrm>
            <a:off x="190123" y="413338"/>
            <a:ext cx="4381877" cy="246221"/>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p>
        </p:txBody>
      </p:sp>
      <p:pic>
        <p:nvPicPr>
          <p:cNvPr id="3" name="图片 2">
            <a:extLst>
              <a:ext uri="{FF2B5EF4-FFF2-40B4-BE49-F238E27FC236}">
                <a16:creationId xmlns:a16="http://schemas.microsoft.com/office/drawing/2014/main" id="{4BDE26FB-10F8-48FA-960A-5DB65DAA4211}"/>
              </a:ext>
            </a:extLst>
          </p:cNvPr>
          <p:cNvPicPr>
            <a:picLocks noChangeAspect="1"/>
          </p:cNvPicPr>
          <p:nvPr/>
        </p:nvPicPr>
        <p:blipFill>
          <a:blip r:embed="rId2"/>
          <a:stretch>
            <a:fillRect/>
          </a:stretch>
        </p:blipFill>
        <p:spPr>
          <a:xfrm>
            <a:off x="190123" y="659559"/>
            <a:ext cx="7822194" cy="6065290"/>
          </a:xfrm>
          <a:prstGeom prst="rect">
            <a:avLst/>
          </a:prstGeom>
        </p:spPr>
      </p:pic>
    </p:spTree>
    <p:extLst>
      <p:ext uri="{BB962C8B-B14F-4D97-AF65-F5344CB8AC3E}">
        <p14:creationId xmlns:p14="http://schemas.microsoft.com/office/powerpoint/2010/main" val="263990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sp>
        <p:nvSpPr>
          <p:cNvPr id="3" name="文本框 2"/>
          <p:cNvSpPr txBox="1"/>
          <p:nvPr/>
        </p:nvSpPr>
        <p:spPr>
          <a:xfrm>
            <a:off x="-1" y="246221"/>
            <a:ext cx="9035845" cy="1169551"/>
          </a:xfrm>
          <a:prstGeom prst="rect">
            <a:avLst/>
          </a:prstGeom>
          <a:noFill/>
        </p:spPr>
        <p:txBody>
          <a:bodyPr wrap="square" rtlCol="0">
            <a:spAutoFit/>
          </a:bodyPr>
          <a:lstStyle/>
          <a:p>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设备模型是由总线、设备、驱动三大数据结构来描述。所有设备都通过总线连接。即使有些设备没有连接到物理总线上，</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也会设置一个虚拟的总线，来维持总线、设备、驱动三者之间的关系。</a:t>
            </a:r>
            <a:endParaRPr kumimoji="1" lang="en-US" altLang="zh-CN" sz="1000">
              <a:latin typeface="Arial" charset="0"/>
              <a:ea typeface="Arial" charset="0"/>
              <a:cs typeface="Arial" charset="0"/>
            </a:endParaRPr>
          </a:p>
          <a:p>
            <a:r>
              <a:rPr kumimoji="1" lang="zh-CN" altLang="en-US" sz="1000">
                <a:latin typeface="Arial" charset="0"/>
                <a:ea typeface="Arial" charset="0"/>
                <a:cs typeface="Arial" charset="0"/>
              </a:rPr>
              <a:t>内核里，就存在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总线和</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总线。物理上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设备连接在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总线上，逻辑上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设备由</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虚拟总线管理。</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总线上设备对应的是</a:t>
            </a:r>
            <a:r>
              <a:rPr kumimoji="1" lang="en-US" altLang="zh-CN" sz="1000">
                <a:latin typeface="Arial" charset="0"/>
                <a:ea typeface="Arial" charset="0"/>
                <a:cs typeface="Arial" charset="0"/>
              </a:rPr>
              <a:t>struct pci_dev</a:t>
            </a:r>
            <a:r>
              <a:rPr kumimoji="1" lang="zh-CN" altLang="en-US" sz="1000">
                <a:latin typeface="Arial" charset="0"/>
                <a:ea typeface="Arial" charset="0"/>
                <a:cs typeface="Arial" charset="0"/>
              </a:rPr>
              <a:t>结构，对于</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总线上的</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提供</a:t>
            </a:r>
            <a:r>
              <a:rPr kumimoji="1" lang="en-US" altLang="zh-CN" sz="1000">
                <a:latin typeface="Arial" charset="0"/>
                <a:ea typeface="Arial" charset="0"/>
                <a:cs typeface="Arial" charset="0"/>
              </a:rPr>
              <a:t>struct pci_driver virtio_pci_driver</a:t>
            </a:r>
            <a:r>
              <a:rPr kumimoji="1" lang="zh-CN" altLang="en-US" sz="1000">
                <a:latin typeface="Arial" charset="0"/>
                <a:ea typeface="Arial" charset="0"/>
                <a:cs typeface="Arial" charset="0"/>
              </a:rPr>
              <a:t>。当</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设备挂到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总线上，或者注册到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总线时，会调用</a:t>
            </a:r>
            <a:r>
              <a:rPr kumimoji="1" lang="en-US" altLang="zh-CN" sz="1000">
                <a:latin typeface="Arial" charset="0"/>
                <a:ea typeface="Arial" charset="0"/>
                <a:cs typeface="Arial" charset="0"/>
              </a:rPr>
              <a:t>virtio_pci_probe</a:t>
            </a:r>
            <a:r>
              <a:rPr kumimoji="1" lang="zh-CN" altLang="en-US" sz="1000">
                <a:latin typeface="Arial" charset="0"/>
                <a:ea typeface="Arial" charset="0"/>
                <a:cs typeface="Arial" charset="0"/>
              </a:rPr>
              <a:t>探测函数，这个函数会通过</a:t>
            </a:r>
            <a:r>
              <a:rPr kumimoji="1" lang="en-US" altLang="zh-CN" sz="1000">
                <a:latin typeface="Arial" charset="0"/>
                <a:ea typeface="Arial" charset="0"/>
                <a:cs typeface="Arial" charset="0"/>
              </a:rPr>
              <a:t>struct virtio_pci_device</a:t>
            </a:r>
            <a:r>
              <a:rPr kumimoji="1" lang="zh-CN" altLang="en-US" sz="1000">
                <a:latin typeface="Arial" charset="0"/>
                <a:ea typeface="Arial" charset="0"/>
                <a:cs typeface="Arial" charset="0"/>
              </a:rPr>
              <a:t>把</a:t>
            </a:r>
            <a:r>
              <a:rPr kumimoji="1" lang="en-US" altLang="zh-CN" sz="1000">
                <a:latin typeface="Arial" charset="0"/>
                <a:ea typeface="Arial" charset="0"/>
                <a:cs typeface="Arial" charset="0"/>
              </a:rPr>
              <a:t>pci_dev</a:t>
            </a:r>
            <a:r>
              <a:rPr kumimoji="1" lang="zh-CN" altLang="en-US" sz="1000">
                <a:latin typeface="Arial" charset="0"/>
                <a:ea typeface="Arial" charset="0"/>
                <a:cs typeface="Arial" charset="0"/>
              </a:rPr>
              <a:t>转换成</a:t>
            </a:r>
            <a:r>
              <a:rPr kumimoji="1" lang="en-US" altLang="zh-CN" sz="1000">
                <a:latin typeface="Arial" charset="0"/>
                <a:ea typeface="Arial" charset="0"/>
                <a:cs typeface="Arial" charset="0"/>
              </a:rPr>
              <a:t>virtio_device</a:t>
            </a:r>
            <a:r>
              <a:rPr kumimoji="1" lang="zh-CN" altLang="en-US" sz="1000">
                <a:latin typeface="Arial" charset="0"/>
                <a:ea typeface="Arial" charset="0"/>
                <a:cs typeface="Arial" charset="0"/>
              </a:rPr>
              <a:t>，然后挂到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总线对应的就是</a:t>
            </a:r>
            <a:r>
              <a:rPr kumimoji="1" lang="en-US" altLang="zh-CN" sz="1000">
                <a:latin typeface="Arial" charset="0"/>
                <a:ea typeface="Arial" charset="0"/>
                <a:cs typeface="Arial" charset="0"/>
              </a:rPr>
              <a:t>struct virtio_device</a:t>
            </a:r>
            <a:r>
              <a:rPr kumimoji="1" lang="zh-CN" altLang="en-US" sz="1000">
                <a:latin typeface="Arial" charset="0"/>
                <a:ea typeface="Arial" charset="0"/>
                <a:cs typeface="Arial" charset="0"/>
              </a:rPr>
              <a:t>，</a:t>
            </a:r>
            <a:r>
              <a:rPr kumimoji="1" lang="en-US" altLang="zh-CN" sz="1000">
                <a:latin typeface="Arial" charset="0"/>
                <a:ea typeface="Arial" charset="0"/>
                <a:cs typeface="Arial" charset="0"/>
              </a:rPr>
              <a:t>virtio-net</a:t>
            </a:r>
            <a:r>
              <a:rPr kumimoji="1" lang="zh-CN" altLang="en-US" sz="1000">
                <a:latin typeface="Arial" charset="0"/>
                <a:ea typeface="Arial" charset="0"/>
                <a:cs typeface="Arial" charset="0"/>
              </a:rPr>
              <a:t>提供自己的驱动</a:t>
            </a:r>
            <a:r>
              <a:rPr kumimoji="1" lang="en-US" altLang="zh-CN" sz="1000">
                <a:latin typeface="Arial" charset="0"/>
                <a:ea typeface="Arial" charset="0"/>
                <a:cs typeface="Arial" charset="0"/>
              </a:rPr>
              <a:t>struct virtio_net_driver</a:t>
            </a:r>
            <a:r>
              <a:rPr kumimoji="1" lang="zh-CN" altLang="en-US" sz="1000">
                <a:latin typeface="Arial" charset="0"/>
                <a:ea typeface="Arial" charset="0"/>
                <a:cs typeface="Arial" charset="0"/>
              </a:rPr>
              <a:t>。当挂到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总线时，或</a:t>
            </a:r>
            <a:r>
              <a:rPr kumimoji="1" lang="en-US" altLang="zh-CN" sz="1000">
                <a:latin typeface="Arial" charset="0"/>
                <a:ea typeface="Arial" charset="0"/>
                <a:cs typeface="Arial" charset="0"/>
              </a:rPr>
              <a:t>virtio_net_driver</a:t>
            </a:r>
            <a:r>
              <a:rPr kumimoji="1" lang="zh-CN" altLang="en-US" sz="1000">
                <a:latin typeface="Arial" charset="0"/>
                <a:ea typeface="Arial" charset="0"/>
                <a:cs typeface="Arial" charset="0"/>
              </a:rPr>
              <a:t>注册到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总线上，会调用</a:t>
            </a:r>
            <a:r>
              <a:rPr kumimoji="1" lang="en-US" altLang="zh-CN" sz="1000">
                <a:latin typeface="Arial" charset="0"/>
                <a:ea typeface="Arial" charset="0"/>
                <a:cs typeface="Arial" charset="0"/>
              </a:rPr>
              <a:t>virtio bus</a:t>
            </a:r>
            <a:r>
              <a:rPr kumimoji="1" lang="zh-CN" altLang="en-US" sz="1000">
                <a:latin typeface="Arial" charset="0"/>
                <a:ea typeface="Arial" charset="0"/>
                <a:cs typeface="Arial" charset="0"/>
              </a:rPr>
              <a:t>的探测函数</a:t>
            </a:r>
            <a:r>
              <a:rPr kumimoji="1" lang="en-US" altLang="zh-CN" sz="1000">
                <a:latin typeface="Arial" charset="0"/>
                <a:ea typeface="Arial" charset="0"/>
                <a:cs typeface="Arial" charset="0"/>
              </a:rPr>
              <a:t>virtio_dev_probe</a:t>
            </a:r>
            <a:r>
              <a:rPr kumimoji="1" lang="zh-CN" altLang="en-US" sz="1000">
                <a:latin typeface="Arial" charset="0"/>
                <a:ea typeface="Arial" charset="0"/>
                <a:cs typeface="Arial" charset="0"/>
              </a:rPr>
              <a:t>找到驱动探测函数</a:t>
            </a:r>
            <a:r>
              <a:rPr kumimoji="1" lang="en-US" altLang="zh-CN" sz="1000">
                <a:latin typeface="Arial" charset="0"/>
                <a:ea typeface="Arial" charset="0"/>
                <a:cs typeface="Arial" charset="0"/>
              </a:rPr>
              <a:t>virtnet_probe</a:t>
            </a:r>
            <a:r>
              <a:rPr kumimoji="1" lang="zh-CN" altLang="en-US" sz="1000">
                <a:latin typeface="Arial" charset="0"/>
                <a:ea typeface="Arial" charset="0"/>
                <a:cs typeface="Arial" charset="0"/>
              </a:rPr>
              <a:t>，最终通过</a:t>
            </a:r>
            <a:r>
              <a:rPr kumimoji="1" lang="en-US" altLang="zh-CN" sz="1000">
                <a:latin typeface="Arial" charset="0"/>
                <a:ea typeface="Arial" charset="0"/>
                <a:cs typeface="Arial" charset="0"/>
              </a:rPr>
              <a:t>register_netdev</a:t>
            </a:r>
            <a:r>
              <a:rPr kumimoji="1" lang="zh-CN" altLang="en-US" sz="1000">
                <a:latin typeface="Arial" charset="0"/>
                <a:ea typeface="Arial" charset="0"/>
                <a:cs typeface="Arial" charset="0"/>
              </a:rPr>
              <a:t>注册</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网络协议栈</a:t>
            </a:r>
            <a:endParaRPr kumimoji="1"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82095022"/>
              </p:ext>
            </p:extLst>
          </p:nvPr>
        </p:nvGraphicFramePr>
        <p:xfrm>
          <a:off x="117985" y="166199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809390282"/>
              </p:ext>
            </p:extLst>
          </p:nvPr>
        </p:nvGraphicFramePr>
        <p:xfrm>
          <a:off x="4301611" y="1755400"/>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5498935"/>
              </p:ext>
            </p:extLst>
          </p:nvPr>
        </p:nvGraphicFramePr>
        <p:xfrm>
          <a:off x="565354" y="4469103"/>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721385863"/>
              </p:ext>
            </p:extLst>
          </p:nvPr>
        </p:nvGraphicFramePr>
        <p:xfrm>
          <a:off x="2920177" y="4469103"/>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0721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–UDP, User Datagram Protocol</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DA7DC81C-975E-4CEE-86BB-2DB24B06CA23}"/>
              </a:ext>
            </a:extLst>
          </p:cNvPr>
          <p:cNvPicPr>
            <a:picLocks noChangeAspect="1"/>
          </p:cNvPicPr>
          <p:nvPr/>
        </p:nvPicPr>
        <p:blipFill>
          <a:blip r:embed="rId2"/>
          <a:stretch>
            <a:fillRect/>
          </a:stretch>
        </p:blipFill>
        <p:spPr>
          <a:xfrm>
            <a:off x="635959" y="772185"/>
            <a:ext cx="3019425" cy="2362200"/>
          </a:xfrm>
          <a:prstGeom prst="rect">
            <a:avLst/>
          </a:prstGeom>
        </p:spPr>
      </p:pic>
    </p:spTree>
    <p:extLst>
      <p:ext uri="{BB962C8B-B14F-4D97-AF65-F5344CB8AC3E}">
        <p14:creationId xmlns:p14="http://schemas.microsoft.com/office/powerpoint/2010/main" val="12604667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9835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Layer4/5 –QUIC, Quick UDP Internet Connections</a:t>
            </a:r>
          </a:p>
        </p:txBody>
      </p:sp>
      <p:sp>
        <p:nvSpPr>
          <p:cNvPr id="5" name="矩形 4">
            <a:extLst>
              <a:ext uri="{FF2B5EF4-FFF2-40B4-BE49-F238E27FC236}">
                <a16:creationId xmlns:a16="http://schemas.microsoft.com/office/drawing/2014/main" id="{FFBBF0DC-4EED-4BC3-809D-55950E354EAE}"/>
              </a:ext>
            </a:extLst>
          </p:cNvPr>
          <p:cNvSpPr/>
          <p:nvPr/>
        </p:nvSpPr>
        <p:spPr>
          <a:xfrm>
            <a:off x="0" y="427628"/>
            <a:ext cx="9144000" cy="861774"/>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QUIC: A new application layer protocol designed from the ground up to improve the performance of transport layer services for secure HTTP</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Connection-Oriented and Secure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Streams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Reliable, TCP-friendly congestion-controlled data transfer</a:t>
            </a:r>
          </a:p>
        </p:txBody>
      </p:sp>
      <p:pic>
        <p:nvPicPr>
          <p:cNvPr id="4" name="图片 3">
            <a:extLst>
              <a:ext uri="{FF2B5EF4-FFF2-40B4-BE49-F238E27FC236}">
                <a16:creationId xmlns:a16="http://schemas.microsoft.com/office/drawing/2014/main" id="{D32E0E20-A744-456C-B6CA-4F0B7120A3D8}"/>
              </a:ext>
            </a:extLst>
          </p:cNvPr>
          <p:cNvPicPr>
            <a:picLocks noChangeAspect="1"/>
          </p:cNvPicPr>
          <p:nvPr/>
        </p:nvPicPr>
        <p:blipFill>
          <a:blip r:embed="rId2"/>
          <a:stretch>
            <a:fillRect/>
          </a:stretch>
        </p:blipFill>
        <p:spPr>
          <a:xfrm>
            <a:off x="367231" y="1841814"/>
            <a:ext cx="4422052" cy="1748253"/>
          </a:xfrm>
          <a:prstGeom prst="rect">
            <a:avLst/>
          </a:prstGeom>
        </p:spPr>
      </p:pic>
      <p:pic>
        <p:nvPicPr>
          <p:cNvPr id="7" name="图片 6">
            <a:extLst>
              <a:ext uri="{FF2B5EF4-FFF2-40B4-BE49-F238E27FC236}">
                <a16:creationId xmlns:a16="http://schemas.microsoft.com/office/drawing/2014/main" id="{C58E7004-4AAF-426C-812D-AFCCA12C7523}"/>
              </a:ext>
            </a:extLst>
          </p:cNvPr>
          <p:cNvPicPr>
            <a:picLocks noChangeAspect="1"/>
          </p:cNvPicPr>
          <p:nvPr/>
        </p:nvPicPr>
        <p:blipFill>
          <a:blip r:embed="rId3"/>
          <a:stretch>
            <a:fillRect/>
          </a:stretch>
        </p:blipFill>
        <p:spPr>
          <a:xfrm>
            <a:off x="367231" y="3590067"/>
            <a:ext cx="8334375" cy="2981325"/>
          </a:xfrm>
          <a:prstGeom prst="rect">
            <a:avLst/>
          </a:prstGeom>
        </p:spPr>
      </p:pic>
    </p:spTree>
    <p:extLst>
      <p:ext uri="{BB962C8B-B14F-4D97-AF65-F5344CB8AC3E}">
        <p14:creationId xmlns:p14="http://schemas.microsoft.com/office/powerpoint/2010/main" val="730685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766DB56B-A915-4B2F-AF4A-D5D8EA83A8B6}"/>
              </a:ext>
            </a:extLst>
          </p:cNvPr>
          <p:cNvSpPr/>
          <p:nvPr/>
        </p:nvSpPr>
        <p:spPr>
          <a:xfrm>
            <a:off x="2470013" y="1032434"/>
            <a:ext cx="310726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retrieve TCP header to host byte order</a:t>
            </a:r>
            <a:endParaRPr lang="zh-CN" altLang="zh-CN" sz="1000">
              <a:latin typeface="Courier New" panose="02070309020205020404" pitchFamily="49" charset="0"/>
              <a:cs typeface="Courier New" panose="02070309020205020404" pitchFamily="49" charset="0"/>
            </a:endParaRPr>
          </a:p>
        </p:txBody>
      </p:sp>
      <p:cxnSp>
        <p:nvCxnSpPr>
          <p:cNvPr id="6" name="连接符: 曲线 5">
            <a:extLst>
              <a:ext uri="{FF2B5EF4-FFF2-40B4-BE49-F238E27FC236}">
                <a16:creationId xmlns:a16="http://schemas.microsoft.com/office/drawing/2014/main" id="{3EFC5AEB-5A4D-4818-AC98-8B568B0A078D}"/>
              </a:ext>
            </a:extLst>
          </p:cNvPr>
          <p:cNvCxnSpPr>
            <a:cxnSpLocks/>
            <a:stCxn id="78" idx="2"/>
            <a:endCxn id="5" idx="0"/>
          </p:cNvCxnSpPr>
          <p:nvPr/>
        </p:nvCxnSpPr>
        <p:spPr>
          <a:xfrm rot="16200000" flipH="1">
            <a:off x="3829462" y="838251"/>
            <a:ext cx="310790"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60D925F-B339-411F-92A7-A2D96226D46A}"/>
              </a:ext>
            </a:extLst>
          </p:cNvPr>
          <p:cNvSpPr/>
          <p:nvPr/>
        </p:nvSpPr>
        <p:spPr>
          <a:xfrm>
            <a:off x="1583737" y="1543419"/>
            <a:ext cx="50349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active connection in tcp_active_pcbs with src/dst ip/port</a:t>
            </a:r>
            <a:endParaRPr lang="zh-CN" altLang="zh-CN" sz="1000">
              <a:latin typeface="Courier New" panose="02070309020205020404" pitchFamily="49" charset="0"/>
              <a:cs typeface="Courier New" panose="02070309020205020404" pitchFamily="49" charset="0"/>
            </a:endParaRPr>
          </a:p>
        </p:txBody>
      </p:sp>
      <p:cxnSp>
        <p:nvCxnSpPr>
          <p:cNvPr id="10" name="连接符: 曲线 9">
            <a:extLst>
              <a:ext uri="{FF2B5EF4-FFF2-40B4-BE49-F238E27FC236}">
                <a16:creationId xmlns:a16="http://schemas.microsoft.com/office/drawing/2014/main" id="{E7449372-B5A0-4046-AECD-62580BA5662B}"/>
              </a:ext>
            </a:extLst>
          </p:cNvPr>
          <p:cNvCxnSpPr>
            <a:cxnSpLocks/>
            <a:stCxn id="5" idx="2"/>
            <a:endCxn id="9" idx="0"/>
          </p:cNvCxnSpPr>
          <p:nvPr/>
        </p:nvCxnSpPr>
        <p:spPr>
          <a:xfrm rot="16200000" flipH="1">
            <a:off x="3930051" y="1372249"/>
            <a:ext cx="264764"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4B03822A-9543-459C-9959-C33CBCCB4197}"/>
              </a:ext>
            </a:extLst>
          </p:cNvPr>
          <p:cNvCxnSpPr>
            <a:cxnSpLocks/>
            <a:stCxn id="9" idx="2"/>
            <a:endCxn id="18" idx="0"/>
          </p:cNvCxnSpPr>
          <p:nvPr/>
        </p:nvCxnSpPr>
        <p:spPr>
          <a:xfrm rot="5400000">
            <a:off x="3014807" y="1125098"/>
            <a:ext cx="421872" cy="175095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62144D53-FD88-4E56-889D-1600429E71C3}"/>
              </a:ext>
            </a:extLst>
          </p:cNvPr>
          <p:cNvSpPr/>
          <p:nvPr/>
        </p:nvSpPr>
        <p:spPr>
          <a:xfrm>
            <a:off x="676882" y="2211512"/>
            <a:ext cx="334676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TIME-WAIT connections in tcp_tw_pcbs</a:t>
            </a:r>
            <a:endParaRPr lang="zh-CN" altLang="zh-CN" sz="1000">
              <a:latin typeface="Courier New" panose="02070309020205020404" pitchFamily="49" charset="0"/>
              <a:cs typeface="Courier New" panose="02070309020205020404" pitchFamily="49" charset="0"/>
            </a:endParaRPr>
          </a:p>
        </p:txBody>
      </p:sp>
      <p:sp>
        <p:nvSpPr>
          <p:cNvPr id="21" name="矩形 20">
            <a:extLst>
              <a:ext uri="{FF2B5EF4-FFF2-40B4-BE49-F238E27FC236}">
                <a16:creationId xmlns:a16="http://schemas.microsoft.com/office/drawing/2014/main" id="{3764E6CA-FB49-47C9-A11E-98AA60A88244}"/>
              </a:ext>
            </a:extLst>
          </p:cNvPr>
          <p:cNvSpPr/>
          <p:nvPr/>
        </p:nvSpPr>
        <p:spPr>
          <a:xfrm>
            <a:off x="2600271" y="1812073"/>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p>
        </p:txBody>
      </p:sp>
      <p:sp>
        <p:nvSpPr>
          <p:cNvPr id="23" name="矩形: 圆角 22">
            <a:extLst>
              <a:ext uri="{FF2B5EF4-FFF2-40B4-BE49-F238E27FC236}">
                <a16:creationId xmlns:a16="http://schemas.microsoft.com/office/drawing/2014/main" id="{C3A10909-D613-492F-8502-2B216328C5A4}"/>
              </a:ext>
            </a:extLst>
          </p:cNvPr>
          <p:cNvSpPr/>
          <p:nvPr/>
        </p:nvSpPr>
        <p:spPr>
          <a:xfrm>
            <a:off x="139205" y="2940037"/>
            <a:ext cx="167001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tcp_timewait_input()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4" name="连接符: 曲线 23">
            <a:extLst>
              <a:ext uri="{FF2B5EF4-FFF2-40B4-BE49-F238E27FC236}">
                <a16:creationId xmlns:a16="http://schemas.microsoft.com/office/drawing/2014/main" id="{A520DC99-DE16-4F26-833A-C46537D88A6B}"/>
              </a:ext>
            </a:extLst>
          </p:cNvPr>
          <p:cNvCxnSpPr>
            <a:cxnSpLocks/>
            <a:stCxn id="18" idx="2"/>
            <a:endCxn id="23" idx="0"/>
          </p:cNvCxnSpPr>
          <p:nvPr/>
        </p:nvCxnSpPr>
        <p:spPr>
          <a:xfrm rot="5400000">
            <a:off x="1421086" y="2010859"/>
            <a:ext cx="482304" cy="13760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7016B5C3-BA03-4611-84C4-A63A165C3890}"/>
              </a:ext>
            </a:extLst>
          </p:cNvPr>
          <p:cNvCxnSpPr>
            <a:cxnSpLocks/>
            <a:stCxn id="18" idx="2"/>
            <a:endCxn id="33" idx="0"/>
          </p:cNvCxnSpPr>
          <p:nvPr/>
        </p:nvCxnSpPr>
        <p:spPr>
          <a:xfrm rot="16200000" flipH="1">
            <a:off x="2845752" y="1962245"/>
            <a:ext cx="486901" cy="14778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72CBBE0-F715-4AAA-B749-1BE2E892EF13}"/>
              </a:ext>
            </a:extLst>
          </p:cNvPr>
          <p:cNvSpPr/>
          <p:nvPr/>
        </p:nvSpPr>
        <p:spPr>
          <a:xfrm>
            <a:off x="3034593" y="2546846"/>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p>
        </p:txBody>
      </p:sp>
      <p:sp>
        <p:nvSpPr>
          <p:cNvPr id="33" name="矩形 32">
            <a:extLst>
              <a:ext uri="{FF2B5EF4-FFF2-40B4-BE49-F238E27FC236}">
                <a16:creationId xmlns:a16="http://schemas.microsoft.com/office/drawing/2014/main" id="{922FCC94-F627-47A8-98FC-47DC431FFD0B}"/>
              </a:ext>
            </a:extLst>
          </p:cNvPr>
          <p:cNvSpPr/>
          <p:nvPr/>
        </p:nvSpPr>
        <p:spPr>
          <a:xfrm>
            <a:off x="1988468" y="2944634"/>
            <a:ext cx="367934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LISTENING connections in tcp_listen_pcbs</a:t>
            </a:r>
            <a:endParaRPr lang="zh-CN" altLang="zh-CN" sz="1000">
              <a:latin typeface="Courier New" panose="02070309020205020404" pitchFamily="49" charset="0"/>
              <a:cs typeface="Courier New" panose="02070309020205020404" pitchFamily="49" charset="0"/>
            </a:endParaRPr>
          </a:p>
        </p:txBody>
      </p:sp>
      <p:sp>
        <p:nvSpPr>
          <p:cNvPr id="38" name="矩形: 圆角 37">
            <a:extLst>
              <a:ext uri="{FF2B5EF4-FFF2-40B4-BE49-F238E27FC236}">
                <a16:creationId xmlns:a16="http://schemas.microsoft.com/office/drawing/2014/main" id="{12282640-9056-4DBF-B3AF-ED1EE0950374}"/>
              </a:ext>
            </a:extLst>
          </p:cNvPr>
          <p:cNvSpPr/>
          <p:nvPr/>
        </p:nvSpPr>
        <p:spPr>
          <a:xfrm>
            <a:off x="3053699" y="3479703"/>
            <a:ext cx="151830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tcp_listen_input()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9" name="连接符: 曲线 38">
            <a:extLst>
              <a:ext uri="{FF2B5EF4-FFF2-40B4-BE49-F238E27FC236}">
                <a16:creationId xmlns:a16="http://schemas.microsoft.com/office/drawing/2014/main" id="{42B355D2-D921-44CE-85C8-29877A22DFA8}"/>
              </a:ext>
            </a:extLst>
          </p:cNvPr>
          <p:cNvCxnSpPr>
            <a:cxnSpLocks/>
            <a:stCxn id="33" idx="2"/>
            <a:endCxn id="38" idx="0"/>
          </p:cNvCxnSpPr>
          <p:nvPr/>
        </p:nvCxnSpPr>
        <p:spPr>
          <a:xfrm rot="5400000">
            <a:off x="3676071" y="3327634"/>
            <a:ext cx="288848" cy="152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C2001145-08DD-4144-9F61-A30F4637DAD2}"/>
              </a:ext>
            </a:extLst>
          </p:cNvPr>
          <p:cNvCxnSpPr>
            <a:cxnSpLocks/>
            <a:stCxn id="9" idx="2"/>
            <a:endCxn id="49" idx="0"/>
          </p:cNvCxnSpPr>
          <p:nvPr/>
        </p:nvCxnSpPr>
        <p:spPr>
          <a:xfrm rot="16200000" flipH="1">
            <a:off x="5186402" y="704459"/>
            <a:ext cx="415938" cy="258630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28E91BA6-9587-4DD2-856A-1240BDF2981D}"/>
              </a:ext>
            </a:extLst>
          </p:cNvPr>
          <p:cNvSpPr/>
          <p:nvPr/>
        </p:nvSpPr>
        <p:spPr>
          <a:xfrm>
            <a:off x="5290310" y="1812073"/>
            <a:ext cx="57393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found</a:t>
            </a:r>
          </a:p>
        </p:txBody>
      </p:sp>
      <p:sp>
        <p:nvSpPr>
          <p:cNvPr id="46" name="矩形: 圆角 45">
            <a:extLst>
              <a:ext uri="{FF2B5EF4-FFF2-40B4-BE49-F238E27FC236}">
                <a16:creationId xmlns:a16="http://schemas.microsoft.com/office/drawing/2014/main" id="{5656BC32-C7C9-4E49-922C-E59541BD9EDC}"/>
              </a:ext>
            </a:extLst>
          </p:cNvPr>
          <p:cNvSpPr/>
          <p:nvPr/>
        </p:nvSpPr>
        <p:spPr>
          <a:xfrm>
            <a:off x="6029607" y="2944072"/>
            <a:ext cx="182438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tcp_send_empty_ack()</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9" name="矩形 48">
            <a:extLst>
              <a:ext uri="{FF2B5EF4-FFF2-40B4-BE49-F238E27FC236}">
                <a16:creationId xmlns:a16="http://schemas.microsoft.com/office/drawing/2014/main" id="{09DECE10-CCD8-440C-8915-E10F90124213}"/>
              </a:ext>
            </a:extLst>
          </p:cNvPr>
          <p:cNvSpPr/>
          <p:nvPr/>
        </p:nvSpPr>
        <p:spPr>
          <a:xfrm>
            <a:off x="5731219" y="2205578"/>
            <a:ext cx="1912604"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handle the TCP segment</a:t>
            </a:r>
            <a:endParaRPr lang="zh-CN" altLang="en-US" sz="1000">
              <a:latin typeface="Courier New" panose="02070309020205020404" pitchFamily="49" charset="0"/>
              <a:cs typeface="Courier New" panose="02070309020205020404" pitchFamily="49" charset="0"/>
            </a:endParaRPr>
          </a:p>
        </p:txBody>
      </p:sp>
      <p:cxnSp>
        <p:nvCxnSpPr>
          <p:cNvPr id="52" name="连接符: 曲线 51">
            <a:extLst>
              <a:ext uri="{FF2B5EF4-FFF2-40B4-BE49-F238E27FC236}">
                <a16:creationId xmlns:a16="http://schemas.microsoft.com/office/drawing/2014/main" id="{33092DA6-1502-4ACF-83F4-7454F7768C9D}"/>
              </a:ext>
            </a:extLst>
          </p:cNvPr>
          <p:cNvCxnSpPr>
            <a:cxnSpLocks/>
            <a:stCxn id="49" idx="2"/>
            <a:endCxn id="46" idx="0"/>
          </p:cNvCxnSpPr>
          <p:nvPr/>
        </p:nvCxnSpPr>
        <p:spPr>
          <a:xfrm rot="16200000" flipH="1">
            <a:off x="6568523" y="2570796"/>
            <a:ext cx="492273" cy="25427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CB170630-88A1-4CB4-A934-270C8CA90033}"/>
              </a:ext>
            </a:extLst>
          </p:cNvPr>
          <p:cNvSpPr/>
          <p:nvPr/>
        </p:nvSpPr>
        <p:spPr>
          <a:xfrm>
            <a:off x="6800829" y="2541432"/>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peer rwnd == 0</a:t>
            </a:r>
            <a:endParaRPr lang="zh-CN" altLang="en-US" sz="1000">
              <a:latin typeface="Courier New" panose="02070309020205020404" pitchFamily="49" charset="0"/>
              <a:cs typeface="Courier New" panose="02070309020205020404" pitchFamily="49" charset="0"/>
            </a:endParaRPr>
          </a:p>
        </p:txBody>
      </p:sp>
      <p:sp>
        <p:nvSpPr>
          <p:cNvPr id="57" name="矩形: 圆角 56">
            <a:extLst>
              <a:ext uri="{FF2B5EF4-FFF2-40B4-BE49-F238E27FC236}">
                <a16:creationId xmlns:a16="http://schemas.microsoft.com/office/drawing/2014/main" id="{28EAF32F-269C-4B43-A00F-7C7FF35EC2E1}"/>
              </a:ext>
            </a:extLst>
          </p:cNvPr>
          <p:cNvSpPr/>
          <p:nvPr/>
        </p:nvSpPr>
        <p:spPr>
          <a:xfrm>
            <a:off x="6183187" y="3923840"/>
            <a:ext cx="12352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tcp_process()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8" name="连接符: 曲线 57">
            <a:extLst>
              <a:ext uri="{FF2B5EF4-FFF2-40B4-BE49-F238E27FC236}">
                <a16:creationId xmlns:a16="http://schemas.microsoft.com/office/drawing/2014/main" id="{5596D2C8-EF2A-4474-9E3B-30F18C0EC48D}"/>
              </a:ext>
            </a:extLst>
          </p:cNvPr>
          <p:cNvCxnSpPr>
            <a:cxnSpLocks/>
            <a:stCxn id="46" idx="2"/>
            <a:endCxn id="57" idx="0"/>
          </p:cNvCxnSpPr>
          <p:nvPr/>
        </p:nvCxnSpPr>
        <p:spPr>
          <a:xfrm rot="5400000">
            <a:off x="6504541" y="3486582"/>
            <a:ext cx="733547" cy="1409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5B5191B0-224B-4A27-8BED-DAC7834AB8C3}"/>
              </a:ext>
            </a:extLst>
          </p:cNvPr>
          <p:cNvSpPr/>
          <p:nvPr/>
        </p:nvSpPr>
        <p:spPr>
          <a:xfrm>
            <a:off x="7026181" y="3272916"/>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state machine</a:t>
            </a:r>
            <a:endParaRPr lang="zh-CN" altLang="en-US" sz="1000">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94AC800B-91C9-4D59-BBA6-05C3A195A37A}"/>
              </a:ext>
            </a:extLst>
          </p:cNvPr>
          <p:cNvSpPr/>
          <p:nvPr/>
        </p:nvSpPr>
        <p:spPr>
          <a:xfrm>
            <a:off x="7209106" y="4623548"/>
            <a:ext cx="10828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tcp_output()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曲线 64">
            <a:extLst>
              <a:ext uri="{FF2B5EF4-FFF2-40B4-BE49-F238E27FC236}">
                <a16:creationId xmlns:a16="http://schemas.microsoft.com/office/drawing/2014/main" id="{1DC8DB19-2276-493D-B726-EAC2A8144CB6}"/>
              </a:ext>
            </a:extLst>
          </p:cNvPr>
          <p:cNvCxnSpPr>
            <a:cxnSpLocks/>
            <a:stCxn id="57" idx="2"/>
            <a:endCxn id="64" idx="0"/>
          </p:cNvCxnSpPr>
          <p:nvPr/>
        </p:nvCxnSpPr>
        <p:spPr>
          <a:xfrm rot="16200000" flipH="1">
            <a:off x="7048945" y="3921944"/>
            <a:ext cx="453487" cy="9497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E4458EB5-5FF8-4832-8C03-4D74779AF438}"/>
              </a:ext>
            </a:extLst>
          </p:cNvPr>
          <p:cNvCxnSpPr>
            <a:cxnSpLocks/>
            <a:stCxn id="57" idx="1"/>
            <a:endCxn id="77" idx="0"/>
          </p:cNvCxnSpPr>
          <p:nvPr/>
        </p:nvCxnSpPr>
        <p:spPr>
          <a:xfrm rot="10800000" flipV="1">
            <a:off x="1353255" y="4046950"/>
            <a:ext cx="4829932" cy="33037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FA8FA7D4-4E51-48FA-A92D-C1B999D4BCA1}"/>
              </a:ext>
            </a:extLst>
          </p:cNvPr>
          <p:cNvSpPr/>
          <p:nvPr/>
        </p:nvSpPr>
        <p:spPr>
          <a:xfrm>
            <a:off x="986351" y="4377326"/>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TCP_RST</a:t>
            </a:r>
            <a:endParaRPr lang="zh-CN" altLang="zh-CN" sz="1000">
              <a:latin typeface="Courier New" panose="02070309020205020404" pitchFamily="49" charset="0"/>
              <a:cs typeface="Courier New" panose="02070309020205020404" pitchFamily="49" charset="0"/>
            </a:endParaRPr>
          </a:p>
        </p:txBody>
      </p:sp>
      <p:sp>
        <p:nvSpPr>
          <p:cNvPr id="79" name="矩形 78">
            <a:extLst>
              <a:ext uri="{FF2B5EF4-FFF2-40B4-BE49-F238E27FC236}">
                <a16:creationId xmlns:a16="http://schemas.microsoft.com/office/drawing/2014/main" id="{E9E7A3F1-A981-4ABF-93D9-7C1BEFE54447}"/>
              </a:ext>
            </a:extLst>
          </p:cNvPr>
          <p:cNvSpPr/>
          <p:nvPr/>
        </p:nvSpPr>
        <p:spPr>
          <a:xfrm>
            <a:off x="1809216" y="4394017"/>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TCP_SYN</a:t>
            </a:r>
            <a:endParaRPr lang="zh-CN" altLang="zh-CN" sz="1000">
              <a:latin typeface="Courier New" panose="02070309020205020404" pitchFamily="49" charset="0"/>
              <a:cs typeface="Courier New" panose="02070309020205020404" pitchFamily="49" charset="0"/>
            </a:endParaRPr>
          </a:p>
        </p:txBody>
      </p:sp>
      <p:sp>
        <p:nvSpPr>
          <p:cNvPr id="80" name="矩形: 圆角 79">
            <a:extLst>
              <a:ext uri="{FF2B5EF4-FFF2-40B4-BE49-F238E27FC236}">
                <a16:creationId xmlns:a16="http://schemas.microsoft.com/office/drawing/2014/main" id="{9B7C4BF1-DB42-409A-B3DB-8742AD62D021}"/>
              </a:ext>
            </a:extLst>
          </p:cNvPr>
          <p:cNvSpPr/>
          <p:nvPr/>
        </p:nvSpPr>
        <p:spPr>
          <a:xfrm>
            <a:off x="505139" y="4888340"/>
            <a:ext cx="121502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tcp_ack_now()</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1" name="连接符: 曲线 80">
            <a:extLst>
              <a:ext uri="{FF2B5EF4-FFF2-40B4-BE49-F238E27FC236}">
                <a16:creationId xmlns:a16="http://schemas.microsoft.com/office/drawing/2014/main" id="{1BCD0249-A239-4EB3-AC44-6841F3A1DD32}"/>
              </a:ext>
            </a:extLst>
          </p:cNvPr>
          <p:cNvCxnSpPr>
            <a:cxnSpLocks/>
            <a:stCxn id="77" idx="2"/>
            <a:endCxn id="80" idx="0"/>
          </p:cNvCxnSpPr>
          <p:nvPr/>
        </p:nvCxnSpPr>
        <p:spPr>
          <a:xfrm rot="5400000">
            <a:off x="1100556" y="4635640"/>
            <a:ext cx="264793" cy="24060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a:extLst>
              <a:ext uri="{FF2B5EF4-FFF2-40B4-BE49-F238E27FC236}">
                <a16:creationId xmlns:a16="http://schemas.microsoft.com/office/drawing/2014/main" id="{13ED1613-B514-492C-B8DA-DB2BB151852B}"/>
              </a:ext>
            </a:extLst>
          </p:cNvPr>
          <p:cNvCxnSpPr>
            <a:cxnSpLocks/>
            <a:stCxn id="79" idx="2"/>
            <a:endCxn id="80" idx="0"/>
          </p:cNvCxnSpPr>
          <p:nvPr/>
        </p:nvCxnSpPr>
        <p:spPr>
          <a:xfrm rot="5400000">
            <a:off x="1520334" y="4232554"/>
            <a:ext cx="248102" cy="10634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连接符: 曲线 88">
            <a:extLst>
              <a:ext uri="{FF2B5EF4-FFF2-40B4-BE49-F238E27FC236}">
                <a16:creationId xmlns:a16="http://schemas.microsoft.com/office/drawing/2014/main" id="{E685AE5B-EBDC-44B1-B5A9-A47E173F95FE}"/>
              </a:ext>
            </a:extLst>
          </p:cNvPr>
          <p:cNvCxnSpPr>
            <a:cxnSpLocks/>
            <a:stCxn id="57" idx="1"/>
            <a:endCxn id="79" idx="0"/>
          </p:cNvCxnSpPr>
          <p:nvPr/>
        </p:nvCxnSpPr>
        <p:spPr>
          <a:xfrm rot="10800000" flipV="1">
            <a:off x="2176121" y="4046951"/>
            <a:ext cx="4007067" cy="34706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0CE3BC6A-0333-430B-9ECA-08F314CDD154}"/>
              </a:ext>
            </a:extLst>
          </p:cNvPr>
          <p:cNvSpPr/>
          <p:nvPr/>
        </p:nvSpPr>
        <p:spPr>
          <a:xfrm>
            <a:off x="3289686" y="4395104"/>
            <a:ext cx="106347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pcb-&gt;state</a:t>
            </a:r>
            <a:endParaRPr lang="zh-CN" altLang="zh-CN" sz="1000">
              <a:latin typeface="Courier New" panose="02070309020205020404" pitchFamily="49" charset="0"/>
              <a:cs typeface="Courier New" panose="02070309020205020404" pitchFamily="49" charset="0"/>
            </a:endParaRPr>
          </a:p>
        </p:txBody>
      </p:sp>
      <p:cxnSp>
        <p:nvCxnSpPr>
          <p:cNvPr id="93" name="连接符: 曲线 92">
            <a:extLst>
              <a:ext uri="{FF2B5EF4-FFF2-40B4-BE49-F238E27FC236}">
                <a16:creationId xmlns:a16="http://schemas.microsoft.com/office/drawing/2014/main" id="{9BD66B15-8292-482C-A7B2-5826ABD2BC7C}"/>
              </a:ext>
            </a:extLst>
          </p:cNvPr>
          <p:cNvCxnSpPr>
            <a:cxnSpLocks/>
            <a:stCxn id="57" idx="1"/>
            <a:endCxn id="92" idx="0"/>
          </p:cNvCxnSpPr>
          <p:nvPr/>
        </p:nvCxnSpPr>
        <p:spPr>
          <a:xfrm rot="10800000" flipV="1">
            <a:off x="3821423" y="4046950"/>
            <a:ext cx="2361765" cy="348153"/>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821DCBCB-2CA4-453E-AC2F-12CCDC47241D}"/>
              </a:ext>
            </a:extLst>
          </p:cNvPr>
          <p:cNvSpPr/>
          <p:nvPr/>
        </p:nvSpPr>
        <p:spPr>
          <a:xfrm>
            <a:off x="666378"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SYN_SENT</a:t>
            </a:r>
            <a:endParaRPr lang="zh-CN" altLang="zh-CN" sz="1000">
              <a:latin typeface="Courier New" panose="02070309020205020404" pitchFamily="49" charset="0"/>
              <a:cs typeface="Courier New" panose="02070309020205020404" pitchFamily="49" charset="0"/>
            </a:endParaRPr>
          </a:p>
        </p:txBody>
      </p:sp>
      <p:cxnSp>
        <p:nvCxnSpPr>
          <p:cNvPr id="97" name="连接符: 曲线 96">
            <a:extLst>
              <a:ext uri="{FF2B5EF4-FFF2-40B4-BE49-F238E27FC236}">
                <a16:creationId xmlns:a16="http://schemas.microsoft.com/office/drawing/2014/main" id="{66D27307-8BB2-46D0-9D66-D631C92FE679}"/>
              </a:ext>
            </a:extLst>
          </p:cNvPr>
          <p:cNvCxnSpPr>
            <a:cxnSpLocks/>
            <a:stCxn id="92" idx="2"/>
            <a:endCxn id="96" idx="0"/>
          </p:cNvCxnSpPr>
          <p:nvPr/>
        </p:nvCxnSpPr>
        <p:spPr>
          <a:xfrm rot="5400000">
            <a:off x="2018058" y="3702817"/>
            <a:ext cx="864857" cy="274187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a:extLst>
              <a:ext uri="{FF2B5EF4-FFF2-40B4-BE49-F238E27FC236}">
                <a16:creationId xmlns:a16="http://schemas.microsoft.com/office/drawing/2014/main" id="{9C065AC1-15A3-4D44-9A92-7BC1642705A2}"/>
              </a:ext>
            </a:extLst>
          </p:cNvPr>
          <p:cNvSpPr/>
          <p:nvPr/>
        </p:nvSpPr>
        <p:spPr>
          <a:xfrm>
            <a:off x="1371995"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SYN_RCVD</a:t>
            </a:r>
            <a:endParaRPr lang="zh-CN" altLang="zh-CN" sz="1000">
              <a:latin typeface="Courier New" panose="02070309020205020404" pitchFamily="49" charset="0"/>
              <a:cs typeface="Courier New" panose="02070309020205020404" pitchFamily="49" charset="0"/>
            </a:endParaRPr>
          </a:p>
        </p:txBody>
      </p:sp>
      <p:sp>
        <p:nvSpPr>
          <p:cNvPr id="102" name="矩形 101">
            <a:extLst>
              <a:ext uri="{FF2B5EF4-FFF2-40B4-BE49-F238E27FC236}">
                <a16:creationId xmlns:a16="http://schemas.microsoft.com/office/drawing/2014/main" id="{09062E94-043B-4FB2-AFCA-0A89D278000E}"/>
              </a:ext>
            </a:extLst>
          </p:cNvPr>
          <p:cNvSpPr/>
          <p:nvPr/>
        </p:nvSpPr>
        <p:spPr>
          <a:xfrm>
            <a:off x="2077612" y="5506182"/>
            <a:ext cx="95269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CLOSE_WAIT</a:t>
            </a:r>
            <a:endParaRPr lang="zh-CN" altLang="zh-CN" sz="1000">
              <a:latin typeface="Courier New" panose="02070309020205020404" pitchFamily="49" charset="0"/>
              <a:cs typeface="Courier New" panose="02070309020205020404" pitchFamily="49" charset="0"/>
            </a:endParaRPr>
          </a:p>
        </p:txBody>
      </p:sp>
      <p:sp>
        <p:nvSpPr>
          <p:cNvPr id="103" name="矩形 102">
            <a:extLst>
              <a:ext uri="{FF2B5EF4-FFF2-40B4-BE49-F238E27FC236}">
                <a16:creationId xmlns:a16="http://schemas.microsoft.com/office/drawing/2014/main" id="{3402C521-E196-4620-9D9B-E6692F3AA5F6}"/>
              </a:ext>
            </a:extLst>
          </p:cNvPr>
          <p:cNvSpPr/>
          <p:nvPr/>
        </p:nvSpPr>
        <p:spPr>
          <a:xfrm>
            <a:off x="2909577" y="5506182"/>
            <a:ext cx="113074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ESTABLISHED</a:t>
            </a:r>
            <a:endParaRPr lang="zh-CN" altLang="zh-CN" sz="1000">
              <a:latin typeface="Courier New" panose="02070309020205020404" pitchFamily="49" charset="0"/>
              <a:cs typeface="Courier New" panose="02070309020205020404" pitchFamily="49" charset="0"/>
            </a:endParaRPr>
          </a:p>
        </p:txBody>
      </p:sp>
      <p:sp>
        <p:nvSpPr>
          <p:cNvPr id="105" name="矩形 104">
            <a:extLst>
              <a:ext uri="{FF2B5EF4-FFF2-40B4-BE49-F238E27FC236}">
                <a16:creationId xmlns:a16="http://schemas.microsoft.com/office/drawing/2014/main" id="{9B8C35AE-594C-4797-A386-F99ADE552993}"/>
              </a:ext>
            </a:extLst>
          </p:cNvPr>
          <p:cNvSpPr/>
          <p:nvPr/>
        </p:nvSpPr>
        <p:spPr>
          <a:xfrm>
            <a:off x="3919592"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FIN_WAIT_1</a:t>
            </a:r>
          </a:p>
        </p:txBody>
      </p:sp>
      <p:sp>
        <p:nvSpPr>
          <p:cNvPr id="106" name="矩形 105">
            <a:extLst>
              <a:ext uri="{FF2B5EF4-FFF2-40B4-BE49-F238E27FC236}">
                <a16:creationId xmlns:a16="http://schemas.microsoft.com/office/drawing/2014/main" id="{3C089EC5-EDD9-4768-AA31-F832A3B7342F}"/>
              </a:ext>
            </a:extLst>
          </p:cNvPr>
          <p:cNvSpPr/>
          <p:nvPr/>
        </p:nvSpPr>
        <p:spPr>
          <a:xfrm>
            <a:off x="4758496"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FIN_WAIT_2</a:t>
            </a:r>
          </a:p>
        </p:txBody>
      </p:sp>
      <p:sp>
        <p:nvSpPr>
          <p:cNvPr id="107" name="矩形 106">
            <a:extLst>
              <a:ext uri="{FF2B5EF4-FFF2-40B4-BE49-F238E27FC236}">
                <a16:creationId xmlns:a16="http://schemas.microsoft.com/office/drawing/2014/main" id="{BCAA1BA8-A0EF-4B1A-BAD3-C6EA64EB5D93}"/>
              </a:ext>
            </a:extLst>
          </p:cNvPr>
          <p:cNvSpPr/>
          <p:nvPr/>
        </p:nvSpPr>
        <p:spPr>
          <a:xfrm>
            <a:off x="5597400"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CLOSING</a:t>
            </a:r>
          </a:p>
        </p:txBody>
      </p:sp>
      <p:sp>
        <p:nvSpPr>
          <p:cNvPr id="108" name="矩形 107">
            <a:extLst>
              <a:ext uri="{FF2B5EF4-FFF2-40B4-BE49-F238E27FC236}">
                <a16:creationId xmlns:a16="http://schemas.microsoft.com/office/drawing/2014/main" id="{6050F302-FB6D-41BE-B5E6-535DCC12B71C}"/>
              </a:ext>
            </a:extLst>
          </p:cNvPr>
          <p:cNvSpPr/>
          <p:nvPr/>
        </p:nvSpPr>
        <p:spPr>
          <a:xfrm>
            <a:off x="6283905"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LAST_ACK</a:t>
            </a:r>
          </a:p>
        </p:txBody>
      </p:sp>
      <p:cxnSp>
        <p:nvCxnSpPr>
          <p:cNvPr id="110" name="连接符: 曲线 109">
            <a:extLst>
              <a:ext uri="{FF2B5EF4-FFF2-40B4-BE49-F238E27FC236}">
                <a16:creationId xmlns:a16="http://schemas.microsoft.com/office/drawing/2014/main" id="{182BF904-BC59-47D5-ABAF-2A5DCD501A4F}"/>
              </a:ext>
            </a:extLst>
          </p:cNvPr>
          <p:cNvCxnSpPr>
            <a:cxnSpLocks/>
            <a:stCxn id="92" idx="2"/>
            <a:endCxn id="102" idx="0"/>
          </p:cNvCxnSpPr>
          <p:nvPr/>
        </p:nvCxnSpPr>
        <p:spPr>
          <a:xfrm rot="5400000">
            <a:off x="2755262" y="4440021"/>
            <a:ext cx="864857" cy="12674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连接符: 曲线 110">
            <a:extLst>
              <a:ext uri="{FF2B5EF4-FFF2-40B4-BE49-F238E27FC236}">
                <a16:creationId xmlns:a16="http://schemas.microsoft.com/office/drawing/2014/main" id="{706EB89D-37C2-4A5A-851D-D0D2D9B810F2}"/>
              </a:ext>
            </a:extLst>
          </p:cNvPr>
          <p:cNvCxnSpPr>
            <a:cxnSpLocks/>
            <a:stCxn id="92" idx="2"/>
            <a:endCxn id="103" idx="0"/>
          </p:cNvCxnSpPr>
          <p:nvPr/>
        </p:nvCxnSpPr>
        <p:spPr>
          <a:xfrm rot="5400000">
            <a:off x="3215757" y="4900516"/>
            <a:ext cx="864857" cy="34647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连接符: 曲线 111">
            <a:extLst>
              <a:ext uri="{FF2B5EF4-FFF2-40B4-BE49-F238E27FC236}">
                <a16:creationId xmlns:a16="http://schemas.microsoft.com/office/drawing/2014/main" id="{ED63E169-26F7-46D1-8B83-1127CAB0BC9C}"/>
              </a:ext>
            </a:extLst>
          </p:cNvPr>
          <p:cNvCxnSpPr>
            <a:cxnSpLocks/>
            <a:stCxn id="92" idx="2"/>
            <a:endCxn id="105" idx="0"/>
          </p:cNvCxnSpPr>
          <p:nvPr/>
        </p:nvCxnSpPr>
        <p:spPr>
          <a:xfrm rot="16200000" flipH="1">
            <a:off x="3677987" y="4784760"/>
            <a:ext cx="864857" cy="57798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连接符: 曲线 112">
            <a:extLst>
              <a:ext uri="{FF2B5EF4-FFF2-40B4-BE49-F238E27FC236}">
                <a16:creationId xmlns:a16="http://schemas.microsoft.com/office/drawing/2014/main" id="{07CBA6F3-5C64-44A1-A87B-FF1BCE66639F}"/>
              </a:ext>
            </a:extLst>
          </p:cNvPr>
          <p:cNvCxnSpPr>
            <a:cxnSpLocks/>
            <a:stCxn id="92" idx="2"/>
            <a:endCxn id="106" idx="0"/>
          </p:cNvCxnSpPr>
          <p:nvPr/>
        </p:nvCxnSpPr>
        <p:spPr>
          <a:xfrm rot="16200000" flipH="1">
            <a:off x="4097439" y="4365308"/>
            <a:ext cx="864857" cy="14168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连接符: 曲线 113">
            <a:extLst>
              <a:ext uri="{FF2B5EF4-FFF2-40B4-BE49-F238E27FC236}">
                <a16:creationId xmlns:a16="http://schemas.microsoft.com/office/drawing/2014/main" id="{43202B58-0363-40EC-BE2C-5A09DFE7F66B}"/>
              </a:ext>
            </a:extLst>
          </p:cNvPr>
          <p:cNvCxnSpPr>
            <a:cxnSpLocks/>
            <a:stCxn id="92" idx="2"/>
            <a:endCxn id="107" idx="0"/>
          </p:cNvCxnSpPr>
          <p:nvPr/>
        </p:nvCxnSpPr>
        <p:spPr>
          <a:xfrm rot="16200000" flipH="1">
            <a:off x="4478791" y="3983956"/>
            <a:ext cx="864857" cy="217959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DD9247FC-B0B9-4183-9C1D-A6DFDB3635D6}"/>
              </a:ext>
            </a:extLst>
          </p:cNvPr>
          <p:cNvCxnSpPr>
            <a:cxnSpLocks/>
            <a:stCxn id="92" idx="2"/>
            <a:endCxn id="108" idx="0"/>
          </p:cNvCxnSpPr>
          <p:nvPr/>
        </p:nvCxnSpPr>
        <p:spPr>
          <a:xfrm rot="16200000" flipH="1">
            <a:off x="4822043" y="3640703"/>
            <a:ext cx="864857" cy="286609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5173D613-2058-4326-899E-FFF3DECA3E05}"/>
              </a:ext>
            </a:extLst>
          </p:cNvPr>
          <p:cNvCxnSpPr>
            <a:cxnSpLocks/>
            <a:stCxn id="92" idx="2"/>
            <a:endCxn id="101" idx="0"/>
          </p:cNvCxnSpPr>
          <p:nvPr/>
        </p:nvCxnSpPr>
        <p:spPr>
          <a:xfrm rot="5400000">
            <a:off x="2370867" y="4055626"/>
            <a:ext cx="864857" cy="203625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6623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udp_input()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13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48694358"/>
              </p:ext>
            </p:extLst>
          </p:nvPr>
        </p:nvGraphicFramePr>
        <p:xfrm>
          <a:off x="511276" y="385371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11294688"/>
              </p:ext>
            </p:extLst>
          </p:nvPr>
        </p:nvGraphicFramePr>
        <p:xfrm>
          <a:off x="4086424" y="5069405"/>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68053968"/>
              </p:ext>
            </p:extLst>
          </p:nvPr>
        </p:nvGraphicFramePr>
        <p:xfrm>
          <a:off x="6022254" y="2279265"/>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0441215"/>
              </p:ext>
            </p:extLst>
          </p:nvPr>
        </p:nvGraphicFramePr>
        <p:xfrm>
          <a:off x="6022254" y="238084"/>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struct</a:t>
                      </a:r>
                      <a:r>
                        <a:rPr lang="en-US" altLang="zh-CN" sz="1000" b="0" baseline="0">
                          <a:solidFill>
                            <a:schemeClr val="tx1"/>
                          </a:solidFill>
                          <a:effectLst/>
                          <a:latin typeface="Arial" charset="0"/>
                          <a:ea typeface="Arial" charset="0"/>
                          <a:cs typeface="Arial" charset="0"/>
                        </a:rPr>
                        <a:t> bus_type *bus;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
        <p:nvSpPr>
          <p:cNvPr id="8" name="圆角矩形 7"/>
          <p:cNvSpPr/>
          <p:nvPr/>
        </p:nvSpPr>
        <p:spPr>
          <a:xfrm>
            <a:off x="511276" y="3479822"/>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pci bus</a:t>
            </a:r>
            <a:endParaRPr kumimoji="1" lang="zh-CN" altLang="en-US" sz="1200">
              <a:solidFill>
                <a:schemeClr val="tx1"/>
              </a:solidFill>
              <a:latin typeface="Arial" charset="0"/>
              <a:ea typeface="Arial" charset="0"/>
              <a:cs typeface="Arial"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465340431"/>
              </p:ext>
            </p:extLst>
          </p:nvPr>
        </p:nvGraphicFramePr>
        <p:xfrm>
          <a:off x="4065637" y="3853713"/>
          <a:ext cx="2177845" cy="1219200"/>
        </p:xfrm>
        <a:graphic>
          <a:graphicData uri="http://schemas.openxmlformats.org/drawingml/2006/table">
            <a:tbl>
              <a:tblPr firstRow="1" bandRow="1">
                <a:tableStyleId>{5C22544A-7EE6-4342-B048-85BDC9FD1C3A}</a:tableStyleId>
              </a:tblPr>
              <a:tblGrid>
                <a:gridCol w="2177845">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pci_driver virtio_pci_driver</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.probe = virtio_pci_probe,</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.remove = virtio_pci_remove,</a:t>
                      </a: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11" name="肘形连接符 10"/>
          <p:cNvCxnSpPr/>
          <p:nvPr/>
        </p:nvCxnSpPr>
        <p:spPr>
          <a:xfrm flipV="1">
            <a:off x="3726424" y="4011559"/>
            <a:ext cx="360000" cy="9000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3764632" y="5195631"/>
            <a:ext cx="342579" cy="27896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H="1" flipV="1">
            <a:off x="7576875" y="2415640"/>
            <a:ext cx="900000" cy="4248000"/>
          </a:xfrm>
          <a:prstGeom prst="bentConnector3">
            <a:avLst>
              <a:gd name="adj1" fmla="val -1019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511276" y="1847590"/>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virtio bus</a:t>
            </a:r>
            <a:endParaRPr kumimoji="1" lang="zh-CN" altLang="en-US" sz="1200">
              <a:solidFill>
                <a:schemeClr val="tx1"/>
              </a:solidFill>
              <a:latin typeface="Arial" charset="0"/>
              <a:ea typeface="Arial" charset="0"/>
              <a:cs typeface="Arial" charset="0"/>
            </a:endParaRPr>
          </a:p>
        </p:txBody>
      </p:sp>
      <p:cxnSp>
        <p:nvCxnSpPr>
          <p:cNvPr id="23" name="肘形连接符 22"/>
          <p:cNvCxnSpPr/>
          <p:nvPr/>
        </p:nvCxnSpPr>
        <p:spPr>
          <a:xfrm flipV="1">
            <a:off x="7570525" y="335762"/>
            <a:ext cx="12700" cy="2340000"/>
          </a:xfrm>
          <a:prstGeom prst="bentConnector3">
            <a:avLst>
              <a:gd name="adj1" fmla="val 180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 name="表格 27"/>
          <p:cNvGraphicFramePr>
            <a:graphicFrameLocks noGrp="1"/>
          </p:cNvGraphicFramePr>
          <p:nvPr>
            <p:extLst>
              <p:ext uri="{D42A27DB-BD31-4B8C-83A1-F6EECF244321}">
                <p14:modId xmlns:p14="http://schemas.microsoft.com/office/powerpoint/2010/main" val="634160021"/>
              </p:ext>
            </p:extLst>
          </p:nvPr>
        </p:nvGraphicFramePr>
        <p:xfrm>
          <a:off x="3556814" y="263420"/>
          <a:ext cx="1841094" cy="1219200"/>
        </p:xfrm>
        <a:graphic>
          <a:graphicData uri="http://schemas.openxmlformats.org/drawingml/2006/table">
            <a:tbl>
              <a:tblPr firstRow="1" bandRow="1">
                <a:tableStyleId>{5C22544A-7EE6-4342-B048-85BDC9FD1C3A}</a:tableStyleId>
              </a:tblPr>
              <a:tblGrid>
                <a:gridCol w="184109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bus_type virtio_bus</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virtio_dev_probe,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virtio_dev_remove,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29" name="肘形连接符 28"/>
          <p:cNvCxnSpPr/>
          <p:nvPr/>
        </p:nvCxnSpPr>
        <p:spPr>
          <a:xfrm rot="10800000">
            <a:off x="5334210" y="384443"/>
            <a:ext cx="720000" cy="720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val="366132886"/>
              </p:ext>
            </p:extLst>
          </p:nvPr>
        </p:nvGraphicFramePr>
        <p:xfrm>
          <a:off x="957562" y="264408"/>
          <a:ext cx="2277249" cy="1219200"/>
        </p:xfrm>
        <a:graphic>
          <a:graphicData uri="http://schemas.openxmlformats.org/drawingml/2006/table">
            <a:tbl>
              <a:tblPr firstRow="1" bandRow="1">
                <a:tableStyleId>{5C22544A-7EE6-4342-B048-85BDC9FD1C3A}</a:tableStyleId>
              </a:tblPr>
              <a:tblGrid>
                <a:gridCol w="2277249">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virtio_driver virtio_net_driver</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virtnet_probe,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virtnet_remove,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35" name="肘形连接符 34"/>
          <p:cNvCxnSpPr/>
          <p:nvPr/>
        </p:nvCxnSpPr>
        <p:spPr>
          <a:xfrm rot="5400000" flipH="1" flipV="1">
            <a:off x="3874358" y="2347662"/>
            <a:ext cx="4182232" cy="158432"/>
          </a:xfrm>
          <a:prstGeom prst="bentConnector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0800000" flipV="1">
            <a:off x="511278" y="2885704"/>
            <a:ext cx="5569197" cy="1125855"/>
          </a:xfrm>
          <a:prstGeom prst="bentConnector3">
            <a:avLst>
              <a:gd name="adj1" fmla="val 10614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307474" y="3181162"/>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cxnSp>
        <p:nvCxnSpPr>
          <p:cNvPr id="49" name="肘形连接符 48"/>
          <p:cNvCxnSpPr>
            <a:stCxn id="28" idx="1"/>
          </p:cNvCxnSpPr>
          <p:nvPr/>
        </p:nvCxnSpPr>
        <p:spPr>
          <a:xfrm rot="10800000">
            <a:off x="3173206" y="405021"/>
            <a:ext cx="383608" cy="468000"/>
          </a:xfrm>
          <a:prstGeom prst="bentConnector3">
            <a:avLst>
              <a:gd name="adj1" fmla="val 50000"/>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832204" y="469888"/>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spTree>
    <p:extLst>
      <p:ext uri="{BB962C8B-B14F-4D97-AF65-F5344CB8AC3E}">
        <p14:creationId xmlns:p14="http://schemas.microsoft.com/office/powerpoint/2010/main" val="94243088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413943</TotalTime>
  <Words>15975</Words>
  <Application>Microsoft Office PowerPoint</Application>
  <PresentationFormat>全屏显示(4:3)</PresentationFormat>
  <Paragraphs>1845</Paragraphs>
  <Slides>83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83</vt:i4>
      </vt:variant>
    </vt:vector>
  </HeadingPairs>
  <TitlesOfParts>
    <vt:vector size="97" baseType="lpstr">
      <vt:lpstr>Arial Hebrew</vt:lpstr>
      <vt:lpstr>Courier</vt:lpstr>
      <vt:lpstr>Helvetica Neue</vt:lpstr>
      <vt:lpstr>Helvetica Neue Medium</vt:lpstr>
      <vt:lpstr>DengXian</vt:lpstr>
      <vt:lpstr>DengXian</vt:lpstr>
      <vt:lpstr>等线 Light</vt:lpstr>
      <vt:lpstr>Arial</vt:lpstr>
      <vt:lpstr>Calibri</vt:lpstr>
      <vt:lpstr>Calibri Light</vt:lpstr>
      <vt:lpstr>Courier New</vt:lpstr>
      <vt:lpstr>Times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1134</cp:revision>
  <dcterms:created xsi:type="dcterms:W3CDTF">2018-09-29T15:18:47Z</dcterms:created>
  <dcterms:modified xsi:type="dcterms:W3CDTF">2021-05-12T11:34:26Z</dcterms:modified>
</cp:coreProperties>
</file>