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309" r:id="rId2"/>
    <p:sldId id="310" r:id="rId3"/>
    <p:sldId id="302" r:id="rId4"/>
    <p:sldId id="301" r:id="rId5"/>
    <p:sldId id="312" r:id="rId6"/>
    <p:sldId id="279" r:id="rId7"/>
    <p:sldId id="266" r:id="rId8"/>
    <p:sldId id="281" r:id="rId9"/>
    <p:sldId id="283" r:id="rId10"/>
    <p:sldId id="282" r:id="rId11"/>
    <p:sldId id="313" r:id="rId12"/>
    <p:sldId id="298" r:id="rId13"/>
    <p:sldId id="276" r:id="rId14"/>
    <p:sldId id="278" r:id="rId15"/>
    <p:sldId id="314" r:id="rId16"/>
    <p:sldId id="275" r:id="rId17"/>
    <p:sldId id="277" r:id="rId18"/>
    <p:sldId id="256" r:id="rId19"/>
    <p:sldId id="259" r:id="rId20"/>
    <p:sldId id="260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0" r:id="rId30"/>
    <p:sldId id="284" r:id="rId31"/>
    <p:sldId id="285" r:id="rId32"/>
    <p:sldId id="289" r:id="rId33"/>
    <p:sldId id="287" r:id="rId34"/>
    <p:sldId id="286" r:id="rId35"/>
    <p:sldId id="288" r:id="rId36"/>
    <p:sldId id="290" r:id="rId37"/>
    <p:sldId id="293" r:id="rId38"/>
    <p:sldId id="294" r:id="rId39"/>
    <p:sldId id="295" r:id="rId40"/>
    <p:sldId id="296" r:id="rId41"/>
    <p:sldId id="297" r:id="rId42"/>
    <p:sldId id="299" r:id="rId43"/>
    <p:sldId id="303" r:id="rId44"/>
    <p:sldId id="304" r:id="rId45"/>
    <p:sldId id="305" r:id="rId46"/>
    <p:sldId id="306" r:id="rId47"/>
    <p:sldId id="307" r:id="rId48"/>
    <p:sldId id="308" r:id="rId49"/>
    <p:sldId id="315" r:id="rId50"/>
    <p:sldId id="316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5380" autoAdjust="0"/>
  </p:normalViewPr>
  <p:slideViewPr>
    <p:cSldViewPr snapToGrid="0" snapToObjects="1">
      <p:cViewPr varScale="1">
        <p:scale>
          <a:sx n="113" d="100"/>
          <a:sy n="113" d="100"/>
        </p:scale>
        <p:origin x="10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C3F9-8620-244C-9465-C56881C59BB0}" type="datetimeFigureOut">
              <a:rPr lang="zh-CN" altLang="en-US"/>
              <a:t>2021/1/14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CC898-AE72-CC4B-A2E1-E7018F16E9EE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EF07-974D-F04C-B7BF-1A0B4E5130D9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vm2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3" y="4742574"/>
            <a:ext cx="82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Server</a:t>
            </a:r>
            <a:endParaRPr kumimoji="1" lang="zh-CN" altLang="en-US" sz="160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vm1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NIC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vm3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5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ea typeface="Arial" charset="0"/>
                <a:cs typeface="Arial" charset="0"/>
              </a:rPr>
              <a:t>内核代码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3457735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virtnet_probe()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43551" y="805630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alloc_etherdev_mq()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551" y="541575"/>
            <a:ext cx="183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分配网络设备，并做初始化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6" name="肘形连接符 5"/>
          <p:cNvCxnSpPr>
            <a:stCxn id="8" idx="3"/>
            <a:endCxn id="4" idx="1"/>
          </p:cNvCxnSpPr>
          <p:nvPr/>
        </p:nvCxnSpPr>
        <p:spPr>
          <a:xfrm flipV="1">
            <a:off x="1142322" y="913630"/>
            <a:ext cx="301229" cy="2652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43551" y="1139944"/>
            <a:ext cx="2380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netdev_ops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&amp;virtnet_netdev;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ethtool_ops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&amp;virtnet_ethtool_ops;</a:t>
            </a:r>
          </a:p>
        </p:txBody>
      </p:sp>
      <p:cxnSp>
        <p:nvCxnSpPr>
          <p:cNvPr id="10" name="肘形连接符 9"/>
          <p:cNvCxnSpPr>
            <a:stCxn id="8" idx="3"/>
            <a:endCxn id="9" idx="1"/>
          </p:cNvCxnSpPr>
          <p:nvPr/>
        </p:nvCxnSpPr>
        <p:spPr>
          <a:xfrm flipV="1">
            <a:off x="1142322" y="1339999"/>
            <a:ext cx="301229" cy="22257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43551" y="2022903"/>
            <a:ext cx="17203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MTU range: 68 - 65535 */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min_mtu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MIN_MTU;</a:t>
            </a: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MAX_MTU;</a:t>
            </a:r>
          </a:p>
        </p:txBody>
      </p:sp>
      <p:cxnSp>
        <p:nvCxnSpPr>
          <p:cNvPr id="15" name="肘形连接符 14"/>
          <p:cNvCxnSpPr>
            <a:stCxn id="8" idx="3"/>
            <a:endCxn id="14" idx="1"/>
          </p:cNvCxnSpPr>
          <p:nvPr/>
        </p:nvCxnSpPr>
        <p:spPr>
          <a:xfrm flipV="1">
            <a:off x="1142322" y="2299902"/>
            <a:ext cx="301229" cy="1265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43551" y="1658368"/>
            <a:ext cx="187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读取设置各种</a:t>
            </a:r>
            <a:r>
              <a:rPr lang="en-US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features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8" idx="3"/>
            <a:endCxn id="19" idx="1"/>
          </p:cNvCxnSpPr>
          <p:nvPr/>
        </p:nvCxnSpPr>
        <p:spPr>
          <a:xfrm flipV="1">
            <a:off x="1142322" y="1781479"/>
            <a:ext cx="301229" cy="1784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443551" y="2695215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eth_hw_addr_random()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9551" y="2676354"/>
            <a:ext cx="2148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如果没有配置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，则随机设置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6" name="肘形连接符 25"/>
          <p:cNvCxnSpPr>
            <a:stCxn id="8" idx="3"/>
            <a:endCxn id="24" idx="1"/>
          </p:cNvCxnSpPr>
          <p:nvPr/>
        </p:nvCxnSpPr>
        <p:spPr>
          <a:xfrm flipV="1">
            <a:off x="1142322" y="2803215"/>
            <a:ext cx="301229" cy="762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443551" y="3044110"/>
            <a:ext cx="12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初始化</a:t>
            </a:r>
            <a:r>
              <a:rPr lang="en-US" altLang="zh-CN" sz="1000">
                <a:ea typeface="Arial" charset="0"/>
                <a:cs typeface="Arial" charset="0"/>
              </a:rPr>
              <a:t>virtnet_info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443551" y="3331879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 = netdev_priv(dev)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43551" y="4831798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init_vqs()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32" name="肘形连接符 31"/>
          <p:cNvCxnSpPr>
            <a:stCxn id="8" idx="3"/>
            <a:endCxn id="30" idx="1"/>
          </p:cNvCxnSpPr>
          <p:nvPr/>
        </p:nvCxnSpPr>
        <p:spPr>
          <a:xfrm flipV="1">
            <a:off x="1142322" y="3439879"/>
            <a:ext cx="301229" cy="125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3"/>
            <a:endCxn id="31" idx="1"/>
          </p:cNvCxnSpPr>
          <p:nvPr/>
        </p:nvCxnSpPr>
        <p:spPr>
          <a:xfrm>
            <a:off x="1142322" y="3565735"/>
            <a:ext cx="301229" cy="13740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443551" y="6060408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register_netdev()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443551" y="6545445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virtio_device_ready()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40" name="肘形连接符 39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3"/>
            <a:endCxn id="38" idx="1"/>
          </p:cNvCxnSpPr>
          <p:nvPr/>
        </p:nvCxnSpPr>
        <p:spPr>
          <a:xfrm>
            <a:off x="1142322" y="3565735"/>
            <a:ext cx="301229" cy="2602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842210" y="649575"/>
            <a:ext cx="343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1000">
                <a:ea typeface="Arial" charset="0"/>
                <a:cs typeface="Arial" charset="0"/>
              </a:rPr>
              <a:t>…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50" name="肘形连接符 49"/>
          <p:cNvCxnSpPr>
            <a:stCxn id="4" idx="3"/>
            <a:endCxn id="54" idx="1"/>
          </p:cNvCxnSpPr>
          <p:nvPr/>
        </p:nvCxnSpPr>
        <p:spPr>
          <a:xfrm>
            <a:off x="2775551" y="913630"/>
            <a:ext cx="415740" cy="30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191291" y="836715"/>
            <a:ext cx="1296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alloc_netdev_mqs()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3" name="肘形连接符 62"/>
          <p:cNvCxnSpPr>
            <a:stCxn id="54" idx="3"/>
            <a:endCxn id="64" idx="1"/>
          </p:cNvCxnSpPr>
          <p:nvPr/>
        </p:nvCxnSpPr>
        <p:spPr>
          <a:xfrm flipV="1">
            <a:off x="4487291" y="771088"/>
            <a:ext cx="257369" cy="173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4744660" y="663649"/>
            <a:ext cx="1800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netif_alloc_netdev_queues()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5" name="肘形连接符 64"/>
          <p:cNvCxnSpPr>
            <a:stCxn id="54" idx="3"/>
            <a:endCxn id="66" idx="1"/>
          </p:cNvCxnSpPr>
          <p:nvPr/>
        </p:nvCxnSpPr>
        <p:spPr>
          <a:xfrm>
            <a:off x="4487291" y="944154"/>
            <a:ext cx="257369" cy="1308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744660" y="967538"/>
            <a:ext cx="1512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netif_alloc_rx_queues()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860431" y="3743731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virtnet_alloc_queues()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863649" y="464274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virtnet_find_vqs()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860431" y="5507985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virtnet_set_affinity()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79" name="肘形连接符 78"/>
          <p:cNvCxnSpPr>
            <a:stCxn id="31" idx="3"/>
            <a:endCxn id="76" idx="1"/>
          </p:cNvCxnSpPr>
          <p:nvPr/>
        </p:nvCxnSpPr>
        <p:spPr>
          <a:xfrm flipV="1">
            <a:off x="2163551" y="3851731"/>
            <a:ext cx="696880" cy="1088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1" idx="3"/>
            <a:endCxn id="77" idx="1"/>
          </p:cNvCxnSpPr>
          <p:nvPr/>
        </p:nvCxnSpPr>
        <p:spPr>
          <a:xfrm flipV="1">
            <a:off x="2163551" y="4750743"/>
            <a:ext cx="700098" cy="189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1" idx="3"/>
            <a:endCxn id="78" idx="1"/>
          </p:cNvCxnSpPr>
          <p:nvPr/>
        </p:nvCxnSpPr>
        <p:spPr>
          <a:xfrm>
            <a:off x="2163551" y="4939798"/>
            <a:ext cx="696880" cy="676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487291" y="3097957"/>
            <a:ext cx="37303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初始化发送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/</a:t>
            </a:r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接受队列</a:t>
            </a:r>
            <a:endParaRPr lang="de-DE" altLang="zh-CN" sz="1000">
              <a:solidFill>
                <a:srgbClr val="000000"/>
              </a:solidFill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zh-CN" altLang="en-US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启动一个工作队列为接收队列填充</a:t>
            </a:r>
            <a:r>
              <a:rPr lang="en-US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empty buffer</a:t>
            </a:r>
          </a:p>
          <a:p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INIT_DELAYED_WORK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(&amp;vi-&gt;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refill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refill_work);</a:t>
            </a:r>
          </a:p>
        </p:txBody>
      </p:sp>
      <p:cxnSp>
        <p:nvCxnSpPr>
          <p:cNvPr id="89" name="肘形连接符 88"/>
          <p:cNvCxnSpPr>
            <a:stCxn id="76" idx="3"/>
            <a:endCxn id="88" idx="1"/>
          </p:cNvCxnSpPr>
          <p:nvPr/>
        </p:nvCxnSpPr>
        <p:spPr>
          <a:xfrm flipV="1">
            <a:off x="4300431" y="3528844"/>
            <a:ext cx="186860" cy="322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87291" y="396057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virtnet_poll, napi_weight);</a:t>
            </a:r>
          </a:p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netif_tx_napi_add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virtnet_poll_tx, napi_tx ? napi_weight : </a:t>
            </a:r>
            <a:r>
              <a:rPr lang="pl-PL" altLang="zh-CN" sz="1000" b="0">
                <a:solidFill>
                  <a:srgbClr val="09885A"/>
                </a:solidFill>
                <a:effectLst/>
                <a:ea typeface="Arial Hebrew" charset="-79"/>
                <a:cs typeface="Arial Hebrew" charset="-79"/>
              </a:rPr>
              <a:t>0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);</a:t>
            </a:r>
          </a:p>
        </p:txBody>
      </p:sp>
      <p:cxnSp>
        <p:nvCxnSpPr>
          <p:cNvPr id="96" name="肘形连接符 95"/>
          <p:cNvCxnSpPr>
            <a:stCxn id="76" idx="3"/>
            <a:endCxn id="95" idx="1"/>
          </p:cNvCxnSpPr>
          <p:nvPr/>
        </p:nvCxnSpPr>
        <p:spPr>
          <a:xfrm>
            <a:off x="4300431" y="3851731"/>
            <a:ext cx="186860" cy="3088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431" y="4337438"/>
            <a:ext cx="43444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Allocate/initialize parameters for send/receive virtqueues */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/>
              <a:t>vqs = kzalloc(total_vqs * sizeof(*vqs), GFP_KERNEL);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skb_recv_done; /* do something after receive packets */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skb_xmit_done; /* do something after send packets */</a:t>
            </a:r>
          </a:p>
          <a:p>
            <a:r>
              <a:rPr lang="de-DE" altLang="zh-CN" sz="1000"/>
              <a:t>vi-&gt;vdev-&gt;config-&gt;find_vqs(vi-&gt;vdev, total_vqs, vqs, callbacks, names, ctx, NULL);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</p:txBody>
      </p:sp>
      <p:cxnSp>
        <p:nvCxnSpPr>
          <p:cNvPr id="103" name="肘形连接符 102"/>
          <p:cNvCxnSpPr>
            <a:stCxn id="77" idx="3"/>
            <a:endCxn id="102" idx="1"/>
          </p:cNvCxnSpPr>
          <p:nvPr/>
        </p:nvCxnSpPr>
        <p:spPr>
          <a:xfrm>
            <a:off x="4015649" y="4750743"/>
            <a:ext cx="284782" cy="1714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4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85D1D7-7031-41C0-AA4A-A57CED959174}"/>
              </a:ext>
            </a:extLst>
          </p:cNvPr>
          <p:cNvSpPr/>
          <p:nvPr/>
        </p:nvSpPr>
        <p:spPr>
          <a:xfrm>
            <a:off x="233916" y="0"/>
            <a:ext cx="8835655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continuing via the next field.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VRING_DESC_F_NEXT	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write-only (otherwise read-only).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VRING_DESC_F_WRITE	2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means the buffer contains a list of buffer descriptors.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VRING_DESC_F_INDIRECT	4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ring descriptors: 16 bytes.  These can chain together via "next".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vring_desc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Address (guest-physical).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__virtio64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Length.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We chain unused descriptors via this, too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next;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vring_avail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Where the driver would put the next descriptor entry in the ring (% queue size)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ring[];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u32 is used here for ids for padding reasons.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Index of start of used descriptor chain.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id;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Total length of the descriptor chain which was used (written to)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Where the device would put the next descriptor entry in the ring (% queue size)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ring[];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3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内核代码（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）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1445462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virtnet_poll()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BC574845-F80C-49E7-BF20-89394B88B0CF}"/>
              </a:ext>
            </a:extLst>
          </p:cNvPr>
          <p:cNvSpPr/>
          <p:nvPr/>
        </p:nvSpPr>
        <p:spPr>
          <a:xfrm>
            <a:off x="1228916" y="1427169"/>
            <a:ext cx="1099613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virtnet_receive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78">
            <a:extLst>
              <a:ext uri="{FF2B5EF4-FFF2-40B4-BE49-F238E27FC236}">
                <a16:creationId xmlns:a16="http://schemas.microsoft.com/office/drawing/2014/main" id="{E1EAA312-45E0-4844-8565-2ABFCD44198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962322" y="1535169"/>
            <a:ext cx="266594" cy="18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7">
            <a:extLst>
              <a:ext uri="{FF2B5EF4-FFF2-40B4-BE49-F238E27FC236}">
                <a16:creationId xmlns:a16="http://schemas.microsoft.com/office/drawing/2014/main" id="{98F08358-E7BD-4D8F-A3CF-077347FA40B0}"/>
              </a:ext>
            </a:extLst>
          </p:cNvPr>
          <p:cNvSpPr/>
          <p:nvPr/>
        </p:nvSpPr>
        <p:spPr>
          <a:xfrm>
            <a:off x="2891138" y="924418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virtqueue_get_buf_ctx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肘形连接符 78">
            <a:extLst>
              <a:ext uri="{FF2B5EF4-FFF2-40B4-BE49-F238E27FC236}">
                <a16:creationId xmlns:a16="http://schemas.microsoft.com/office/drawing/2014/main" id="{6983E17C-DB93-498F-B607-9ECEE26EC61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28529" y="1032418"/>
            <a:ext cx="562609" cy="5027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7">
            <a:extLst>
              <a:ext uri="{FF2B5EF4-FFF2-40B4-BE49-F238E27FC236}">
                <a16:creationId xmlns:a16="http://schemas.microsoft.com/office/drawing/2014/main" id="{F2703F5B-012F-403B-90A0-E5B11CA68B6A}"/>
              </a:ext>
            </a:extLst>
          </p:cNvPr>
          <p:cNvSpPr/>
          <p:nvPr/>
        </p:nvSpPr>
        <p:spPr>
          <a:xfrm>
            <a:off x="2901941" y="1470223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receive_buf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肘形连接符 78">
            <a:extLst>
              <a:ext uri="{FF2B5EF4-FFF2-40B4-BE49-F238E27FC236}">
                <a16:creationId xmlns:a16="http://schemas.microsoft.com/office/drawing/2014/main" id="{36FFBA8A-F0CF-479D-AF16-FE10B0CE963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328529" y="1535169"/>
            <a:ext cx="573412" cy="43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7">
            <a:extLst>
              <a:ext uri="{FF2B5EF4-FFF2-40B4-BE49-F238E27FC236}">
                <a16:creationId xmlns:a16="http://schemas.microsoft.com/office/drawing/2014/main" id="{4B266DB0-F056-49CA-839F-071B2A60C6B8}"/>
              </a:ext>
            </a:extLst>
          </p:cNvPr>
          <p:cNvSpPr/>
          <p:nvPr/>
        </p:nvSpPr>
        <p:spPr>
          <a:xfrm>
            <a:off x="2891138" y="2039941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try_fill_recv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肘形连接符 78">
            <a:extLst>
              <a:ext uri="{FF2B5EF4-FFF2-40B4-BE49-F238E27FC236}">
                <a16:creationId xmlns:a16="http://schemas.microsoft.com/office/drawing/2014/main" id="{A14E5FF6-8228-44E1-B365-594A35B0C17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328529" y="1535169"/>
            <a:ext cx="562609" cy="6127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8D93FD8-58EA-48A2-9CCD-B5BE92AAB640}"/>
              </a:ext>
            </a:extLst>
          </p:cNvPr>
          <p:cNvSpPr/>
          <p:nvPr/>
        </p:nvSpPr>
        <p:spPr>
          <a:xfrm>
            <a:off x="98322" y="2261011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rq-&gt;vq-&gt;num_free &gt; virtqueue_get_vring_size(rq-&gt;vq) / 2</a:t>
            </a:r>
          </a:p>
        </p:txBody>
      </p:sp>
      <p:sp>
        <p:nvSpPr>
          <p:cNvPr id="21" name="圆角矩形 7">
            <a:extLst>
              <a:ext uri="{FF2B5EF4-FFF2-40B4-BE49-F238E27FC236}">
                <a16:creationId xmlns:a16="http://schemas.microsoft.com/office/drawing/2014/main" id="{60F5C00B-99BF-44D5-B9C8-689D94483F92}"/>
              </a:ext>
            </a:extLst>
          </p:cNvPr>
          <p:cNvSpPr/>
          <p:nvPr/>
        </p:nvSpPr>
        <p:spPr>
          <a:xfrm>
            <a:off x="4257345" y="2045327"/>
            <a:ext cx="1399176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virtqueue_add_inbuf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肘形连接符 78">
            <a:extLst>
              <a:ext uri="{FF2B5EF4-FFF2-40B4-BE49-F238E27FC236}">
                <a16:creationId xmlns:a16="http://schemas.microsoft.com/office/drawing/2014/main" id="{D2804473-E71B-4183-8A79-7C202089FFEE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827550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E5900E5-E741-4526-83CD-D0EEB7EF076F}"/>
              </a:ext>
            </a:extLst>
          </p:cNvPr>
          <p:cNvSpPr/>
          <p:nvPr/>
        </p:nvSpPr>
        <p:spPr>
          <a:xfrm>
            <a:off x="3467473" y="188706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vring.used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说明接收到报文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9F56AD-8F22-41F9-82A5-C5940F07F040}"/>
              </a:ext>
            </a:extLst>
          </p:cNvPr>
          <p:cNvSpPr/>
          <p:nvPr/>
        </p:nvSpPr>
        <p:spPr>
          <a:xfrm>
            <a:off x="5098374" y="394609"/>
            <a:ext cx="3242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last_used = (vq-&gt;last_used_idx &amp; (vq-&gt;vring.num - 1));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i =  vq-&gt;vring.used-&gt;ring[last_used].id;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*len = vq-&gt;vring.used-&gt;ring[last_used].len;</a:t>
            </a:r>
          </a:p>
        </p:txBody>
      </p:sp>
      <p:cxnSp>
        <p:nvCxnSpPr>
          <p:cNvPr id="27" name="肘形连接符 78">
            <a:extLst>
              <a:ext uri="{FF2B5EF4-FFF2-40B4-BE49-F238E27FC236}">
                <a16:creationId xmlns:a16="http://schemas.microsoft.com/office/drawing/2014/main" id="{E1FB7EDD-E757-4D09-A585-A52ED513A78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403138" y="671608"/>
            <a:ext cx="695236" cy="3608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7">
            <a:extLst>
              <a:ext uri="{FF2B5EF4-FFF2-40B4-BE49-F238E27FC236}">
                <a16:creationId xmlns:a16="http://schemas.microsoft.com/office/drawing/2014/main" id="{7D472D11-D722-4590-9DE0-FC90CBB4C5BE}"/>
              </a:ext>
            </a:extLst>
          </p:cNvPr>
          <p:cNvSpPr/>
          <p:nvPr/>
        </p:nvSpPr>
        <p:spPr>
          <a:xfrm>
            <a:off x="5098374" y="1084824"/>
            <a:ext cx="90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detach_buf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肘形连接符 78">
            <a:extLst>
              <a:ext uri="{FF2B5EF4-FFF2-40B4-BE49-F238E27FC236}">
                <a16:creationId xmlns:a16="http://schemas.microsoft.com/office/drawing/2014/main" id="{B7655A19-5F7E-4DFF-9BC8-B6C98BF79022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403138" y="1032418"/>
            <a:ext cx="695236" cy="1755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34FD3C2-E856-40EA-A2CC-F0D4AC37F84C}"/>
              </a:ext>
            </a:extLst>
          </p:cNvPr>
          <p:cNvSpPr/>
          <p:nvPr/>
        </p:nvSpPr>
        <p:spPr>
          <a:xfrm>
            <a:off x="5098374" y="154738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肘形连接符 78">
            <a:extLst>
              <a:ext uri="{FF2B5EF4-FFF2-40B4-BE49-F238E27FC236}">
                <a16:creationId xmlns:a16="http://schemas.microsoft.com/office/drawing/2014/main" id="{CC434F97-58B9-49CD-AB47-46390CC09E0B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403138" y="1032418"/>
            <a:ext cx="695236" cy="6380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7">
            <a:extLst>
              <a:ext uri="{FF2B5EF4-FFF2-40B4-BE49-F238E27FC236}">
                <a16:creationId xmlns:a16="http://schemas.microsoft.com/office/drawing/2014/main" id="{9E5A6AF2-E85E-4B73-958C-5DDFD3724CCD}"/>
              </a:ext>
            </a:extLst>
          </p:cNvPr>
          <p:cNvSpPr/>
          <p:nvPr/>
        </p:nvSpPr>
        <p:spPr>
          <a:xfrm>
            <a:off x="6749975" y="877410"/>
            <a:ext cx="1296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Vring_unmap_one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肘形连接符 78">
            <a:extLst>
              <a:ext uri="{FF2B5EF4-FFF2-40B4-BE49-F238E27FC236}">
                <a16:creationId xmlns:a16="http://schemas.microsoft.com/office/drawing/2014/main" id="{0152ABA7-B19A-428D-8D2E-74CB20830AA1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 flipV="1">
            <a:off x="5998374" y="1000521"/>
            <a:ext cx="751601" cy="207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8002709-B56A-46DD-8F7C-B84AF6344E30}"/>
              </a:ext>
            </a:extLst>
          </p:cNvPr>
          <p:cNvSpPr/>
          <p:nvPr/>
        </p:nvSpPr>
        <p:spPr>
          <a:xfrm>
            <a:off x="6749975" y="114500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肘形连接符 78">
            <a:extLst>
              <a:ext uri="{FF2B5EF4-FFF2-40B4-BE49-F238E27FC236}">
                <a16:creationId xmlns:a16="http://schemas.microsoft.com/office/drawing/2014/main" id="{43BB4A92-5386-4C15-94F9-880491C2A7FF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5998374" y="1207935"/>
            <a:ext cx="751601" cy="60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28D51CB-4129-4258-955E-20A9840EAF86}"/>
              </a:ext>
            </a:extLst>
          </p:cNvPr>
          <p:cNvSpPr/>
          <p:nvPr/>
        </p:nvSpPr>
        <p:spPr>
          <a:xfrm>
            <a:off x="6749975" y="1410121"/>
            <a:ext cx="16040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肘形连接符 78">
            <a:extLst>
              <a:ext uri="{FF2B5EF4-FFF2-40B4-BE49-F238E27FC236}">
                <a16:creationId xmlns:a16="http://schemas.microsoft.com/office/drawing/2014/main" id="{B374EF76-5424-4045-BD4E-71FFD528D6E1}"/>
              </a:ext>
            </a:extLst>
          </p:cNvPr>
          <p:cNvCxnSpPr>
            <a:cxnSpLocks/>
            <a:stCxn id="30" idx="3"/>
            <a:endCxn id="50" idx="1"/>
          </p:cNvCxnSpPr>
          <p:nvPr/>
        </p:nvCxnSpPr>
        <p:spPr>
          <a:xfrm>
            <a:off x="5998374" y="1207935"/>
            <a:ext cx="751601" cy="325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7">
            <a:extLst>
              <a:ext uri="{FF2B5EF4-FFF2-40B4-BE49-F238E27FC236}">
                <a16:creationId xmlns:a16="http://schemas.microsoft.com/office/drawing/2014/main" id="{3EAD820F-48ED-4BC7-94A2-93FCCE068EE9}"/>
              </a:ext>
            </a:extLst>
          </p:cNvPr>
          <p:cNvSpPr/>
          <p:nvPr/>
        </p:nvSpPr>
        <p:spPr>
          <a:xfrm>
            <a:off x="2633" y="4248430"/>
            <a:ext cx="8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Start_xmit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圆角矩形 7">
            <a:extLst>
              <a:ext uri="{FF2B5EF4-FFF2-40B4-BE49-F238E27FC236}">
                <a16:creationId xmlns:a16="http://schemas.microsoft.com/office/drawing/2014/main" id="{5BF8B150-2E24-4CE6-8968-B9997BC115FD}"/>
              </a:ext>
            </a:extLst>
          </p:cNvPr>
          <p:cNvSpPr/>
          <p:nvPr/>
        </p:nvSpPr>
        <p:spPr>
          <a:xfrm>
            <a:off x="6086316" y="2024830"/>
            <a:ext cx="108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7" name="肘形连接符 78">
            <a:extLst>
              <a:ext uri="{FF2B5EF4-FFF2-40B4-BE49-F238E27FC236}">
                <a16:creationId xmlns:a16="http://schemas.microsoft.com/office/drawing/2014/main" id="{A29321BB-041F-4392-988F-4879043A4858}"/>
              </a:ext>
            </a:extLst>
          </p:cNvPr>
          <p:cNvCxnSpPr>
            <a:cxnSpLocks/>
            <a:stCxn id="21" idx="3"/>
            <a:endCxn id="56" idx="1"/>
          </p:cNvCxnSpPr>
          <p:nvPr/>
        </p:nvCxnSpPr>
        <p:spPr>
          <a:xfrm flipV="1">
            <a:off x="5656521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7">
            <a:extLst>
              <a:ext uri="{FF2B5EF4-FFF2-40B4-BE49-F238E27FC236}">
                <a16:creationId xmlns:a16="http://schemas.microsoft.com/office/drawing/2014/main" id="{149F553D-ACCD-465D-B6A3-A2A9062BA8DF}"/>
              </a:ext>
            </a:extLst>
          </p:cNvPr>
          <p:cNvSpPr/>
          <p:nvPr/>
        </p:nvSpPr>
        <p:spPr>
          <a:xfrm>
            <a:off x="1961111" y="4265490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Virtqueue_add_outbuf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圆角矩形 7">
            <a:extLst>
              <a:ext uri="{FF2B5EF4-FFF2-40B4-BE49-F238E27FC236}">
                <a16:creationId xmlns:a16="http://schemas.microsoft.com/office/drawing/2014/main" id="{66321D5E-B064-4AF0-B20C-E2536EBF1657}"/>
              </a:ext>
            </a:extLst>
          </p:cNvPr>
          <p:cNvSpPr/>
          <p:nvPr/>
        </p:nvSpPr>
        <p:spPr>
          <a:xfrm>
            <a:off x="1012444" y="4049490"/>
            <a:ext cx="79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Xmit_skb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圆角矩形 7">
            <a:extLst>
              <a:ext uri="{FF2B5EF4-FFF2-40B4-BE49-F238E27FC236}">
                <a16:creationId xmlns:a16="http://schemas.microsoft.com/office/drawing/2014/main" id="{0ADCC490-917F-4858-AE12-948C8885A91C}"/>
              </a:ext>
            </a:extLst>
          </p:cNvPr>
          <p:cNvSpPr/>
          <p:nvPr/>
        </p:nvSpPr>
        <p:spPr>
          <a:xfrm>
            <a:off x="3654401" y="3972218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3" name="肘形连接符 78">
            <a:extLst>
              <a:ext uri="{FF2B5EF4-FFF2-40B4-BE49-F238E27FC236}">
                <a16:creationId xmlns:a16="http://schemas.microsoft.com/office/drawing/2014/main" id="{AE4C5BE6-74CD-4142-ABC2-E37CC866E88E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830633" y="4157490"/>
            <a:ext cx="181811" cy="198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78">
            <a:extLst>
              <a:ext uri="{FF2B5EF4-FFF2-40B4-BE49-F238E27FC236}">
                <a16:creationId xmlns:a16="http://schemas.microsoft.com/office/drawing/2014/main" id="{77D3A304-10DA-4511-B17F-110E3EC6F151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1804444" y="4157490"/>
            <a:ext cx="156667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78">
            <a:extLst>
              <a:ext uri="{FF2B5EF4-FFF2-40B4-BE49-F238E27FC236}">
                <a16:creationId xmlns:a16="http://schemas.microsoft.com/office/drawing/2014/main" id="{75F9212F-A637-4E3F-BEEE-8D76DECBE2D1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473111" y="4080218"/>
            <a:ext cx="181290" cy="2932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C68E277-2F2A-446A-9063-22B0FE2CBAC3}"/>
              </a:ext>
            </a:extLst>
          </p:cNvPr>
          <p:cNvSpPr/>
          <p:nvPr/>
        </p:nvSpPr>
        <p:spPr>
          <a:xfrm>
            <a:off x="4950902" y="2677804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Head 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FAF9F0D-11F9-4C33-811C-12E80BD35359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4734401" y="2800915"/>
            <a:ext cx="216501" cy="127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63C5524-30F8-4506-8587-891F4B88E87B}"/>
              </a:ext>
            </a:extLst>
          </p:cNvPr>
          <p:cNvSpPr/>
          <p:nvPr/>
        </p:nvSpPr>
        <p:spPr>
          <a:xfrm>
            <a:off x="4950903" y="3204097"/>
            <a:ext cx="39978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foreach sg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dma_addr_t addr = vring_map_one_sg(vq, sg, DMA_TO_DEVICE);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desc[i].flags = VRING_DESC_F_NEXT;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desc[i].addr = addr; 	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desc[i].len = sg-&gt;length;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i = desc[i].next;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AFE9706-6B73-45B5-B81E-7201000F03D9}"/>
              </a:ext>
            </a:extLst>
          </p:cNvPr>
          <p:cNvSpPr/>
          <p:nvPr/>
        </p:nvSpPr>
        <p:spPr>
          <a:xfrm>
            <a:off x="4950903" y="2918687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desc 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vring.desc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肘形连接符 78">
            <a:extLst>
              <a:ext uri="{FF2B5EF4-FFF2-40B4-BE49-F238E27FC236}">
                <a16:creationId xmlns:a16="http://schemas.microsoft.com/office/drawing/2014/main" id="{8F3D17BC-C709-40F5-A818-683B47B8349C}"/>
              </a:ext>
            </a:extLst>
          </p:cNvPr>
          <p:cNvCxnSpPr>
            <a:cxnSpLocks/>
            <a:stCxn id="62" idx="3"/>
            <a:endCxn id="83" idx="1"/>
          </p:cNvCxnSpPr>
          <p:nvPr/>
        </p:nvCxnSpPr>
        <p:spPr>
          <a:xfrm flipV="1">
            <a:off x="4734401" y="3041798"/>
            <a:ext cx="216502" cy="1038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78">
            <a:extLst>
              <a:ext uri="{FF2B5EF4-FFF2-40B4-BE49-F238E27FC236}">
                <a16:creationId xmlns:a16="http://schemas.microsoft.com/office/drawing/2014/main" id="{40D1A944-C64A-4931-A5F5-11787A86598E}"/>
              </a:ext>
            </a:extLst>
          </p:cNvPr>
          <p:cNvCxnSpPr>
            <a:cxnSpLocks/>
            <a:stCxn id="62" idx="3"/>
            <a:endCxn id="82" idx="1"/>
          </p:cNvCxnSpPr>
          <p:nvPr/>
        </p:nvCxnSpPr>
        <p:spPr>
          <a:xfrm flipV="1">
            <a:off x="4734401" y="3788873"/>
            <a:ext cx="216502" cy="2913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65391382-3820-4AED-98CF-4D437C21D9FD}"/>
              </a:ext>
            </a:extLst>
          </p:cNvPr>
          <p:cNvSpPr/>
          <p:nvPr/>
        </p:nvSpPr>
        <p:spPr>
          <a:xfrm>
            <a:off x="4950903" y="4412837"/>
            <a:ext cx="27929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Desc[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].flags &amp;= VRING_DESC_F_NEXT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肘形连接符 78">
            <a:extLst>
              <a:ext uri="{FF2B5EF4-FFF2-40B4-BE49-F238E27FC236}">
                <a16:creationId xmlns:a16="http://schemas.microsoft.com/office/drawing/2014/main" id="{4B66EC7B-4C28-4430-A9BF-658A07B6220D}"/>
              </a:ext>
            </a:extLst>
          </p:cNvPr>
          <p:cNvCxnSpPr>
            <a:cxnSpLocks/>
            <a:stCxn id="62" idx="3"/>
            <a:endCxn id="91" idx="1"/>
          </p:cNvCxnSpPr>
          <p:nvPr/>
        </p:nvCxnSpPr>
        <p:spPr>
          <a:xfrm>
            <a:off x="4734401" y="4080218"/>
            <a:ext cx="216502" cy="455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31668981-7918-479A-9B88-4942CFBAA423}"/>
              </a:ext>
            </a:extLst>
          </p:cNvPr>
          <p:cNvSpPr/>
          <p:nvPr/>
        </p:nvSpPr>
        <p:spPr>
          <a:xfrm>
            <a:off x="4950903" y="4698247"/>
            <a:ext cx="279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-=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descs_used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I;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肘形连接符 78">
            <a:extLst>
              <a:ext uri="{FF2B5EF4-FFF2-40B4-BE49-F238E27FC236}">
                <a16:creationId xmlns:a16="http://schemas.microsoft.com/office/drawing/2014/main" id="{7082206C-AC36-4537-A983-42625BF450B4}"/>
              </a:ext>
            </a:extLst>
          </p:cNvPr>
          <p:cNvCxnSpPr>
            <a:cxnSpLocks/>
            <a:stCxn id="62" idx="3"/>
            <a:endCxn id="100" idx="1"/>
          </p:cNvCxnSpPr>
          <p:nvPr/>
        </p:nvCxnSpPr>
        <p:spPr>
          <a:xfrm>
            <a:off x="4734401" y="4080218"/>
            <a:ext cx="216502" cy="818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53BFBDB-05AA-4113-8642-3D4C50A74056}"/>
              </a:ext>
            </a:extLst>
          </p:cNvPr>
          <p:cNvSpPr/>
          <p:nvPr/>
        </p:nvSpPr>
        <p:spPr>
          <a:xfrm>
            <a:off x="4950903" y="513754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/* Put entry in avail array (but don't update avail-&gt;idx until they do sync). */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avail = vq-&gt;avail_idx_shadow &amp; (vq-&gt;vring.num - 1);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vq-&gt;vring.avail-&gt;ring[avail] = head;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/* Descriptors and available array need to be set before we expose the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new available array entries. */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virtio_wmb(vq-&gt;weak_barriers);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vq-&gt;avail_idx_shadow++;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vq-&gt;vring.avail-&gt;idx = vq-&gt;avail_idx_shadow;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vq-&gt;num_added++;</a:t>
            </a:r>
          </a:p>
        </p:txBody>
      </p:sp>
      <p:cxnSp>
        <p:nvCxnSpPr>
          <p:cNvPr id="105" name="肘形连接符 78">
            <a:extLst>
              <a:ext uri="{FF2B5EF4-FFF2-40B4-BE49-F238E27FC236}">
                <a16:creationId xmlns:a16="http://schemas.microsoft.com/office/drawing/2014/main" id="{E98EEAE1-31D5-4E9B-B1C8-FFBC589D1EF7}"/>
              </a:ext>
            </a:extLst>
          </p:cNvPr>
          <p:cNvCxnSpPr>
            <a:cxnSpLocks/>
            <a:stCxn id="62" idx="3"/>
            <a:endCxn id="104" idx="1"/>
          </p:cNvCxnSpPr>
          <p:nvPr/>
        </p:nvCxnSpPr>
        <p:spPr>
          <a:xfrm>
            <a:off x="4734401" y="4080218"/>
            <a:ext cx="216502" cy="1795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9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9075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-user/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之间的消息解析：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VHOST_USER_GET_FEATURES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收到此消息，需要将自己所支持的特性，用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”|”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组成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的值，放在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VhostUserMsg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回复给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，这里面的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包含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GSO/GRO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等信息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收到此消息，消息体中带有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的前端支持的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，前后端都支持的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生效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VHOST_USER_SET_MEM_TABLE: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主要做共享内存的映射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1.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判断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nregions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是否超过最大值，目前是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片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2.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dev-&gt;mem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已经映射过，判断是否跟之前一致，若一致则关闭每个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fd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3.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如果映射过，且与之前不一致，则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free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掉旧的，重新映射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4.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清空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iotlb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5.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分配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guest_pages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在普通堆上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6.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开始填充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：对于每一片内存，一一对应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69554"/>
              </p:ext>
            </p:extLst>
          </p:nvPr>
        </p:nvGraphicFramePr>
        <p:xfrm>
          <a:off x="5240818" y="1790569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mmaped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memory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2159"/>
              </p:ext>
            </p:extLst>
          </p:nvPr>
        </p:nvGraphicFramePr>
        <p:xfrm>
          <a:off x="257929" y="1785104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rte_vhost_mem_region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host_user_addr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hva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 =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mmap_addr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mmap_size; /* size + mmap_offset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relative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4579321" y="2153265"/>
            <a:ext cx="720000" cy="29496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4548911" y="2523744"/>
            <a:ext cx="720000" cy="269360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4594069" y="2571985"/>
            <a:ext cx="720000" cy="523904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231" y="4096956"/>
            <a:ext cx="359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结构体成员含义如图中所示，因此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(size +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fd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;</a:t>
            </a:r>
          </a:p>
        </p:txBody>
      </p:sp>
      <p:sp>
        <p:nvSpPr>
          <p:cNvPr id="16" name="矩形 15"/>
          <p:cNvSpPr/>
          <p:nvPr/>
        </p:nvSpPr>
        <p:spPr>
          <a:xfrm>
            <a:off x="5958347" y="4317849"/>
            <a:ext cx="1130710" cy="12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8349" y="4071627"/>
            <a:ext cx="123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mmaped memory</a:t>
            </a:r>
          </a:p>
        </p:txBody>
      </p:sp>
      <p:sp>
        <p:nvSpPr>
          <p:cNvPr id="18" name="矩形 17"/>
          <p:cNvSpPr/>
          <p:nvPr/>
        </p:nvSpPr>
        <p:spPr>
          <a:xfrm>
            <a:off x="5958347" y="4675989"/>
            <a:ext cx="1130710" cy="55060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11529" y="4759898"/>
            <a:ext cx="695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region[i]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82498" y="4552878"/>
            <a:ext cx="1004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mmap_offset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5766618" y="4675988"/>
            <a:ext cx="191729" cy="5492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72714" y="4827483"/>
            <a:ext cx="424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size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71232" y="4183546"/>
            <a:ext cx="198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mmap_addr returned by mmap()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089057" y="4552878"/>
            <a:ext cx="1060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host_user_addr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4862661" y="4317848"/>
            <a:ext cx="232293" cy="9073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31084" y="4643516"/>
            <a:ext cx="866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mmap_size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0" y="5779289"/>
            <a:ext cx="9148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是空，则后面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会做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的转换。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avalil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非空，就说明之前初始化过，这次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更新，需要重新更新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8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这里重新做了一遍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做的事情？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31110"/>
              </p:ext>
            </p:extLst>
          </p:nvPr>
        </p:nvGraphicFramePr>
        <p:xfrm>
          <a:off x="0" y="40011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vring_desc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*desc; /* 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-user.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</a:t>
                      </a:r>
                      <a:r>
                        <a:rPr lang="en-US"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last_avail_idx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49933" y="400110"/>
            <a:ext cx="4901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90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Vhost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virtual address. */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static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qva_to_vva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virtio_net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*dev,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(!dev || !dev-&gt;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goto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Find the region where the address lives. */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r = &amp;dev-&gt;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[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&gt;=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{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host_user_addr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29497" y="4447372"/>
            <a:ext cx="914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对于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也比较好理解，根据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传下来的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地址，和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的地址，找到在哪一片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；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然后在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的偏移量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offset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guest_user_addr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中看到的地址就是这一片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的起始地址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+ offset;</a:t>
            </a: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至此，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就结束了。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：队列深度，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数量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空间中的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virtual memory</a:t>
            </a: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VHOST_USER_SET_VRING_BASE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告诉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让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开始使用的位置。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 or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idx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队列，同样是使用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vhost_vring_state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的数据结构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还是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enable/disable</a:t>
            </a:r>
          </a:p>
        </p:txBody>
      </p:sp>
    </p:spTree>
    <p:extLst>
      <p:ext uri="{BB962C8B-B14F-4D97-AF65-F5344CB8AC3E}">
        <p14:creationId xmlns:p14="http://schemas.microsoft.com/office/powerpoint/2010/main" val="37652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1D445C-E398-4E85-8009-60A2EEC4A239}"/>
              </a:ext>
            </a:extLst>
          </p:cNvPr>
          <p:cNvSpPr/>
          <p:nvPr/>
        </p:nvSpPr>
        <p:spPr>
          <a:xfrm>
            <a:off x="425302" y="1002383"/>
            <a:ext cx="75384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Vhost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virtual address. */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static uint64_t</a:t>
            </a:r>
          </a:p>
          <a:p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qva_to_vva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virtio_net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*dev, uint64_t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, uint64_t 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struct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uint32_t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if (unlikely(!dev || !dev-&gt;mem))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/* Find the region where the address lives. */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for (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&lt; dev-&gt;mem-&gt;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nregions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r = &amp;dev-&gt;mem-&gt;regions[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(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&gt;=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&lt;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r-&gt;size) {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 (unlikely(*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&gt;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-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host_user_addr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return 0;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63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01463"/>
              </p:ext>
            </p:extLst>
          </p:nvPr>
        </p:nvGraphicFramePr>
        <p:xfrm>
          <a:off x="24581" y="1172782"/>
          <a:ext cx="3175820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VhostUserRequest request;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message</a:t>
                      </a:r>
                      <a:r>
                        <a:rPr lang="en-US" altLang="zh-CN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types 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uint64_t u64;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get/set features</a:t>
                      </a:r>
                      <a:r>
                        <a:rPr lang="mr-I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…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VhostUserMemory memory;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set</a:t>
                      </a:r>
                      <a:r>
                        <a:rPr lang="en-US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mem table 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0524"/>
              </p:ext>
            </p:extLst>
          </p:nvPr>
        </p:nvGraphicFramePr>
        <p:xfrm>
          <a:off x="5346740" y="2689737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mmap_offset; /*</a:t>
                      </a:r>
                      <a:r>
                        <a:rPr lang="zh-CN" alt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mmaped memory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31612"/>
              </p:ext>
            </p:extLst>
          </p:nvPr>
        </p:nvGraphicFramePr>
        <p:xfrm>
          <a:off x="4301615" y="4538803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host_user_addr; /* hva in vhost-user = mmap_addr + mmap_offset*/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mmap_size;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/* mmap size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fd; /* relative fd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43370"/>
              </p:ext>
            </p:extLst>
          </p:nvPr>
        </p:nvGraphicFramePr>
        <p:xfrm>
          <a:off x="381001" y="5859603"/>
          <a:ext cx="2462981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rte_vhost_memory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nregions;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 regions[];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12626"/>
              </p:ext>
            </p:extLst>
          </p:nvPr>
        </p:nvGraphicFramePr>
        <p:xfrm>
          <a:off x="6290635" y="534028"/>
          <a:ext cx="2762865" cy="124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nregions;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padding;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VhostUserMemoryRegion regions[VHOST_MEMORY_MAX_NREGIONS];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肘形连接符 12"/>
          <p:cNvCxnSpPr>
            <a:stCxn id="9" idx="2"/>
            <a:endCxn id="4" idx="0"/>
          </p:cNvCxnSpPr>
          <p:nvPr/>
        </p:nvCxnSpPr>
        <p:spPr>
          <a:xfrm rot="5400000">
            <a:off x="6978359" y="1996028"/>
            <a:ext cx="915471" cy="47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2652892" y="4679233"/>
            <a:ext cx="1659096" cy="190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5000"/>
              </p:ext>
            </p:extLst>
          </p:nvPr>
        </p:nvGraphicFramePr>
        <p:xfrm>
          <a:off x="1456" y="27993"/>
          <a:ext cx="2890682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vhost_vring_state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nun; /* value depends on msg type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60406"/>
              </p:ext>
            </p:extLst>
          </p:nvPr>
        </p:nvGraphicFramePr>
        <p:xfrm>
          <a:off x="3418164" y="27993"/>
          <a:ext cx="2654708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vhost_vring_addr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flags;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desc_user_addr;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avail_user_addr;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used_user_addr;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log_guest_addr;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6" name="肘形连接符 25"/>
          <p:cNvCxnSpPr/>
          <p:nvPr/>
        </p:nvCxnSpPr>
        <p:spPr>
          <a:xfrm rot="10800000">
            <a:off x="13018" y="135993"/>
            <a:ext cx="23125" cy="2916000"/>
          </a:xfrm>
          <a:prstGeom prst="bentConnector3">
            <a:avLst>
              <a:gd name="adj1" fmla="val 1088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3094164" y="135993"/>
            <a:ext cx="324000" cy="32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081776" y="702222"/>
            <a:ext cx="3208859" cy="2923136"/>
          </a:xfrm>
          <a:prstGeom prst="bentConnector3">
            <a:avLst>
              <a:gd name="adj1" fmla="val 66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73042"/>
              </p:ext>
            </p:extLst>
          </p:nvPr>
        </p:nvGraphicFramePr>
        <p:xfrm>
          <a:off x="0" y="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vring_desc *desc; /* 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desc vring addr in vhost-user.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last_avail_idx;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347885" y="0"/>
            <a:ext cx="5481485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</a:t>
            </a:r>
            <a:r>
              <a:rPr lang="en-US" altLang="zh-CN" sz="900" err="1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VirtIO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 descriptors: 16 bytes.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* These can chain together via "next".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vring_desc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Address (guest-physical).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Length.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The flags as indicated above.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next;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We chain unused descriptors via this.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vring_avail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id is a 16bit index. uint32_t is used here for ids for padding reasons.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Index of start of used descriptor chain.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id;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Total length of the descriptor chain which was written to.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volatile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018336"/>
            <a:ext cx="51275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index;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Option flags.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Flag values: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Whether log address is valid. If set enables logging.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#define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VHOST_VRING_F_LOG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Start of array of descriptors (virtually contiguous)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desc_user_addr;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Used structure address. Must be 32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used_user_addr;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Available structure address. Must be 16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avail_user_addr;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Logging support.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 writes to used structure, at offset calculated from specified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 address. Address must be 32 bit aligned.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log_guest_addr;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90104" y="4108817"/>
            <a:ext cx="4753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为什么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avail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的结构体中，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ring[]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是一个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id/len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的元素？</a:t>
            </a:r>
            <a:endParaRPr lang="en-US" altLang="zh-CN"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7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41306"/>
              </p:ext>
            </p:extLst>
          </p:nvPr>
        </p:nvGraphicFramePr>
        <p:xfrm>
          <a:off x="283030" y="341085"/>
          <a:ext cx="170608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netsock_class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type;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(*init)(void);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(*open)(void)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(*run)(void);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(*recv)(void);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(*send)(void);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93585"/>
              </p:ext>
            </p:extLst>
          </p:nvPr>
        </p:nvGraphicFramePr>
        <p:xfrm>
          <a:off x="398466" y="2527816"/>
          <a:ext cx="210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netsock_conn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conn_node;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(*handler)(void)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21025"/>
              </p:ext>
            </p:extLst>
          </p:nvPr>
        </p:nvGraphicFramePr>
        <p:xfrm>
          <a:off x="2281388" y="144420"/>
          <a:ext cx="36258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char name;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epolllfd;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epoll_event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events[MAX_EPOLL_EVENTS];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netsock_class *class;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 conn_list;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15946"/>
              </p:ext>
            </p:extLst>
          </p:nvPr>
        </p:nvGraphicFramePr>
        <p:xfrm>
          <a:off x="435430" y="4120605"/>
          <a:ext cx="18404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netsock_buf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idx;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size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*data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struct netsock_buf *next;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6177280" y="632685"/>
            <a:ext cx="1080000" cy="1080000"/>
            <a:chOff x="6177280" y="632685"/>
            <a:chExt cx="1080000" cy="1080000"/>
          </a:xfrm>
        </p:grpSpPr>
        <p:sp>
          <p:nvSpPr>
            <p:cNvPr id="7" name="同心圆 6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线连接符 8"/>
            <p:cNvCxnSpPr>
              <a:stCxn id="7" idx="0"/>
              <a:endCxn id="7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7" idx="1"/>
              <a:endCxn id="7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>
              <a:stCxn id="7" idx="2"/>
              <a:endCxn id="7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7" idx="3"/>
              <a:endCxn id="7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255442" y="1981259"/>
            <a:ext cx="1080000" cy="1080000"/>
            <a:chOff x="6177280" y="632685"/>
            <a:chExt cx="1080000" cy="1080000"/>
          </a:xfrm>
        </p:grpSpPr>
        <p:sp>
          <p:nvSpPr>
            <p:cNvPr id="25" name="同心圆 24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线连接符 25"/>
            <p:cNvCxnSpPr>
              <a:stCxn id="29" idx="0"/>
              <a:endCxn id="29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29" idx="1"/>
              <a:endCxn id="29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29" idx="2"/>
              <a:endCxn id="29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29" idx="3"/>
              <a:endCxn id="29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7099118" y="1979852"/>
            <a:ext cx="1080000" cy="1080000"/>
            <a:chOff x="6177280" y="632685"/>
            <a:chExt cx="1080000" cy="1080000"/>
          </a:xfrm>
        </p:grpSpPr>
        <p:sp>
          <p:nvSpPr>
            <p:cNvPr id="32" name="同心圆 31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直线连接符 32"/>
            <p:cNvCxnSpPr>
              <a:stCxn id="36" idx="0"/>
              <a:endCxn id="36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>
              <a:stCxn id="36" idx="1"/>
              <a:endCxn id="36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>
              <a:stCxn id="36" idx="2"/>
              <a:endCxn id="36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>
              <a:stCxn id="36" idx="3"/>
              <a:endCxn id="36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046840" y="308786"/>
            <a:ext cx="1340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buffer ring/queue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87351" y="307377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read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125194" y="307377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write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2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347" y="3384961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4"/>
          <p:cNvCxnSpPr>
            <a:stCxn id="4" idx="3"/>
            <a:endCxn id="6" idx="1"/>
          </p:cNvCxnSpPr>
          <p:nvPr/>
        </p:nvCxnSpPr>
        <p:spPr>
          <a:xfrm flipV="1">
            <a:off x="997347" y="1051015"/>
            <a:ext cx="358177" cy="2441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355524" y="943015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rte_mp_channel_init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55524" y="3005634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55524" y="3811312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eal_hugepage_info_read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55524" y="4636619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rte_eal_memzone_init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55524" y="5295381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rte_eal_memory_init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55524" y="5895304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rte_eal_malloc_heap_init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肘形连接符 13"/>
          <p:cNvCxnSpPr>
            <a:stCxn id="4" idx="3"/>
            <a:endCxn id="9" idx="1"/>
          </p:cNvCxnSpPr>
          <p:nvPr/>
        </p:nvCxnSpPr>
        <p:spPr>
          <a:xfrm flipV="1">
            <a:off x="997347" y="3113634"/>
            <a:ext cx="358177" cy="37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10" idx="1"/>
          </p:cNvCxnSpPr>
          <p:nvPr/>
        </p:nvCxnSpPr>
        <p:spPr>
          <a:xfrm>
            <a:off x="997347" y="3492961"/>
            <a:ext cx="358177" cy="42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11" idx="1"/>
          </p:cNvCxnSpPr>
          <p:nvPr/>
        </p:nvCxnSpPr>
        <p:spPr>
          <a:xfrm>
            <a:off x="997347" y="3492961"/>
            <a:ext cx="358177" cy="1251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3"/>
            <a:endCxn id="12" idx="1"/>
          </p:cNvCxnSpPr>
          <p:nvPr/>
        </p:nvCxnSpPr>
        <p:spPr>
          <a:xfrm>
            <a:off x="997347" y="3492961"/>
            <a:ext cx="358177" cy="1910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13" idx="1"/>
          </p:cNvCxnSpPr>
          <p:nvPr/>
        </p:nvCxnSpPr>
        <p:spPr>
          <a:xfrm>
            <a:off x="997347" y="3492961"/>
            <a:ext cx="358177" cy="2510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2992689" y="21522"/>
            <a:ext cx="3123462" cy="475430"/>
            <a:chOff x="2939524" y="138485"/>
            <a:chExt cx="3123462" cy="475430"/>
          </a:xfrm>
        </p:grpSpPr>
        <p:sp>
          <p:nvSpPr>
            <p:cNvPr id="29" name="圆角矩形 28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9524" y="367694"/>
              <a:ext cx="31234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strlcpy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(mp_filter, </a:t>
              </a:r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basename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(path), </a:t>
              </a:r>
              <a:r>
                <a:rPr lang="en-US" altLang="zh-CN" sz="1000" b="0">
                  <a:solidFill>
                    <a:srgbClr val="0000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sizeof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(mp_filter));</a:t>
              </a:r>
            </a:p>
          </p:txBody>
        </p:sp>
      </p:grpSp>
      <p:sp>
        <p:nvSpPr>
          <p:cNvPr id="32" name="右箭头 31"/>
          <p:cNvSpPr/>
          <p:nvPr/>
        </p:nvSpPr>
        <p:spPr>
          <a:xfrm>
            <a:off x="5943602" y="21522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16151" y="-5928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mp_filter = mp_socket_*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2992688" y="552624"/>
            <a:ext cx="3386849" cy="475430"/>
            <a:chOff x="2939523" y="138485"/>
            <a:chExt cx="3386849" cy="475430"/>
          </a:xfrm>
        </p:grpSpPr>
        <p:sp>
          <p:nvSpPr>
            <p:cNvPr id="35" name="圆角矩形 34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9523" y="367694"/>
              <a:ext cx="338684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latin typeface="Arial" charset="0"/>
                  <a:ea typeface="Arial" charset="0"/>
                  <a:cs typeface="Arial" charset="0"/>
                </a:rPr>
                <a:t>strlcpy(mp_dir_path, dirname(path), sizeof(mp_dir_path));</a:t>
              </a:r>
            </a:p>
          </p:txBody>
        </p:sp>
      </p:grpSp>
      <p:sp>
        <p:nvSpPr>
          <p:cNvPr id="37" name="右箭头 36"/>
          <p:cNvSpPr/>
          <p:nvPr/>
        </p:nvSpPr>
        <p:spPr>
          <a:xfrm>
            <a:off x="5943602" y="552624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16151" y="47181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mp_dir_path = /var/run/dpdk/.../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肘形连接符 38"/>
          <p:cNvCxnSpPr>
            <a:stCxn id="6" idx="3"/>
            <a:endCxn id="29" idx="1"/>
          </p:cNvCxnSpPr>
          <p:nvPr/>
        </p:nvCxnSpPr>
        <p:spPr>
          <a:xfrm flipV="1">
            <a:off x="2759524" y="129522"/>
            <a:ext cx="233165" cy="92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5" idx="1"/>
          </p:cNvCxnSpPr>
          <p:nvPr/>
        </p:nvCxnSpPr>
        <p:spPr>
          <a:xfrm flipV="1">
            <a:off x="2759524" y="660624"/>
            <a:ext cx="233165" cy="39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011524" y="1292639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open_socket_fd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1" name="肘形连接符 50"/>
          <p:cNvCxnSpPr>
            <a:stCxn id="6" idx="3"/>
            <a:endCxn id="50" idx="1"/>
          </p:cNvCxnSpPr>
          <p:nvPr/>
        </p:nvCxnSpPr>
        <p:spPr>
          <a:xfrm>
            <a:off x="2759524" y="1051015"/>
            <a:ext cx="252000" cy="349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011524" y="2314511"/>
            <a:ext cx="24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rte_ctrl_thread_create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(“rte_mp_handle”)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5" name="肘形连接符 54"/>
          <p:cNvCxnSpPr>
            <a:stCxn id="6" idx="3"/>
            <a:endCxn id="54" idx="1"/>
          </p:cNvCxnSpPr>
          <p:nvPr/>
        </p:nvCxnSpPr>
        <p:spPr>
          <a:xfrm>
            <a:off x="2759524" y="1051015"/>
            <a:ext cx="252000" cy="1371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554420" y="989509"/>
            <a:ext cx="1916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secondary 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mp_socket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primary m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p_socket_pid_rdtsc</a:t>
            </a:r>
          </a:p>
        </p:txBody>
      </p:sp>
      <p:cxnSp>
        <p:nvCxnSpPr>
          <p:cNvPr id="61" name="肘形连接符 60"/>
          <p:cNvCxnSpPr>
            <a:stCxn id="50" idx="3"/>
            <a:endCxn id="60" idx="1"/>
          </p:cNvCxnSpPr>
          <p:nvPr/>
        </p:nvCxnSpPr>
        <p:spPr>
          <a:xfrm flipV="1">
            <a:off x="4163524" y="1189564"/>
            <a:ext cx="390896" cy="211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554420" y="1424357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socket()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554420" y="1724593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create_socket_path()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7" name="肘形连接符 66"/>
          <p:cNvCxnSpPr>
            <a:stCxn id="50" idx="3"/>
            <a:endCxn id="65" idx="1"/>
          </p:cNvCxnSpPr>
          <p:nvPr/>
        </p:nvCxnSpPr>
        <p:spPr>
          <a:xfrm>
            <a:off x="4163524" y="1400639"/>
            <a:ext cx="390896" cy="131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0" idx="3"/>
            <a:endCxn id="66" idx="1"/>
          </p:cNvCxnSpPr>
          <p:nvPr/>
        </p:nvCxnSpPr>
        <p:spPr>
          <a:xfrm>
            <a:off x="4163524" y="1400639"/>
            <a:ext cx="390896" cy="431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554420" y="2026578"/>
            <a:ext cx="5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bind()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肘形连接符 73"/>
          <p:cNvCxnSpPr>
            <a:stCxn id="50" idx="3"/>
            <a:endCxn id="73" idx="1"/>
          </p:cNvCxnSpPr>
          <p:nvPr/>
        </p:nvCxnSpPr>
        <p:spPr>
          <a:xfrm>
            <a:off x="4163524" y="1400639"/>
            <a:ext cx="390896" cy="733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3095831" y="2683792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8" name="肘形连接符 77"/>
          <p:cNvCxnSpPr>
            <a:stCxn id="9" idx="3"/>
            <a:endCxn id="77" idx="1"/>
          </p:cNvCxnSpPr>
          <p:nvPr/>
        </p:nvCxnSpPr>
        <p:spPr>
          <a:xfrm flipV="1">
            <a:off x="2939524" y="2791792"/>
            <a:ext cx="156307" cy="32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9" idx="3"/>
            <a:endCxn id="82" idx="1"/>
          </p:cNvCxnSpPr>
          <p:nvPr/>
        </p:nvCxnSpPr>
        <p:spPr>
          <a:xfrm>
            <a:off x="2939524" y="3113634"/>
            <a:ext cx="161498" cy="297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 86"/>
          <p:cNvGrpSpPr/>
          <p:nvPr/>
        </p:nvGrpSpPr>
        <p:grpSpPr>
          <a:xfrm>
            <a:off x="3034849" y="3035526"/>
            <a:ext cx="2359941" cy="483769"/>
            <a:chOff x="3034849" y="3226915"/>
            <a:chExt cx="2359941" cy="483769"/>
          </a:xfrm>
        </p:grpSpPr>
        <p:sp>
          <p:nvSpPr>
            <p:cNvPr id="82" name="圆角矩形 81"/>
            <p:cNvSpPr/>
            <p:nvPr/>
          </p:nvSpPr>
          <p:spPr>
            <a:xfrm>
              <a:off x="3101022" y="3494684"/>
              <a:ext cx="158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sp>
        <p:nvSpPr>
          <p:cNvPr id="88" name="圆角矩形 87"/>
          <p:cNvSpPr/>
          <p:nvPr/>
        </p:nvSpPr>
        <p:spPr>
          <a:xfrm>
            <a:off x="5536887" y="3501863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map_shared_memory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9" name="肘形连接符 88"/>
          <p:cNvCxnSpPr>
            <a:stCxn id="82" idx="3"/>
            <a:endCxn id="88" idx="1"/>
          </p:cNvCxnSpPr>
          <p:nvPr/>
        </p:nvCxnSpPr>
        <p:spPr>
          <a:xfrm>
            <a:off x="4685022" y="3411295"/>
            <a:ext cx="851865" cy="198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7240777" y="3663081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240777" y="3312472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5" name="肘形连接符 94"/>
          <p:cNvCxnSpPr>
            <a:stCxn id="88" idx="3"/>
            <a:endCxn id="93" idx="1"/>
          </p:cNvCxnSpPr>
          <p:nvPr/>
        </p:nvCxnSpPr>
        <p:spPr>
          <a:xfrm>
            <a:off x="7048887" y="3609863"/>
            <a:ext cx="191890" cy="161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8" idx="3"/>
            <a:endCxn id="94" idx="1"/>
          </p:cNvCxnSpPr>
          <p:nvPr/>
        </p:nvCxnSpPr>
        <p:spPr>
          <a:xfrm flipV="1">
            <a:off x="7048887" y="3420472"/>
            <a:ext cx="191890" cy="189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01"/>
          <p:cNvGrpSpPr/>
          <p:nvPr/>
        </p:nvGrpSpPr>
        <p:grpSpPr>
          <a:xfrm>
            <a:off x="3152832" y="3570921"/>
            <a:ext cx="2359941" cy="483769"/>
            <a:chOff x="3034849" y="3226915"/>
            <a:chExt cx="2359941" cy="483769"/>
          </a:xfrm>
        </p:grpSpPr>
        <p:sp>
          <p:nvSpPr>
            <p:cNvPr id="103" name="圆角矩形 102"/>
            <p:cNvSpPr/>
            <p:nvPr/>
          </p:nvSpPr>
          <p:spPr>
            <a:xfrm>
              <a:off x="3101022" y="3494684"/>
              <a:ext cx="1512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open_shared_memory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cxnSp>
        <p:nvCxnSpPr>
          <p:cNvPr id="105" name="肘形连接符 104"/>
          <p:cNvCxnSpPr>
            <a:stCxn id="10" idx="3"/>
            <a:endCxn id="103" idx="1"/>
          </p:cNvCxnSpPr>
          <p:nvPr/>
        </p:nvCxnSpPr>
        <p:spPr>
          <a:xfrm>
            <a:off x="3011524" y="3919312"/>
            <a:ext cx="207481" cy="27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03" idx="3"/>
            <a:endCxn id="88" idx="1"/>
          </p:cNvCxnSpPr>
          <p:nvPr/>
        </p:nvCxnSpPr>
        <p:spPr>
          <a:xfrm flipV="1">
            <a:off x="4731005" y="3609863"/>
            <a:ext cx="805882" cy="336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3219005" y="4431252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(“memzone”)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219005" y="4819871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rte_fbarray_attach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7" name="肘形连接符 116"/>
          <p:cNvCxnSpPr>
            <a:stCxn id="11" idx="3"/>
            <a:endCxn id="115" idx="1"/>
          </p:cNvCxnSpPr>
          <p:nvPr/>
        </p:nvCxnSpPr>
        <p:spPr>
          <a:xfrm flipV="1">
            <a:off x="3011524" y="4539252"/>
            <a:ext cx="207481" cy="205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" idx="3"/>
            <a:endCxn id="116" idx="1"/>
          </p:cNvCxnSpPr>
          <p:nvPr/>
        </p:nvCxnSpPr>
        <p:spPr>
          <a:xfrm>
            <a:off x="3011524" y="4744619"/>
            <a:ext cx="207481" cy="18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5796165" y="3948990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eal_get_virtual_area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4" name="肘形连接符 123"/>
          <p:cNvCxnSpPr>
            <a:stCxn id="115" idx="3"/>
            <a:endCxn id="123" idx="1"/>
          </p:cNvCxnSpPr>
          <p:nvPr/>
        </p:nvCxnSpPr>
        <p:spPr>
          <a:xfrm flipV="1">
            <a:off x="4983005" y="4056990"/>
            <a:ext cx="813160" cy="482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5796250" y="4336096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8" name="肘形连接符 127"/>
          <p:cNvCxnSpPr>
            <a:stCxn id="115" idx="3"/>
            <a:endCxn id="127" idx="1"/>
          </p:cNvCxnSpPr>
          <p:nvPr/>
        </p:nvCxnSpPr>
        <p:spPr>
          <a:xfrm flipV="1">
            <a:off x="4983005" y="4444096"/>
            <a:ext cx="813245" cy="9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796250" y="4652120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0" name="肘形连接符 129"/>
          <p:cNvCxnSpPr>
            <a:stCxn id="115" idx="3"/>
            <a:endCxn id="129" idx="1"/>
          </p:cNvCxnSpPr>
          <p:nvPr/>
        </p:nvCxnSpPr>
        <p:spPr>
          <a:xfrm>
            <a:off x="4983005" y="4539252"/>
            <a:ext cx="813245" cy="220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580946" y="4185465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no_shconf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5796165" y="4961804"/>
            <a:ext cx="11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resize_and_map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6" name="肘形连接符 135"/>
          <p:cNvCxnSpPr>
            <a:stCxn id="115" idx="3"/>
            <a:endCxn id="135" idx="1"/>
          </p:cNvCxnSpPr>
          <p:nvPr/>
        </p:nvCxnSpPr>
        <p:spPr>
          <a:xfrm>
            <a:off x="4983005" y="4539252"/>
            <a:ext cx="813160" cy="530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6264165" y="4633839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/fbarray_memzone</a:t>
            </a:r>
          </a:p>
        </p:txBody>
      </p:sp>
      <p:cxnSp>
        <p:nvCxnSpPr>
          <p:cNvPr id="144" name="肘形连接符 143"/>
          <p:cNvCxnSpPr>
            <a:stCxn id="116" idx="3"/>
            <a:endCxn id="123" idx="1"/>
          </p:cNvCxnSpPr>
          <p:nvPr/>
        </p:nvCxnSpPr>
        <p:spPr>
          <a:xfrm flipV="1">
            <a:off x="4515005" y="4056990"/>
            <a:ext cx="1281160" cy="870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16" idx="3"/>
            <a:endCxn id="129" idx="1"/>
          </p:cNvCxnSpPr>
          <p:nvPr/>
        </p:nvCxnSpPr>
        <p:spPr>
          <a:xfrm flipV="1">
            <a:off x="4515005" y="4760120"/>
            <a:ext cx="1281245" cy="167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16" idx="3"/>
            <a:endCxn id="135" idx="1"/>
          </p:cNvCxnSpPr>
          <p:nvPr/>
        </p:nvCxnSpPr>
        <p:spPr>
          <a:xfrm>
            <a:off x="4515005" y="4927871"/>
            <a:ext cx="1281160" cy="141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vm2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2" y="4742574"/>
            <a:ext cx="71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Server</a:t>
            </a:r>
            <a:endParaRPr kumimoji="1" lang="zh-CN" altLang="en-US" sz="160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vm1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SmartNIC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vm3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49">
            <a:extLst>
              <a:ext uri="{FF2B5EF4-FFF2-40B4-BE49-F238E27FC236}">
                <a16:creationId xmlns:a16="http://schemas.microsoft.com/office/drawing/2014/main" id="{AD340451-70DF-4E12-A79C-F202F443C90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84821" y="2154243"/>
            <a:ext cx="0" cy="163724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简历内容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8813" y="737191"/>
            <a:ext cx="29434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前后端数据包转发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之间消息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中关于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-user</a:t>
            </a: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netdev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/port/interface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等端口管理概念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代码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datapath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框架流程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内存初始化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多进程支持热替换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网络数据包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vxlan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vlan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卸载框架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分布式裸机网关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典型问题：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收发包，如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not a head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问题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-user/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数据结构与算法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2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为什么recv有rxq，而send没有txq，以及整个alloc/construct/destruct/dealloc周期？…"/>
          <p:cNvSpPr txBox="1"/>
          <p:nvPr/>
        </p:nvSpPr>
        <p:spPr>
          <a:xfrm>
            <a:off x="-35126" y="6492232"/>
            <a:ext cx="4789774" cy="375039"/>
          </a:xfrm>
          <a:prstGeom prst="rect">
            <a:avLst/>
          </a:prstGeom>
          <a:solidFill>
            <a:srgbClr val="FFE08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为什么recv有rxq，而send没有txq，以及整个alloc/construct/destruct/dealloc周期？</a:t>
            </a:r>
          </a:p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因为rx需要Poll去接收数据包，需要提前分配一些空间，而tx有数据包就直接发送了。</a:t>
            </a:r>
          </a:p>
        </p:txBody>
      </p:sp>
      <p:sp>
        <p:nvSpPr>
          <p:cNvPr id="273" name="pmd_thread_main()"/>
          <p:cNvSpPr/>
          <p:nvPr/>
        </p:nvSpPr>
        <p:spPr>
          <a:xfrm>
            <a:off x="98722" y="302791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pmd_thread_main()</a:t>
            </a:r>
          </a:p>
        </p:txBody>
      </p:sp>
      <p:sp>
        <p:nvSpPr>
          <p:cNvPr id="274" name="圆形"/>
          <p:cNvSpPr/>
          <p:nvPr/>
        </p:nvSpPr>
        <p:spPr>
          <a:xfrm>
            <a:off x="111473" y="933456"/>
            <a:ext cx="1784995" cy="17824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75" name="线条"/>
          <p:cNvSpPr/>
          <p:nvPr/>
        </p:nvSpPr>
        <p:spPr>
          <a:xfrm>
            <a:off x="825726" y="920017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6" name="线条"/>
          <p:cNvSpPr/>
          <p:nvPr/>
        </p:nvSpPr>
        <p:spPr>
          <a:xfrm flipH="1">
            <a:off x="823940" y="2719189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7" name="线条"/>
          <p:cNvSpPr/>
          <p:nvPr/>
        </p:nvSpPr>
        <p:spPr>
          <a:xfrm>
            <a:off x="1908613" y="1648028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8" name="线条"/>
          <p:cNvSpPr/>
          <p:nvPr/>
        </p:nvSpPr>
        <p:spPr>
          <a:xfrm flipV="1">
            <a:off x="109095" y="1646242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9" name="openvswitch-2.9.2/lib/dpif-netdev.c"/>
          <p:cNvSpPr txBox="1"/>
          <p:nvPr/>
        </p:nvSpPr>
        <p:spPr>
          <a:xfrm>
            <a:off x="14328" y="6808"/>
            <a:ext cx="200856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openvswitch-2.9.2/lib/dpif-netdev.c</a:t>
            </a:r>
          </a:p>
        </p:txBody>
      </p:sp>
      <p:sp>
        <p:nvSpPr>
          <p:cNvPr id="280" name="dp_netdev_process_rxq_port()"/>
          <p:cNvSpPr/>
          <p:nvPr/>
        </p:nvSpPr>
        <p:spPr>
          <a:xfrm>
            <a:off x="2146422" y="899086"/>
            <a:ext cx="1862580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dp_netdev_process_rxq_port()</a:t>
            </a:r>
          </a:p>
        </p:txBody>
      </p:sp>
      <p:sp>
        <p:nvSpPr>
          <p:cNvPr id="281" name="netdev_rxq_recv()"/>
          <p:cNvSpPr/>
          <p:nvPr/>
        </p:nvSpPr>
        <p:spPr>
          <a:xfrm>
            <a:off x="4333473" y="899086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netdev_rxq_recv()</a:t>
            </a:r>
          </a:p>
        </p:txBody>
      </p:sp>
      <p:sp>
        <p:nvSpPr>
          <p:cNvPr id="282" name="线条"/>
          <p:cNvSpPr/>
          <p:nvPr/>
        </p:nvSpPr>
        <p:spPr>
          <a:xfrm>
            <a:off x="4016657" y="1034017"/>
            <a:ext cx="3109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3" name="dp_netdev_input()"/>
          <p:cNvSpPr/>
          <p:nvPr/>
        </p:nvSpPr>
        <p:spPr>
          <a:xfrm>
            <a:off x="4364727" y="1513228"/>
            <a:ext cx="113684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dp_netdev_input()</a:t>
            </a:r>
          </a:p>
        </p:txBody>
      </p:sp>
      <p:sp>
        <p:nvSpPr>
          <p:cNvPr id="284" name="线条"/>
          <p:cNvSpPr/>
          <p:nvPr/>
        </p:nvSpPr>
        <p:spPr>
          <a:xfrm>
            <a:off x="4933151" y="1148354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5" name="dp_netdev_pmd_flush_output_packets()"/>
          <p:cNvSpPr/>
          <p:nvPr/>
        </p:nvSpPr>
        <p:spPr>
          <a:xfrm>
            <a:off x="3768446" y="2127371"/>
            <a:ext cx="2329411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dp_netdev_pmd_flush_output_packets()</a:t>
            </a:r>
          </a:p>
        </p:txBody>
      </p:sp>
      <p:sp>
        <p:nvSpPr>
          <p:cNvPr id="286" name="线条"/>
          <p:cNvSpPr/>
          <p:nvPr/>
        </p:nvSpPr>
        <p:spPr>
          <a:xfrm>
            <a:off x="4933151" y="1762496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7" name="emc_processing()"/>
          <p:cNvSpPr/>
          <p:nvPr/>
        </p:nvSpPr>
        <p:spPr>
          <a:xfrm>
            <a:off x="6300915" y="1513228"/>
            <a:ext cx="119935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emc_processing()</a:t>
            </a:r>
          </a:p>
        </p:txBody>
      </p:sp>
      <p:sp>
        <p:nvSpPr>
          <p:cNvPr id="288" name="线条"/>
          <p:cNvSpPr/>
          <p:nvPr/>
        </p:nvSpPr>
        <p:spPr>
          <a:xfrm>
            <a:off x="5509231" y="1648159"/>
            <a:ext cx="7858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9" name="fast_path_processing()"/>
          <p:cNvSpPr/>
          <p:nvPr/>
        </p:nvSpPr>
        <p:spPr>
          <a:xfrm>
            <a:off x="6203602" y="2127371"/>
            <a:ext cx="1393985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fast_path_processing()</a:t>
            </a:r>
          </a:p>
        </p:txBody>
      </p:sp>
      <p:sp>
        <p:nvSpPr>
          <p:cNvPr id="290" name="线条"/>
          <p:cNvSpPr/>
          <p:nvPr/>
        </p:nvSpPr>
        <p:spPr>
          <a:xfrm>
            <a:off x="6900594" y="1755393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91" name="packet_batch_per_flow_execute()"/>
          <p:cNvSpPr/>
          <p:nvPr/>
        </p:nvSpPr>
        <p:spPr>
          <a:xfrm>
            <a:off x="5868962" y="2741513"/>
            <a:ext cx="2063265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packet_batch_per_flow_execute()</a:t>
            </a:r>
          </a:p>
        </p:txBody>
      </p:sp>
      <p:sp>
        <p:nvSpPr>
          <p:cNvPr id="292" name="线条"/>
          <p:cNvSpPr/>
          <p:nvPr/>
        </p:nvSpPr>
        <p:spPr>
          <a:xfrm>
            <a:off x="6900594" y="2396037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94333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ost"/>
          <p:cNvSpPr/>
          <p:nvPr/>
        </p:nvSpPr>
        <p:spPr>
          <a:xfrm>
            <a:off x="1651998" y="1811602"/>
            <a:ext cx="5993475" cy="216662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host</a:t>
            </a:r>
          </a:p>
        </p:txBody>
      </p:sp>
      <p:sp>
        <p:nvSpPr>
          <p:cNvPr id="295" name="br-dpdk"/>
          <p:cNvSpPr/>
          <p:nvPr/>
        </p:nvSpPr>
        <p:spPr>
          <a:xfrm>
            <a:off x="3729521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br-dpdk</a:t>
            </a:r>
          </a:p>
        </p:txBody>
      </p:sp>
      <p:sp>
        <p:nvSpPr>
          <p:cNvPr id="296" name="tapx"/>
          <p:cNvSpPr/>
          <p:nvPr/>
        </p:nvSpPr>
        <p:spPr>
          <a:xfrm>
            <a:off x="5678512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tapx</a:t>
            </a:r>
          </a:p>
        </p:txBody>
      </p:sp>
      <p:sp>
        <p:nvSpPr>
          <p:cNvPr id="297" name="bond"/>
          <p:cNvSpPr/>
          <p:nvPr/>
        </p:nvSpPr>
        <p:spPr>
          <a:xfrm>
            <a:off x="2397063" y="2727852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bond</a:t>
            </a:r>
          </a:p>
        </p:txBody>
      </p:sp>
      <p:sp>
        <p:nvSpPr>
          <p:cNvPr id="298" name="guest"/>
          <p:cNvSpPr/>
          <p:nvPr/>
        </p:nvSpPr>
        <p:spPr>
          <a:xfrm>
            <a:off x="5839653" y="671828"/>
            <a:ext cx="1812958" cy="663198"/>
          </a:xfrm>
          <a:prstGeom prst="rect">
            <a:avLst/>
          </a:prstGeom>
          <a:solidFill>
            <a:srgbClr val="C4D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guest</a:t>
            </a:r>
          </a:p>
        </p:txBody>
      </p:sp>
      <p:sp>
        <p:nvSpPr>
          <p:cNvPr id="299" name="NIC"/>
          <p:cNvSpPr/>
          <p:nvPr/>
        </p:nvSpPr>
        <p:spPr>
          <a:xfrm>
            <a:off x="1651998" y="4120521"/>
            <a:ext cx="5993475" cy="402358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NIC</a:t>
            </a:r>
          </a:p>
        </p:txBody>
      </p:sp>
      <p:sp>
        <p:nvSpPr>
          <p:cNvPr id="300" name="ethx"/>
          <p:cNvSpPr/>
          <p:nvPr/>
        </p:nvSpPr>
        <p:spPr>
          <a:xfrm>
            <a:off x="2397063" y="4332549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ethx</a:t>
            </a:r>
          </a:p>
        </p:txBody>
      </p:sp>
      <p:sp>
        <p:nvSpPr>
          <p:cNvPr id="301" name="线条"/>
          <p:cNvSpPr/>
          <p:nvPr/>
        </p:nvSpPr>
        <p:spPr>
          <a:xfrm>
            <a:off x="2723108" y="3799651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02" name="连接线"/>
          <p:cNvCxnSpPr>
            <a:stCxn id="295" idx="0"/>
            <a:endCxn id="297" idx="0"/>
          </p:cNvCxnSpPr>
          <p:nvPr/>
        </p:nvCxnSpPr>
        <p:spPr>
          <a:xfrm flipH="1">
            <a:off x="2723555" y="2294930"/>
            <a:ext cx="1419820" cy="634008"/>
          </a:xfrm>
          <a:prstGeom prst="bentConnector2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</p:cxnSp>
      <p:sp>
        <p:nvSpPr>
          <p:cNvPr id="303" name="dpdk-lib"/>
          <p:cNvSpPr/>
          <p:nvPr/>
        </p:nvSpPr>
        <p:spPr>
          <a:xfrm>
            <a:off x="1744265" y="3369082"/>
            <a:ext cx="5808942" cy="40235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dpdk-lib</a:t>
            </a:r>
          </a:p>
        </p:txBody>
      </p:sp>
      <p:sp>
        <p:nvSpPr>
          <p:cNvPr id="304" name="线条"/>
          <p:cNvSpPr/>
          <p:nvPr/>
        </p:nvSpPr>
        <p:spPr>
          <a:xfrm flipH="1">
            <a:off x="7323821" y="1343851"/>
            <a:ext cx="1" cy="2838483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5" name="线条"/>
          <p:cNvSpPr/>
          <p:nvPr/>
        </p:nvSpPr>
        <p:spPr>
          <a:xfrm>
            <a:off x="2723108" y="3159800"/>
            <a:ext cx="1" cy="283120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6" name="线条"/>
          <p:cNvSpPr/>
          <p:nvPr/>
        </p:nvSpPr>
        <p:spPr>
          <a:xfrm>
            <a:off x="6096552" y="2449138"/>
            <a:ext cx="1" cy="99556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7" name="圆角矩形"/>
          <p:cNvSpPr/>
          <p:nvPr/>
        </p:nvSpPr>
        <p:spPr>
          <a:xfrm>
            <a:off x="2058267" y="1944582"/>
            <a:ext cx="4587975" cy="1349866"/>
          </a:xfrm>
          <a:prstGeom prst="roundRect">
            <a:avLst>
              <a:gd name="adj" fmla="val 14059"/>
            </a:avLst>
          </a:prstGeom>
          <a:ln w="63500">
            <a:solidFill>
              <a:schemeClr val="accent6">
                <a:hueOff val="-146070"/>
                <a:satOff val="-10048"/>
                <a:lumOff val="-30626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8" name="线条"/>
          <p:cNvSpPr/>
          <p:nvPr/>
        </p:nvSpPr>
        <p:spPr>
          <a:xfrm>
            <a:off x="6096552" y="3684525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9" name="线条"/>
          <p:cNvSpPr/>
          <p:nvPr/>
        </p:nvSpPr>
        <p:spPr>
          <a:xfrm>
            <a:off x="6107263" y="4321700"/>
            <a:ext cx="846795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0" name="线条"/>
          <p:cNvSpPr/>
          <p:nvPr/>
        </p:nvSpPr>
        <p:spPr>
          <a:xfrm flipV="1">
            <a:off x="6957050" y="1413742"/>
            <a:ext cx="1" cy="279480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1" name="线条"/>
          <p:cNvSpPr/>
          <p:nvPr/>
        </p:nvSpPr>
        <p:spPr>
          <a:xfrm>
            <a:off x="4592968" y="2296972"/>
            <a:ext cx="1059964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87483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表格"/>
          <p:cNvGraphicFramePr/>
          <p:nvPr/>
        </p:nvGraphicFramePr>
        <p:xfrm>
          <a:off x="669727" y="892969"/>
          <a:ext cx="1802047" cy="2686056"/>
        </p:xfrm>
        <a:graphic>
          <a:graphicData uri="http://schemas.openxmlformats.org/drawingml/2006/table">
            <a:tbl>
              <a:tblPr bandRow="1"/>
              <a:tblGrid>
                <a:gridCol w="180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9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VhostUserRequest request;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u64;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 memory;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4" name="表格"/>
          <p:cNvGraphicFramePr/>
          <p:nvPr/>
        </p:nvGraphicFramePr>
        <p:xfrm>
          <a:off x="3758140" y="892968"/>
          <a:ext cx="3780250" cy="5718405"/>
        </p:xfrm>
        <a:graphic>
          <a:graphicData uri="http://schemas.openxmlformats.org/drawingml/2006/table">
            <a:tbl>
              <a:tblPr bandRow="1"/>
              <a:tblGrid>
                <a:gridCol w="378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VHOST_USER_RESET_OWNER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VHOST_USER_SET_MEM_TABLE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VHOST_USER_SET_LOG_FD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VHOST_USER_SET_VRING_ADDR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VHOST_USER_SET_VRING_KICK /* guest kick host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VHOST_USER_SET_VRING_CALL /* host kick guest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VHOST_USER_SET_VRING_ERR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VHOST_USER_GET_QUEUE_NUM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VHOST_USER_SET_VRING_ENABLE /* 1 enable, 0 disable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VHOST_USER_SEND_RARP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VHOST_USER_NET_SET_MTU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表格"/>
          <p:cNvGraphicFramePr/>
          <p:nvPr/>
        </p:nvGraphicFramePr>
        <p:xfrm>
          <a:off x="33083" y="37953"/>
          <a:ext cx="2615853" cy="2682060"/>
        </p:xfrm>
        <a:graphic>
          <a:graphicData uri="http://schemas.openxmlformats.org/drawingml/2006/table">
            <a:tbl>
              <a:tblPr bandRow="1"/>
              <a:tblGrid>
                <a:gridCol w="26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 /* all ofproto*/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ofproto_class *ofproto_class;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struct ofport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oftable *tables;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17" name="表格"/>
          <p:cNvGraphicFramePr/>
          <p:nvPr/>
        </p:nvGraphicFramePr>
        <p:xfrm>
          <a:off x="3462611" y="55578"/>
          <a:ext cx="3183343" cy="3323369"/>
        </p:xfrm>
        <a:graphic>
          <a:graphicData uri="http://schemas.openxmlformats.org/drawingml/2006/table">
            <a:tbl>
              <a:tblPr bandRow="1"/>
              <a:tblGrid>
                <a:gridCol w="318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 /* all bridges*/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default_ea;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 /* openflow switch*/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ports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ifaces; /* iface indexed by ofp_port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iface_by_name; /* iface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8" name="表格"/>
          <p:cNvGraphicFramePr/>
          <p:nvPr/>
        </p:nvGraphicFramePr>
        <p:xfrm>
          <a:off x="1222947" y="3341993"/>
          <a:ext cx="1863097" cy="1874712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8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 *bridge;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ovsrec_port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ovs_list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ifaces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9" name="表格"/>
          <p:cNvGraphicFramePr/>
          <p:nvPr/>
        </p:nvGraphicFramePr>
        <p:xfrm>
          <a:off x="7086321" y="3587363"/>
          <a:ext cx="2010475" cy="3215052"/>
        </p:xfrm>
        <a:graphic>
          <a:graphicData uri="http://schemas.openxmlformats.org/drawingml/2006/table">
            <a:tbl>
              <a:tblPr bandRow="1"/>
              <a:tblGrid>
                <a:gridCol w="20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iface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ovs_list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port_elem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name_node;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ofp_port_node;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*netdev_type;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overec_interface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9" name="连接线"/>
          <p:cNvSpPr/>
          <p:nvPr/>
        </p:nvSpPr>
        <p:spPr>
          <a:xfrm>
            <a:off x="2952155" y="2324397"/>
            <a:ext cx="621506" cy="972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0" name="连接线"/>
          <p:cNvSpPr/>
          <p:nvPr/>
        </p:nvSpPr>
        <p:spPr>
          <a:xfrm>
            <a:off x="2756595" y="3104852"/>
            <a:ext cx="2190452" cy="884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22" name="线条"/>
          <p:cNvSpPr/>
          <p:nvPr/>
        </p:nvSpPr>
        <p:spPr>
          <a:xfrm>
            <a:off x="2773198" y="3990731"/>
            <a:ext cx="4366714" cy="82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752" y="21486"/>
                </a:lnTo>
                <a:lnTo>
                  <a:pt x="12809" y="0"/>
                </a:lnTo>
                <a:lnTo>
                  <a:pt x="21600" y="79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23" name="线条"/>
          <p:cNvSpPr/>
          <p:nvPr/>
        </p:nvSpPr>
        <p:spPr>
          <a:xfrm>
            <a:off x="1950493" y="4818337"/>
            <a:ext cx="5185420" cy="75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553" y="468"/>
                </a:lnTo>
                <a:lnTo>
                  <a:pt x="16556" y="20674"/>
                </a:lnTo>
                <a:lnTo>
                  <a:pt x="13" y="21600"/>
                </a:lnTo>
                <a:lnTo>
                  <a:pt x="0" y="9085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31" name="连接线"/>
          <p:cNvSpPr/>
          <p:nvPr/>
        </p:nvSpPr>
        <p:spPr>
          <a:xfrm>
            <a:off x="6453485" y="2603004"/>
            <a:ext cx="3132534" cy="1668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2" name="连接线"/>
          <p:cNvSpPr/>
          <p:nvPr/>
        </p:nvSpPr>
        <p:spPr>
          <a:xfrm>
            <a:off x="6602611" y="2870895"/>
            <a:ext cx="2861966" cy="1657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3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3" name="连接线"/>
          <p:cNvSpPr/>
          <p:nvPr/>
        </p:nvSpPr>
        <p:spPr>
          <a:xfrm>
            <a:off x="1341239" y="-158948"/>
            <a:ext cx="2220814" cy="219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56"/>
                </a:moveTo>
                <a:lnTo>
                  <a:pt x="0" y="0"/>
                </a:lnTo>
                <a:lnTo>
                  <a:pt x="15659" y="0"/>
                </a:lnTo>
                <a:lnTo>
                  <a:pt x="15659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327" name="表格"/>
          <p:cNvGraphicFramePr/>
          <p:nvPr/>
        </p:nvGraphicFramePr>
        <p:xfrm>
          <a:off x="7254593" y="24858"/>
          <a:ext cx="1863097" cy="2412027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0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ofputil_phy_port pp;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 /* port no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long long int created;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mtu;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4" name="连接线"/>
          <p:cNvSpPr/>
          <p:nvPr/>
        </p:nvSpPr>
        <p:spPr>
          <a:xfrm>
            <a:off x="-186631" y="-297359"/>
            <a:ext cx="8374261" cy="208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42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739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90933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ridge_run()"/>
          <p:cNvSpPr/>
          <p:nvPr/>
        </p:nvSpPr>
        <p:spPr>
          <a:xfrm>
            <a:off x="20795" y="1329658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bridge_run()</a:t>
            </a:r>
          </a:p>
        </p:txBody>
      </p:sp>
      <p:sp>
        <p:nvSpPr>
          <p:cNvPr id="337" name="bridge_reconfigure()"/>
          <p:cNvSpPr/>
          <p:nvPr/>
        </p:nvSpPr>
        <p:spPr>
          <a:xfrm>
            <a:off x="1234771" y="2024745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bridge_reconfigure()</a:t>
            </a:r>
          </a:p>
        </p:txBody>
      </p:sp>
      <p:sp>
        <p:nvSpPr>
          <p:cNvPr id="338" name="bridge_add_ports()"/>
          <p:cNvSpPr/>
          <p:nvPr/>
        </p:nvSpPr>
        <p:spPr>
          <a:xfrm>
            <a:off x="2960322" y="2524510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bridge_add_ports()</a:t>
            </a:r>
          </a:p>
        </p:txBody>
      </p:sp>
      <p:sp>
        <p:nvSpPr>
          <p:cNvPr id="339" name="bridge_add_ports__()"/>
          <p:cNvSpPr/>
          <p:nvPr/>
        </p:nvSpPr>
        <p:spPr>
          <a:xfrm>
            <a:off x="4423479" y="2524510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bridge_add_ports__()</a:t>
            </a:r>
          </a:p>
        </p:txBody>
      </p:sp>
      <p:sp>
        <p:nvSpPr>
          <p:cNvPr id="340" name="bridge_init_ofproto()"/>
          <p:cNvSpPr/>
          <p:nvPr/>
        </p:nvSpPr>
        <p:spPr>
          <a:xfrm>
            <a:off x="1234772" y="594203"/>
            <a:ext cx="127996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bridge_init_ofproto()</a:t>
            </a:r>
          </a:p>
        </p:txBody>
      </p:sp>
      <p:cxnSp>
        <p:nvCxnSpPr>
          <p:cNvPr id="341" name="连接线"/>
          <p:cNvCxnSpPr>
            <a:stCxn id="336" idx="3"/>
            <a:endCxn id="340" idx="1"/>
          </p:cNvCxnSpPr>
          <p:nvPr/>
        </p:nvCxnSpPr>
        <p:spPr>
          <a:xfrm flipV="1">
            <a:off x="823233" y="728224"/>
            <a:ext cx="411539" cy="73545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2" name="连接线"/>
          <p:cNvCxnSpPr>
            <a:stCxn id="336" idx="3"/>
            <a:endCxn id="337" idx="1"/>
          </p:cNvCxnSpPr>
          <p:nvPr/>
        </p:nvCxnSpPr>
        <p:spPr>
          <a:xfrm>
            <a:off x="823233" y="1463679"/>
            <a:ext cx="411538" cy="69508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3" name="ofproto_init()"/>
          <p:cNvSpPr/>
          <p:nvPr/>
        </p:nvSpPr>
        <p:spPr>
          <a:xfrm>
            <a:off x="2899667" y="594203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ofproto_init()</a:t>
            </a:r>
          </a:p>
        </p:txBody>
      </p:sp>
      <p:cxnSp>
        <p:nvCxnSpPr>
          <p:cNvPr id="344" name="连接线"/>
          <p:cNvCxnSpPr>
            <a:stCxn id="355" idx="3"/>
            <a:endCxn id="358" idx="1"/>
          </p:cNvCxnSpPr>
          <p:nvPr/>
        </p:nvCxnSpPr>
        <p:spPr>
          <a:xfrm>
            <a:off x="6874724" y="2658531"/>
            <a:ext cx="469684" cy="28917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5" name="连接线"/>
          <p:cNvCxnSpPr>
            <a:stCxn id="355" idx="3"/>
            <a:endCxn id="357" idx="1"/>
          </p:cNvCxnSpPr>
          <p:nvPr/>
        </p:nvCxnSpPr>
        <p:spPr>
          <a:xfrm flipV="1">
            <a:off x="6874724" y="2368496"/>
            <a:ext cx="469825" cy="29003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6" name="连接线"/>
          <p:cNvCxnSpPr>
            <a:stCxn id="351" idx="3"/>
            <a:endCxn id="354" idx="1"/>
          </p:cNvCxnSpPr>
          <p:nvPr/>
        </p:nvCxnSpPr>
        <p:spPr>
          <a:xfrm>
            <a:off x="3960859" y="1410101"/>
            <a:ext cx="400711" cy="40919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7" name="连接线"/>
          <p:cNvCxnSpPr>
            <a:stCxn id="351" idx="3"/>
            <a:endCxn id="353" idx="1"/>
          </p:cNvCxnSpPr>
          <p:nvPr/>
        </p:nvCxnSpPr>
        <p:spPr>
          <a:xfrm flipV="1">
            <a:off x="3960859" y="1051684"/>
            <a:ext cx="405414" cy="3584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8" name="连接线"/>
          <p:cNvCxnSpPr>
            <a:stCxn id="337" idx="3"/>
            <a:endCxn id="351" idx="1"/>
          </p:cNvCxnSpPr>
          <p:nvPr/>
        </p:nvCxnSpPr>
        <p:spPr>
          <a:xfrm flipV="1">
            <a:off x="2562864" y="1410101"/>
            <a:ext cx="388127" cy="7486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9" name="线条"/>
          <p:cNvSpPr/>
          <p:nvPr/>
        </p:nvSpPr>
        <p:spPr>
          <a:xfrm flipV="1">
            <a:off x="2470277" y="728224"/>
            <a:ext cx="45599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0" name="线条"/>
          <p:cNvSpPr/>
          <p:nvPr/>
        </p:nvSpPr>
        <p:spPr>
          <a:xfrm>
            <a:off x="417797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1" name="ofproto_create()"/>
          <p:cNvSpPr/>
          <p:nvPr/>
        </p:nvSpPr>
        <p:spPr>
          <a:xfrm>
            <a:off x="2950991" y="1276080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ofproto_create()</a:t>
            </a:r>
          </a:p>
        </p:txBody>
      </p:sp>
      <p:cxnSp>
        <p:nvCxnSpPr>
          <p:cNvPr id="352" name="连接线"/>
          <p:cNvCxnSpPr>
            <a:stCxn id="337" idx="3"/>
            <a:endCxn id="338" idx="1"/>
          </p:cNvCxnSpPr>
          <p:nvPr/>
        </p:nvCxnSpPr>
        <p:spPr>
          <a:xfrm>
            <a:off x="2562864" y="2158766"/>
            <a:ext cx="397458" cy="4997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53" name="class-&gt;alloc()"/>
          <p:cNvSpPr/>
          <p:nvPr/>
        </p:nvSpPr>
        <p:spPr>
          <a:xfrm>
            <a:off x="4366273" y="917663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class-&gt;alloc()</a:t>
            </a:r>
          </a:p>
        </p:txBody>
      </p:sp>
      <p:sp>
        <p:nvSpPr>
          <p:cNvPr id="354" name="ofproto-&gt;ofproto_class-&gt;construct()"/>
          <p:cNvSpPr/>
          <p:nvPr/>
        </p:nvSpPr>
        <p:spPr>
          <a:xfrm>
            <a:off x="4361570" y="1685277"/>
            <a:ext cx="205300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ofproto-&gt;ofproto_class-&gt;construct()</a:t>
            </a:r>
          </a:p>
        </p:txBody>
      </p:sp>
      <p:sp>
        <p:nvSpPr>
          <p:cNvPr id="355" name="iface_create()"/>
          <p:cNvSpPr/>
          <p:nvPr/>
        </p:nvSpPr>
        <p:spPr>
          <a:xfrm>
            <a:off x="5983540" y="2524510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iface_create()</a:t>
            </a:r>
          </a:p>
        </p:txBody>
      </p:sp>
      <p:sp>
        <p:nvSpPr>
          <p:cNvPr id="356" name="线条"/>
          <p:cNvSpPr/>
          <p:nvPr/>
        </p:nvSpPr>
        <p:spPr>
          <a:xfrm>
            <a:off x="573803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7" name="iface_do_create()"/>
          <p:cNvSpPr/>
          <p:nvPr/>
        </p:nvSpPr>
        <p:spPr>
          <a:xfrm>
            <a:off x="7344549" y="2234475"/>
            <a:ext cx="1089672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58" name="port_create()"/>
          <p:cNvSpPr/>
          <p:nvPr/>
        </p:nvSpPr>
        <p:spPr>
          <a:xfrm>
            <a:off x="7344408" y="2813688"/>
            <a:ext cx="87104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359" name="iface_do_create()"/>
          <p:cNvSpPr/>
          <p:nvPr/>
        </p:nvSpPr>
        <p:spPr>
          <a:xfrm>
            <a:off x="24738" y="4876878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60" name="netdev_open()"/>
          <p:cNvSpPr/>
          <p:nvPr/>
        </p:nvSpPr>
        <p:spPr>
          <a:xfrm>
            <a:off x="1575151" y="3736698"/>
            <a:ext cx="100986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netdev_open()</a:t>
            </a:r>
          </a:p>
        </p:txBody>
      </p:sp>
      <p:sp>
        <p:nvSpPr>
          <p:cNvPr id="361" name="iface_set_netdev_config()"/>
          <p:cNvSpPr/>
          <p:nvPr/>
        </p:nvSpPr>
        <p:spPr>
          <a:xfrm>
            <a:off x="1575152" y="5007574"/>
            <a:ext cx="154429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iface_set_netdev_config()</a:t>
            </a:r>
          </a:p>
        </p:txBody>
      </p:sp>
      <p:sp>
        <p:nvSpPr>
          <p:cNvPr id="362" name="iface_set_netdev_mtu()"/>
          <p:cNvSpPr/>
          <p:nvPr/>
        </p:nvSpPr>
        <p:spPr>
          <a:xfrm>
            <a:off x="1575151" y="5644774"/>
            <a:ext cx="144654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iface_set_netdev_mtu()</a:t>
            </a:r>
          </a:p>
        </p:txBody>
      </p:sp>
      <p:sp>
        <p:nvSpPr>
          <p:cNvPr id="363" name="ofproto_port_add()"/>
          <p:cNvSpPr/>
          <p:nvPr/>
        </p:nvSpPr>
        <p:spPr>
          <a:xfrm>
            <a:off x="1575151" y="6494599"/>
            <a:ext cx="11621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ofproto_port_add()</a:t>
            </a:r>
          </a:p>
        </p:txBody>
      </p:sp>
      <p:cxnSp>
        <p:nvCxnSpPr>
          <p:cNvPr id="364" name="连接线"/>
          <p:cNvCxnSpPr>
            <a:stCxn id="360" idx="3"/>
            <a:endCxn id="374" idx="1"/>
          </p:cNvCxnSpPr>
          <p:nvPr/>
        </p:nvCxnSpPr>
        <p:spPr>
          <a:xfrm>
            <a:off x="2585020" y="3870719"/>
            <a:ext cx="650547" cy="83544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5" name="连接线"/>
          <p:cNvCxnSpPr>
            <a:stCxn id="360" idx="3"/>
            <a:endCxn id="373" idx="1"/>
          </p:cNvCxnSpPr>
          <p:nvPr/>
        </p:nvCxnSpPr>
        <p:spPr>
          <a:xfrm flipV="1">
            <a:off x="2585020" y="3739838"/>
            <a:ext cx="650547" cy="13088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6" name="连接线"/>
          <p:cNvCxnSpPr>
            <a:stCxn id="360" idx="3"/>
            <a:endCxn id="375" idx="1"/>
          </p:cNvCxnSpPr>
          <p:nvPr/>
        </p:nvCxnSpPr>
        <p:spPr>
          <a:xfrm>
            <a:off x="2585020" y="3870719"/>
            <a:ext cx="673084" cy="34794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7" name="连接线"/>
          <p:cNvCxnSpPr>
            <a:stCxn id="360" idx="3"/>
            <a:endCxn id="372" idx="1"/>
          </p:cNvCxnSpPr>
          <p:nvPr/>
        </p:nvCxnSpPr>
        <p:spPr>
          <a:xfrm flipV="1">
            <a:off x="2585020" y="3293551"/>
            <a:ext cx="650547" cy="57716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8" name="连接线"/>
          <p:cNvCxnSpPr>
            <a:stCxn id="359" idx="3"/>
            <a:endCxn id="363" idx="1"/>
          </p:cNvCxnSpPr>
          <p:nvPr/>
        </p:nvCxnSpPr>
        <p:spPr>
          <a:xfrm>
            <a:off x="1114411" y="5010899"/>
            <a:ext cx="460740" cy="161772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9" name="连接线"/>
          <p:cNvCxnSpPr>
            <a:stCxn id="359" idx="3"/>
            <a:endCxn id="361" idx="1"/>
          </p:cNvCxnSpPr>
          <p:nvPr/>
        </p:nvCxnSpPr>
        <p:spPr>
          <a:xfrm>
            <a:off x="1114411" y="5010899"/>
            <a:ext cx="460741" cy="1306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0" name="连接线"/>
          <p:cNvCxnSpPr>
            <a:stCxn id="359" idx="3"/>
            <a:endCxn id="362" idx="1"/>
          </p:cNvCxnSpPr>
          <p:nvPr/>
        </p:nvCxnSpPr>
        <p:spPr>
          <a:xfrm>
            <a:off x="1114411" y="5010899"/>
            <a:ext cx="460740" cy="7678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1" name="连接线"/>
          <p:cNvCxnSpPr>
            <a:stCxn id="359" idx="3"/>
            <a:endCxn id="360" idx="1"/>
          </p:cNvCxnSpPr>
          <p:nvPr/>
        </p:nvCxnSpPr>
        <p:spPr>
          <a:xfrm flipV="1">
            <a:off x="1114411" y="3870719"/>
            <a:ext cx="460740" cy="114018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72" name="netdev_initialize()"/>
          <p:cNvSpPr/>
          <p:nvPr/>
        </p:nvSpPr>
        <p:spPr>
          <a:xfrm>
            <a:off x="3235567" y="315953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netdev_initialize()</a:t>
            </a:r>
          </a:p>
        </p:txBody>
      </p:sp>
      <p:sp>
        <p:nvSpPr>
          <p:cNvPr id="373" name="rc-&gt;class-&gt;alloc()"/>
          <p:cNvSpPr/>
          <p:nvPr/>
        </p:nvSpPr>
        <p:spPr>
          <a:xfrm>
            <a:off x="3235567" y="3605817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rc-&gt;class-&gt;alloc()</a:t>
            </a:r>
          </a:p>
        </p:txBody>
      </p:sp>
      <p:sp>
        <p:nvSpPr>
          <p:cNvPr id="374" name="rc-&gt;class-&gt;construct()"/>
          <p:cNvSpPr/>
          <p:nvPr/>
        </p:nvSpPr>
        <p:spPr>
          <a:xfrm>
            <a:off x="3235567" y="4572141"/>
            <a:ext cx="133612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rc-&gt;class-&gt;construct()</a:t>
            </a:r>
          </a:p>
        </p:txBody>
      </p:sp>
      <p:sp>
        <p:nvSpPr>
          <p:cNvPr id="375" name="/* By default enable one tx and rx queue per netdev. */…"/>
          <p:cNvSpPr txBox="1"/>
          <p:nvPr/>
        </p:nvSpPr>
        <p:spPr>
          <a:xfrm>
            <a:off x="3258104" y="3955417"/>
            <a:ext cx="3300584" cy="52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/* By default enable one tx and rx queue per netdev. */</a:t>
            </a:r>
            <a:endParaRPr sz="984">
              <a:solidFill>
                <a:srgbClr val="000000"/>
              </a:solidFill>
            </a:endParaRPr>
          </a:p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n_txq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send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n_rxq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rxq_alloc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</p:txBody>
      </p:sp>
      <p:sp>
        <p:nvSpPr>
          <p:cNvPr id="376" name="netdev_set_config()"/>
          <p:cNvSpPr/>
          <p:nvPr/>
        </p:nvSpPr>
        <p:spPr>
          <a:xfrm>
            <a:off x="3378496" y="5007574"/>
            <a:ext cx="12369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netdev_set_config()</a:t>
            </a:r>
          </a:p>
        </p:txBody>
      </p:sp>
      <p:sp>
        <p:nvSpPr>
          <p:cNvPr id="377" name="netdev_set_mtu()"/>
          <p:cNvSpPr/>
          <p:nvPr/>
        </p:nvSpPr>
        <p:spPr>
          <a:xfrm>
            <a:off x="3235567" y="565925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netdev_set_mtu()</a:t>
            </a:r>
          </a:p>
        </p:txBody>
      </p:sp>
      <p:sp>
        <p:nvSpPr>
          <p:cNvPr id="378" name="线条"/>
          <p:cNvSpPr/>
          <p:nvPr/>
        </p:nvSpPr>
        <p:spPr>
          <a:xfrm>
            <a:off x="3129196" y="5141595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79" name="线条"/>
          <p:cNvSpPr/>
          <p:nvPr/>
        </p:nvSpPr>
        <p:spPr>
          <a:xfrm>
            <a:off x="2985327" y="5778794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0" name="ofproto-&gt;ofproto_class-&gt;port_add()"/>
          <p:cNvSpPr/>
          <p:nvPr/>
        </p:nvSpPr>
        <p:spPr>
          <a:xfrm>
            <a:off x="2994827" y="6494599"/>
            <a:ext cx="2053001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ofproto-&gt;ofproto_class-&gt;port_add()</a:t>
            </a:r>
          </a:p>
        </p:txBody>
      </p:sp>
      <p:sp>
        <p:nvSpPr>
          <p:cNvPr id="381" name="线条"/>
          <p:cNvSpPr/>
          <p:nvPr/>
        </p:nvSpPr>
        <p:spPr>
          <a:xfrm>
            <a:off x="2731287" y="6628620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dpif_port_add()"/>
          <p:cNvSpPr/>
          <p:nvPr/>
        </p:nvSpPr>
        <p:spPr>
          <a:xfrm>
            <a:off x="5306267" y="6494599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dpif_port_add()</a:t>
            </a:r>
          </a:p>
        </p:txBody>
      </p:sp>
      <p:sp>
        <p:nvSpPr>
          <p:cNvPr id="383" name="线条"/>
          <p:cNvSpPr/>
          <p:nvPr/>
        </p:nvSpPr>
        <p:spPr>
          <a:xfrm>
            <a:off x="5054374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4" name="dpif-&gt;dpif_class-&gt;port_add()"/>
          <p:cNvSpPr/>
          <p:nvPr/>
        </p:nvSpPr>
        <p:spPr>
          <a:xfrm>
            <a:off x="6556693" y="6494599"/>
            <a:ext cx="174361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dpif-&gt;dpif_class-&gt;port_add()</a:t>
            </a:r>
          </a:p>
        </p:txBody>
      </p:sp>
      <p:sp>
        <p:nvSpPr>
          <p:cNvPr id="385" name="线条"/>
          <p:cNvSpPr/>
          <p:nvPr/>
        </p:nvSpPr>
        <p:spPr>
          <a:xfrm>
            <a:off x="6304800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6" name="ofproto_dpif_class注册"/>
          <p:cNvSpPr txBox="1"/>
          <p:nvPr/>
        </p:nvSpPr>
        <p:spPr>
          <a:xfrm>
            <a:off x="3744447" y="577958"/>
            <a:ext cx="1349729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3400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984"/>
              <a:t>ofproto_dpif_class注册</a:t>
            </a:r>
          </a:p>
        </p:txBody>
      </p:sp>
      <p:sp>
        <p:nvSpPr>
          <p:cNvPr id="387" name="open_dpif_backer()"/>
          <p:cNvSpPr/>
          <p:nvPr/>
        </p:nvSpPr>
        <p:spPr>
          <a:xfrm>
            <a:off x="6608773" y="1685277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open_dpif_backer()</a:t>
            </a:r>
          </a:p>
        </p:txBody>
      </p:sp>
      <p:cxnSp>
        <p:nvCxnSpPr>
          <p:cNvPr id="388" name="连接线"/>
          <p:cNvCxnSpPr>
            <a:stCxn id="390" idx="3"/>
            <a:endCxn id="391" idx="1"/>
          </p:cNvCxnSpPr>
          <p:nvPr/>
        </p:nvCxnSpPr>
        <p:spPr>
          <a:xfrm flipV="1">
            <a:off x="7931908" y="916216"/>
            <a:ext cx="368403" cy="3554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89" name="连接线"/>
          <p:cNvCxnSpPr>
            <a:stCxn id="390" idx="3"/>
            <a:endCxn id="392" idx="1"/>
          </p:cNvCxnSpPr>
          <p:nvPr/>
        </p:nvCxnSpPr>
        <p:spPr>
          <a:xfrm>
            <a:off x="7931908" y="1271616"/>
            <a:ext cx="368403" cy="2745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90" name="dpif_create_and_open()"/>
          <p:cNvSpPr/>
          <p:nvPr/>
        </p:nvSpPr>
        <p:spPr>
          <a:xfrm>
            <a:off x="6429376" y="1137595"/>
            <a:ext cx="150253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dpif_create_and_open()</a:t>
            </a:r>
          </a:p>
        </p:txBody>
      </p:sp>
      <p:sp>
        <p:nvSpPr>
          <p:cNvPr id="391" name="dpif_create()"/>
          <p:cNvSpPr/>
          <p:nvPr/>
        </p:nvSpPr>
        <p:spPr>
          <a:xfrm>
            <a:off x="8300311" y="782195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dpif_create()</a:t>
            </a:r>
          </a:p>
        </p:txBody>
      </p:sp>
      <p:sp>
        <p:nvSpPr>
          <p:cNvPr id="392" name="dpif_open()"/>
          <p:cNvSpPr/>
          <p:nvPr/>
        </p:nvSpPr>
        <p:spPr>
          <a:xfrm>
            <a:off x="8300311" y="1412193"/>
            <a:ext cx="802438" cy="268043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393" name="线条"/>
          <p:cNvSpPr/>
          <p:nvPr/>
        </p:nvSpPr>
        <p:spPr>
          <a:xfrm>
            <a:off x="6396215" y="1819297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4" name="线条"/>
          <p:cNvSpPr/>
          <p:nvPr/>
        </p:nvSpPr>
        <p:spPr>
          <a:xfrm flipV="1">
            <a:off x="7219551" y="1419413"/>
            <a:ext cx="1" cy="2518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5" name="线条"/>
          <p:cNvSpPr/>
          <p:nvPr/>
        </p:nvSpPr>
        <p:spPr>
          <a:xfrm>
            <a:off x="8701530" y="1064420"/>
            <a:ext cx="1" cy="3353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73323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表格"/>
          <p:cNvGraphicFramePr/>
          <p:nvPr/>
        </p:nvGraphicFramePr>
        <p:xfrm>
          <a:off x="4236582" y="787794"/>
          <a:ext cx="2064189" cy="2682060"/>
        </p:xfrm>
        <a:graphic>
          <a:graphicData uri="http://schemas.openxmlformats.org/drawingml/2006/table">
            <a:tbl>
              <a:tblPr bandRow="1"/>
              <a:tblGrid>
                <a:gridCol w="206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*const 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*const 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*dpif;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ovs_refcnt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ref_cnt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 poll_threads;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8" name="表格"/>
          <p:cNvGraphicFramePr/>
          <p:nvPr/>
        </p:nvGraphicFramePr>
        <p:xfrm>
          <a:off x="7022803" y="547469"/>
          <a:ext cx="1376575" cy="1069456"/>
        </p:xfrm>
        <a:graphic>
          <a:graphicData uri="http://schemas.openxmlformats.org/drawingml/2006/table">
            <a:tbl>
              <a:tblPr bandRow="1"/>
              <a:tblGrid>
                <a:gridCol w="13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3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last_port_seq;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9" name="表格"/>
          <p:cNvGraphicFramePr/>
          <p:nvPr/>
        </p:nvGraphicFramePr>
        <p:xfrm>
          <a:off x="7044920" y="2251288"/>
          <a:ext cx="2073119" cy="1608846"/>
        </p:xfrm>
        <a:graphic>
          <a:graphicData uri="http://schemas.openxmlformats.org/drawingml/2006/table">
            <a:tbl>
              <a:tblPr bandRow="1"/>
              <a:tblGrid>
                <a:gridCol w="2073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*dpif_class;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*base_name;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*full_name;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0" name="表格"/>
          <p:cNvGraphicFramePr/>
          <p:nvPr/>
        </p:nvGraphicFramePr>
        <p:xfrm>
          <a:off x="1952452" y="778864"/>
          <a:ext cx="1702409" cy="2674690"/>
        </p:xfrm>
        <a:graphic>
          <a:graphicData uri="http://schemas.openxmlformats.org/drawingml/2006/table">
            <a:tbl>
              <a:tblPr bandRow="1"/>
              <a:tblGrid>
                <a:gridCol w="170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odp_port_t port_no;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n_rxq;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*rxq_affinity_list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4" name="连接线"/>
          <p:cNvSpPr/>
          <p:nvPr/>
        </p:nvSpPr>
        <p:spPr>
          <a:xfrm>
            <a:off x="6107906" y="1734145"/>
            <a:ext cx="1003698" cy="496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5" name="连接线"/>
          <p:cNvSpPr/>
          <p:nvPr/>
        </p:nvSpPr>
        <p:spPr>
          <a:xfrm>
            <a:off x="2804815" y="582215"/>
            <a:ext cx="1481435" cy="1947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81"/>
                </a:moveTo>
                <a:lnTo>
                  <a:pt x="0" y="0"/>
                </a:lnTo>
                <a:lnTo>
                  <a:pt x="16718" y="0"/>
                </a:lnTo>
                <a:lnTo>
                  <a:pt x="16718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6" name="连接线"/>
          <p:cNvSpPr/>
          <p:nvPr/>
        </p:nvSpPr>
        <p:spPr>
          <a:xfrm>
            <a:off x="8187631" y="927795"/>
            <a:ext cx="864394" cy="1281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7" name="连接线"/>
          <p:cNvSpPr/>
          <p:nvPr/>
        </p:nvSpPr>
        <p:spPr>
          <a:xfrm>
            <a:off x="5267623" y="591145"/>
            <a:ext cx="1807369" cy="62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180"/>
                </a:moveTo>
                <a:lnTo>
                  <a:pt x="0" y="0"/>
                </a:lnTo>
                <a:lnTo>
                  <a:pt x="16093" y="0"/>
                </a:lnTo>
                <a:lnTo>
                  <a:pt x="16093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5" name="表格"/>
          <p:cNvGraphicFramePr/>
          <p:nvPr/>
        </p:nvGraphicFramePr>
        <p:xfrm>
          <a:off x="150768" y="4008739"/>
          <a:ext cx="2161668" cy="1873515"/>
        </p:xfrm>
        <a:graphic>
          <a:graphicData uri="http://schemas.openxmlformats.org/drawingml/2006/table">
            <a:tbl>
              <a:tblPr bandRow="1"/>
              <a:tblGrid>
                <a:gridCol w="216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netdev_rxq *rx;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core_id;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intrvl;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 *pmd;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8" name="连接线"/>
          <p:cNvSpPr/>
          <p:nvPr/>
        </p:nvSpPr>
        <p:spPr>
          <a:xfrm>
            <a:off x="1230511" y="2544961"/>
            <a:ext cx="785813" cy="1445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9" name="连接线"/>
          <p:cNvSpPr/>
          <p:nvPr/>
        </p:nvSpPr>
        <p:spPr>
          <a:xfrm>
            <a:off x="2191345" y="3475435"/>
            <a:ext cx="613470" cy="943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8" name="表格"/>
          <p:cNvGraphicFramePr/>
          <p:nvPr/>
        </p:nvGraphicFramePr>
        <p:xfrm>
          <a:off x="3933561" y="4008739"/>
          <a:ext cx="1857888" cy="2145056"/>
        </p:xfrm>
        <a:graphic>
          <a:graphicData uri="http://schemas.openxmlformats.org/drawingml/2006/table">
            <a:tbl>
              <a:tblPr bandRow="1"/>
              <a:tblGrid>
                <a:gridCol w="185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ovs_refcnt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ref_cnt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poll_list;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tx_ports;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" name="连接线"/>
          <p:cNvSpPr/>
          <p:nvPr/>
        </p:nvSpPr>
        <p:spPr>
          <a:xfrm>
            <a:off x="2276178" y="3812083"/>
            <a:ext cx="2586038" cy="1671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08"/>
                </a:moveTo>
                <a:lnTo>
                  <a:pt x="21600" y="0"/>
                </a:lnTo>
                <a:lnTo>
                  <a:pt x="9308" y="0"/>
                </a:lnTo>
                <a:lnTo>
                  <a:pt x="9308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1" name="连接线"/>
          <p:cNvSpPr/>
          <p:nvPr/>
        </p:nvSpPr>
        <p:spPr>
          <a:xfrm>
            <a:off x="5813226" y="3084314"/>
            <a:ext cx="814388" cy="103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358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11" name="表格"/>
          <p:cNvGraphicFramePr/>
          <p:nvPr/>
        </p:nvGraphicFramePr>
        <p:xfrm>
          <a:off x="6499933" y="4678358"/>
          <a:ext cx="1605491" cy="805818"/>
        </p:xfrm>
        <a:graphic>
          <a:graphicData uri="http://schemas.openxmlformats.org/drawingml/2006/table">
            <a:tbl>
              <a:tblPr bandRow="1"/>
              <a:tblGrid>
                <a:gridCol w="160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6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rxq_poll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2" name="连接线"/>
          <p:cNvSpPr/>
          <p:nvPr/>
        </p:nvSpPr>
        <p:spPr>
          <a:xfrm>
            <a:off x="5599807" y="4481810"/>
            <a:ext cx="1703785" cy="991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892"/>
                </a:moveTo>
                <a:lnTo>
                  <a:pt x="21600" y="0"/>
                </a:lnTo>
                <a:lnTo>
                  <a:pt x="8196" y="0"/>
                </a:lnTo>
                <a:lnTo>
                  <a:pt x="8196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3" name="连接线"/>
          <p:cNvSpPr/>
          <p:nvPr/>
        </p:nvSpPr>
        <p:spPr>
          <a:xfrm>
            <a:off x="1230511" y="5063133"/>
            <a:ext cx="7081243" cy="134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4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0647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57956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or each rxq"/>
          <p:cNvSpPr txBox="1"/>
          <p:nvPr/>
        </p:nvSpPr>
        <p:spPr>
          <a:xfrm>
            <a:off x="3717061" y="3969721"/>
            <a:ext cx="73898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rxq</a:t>
            </a:r>
          </a:p>
        </p:txBody>
      </p:sp>
      <p:sp>
        <p:nvSpPr>
          <p:cNvPr id="426" name="dpif_open()"/>
          <p:cNvSpPr/>
          <p:nvPr/>
        </p:nvSpPr>
        <p:spPr>
          <a:xfrm>
            <a:off x="-59780" y="592509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427" name="do_open()"/>
          <p:cNvSpPr/>
          <p:nvPr/>
        </p:nvSpPr>
        <p:spPr>
          <a:xfrm>
            <a:off x="1074259" y="592509"/>
            <a:ext cx="73144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do_open()</a:t>
            </a:r>
          </a:p>
        </p:txBody>
      </p:sp>
      <p:cxnSp>
        <p:nvCxnSpPr>
          <p:cNvPr id="428" name="连接线"/>
          <p:cNvCxnSpPr>
            <a:stCxn id="427" idx="3"/>
            <a:endCxn id="430" idx="1"/>
          </p:cNvCxnSpPr>
          <p:nvPr/>
        </p:nvCxnSpPr>
        <p:spPr>
          <a:xfrm flipV="1">
            <a:off x="1805701" y="207616"/>
            <a:ext cx="435988" cy="51891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29" name="线条"/>
          <p:cNvSpPr/>
          <p:nvPr/>
        </p:nvSpPr>
        <p:spPr>
          <a:xfrm>
            <a:off x="806697" y="72652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30" name="dp_initialize()"/>
          <p:cNvSpPr/>
          <p:nvPr/>
        </p:nvSpPr>
        <p:spPr>
          <a:xfrm>
            <a:off x="2241689" y="73595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dp_initialize()</a:t>
            </a:r>
          </a:p>
        </p:txBody>
      </p:sp>
      <p:cxnSp>
        <p:nvCxnSpPr>
          <p:cNvPr id="431" name="连接线"/>
          <p:cNvCxnSpPr>
            <a:stCxn id="427" idx="3"/>
            <a:endCxn id="444" idx="1"/>
          </p:cNvCxnSpPr>
          <p:nvPr/>
        </p:nvCxnSpPr>
        <p:spPr>
          <a:xfrm>
            <a:off x="1805701" y="726530"/>
            <a:ext cx="435988" cy="40260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2" name="连接线"/>
          <p:cNvCxnSpPr>
            <a:stCxn id="450" idx="3"/>
            <a:endCxn id="452" idx="1"/>
          </p:cNvCxnSpPr>
          <p:nvPr/>
        </p:nvCxnSpPr>
        <p:spPr>
          <a:xfrm flipV="1">
            <a:off x="1422836" y="2262655"/>
            <a:ext cx="494556" cy="143285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3" name="连接线"/>
          <p:cNvCxnSpPr>
            <a:stCxn id="478" idx="3"/>
            <a:endCxn id="484" idx="1"/>
          </p:cNvCxnSpPr>
          <p:nvPr/>
        </p:nvCxnSpPr>
        <p:spPr>
          <a:xfrm>
            <a:off x="5043791" y="4306301"/>
            <a:ext cx="865250" cy="1699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4" name="连接线"/>
          <p:cNvCxnSpPr>
            <a:stCxn id="450" idx="3"/>
            <a:endCxn id="454" idx="1"/>
          </p:cNvCxnSpPr>
          <p:nvPr/>
        </p:nvCxnSpPr>
        <p:spPr>
          <a:xfrm flipV="1">
            <a:off x="1422836" y="2816404"/>
            <a:ext cx="494556" cy="87910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5" name="连接线"/>
          <p:cNvCxnSpPr>
            <a:stCxn id="450" idx="3"/>
            <a:endCxn id="451" idx="1"/>
          </p:cNvCxnSpPr>
          <p:nvPr/>
        </p:nvCxnSpPr>
        <p:spPr>
          <a:xfrm flipV="1">
            <a:off x="1422836" y="1714409"/>
            <a:ext cx="494556" cy="19810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6" name="连接线"/>
          <p:cNvCxnSpPr>
            <a:stCxn id="447" idx="3"/>
            <a:endCxn id="449" idx="1"/>
          </p:cNvCxnSpPr>
          <p:nvPr/>
        </p:nvCxnSpPr>
        <p:spPr>
          <a:xfrm>
            <a:off x="7408791" y="821162"/>
            <a:ext cx="374387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7" name="连接线"/>
          <p:cNvCxnSpPr>
            <a:stCxn id="447" idx="3"/>
            <a:endCxn id="448" idx="1"/>
          </p:cNvCxnSpPr>
          <p:nvPr/>
        </p:nvCxnSpPr>
        <p:spPr>
          <a:xfrm flipV="1">
            <a:off x="7408791" y="501299"/>
            <a:ext cx="386274" cy="31986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8" name="连接线"/>
          <p:cNvCxnSpPr>
            <a:stCxn id="446" idx="3"/>
            <a:endCxn id="447" idx="1"/>
          </p:cNvCxnSpPr>
          <p:nvPr/>
        </p:nvCxnSpPr>
        <p:spPr>
          <a:xfrm>
            <a:off x="6048171" y="821162"/>
            <a:ext cx="37565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9" name="连接线"/>
          <p:cNvCxnSpPr>
            <a:stCxn id="444" idx="3"/>
            <a:endCxn id="445" idx="1"/>
          </p:cNvCxnSpPr>
          <p:nvPr/>
        </p:nvCxnSpPr>
        <p:spPr>
          <a:xfrm>
            <a:off x="4416464" y="1129136"/>
            <a:ext cx="436245" cy="31904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40" name="连接线"/>
          <p:cNvCxnSpPr>
            <a:stCxn id="444" idx="3"/>
            <a:endCxn id="446" idx="1"/>
          </p:cNvCxnSpPr>
          <p:nvPr/>
        </p:nvCxnSpPr>
        <p:spPr>
          <a:xfrm flipV="1">
            <a:off x="4416464" y="821162"/>
            <a:ext cx="436245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41" name="dp_register_provider()"/>
          <p:cNvSpPr/>
          <p:nvPr/>
        </p:nvSpPr>
        <p:spPr>
          <a:xfrm>
            <a:off x="3293065" y="73595"/>
            <a:ext cx="133995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dp_register_provider()</a:t>
            </a:r>
          </a:p>
        </p:txBody>
      </p:sp>
      <p:sp>
        <p:nvSpPr>
          <p:cNvPr id="442" name="dpif_netdev_class注册"/>
          <p:cNvSpPr txBox="1"/>
          <p:nvPr/>
        </p:nvSpPr>
        <p:spPr>
          <a:xfrm>
            <a:off x="4628285" y="95822"/>
            <a:ext cx="13353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dpif_netdev_class注册</a:t>
            </a:r>
          </a:p>
        </p:txBody>
      </p:sp>
      <p:sp>
        <p:nvSpPr>
          <p:cNvPr id="443" name="线条"/>
          <p:cNvSpPr/>
          <p:nvPr/>
        </p:nvSpPr>
        <p:spPr>
          <a:xfrm>
            <a:off x="3052376" y="207615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44" name="registered_class-&gt;dpif_class-&gt;open()"/>
          <p:cNvSpPr/>
          <p:nvPr/>
        </p:nvSpPr>
        <p:spPr>
          <a:xfrm>
            <a:off x="2241689" y="995115"/>
            <a:ext cx="217477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registered_class-&gt;dpif_class-&gt;open()</a:t>
            </a:r>
          </a:p>
        </p:txBody>
      </p:sp>
      <p:sp>
        <p:nvSpPr>
          <p:cNvPr id="445" name="create_dpif_netdev()"/>
          <p:cNvSpPr/>
          <p:nvPr/>
        </p:nvSpPr>
        <p:spPr>
          <a:xfrm>
            <a:off x="4852709" y="1314157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create_dpif_netdev()</a:t>
            </a:r>
          </a:p>
        </p:txBody>
      </p:sp>
      <p:sp>
        <p:nvSpPr>
          <p:cNvPr id="446" name="create_dp_netdev()"/>
          <p:cNvSpPr/>
          <p:nvPr/>
        </p:nvSpPr>
        <p:spPr>
          <a:xfrm>
            <a:off x="4852709" y="687141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create_dp_netdev()</a:t>
            </a:r>
          </a:p>
        </p:txBody>
      </p:sp>
      <p:sp>
        <p:nvSpPr>
          <p:cNvPr id="447" name="do_add_port()"/>
          <p:cNvSpPr/>
          <p:nvPr/>
        </p:nvSpPr>
        <p:spPr>
          <a:xfrm>
            <a:off x="6423827" y="687141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do_add_port()</a:t>
            </a:r>
          </a:p>
        </p:txBody>
      </p:sp>
      <p:sp>
        <p:nvSpPr>
          <p:cNvPr id="448" name="port_create()"/>
          <p:cNvSpPr/>
          <p:nvPr/>
        </p:nvSpPr>
        <p:spPr>
          <a:xfrm>
            <a:off x="7795065" y="367278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449" name="reconfigure_datapath()"/>
          <p:cNvSpPr/>
          <p:nvPr/>
        </p:nvSpPr>
        <p:spPr>
          <a:xfrm>
            <a:off x="7783178" y="995115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0" name="reconfigure_datapath()"/>
          <p:cNvSpPr/>
          <p:nvPr/>
        </p:nvSpPr>
        <p:spPr>
          <a:xfrm>
            <a:off x="2233" y="3561487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1" name="reconfigure_pmd_threads()"/>
          <p:cNvSpPr/>
          <p:nvPr/>
        </p:nvSpPr>
        <p:spPr>
          <a:xfrm>
            <a:off x="1917392" y="1580388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reconfigure_pmd_threads()</a:t>
            </a:r>
          </a:p>
        </p:txBody>
      </p:sp>
      <p:sp>
        <p:nvSpPr>
          <p:cNvPr id="452" name="netdev_set_tx_multiq()"/>
          <p:cNvSpPr/>
          <p:nvPr/>
        </p:nvSpPr>
        <p:spPr>
          <a:xfrm>
            <a:off x="1917392" y="2128634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netdev_set_tx_multiq()</a:t>
            </a:r>
          </a:p>
        </p:txBody>
      </p:sp>
      <p:sp>
        <p:nvSpPr>
          <p:cNvPr id="453" name="for each dp-&gt;ports"/>
          <p:cNvSpPr txBox="1"/>
          <p:nvPr/>
        </p:nvSpPr>
        <p:spPr>
          <a:xfrm>
            <a:off x="1912927" y="1915781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54" name="pmd_remove_stale_ports()"/>
          <p:cNvSpPr/>
          <p:nvPr/>
        </p:nvSpPr>
        <p:spPr>
          <a:xfrm>
            <a:off x="1917392" y="2682383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pmd_remove_stale_ports()</a:t>
            </a:r>
          </a:p>
        </p:txBody>
      </p:sp>
      <p:sp>
        <p:nvSpPr>
          <p:cNvPr id="455" name="for each dp-&gt;poll_threads"/>
          <p:cNvSpPr txBox="1"/>
          <p:nvPr/>
        </p:nvSpPr>
        <p:spPr>
          <a:xfrm>
            <a:off x="1912927" y="2491646"/>
            <a:ext cx="15084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</a:t>
            </a:r>
          </a:p>
        </p:txBody>
      </p:sp>
      <p:sp>
        <p:nvSpPr>
          <p:cNvPr id="456" name="reload_affected_pmds()"/>
          <p:cNvSpPr/>
          <p:nvPr/>
        </p:nvSpPr>
        <p:spPr>
          <a:xfrm>
            <a:off x="1917392" y="3180063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cxnSp>
        <p:nvCxnSpPr>
          <p:cNvPr id="457" name="连接线"/>
          <p:cNvCxnSpPr>
            <a:stCxn id="478" idx="3"/>
            <a:endCxn id="483" idx="1"/>
          </p:cNvCxnSpPr>
          <p:nvPr/>
        </p:nvCxnSpPr>
        <p:spPr>
          <a:xfrm flipV="1">
            <a:off x="5043791" y="4126163"/>
            <a:ext cx="874793" cy="18013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8" name="连接线"/>
          <p:cNvCxnSpPr>
            <a:stCxn id="465" idx="3"/>
            <a:endCxn id="475" idx="1"/>
          </p:cNvCxnSpPr>
          <p:nvPr/>
        </p:nvCxnSpPr>
        <p:spPr>
          <a:xfrm flipV="1">
            <a:off x="3112853" y="3582566"/>
            <a:ext cx="608672" cy="48343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9" name="连接线"/>
          <p:cNvCxnSpPr>
            <a:stCxn id="450" idx="3"/>
            <a:endCxn id="474" idx="1"/>
          </p:cNvCxnSpPr>
          <p:nvPr/>
        </p:nvCxnSpPr>
        <p:spPr>
          <a:xfrm>
            <a:off x="1422836" y="3695508"/>
            <a:ext cx="494556" cy="296472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0" name="连接线"/>
          <p:cNvCxnSpPr>
            <a:stCxn id="450" idx="3"/>
            <a:endCxn id="473" idx="1"/>
          </p:cNvCxnSpPr>
          <p:nvPr/>
        </p:nvCxnSpPr>
        <p:spPr>
          <a:xfrm>
            <a:off x="1422836" y="3695508"/>
            <a:ext cx="494556" cy="25250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1" name="连接线"/>
          <p:cNvCxnSpPr>
            <a:stCxn id="450" idx="3"/>
            <a:endCxn id="471" idx="1"/>
          </p:cNvCxnSpPr>
          <p:nvPr/>
        </p:nvCxnSpPr>
        <p:spPr>
          <a:xfrm>
            <a:off x="1422836" y="3695508"/>
            <a:ext cx="494556" cy="19721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2" name="连接线"/>
          <p:cNvCxnSpPr>
            <a:stCxn id="450" idx="3"/>
            <a:endCxn id="467" idx="1"/>
          </p:cNvCxnSpPr>
          <p:nvPr/>
        </p:nvCxnSpPr>
        <p:spPr>
          <a:xfrm>
            <a:off x="1422836" y="3695508"/>
            <a:ext cx="494556" cy="97953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3" name="连接线"/>
          <p:cNvCxnSpPr>
            <a:stCxn id="450" idx="3"/>
            <a:endCxn id="465" idx="1"/>
          </p:cNvCxnSpPr>
          <p:nvPr/>
        </p:nvCxnSpPr>
        <p:spPr>
          <a:xfrm>
            <a:off x="1422836" y="3695508"/>
            <a:ext cx="494555" cy="37049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4" name="连接线"/>
          <p:cNvCxnSpPr>
            <a:stCxn id="450" idx="3"/>
            <a:endCxn id="456" idx="1"/>
          </p:cNvCxnSpPr>
          <p:nvPr/>
        </p:nvCxnSpPr>
        <p:spPr>
          <a:xfrm flipV="1">
            <a:off x="1422836" y="3314084"/>
            <a:ext cx="494556" cy="38142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65" name="port_reconfigure()"/>
          <p:cNvSpPr/>
          <p:nvPr/>
        </p:nvSpPr>
        <p:spPr>
          <a:xfrm>
            <a:off x="1917391" y="3931979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port_reconfigure()</a:t>
            </a:r>
          </a:p>
        </p:txBody>
      </p:sp>
      <p:sp>
        <p:nvSpPr>
          <p:cNvPr id="466" name="for each dp-&gt;ports"/>
          <p:cNvSpPr txBox="1"/>
          <p:nvPr/>
        </p:nvSpPr>
        <p:spPr>
          <a:xfrm>
            <a:off x="1912927" y="3719125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67" name="rxq_scheduling()"/>
          <p:cNvSpPr/>
          <p:nvPr/>
        </p:nvSpPr>
        <p:spPr>
          <a:xfrm>
            <a:off x="1917392" y="4541018"/>
            <a:ext cx="108951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rxq_scheduling()</a:t>
            </a:r>
          </a:p>
        </p:txBody>
      </p:sp>
      <p:sp>
        <p:nvSpPr>
          <p:cNvPr id="468" name="dp_netdev_del_rxq_from_pmd()"/>
          <p:cNvSpPr/>
          <p:nvPr/>
        </p:nvSpPr>
        <p:spPr>
          <a:xfrm>
            <a:off x="1917392" y="5062826"/>
            <a:ext cx="194222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dp_netdev_del_rxq_from_pmd()</a:t>
            </a:r>
          </a:p>
        </p:txBody>
      </p:sp>
      <p:sp>
        <p:nvSpPr>
          <p:cNvPr id="469" name="for each dp-&gt;poll_threads, for each pmd-&gt;poll_list"/>
          <p:cNvSpPr txBox="1"/>
          <p:nvPr/>
        </p:nvSpPr>
        <p:spPr>
          <a:xfrm>
            <a:off x="1912928" y="4859971"/>
            <a:ext cx="285174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dp-&gt;poll_threads, for each pmd-&gt;poll_list</a:t>
            </a:r>
          </a:p>
        </p:txBody>
      </p:sp>
      <p:cxnSp>
        <p:nvCxnSpPr>
          <p:cNvPr id="470" name="连接线"/>
          <p:cNvCxnSpPr>
            <a:stCxn id="450" idx="3"/>
            <a:endCxn id="468" idx="1"/>
          </p:cNvCxnSpPr>
          <p:nvPr/>
        </p:nvCxnSpPr>
        <p:spPr>
          <a:xfrm>
            <a:off x="1422836" y="3695508"/>
            <a:ext cx="494556" cy="150133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71" name="reload_affected_pmds()"/>
          <p:cNvSpPr/>
          <p:nvPr/>
        </p:nvSpPr>
        <p:spPr>
          <a:xfrm>
            <a:off x="1917392" y="5533617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2" name="for each dp-&gt;port, for each port-&gt;rxq"/>
          <p:cNvSpPr txBox="1"/>
          <p:nvPr/>
        </p:nvSpPr>
        <p:spPr>
          <a:xfrm>
            <a:off x="1938481" y="5890828"/>
            <a:ext cx="210955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dp-&gt;port, for each port-&gt;rxq</a:t>
            </a:r>
          </a:p>
        </p:txBody>
      </p:sp>
      <p:sp>
        <p:nvSpPr>
          <p:cNvPr id="473" name="dp_netdev_add_rxq_to_pmd()"/>
          <p:cNvSpPr/>
          <p:nvPr/>
        </p:nvSpPr>
        <p:spPr>
          <a:xfrm>
            <a:off x="1917392" y="6086517"/>
            <a:ext cx="180749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dp_netdev_add_rxq_to_pmd()</a:t>
            </a:r>
          </a:p>
        </p:txBody>
      </p:sp>
      <p:sp>
        <p:nvSpPr>
          <p:cNvPr id="474" name="reload_affected_pmds()"/>
          <p:cNvSpPr/>
          <p:nvPr/>
        </p:nvSpPr>
        <p:spPr>
          <a:xfrm>
            <a:off x="1917392" y="6526215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5" name="netdev_reconfigure()"/>
          <p:cNvSpPr/>
          <p:nvPr/>
        </p:nvSpPr>
        <p:spPr>
          <a:xfrm>
            <a:off x="3721525" y="3448545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netdev_reconfigure()</a:t>
            </a:r>
          </a:p>
        </p:txBody>
      </p:sp>
      <p:sp>
        <p:nvSpPr>
          <p:cNvPr id="476" name="netdev_request_reconfigure() trigger"/>
          <p:cNvSpPr txBox="1"/>
          <p:nvPr/>
        </p:nvSpPr>
        <p:spPr>
          <a:xfrm>
            <a:off x="3717061" y="3204635"/>
            <a:ext cx="2122377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netdev_request_reconfigure() trigger</a:t>
            </a:r>
          </a:p>
        </p:txBody>
      </p:sp>
      <p:sp>
        <p:nvSpPr>
          <p:cNvPr id="477" name="alloc port-&gt;rxqs"/>
          <p:cNvSpPr txBox="1"/>
          <p:nvPr/>
        </p:nvSpPr>
        <p:spPr>
          <a:xfrm>
            <a:off x="3717061" y="3777217"/>
            <a:ext cx="93615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alloc port-&gt;rxqs</a:t>
            </a:r>
          </a:p>
        </p:txBody>
      </p:sp>
      <p:sp>
        <p:nvSpPr>
          <p:cNvPr id="478" name="netdev_rxq_open()"/>
          <p:cNvSpPr/>
          <p:nvPr/>
        </p:nvSpPr>
        <p:spPr>
          <a:xfrm>
            <a:off x="3721525" y="4172280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netdev_rxq_open()</a:t>
            </a:r>
          </a:p>
        </p:txBody>
      </p:sp>
      <p:cxnSp>
        <p:nvCxnSpPr>
          <p:cNvPr id="479" name="连接线"/>
          <p:cNvCxnSpPr>
            <a:stCxn id="465" idx="3"/>
            <a:endCxn id="482" idx="1"/>
          </p:cNvCxnSpPr>
          <p:nvPr/>
        </p:nvCxnSpPr>
        <p:spPr>
          <a:xfrm>
            <a:off x="3112853" y="4066000"/>
            <a:ext cx="608673" cy="61648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0" name="连接线"/>
          <p:cNvCxnSpPr>
            <a:stCxn id="465" idx="3"/>
            <a:endCxn id="477" idx="1"/>
          </p:cNvCxnSpPr>
          <p:nvPr/>
        </p:nvCxnSpPr>
        <p:spPr>
          <a:xfrm flipV="1">
            <a:off x="3112853" y="3889011"/>
            <a:ext cx="604208" cy="17698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1" name="连接线"/>
          <p:cNvCxnSpPr>
            <a:stCxn id="465" idx="3"/>
            <a:endCxn id="478" idx="1"/>
          </p:cNvCxnSpPr>
          <p:nvPr/>
        </p:nvCxnSpPr>
        <p:spPr>
          <a:xfrm>
            <a:off x="3112853" y="4066000"/>
            <a:ext cx="608672" cy="24030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82" name="dpif_netdev_port_set_rxq_affinity()"/>
          <p:cNvSpPr/>
          <p:nvPr/>
        </p:nvSpPr>
        <p:spPr>
          <a:xfrm>
            <a:off x="3721526" y="4548467"/>
            <a:ext cx="211791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dpif_netdev_port_set_rxq_affinity()</a:t>
            </a:r>
          </a:p>
        </p:txBody>
      </p:sp>
      <p:sp>
        <p:nvSpPr>
          <p:cNvPr id="483" name="netdev-&gt;netdev_class-&gt;alloc()"/>
          <p:cNvSpPr/>
          <p:nvPr/>
        </p:nvSpPr>
        <p:spPr>
          <a:xfrm>
            <a:off x="5918584" y="3992142"/>
            <a:ext cx="180749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netdev-&gt;netdev_class-&gt;alloc()</a:t>
            </a:r>
          </a:p>
        </p:txBody>
      </p:sp>
      <p:sp>
        <p:nvSpPr>
          <p:cNvPr id="484" name="netdev-&gt;netdev_class-&gt;construct()"/>
          <p:cNvSpPr/>
          <p:nvPr/>
        </p:nvSpPr>
        <p:spPr>
          <a:xfrm>
            <a:off x="5909041" y="4342197"/>
            <a:ext cx="207475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netdev-&gt;netdev_class-&gt;construct()</a:t>
            </a:r>
          </a:p>
        </p:txBody>
      </p:sp>
    </p:spTree>
    <p:extLst>
      <p:ext uri="{BB962C8B-B14F-4D97-AF65-F5344CB8AC3E}">
        <p14:creationId xmlns:p14="http://schemas.microsoft.com/office/powerpoint/2010/main" val="116415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onntrack"/>
          <p:cNvSpPr txBox="1"/>
          <p:nvPr/>
        </p:nvSpPr>
        <p:spPr>
          <a:xfrm>
            <a:off x="24551" y="36271"/>
            <a:ext cx="618760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conntrack</a:t>
            </a:r>
          </a:p>
        </p:txBody>
      </p:sp>
      <p:sp>
        <p:nvSpPr>
          <p:cNvPr id="487" name="圆角矩形"/>
          <p:cNvSpPr/>
          <p:nvPr/>
        </p:nvSpPr>
        <p:spPr>
          <a:xfrm>
            <a:off x="448938" y="2108413"/>
            <a:ext cx="1533514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8" name="圆角矩形"/>
          <p:cNvSpPr/>
          <p:nvPr/>
        </p:nvSpPr>
        <p:spPr>
          <a:xfrm>
            <a:off x="2571404" y="2108413"/>
            <a:ext cx="4096593" cy="3869182"/>
          </a:xfrm>
          <a:prstGeom prst="roundRect">
            <a:avLst>
              <a:gd name="adj" fmla="val 5945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9" name="圆角矩形"/>
          <p:cNvSpPr/>
          <p:nvPr/>
        </p:nvSpPr>
        <p:spPr>
          <a:xfrm>
            <a:off x="7256951" y="2108413"/>
            <a:ext cx="1533513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0" name="ovs"/>
          <p:cNvSpPr txBox="1"/>
          <p:nvPr/>
        </p:nvSpPr>
        <p:spPr>
          <a:xfrm>
            <a:off x="2678135" y="2165420"/>
            <a:ext cx="2677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ovs</a:t>
            </a:r>
          </a:p>
        </p:txBody>
      </p:sp>
      <p:sp>
        <p:nvSpPr>
          <p:cNvPr id="491" name="veth_l0"/>
          <p:cNvSpPr txBox="1"/>
          <p:nvPr/>
        </p:nvSpPr>
        <p:spPr>
          <a:xfrm>
            <a:off x="2573843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veth_l0</a:t>
            </a:r>
          </a:p>
        </p:txBody>
      </p:sp>
      <p:sp>
        <p:nvSpPr>
          <p:cNvPr id="492" name="br0"/>
          <p:cNvSpPr txBox="1"/>
          <p:nvPr/>
        </p:nvSpPr>
        <p:spPr>
          <a:xfrm>
            <a:off x="4489174" y="2165420"/>
            <a:ext cx="25487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br0</a:t>
            </a:r>
          </a:p>
        </p:txBody>
      </p:sp>
      <p:sp>
        <p:nvSpPr>
          <p:cNvPr id="493" name="veth_l1"/>
          <p:cNvSpPr txBox="1"/>
          <p:nvPr/>
        </p:nvSpPr>
        <p:spPr>
          <a:xfrm>
            <a:off x="1484608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veth_l1</a:t>
            </a:r>
          </a:p>
        </p:txBody>
      </p:sp>
      <p:sp>
        <p:nvSpPr>
          <p:cNvPr id="494" name="veth_r1"/>
          <p:cNvSpPr txBox="1"/>
          <p:nvPr/>
        </p:nvSpPr>
        <p:spPr>
          <a:xfrm>
            <a:off x="7264372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veth_r1</a:t>
            </a:r>
          </a:p>
        </p:txBody>
      </p:sp>
      <p:sp>
        <p:nvSpPr>
          <p:cNvPr id="495" name="veth_r0"/>
          <p:cNvSpPr txBox="1"/>
          <p:nvPr/>
        </p:nvSpPr>
        <p:spPr>
          <a:xfrm>
            <a:off x="6182040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veth_r0</a:t>
            </a:r>
          </a:p>
        </p:txBody>
      </p:sp>
      <p:sp>
        <p:nvSpPr>
          <p:cNvPr id="496" name="线条"/>
          <p:cNvSpPr/>
          <p:nvPr/>
        </p:nvSpPr>
        <p:spPr>
          <a:xfrm>
            <a:off x="1989331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7" name="线条"/>
          <p:cNvSpPr/>
          <p:nvPr/>
        </p:nvSpPr>
        <p:spPr>
          <a:xfrm>
            <a:off x="6674877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8" name="线条"/>
          <p:cNvSpPr/>
          <p:nvPr/>
        </p:nvSpPr>
        <p:spPr>
          <a:xfrm flipV="1">
            <a:off x="3054386" y="2320205"/>
            <a:ext cx="1439267" cy="169440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9" name="线条"/>
          <p:cNvSpPr/>
          <p:nvPr/>
        </p:nvSpPr>
        <p:spPr>
          <a:xfrm flipH="1" flipV="1">
            <a:off x="4694821" y="2337669"/>
            <a:ext cx="1495915" cy="165947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00" name="ovs-ofctl add-flow br0 &quot;table=0, priority=10, in_port=veth_l0, actions=veth_r0”…"/>
          <p:cNvSpPr txBox="1"/>
          <p:nvPr/>
        </p:nvSpPr>
        <p:spPr>
          <a:xfrm>
            <a:off x="2530160" y="8"/>
            <a:ext cx="4427783" cy="61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in_port=veth_l0, actions=veth_r0”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in_port=veth_r0, actions=veth_l0"</a:t>
            </a:r>
          </a:p>
        </p:txBody>
      </p:sp>
      <p:sp>
        <p:nvSpPr>
          <p:cNvPr id="501" name="#1 ovs-ofctl add-flow br0 &quot;table=0, priority=50, ct_state=-trk, tcp, in_port=veth_l0, actions=ct(table=0)”…"/>
          <p:cNvSpPr txBox="1"/>
          <p:nvPr/>
        </p:nvSpPr>
        <p:spPr>
          <a:xfrm>
            <a:off x="1752674" y="610040"/>
            <a:ext cx="6531937" cy="14186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#1 ovs-ofctl add-flow br0 "table=0, priority=50, ct_state=-trk, tcp, in_port=veth_l0, actions=ct(table=0)”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#2 ovs-ofctl add-flow br0 "table=0, priority=50, ct_state=+trk,+new, tcp, in_port=veth_l0, actions=ct(commit),veth_r0”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#3 ovs-ofctl add-flow br0 "table=0, priority=50, ct_state=-trk, tcp, in_port=veth_r0, actions=ct(table=0)"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#4 ovs-ofctl add-flow br0 "table=0, priority=50, ct_state=+trk,+est, tcp, in_port=veth_r0, actions=veth_l0”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#5 ovs-ofctl add-flow br0 "table=0, priority=50, ct_state=+trk,+est, tcp, in_port=veth_l0, actions=veth_r0"</a:t>
            </a:r>
          </a:p>
        </p:txBody>
      </p:sp>
      <p:pic>
        <p:nvPicPr>
          <p:cNvPr id="5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182" y="4341001"/>
            <a:ext cx="5734053" cy="25169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8265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7816" y="607869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ovsrcu_quiesce_start()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30580" y="17318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30580" y="1416631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ovsrcu_unregister__()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0580" y="607869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2" idx="3"/>
            <a:endCxn id="3" idx="1"/>
          </p:cNvCxnSpPr>
          <p:nvPr/>
        </p:nvCxnSpPr>
        <p:spPr>
          <a:xfrm flipV="1">
            <a:off x="1791816" y="281183"/>
            <a:ext cx="43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3"/>
            <a:endCxn id="5" idx="1"/>
          </p:cNvCxnSpPr>
          <p:nvPr/>
        </p:nvCxnSpPr>
        <p:spPr>
          <a:xfrm>
            <a:off x="1791816" y="715869"/>
            <a:ext cx="43876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" idx="3"/>
            <a:endCxn id="4" idx="1"/>
          </p:cNvCxnSpPr>
          <p:nvPr/>
        </p:nvCxnSpPr>
        <p:spPr>
          <a:xfrm>
            <a:off x="1791816" y="715869"/>
            <a:ext cx="438764" cy="8087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264580" y="1042555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4" idx="3"/>
            <a:endCxn id="23" idx="1"/>
          </p:cNvCxnSpPr>
          <p:nvPr/>
        </p:nvCxnSpPr>
        <p:spPr>
          <a:xfrm flipV="1">
            <a:off x="3814580" y="1150555"/>
            <a:ext cx="450000" cy="37407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264580" y="1481183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ovs_list_remove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perthread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8" name="肘形连接符 27"/>
          <p:cNvCxnSpPr>
            <a:stCxn id="4" idx="3"/>
            <a:endCxn id="27" idx="1"/>
          </p:cNvCxnSpPr>
          <p:nvPr/>
        </p:nvCxnSpPr>
        <p:spPr>
          <a:xfrm>
            <a:off x="3814580" y="1524631"/>
            <a:ext cx="450000" cy="645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264580" y="1919811"/>
            <a:ext cx="183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0" name="肘形连接符 29"/>
          <p:cNvCxnSpPr>
            <a:stCxn id="4" idx="3"/>
            <a:endCxn id="29" idx="1"/>
          </p:cNvCxnSpPr>
          <p:nvPr/>
        </p:nvCxnSpPr>
        <p:spPr>
          <a:xfrm>
            <a:off x="3814580" y="1524631"/>
            <a:ext cx="450000" cy="5031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06178" y="3086587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ovsrcu_quiesce_end()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100942" y="252845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100942" y="3738517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2" name="肘形连接符 41"/>
          <p:cNvCxnSpPr>
            <a:stCxn id="51" idx="3"/>
            <a:endCxn id="39" idx="1"/>
          </p:cNvCxnSpPr>
          <p:nvPr/>
        </p:nvCxnSpPr>
        <p:spPr>
          <a:xfrm flipV="1">
            <a:off x="3734178" y="2636453"/>
            <a:ext cx="366764" cy="5952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1" idx="3"/>
            <a:endCxn id="41" idx="1"/>
          </p:cNvCxnSpPr>
          <p:nvPr/>
        </p:nvCxnSpPr>
        <p:spPr>
          <a:xfrm>
            <a:off x="3734178" y="3231745"/>
            <a:ext cx="366764" cy="6147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1" idx="3"/>
            <a:endCxn id="61" idx="1"/>
          </p:cNvCxnSpPr>
          <p:nvPr/>
        </p:nvCxnSpPr>
        <p:spPr>
          <a:xfrm>
            <a:off x="3734178" y="3231745"/>
            <a:ext cx="366764" cy="2317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114178" y="3123745"/>
            <a:ext cx="16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2" name="肘形连接符 51"/>
          <p:cNvCxnSpPr>
            <a:stCxn id="38" idx="3"/>
            <a:endCxn id="51" idx="1"/>
          </p:cNvCxnSpPr>
          <p:nvPr/>
        </p:nvCxnSpPr>
        <p:spPr>
          <a:xfrm>
            <a:off x="1718178" y="3194587"/>
            <a:ext cx="396000" cy="371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100942" y="2911475"/>
            <a:ext cx="296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 Hebrew" charset="-79"/>
                <a:ea typeface="Arial Hebrew" charset="-79"/>
                <a:cs typeface="Arial Hebrew" charset="-79"/>
              </a:rPr>
              <a:t>perthread-&gt;seqno = seq_read(global_seqno)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4100942" y="3355496"/>
            <a:ext cx="20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ovs_list_push_back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perthread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肘形连接符 62"/>
          <p:cNvCxnSpPr>
            <a:stCxn id="51" idx="3"/>
            <a:endCxn id="60" idx="1"/>
          </p:cNvCxnSpPr>
          <p:nvPr/>
        </p:nvCxnSpPr>
        <p:spPr>
          <a:xfrm flipV="1">
            <a:off x="3734178" y="3049975"/>
            <a:ext cx="366764" cy="18177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07816" y="4745372"/>
            <a:ext cx="122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230580" y="4310686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6" name="肘形连接符 75"/>
          <p:cNvCxnSpPr>
            <a:stCxn id="72" idx="3"/>
            <a:endCxn id="73" idx="1"/>
          </p:cNvCxnSpPr>
          <p:nvPr/>
        </p:nvCxnSpPr>
        <p:spPr>
          <a:xfrm flipV="1">
            <a:off x="1431816" y="4418686"/>
            <a:ext cx="79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2" idx="3"/>
            <a:endCxn id="86" idx="1"/>
          </p:cNvCxnSpPr>
          <p:nvPr/>
        </p:nvCxnSpPr>
        <p:spPr>
          <a:xfrm flipV="1">
            <a:off x="1431816" y="4818171"/>
            <a:ext cx="798764" cy="352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2" idx="3"/>
            <a:endCxn id="81" idx="1"/>
          </p:cNvCxnSpPr>
          <p:nvPr/>
        </p:nvCxnSpPr>
        <p:spPr>
          <a:xfrm>
            <a:off x="1431816" y="4853372"/>
            <a:ext cx="797126" cy="828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230580" y="5105798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228942" y="5573824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230580" y="4695060"/>
            <a:ext cx="3328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perthread-&gt;</a:t>
            </a:r>
            <a:r>
              <a:rPr lang="en-US" altLang="zh-CN" sz="1000">
                <a:solidFill>
                  <a:srgbClr val="001080"/>
                </a:solidFill>
                <a:latin typeface="Courier" charset="0"/>
              </a:rPr>
              <a:t>seqno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altLang="zh-CN" sz="1000">
                <a:solidFill>
                  <a:srgbClr val="795E26"/>
                </a:solidFill>
                <a:latin typeface="Courier" charset="0"/>
              </a:rPr>
              <a:t>seq_read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(global_seqno)</a:t>
            </a:r>
          </a:p>
        </p:txBody>
      </p:sp>
      <p:cxnSp>
        <p:nvCxnSpPr>
          <p:cNvPr id="90" name="肘形连接符 89"/>
          <p:cNvCxnSpPr>
            <a:stCxn id="72" idx="3"/>
            <a:endCxn id="79" idx="1"/>
          </p:cNvCxnSpPr>
          <p:nvPr/>
        </p:nvCxnSpPr>
        <p:spPr>
          <a:xfrm>
            <a:off x="1431816" y="4853372"/>
            <a:ext cx="798764" cy="3604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SmartNIC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25507" y="1229100"/>
            <a:ext cx="1022734" cy="15152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54708" y="92481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定制化驱动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055955" y="1361941"/>
            <a:ext cx="62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SRIOV</a:t>
            </a:r>
            <a:endParaRPr kumimoji="1" lang="zh-CN" altLang="en-US" sz="100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20148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1999920" y="2549310"/>
            <a:ext cx="7204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31920" y="2426200"/>
            <a:ext cx="468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65920" y="2672420"/>
            <a:ext cx="0" cy="25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96375" y="2881721"/>
            <a:ext cx="160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 DMA</a:t>
            </a:r>
            <a:r>
              <a:rPr kumimoji="1" lang="zh-CN" altLang="en-US" sz="1000"/>
              <a:t>数据报文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59A503-C6D6-664B-9D34-70D0C04ADCA3}"/>
              </a:ext>
            </a:extLst>
          </p:cNvPr>
          <p:cNvSpPr txBox="1"/>
          <p:nvPr/>
        </p:nvSpPr>
        <p:spPr>
          <a:xfrm>
            <a:off x="5500641" y="3091138"/>
            <a:ext cx="299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这里就没有映射的过程，定制化驱动要将</a:t>
            </a:r>
            <a:r>
              <a:rPr kumimoji="1" lang="en-US" altLang="zh-CN" sz="1000" err="1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SmartNIC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88994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85864"/>
            <a:ext cx="6676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概述：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每个线程都有本地的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内存不够时，会从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中拆分内存到本地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有定期的内存回收机制，会处理从本地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回收内存到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1514272" y="1326204"/>
            <a:ext cx="3197158" cy="1128408"/>
            <a:chOff x="1514272" y="1326204"/>
            <a:chExt cx="3197158" cy="1128408"/>
          </a:xfrm>
        </p:grpSpPr>
        <p:sp>
          <p:nvSpPr>
            <p:cNvPr id="4" name="圆角矩形 3"/>
            <p:cNvSpPr/>
            <p:nvPr/>
          </p:nvSpPr>
          <p:spPr>
            <a:xfrm>
              <a:off x="1514272" y="132944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505200" y="1326204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56398" y="135559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655651" y="2182238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 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11" name="直线箭头连接符 10"/>
            <p:cNvCxnSpPr>
              <a:stCxn id="4" idx="2"/>
              <a:endCxn id="9" idx="0"/>
            </p:cNvCxnSpPr>
            <p:nvPr/>
          </p:nvCxnSpPr>
          <p:spPr>
            <a:xfrm>
              <a:off x="2117387" y="1601820"/>
              <a:ext cx="995464" cy="58041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6" idx="2"/>
              <a:endCxn id="9" idx="0"/>
            </p:cNvCxnSpPr>
            <p:nvPr/>
          </p:nvCxnSpPr>
          <p:spPr>
            <a:xfrm flipH="1">
              <a:off x="3112851" y="1598578"/>
              <a:ext cx="995464" cy="5836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0" y="2931269"/>
            <a:ext cx="624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实现层次：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thread_cache/central_cache/pageheap</a:t>
            </a: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分配内存和释放内存的时候都是按从前到后的顺序，在各个层次中去进行尝试。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前面的层次分配内存失败，则从下一层分配一批补充上来；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前面的层次释放了过多的内存，则回收一批到下一层次。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1514272" y="4046706"/>
            <a:ext cx="6331794" cy="2279513"/>
            <a:chOff x="1514272" y="4046706"/>
            <a:chExt cx="6331794" cy="2279513"/>
          </a:xfrm>
        </p:grpSpPr>
        <p:sp>
          <p:nvSpPr>
            <p:cNvPr id="23" name="圆角矩形 22"/>
            <p:cNvSpPr/>
            <p:nvPr/>
          </p:nvSpPr>
          <p:spPr>
            <a:xfrm>
              <a:off x="1514272" y="4049948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505200" y="404670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6398" y="407610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655649" y="6053845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27" name="直线箭头连接符 26"/>
            <p:cNvCxnSpPr>
              <a:stCxn id="23" idx="2"/>
              <a:endCxn id="31" idx="0"/>
            </p:cNvCxnSpPr>
            <p:nvPr/>
          </p:nvCxnSpPr>
          <p:spPr>
            <a:xfrm>
              <a:off x="2117387" y="4322322"/>
              <a:ext cx="995463" cy="87224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31" idx="0"/>
              <a:endCxn id="24" idx="2"/>
            </p:cNvCxnSpPr>
            <p:nvPr/>
          </p:nvCxnSpPr>
          <p:spPr>
            <a:xfrm flipV="1">
              <a:off x="3112850" y="4319080"/>
              <a:ext cx="995465" cy="8754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2607011" y="5194570"/>
              <a:ext cx="1011677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42" name="直线箭头连接符 41"/>
            <p:cNvCxnSpPr>
              <a:stCxn id="31" idx="2"/>
              <a:endCxn id="26" idx="0"/>
            </p:cNvCxnSpPr>
            <p:nvPr/>
          </p:nvCxnSpPr>
          <p:spPr>
            <a:xfrm flipH="1">
              <a:off x="3112849" y="5466944"/>
              <a:ext cx="1" cy="58690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893013" y="4059782"/>
              <a:ext cx="1566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从这里分配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small objects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893013" y="6066921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以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为单位管理内存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93013" y="5194570"/>
              <a:ext cx="29530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中拿内存，生成多种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size-class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的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freelist</a:t>
              </a:r>
            </a:p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供所有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 cache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共用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289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5929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objects allocation: 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</a:p>
        </p:txBody>
      </p:sp>
      <p:grpSp>
        <p:nvGrpSpPr>
          <p:cNvPr id="83" name="组 82"/>
          <p:cNvGrpSpPr/>
          <p:nvPr/>
        </p:nvGrpSpPr>
        <p:grpSpPr>
          <a:xfrm>
            <a:off x="215446" y="662836"/>
            <a:ext cx="3939704" cy="1852174"/>
            <a:chOff x="478094" y="857390"/>
            <a:chExt cx="3939704" cy="1852174"/>
          </a:xfrm>
        </p:grpSpPr>
        <p:grpSp>
          <p:nvGrpSpPr>
            <p:cNvPr id="82" name="组 81"/>
            <p:cNvGrpSpPr/>
            <p:nvPr/>
          </p:nvGrpSpPr>
          <p:grpSpPr>
            <a:xfrm>
              <a:off x="478094" y="857390"/>
              <a:ext cx="3939704" cy="1528607"/>
              <a:chOff x="1514272" y="1314590"/>
              <a:chExt cx="3939704" cy="1528607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51427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class0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514272" y="2184912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491571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21499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36463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065352" y="131459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10" name="直线箭头连接符 9"/>
              <p:cNvCxnSpPr>
                <a:stCxn id="30" idx="3"/>
                <a:endCxn id="37" idx="1"/>
              </p:cNvCxnSpPr>
              <p:nvPr/>
            </p:nvCxnSpPr>
            <p:spPr>
              <a:xfrm>
                <a:off x="205253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stCxn id="37" idx="3"/>
                <a:endCxn id="36" idx="1"/>
              </p:cNvCxnSpPr>
              <p:nvPr/>
            </p:nvCxnSpPr>
            <p:spPr>
              <a:xfrm>
                <a:off x="290289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/>
              <p:cNvCxnSpPr>
                <a:stCxn id="36" idx="3"/>
                <a:endCxn id="38" idx="1"/>
              </p:cNvCxnSpPr>
              <p:nvPr/>
            </p:nvCxnSpPr>
            <p:spPr>
              <a:xfrm>
                <a:off x="375325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箭头连接符 49"/>
              <p:cNvCxnSpPr>
                <a:stCxn id="38" idx="3"/>
                <a:endCxn id="35" idx="1"/>
              </p:cNvCxnSpPr>
              <p:nvPr/>
            </p:nvCxnSpPr>
            <p:spPr>
              <a:xfrm>
                <a:off x="460361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圆角矩形 50"/>
              <p:cNvSpPr/>
              <p:nvPr/>
            </p:nvSpPr>
            <p:spPr>
              <a:xfrm>
                <a:off x="151427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class1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491571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321499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36463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4065352" y="180652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56" name="直线箭头连接符 55"/>
              <p:cNvCxnSpPr/>
              <p:nvPr/>
            </p:nvCxnSpPr>
            <p:spPr>
              <a:xfrm>
                <a:off x="205253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/>
              <p:nvPr/>
            </p:nvCxnSpPr>
            <p:spPr>
              <a:xfrm>
                <a:off x="290289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/>
              <p:cNvCxnSpPr/>
              <p:nvPr/>
            </p:nvCxnSpPr>
            <p:spPr>
              <a:xfrm>
                <a:off x="375325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>
                <a:off x="460361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圆角矩形 59"/>
              <p:cNvSpPr/>
              <p:nvPr/>
            </p:nvSpPr>
            <p:spPr>
              <a:xfrm>
                <a:off x="151427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classn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491571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21499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36463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4065352" y="2570823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65" name="直线箭头连接符 64"/>
              <p:cNvCxnSpPr/>
              <p:nvPr/>
            </p:nvCxnSpPr>
            <p:spPr>
              <a:xfrm>
                <a:off x="205253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/>
              <p:cNvCxnSpPr/>
              <p:nvPr/>
            </p:nvCxnSpPr>
            <p:spPr>
              <a:xfrm>
                <a:off x="290289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/>
              <p:cNvCxnSpPr/>
              <p:nvPr/>
            </p:nvCxnSpPr>
            <p:spPr>
              <a:xfrm>
                <a:off x="375325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/>
              <p:cNvCxnSpPr/>
              <p:nvPr/>
            </p:nvCxnSpPr>
            <p:spPr>
              <a:xfrm>
                <a:off x="460361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/>
            <p:cNvSpPr txBox="1"/>
            <p:nvPr/>
          </p:nvSpPr>
          <p:spPr>
            <a:xfrm>
              <a:off x="2008562" y="2463343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thread-cache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369970" y="662836"/>
            <a:ext cx="4667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实际代码实现，不是按严格的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的次幂来实现。因为那样，会出现比如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64B-&gt;128B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65B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就需要分配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，浪费空间接近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50%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计算方式：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(0, 16)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[16,128)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之间，按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16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[128,256*1024),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(2^(n+1)-2^n)/8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的值为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log2(size)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取整，见函数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AlignmentForSize())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0" y="2819559"/>
            <a:ext cx="911711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的分配，大小为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根据映射表计算出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对应的链表中查找是否有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存在，如果有则将头部的第一个从链表中取出返回给用户；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如果没有，则从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中申请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插入到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对应的链表中，并将第一个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返回给用户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一定数量：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为了提高内存分配的效率，一次从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申请一定数量的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中，一次申请的数量由映射表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确定。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内存释放，指针为</a:t>
            </a:r>
            <a:r>
              <a:rPr lang="en-US" altLang="zh-CN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在系统内存的哪页，通过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计算该页被哪个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的所使用的；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放到了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对应的链表头部；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的链表长度已经超过了链表设定的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最大长度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，则将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归还给对应的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如果整个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缓存的内存大于本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最大缓存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，即启动内存回收机制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这个映射关系会在一开始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 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中申请时，就对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sizeclass/pageid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建立映射关系。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这里涉及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的链表的内存回收和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的内存回收</a:t>
            </a:r>
          </a:p>
        </p:txBody>
      </p:sp>
    </p:spTree>
    <p:extLst>
      <p:ext uri="{BB962C8B-B14F-4D97-AF65-F5344CB8AC3E}">
        <p14:creationId xmlns:p14="http://schemas.microsoft.com/office/powerpoint/2010/main" val="157516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的回收策略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9888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98882" y="1601807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9960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94924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" name="直线箭头连接符 9"/>
          <p:cNvCxnSpPr>
            <a:stCxn id="30" idx="3"/>
            <a:endCxn id="37" idx="1"/>
          </p:cNvCxnSpPr>
          <p:nvPr/>
        </p:nvCxnSpPr>
        <p:spPr>
          <a:xfrm>
            <a:off x="263714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7" idx="3"/>
            <a:endCxn id="36" idx="1"/>
          </p:cNvCxnSpPr>
          <p:nvPr/>
        </p:nvCxnSpPr>
        <p:spPr>
          <a:xfrm>
            <a:off x="348750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09888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649962" y="74163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9960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94924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263714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348750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4337866" y="87782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0" y="25923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单个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链表长度的确定算法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-slow-start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算法：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初始时长度限额为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，在限额为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1~batch_size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之间时，为慢启动状态。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慢启动状态时，不管是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、还是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遇到长度超限，都给限额加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。这样做可以给不常用或者使用很规律的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确定一个合适的限额，而如果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的使用抖动较大的话，应该给它一个更大的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buffer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如果限额增加达到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，则慢启动状态结束。此时，如果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，限额会按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的整数倍进行扩展。而如果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超限，则限额将按照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的整数倍进行缩减。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链表长度超限后回收处理：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直接回收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，不足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个，则有多少回收多少。处于慢启动状态下的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限额超限，将导致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被清空。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慢启动状态下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超限还给限额做加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递增，一方面可以应对抖动，另一方面递增限额的目的是使之能够达到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（如果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确实远多于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话），从而在回收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时可以按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批量回收。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608694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容量限额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每一个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初始化一个比较小的限额，然后每当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由于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超限而触发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的回收时，就增大该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的限额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预设了一个所有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的总容量，当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需要增大容量时，如果总容量尚有余额，则使用这些余额。否则需要增大的容量就从其他线程的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里面去收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具体从收刮哪个线程的容量，简单采用了轮询的方式。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内存需求大的线程总是收别人的容量，而内存需求低的线程则总是被收。这个容量会有一个最大值最小值的限制，比如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字节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~4M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超过容量限额后回收处理：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到达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的容量限额时，会对它下面的每一个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进行回收，回收的数目是该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Freelist.lowator_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的一半。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：就是该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超限的两次回收周期之间内，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的最小长度。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回收过程其实只是对每一个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的保守回收，回收完成之后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的容量可能还会继续高于限额，不过随着这次回收，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的容量限额也会被抬高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09888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50032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79960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94924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649962" y="1947711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4" name="直线箭头连接符 73"/>
          <p:cNvCxnSpPr/>
          <p:nvPr/>
        </p:nvCxnSpPr>
        <p:spPr>
          <a:xfrm>
            <a:off x="263714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>
            <a:off x="348750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433786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>
            <a:off x="518822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4337866" y="569788"/>
            <a:ext cx="0" cy="1786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1850771" y="864713"/>
            <a:ext cx="184127" cy="1273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221" y="141928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两次回收周期之间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 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35214" y="160205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周期内从未被用到</a:t>
            </a:r>
          </a:p>
        </p:txBody>
      </p:sp>
    </p:spTree>
    <p:extLst>
      <p:ext uri="{BB962C8B-B14F-4D97-AF65-F5344CB8AC3E}">
        <p14:creationId xmlns:p14="http://schemas.microsoft.com/office/powerpoint/2010/main" val="2042297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0" y="246221"/>
            <a:ext cx="4572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15445" y="84704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class0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215445" y="2458609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60837" y="520188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941458" y="517699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753709" y="983228"/>
            <a:ext cx="228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147" idx="2"/>
            <a:endCxn id="156" idx="0"/>
          </p:cNvCxnSpPr>
          <p:nvPr/>
        </p:nvCxnSpPr>
        <p:spPr>
          <a:xfrm>
            <a:off x="2419369" y="1127644"/>
            <a:ext cx="0" cy="183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130" idx="1"/>
          </p:cNvCxnSpPr>
          <p:nvPr/>
        </p:nvCxnSpPr>
        <p:spPr>
          <a:xfrm>
            <a:off x="1745913" y="653886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130" idx="3"/>
            <a:endCxn id="95" idx="1"/>
          </p:cNvCxnSpPr>
          <p:nvPr/>
        </p:nvCxnSpPr>
        <p:spPr>
          <a:xfrm>
            <a:off x="2688501" y="653886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21544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61688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91616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106580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2766525" y="2803666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75370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160406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>
            <a:off x="245442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330478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971970" y="3244283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1672"/>
              </p:ext>
            </p:extLst>
          </p:nvPr>
        </p:nvGraphicFramePr>
        <p:xfrm>
          <a:off x="981904" y="617468"/>
          <a:ext cx="76400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tc_slots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圆角矩形 129"/>
          <p:cNvSpPr/>
          <p:nvPr/>
        </p:nvSpPr>
        <p:spPr>
          <a:xfrm>
            <a:off x="2150237" y="51769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0" name="直线箭头连接符 139"/>
          <p:cNvCxnSpPr>
            <a:stCxn id="95" idx="3"/>
            <a:endCxn id="92" idx="1"/>
          </p:cNvCxnSpPr>
          <p:nvPr/>
        </p:nvCxnSpPr>
        <p:spPr>
          <a:xfrm>
            <a:off x="3236574" y="653886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3460837" y="857759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941458" y="855270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1745913" y="991457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2688501" y="991457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2150237" y="855270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3236574" y="991457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2150237" y="2063670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2150237" y="131074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2103451" y="1756615"/>
            <a:ext cx="631836" cy="138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0" name="直线箭头连接符 159"/>
          <p:cNvCxnSpPr>
            <a:stCxn id="156" idx="2"/>
            <a:endCxn id="157" idx="0"/>
          </p:cNvCxnSpPr>
          <p:nvPr/>
        </p:nvCxnSpPr>
        <p:spPr>
          <a:xfrm>
            <a:off x="2419369" y="1583123"/>
            <a:ext cx="0" cy="1734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157" idx="2"/>
            <a:endCxn id="155" idx="0"/>
          </p:cNvCxnSpPr>
          <p:nvPr/>
        </p:nvCxnSpPr>
        <p:spPr>
          <a:xfrm>
            <a:off x="2419369" y="1895427"/>
            <a:ext cx="0" cy="168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2929763" y="1695230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355485" y="2351731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挂的是由这个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的链，这样做便于在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内的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是否都已经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的情况下，将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整体回收。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里面还设计一个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（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tc_slots_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），回收回来的一批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先往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里面塞，塞不下了再回收进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链。分配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给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时也是先尝试在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里面拿，没了再去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里面分配。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链表其实是有两个：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nonempty_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，根据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链是否有空闲，放入对应链表。这样就避免了在分配时去判断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是否为空，只需要在由空变非空、或者由非空变空时移动一下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缓存不够时，会从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中申请申请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，这些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申请过来就是挂在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上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是所有线程共享，访问时需要加锁</a:t>
            </a:r>
          </a:p>
        </p:txBody>
      </p:sp>
      <p:graphicFrame>
        <p:nvGraphicFramePr>
          <p:cNvPr id="171" name="表格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94267"/>
              </p:ext>
            </p:extLst>
          </p:nvPr>
        </p:nvGraphicFramePr>
        <p:xfrm>
          <a:off x="4524210" y="457309"/>
          <a:ext cx="26403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struct span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PageID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start;    /* starting page number*/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Length length;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number of pages in span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 *next;      /* used when in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*prev;      /* used when 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void *objects; 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link list of free objects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右大括号 171"/>
          <p:cNvSpPr/>
          <p:nvPr/>
        </p:nvSpPr>
        <p:spPr>
          <a:xfrm>
            <a:off x="7164557" y="755469"/>
            <a:ext cx="175955" cy="361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7340512" y="8470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管理连续页内存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" y="4250630"/>
            <a:ext cx="914400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CentralFreeList内存分配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ThreadCache向Central Cache申请内存，Central Cache根据sizeclass选择一个CentralFreeList；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CentralFreeList首先查看tc_slots_[kMaxNumTransferEntries]中是否还有未使用的空闲内存，有则直接返回给ThreadCache；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否则从Span  nonempty_中获取空闲内存，如果对应的Span下的Objects分配完了，则将Span移到Spen empty_中；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 Span  nonempty_也没有空闲内存，则从PageHeap中申请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effectLst/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页的内存放到Span  nonempty_中，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同时会将获取的页在PageMap pagemap_中注册(接口是RegisterSizeClass)，并且在pagemap_cache_中注册每页的sizeclass(接口是CacheSizeClass())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对申请到的大块内存划分成本CentralFreeList对应的size的Objects。然后CentralFreeList再从Span  nonempty_中获取空闲内存。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CentralFreeList内存释放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当ThreadCache释放内存给Central Cache时，Central Cache根据sizeclass选择相应的CentralFreeList；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如果释放的Object的数量正好等于映射表num_objects_to_move_[kNumClasses]中本CentralFreeList的sizeclass对应的数量, 并且tc_slots_[kMaxNumTransferEntries]还有空闲的节点, 则将释放的Objects链表挂载tc_slots_[kMaxNumTransferEntries]的某个节点下。如果没有空闲节点了, 则将内存返给Span  nonempty_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返回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 nonempty_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时，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Objects是一个一个返回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如果Span原来管理的所有的Objects都返回到了Span中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则需要将这个Span管理的内存归还给PageHeap。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164557" y="1712135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管理由这个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8077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05417" y="12497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657088" y="515554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1page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3268494" y="651741"/>
            <a:ext cx="155053" cy="82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72150"/>
              </p:ext>
            </p:extLst>
          </p:nvPr>
        </p:nvGraphicFramePr>
        <p:xfrm>
          <a:off x="3423547" y="416130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圆角矩形 142"/>
          <p:cNvSpPr/>
          <p:nvPr/>
        </p:nvSpPr>
        <p:spPr>
          <a:xfrm>
            <a:off x="5902480" y="341443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5383101" y="338954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>
            <a:endCxn id="147" idx="1"/>
          </p:cNvCxnSpPr>
          <p:nvPr/>
        </p:nvCxnSpPr>
        <p:spPr>
          <a:xfrm flipV="1">
            <a:off x="4187556" y="475141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5130144" y="475141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4591880" y="3389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5678217" y="475141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723214" y="515554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free_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2657088" y="1073542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2pages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657088" y="1999265"/>
            <a:ext cx="614059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764954" y="1536403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9" name="直线箭头连接符 78"/>
          <p:cNvCxnSpPr>
            <a:stCxn id="90" idx="2"/>
            <a:endCxn id="74" idx="0"/>
          </p:cNvCxnSpPr>
          <p:nvPr/>
        </p:nvCxnSpPr>
        <p:spPr>
          <a:xfrm>
            <a:off x="2962791" y="787928"/>
            <a:ext cx="0" cy="2856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4" idx="2"/>
            <a:endCxn id="78" idx="0"/>
          </p:cNvCxnSpPr>
          <p:nvPr/>
        </p:nvCxnSpPr>
        <p:spPr>
          <a:xfrm>
            <a:off x="2962791" y="1345916"/>
            <a:ext cx="0" cy="190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78" idx="2"/>
            <a:endCxn id="76" idx="0"/>
          </p:cNvCxnSpPr>
          <p:nvPr/>
        </p:nvCxnSpPr>
        <p:spPr>
          <a:xfrm>
            <a:off x="2962791" y="1808777"/>
            <a:ext cx="1327" cy="1904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6" idx="3"/>
            <a:endCxn id="94" idx="1"/>
          </p:cNvCxnSpPr>
          <p:nvPr/>
        </p:nvCxnSpPr>
        <p:spPr>
          <a:xfrm>
            <a:off x="3271147" y="2135452"/>
            <a:ext cx="195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3462735" y="1073542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467104" y="1999265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0" name="直线箭头连接符 99"/>
          <p:cNvCxnSpPr>
            <a:stCxn id="74" idx="3"/>
            <a:endCxn id="93" idx="1"/>
          </p:cNvCxnSpPr>
          <p:nvPr/>
        </p:nvCxnSpPr>
        <p:spPr>
          <a:xfrm>
            <a:off x="3268494" y="1209729"/>
            <a:ext cx="1942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5891850" y="721416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372471" y="718927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直线箭头连接符 102"/>
          <p:cNvCxnSpPr/>
          <p:nvPr/>
        </p:nvCxnSpPr>
        <p:spPr>
          <a:xfrm>
            <a:off x="5119514" y="855114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4581250" y="7189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5" name="直线箭头连接符 104"/>
          <p:cNvCxnSpPr/>
          <p:nvPr/>
        </p:nvCxnSpPr>
        <p:spPr>
          <a:xfrm>
            <a:off x="5667587" y="855114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 flipV="1">
            <a:off x="4190725" y="832388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3" idx="3"/>
            <a:endCxn id="90" idx="1"/>
          </p:cNvCxnSpPr>
          <p:nvPr/>
        </p:nvCxnSpPr>
        <p:spPr>
          <a:xfrm>
            <a:off x="2261478" y="651741"/>
            <a:ext cx="3956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73" idx="3"/>
            <a:endCxn id="74" idx="1"/>
          </p:cNvCxnSpPr>
          <p:nvPr/>
        </p:nvCxnSpPr>
        <p:spPr>
          <a:xfrm>
            <a:off x="2261478" y="651741"/>
            <a:ext cx="395610" cy="5579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73" idx="3"/>
            <a:endCxn id="76" idx="1"/>
          </p:cNvCxnSpPr>
          <p:nvPr/>
        </p:nvCxnSpPr>
        <p:spPr>
          <a:xfrm>
            <a:off x="2261478" y="651741"/>
            <a:ext cx="395610" cy="1483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1723214" y="2487027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large_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6733"/>
              </p:ext>
            </p:extLst>
          </p:nvPr>
        </p:nvGraphicFramePr>
        <p:xfrm>
          <a:off x="2657088" y="2378941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圆角矩形 122"/>
          <p:cNvSpPr/>
          <p:nvPr/>
        </p:nvSpPr>
        <p:spPr>
          <a:xfrm>
            <a:off x="5136021" y="23042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616642" y="2301765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5" name="直线箭头连接符 124"/>
          <p:cNvCxnSpPr/>
          <p:nvPr/>
        </p:nvCxnSpPr>
        <p:spPr>
          <a:xfrm flipV="1">
            <a:off x="3421097" y="2437952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/>
          <p:nvPr/>
        </p:nvCxnSpPr>
        <p:spPr>
          <a:xfrm>
            <a:off x="4363685" y="2437952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3825421" y="2301765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8" name="直线箭头连接符 127"/>
          <p:cNvCxnSpPr/>
          <p:nvPr/>
        </p:nvCxnSpPr>
        <p:spPr>
          <a:xfrm>
            <a:off x="4911758" y="2437952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125391" y="26842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4606012" y="2681738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2" name="直线箭头连接符 131"/>
          <p:cNvCxnSpPr/>
          <p:nvPr/>
        </p:nvCxnSpPr>
        <p:spPr>
          <a:xfrm>
            <a:off x="4353055" y="2817925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3814791" y="268173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4" name="直线箭头连接符 133"/>
          <p:cNvCxnSpPr/>
          <p:nvPr/>
        </p:nvCxnSpPr>
        <p:spPr>
          <a:xfrm>
            <a:off x="4901128" y="2817925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/>
          <p:cNvCxnSpPr/>
          <p:nvPr/>
        </p:nvCxnSpPr>
        <p:spPr>
          <a:xfrm flipV="1">
            <a:off x="3424266" y="2795199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121" idx="3"/>
            <a:endCxn id="122" idx="1"/>
          </p:cNvCxnSpPr>
          <p:nvPr/>
        </p:nvCxnSpPr>
        <p:spPr>
          <a:xfrm flipV="1">
            <a:off x="2261478" y="2622781"/>
            <a:ext cx="395610" cy="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3307" y="541707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323307" y="2499670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32185" y="29346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page-heap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34465" y="3445916"/>
            <a:ext cx="917846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内存分配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申请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页内存时，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首先在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的队列中查找，如果找到则返回，否则到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查找，如果找到则返回，否则在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＋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中以相同的方法查找。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在大于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假设在大小为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，即将这块内存分成两块，分别是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，将含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返回给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，而将含有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插入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中，插入过程中，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还要检查插入的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页的左右相邻页是否也在这个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中存在，如果存在，则将它们合并，合并后则需要找新的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插入，重复这个过程；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 如果在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中找不到合适的页，则在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中查找，查找过程和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类似，即在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中查找最合适的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如果在上述的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，并且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中还有大量的空闲页，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说明在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中存在大量的内存碎片，则将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进行尽可能的合并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查找合适的页的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如果上述都找不到合适的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，则从系统申请内存来扩充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获取内存。</a:t>
            </a: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内存释放 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所管理的内存都已经返回给这个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后，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就将相应的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管理的内存归还给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管理的页的前页或后页在相应的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链表中，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会将这个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 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进行合并。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查看是否需要向系统释放内存，如果需要，则以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Round Robin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的方式将某个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的尾部的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释放给系统。释放内存是根据配置和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中累积的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数量来执行的，具体的算法见函数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PageHeap::IncrementalScavenge(Length 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 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938225" y="1372491"/>
            <a:ext cx="4205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normal: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未释放给系统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returned: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已经调用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madvise(MADV_DONTNEED)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还给系统，但是虚拟内存还在，仍然可以访问，如果已经释放，会产生缺页中断，重新申请内存</a:t>
            </a:r>
          </a:p>
        </p:txBody>
      </p:sp>
    </p:spTree>
    <p:extLst>
      <p:ext uri="{BB962C8B-B14F-4D97-AF65-F5344CB8AC3E}">
        <p14:creationId xmlns:p14="http://schemas.microsoft.com/office/powerpoint/2010/main" val="2126982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3680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的管理，管理相邻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56586"/>
              </p:ext>
            </p:extLst>
          </p:nvPr>
        </p:nvGraphicFramePr>
        <p:xfrm>
          <a:off x="2136571" y="7652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31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2845" y="513195"/>
            <a:ext cx="2509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位系统，两层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1676"/>
              </p:ext>
            </p:extLst>
          </p:nvPr>
        </p:nvGraphicFramePr>
        <p:xfrm>
          <a:off x="612571" y="13748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16383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线箭头连接符 53"/>
          <p:cNvCxnSpPr>
            <a:endCxn id="53" idx="0"/>
          </p:cNvCxnSpPr>
          <p:nvPr/>
        </p:nvCxnSpPr>
        <p:spPr>
          <a:xfrm flipH="1">
            <a:off x="2136571" y="1009129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24995" y="132954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直线箭头连接符 57"/>
          <p:cNvCxnSpPr>
            <a:endCxn id="61" idx="0"/>
          </p:cNvCxnSpPr>
          <p:nvPr/>
        </p:nvCxnSpPr>
        <p:spPr>
          <a:xfrm flipH="1">
            <a:off x="897040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27908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直线箭头连接符 62"/>
          <p:cNvCxnSpPr/>
          <p:nvPr/>
        </p:nvCxnSpPr>
        <p:spPr>
          <a:xfrm flipH="1">
            <a:off x="1527044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1257912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51881" y="19749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4928138" y="1024091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17430"/>
              </p:ext>
            </p:extLst>
          </p:nvPr>
        </p:nvGraphicFramePr>
        <p:xfrm>
          <a:off x="2136571" y="35870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文本框 71"/>
          <p:cNvSpPr txBox="1"/>
          <p:nvPr/>
        </p:nvSpPr>
        <p:spPr>
          <a:xfrm>
            <a:off x="0" y="2582641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位系统，三层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31918"/>
              </p:ext>
            </p:extLst>
          </p:nvPr>
        </p:nvGraphicFramePr>
        <p:xfrm>
          <a:off x="612571" y="41966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2047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直线箭头连接符 76"/>
          <p:cNvCxnSpPr/>
          <p:nvPr/>
        </p:nvCxnSpPr>
        <p:spPr>
          <a:xfrm flipH="1">
            <a:off x="2136571" y="3830848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824995" y="415125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 flipH="1">
            <a:off x="897040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627908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直线箭头连接符 82"/>
          <p:cNvCxnSpPr/>
          <p:nvPr/>
        </p:nvCxnSpPr>
        <p:spPr>
          <a:xfrm flipH="1">
            <a:off x="1527044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1257912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951881" y="479662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>
            <a:off x="4928138" y="3845810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79368"/>
              </p:ext>
            </p:extLst>
          </p:nvPr>
        </p:nvGraphicFramePr>
        <p:xfrm>
          <a:off x="3680816" y="2970370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3" name="直线箭头连接符 112"/>
          <p:cNvCxnSpPr/>
          <p:nvPr/>
        </p:nvCxnSpPr>
        <p:spPr>
          <a:xfrm flipH="1">
            <a:off x="3680816" y="3214210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369240" y="353462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5" name="直线箭头连接符 114"/>
          <p:cNvCxnSpPr/>
          <p:nvPr/>
        </p:nvCxnSpPr>
        <p:spPr>
          <a:xfrm>
            <a:off x="6472383" y="3229172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0" y="5283630"/>
            <a:ext cx="7305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通过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pages-&gt;span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的对应关系。对于任何一个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，就能知道其前后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，从而可以判断是否可以进行合并。</a:t>
            </a:r>
          </a:p>
        </p:txBody>
      </p:sp>
    </p:spTree>
    <p:extLst>
      <p:ext uri="{BB962C8B-B14F-4D97-AF65-F5344CB8AC3E}">
        <p14:creationId xmlns:p14="http://schemas.microsoft.com/office/powerpoint/2010/main" val="1331203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46221"/>
            <a:ext cx="8967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的链表节点没有额外的空间，而是复用节点本身：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，程序不会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crash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，但是会出现未知错误；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之后还进行操作，会出现链表错误，第二次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会造成未知错误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76"/>
              </p:ext>
            </p:extLst>
          </p:nvPr>
        </p:nvGraphicFramePr>
        <p:xfrm>
          <a:off x="1523996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80997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8734" y="1382733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直线箭头连接符 8"/>
          <p:cNvCxnSpPr>
            <a:stCxn id="8" idx="3"/>
            <a:endCxn id="6" idx="1"/>
          </p:cNvCxnSpPr>
          <p:nvPr/>
        </p:nvCxnSpPr>
        <p:spPr>
          <a:xfrm>
            <a:off x="1066998" y="1518920"/>
            <a:ext cx="456998" cy="76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79820"/>
              </p:ext>
            </p:extLst>
          </p:nvPr>
        </p:nvGraphicFramePr>
        <p:xfrm>
          <a:off x="3365255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822255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38323"/>
              </p:ext>
            </p:extLst>
          </p:nvPr>
        </p:nvGraphicFramePr>
        <p:xfrm>
          <a:off x="5206514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63513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0090"/>
              </p:ext>
            </p:extLst>
          </p:nvPr>
        </p:nvGraphicFramePr>
        <p:xfrm>
          <a:off x="7047772" y="1397000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04771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6" idx="2"/>
            <a:endCxn id="12" idx="1"/>
          </p:cNvCxnSpPr>
          <p:nvPr/>
        </p:nvCxnSpPr>
        <p:spPr>
          <a:xfrm rot="5400000" flipH="1" flipV="1">
            <a:off x="2714565" y="1142550"/>
            <a:ext cx="198120" cy="1103259"/>
          </a:xfrm>
          <a:prstGeom prst="bentConnector4">
            <a:avLst>
              <a:gd name="adj1" fmla="val -115385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 flipH="1" flipV="1">
            <a:off x="4396514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5400000" flipH="1" flipV="1">
            <a:off x="6237772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6568"/>
              </p:ext>
            </p:extLst>
          </p:nvPr>
        </p:nvGraphicFramePr>
        <p:xfrm>
          <a:off x="3372458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829459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直线箭头连接符 37"/>
          <p:cNvCxnSpPr>
            <a:stCxn id="48" idx="3"/>
            <a:endCxn id="49" idx="1"/>
          </p:cNvCxnSpPr>
          <p:nvPr/>
        </p:nvCxnSpPr>
        <p:spPr>
          <a:xfrm>
            <a:off x="1066998" y="2427938"/>
            <a:ext cx="460056" cy="61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6596"/>
              </p:ext>
            </p:extLst>
          </p:nvPr>
        </p:nvGraphicFramePr>
        <p:xfrm>
          <a:off x="5245843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5702842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54267"/>
              </p:ext>
            </p:extLst>
          </p:nvPr>
        </p:nvGraphicFramePr>
        <p:xfrm>
          <a:off x="7087101" y="2291752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7544100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5" idx="0"/>
            <a:endCxn id="49" idx="1"/>
          </p:cNvCxnSpPr>
          <p:nvPr/>
        </p:nvCxnSpPr>
        <p:spPr>
          <a:xfrm rot="16200000" flipH="1" flipV="1">
            <a:off x="2719696" y="1099110"/>
            <a:ext cx="198120" cy="2583404"/>
          </a:xfrm>
          <a:prstGeom prst="bentConnector4">
            <a:avLst>
              <a:gd name="adj1" fmla="val -115385"/>
              <a:gd name="adj2" fmla="val 10884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 flipH="1" flipV="1">
            <a:off x="2558312" y="1718164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5400000" flipH="1" flipV="1">
            <a:off x="6277101" y="1711671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28734" y="229175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09793"/>
              </p:ext>
            </p:extLst>
          </p:nvPr>
        </p:nvGraphicFramePr>
        <p:xfrm>
          <a:off x="1527054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0x7fffab50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1984054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3017"/>
              </p:ext>
            </p:extLst>
          </p:nvPr>
        </p:nvGraphicFramePr>
        <p:xfrm>
          <a:off x="1523996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0x7fffabcf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文本框 164"/>
          <p:cNvSpPr txBox="1"/>
          <p:nvPr/>
        </p:nvSpPr>
        <p:spPr>
          <a:xfrm>
            <a:off x="1980997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528734" y="3813472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7" name="直线箭头连接符 166"/>
          <p:cNvCxnSpPr>
            <a:stCxn id="170" idx="3"/>
            <a:endCxn id="168" idx="1"/>
          </p:cNvCxnSpPr>
          <p:nvPr/>
        </p:nvCxnSpPr>
        <p:spPr>
          <a:xfrm flipH="1">
            <a:off x="3365255" y="4025859"/>
            <a:ext cx="33172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表格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12512"/>
              </p:ext>
            </p:extLst>
          </p:nvPr>
        </p:nvGraphicFramePr>
        <p:xfrm>
          <a:off x="3365255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文本框 168"/>
          <p:cNvSpPr txBox="1"/>
          <p:nvPr/>
        </p:nvSpPr>
        <p:spPr>
          <a:xfrm>
            <a:off x="3822255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0386"/>
              </p:ext>
            </p:extLst>
          </p:nvPr>
        </p:nvGraphicFramePr>
        <p:xfrm>
          <a:off x="5206514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63513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248"/>
              </p:ext>
            </p:extLst>
          </p:nvPr>
        </p:nvGraphicFramePr>
        <p:xfrm>
          <a:off x="7047772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文本框 172"/>
          <p:cNvSpPr txBox="1"/>
          <p:nvPr/>
        </p:nvSpPr>
        <p:spPr>
          <a:xfrm>
            <a:off x="7504771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5" name="肘形连接符 174"/>
          <p:cNvCxnSpPr/>
          <p:nvPr/>
        </p:nvCxnSpPr>
        <p:spPr>
          <a:xfrm rot="5400000" flipH="1" flipV="1">
            <a:off x="4396514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/>
          <p:nvPr/>
        </p:nvCxnSpPr>
        <p:spPr>
          <a:xfrm rot="5400000" flipH="1" flipV="1">
            <a:off x="6237772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523996" y="3403545"/>
            <a:ext cx="1449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0x7fffabe0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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0x7fffabcf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9" name="直线箭头连接符 178"/>
          <p:cNvCxnSpPr>
            <a:endCxn id="184" idx="0"/>
          </p:cNvCxnSpPr>
          <p:nvPr/>
        </p:nvCxnSpPr>
        <p:spPr>
          <a:xfrm>
            <a:off x="1853255" y="4057658"/>
            <a:ext cx="101621" cy="357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1685744" y="4415348"/>
            <a:ext cx="538264" cy="2723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695611" y="2818362"/>
            <a:ext cx="40262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：内存泄漏，以及再次申请时出现申请的地址空间一致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078928" y="4785270"/>
            <a:ext cx="48091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之后还进行如减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1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操作，会出现链表错误，再次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会分配到未知的内存空间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6225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6211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/>
              <a:t>每个</a:t>
            </a:r>
            <a:r>
              <a:rPr lang="en-US" altLang="zh-CN" sz="1000"/>
              <a:t>ThreadCache</a:t>
            </a:r>
            <a:r>
              <a:rPr lang="zh-CN" altLang="en-US" sz="1000"/>
              <a:t>设置了</a:t>
            </a:r>
            <a:r>
              <a:rPr lang="en-US" altLang="zh-CN" sz="1000"/>
              <a:t>max_size</a:t>
            </a:r>
            <a:r>
              <a:rPr lang="zh-CN" altLang="en-US" sz="1000"/>
              <a:t>，它代表一个线程缓存中所有</a:t>
            </a:r>
            <a:r>
              <a:rPr lang="en-US" altLang="zh-CN" sz="1000"/>
              <a:t>free list</a:t>
            </a:r>
            <a:r>
              <a:rPr lang="zh-CN" altLang="en-US" sz="1000"/>
              <a:t>占用空间的总大小</a:t>
            </a:r>
            <a:r>
              <a:rPr lang="en-US" altLang="zh-CN" sz="1000"/>
              <a:t>(</a:t>
            </a:r>
            <a:r>
              <a:rPr lang="zh-CN" altLang="en-US" sz="1000"/>
              <a:t>初始的的大小为</a:t>
            </a:r>
            <a:r>
              <a:rPr lang="en-US" altLang="zh-CN" sz="1000"/>
              <a:t>64K)</a:t>
            </a:r>
            <a:r>
              <a:rPr lang="zh-CN" altLang="en-US" sz="1000"/>
              <a:t>，当一个</a:t>
            </a:r>
            <a:r>
              <a:rPr lang="en-US" altLang="zh-CN" sz="1000"/>
              <a:t>ThreadCache</a:t>
            </a:r>
            <a:r>
              <a:rPr lang="zh-CN" altLang="en-US" sz="1000"/>
              <a:t>中总的</a:t>
            </a:r>
            <a:r>
              <a:rPr lang="en-US" altLang="zh-CN" sz="1000"/>
              <a:t>free list</a:t>
            </a:r>
            <a:r>
              <a:rPr lang="zh-CN" altLang="en-US" sz="1000"/>
              <a:t>大小超过</a:t>
            </a:r>
            <a:r>
              <a:rPr lang="en-US" altLang="zh-CN" sz="1000"/>
              <a:t>max_size</a:t>
            </a:r>
            <a:r>
              <a:rPr lang="zh-CN" altLang="en-US" sz="1000"/>
              <a:t>之后，</a:t>
            </a:r>
            <a:r>
              <a:rPr lang="en-US" altLang="zh-CN" sz="1000"/>
              <a:t>tcmalloc</a:t>
            </a:r>
            <a:r>
              <a:rPr lang="zh-CN" altLang="en-US" sz="1000"/>
              <a:t>就会遍历此</a:t>
            </a:r>
            <a:r>
              <a:rPr lang="en-US" altLang="zh-CN" sz="1000"/>
              <a:t>ThreadCache</a:t>
            </a:r>
            <a:r>
              <a:rPr lang="zh-CN" altLang="en-US" sz="1000"/>
              <a:t>中所有空闲列表，将空闲列表中的一些对象回收到</a:t>
            </a:r>
            <a:r>
              <a:rPr lang="en-US" altLang="zh-CN" sz="1000"/>
              <a:t>CentralFreeList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</a:rPr>
              <a:t>在回收完之后，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会检查所有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的总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是否超过</a:t>
            </a:r>
            <a:r>
              <a:rPr lang="en-US" altLang="zh-CN" sz="1000">
                <a:effectLst/>
              </a:rPr>
              <a:t>TCMALLOC_MAX_TOTAL_THREAD_CACHE_BYTES(</a:t>
            </a:r>
            <a:r>
              <a:rPr lang="zh-CN" altLang="en-US" sz="1000">
                <a:effectLst/>
              </a:rPr>
              <a:t>默认为</a:t>
            </a:r>
            <a:r>
              <a:rPr lang="en-US" altLang="zh-CN" sz="1000">
                <a:effectLst/>
              </a:rPr>
              <a:t>16M)</a:t>
            </a:r>
            <a:r>
              <a:rPr lang="zh-CN" altLang="en-US" sz="1000"/>
              <a:t>。</a:t>
            </a:r>
            <a:r>
              <a:rPr lang="zh-CN" altLang="en-US" sz="1000">
                <a:effectLst/>
              </a:rPr>
              <a:t>如果还没有超过，则增加此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值，如果超过，则通过轮询的方式向其他线程要部分配额，每次增加</a:t>
            </a:r>
            <a:r>
              <a:rPr lang="en-US" altLang="zh-CN" sz="1000">
                <a:effectLst/>
              </a:rPr>
              <a:t>64K</a:t>
            </a:r>
            <a:r>
              <a:rPr lang="zh-CN" altLang="en-US" sz="1000">
                <a:effectLst/>
              </a:rPr>
              <a:t>。通过这种方式，对缓存需求大的线程会得到更大的配额。</a:t>
            </a:r>
            <a:endParaRPr lang="en-US" altLang="zh-CN" sz="1000">
              <a:effectLst/>
            </a:endParaRPr>
          </a:p>
          <a:p>
            <a:endParaRPr lang="zh-CN" altLang="en-US" sz="1000">
              <a:effectLst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</a:rPr>
              <a:t>TCMALLOC_MAX_TOTAL_THREAD_CACHE_BYTES</a:t>
            </a:r>
            <a:r>
              <a:rPr lang="zh-CN" altLang="en-US" sz="1000">
                <a:effectLst/>
              </a:rPr>
              <a:t>的默认值可能不够，如果怀疑应用程序在多线程环境下由于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中的锁争用而引发性能问题，可以尝试增加此值；方法有两种，一种是通过环境变量设置，一种是通过</a:t>
            </a:r>
            <a:r>
              <a:rPr lang="en-US" altLang="zh-CN" sz="1000">
                <a:effectLst/>
              </a:rPr>
              <a:t>MallocExtension::instance()-&gt;SetNumericProperty(“tcmalloc.max_total_thread_cache_bytes”, bytes)</a:t>
            </a:r>
            <a:r>
              <a:rPr lang="zh-CN" altLang="en-US" sz="1000">
                <a:effectLst/>
              </a:rPr>
              <a:t>设置。</a:t>
            </a:r>
            <a:endParaRPr lang="en-US" altLang="zh-CN" sz="100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306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46221"/>
            <a:ext cx="8433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gperftools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2006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年起，最新维护在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2019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月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目前常见用于数据库和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nginx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处理高并发场景下内存申请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在华为，从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3ms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上看到的的部门使用的有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CloudBU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对象存储项目群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/CloudBU CDN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消费者云服务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云核分组核心网数据部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无线基础平台开发部等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thread-cache/central-cache/pageheap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三层的核心代码量大概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6000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行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使用简单：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直接安装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libunwind/libgperftools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在应用链接时加上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-ltcmalloc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即可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替换原理：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glibc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gcc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默认在最后链接的动态库，所以链接的时候先链接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，最后调到的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malloc/free/new/delete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等接口都是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7108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330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init size-map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2324993"/>
            <a:ext cx="4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" name="肘形连接符 4"/>
          <p:cNvCxnSpPr>
            <a:stCxn id="3" idx="3"/>
            <a:endCxn id="6" idx="1"/>
          </p:cNvCxnSpPr>
          <p:nvPr/>
        </p:nvCxnSpPr>
        <p:spPr>
          <a:xfrm flipV="1">
            <a:off x="432000" y="790696"/>
            <a:ext cx="317772" cy="164229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49772" y="682696"/>
            <a:ext cx="19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InitTCMallocTransferNumObjects()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772" y="590641"/>
            <a:ext cx="630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可通过环境变量配置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TCMALLOC_TRANSFER_NUM_OBJ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，设置一次从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获取多少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的最大值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FLAGS_tcmalloc_transfer_num_objects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，默认是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9772" y="1365623"/>
            <a:ext cx="3567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for (size_t size = kAlignment; size &lt;= kMaxSize; size += alignment)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" name="肘形连接符 12"/>
          <p:cNvCxnSpPr>
            <a:stCxn id="3" idx="3"/>
            <a:endCxn id="12" idx="1"/>
          </p:cNvCxnSpPr>
          <p:nvPr/>
        </p:nvCxnSpPr>
        <p:spPr>
          <a:xfrm flipV="1">
            <a:off x="432000" y="1488734"/>
            <a:ext cx="317772" cy="944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586173" y="1156479"/>
            <a:ext cx="18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alignment = AlignmentForSize()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86173" y="1715188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blocks_to_move = NumMoveSize(size) / 4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49772" y="3858775"/>
            <a:ext cx="35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num_objects_to_move_[c] = NumMoveSize(ByteSizeForClass(cl))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3" idx="3"/>
            <a:endCxn id="19" idx="1"/>
          </p:cNvCxnSpPr>
          <p:nvPr/>
        </p:nvCxnSpPr>
        <p:spPr>
          <a:xfrm>
            <a:off x="432000" y="2432993"/>
            <a:ext cx="317772" cy="153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3"/>
            <a:endCxn id="17" idx="1"/>
          </p:cNvCxnSpPr>
          <p:nvPr/>
        </p:nvCxnSpPr>
        <p:spPr>
          <a:xfrm flipV="1">
            <a:off x="4317561" y="1264479"/>
            <a:ext cx="268612" cy="224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18" idx="1"/>
          </p:cNvCxnSpPr>
          <p:nvPr/>
        </p:nvCxnSpPr>
        <p:spPr>
          <a:xfrm>
            <a:off x="4317561" y="1488734"/>
            <a:ext cx="268612" cy="3344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86173" y="2194721"/>
            <a:ext cx="446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class_to_pages_[sc] = my_pages;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去多少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class-size */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class_to_size_[sc] = size;            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to size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1" name="肘形连接符 30"/>
          <p:cNvCxnSpPr>
            <a:stCxn id="12" idx="3"/>
            <a:endCxn id="30" idx="1"/>
          </p:cNvCxnSpPr>
          <p:nvPr/>
        </p:nvCxnSpPr>
        <p:spPr>
          <a:xfrm>
            <a:off x="4317561" y="1488734"/>
            <a:ext cx="268612" cy="906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581193" y="885575"/>
            <a:ext cx="2602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&gt; 256K, alignment = 64K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[128, 256K], alignment = LgFloor(size) / 8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[16, 128], alignment = 16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6" name="肘形连接符 35"/>
          <p:cNvCxnSpPr>
            <a:stCxn id="17" idx="3"/>
            <a:endCxn id="35" idx="1"/>
          </p:cNvCxnSpPr>
          <p:nvPr/>
        </p:nvCxnSpPr>
        <p:spPr>
          <a:xfrm flipV="1">
            <a:off x="6386173" y="1162574"/>
            <a:ext cx="195020" cy="101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158818" y="1452853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0" name="肘形连接符 39"/>
          <p:cNvCxnSpPr>
            <a:stCxn id="18" idx="3"/>
            <a:endCxn id="39" idx="1"/>
          </p:cNvCxnSpPr>
          <p:nvPr/>
        </p:nvCxnSpPr>
        <p:spPr>
          <a:xfrm flipV="1">
            <a:off x="6962173" y="1806796"/>
            <a:ext cx="196645" cy="16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49772" y="3078869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class_array_[ClassIndex(s)] = c; /* object size to size-class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" idx="3"/>
            <a:endCxn id="44" idx="1"/>
          </p:cNvCxnSpPr>
          <p:nvPr/>
        </p:nvCxnSpPr>
        <p:spPr>
          <a:xfrm>
            <a:off x="432000" y="2432993"/>
            <a:ext cx="317772" cy="768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828176" y="3275748"/>
            <a:ext cx="2109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99128" y="3795437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0" name="肘形连接符 49"/>
          <p:cNvCxnSpPr>
            <a:stCxn id="19" idx="3"/>
            <a:endCxn id="49" idx="1"/>
          </p:cNvCxnSpPr>
          <p:nvPr/>
        </p:nvCxnSpPr>
        <p:spPr>
          <a:xfrm>
            <a:off x="4277772" y="3966775"/>
            <a:ext cx="321356" cy="1826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5400000" flipH="1" flipV="1">
            <a:off x="3699526" y="2453811"/>
            <a:ext cx="1404000" cy="1476000"/>
          </a:xfrm>
          <a:prstGeom prst="bentConnector3">
            <a:avLst>
              <a:gd name="adj1" fmla="val 4439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67502" y="4097726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 num to move from central-cache to 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5" y="4847744"/>
            <a:ext cx="52012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Avoid bringing too many objects into small object free lists.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large: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waste memory with extra objects sitting in the thread caches.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The central freelist holds its lock for too long while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building a linked list of objects, slowing down the allocations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of other threads.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small: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go to the central freelist too often and we have to acquire its lock each time.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This value strikes a balance between the constraints above.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26246" y="4858716"/>
            <a:ext cx="3419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Size Expression Index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------------------------------------------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0     (0 + 7) / 8                    0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     (1 + 7) / 8                    1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1024  (1024 + 7) / 8                 128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1025  (1025 + 127 + (120&lt;&lt;7)) / 128  129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32768 (32768 + 127 + (120&lt;&lt;7)) / 128 376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2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SmartNIC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1143319-F0CC-BC4B-8CB8-2870454327F1}"/>
              </a:ext>
            </a:extLst>
          </p:cNvPr>
          <p:cNvSpPr/>
          <p:nvPr/>
        </p:nvSpPr>
        <p:spPr>
          <a:xfrm>
            <a:off x="4835949" y="1927782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vhost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4325507" y="1229100"/>
            <a:ext cx="1165605" cy="698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11609" y="1535373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</a:t>
            </a:r>
            <a:r>
              <a:rPr kumimoji="1" lang="en-US" altLang="zh-CN" sz="1000"/>
              <a:t>Vhost</a:t>
            </a:r>
            <a:r>
              <a:rPr kumimoji="1" lang="zh-CN" altLang="en-US" sz="1000"/>
              <a:t>轮询到有报文或者</a:t>
            </a:r>
            <a:r>
              <a:rPr kumimoji="1" lang="en-US" altLang="zh-CN" sz="1000"/>
              <a:t>vm kick vhost</a:t>
            </a:r>
            <a:r>
              <a:rPr kumimoji="1" lang="zh-CN" altLang="en-US" sz="1000"/>
              <a:t>有报文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9D09C1-F89F-634C-9B02-32FCD3E80FD1}"/>
              </a:ext>
            </a:extLst>
          </p:cNvPr>
          <p:cNvSpPr txBox="1"/>
          <p:nvPr/>
        </p:nvSpPr>
        <p:spPr>
          <a:xfrm>
            <a:off x="6146275" y="1992331"/>
            <a:ext cx="299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如果需要</a:t>
            </a:r>
            <a:r>
              <a:rPr kumimoji="1" lang="en-US" altLang="zh-CN" sz="1000" err="1"/>
              <a:t>vhost</a:t>
            </a:r>
            <a:r>
              <a:rPr kumimoji="1" lang="zh-CN" altLang="en-US" sz="1000"/>
              <a:t> </a:t>
            </a:r>
            <a:r>
              <a:rPr kumimoji="1" lang="en-US" altLang="zh-CN" sz="1000"/>
              <a:t>touch</a:t>
            </a:r>
            <a:r>
              <a:rPr kumimoji="1" lang="zh-CN" altLang="en-US" sz="1000"/>
              <a:t>报文，则将</a:t>
            </a:r>
            <a:r>
              <a:rPr kumimoji="1" lang="en-US" altLang="zh-CN" sz="1000" err="1"/>
              <a:t>vm</a:t>
            </a:r>
            <a:r>
              <a:rPr kumimoji="1" lang="zh-CN" altLang="en-US" sz="1000"/>
              <a:t>看到的地址</a:t>
            </a:r>
            <a:r>
              <a:rPr kumimoji="1" lang="en-US" altLang="zh-CN" sz="1000" err="1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 err="1"/>
              <a:t>vhost</a:t>
            </a:r>
            <a:r>
              <a:rPr kumimoji="1" lang="zh-CN" altLang="en-US" sz="1000"/>
              <a:t>看到的</a:t>
            </a:r>
            <a:r>
              <a:rPr kumimoji="1" lang="en-US" altLang="zh-CN" sz="1000" err="1"/>
              <a:t>vva</a:t>
            </a:r>
            <a:endParaRPr kumimoji="1" lang="en-US" altLang="zh-CN" sz="1000"/>
          </a:p>
          <a:p>
            <a:r>
              <a:rPr kumimoji="1" lang="zh-CN" altLang="en-US" sz="1000"/>
              <a:t>如果不需要，则直接将</a:t>
            </a:r>
            <a:r>
              <a:rPr kumimoji="1" lang="en-US" altLang="zh-CN" sz="1000" err="1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看到的</a:t>
            </a:r>
            <a:r>
              <a:rPr kumimoji="1" lang="en-US" altLang="zh-CN" sz="1000" err="1"/>
              <a:t>hpa</a:t>
            </a:r>
            <a:endParaRPr kumimoji="1" lang="zh-CN" altLang="en-US" sz="100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348241" y="2938738"/>
            <a:ext cx="299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 err="1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SmartNIC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19000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2016936" y="2549310"/>
            <a:ext cx="68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48936" y="2426199"/>
            <a:ext cx="4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82936" y="2672420"/>
            <a:ext cx="0" cy="2565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02425" y="2881721"/>
            <a:ext cx="1653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5.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 DMA</a:t>
            </a:r>
            <a:r>
              <a:rPr kumimoji="1" lang="zh-CN" altLang="en-US" sz="1000"/>
              <a:t>数据报文</a:t>
            </a:r>
          </a:p>
        </p:txBody>
      </p:sp>
    </p:spTree>
    <p:extLst>
      <p:ext uri="{BB962C8B-B14F-4D97-AF65-F5344CB8AC3E}">
        <p14:creationId xmlns:p14="http://schemas.microsoft.com/office/powerpoint/2010/main" val="181047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7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tc_malloc()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6" idx="1"/>
          </p:cNvCxnSpPr>
          <p:nvPr/>
        </p:nvCxnSpPr>
        <p:spPr>
          <a:xfrm>
            <a:off x="1004479" y="1397223"/>
            <a:ext cx="222685" cy="10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allocate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7164" y="139722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malloc_fast_path()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96429" y="30221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*cache = getFastPathCache()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2379164" y="138221"/>
            <a:ext cx="317265" cy="1367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96429" y="622747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GetSizeClass()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30333" y="406747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ClassIndexMaybe()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6429" y="1215273"/>
            <a:ext cx="111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8" name="肘形连接符 17"/>
          <p:cNvCxnSpPr>
            <a:stCxn id="15" idx="3"/>
            <a:endCxn id="16" idx="1"/>
          </p:cNvCxnSpPr>
          <p:nvPr/>
        </p:nvCxnSpPr>
        <p:spPr>
          <a:xfrm flipV="1">
            <a:off x="3596429" y="514747"/>
            <a:ext cx="333904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  <a:endCxn id="15" idx="1"/>
          </p:cNvCxnSpPr>
          <p:nvPr/>
        </p:nvCxnSpPr>
        <p:spPr>
          <a:xfrm flipV="1">
            <a:off x="2379164" y="730747"/>
            <a:ext cx="317265" cy="774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02696" y="330637"/>
            <a:ext cx="346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1K,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+ 7) / 8]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256k,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+ 127 + 120 * 128) / 128]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6948" y="838747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*cl = class_array_[idx]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9" name="肘形连接符 28"/>
          <p:cNvCxnSpPr>
            <a:stCxn id="15" idx="3"/>
            <a:endCxn id="28" idx="1"/>
          </p:cNvCxnSpPr>
          <p:nvPr/>
        </p:nvCxnSpPr>
        <p:spPr>
          <a:xfrm>
            <a:off x="3596429" y="730747"/>
            <a:ext cx="330519" cy="231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23243" y="1182018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class_to_size_[cl]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5" name="肘形连接符 34"/>
          <p:cNvCxnSpPr>
            <a:stCxn id="17" idx="3"/>
            <a:endCxn id="34" idx="1"/>
          </p:cNvCxnSpPr>
          <p:nvPr/>
        </p:nvCxnSpPr>
        <p:spPr>
          <a:xfrm flipV="1">
            <a:off x="3812429" y="1305129"/>
            <a:ext cx="210814" cy="18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3"/>
            <a:endCxn id="17" idx="1"/>
          </p:cNvCxnSpPr>
          <p:nvPr/>
        </p:nvCxnSpPr>
        <p:spPr>
          <a:xfrm flipV="1">
            <a:off x="2379164" y="1323273"/>
            <a:ext cx="317265" cy="1819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696429" y="1672728"/>
            <a:ext cx="19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cache-&gt;TryRecordAllocationFast()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4" name="肘形连接符 43"/>
          <p:cNvCxnSpPr>
            <a:stCxn id="6" idx="3"/>
            <a:endCxn id="43" idx="1"/>
          </p:cNvCxnSpPr>
          <p:nvPr/>
        </p:nvCxnSpPr>
        <p:spPr>
          <a:xfrm>
            <a:off x="2379164" y="1505223"/>
            <a:ext cx="317265" cy="275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696429" y="2689833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cache-&gt;Allocate()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9" name="肘形连接符 48"/>
          <p:cNvCxnSpPr>
            <a:stCxn id="6" idx="3"/>
            <a:endCxn id="48" idx="1"/>
          </p:cNvCxnSpPr>
          <p:nvPr/>
        </p:nvCxnSpPr>
        <p:spPr>
          <a:xfrm>
            <a:off x="2379164" y="1505223"/>
            <a:ext cx="317265" cy="1292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059243" y="1983802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 *list = &amp;list_[c]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3" name="肘形连接符 52"/>
          <p:cNvCxnSpPr>
            <a:stCxn id="48" idx="3"/>
            <a:endCxn id="52" idx="1"/>
          </p:cNvCxnSpPr>
          <p:nvPr/>
        </p:nvCxnSpPr>
        <p:spPr>
          <a:xfrm flipV="1">
            <a:off x="3776429" y="2106913"/>
            <a:ext cx="282814" cy="690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059243" y="259598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142141" y="234759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48" idx="3"/>
            <a:endCxn id="56" idx="1"/>
          </p:cNvCxnSpPr>
          <p:nvPr/>
        </p:nvCxnSpPr>
        <p:spPr>
          <a:xfrm flipV="1">
            <a:off x="3776429" y="2703989"/>
            <a:ext cx="282814" cy="93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6" idx="3"/>
            <a:endCxn id="57" idx="1"/>
          </p:cNvCxnSpPr>
          <p:nvPr/>
        </p:nvCxnSpPr>
        <p:spPr>
          <a:xfrm flipV="1">
            <a:off x="4923243" y="2455599"/>
            <a:ext cx="218898" cy="248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006141" y="233248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弹出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首个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42141" y="267513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length_--;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if (length_ &lt; lowater_)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    lowater_ = length_;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1" name="肘形连接符 70"/>
          <p:cNvCxnSpPr>
            <a:stCxn id="56" idx="3"/>
            <a:endCxn id="70" idx="1"/>
          </p:cNvCxnSpPr>
          <p:nvPr/>
        </p:nvCxnSpPr>
        <p:spPr>
          <a:xfrm>
            <a:off x="4923243" y="2703989"/>
            <a:ext cx="218898" cy="248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059243" y="3447837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肘形连接符 74"/>
          <p:cNvCxnSpPr>
            <a:stCxn id="48" idx="3"/>
            <a:endCxn id="74" idx="1"/>
          </p:cNvCxnSpPr>
          <p:nvPr/>
        </p:nvCxnSpPr>
        <p:spPr>
          <a:xfrm>
            <a:off x="3776429" y="2797833"/>
            <a:ext cx="282814" cy="758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059243" y="3105371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-= size;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574141" y="3447837"/>
            <a:ext cx="3127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如果没有从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分配到内存，找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肘形连接符 82"/>
          <p:cNvCxnSpPr>
            <a:stCxn id="48" idx="3"/>
            <a:endCxn id="81" idx="1"/>
          </p:cNvCxnSpPr>
          <p:nvPr/>
        </p:nvCxnSpPr>
        <p:spPr>
          <a:xfrm>
            <a:off x="3776429" y="2797833"/>
            <a:ext cx="282814" cy="430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0" y="4866028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946601" y="3815794"/>
            <a:ext cx="21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batch_size = num_objects_to_move(cl)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肘形连接符 88"/>
          <p:cNvCxnSpPr>
            <a:stCxn id="87" idx="3"/>
            <a:endCxn id="88" idx="1"/>
          </p:cNvCxnSpPr>
          <p:nvPr/>
        </p:nvCxnSpPr>
        <p:spPr>
          <a:xfrm flipV="1">
            <a:off x="1548000" y="3923794"/>
            <a:ext cx="398601" cy="1050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946601" y="4268919"/>
            <a:ext cx="28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num_to_move = min(list-&gt;max_length(), batch_size)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1946601" y="5007414"/>
            <a:ext cx="27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central_cache()[cl].RemoveRange(&amp;start, &amp;end)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87" idx="3"/>
            <a:endCxn id="93" idx="1"/>
          </p:cNvCxnSpPr>
          <p:nvPr/>
        </p:nvCxnSpPr>
        <p:spPr>
          <a:xfrm flipV="1">
            <a:off x="1548000" y="4376919"/>
            <a:ext cx="398601" cy="5971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7" idx="3"/>
            <a:endCxn id="94" idx="1"/>
          </p:cNvCxnSpPr>
          <p:nvPr/>
        </p:nvCxnSpPr>
        <p:spPr>
          <a:xfrm>
            <a:off x="1548000" y="4974028"/>
            <a:ext cx="398601" cy="1413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946601" y="5580576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+= byte_size * fetch_count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946601" y="6052581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肘形连接符 102"/>
          <p:cNvCxnSpPr>
            <a:stCxn id="87" idx="3"/>
            <a:endCxn id="102" idx="1"/>
          </p:cNvCxnSpPr>
          <p:nvPr/>
        </p:nvCxnSpPr>
        <p:spPr>
          <a:xfrm>
            <a:off x="1548000" y="4974028"/>
            <a:ext cx="398601" cy="1186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7" idx="3"/>
            <a:endCxn id="101" idx="1"/>
          </p:cNvCxnSpPr>
          <p:nvPr/>
        </p:nvCxnSpPr>
        <p:spPr>
          <a:xfrm>
            <a:off x="1548000" y="4974028"/>
            <a:ext cx="398601" cy="729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946601" y="6437772"/>
            <a:ext cx="7093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增加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非慢启动：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，则每次增加一个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大小，但是不能超过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8192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，而且是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的倍数</a:t>
            </a:r>
          </a:p>
        </p:txBody>
      </p:sp>
      <p:cxnSp>
        <p:nvCxnSpPr>
          <p:cNvPr id="110" name="肘形连接符 109"/>
          <p:cNvCxnSpPr>
            <a:stCxn id="87" idx="3"/>
            <a:endCxn id="109" idx="1"/>
          </p:cNvCxnSpPr>
          <p:nvPr/>
        </p:nvCxnSpPr>
        <p:spPr>
          <a:xfrm>
            <a:off x="1548000" y="4974028"/>
            <a:ext cx="398601" cy="1663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930711" y="4364561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slot = --used_slots;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TCEntry *entry = &amp;tc_slots_[slot];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*start = entry-&gt;head;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*end = entry-&gt;tail;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4930711" y="5146176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FetchFromOneSpansSafe()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930711" y="5518100"/>
            <a:ext cx="1332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4930711" y="5850663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7" name="肘形连接符 116"/>
          <p:cNvCxnSpPr>
            <a:stCxn id="94" idx="3"/>
            <a:endCxn id="113" idx="1"/>
          </p:cNvCxnSpPr>
          <p:nvPr/>
        </p:nvCxnSpPr>
        <p:spPr>
          <a:xfrm flipV="1">
            <a:off x="4646601" y="4718504"/>
            <a:ext cx="284110" cy="396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94" idx="3"/>
            <a:endCxn id="114" idx="1"/>
          </p:cNvCxnSpPr>
          <p:nvPr/>
        </p:nvCxnSpPr>
        <p:spPr>
          <a:xfrm>
            <a:off x="4646601" y="5115414"/>
            <a:ext cx="284110" cy="138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94" idx="3"/>
            <a:endCxn id="115" idx="1"/>
          </p:cNvCxnSpPr>
          <p:nvPr/>
        </p:nvCxnSpPr>
        <p:spPr>
          <a:xfrm>
            <a:off x="4646601" y="5115414"/>
            <a:ext cx="284110" cy="510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94" idx="3"/>
            <a:endCxn id="116" idx="1"/>
          </p:cNvCxnSpPr>
          <p:nvPr/>
        </p:nvCxnSpPr>
        <p:spPr>
          <a:xfrm>
            <a:off x="4646601" y="5115414"/>
            <a:ext cx="284110" cy="843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478711" y="5007414"/>
            <a:ext cx="272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里面取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，没有则从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</a:p>
        </p:txBody>
      </p:sp>
      <p:cxnSp>
        <p:nvCxnSpPr>
          <p:cNvPr id="130" name="肘形连接符 129"/>
          <p:cNvCxnSpPr/>
          <p:nvPr/>
        </p:nvCxnSpPr>
        <p:spPr>
          <a:xfrm rot="5400000">
            <a:off x="3100832" y="4967412"/>
            <a:ext cx="864000" cy="1296000"/>
          </a:xfrm>
          <a:prstGeom prst="bentConnector3">
            <a:avLst>
              <a:gd name="adj1" fmla="val 806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2976526" y="6004464"/>
            <a:ext cx="202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用这个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start/end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把链表从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移动到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3038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tc_free()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5" idx="1"/>
          </p:cNvCxnSpPr>
          <p:nvPr/>
        </p:nvCxnSpPr>
        <p:spPr>
          <a:xfrm>
            <a:off x="860479" y="1397223"/>
            <a:ext cx="204236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free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64715" y="1505223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do_free_with_callback()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14421" y="42894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*heap = GetCacheIfPresent()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14421" y="154778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heap-&gt;Deallocate(ptr, 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4421" y="303707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PageID p = reinterpret_cast&lt;uintptr_t&gt;(ptr) &gt;&gt; kPageShift;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14421" y="659078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 = GetSizeClass(); /* pageheap()-&gt;TryGetSizeClass(p, &amp;cl) or span-&gt;sizeclass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" name="肘形连接符 11"/>
          <p:cNvCxnSpPr>
            <a:stCxn id="5" idx="3"/>
            <a:endCxn id="8" idx="1"/>
          </p:cNvCxnSpPr>
          <p:nvPr/>
        </p:nvCxnSpPr>
        <p:spPr>
          <a:xfrm flipV="1">
            <a:off x="2504715" y="150894"/>
            <a:ext cx="309706" cy="1462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11" idx="1"/>
          </p:cNvCxnSpPr>
          <p:nvPr/>
        </p:nvCxnSpPr>
        <p:spPr>
          <a:xfrm flipV="1">
            <a:off x="2504715" y="782189"/>
            <a:ext cx="309706" cy="8310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3"/>
            <a:endCxn id="10" idx="1"/>
          </p:cNvCxnSpPr>
          <p:nvPr/>
        </p:nvCxnSpPr>
        <p:spPr>
          <a:xfrm flipV="1">
            <a:off x="2504715" y="426818"/>
            <a:ext cx="309706" cy="1186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9" idx="1"/>
          </p:cNvCxnSpPr>
          <p:nvPr/>
        </p:nvCxnSpPr>
        <p:spPr>
          <a:xfrm>
            <a:off x="2504715" y="1613223"/>
            <a:ext cx="309706" cy="42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814421" y="2632567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7" name="肘形连接符 26"/>
          <p:cNvCxnSpPr>
            <a:stCxn id="5" idx="3"/>
            <a:endCxn id="26" idx="1"/>
          </p:cNvCxnSpPr>
          <p:nvPr/>
        </p:nvCxnSpPr>
        <p:spPr>
          <a:xfrm>
            <a:off x="2504715" y="1613223"/>
            <a:ext cx="309706" cy="1127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14421" y="1781395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00557" y="2834607"/>
            <a:ext cx="1452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release to 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78421" y="1289223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list-&gt;Push(ptr)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78421" y="930892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取出对应的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78421" y="1670130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长度超过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8421" y="2053965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总大小超过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406576" y="1565395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905825" y="1919616"/>
            <a:ext cx="72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肘形连接符 37"/>
          <p:cNvCxnSpPr>
            <a:stCxn id="9" idx="3"/>
            <a:endCxn id="33" idx="1"/>
          </p:cNvCxnSpPr>
          <p:nvPr/>
        </p:nvCxnSpPr>
        <p:spPr>
          <a:xfrm flipV="1">
            <a:off x="4290421" y="1054003"/>
            <a:ext cx="288000" cy="601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9" idx="3"/>
            <a:endCxn id="32" idx="1"/>
          </p:cNvCxnSpPr>
          <p:nvPr/>
        </p:nvCxnSpPr>
        <p:spPr>
          <a:xfrm flipV="1">
            <a:off x="4290421" y="1397223"/>
            <a:ext cx="288000" cy="258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3"/>
            <a:endCxn id="34" idx="1"/>
          </p:cNvCxnSpPr>
          <p:nvPr/>
        </p:nvCxnSpPr>
        <p:spPr>
          <a:xfrm>
            <a:off x="4290421" y="1655789"/>
            <a:ext cx="288000" cy="137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9" idx="3"/>
            <a:endCxn id="35" idx="1"/>
          </p:cNvCxnSpPr>
          <p:nvPr/>
        </p:nvCxnSpPr>
        <p:spPr>
          <a:xfrm>
            <a:off x="4290421" y="1655789"/>
            <a:ext cx="288000" cy="5212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4" idx="3"/>
            <a:endCxn id="36" idx="1"/>
          </p:cNvCxnSpPr>
          <p:nvPr/>
        </p:nvCxnSpPr>
        <p:spPr>
          <a:xfrm flipV="1">
            <a:off x="6042283" y="1673395"/>
            <a:ext cx="364293" cy="119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5" idx="3"/>
            <a:endCxn id="37" idx="1"/>
          </p:cNvCxnSpPr>
          <p:nvPr/>
        </p:nvCxnSpPr>
        <p:spPr>
          <a:xfrm flipV="1">
            <a:off x="6576084" y="2027616"/>
            <a:ext cx="329741" cy="149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996402" y="2576447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26" idx="3"/>
            <a:endCxn id="57" idx="1"/>
          </p:cNvCxnSpPr>
          <p:nvPr/>
        </p:nvCxnSpPr>
        <p:spPr>
          <a:xfrm flipV="1">
            <a:off x="4578421" y="2684447"/>
            <a:ext cx="417981" cy="56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293955" y="2541093"/>
            <a:ext cx="274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，可能进一步释放到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，再进一步合并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，并释放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29599" y="4750359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562051" y="372412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559631" y="5828691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559631" y="4087554"/>
            <a:ext cx="3522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num_objects_to_move(cl)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98185" y="3509004"/>
            <a:ext cx="10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list-&gt;PopRange()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98185" y="3883129"/>
            <a:ext cx="17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9" name="肘形连接符 68"/>
          <p:cNvCxnSpPr>
            <a:stCxn id="63" idx="3"/>
            <a:endCxn id="64" idx="1"/>
          </p:cNvCxnSpPr>
          <p:nvPr/>
        </p:nvCxnSpPr>
        <p:spPr>
          <a:xfrm flipV="1">
            <a:off x="1329599" y="3832129"/>
            <a:ext cx="232452" cy="1026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4" idx="3"/>
            <a:endCxn id="67" idx="1"/>
          </p:cNvCxnSpPr>
          <p:nvPr/>
        </p:nvCxnSpPr>
        <p:spPr>
          <a:xfrm flipV="1">
            <a:off x="3038051" y="3617004"/>
            <a:ext cx="260134" cy="215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4" idx="3"/>
            <a:endCxn id="68" idx="1"/>
          </p:cNvCxnSpPr>
          <p:nvPr/>
        </p:nvCxnSpPr>
        <p:spPr>
          <a:xfrm>
            <a:off x="3038051" y="3832129"/>
            <a:ext cx="260134" cy="159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5382320" y="3667129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0" name="肘形连接符 79"/>
          <p:cNvCxnSpPr>
            <a:stCxn id="68" idx="3"/>
            <a:endCxn id="79" idx="1"/>
          </p:cNvCxnSpPr>
          <p:nvPr/>
        </p:nvCxnSpPr>
        <p:spPr>
          <a:xfrm flipV="1">
            <a:off x="5026185" y="3775129"/>
            <a:ext cx="356135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559631" y="4858359"/>
            <a:ext cx="5014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&lt;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，则继续慢启动，即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max_length++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，则当这种情况超过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次，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</a:t>
            </a:r>
          </a:p>
        </p:txBody>
      </p:sp>
      <p:cxnSp>
        <p:nvCxnSpPr>
          <p:cNvPr id="84" name="肘形连接符 83"/>
          <p:cNvCxnSpPr>
            <a:stCxn id="63" idx="3"/>
            <a:endCxn id="83" idx="1"/>
          </p:cNvCxnSpPr>
          <p:nvPr/>
        </p:nvCxnSpPr>
        <p:spPr>
          <a:xfrm>
            <a:off x="1329599" y="4858359"/>
            <a:ext cx="230032" cy="200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35138" y="6044691"/>
            <a:ext cx="203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比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大，启动垃圾回收机制</a:t>
            </a:r>
          </a:p>
        </p:txBody>
      </p:sp>
      <p:cxnSp>
        <p:nvCxnSpPr>
          <p:cNvPr id="88" name="肘形连接符 87"/>
          <p:cNvCxnSpPr>
            <a:stCxn id="63" idx="3"/>
            <a:endCxn id="65" idx="1"/>
          </p:cNvCxnSpPr>
          <p:nvPr/>
        </p:nvCxnSpPr>
        <p:spPr>
          <a:xfrm>
            <a:off x="1329599" y="4858359"/>
            <a:ext cx="230032" cy="1078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611201" y="5473217"/>
            <a:ext cx="126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list-&gt;lowwatermark()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611201" y="5939210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611201" y="6184165"/>
            <a:ext cx="367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值，同时设置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max(max_length </a:t>
            </a:r>
            <a:r>
              <a:rPr kumimoji="1" lang="mr-IN" altLang="zh-CN" sz="1000">
                <a:latin typeface="Arial Hebrew" charset="-79"/>
                <a:ea typeface="Arial Hebrew" charset="-79"/>
                <a:cs typeface="Arial Hebrew" charset="-79"/>
              </a:rPr>
              <a:t>–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batch_size, batch_size)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65" idx="3"/>
            <a:endCxn id="91" idx="1"/>
          </p:cNvCxnSpPr>
          <p:nvPr/>
        </p:nvCxnSpPr>
        <p:spPr>
          <a:xfrm flipV="1">
            <a:off x="2279631" y="5581217"/>
            <a:ext cx="331570" cy="355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65" idx="3"/>
            <a:endCxn id="93" idx="1"/>
          </p:cNvCxnSpPr>
          <p:nvPr/>
        </p:nvCxnSpPr>
        <p:spPr>
          <a:xfrm>
            <a:off x="2279631" y="5936691"/>
            <a:ext cx="331570" cy="4475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65" idx="3"/>
            <a:endCxn id="92" idx="1"/>
          </p:cNvCxnSpPr>
          <p:nvPr/>
        </p:nvCxnSpPr>
        <p:spPr>
          <a:xfrm>
            <a:off x="2279631" y="5936691"/>
            <a:ext cx="331570" cy="110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59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/>
        </p:nvGrpSpPr>
        <p:grpSpPr>
          <a:xfrm>
            <a:off x="302512" y="312518"/>
            <a:ext cx="8162617" cy="6210637"/>
            <a:chOff x="279363" y="11576"/>
            <a:chExt cx="8162617" cy="6210637"/>
          </a:xfrm>
        </p:grpSpPr>
        <p:cxnSp>
          <p:nvCxnSpPr>
            <p:cNvPr id="3" name="直线箭头连接符 2"/>
            <p:cNvCxnSpPr/>
            <p:nvPr/>
          </p:nvCxnSpPr>
          <p:spPr>
            <a:xfrm flipV="1">
              <a:off x="823733" y="5771576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3"/>
            <p:cNvCxnSpPr/>
            <p:nvPr/>
          </p:nvCxnSpPr>
          <p:spPr>
            <a:xfrm flipV="1">
              <a:off x="823733" y="11576"/>
              <a:ext cx="0" cy="57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 rot="16200000">
              <a:off x="-57873" y="2722299"/>
              <a:ext cx="1169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自信程度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16238" y="588365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知识</a:t>
              </a:r>
              <a:r>
                <a:rPr kumimoji="1" lang="en-US" altLang="zh-CN" sz="1600">
                  <a:latin typeface="Arial Hebrew" charset="-79"/>
                  <a:ea typeface="Arial Hebrew" charset="-79"/>
                  <a:cs typeface="Arial Hebrew" charset="-79"/>
                </a:rPr>
                <a:t>+</a:t>
              </a:r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经验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3566" y="360215"/>
              <a:ext cx="400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9363" y="5422937"/>
              <a:ext cx="42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低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2158" y="5883659"/>
              <a:ext cx="710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新手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73434" y="5883659"/>
              <a:ext cx="739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大师</a:t>
              </a:r>
            </a:p>
          </p:txBody>
        </p:sp>
        <p:sp>
          <p:nvSpPr>
            <p:cNvPr id="12" name="任意形状 11"/>
            <p:cNvSpPr/>
            <p:nvPr/>
          </p:nvSpPr>
          <p:spPr>
            <a:xfrm>
              <a:off x="1203767" y="779331"/>
              <a:ext cx="6829063" cy="4336682"/>
            </a:xfrm>
            <a:custGeom>
              <a:avLst/>
              <a:gdLst>
                <a:gd name="connsiteX0" fmla="*/ 0 w 6829063"/>
                <a:gd name="connsiteY0" fmla="*/ 4336682 h 4336682"/>
                <a:gd name="connsiteX1" fmla="*/ 625033 w 6829063"/>
                <a:gd name="connsiteY1" fmla="*/ 7750 h 4336682"/>
                <a:gd name="connsiteX2" fmla="*/ 2361236 w 6829063"/>
                <a:gd name="connsiteY2" fmla="*/ 3213937 h 4336682"/>
                <a:gd name="connsiteX3" fmla="*/ 4930815 w 6829063"/>
                <a:gd name="connsiteY3" fmla="*/ 794828 h 4336682"/>
                <a:gd name="connsiteX4" fmla="*/ 6829063 w 6829063"/>
                <a:gd name="connsiteY4" fmla="*/ 262393 h 43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3" h="4336682">
                  <a:moveTo>
                    <a:pt x="0" y="4336682"/>
                  </a:moveTo>
                  <a:cubicBezTo>
                    <a:pt x="115747" y="2265778"/>
                    <a:pt x="231494" y="194874"/>
                    <a:pt x="625033" y="7750"/>
                  </a:cubicBezTo>
                  <a:cubicBezTo>
                    <a:pt x="1018572" y="-179374"/>
                    <a:pt x="1643606" y="3082757"/>
                    <a:pt x="2361236" y="3213937"/>
                  </a:cubicBezTo>
                  <a:cubicBezTo>
                    <a:pt x="3078866" y="3345117"/>
                    <a:pt x="4186177" y="1286752"/>
                    <a:pt x="4930815" y="794828"/>
                  </a:cubicBezTo>
                  <a:cubicBezTo>
                    <a:pt x="5675453" y="302904"/>
                    <a:pt x="6829063" y="262393"/>
                    <a:pt x="6829063" y="26239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200242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359008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6555132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65726" y="462213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愚昧之巅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5963" y="5142809"/>
              <a:ext cx="12353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不知道自己不知道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10090" y="5142809"/>
              <a:ext cx="1124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知道自己不知道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60555" y="5265919"/>
              <a:ext cx="1434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知道自己知道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63651" y="5142809"/>
              <a:ext cx="1217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不知道自己知道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62625" y="3994420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绝望之谷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75634" y="1968501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开悟之坡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80783" y="63874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平稳高原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75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616569" y="320040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>
            <a:off x="4696569" y="320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" idx="2"/>
          </p:cNvCxnSpPr>
          <p:nvPr/>
        </p:nvCxnSpPr>
        <p:spPr>
          <a:xfrm>
            <a:off x="3616569" y="3440723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4"/>
          </p:cNvCxnSpPr>
          <p:nvPr/>
        </p:nvCxnSpPr>
        <p:spPr>
          <a:xfrm flipH="1">
            <a:off x="3921369" y="536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6"/>
          </p:cNvCxnSpPr>
          <p:nvPr/>
        </p:nvCxnSpPr>
        <p:spPr>
          <a:xfrm>
            <a:off x="5776569" y="42804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37387" y="40957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daemon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098" y="338488"/>
            <a:ext cx="401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Open Virtual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Autosar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TestBed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(OVAT)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04694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ovat-appctl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76569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ovat-vatctl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27"/>
          <p:cNvCxnSpPr>
            <a:stCxn id="24" idx="2"/>
            <a:endCxn id="3" idx="0"/>
          </p:cNvCxnSpPr>
          <p:nvPr/>
        </p:nvCxnSpPr>
        <p:spPr>
          <a:xfrm>
            <a:off x="2766944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2"/>
            <a:endCxn id="3" idx="0"/>
          </p:cNvCxnSpPr>
          <p:nvPr/>
        </p:nvCxnSpPr>
        <p:spPr>
          <a:xfrm>
            <a:off x="4696569" y="2020215"/>
            <a:ext cx="0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1" idx="2"/>
            <a:endCxn id="3" idx="0"/>
          </p:cNvCxnSpPr>
          <p:nvPr/>
        </p:nvCxnSpPr>
        <p:spPr>
          <a:xfrm flipH="1">
            <a:off x="4696569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111794" y="238883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Unix socket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0619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-…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9289" y="3707113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9289" y="1300215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parse </a:t>
            </a:r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&amp; send it to server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67520" y="346340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server run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5785775" y="3633756"/>
            <a:ext cx="472540" cy="1293287"/>
          </a:xfrm>
          <a:prstGeom prst="leftBrace">
            <a:avLst>
              <a:gd name="adj1" fmla="val 455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267520" y="3818735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Period thread run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33710563"/>
            <a:ext cx="9201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9566313"/>
            <a:ext cx="101155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3769" y="202031"/>
            <a:ext cx="8634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问题场景：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组网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 &lt;-&gt; vhost-user-1 &lt;-&gt; 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ovsdpdkbr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&lt;-&gt; vhost-user-2 &lt;-&gt; vm2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环境，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可以正常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openvswitch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-switch restart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vm1: 193.168.100.100 00:00:00:00:00:01/vm2: 193.168.100.200 00:00:00:00:00:02</a:t>
            </a:r>
            <a:endParaRPr lang="en-US" altLang="zh-CN" sz="1200" b="0" i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769" y="1540722"/>
            <a:ext cx="8018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1.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设置</a:t>
            </a:r>
            <a:r>
              <a:rPr lang="en-US" altLang="zh-CN" sz="1200" err="1">
                <a:solidFill>
                  <a:srgbClr val="333333"/>
                </a:solidFill>
                <a:latin typeface="Helvetica Neue"/>
              </a:rPr>
              <a:t>arp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，先让报文从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发送出去。在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抓包看到发送出去的报文：</a:t>
            </a:r>
            <a:endParaRPr lang="zh-CN" altLang="en-US" sz="1200"/>
          </a:p>
        </p:txBody>
      </p:sp>
      <p:pic>
        <p:nvPicPr>
          <p:cNvPr id="1030" name="Picture 6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56083"/>
            <a:ext cx="8994775" cy="16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63769" y="4020591"/>
            <a:ext cx="2569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2.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接着在主机上的</a:t>
            </a:r>
            <a:r>
              <a:rPr lang="en-US" altLang="zh-CN" sz="1200" err="1">
                <a:solidFill>
                  <a:srgbClr val="333333"/>
                </a:solidFill>
                <a:latin typeface="Helvetica Neue"/>
              </a:rPr>
              <a:t>vhost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端口抓包：</a:t>
            </a:r>
            <a:endParaRPr lang="zh-CN" altLang="en-US" sz="1200"/>
          </a:p>
        </p:txBody>
      </p:sp>
      <p:pic>
        <p:nvPicPr>
          <p:cNvPr id="1032" name="Picture 8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4400307"/>
            <a:ext cx="9003543" cy="15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63768" y="6037525"/>
            <a:ext cx="8765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可以看到在目的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MAC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前面多了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个字节的数据，导致整个数据包错位，这样的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Ping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报文到达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即便接收也无法给出回应。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9219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" y="116132"/>
            <a:ext cx="8888957" cy="39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80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511" cy="47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7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" y="78032"/>
            <a:ext cx="9104344" cy="43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32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" y="105508"/>
            <a:ext cx="9054585" cy="56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25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5A51261-A230-4957-A406-F95154DF421E}"/>
              </a:ext>
            </a:extLst>
          </p:cNvPr>
          <p:cNvSpPr/>
          <p:nvPr/>
        </p:nvSpPr>
        <p:spPr>
          <a:xfrm>
            <a:off x="507989" y="1168401"/>
            <a:ext cx="13970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</a:t>
            </a:r>
            <a:r>
              <a:rPr lang="en-US" altLang="zh-CN" sz="1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_irq_</a:t>
            </a:r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7139AD-32A4-48C3-A647-736C4683B3A4}"/>
              </a:ext>
            </a:extLst>
          </p:cNvPr>
          <p:cNvSpPr/>
          <p:nvPr/>
        </p:nvSpPr>
        <p:spPr>
          <a:xfrm>
            <a:off x="507989" y="1718734"/>
            <a:ext cx="13970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</a:t>
            </a:r>
            <a:r>
              <a:rPr lang="en-US" altLang="zh-CN" sz="1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_irq</a:t>
            </a:r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_lower()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F036CA-B89F-49F2-A823-1807AFDACB03}"/>
              </a:ext>
            </a:extLst>
          </p:cNvPr>
          <p:cNvSpPr/>
          <p:nvPr/>
        </p:nvSpPr>
        <p:spPr>
          <a:xfrm>
            <a:off x="2336789" y="1456267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65CEE8F-35E1-43A6-8A9B-E452ACE220C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904989" y="1303868"/>
            <a:ext cx="431800" cy="2878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9E28813-1A9D-458C-95B6-DCBB14FF2C3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904989" y="1591734"/>
            <a:ext cx="431800" cy="26246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A5197C3-E26E-4276-9A0F-06F5D141A2E7}"/>
              </a:ext>
            </a:extLst>
          </p:cNvPr>
          <p:cNvSpPr txBox="1"/>
          <p:nvPr/>
        </p:nvSpPr>
        <p:spPr>
          <a:xfrm>
            <a:off x="1859735" y="107069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ADE92D-D6FD-4AA7-B1A4-C294E2656CA0}"/>
              </a:ext>
            </a:extLst>
          </p:cNvPr>
          <p:cNvSpPr txBox="1"/>
          <p:nvPr/>
        </p:nvSpPr>
        <p:spPr>
          <a:xfrm>
            <a:off x="1859735" y="185420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0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F1B4C0F-A6AE-4A7C-A546-7C8F830B154A}"/>
              </a:ext>
            </a:extLst>
          </p:cNvPr>
          <p:cNvSpPr/>
          <p:nvPr/>
        </p:nvSpPr>
        <p:spPr>
          <a:xfrm>
            <a:off x="4027496" y="1473200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A90AE9A-E0F5-4A25-AD4F-97D9AC78C8B4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547522" y="1591734"/>
            <a:ext cx="479974" cy="1693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39B01ED-3D1B-4A4A-9568-96ECE267DC7E}"/>
              </a:ext>
            </a:extLst>
          </p:cNvPr>
          <p:cNvSpPr txBox="1"/>
          <p:nvPr/>
        </p:nvSpPr>
        <p:spPr>
          <a:xfrm>
            <a:off x="-70665" y="58809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pci device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8812924-9CE1-40AB-8D70-9560E0FE1DB3}"/>
              </a:ext>
            </a:extLst>
          </p:cNvPr>
          <p:cNvCxnSpPr>
            <a:cxnSpLocks/>
            <a:stCxn id="20" idx="2"/>
            <a:endCxn id="2" idx="1"/>
          </p:cNvCxnSpPr>
          <p:nvPr/>
        </p:nvCxnSpPr>
        <p:spPr>
          <a:xfrm rot="16200000" flipH="1">
            <a:off x="222415" y="1018293"/>
            <a:ext cx="469549" cy="1016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380D614-116C-43FC-A10A-786F3B2A85E5}"/>
              </a:ext>
            </a:extLst>
          </p:cNvPr>
          <p:cNvCxnSpPr>
            <a:cxnSpLocks/>
            <a:stCxn id="20" idx="2"/>
            <a:endCxn id="3" idx="1"/>
          </p:cNvCxnSpPr>
          <p:nvPr/>
        </p:nvCxnSpPr>
        <p:spPr>
          <a:xfrm rot="16200000" flipH="1">
            <a:off x="-52752" y="1293460"/>
            <a:ext cx="1019882" cy="1016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53892E0-F3AE-4BDE-9400-8DA05805AADE}"/>
              </a:ext>
            </a:extLst>
          </p:cNvPr>
          <p:cNvSpPr/>
          <p:nvPr/>
        </p:nvSpPr>
        <p:spPr>
          <a:xfrm>
            <a:off x="265084" y="2463784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446B901-E6CC-4ACD-BEBB-41CF27450FEC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H="1">
            <a:off x="265084" y="1608667"/>
            <a:ext cx="4973145" cy="990584"/>
          </a:xfrm>
          <a:prstGeom prst="bentConnector5">
            <a:avLst>
              <a:gd name="adj1" fmla="val -4597"/>
              <a:gd name="adj2" fmla="val 50000"/>
              <a:gd name="adj3" fmla="val 1045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9E959A3-F0AC-44E9-B397-C79546590FD9}"/>
              </a:ext>
            </a:extLst>
          </p:cNvPr>
          <p:cNvSpPr/>
          <p:nvPr/>
        </p:nvSpPr>
        <p:spPr>
          <a:xfrm>
            <a:off x="1662083" y="2463784"/>
            <a:ext cx="14478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pci_irq_handler()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0E2D0010-5240-4D4F-87A7-2CBCA0CF0026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1475817" y="2599251"/>
            <a:ext cx="18626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2FD3941-0EE8-46D1-A766-60755B465058}"/>
              </a:ext>
            </a:extLst>
          </p:cNvPr>
          <p:cNvSpPr/>
          <p:nvPr/>
        </p:nvSpPr>
        <p:spPr>
          <a:xfrm>
            <a:off x="3352789" y="2463768"/>
            <a:ext cx="18288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pci_change_irq_level()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457AF30-2399-490C-B6C3-2EA32239531D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3109883" y="2599235"/>
            <a:ext cx="242906" cy="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1145CC3-0B93-4AEC-9986-50FA43A8953A}"/>
              </a:ext>
            </a:extLst>
          </p:cNvPr>
          <p:cNvSpPr/>
          <p:nvPr/>
        </p:nvSpPr>
        <p:spPr>
          <a:xfrm>
            <a:off x="5424495" y="2476484"/>
            <a:ext cx="2125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pci_bus_change_irq_level()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93B2DC1-344C-4C0B-AE2F-2A4559CA17D3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5181589" y="2599235"/>
            <a:ext cx="242906" cy="127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4501EC5-9098-45F4-B57F-E6477C53F787}"/>
              </a:ext>
            </a:extLst>
          </p:cNvPr>
          <p:cNvSpPr/>
          <p:nvPr/>
        </p:nvSpPr>
        <p:spPr>
          <a:xfrm>
            <a:off x="7739107" y="2446851"/>
            <a:ext cx="12107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bus-&gt;set_irq()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47E05BE-7E0A-4346-BB39-44456CC99941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7549629" y="2582318"/>
            <a:ext cx="189478" cy="29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00AE2F4-C7E1-4A5D-B9F2-C9A13F143803}"/>
              </a:ext>
            </a:extLst>
          </p:cNvPr>
          <p:cNvSpPr/>
          <p:nvPr/>
        </p:nvSpPr>
        <p:spPr>
          <a:xfrm>
            <a:off x="265083" y="3150291"/>
            <a:ext cx="12107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gpex_set_irq()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6A9FA08-A54C-4A03-9D04-34BD09195DD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H="1">
            <a:off x="265083" y="2582318"/>
            <a:ext cx="8684758" cy="703440"/>
          </a:xfrm>
          <a:prstGeom prst="bentConnector5">
            <a:avLst>
              <a:gd name="adj1" fmla="val -2632"/>
              <a:gd name="adj2" fmla="val 50000"/>
              <a:gd name="adj3" fmla="val 10263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F2F0292-00B6-4B19-845D-A816FF064B77}"/>
              </a:ext>
            </a:extLst>
          </p:cNvPr>
          <p:cNvSpPr/>
          <p:nvPr/>
        </p:nvSpPr>
        <p:spPr>
          <a:xfrm>
            <a:off x="1859735" y="3184127"/>
            <a:ext cx="12107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48BEE08-6B0A-4FEC-B053-D5523B7B6607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1475817" y="3285758"/>
            <a:ext cx="383918" cy="338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A3B1513-9C9F-419E-8979-2A2C1F59B07B}"/>
              </a:ext>
            </a:extLst>
          </p:cNvPr>
          <p:cNvSpPr/>
          <p:nvPr/>
        </p:nvSpPr>
        <p:spPr>
          <a:xfrm>
            <a:off x="3422129" y="3154142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6966E57-E47C-4EA9-86FA-F5F5B3B0361B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3070469" y="3289609"/>
            <a:ext cx="351660" cy="2998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D383A08-B8D6-49B9-A0DD-F077BEC2B5AA}"/>
              </a:ext>
            </a:extLst>
          </p:cNvPr>
          <p:cNvSpPr/>
          <p:nvPr/>
        </p:nvSpPr>
        <p:spPr>
          <a:xfrm>
            <a:off x="265083" y="3969062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E24CE1A-56A9-4E49-A4A3-294CA860004E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 flipH="1">
            <a:off x="265083" y="3289609"/>
            <a:ext cx="4367779" cy="814920"/>
          </a:xfrm>
          <a:prstGeom prst="bentConnector5">
            <a:avLst>
              <a:gd name="adj1" fmla="val -5234"/>
              <a:gd name="adj2" fmla="val 50000"/>
              <a:gd name="adj3" fmla="val 10523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A44B5F2-E021-422B-9989-CAD5BA66A454}"/>
              </a:ext>
            </a:extLst>
          </p:cNvPr>
          <p:cNvSpPr/>
          <p:nvPr/>
        </p:nvSpPr>
        <p:spPr>
          <a:xfrm>
            <a:off x="1700453" y="3955979"/>
            <a:ext cx="110491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AFF7C8B-F557-4947-9FFC-2B718A63F508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 flipV="1">
            <a:off x="1475816" y="4091446"/>
            <a:ext cx="224637" cy="130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1786332-8561-4169-A2BB-C0D876F96E27}"/>
              </a:ext>
            </a:extLst>
          </p:cNvPr>
          <p:cNvSpPr/>
          <p:nvPr/>
        </p:nvSpPr>
        <p:spPr>
          <a:xfrm>
            <a:off x="3027739" y="3945435"/>
            <a:ext cx="25090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gic_update_internal(GIC, false)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38FBF09-112B-4B3B-9111-E645E084DE75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 flipV="1">
            <a:off x="2805364" y="4080902"/>
            <a:ext cx="222375" cy="10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DB9D61B-6C6E-4C93-9FA7-3BBEB0714ED2}"/>
              </a:ext>
            </a:extLst>
          </p:cNvPr>
          <p:cNvSpPr/>
          <p:nvPr/>
        </p:nvSpPr>
        <p:spPr>
          <a:xfrm>
            <a:off x="5843595" y="3989480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2DBC2886-C1E7-46E3-A3AE-0014F73611A5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>
            <a:off x="5536814" y="4080902"/>
            <a:ext cx="30678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1B452EE-123E-4040-9F8A-10D8D648581E}"/>
              </a:ext>
            </a:extLst>
          </p:cNvPr>
          <p:cNvSpPr/>
          <p:nvPr/>
        </p:nvSpPr>
        <p:spPr>
          <a:xfrm>
            <a:off x="7395518" y="3989480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1937188C-8EF8-4EA4-8401-787564824C6E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7054328" y="4124947"/>
            <a:ext cx="341190" cy="127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D9455FC-B1AA-4D11-A2CD-E10113F056BB}"/>
              </a:ext>
            </a:extLst>
          </p:cNvPr>
          <p:cNvSpPr/>
          <p:nvPr/>
        </p:nvSpPr>
        <p:spPr>
          <a:xfrm>
            <a:off x="265083" y="4815693"/>
            <a:ext cx="143537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566CE8D-4FC7-4420-AB82-8D3B073B5308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H="1">
            <a:off x="265083" y="4124947"/>
            <a:ext cx="8341168" cy="826213"/>
          </a:xfrm>
          <a:prstGeom prst="bentConnector5">
            <a:avLst>
              <a:gd name="adj1" fmla="val -2741"/>
              <a:gd name="adj2" fmla="val 50000"/>
              <a:gd name="adj3" fmla="val 10274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4014EE1-2379-48C2-B394-86DAD5994C3D}"/>
              </a:ext>
            </a:extLst>
          </p:cNvPr>
          <p:cNvSpPr txBox="1"/>
          <p:nvPr/>
        </p:nvSpPr>
        <p:spPr>
          <a:xfrm>
            <a:off x="1381341" y="51113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49A4CFB-31F6-4C05-8489-E04500EBCED1}"/>
              </a:ext>
            </a:extLst>
          </p:cNvPr>
          <p:cNvSpPr/>
          <p:nvPr/>
        </p:nvSpPr>
        <p:spPr>
          <a:xfrm>
            <a:off x="1947324" y="4859738"/>
            <a:ext cx="128007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42D2433D-5311-431E-BBDB-3AC09DEDA747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>
            <a:off x="1700453" y="4951160"/>
            <a:ext cx="24687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8284C02-5EF9-4BAD-A0DC-B1FBD3FC5DE6}"/>
              </a:ext>
            </a:extLst>
          </p:cNvPr>
          <p:cNvSpPr/>
          <p:nvPr/>
        </p:nvSpPr>
        <p:spPr>
          <a:xfrm>
            <a:off x="3456996" y="4887840"/>
            <a:ext cx="2191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CE71E44-EC77-4F97-A8FF-826CBD79568B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>
            <a:off x="3227397" y="4995205"/>
            <a:ext cx="229599" cy="28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A070360-5059-44BC-A128-BAE82861051C}"/>
              </a:ext>
            </a:extLst>
          </p:cNvPr>
          <p:cNvSpPr txBox="1"/>
          <p:nvPr/>
        </p:nvSpPr>
        <p:spPr>
          <a:xfrm>
            <a:off x="5888542" y="4689002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cpu-&gt;interrupt_request |= mask;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4313F754-EE81-42B1-AF7C-4A5011E5DD19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5648863" y="4812113"/>
            <a:ext cx="239679" cy="2111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409FE9D0-2853-47C7-BF5F-7D9C9AABC6F1}"/>
              </a:ext>
            </a:extLst>
          </p:cNvPr>
          <p:cNvSpPr/>
          <p:nvPr/>
        </p:nvSpPr>
        <p:spPr>
          <a:xfrm>
            <a:off x="5893436" y="5086626"/>
            <a:ext cx="157473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qemu_cpu_kick(cpu)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CCBB0F71-DD56-4B3F-861F-C9F084EAA56F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>
            <a:off x="5648863" y="5023307"/>
            <a:ext cx="244573" cy="19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89CD5D1-1AF2-4723-AE70-00401EC022D5}"/>
              </a:ext>
            </a:extLst>
          </p:cNvPr>
          <p:cNvSpPr txBox="1"/>
          <p:nvPr/>
        </p:nvSpPr>
        <p:spPr>
          <a:xfrm>
            <a:off x="5108310" y="5294240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thread_cpu != cpu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754C9323-8D98-441A-AE0E-8DB737EDBCA5}"/>
              </a:ext>
            </a:extLst>
          </p:cNvPr>
          <p:cNvSpPr/>
          <p:nvPr/>
        </p:nvSpPr>
        <p:spPr>
          <a:xfrm>
            <a:off x="7721785" y="5023307"/>
            <a:ext cx="112875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cpu_exit(cpu)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285B9A68-3684-40D5-9B4D-2F00FA4F96FE}"/>
              </a:ext>
            </a:extLst>
          </p:cNvPr>
          <p:cNvCxnSpPr>
            <a:cxnSpLocks/>
            <a:stCxn id="114" idx="3"/>
            <a:endCxn id="121" idx="1"/>
          </p:cNvCxnSpPr>
          <p:nvPr/>
        </p:nvCxnSpPr>
        <p:spPr>
          <a:xfrm flipV="1">
            <a:off x="7468172" y="5158774"/>
            <a:ext cx="253613" cy="63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7BAC657-9A60-4047-8873-8C471BA0DF8A}"/>
              </a:ext>
            </a:extLst>
          </p:cNvPr>
          <p:cNvSpPr txBox="1"/>
          <p:nvPr/>
        </p:nvSpPr>
        <p:spPr>
          <a:xfrm>
            <a:off x="6067788" y="5635361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qatomic_set(&amp;cpu-&gt;exit_request, 1)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D3E1F819-1EA6-442E-BCEE-E24307524F09}"/>
              </a:ext>
            </a:extLst>
          </p:cNvPr>
          <p:cNvCxnSpPr>
            <a:cxnSpLocks/>
            <a:stCxn id="121" idx="3"/>
            <a:endCxn id="126" idx="3"/>
          </p:cNvCxnSpPr>
          <p:nvPr/>
        </p:nvCxnSpPr>
        <p:spPr>
          <a:xfrm>
            <a:off x="8850542" y="5158774"/>
            <a:ext cx="18013" cy="599698"/>
          </a:xfrm>
          <a:prstGeom prst="bentConnector3">
            <a:avLst>
              <a:gd name="adj1" fmla="val 136908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3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56" name="矩形"/>
          <p:cNvSpPr/>
          <p:nvPr/>
        </p:nvSpPr>
        <p:spPr>
          <a:xfrm>
            <a:off x="112289" y="1833781"/>
            <a:ext cx="4129076" cy="61354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57" name="kvm.ko"/>
          <p:cNvSpPr txBox="1"/>
          <p:nvPr/>
        </p:nvSpPr>
        <p:spPr>
          <a:xfrm>
            <a:off x="2958251" y="1913628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58" name="device driver"/>
          <p:cNvSpPr txBox="1"/>
          <p:nvPr/>
        </p:nvSpPr>
        <p:spPr>
          <a:xfrm>
            <a:off x="222651" y="1913628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59" name="矩形"/>
          <p:cNvSpPr/>
          <p:nvPr/>
        </p:nvSpPr>
        <p:spPr>
          <a:xfrm>
            <a:off x="112289" y="181473"/>
            <a:ext cx="4129076" cy="1442025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0" name="kernel"/>
          <p:cNvSpPr txBox="1"/>
          <p:nvPr/>
        </p:nvSpPr>
        <p:spPr>
          <a:xfrm>
            <a:off x="3523258" y="2219419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61" name="user space"/>
          <p:cNvSpPr txBox="1"/>
          <p:nvPr/>
        </p:nvSpPr>
        <p:spPr>
          <a:xfrm>
            <a:off x="103532" y="19708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62" name="矩形"/>
          <p:cNvSpPr/>
          <p:nvPr/>
        </p:nvSpPr>
        <p:spPr>
          <a:xfrm>
            <a:off x="2593682" y="509415"/>
            <a:ext cx="1493779" cy="90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3" name="guest OS"/>
          <p:cNvSpPr txBox="1"/>
          <p:nvPr/>
        </p:nvSpPr>
        <p:spPr>
          <a:xfrm>
            <a:off x="2640750" y="526224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64" name="virtio driver"/>
          <p:cNvSpPr txBox="1"/>
          <p:nvPr/>
        </p:nvSpPr>
        <p:spPr>
          <a:xfrm>
            <a:off x="2920454" y="1103187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65" name="矩形"/>
          <p:cNvSpPr/>
          <p:nvPr/>
        </p:nvSpPr>
        <p:spPr>
          <a:xfrm>
            <a:off x="301974" y="525784"/>
            <a:ext cx="1493779" cy="58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6" name="qemu"/>
          <p:cNvSpPr txBox="1"/>
          <p:nvPr/>
        </p:nvSpPr>
        <p:spPr>
          <a:xfrm>
            <a:off x="313323" y="508388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67" name="线条"/>
          <p:cNvSpPr/>
          <p:nvPr/>
        </p:nvSpPr>
        <p:spPr>
          <a:xfrm>
            <a:off x="3378368" y="1396988"/>
            <a:ext cx="1" cy="5032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68" name="1"/>
          <p:cNvSpPr txBox="1"/>
          <p:nvPr/>
        </p:nvSpPr>
        <p:spPr>
          <a:xfrm>
            <a:off x="3470364" y="13845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13" name="连接线"/>
          <p:cNvSpPr/>
          <p:nvPr/>
        </p:nvSpPr>
        <p:spPr>
          <a:xfrm>
            <a:off x="1457272" y="1141415"/>
            <a:ext cx="1480543" cy="859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0" name="2"/>
          <p:cNvSpPr txBox="1"/>
          <p:nvPr/>
        </p:nvSpPr>
        <p:spPr>
          <a:xfrm>
            <a:off x="1993662" y="17797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71" name="线条"/>
          <p:cNvSpPr/>
          <p:nvPr/>
        </p:nvSpPr>
        <p:spPr>
          <a:xfrm flipH="1">
            <a:off x="471967" y="1125554"/>
            <a:ext cx="1" cy="7740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2" name="3"/>
          <p:cNvSpPr txBox="1"/>
          <p:nvPr/>
        </p:nvSpPr>
        <p:spPr>
          <a:xfrm>
            <a:off x="524343" y="12851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4" name="连接线"/>
          <p:cNvSpPr/>
          <p:nvPr/>
        </p:nvSpPr>
        <p:spPr>
          <a:xfrm>
            <a:off x="1133125" y="5909869"/>
            <a:ext cx="1809156" cy="603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5" name="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…"/>
          <p:cNvSpPr txBox="1"/>
          <p:nvPr/>
        </p:nvSpPr>
        <p:spPr>
          <a:xfrm>
            <a:off x="4429037" y="348773"/>
            <a:ext cx="4671024" cy="161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virtio的io路径：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kvm从内核切换到用户态的qemu进程；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qemu将tx数据投递到tap设备；</a:t>
            </a:r>
          </a:p>
        </p:txBody>
      </p:sp>
      <p:sp>
        <p:nvSpPr>
          <p:cNvPr id="176" name="guest发出中断信号退出kvm，kvm直接和vhost-net.ko通信，然后由vhost-net.ko访问tap设备。 这样网络数据只需要经过从用户态到内核态的一次切换，就可以完成数据的传输。大大提高了虚拟网卡的性能。 由于这个技术中vhost-backend在内核中，所以也被叫做vhost-kernel。…"/>
          <p:cNvSpPr txBox="1"/>
          <p:nvPr/>
        </p:nvSpPr>
        <p:spPr>
          <a:xfrm>
            <a:off x="4429037" y="2762695"/>
            <a:ext cx="4671024" cy="1764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guest发出中断信号退出kvm，kvm直接和vhost-net.ko通信，然后由vhost-net.ko访问tap设备</a:t>
            </a:r>
            <a:r>
              <a:rPr sz="1000"/>
              <a:t>。 </a:t>
            </a:r>
            <a:r>
              <a:rPr sz="1000" err="1"/>
              <a:t>这样网络数据只需要经过从用户态到内核态的一次切换，就可以完成数据的传输。大大提高了虚拟网卡的性能</a:t>
            </a:r>
            <a:r>
              <a:rPr sz="1000"/>
              <a:t>。 </a:t>
            </a:r>
            <a:r>
              <a:rPr sz="1000" err="1"/>
              <a:t>由于这个技术中vhost-backend在内核中，所以也被叫做vhost-kernel</a:t>
            </a:r>
            <a:r>
              <a:rPr sz="1000"/>
              <a:t>。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vhost的io路径</a:t>
            </a:r>
            <a:r>
              <a:rPr sz="1000"/>
              <a:t>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guest设置好tx</a:t>
            </a:r>
            <a:r>
              <a:rPr sz="1000"/>
              <a:t>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guest陷出到kvm</a:t>
            </a:r>
            <a:r>
              <a:rPr sz="1000"/>
              <a:t>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vhost-net将tx数据投递到tap设备</a:t>
            </a:r>
            <a:r>
              <a:rPr sz="1000"/>
              <a:t>;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vhost将部分virio驱动的操作从用户态移到内核态，减少了用户态</a:t>
            </a:r>
            <a:r>
              <a:rPr sz="1000"/>
              <a:t>/</a:t>
            </a:r>
            <a:r>
              <a:rPr sz="1000" err="1"/>
              <a:t>内核态切换时间和包的拷贝次数，从而更进一步的提升了性能</a:t>
            </a:r>
            <a:r>
              <a:rPr sz="1000"/>
              <a:t>。</a:t>
            </a:r>
          </a:p>
        </p:txBody>
      </p:sp>
      <p:sp>
        <p:nvSpPr>
          <p:cNvPr id="177" name="矩形"/>
          <p:cNvSpPr/>
          <p:nvPr/>
        </p:nvSpPr>
        <p:spPr>
          <a:xfrm>
            <a:off x="85500" y="4066204"/>
            <a:ext cx="4129076" cy="613542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78" name="kvm.ko"/>
          <p:cNvSpPr txBox="1"/>
          <p:nvPr/>
        </p:nvSpPr>
        <p:spPr>
          <a:xfrm>
            <a:off x="2931462" y="4146051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79" name="device driver"/>
          <p:cNvSpPr txBox="1"/>
          <p:nvPr/>
        </p:nvSpPr>
        <p:spPr>
          <a:xfrm>
            <a:off x="1958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80" name="矩形"/>
          <p:cNvSpPr/>
          <p:nvPr/>
        </p:nvSpPr>
        <p:spPr>
          <a:xfrm>
            <a:off x="85500" y="2533971"/>
            <a:ext cx="4129076" cy="132195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1" name="kernel"/>
          <p:cNvSpPr txBox="1"/>
          <p:nvPr/>
        </p:nvSpPr>
        <p:spPr>
          <a:xfrm>
            <a:off x="3496469" y="4451841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82" name="user space"/>
          <p:cNvSpPr txBox="1"/>
          <p:nvPr/>
        </p:nvSpPr>
        <p:spPr>
          <a:xfrm>
            <a:off x="76743" y="250094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83" name="矩形"/>
          <p:cNvSpPr/>
          <p:nvPr/>
        </p:nvSpPr>
        <p:spPr>
          <a:xfrm>
            <a:off x="2566893" y="2741837"/>
            <a:ext cx="1493779" cy="90621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4" name="guest OS"/>
          <p:cNvSpPr txBox="1"/>
          <p:nvPr/>
        </p:nvSpPr>
        <p:spPr>
          <a:xfrm>
            <a:off x="2613961" y="2758648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85" name="virtio driver"/>
          <p:cNvSpPr txBox="1"/>
          <p:nvPr/>
        </p:nvSpPr>
        <p:spPr>
          <a:xfrm>
            <a:off x="2893665" y="3335610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86" name="矩形"/>
          <p:cNvSpPr/>
          <p:nvPr/>
        </p:nvSpPr>
        <p:spPr>
          <a:xfrm>
            <a:off x="275185" y="2811786"/>
            <a:ext cx="1493779" cy="586216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7" name="qemu"/>
          <p:cNvSpPr txBox="1"/>
          <p:nvPr/>
        </p:nvSpPr>
        <p:spPr>
          <a:xfrm>
            <a:off x="286534" y="2785459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88" name="线条"/>
          <p:cNvSpPr/>
          <p:nvPr/>
        </p:nvSpPr>
        <p:spPr>
          <a:xfrm>
            <a:off x="3351579" y="3574345"/>
            <a:ext cx="1" cy="5583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9" name="1"/>
          <p:cNvSpPr txBox="1"/>
          <p:nvPr/>
        </p:nvSpPr>
        <p:spPr>
          <a:xfrm>
            <a:off x="3443575" y="361701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190" name="2"/>
          <p:cNvSpPr txBox="1"/>
          <p:nvPr/>
        </p:nvSpPr>
        <p:spPr>
          <a:xfrm>
            <a:off x="2600881" y="403007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91" name="3"/>
          <p:cNvSpPr txBox="1"/>
          <p:nvPr/>
        </p:nvSpPr>
        <p:spPr>
          <a:xfrm>
            <a:off x="1259681" y="403900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192" name="vhost-net.ko"/>
          <p:cNvSpPr txBox="1"/>
          <p:nvPr/>
        </p:nvSpPr>
        <p:spPr>
          <a:xfrm>
            <a:off x="15636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vhost-net.ko</a:t>
            </a:r>
          </a:p>
        </p:txBody>
      </p:sp>
      <p:sp>
        <p:nvSpPr>
          <p:cNvPr id="193" name="线条"/>
          <p:cNvSpPr/>
          <p:nvPr/>
        </p:nvSpPr>
        <p:spPr>
          <a:xfrm flipH="1">
            <a:off x="1039953" y="4272480"/>
            <a:ext cx="502284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4" name="线条"/>
          <p:cNvSpPr/>
          <p:nvPr/>
        </p:nvSpPr>
        <p:spPr>
          <a:xfrm flipH="1">
            <a:off x="2380705" y="4267838"/>
            <a:ext cx="56920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29037" y="5174486"/>
            <a:ext cx="4671024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guest发出中断信号退出kvm，kvm直接和vhost-backend通信，然后网络数据将交由vhost-backend 进行处理。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kvm将通知vhost-backend；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vhost-backend将tx数据直接发送到nic设备。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85500" y="625752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31461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195862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85500" y="476639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496468" y="661234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76743" y="47333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566892" y="497425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13961" y="49910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893665" y="556803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580228" y="496467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7" name="线条"/>
          <p:cNvSpPr/>
          <p:nvPr/>
        </p:nvSpPr>
        <p:spPr>
          <a:xfrm>
            <a:off x="33515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08" name="1"/>
          <p:cNvSpPr txBox="1"/>
          <p:nvPr/>
        </p:nvSpPr>
        <p:spPr>
          <a:xfrm>
            <a:off x="3443574" y="584943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2118678" y="626249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0" name="3"/>
          <p:cNvSpPr txBox="1"/>
          <p:nvPr/>
        </p:nvSpPr>
        <p:spPr>
          <a:xfrm>
            <a:off x="509586" y="604818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1" name="vhost-user"/>
          <p:cNvSpPr/>
          <p:nvPr/>
        </p:nvSpPr>
        <p:spPr>
          <a:xfrm>
            <a:off x="212022" y="497360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451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401954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E884F30-171F-4C99-8C15-57E7A411EA26}"/>
              </a:ext>
            </a:extLst>
          </p:cNvPr>
          <p:cNvSpPr/>
          <p:nvPr/>
        </p:nvSpPr>
        <p:spPr>
          <a:xfrm>
            <a:off x="6866464" y="1083740"/>
            <a:ext cx="1828789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5FD2D54-C8FA-48FD-92CB-1F0BF10D92A1}"/>
              </a:ext>
            </a:extLst>
          </p:cNvPr>
          <p:cNvCxnSpPr>
            <a:cxnSpLocks/>
            <a:stCxn id="2" idx="3"/>
            <a:endCxn id="55" idx="1"/>
          </p:cNvCxnSpPr>
          <p:nvPr/>
        </p:nvCxnSpPr>
        <p:spPr>
          <a:xfrm flipH="1">
            <a:off x="220133" y="1219207"/>
            <a:ext cx="8475120" cy="977899"/>
          </a:xfrm>
          <a:prstGeom prst="bentConnector5">
            <a:avLst>
              <a:gd name="adj1" fmla="val -2697"/>
              <a:gd name="adj2" fmla="val 50000"/>
              <a:gd name="adj3" fmla="val 1026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D9177C-189D-4B3A-941C-7A9116B4F7F9}"/>
              </a:ext>
            </a:extLst>
          </p:cNvPr>
          <p:cNvSpPr/>
          <p:nvPr/>
        </p:nvSpPr>
        <p:spPr>
          <a:xfrm>
            <a:off x="4290486" y="1041407"/>
            <a:ext cx="120649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tcg_cpu_exec()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A9E68FB-BC87-42D2-BE8A-200A907042BE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5496977" y="1083755"/>
            <a:ext cx="294209" cy="931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C3CD2B6-6DB2-4115-9497-88D4920D43AC}"/>
              </a:ext>
            </a:extLst>
          </p:cNvPr>
          <p:cNvSpPr/>
          <p:nvPr/>
        </p:nvSpPr>
        <p:spPr>
          <a:xfrm>
            <a:off x="0" y="770474"/>
            <a:ext cx="212513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mtttcg_start_vcpu_thread()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03FCC3F-7CB1-409D-A527-2DC61BED028F}"/>
              </a:ext>
            </a:extLst>
          </p:cNvPr>
          <p:cNvSpPr/>
          <p:nvPr/>
        </p:nvSpPr>
        <p:spPr>
          <a:xfrm>
            <a:off x="1" y="1354673"/>
            <a:ext cx="2125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DB37021-0C2F-429D-B5BC-9F6363FCA71E}"/>
              </a:ext>
            </a:extLst>
          </p:cNvPr>
          <p:cNvSpPr/>
          <p:nvPr/>
        </p:nvSpPr>
        <p:spPr>
          <a:xfrm>
            <a:off x="2277536" y="770474"/>
            <a:ext cx="181186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mtttcg_cpu_thread_fn()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026872-C82D-4506-9E36-9235DA413416}"/>
              </a:ext>
            </a:extLst>
          </p:cNvPr>
          <p:cNvSpPr/>
          <p:nvPr/>
        </p:nvSpPr>
        <p:spPr>
          <a:xfrm>
            <a:off x="2277536" y="1354673"/>
            <a:ext cx="181186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4D04D3E-2225-477D-ADA5-A0B2322DD84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125135" y="1490140"/>
            <a:ext cx="15240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6D0FD554-F4DB-4D72-AC41-7C016B38C62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125135" y="905941"/>
            <a:ext cx="15240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828DC10-8BDE-4EB5-BA48-FC9C1F7D7D85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4089404" y="1176874"/>
            <a:ext cx="201082" cy="3132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6F21BA0-4F5D-444D-9854-EE2E237141A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089404" y="905941"/>
            <a:ext cx="201082" cy="270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01FEC18-36AE-4DEA-9BBA-26230361814C}"/>
              </a:ext>
            </a:extLst>
          </p:cNvPr>
          <p:cNvSpPr/>
          <p:nvPr/>
        </p:nvSpPr>
        <p:spPr>
          <a:xfrm>
            <a:off x="5791186" y="948288"/>
            <a:ext cx="90594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cpu_exec()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21CF69C-1D3B-42ED-ACF1-3A88DE154FD6}"/>
              </a:ext>
            </a:extLst>
          </p:cNvPr>
          <p:cNvCxnSpPr>
            <a:cxnSpLocks/>
            <a:stCxn id="42" idx="3"/>
            <a:endCxn id="2" idx="1"/>
          </p:cNvCxnSpPr>
          <p:nvPr/>
        </p:nvCxnSpPr>
        <p:spPr>
          <a:xfrm>
            <a:off x="6697134" y="1083755"/>
            <a:ext cx="169330" cy="135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0FC99EA-8142-497F-B26F-CC30DD103B1D}"/>
              </a:ext>
            </a:extLst>
          </p:cNvPr>
          <p:cNvSpPr/>
          <p:nvPr/>
        </p:nvSpPr>
        <p:spPr>
          <a:xfrm>
            <a:off x="220133" y="2061639"/>
            <a:ext cx="1905002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cc-&gt;cpu_exec_interupt()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83628B34-1555-4950-8595-D10E9C013338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 flipV="1">
            <a:off x="2125135" y="2192865"/>
            <a:ext cx="220133" cy="424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539C790-5A9F-492C-B551-8FF8962852A0}"/>
              </a:ext>
            </a:extLst>
          </p:cNvPr>
          <p:cNvSpPr/>
          <p:nvPr/>
        </p:nvSpPr>
        <p:spPr>
          <a:xfrm>
            <a:off x="2345268" y="2057398"/>
            <a:ext cx="1905002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arm_cpu_exec_interupt()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88A66D9-75B8-4BC2-A860-364EE05BBEE6}"/>
              </a:ext>
            </a:extLst>
          </p:cNvPr>
          <p:cNvSpPr/>
          <p:nvPr/>
        </p:nvSpPr>
        <p:spPr>
          <a:xfrm>
            <a:off x="4544476" y="2053170"/>
            <a:ext cx="144992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cc-&gt;do_interupt()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DA3592B-E506-4687-9737-9B51BF9BA58B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 flipV="1">
            <a:off x="4250270" y="2188637"/>
            <a:ext cx="294206" cy="422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3DABA51-66C2-45D6-84D8-425CF254615F}"/>
              </a:ext>
            </a:extLst>
          </p:cNvPr>
          <p:cNvSpPr/>
          <p:nvPr/>
        </p:nvSpPr>
        <p:spPr>
          <a:xfrm>
            <a:off x="6288606" y="2023542"/>
            <a:ext cx="182878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arm_cpu_do_interrupt()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64C4F43-7D3A-49A8-8B9A-72D86A8E7066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5994400" y="2159009"/>
            <a:ext cx="294206" cy="29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168BDE3-A3D4-45B2-84A5-8C04EFF743AF}"/>
              </a:ext>
            </a:extLst>
          </p:cNvPr>
          <p:cNvSpPr/>
          <p:nvPr/>
        </p:nvSpPr>
        <p:spPr>
          <a:xfrm>
            <a:off x="220133" y="2887131"/>
            <a:ext cx="24299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arm_cpu_do_interrupt_aarch64()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A614F045-DC17-4F82-AD45-10FAF70956B4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 flipH="1">
            <a:off x="220133" y="2159009"/>
            <a:ext cx="7897261" cy="863589"/>
          </a:xfrm>
          <a:prstGeom prst="bentConnector5">
            <a:avLst>
              <a:gd name="adj1" fmla="val -2895"/>
              <a:gd name="adj2" fmla="val 50000"/>
              <a:gd name="adj3" fmla="val 10289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16B7EDF-29C3-436D-A6E4-6AFEA92B4A1E}"/>
              </a:ext>
            </a:extLst>
          </p:cNvPr>
          <p:cNvSpPr txBox="1"/>
          <p:nvPr/>
        </p:nvSpPr>
        <p:spPr>
          <a:xfrm>
            <a:off x="2888358" y="2594686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addr = env-&gt;cp15.vbar_el[new_el];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8F12EE01-C73C-40D4-AA31-3555D4644614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2650067" y="2717797"/>
            <a:ext cx="238291" cy="3048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549F5792-1061-4F94-AF81-BBB11D89699C}"/>
              </a:ext>
            </a:extLst>
          </p:cNvPr>
          <p:cNvSpPr txBox="1"/>
          <p:nvPr/>
        </p:nvSpPr>
        <p:spPr>
          <a:xfrm>
            <a:off x="2888358" y="2845154"/>
            <a:ext cx="602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4BDCE9E3-EAD6-4893-A2B3-85B6B096E200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 flipV="1">
            <a:off x="2650067" y="2968265"/>
            <a:ext cx="238291" cy="54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269DD71-3460-47F7-B071-9C562B5E3A00}"/>
              </a:ext>
            </a:extLst>
          </p:cNvPr>
          <p:cNvSpPr txBox="1"/>
          <p:nvPr/>
        </p:nvSpPr>
        <p:spPr>
          <a:xfrm>
            <a:off x="4073298" y="3064932"/>
            <a:ext cx="3339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cs-&gt;exception_index == EXCP_IRQ/EXCP_VIRQ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986B10-815A-44ED-850F-C0293B6FD680}"/>
              </a:ext>
            </a:extLst>
          </p:cNvPr>
          <p:cNvSpPr txBox="1"/>
          <p:nvPr/>
        </p:nvSpPr>
        <p:spPr>
          <a:xfrm>
            <a:off x="2888358" y="309562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addr += 0x80;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A800D82B-DB3F-4FE2-B712-0AA1FDC54947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2650067" y="3022598"/>
            <a:ext cx="238291" cy="1961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56A20A7C-E041-49DB-8DB1-E7653F105513}"/>
              </a:ext>
            </a:extLst>
          </p:cNvPr>
          <p:cNvSpPr txBox="1"/>
          <p:nvPr/>
        </p:nvSpPr>
        <p:spPr>
          <a:xfrm>
            <a:off x="2888358" y="33460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env-&gt;pc = addr;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E5CDBDFC-ED00-4044-B045-F44F0524DEDA}"/>
              </a:ext>
            </a:extLst>
          </p:cNvPr>
          <p:cNvCxnSpPr>
            <a:cxnSpLocks/>
            <a:stCxn id="73" idx="3"/>
            <a:endCxn id="92" idx="1"/>
          </p:cNvCxnSpPr>
          <p:nvPr/>
        </p:nvCxnSpPr>
        <p:spPr>
          <a:xfrm>
            <a:off x="2650067" y="3022598"/>
            <a:ext cx="238291" cy="446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68C8BF95-0698-440A-8C37-6C83137E390A}"/>
              </a:ext>
            </a:extLst>
          </p:cNvPr>
          <p:cNvSpPr txBox="1"/>
          <p:nvPr/>
        </p:nvSpPr>
        <p:spPr>
          <a:xfrm>
            <a:off x="4089404" y="3357375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GuestOS’s Exception Vector Irq Addr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72976" y="1194042"/>
            <a:ext cx="4671024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000"/>
              <a:t>vhost-user</a:t>
            </a:r>
            <a:r>
              <a:rPr lang="zh-CN" altLang="en-US" sz="1000"/>
              <a:t>的转发线程绑定固定的</a:t>
            </a:r>
            <a:r>
              <a:rPr lang="en-US" altLang="zh-CN" sz="1000"/>
              <a:t>cpu</a:t>
            </a:r>
            <a:r>
              <a:rPr lang="zh-CN" altLang="en-US" sz="1000"/>
              <a:t>核，轮训队列进行首发包，无需由</a:t>
            </a:r>
            <a:r>
              <a:rPr lang="en-US" altLang="zh-CN" sz="1000"/>
              <a:t>guest</a:t>
            </a:r>
            <a:r>
              <a:rPr lang="zh-CN" altLang="en-US" sz="1000"/>
              <a:t>发送中断通知</a:t>
            </a:r>
            <a:r>
              <a:rPr lang="en-US" altLang="zh-CN" sz="1000"/>
              <a:t>vhost-user</a:t>
            </a:r>
            <a:endParaRPr sz="1000"/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  <a:r>
              <a:rPr lang="zh-CN" altLang="en-US" sz="1000"/>
              <a:t>：</a:t>
            </a:r>
            <a:r>
              <a:rPr lang="en-US" altLang="zh-CN" sz="1000"/>
              <a:t>g</a:t>
            </a:r>
            <a:r>
              <a:rPr sz="1000"/>
              <a:t>uest设置好tx</a:t>
            </a:r>
            <a:r>
              <a:rPr lang="zh-CN" altLang="en-US" sz="1000"/>
              <a:t> </a:t>
            </a:r>
            <a:r>
              <a:rPr lang="zh-CN" altLang="en-US" sz="1000">
                <a:sym typeface="Wingdings"/>
              </a:rPr>
              <a:t></a:t>
            </a:r>
            <a:r>
              <a:rPr lang="en-US" altLang="zh-CN" sz="1000">
                <a:sym typeface="Wingdings"/>
              </a:rPr>
              <a:t> vhost-user</a:t>
            </a:r>
            <a:r>
              <a:rPr lang="zh-CN" altLang="en-US" sz="1000">
                <a:sym typeface="Wingdings"/>
              </a:rPr>
              <a:t>轮询到数据变化，将</a:t>
            </a:r>
            <a:r>
              <a:rPr sz="1000"/>
              <a:t>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129439" y="196930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75400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239801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129439" y="47817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540407" y="232412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120682" y="4451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610831" y="68603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57900" y="7028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937604" y="127981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624167" y="67645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8" name="1"/>
          <p:cNvSpPr txBox="1"/>
          <p:nvPr/>
        </p:nvSpPr>
        <p:spPr>
          <a:xfrm>
            <a:off x="2325035" y="1557712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560912" y="171254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1" name="vhost-user"/>
          <p:cNvSpPr/>
          <p:nvPr/>
        </p:nvSpPr>
        <p:spPr>
          <a:xfrm>
            <a:off x="255961" y="68538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89117" y="151854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" name="肘形连接符 2"/>
          <p:cNvCxnSpPr/>
          <p:nvPr/>
        </p:nvCxnSpPr>
        <p:spPr>
          <a:xfrm rot="5400000" flipH="1">
            <a:off x="2084207" y="213644"/>
            <a:ext cx="653" cy="2546374"/>
          </a:xfrm>
          <a:prstGeom prst="bentConnector3">
            <a:avLst>
              <a:gd name="adj1" fmla="val -3500765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表格"/>
          <p:cNvGraphicFramePr/>
          <p:nvPr/>
        </p:nvGraphicFramePr>
        <p:xfrm>
          <a:off x="421759" y="485014"/>
          <a:ext cx="5092226" cy="1604586"/>
        </p:xfrm>
        <a:graphic>
          <a:graphicData uri="http://schemas.openxmlformats.org/drawingml/2006/table">
            <a:tbl>
              <a:tblPr bandRow="1"/>
              <a:tblGrid>
                <a:gridCol w="509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virtq_avail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VIRTQ_AVAIL_F_NO_INTERRUPT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限制host向客户机注入中断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driver下一个描述符要放在ring中的位置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ring[/* Queue Size*/] /* 每个元素存着buffer的head，一个buffer可能由多个desc组成*/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used_event;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5" name="driver通过available ring向device提供buffers，avail ring由driver写，device读。idx表明客户机驱动下次添加buffer使用的ring下标"/>
          <p:cNvSpPr txBox="1"/>
          <p:nvPr/>
        </p:nvSpPr>
        <p:spPr>
          <a:xfrm>
            <a:off x="408300" y="2181826"/>
            <a:ext cx="716683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driver通过available ring向device提供buffers，avail ring由driver写，device读。idx表明客户机驱动下次添加buffer使用的ring下标</a:t>
            </a:r>
          </a:p>
        </p:txBody>
      </p:sp>
      <p:graphicFrame>
        <p:nvGraphicFramePr>
          <p:cNvPr id="266" name="表格"/>
          <p:cNvGraphicFramePr/>
          <p:nvPr/>
        </p:nvGraphicFramePr>
        <p:xfrm>
          <a:off x="421759" y="2930760"/>
          <a:ext cx="3072090" cy="1604586"/>
        </p:xfrm>
        <a:graphic>
          <a:graphicData uri="http://schemas.openxmlformats.org/drawingml/2006/table">
            <a:tbl>
              <a:tblPr bandRow="1"/>
              <a:tblGrid>
                <a:gridCol w="307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VIRTQ_USED_F_NO_NOTIFY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限制客户机使用完buffer通知host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device下一个描述符要放在ring中的位置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 ring[/* Queue Size*/]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avail_event;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" name="device通过used ring向driver返回它已经用过了的buffers，used ring由device写，driver读。…"/>
          <p:cNvSpPr txBox="1"/>
          <p:nvPr/>
        </p:nvSpPr>
        <p:spPr>
          <a:xfrm>
            <a:off x="3735578" y="2789850"/>
            <a:ext cx="5132816" cy="49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device通过used ring向driver返回它已经用过了的buffers，used ring由device写，driver读。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idx表明qemu下次添加vritq_used_elem_ring使用的ring下标。</a:t>
            </a:r>
          </a:p>
        </p:txBody>
      </p:sp>
      <p:graphicFrame>
        <p:nvGraphicFramePr>
          <p:cNvPr id="268" name="表格"/>
          <p:cNvGraphicFramePr/>
          <p:nvPr>
            <p:extLst>
              <p:ext uri="{D42A27DB-BD31-4B8C-83A1-F6EECF244321}">
                <p14:modId xmlns:p14="http://schemas.microsoft.com/office/powerpoint/2010/main" val="1964060088"/>
              </p:ext>
            </p:extLst>
          </p:nvPr>
        </p:nvGraphicFramePr>
        <p:xfrm>
          <a:off x="4302797" y="3991162"/>
          <a:ext cx="3746050" cy="802959"/>
        </p:xfrm>
        <a:graphic>
          <a:graphicData uri="http://schemas.openxmlformats.org/drawingml/2006/table">
            <a:tbl>
              <a:tblPr bandRow="1"/>
              <a:tblGrid>
                <a:gridCol w="374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id; /* idx of start of used descriptor chain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 /* total length of the descriptor chain which has used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9" name="线条"/>
          <p:cNvSpPr/>
          <p:nvPr/>
        </p:nvSpPr>
        <p:spPr>
          <a:xfrm>
            <a:off x="3388665" y="4150337"/>
            <a:ext cx="8622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0" name="avail ring中的ring数组记录的是可用buffer的head index.…"/>
          <p:cNvSpPr txBox="1"/>
          <p:nvPr/>
        </p:nvSpPr>
        <p:spPr>
          <a:xfrm>
            <a:off x="385735" y="5251991"/>
            <a:ext cx="8792814" cy="164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avail </a:t>
            </a:r>
            <a:r>
              <a:rPr sz="984" err="1"/>
              <a:t>ring中的ring数组记录的是可用buffer的head</a:t>
            </a:r>
            <a:r>
              <a:rPr sz="984"/>
              <a:t> index.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err="1"/>
              <a:t>virtqueue中的last_avail_idx记录ring</a:t>
            </a:r>
            <a:r>
              <a:rPr sz="984"/>
              <a:t>[]</a:t>
            </a:r>
            <a:r>
              <a:rPr sz="984" err="1"/>
              <a:t>数组中首个可用的buffer头部。即根据last_avail_idx查找ring</a:t>
            </a:r>
            <a:r>
              <a:rPr sz="984"/>
              <a:t>[],</a:t>
            </a:r>
            <a:r>
              <a:rPr sz="984" err="1"/>
              <a:t>根据ring</a:t>
            </a:r>
            <a:r>
              <a:rPr sz="984"/>
              <a:t>[]</a:t>
            </a:r>
            <a:r>
              <a:rPr sz="984" err="1"/>
              <a:t>数组得到desc表的下标。然后last_avail_idx</a:t>
            </a:r>
            <a:r>
              <a:rPr sz="984"/>
              <a:t>++。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err="1"/>
              <a:t>每次host向客户机发送数据就需要从这里获取一个buffer</a:t>
            </a:r>
            <a:r>
              <a:rPr sz="984"/>
              <a:t> head。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当host完成数据的写入，可能会产生多个virtq_used_elem，即使用多个逻辑buffer，每个virtq_used_elem的信息记录到virtq_used的ring[]</a:t>
            </a:r>
            <a:r>
              <a:rPr sz="984" err="1"/>
              <a:t>数组中，一个元素对应一个virtq_used_elem结构，其中id记录对应buffer的head，len记录长度</a:t>
            </a:r>
            <a:r>
              <a:rPr sz="984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88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" y="246221"/>
            <a:ext cx="9035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设备模型是由总线、设备、驱动三大数据结构来描述。所有设备都通过总线连接。即使有些设备没有连接到物理总线上，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也会设置一个虚拟的总线，来维持总线、设备、驱动三者之间的关系。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内核里，就存在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总线。物理上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设备连接在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总线上，逻辑上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设备由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虚拟总线管理。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总线上设备对应的是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结构，对于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pci_driver virtio_pci_driver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总线上，或者注册到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virtio_pci_probe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探测函数，这个函数会通过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virtio_pci_device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，然后挂到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总线对应的就是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virtio-net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提供自己的驱动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总线时，或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 bus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找到驱动探测函数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virtnet_probe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，最终通过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register_netdev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网络协议栈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5022"/>
              </p:ext>
            </p:extLst>
          </p:nvPr>
        </p:nvGraphicFramePr>
        <p:xfrm>
          <a:off x="117985" y="166199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90282"/>
              </p:ext>
            </p:extLst>
          </p:nvPr>
        </p:nvGraphicFramePr>
        <p:xfrm>
          <a:off x="4301611" y="1755400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8935"/>
              </p:ext>
            </p:extLst>
          </p:nvPr>
        </p:nvGraphicFramePr>
        <p:xfrm>
          <a:off x="565354" y="4469103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85863"/>
              </p:ext>
            </p:extLst>
          </p:nvPr>
        </p:nvGraphicFramePr>
        <p:xfrm>
          <a:off x="2920177" y="4469103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94358"/>
              </p:ext>
            </p:extLst>
          </p:nvPr>
        </p:nvGraphicFramePr>
        <p:xfrm>
          <a:off x="511276" y="385371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94688"/>
              </p:ext>
            </p:extLst>
          </p:nvPr>
        </p:nvGraphicFramePr>
        <p:xfrm>
          <a:off x="4086424" y="5069405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3968"/>
              </p:ext>
            </p:extLst>
          </p:nvPr>
        </p:nvGraphicFramePr>
        <p:xfrm>
          <a:off x="6022254" y="2279265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1215"/>
              </p:ext>
            </p:extLst>
          </p:nvPr>
        </p:nvGraphicFramePr>
        <p:xfrm>
          <a:off x="6022254" y="238084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bus_type *bus;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511276" y="3479822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pci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40431"/>
              </p:ext>
            </p:extLst>
          </p:nvPr>
        </p:nvGraphicFramePr>
        <p:xfrm>
          <a:off x="4065637" y="3853713"/>
          <a:ext cx="21778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pci_driver virtio_pci_driver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 = virtio_pci_probe,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 = virtio_pci_remove,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/>
          <p:nvPr/>
        </p:nvCxnSpPr>
        <p:spPr>
          <a:xfrm flipV="1">
            <a:off x="3726424" y="4011559"/>
            <a:ext cx="360000" cy="9000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764632" y="5195631"/>
            <a:ext cx="342579" cy="27896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H="1" flipV="1">
            <a:off x="7576875" y="2415640"/>
            <a:ext cx="900000" cy="4248000"/>
          </a:xfrm>
          <a:prstGeom prst="bentConnector3">
            <a:avLst>
              <a:gd name="adj1" fmla="val -1019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11276" y="1847590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virtio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7570525" y="335762"/>
            <a:ext cx="12700" cy="23400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60021"/>
              </p:ext>
            </p:extLst>
          </p:nvPr>
        </p:nvGraphicFramePr>
        <p:xfrm>
          <a:off x="3556814" y="263420"/>
          <a:ext cx="184109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bus_type virtio_bus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肘形连接符 28"/>
          <p:cNvCxnSpPr/>
          <p:nvPr/>
        </p:nvCxnSpPr>
        <p:spPr>
          <a:xfrm rot="10800000">
            <a:off x="5334210" y="384443"/>
            <a:ext cx="720000" cy="7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2886"/>
              </p:ext>
            </p:extLst>
          </p:nvPr>
        </p:nvGraphicFramePr>
        <p:xfrm>
          <a:off x="957562" y="264408"/>
          <a:ext cx="22772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virtio_driver virtio_net_driver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肘形连接符 34"/>
          <p:cNvCxnSpPr/>
          <p:nvPr/>
        </p:nvCxnSpPr>
        <p:spPr>
          <a:xfrm rot="5400000" flipH="1" flipV="1">
            <a:off x="3874358" y="2347662"/>
            <a:ext cx="4182232" cy="15843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0800000" flipV="1">
            <a:off x="511278" y="2885704"/>
            <a:ext cx="5569197" cy="1125855"/>
          </a:xfrm>
          <a:prstGeom prst="bentConnector3">
            <a:avLst>
              <a:gd name="adj1" fmla="val 1061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07474" y="3181162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  <p:cxnSp>
        <p:nvCxnSpPr>
          <p:cNvPr id="49" name="肘形连接符 48"/>
          <p:cNvCxnSpPr>
            <a:stCxn id="28" idx="1"/>
          </p:cNvCxnSpPr>
          <p:nvPr/>
        </p:nvCxnSpPr>
        <p:spPr>
          <a:xfrm rot="10800000">
            <a:off x="3173206" y="405021"/>
            <a:ext cx="383608" cy="46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832204" y="469888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94243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342252</TotalTime>
  <Words>11968</Words>
  <Application>Microsoft Office PowerPoint</Application>
  <PresentationFormat>全屏显示(4:3)</PresentationFormat>
  <Paragraphs>1352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Arial Hebrew</vt:lpstr>
      <vt:lpstr>Courier</vt:lpstr>
      <vt:lpstr>Helvetica Neue</vt:lpstr>
      <vt:lpstr>Helvetica Neue Medium</vt:lpstr>
      <vt:lpstr>等线</vt:lpstr>
      <vt:lpstr>等线</vt:lpstr>
      <vt:lpstr>等线 Light</vt:lpstr>
      <vt:lpstr>Arial</vt:lpstr>
      <vt:lpstr>Calibri</vt:lpstr>
      <vt:lpstr>Calibri Light</vt:lpstr>
      <vt:lpstr>Courier New</vt:lpstr>
      <vt:lpstr>Times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809</cp:revision>
  <dcterms:created xsi:type="dcterms:W3CDTF">2018-09-29T15:18:47Z</dcterms:created>
  <dcterms:modified xsi:type="dcterms:W3CDTF">2021-02-08T14:43:48Z</dcterms:modified>
</cp:coreProperties>
</file>