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4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84" r:id="rId9"/>
    <p:sldId id="262" r:id="rId10"/>
    <p:sldId id="263" r:id="rId11"/>
    <p:sldId id="264" r:id="rId12"/>
    <p:sldId id="267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3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4" autoAdjust="0"/>
    <p:restoredTop sz="81897" autoAdjust="0"/>
  </p:normalViewPr>
  <p:slideViewPr>
    <p:cSldViewPr snapToGrid="0">
      <p:cViewPr varScale="1">
        <p:scale>
          <a:sx n="69" d="100"/>
          <a:sy n="69" d="100"/>
        </p:scale>
        <p:origin x="261" y="58"/>
      </p:cViewPr>
      <p:guideLst>
        <p:guide orient="horz" pos="213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0E36190-7938-4A18-A835-287FD038471E}" type="datetime1">
              <a:rPr lang="ko-KR" altLang="en-US" smtClean="0"/>
              <a:pPr>
                <a:defRPr/>
              </a:pPr>
              <a:t>2022-11-28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 dirty="0"/>
              <a:t>마스터 텍스트 스타일 편집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A1C40191-DB0F-4A3B-8EB4-D345B6E04884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안녕하세요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인천대학교 데이터지능 연구실 팀입니다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계층적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loss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및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representation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레이블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임베딩을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이용한 논문 문장 수사학적 분류 모델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발표 시작하도록 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C40191-DB0F-4A3B-8EB4-D345B6E04884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대분류 예측입니다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KorSciBERT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입력 문장을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임베딩하고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Bi-LSTM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Self-Attention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거쳐 문장 내의 중요 정보를 더 잘 포착합니다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출력값은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대분류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임베딩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테이블과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내적하여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최종적으로 대분류 카테고리를 예측합니다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C40191-DB0F-4A3B-8EB4-D345B6E04884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세부분류도 대분류와 유사하게 진행됩니다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이전에 계산한 대분류에 대한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representation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KorSciBERT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representation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연결하여 세부분류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Bi-LSTM, self-attention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통과시킵니다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두 과정을 통해 같은 대분류를 갖는 세부 카테고리끼리 정보를 공유할 수 있고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세부분류 예측 단계에서 대분류 레이블 정보도 참고 가능합니다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C40191-DB0F-4A3B-8EB4-D345B6E04884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 대분류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세부분류의 계층적 구조를 학습시키기 위해 계층적 손실함수를 직접 설계하였습니다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예측한 대분류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세부분류 레이블이 서로 포함관계가 아닌 경우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패널티를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부여하는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Dependence loss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대분류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세부분류 각각의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CE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layer loss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loss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이용하여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Total Loss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계산하도록 설계하였습니다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계층적 손실함수를 통해 대분류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세부분류 사이의 계층적 구조를 학습하며 예측 성능을 보다 향상시킬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C40191-DB0F-4A3B-8EB4-D345B6E04884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kisti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제공하는 국내 논문 문장 의미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태깅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데이터셋을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9:0.5:0.5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비율로 나눠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cross validation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진행하였습니다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C40191-DB0F-4A3B-8EB4-D345B6E04884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성능 평가 지표로는 문제에서 지정한대로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Macro F1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Micro F1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스코어를 사용했습니다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C40191-DB0F-4A3B-8EB4-D345B6E0488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 결과입니다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베이스라인 성능 결과는 전년도 수상작의 발표자료를 참고하였고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학습 데이터셋이 동일하지 않기 때문에 정확한 비교가 이루어지지 않을 수 있음을 양해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부탁드립니다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전년도 베이스라인에 비해 세부분류의 분류 성능은 거의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0.5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0.6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가량 상승했음을 확인할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C40191-DB0F-4A3B-8EB4-D345B6E04884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섹션명과 섹션 인덱스를 사용한 추가실험 결과입니다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섹션명을 사용했을 경우 성능이 대체로 더 높고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섹션명과 논문 내 문장의 상대적 위치를 함께 사용하였을 때 세부 분류에서 큰 성능향상을 보였습니다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C40191-DB0F-4A3B-8EB4-D345B6E04884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저희가 제안한 모델을 쉽게 활용할 수 있도록 웹페이지를 구현했습니다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논문 문장을 입력하고 ‘의미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태깅하기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 버튼을 누르면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C40191-DB0F-4A3B-8EB4-D345B6E04884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33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다음과 같이 모델이 예측한 대분류와 세분분류 카테고리 확인하실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저희가 추가로 구현한 기능은 바로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어텐션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시각화입니다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모델이 카테고리를 예측하면서 더 높은 중요도를 부여한 단어에 대해서 더 짙은 색으로 나타내도록 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모델이 예측한 대분류 태그는 연구 목적인데 여기 ‘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목적으로’라는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단어가 짙은 보라색으로 나타난 것을 확인할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이처럼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어텐션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시각화 기능을 통해 모델이 어떤 단어를 근거로 해당 카테고리로 분류를 했는지 한 눈에 알아볼 수 있도록 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C40191-DB0F-4A3B-8EB4-D345B6E04884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어텐션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시각화를 구현하기 위해 세부분류 예측에서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self-Attention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거친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representation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C40191-DB0F-4A3B-8EB4-D345B6E04884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목차는 다음과 같습니다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프로젝트 개요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활용 데이터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개발 방법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실험 및 평가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활용 계획 및 기대효과의 순서로 발표를 진행하겠습니다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C40191-DB0F-4A3B-8EB4-D345B6E0488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결론입니다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 대분류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세부분류의 계층적 구조를 고려한 모델을 개발하였으며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LSTM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활용한 레이블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임베딩을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문장의 위치 정보를 추가적으로 사용하는 것이 분류 성능 향상에 기여한다는 점을 확인했습니다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C40191-DB0F-4A3B-8EB4-D345B6E04884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저희가 제안하는 모델을 활용하여 논문 정보의 효율적 검색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주요 문장 추출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논문 요약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트렌드 분석 등 다양한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태크스에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적용할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웹에서 제공하는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어텐션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시각화 기능을 통해 모델의 분류 근거를 이해할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또한 계층형 카테고리 구조를 가지는 다양한 영역에서 범용적으로 활용이 가능합니다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C40191-DB0F-4A3B-8EB4-D345B6E04884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969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저희가 진행한 프로젝트는 향후 기계적 논문 생성 연구 분야로 확장 가능합니다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의미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태깅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모델을 통해 의미 태그들의 등장 패턴을 파악하여 다음에 등장할 의미 태그를 예측할 수 있다면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예측한 태그를 다음 문장의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control condition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활용할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이를 통해 논문의 형식을 잘 준수하는 텍스트 생성이 가능할 것으로 기대됩니다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C40191-DB0F-4A3B-8EB4-D345B6E04884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752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C40191-DB0F-4A3B-8EB4-D345B6E04884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C40191-DB0F-4A3B-8EB4-D345B6E04884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자연어 처리의 주요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task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 하나인 텍스트 분류는 문장 혹은 문서에 적절한 범주를 할당하는 작업을 말합니다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C40191-DB0F-4A3B-8EB4-D345B6E0488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 팀이 선택한 문제는 논문 내의 문장들의 수사학적 카테고리를 예측하는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AI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의미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태깅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모델을 개발하는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과학기술 논문 문장의 수사학적 카테고리는 그림과 같이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3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대분류와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9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세부 분류로 나눠집니다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계층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카테고리 구조를 가지는 경우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 카테고리간 불균형 문제가 존재하고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상위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하위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카테고리간의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관계 뿐만 아니라 같은 계층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카테고리간의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관계 학습이 필요하므로 계층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적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구조를 반영할 수 있도록 모델을 설계해야 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C40191-DB0F-4A3B-8EB4-D345B6E0488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저희가 활용한 데이터는 한국과학기술정보연구원에서 제공한 국내 논문 문장 의미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태깅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데이터셋입니다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데이터셋은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14,083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건의 논문에 있는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155,740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문장으로 구성되어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저희는 별도의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전처리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없이 원본 데이터를 그대로 사용하였습니다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그래프를 보시면 카테고리간 불균형이 존재함을 확인할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C40191-DB0F-4A3B-8EB4-D345B6E04884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4532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 추가적으로 한국과학기술정보연구원에서 제공한 국내 논문 전문 텍스트 데이터셋을 활용하였습니다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481,578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건의 논문으로 구성된 이 데이터셋에는 논문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ID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섹션 단위로 데이터가 구성되어 있는데요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저희는 논문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ID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통해 전문 데이터셋에서 해당 문장이 포함된 섹션의 섹션명과 섹션 인덱스를 추가로 활용하였습니다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섹션 인덱스의 경우 전체 논문 문장이 속한 섹션의 인덱스를 전체 섹션수로 나누어 논문 내에서 문장이 등장한 상대적 위치로 활용하였습니다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C40191-DB0F-4A3B-8EB4-D345B6E04884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저희가 제안하는 모델은 계층적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loss, representation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및 레이블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임베딩을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활용한 수사학적 논문 문장 분류 모델입니다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 모델은 계층적 손실함수를 사용하여 계층 구조를 학습했다는 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계층적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representation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대분류와 세부분류 사이의 정보를 공유한다는 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KorSciBert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Bi-LSTM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활용한 레이블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임베딩을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사용했다는 점이 주요 특징입니다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 추가 실험으로 진행한 문장의 위치 정보를 활용하는 방법을 제안합니다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C40191-DB0F-4A3B-8EB4-D345B6E04884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80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모델의 전체 구조는 다음과 같습니다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대분류 카테고리를 예측하는 모델과 세부분류 카테고리를 예측하는 두 개의 모델을 유기적으로 결합하였습니다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여기 회색으로 표시된 레이블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임베딩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테이블에 대해서 자세히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설명드리겠습니다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C40191-DB0F-4A3B-8EB4-D345B6E0488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 모델은 사전 학습 언어 모델과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bi-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lstm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활용하여 직접 구성한 레이블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임베딩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테이블을 사용합니다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레이블 텍스트들을 사전 학습 언어 모델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korSciBert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bi-LSTM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통과시켜 얻은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출력값으로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레이블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임베딩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테이블을 초기화합니다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이렇게 구성된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임베딩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테이블은 학습과정에서 지속적으로 업데이트 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1C40191-DB0F-4A3B-8EB4-D345B6E0488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9963D-6635-404E-B16A-14D2F0BB4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6FFCBC-5F8F-4698-8017-3118A49BA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A546C-2230-4E80-B3C8-1A250FCC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09C2-95B8-4B65-81DC-2E578ABADF01}" type="datetime1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80AA2-D62E-4062-A0AE-8D0DAC1F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A1ECF-0A87-4AAB-B615-53A4C450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D0-413D-4C41-9C9E-6EE73752B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3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A9215-40E4-4546-BF68-C4433133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117A20-1616-44D0-ACFF-FB271D3E7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B12B7-4E31-46F7-AF96-8C773950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DDB7-D295-41A4-9ED7-83705807DA96}" type="datetime1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F4956-FF9D-498B-8DF6-C616FC75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A045A-97DE-4B1E-9EA9-A2672DAA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D0-413D-4C41-9C9E-6EE73752B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8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BE6DB4-5FF9-48C4-9944-D10CD08E0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49ED6-C5D1-4B11-B574-C6C17F5D8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F3028-6637-49D5-B210-8AA81560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2CB8-E12F-4311-890B-B9E24A2E50A3}" type="datetime1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03483-C5EA-415E-BA7D-4E8A29F6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6ED3C-C903-4EF8-8B07-3390F2FA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D0-413D-4C41-9C9E-6EE73752B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36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475CB-847B-4B58-9520-FEB35527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B719A-ACAE-43FC-AC10-6D517CB9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E3866-0614-43BD-BA66-14D2738E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3940-8864-407C-95C6-DED089907D8F}" type="datetime1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803CC-BA0F-4FDB-984F-4839309D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9ECD7-50F8-4EBA-90ED-02809EF8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D0-413D-4C41-9C9E-6EE73752B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9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8F529-75AC-42CE-81B7-3A74F4084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0FD54F-E003-4B8A-87AF-F9F0049F3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CB331-29A6-461F-93BE-2F42CB9B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02D-9320-400C-AED7-E55FC3C1AB41}" type="datetime1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37FBD-9821-432B-A3E3-0EC95601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76D8C-53DC-4782-A953-CFA7897A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D0-413D-4C41-9C9E-6EE73752B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0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37465-31AB-4721-9D3C-F6ECE7E9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AE37C-2A20-4E8A-A54E-646441578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D20A38-36AD-4D36-81AE-FCCBDD7AC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C7083B-4DCB-4ECC-B1D8-54484B56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D6D7-DCF7-440A-85F3-7F27B1393C6C}" type="datetime1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9B264-4C55-461B-B50F-B052235B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D3F68E-53DF-4E4A-AB75-D3B08F2D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D0-413D-4C41-9C9E-6EE73752B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5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9CD71-366F-4D6B-8277-47E6BB61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50E439-2A01-4296-BFD3-8CE74054A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907934-48B5-48F3-88C2-9409A82FC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1205D3-1746-41F2-BA7C-BD8EEA5AC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CF4D1E-0750-4934-A005-A9E7337DC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48B2F3-84CC-40EB-AEB4-5578F66B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8E3E-511B-45DE-85BF-ED0958DA556F}" type="datetime1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A33ACF-FFAA-4D9E-89B0-96D72333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3E85A9-898D-434D-A64D-F74D74EB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D0-413D-4C41-9C9E-6EE73752B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0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4C22B-1265-4234-B135-4A9FA13C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3D0B92-D735-4245-A2F7-458F74A8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61D9-7B14-4B52-9DAD-B95603E12FAA}" type="datetime1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5F0DF8-B544-46DB-AD8F-11D47CE5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604274-2361-4AED-B4FF-A5C1F56C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D0-413D-4C41-9C9E-6EE73752B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1180F8-5E64-4029-AD69-DDEAC8FA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FD36-6C1C-4CBE-9F17-DF5D5A1D0E68}" type="datetime1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45A8CE-5E23-4671-973C-CBB5E4FB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2BB05-16B0-43E3-8CA4-FA9BB942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43FA1D0-413D-4C41-9C9E-6EE73752BA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64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460C6-916B-4DEF-9FBE-210BF496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EC1F6-967B-4C98-9BE9-56E3DD327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AB0FD2-3C4A-45C8-A6FC-66E8CEAE6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B7D2E-C80D-4B78-8615-BF0A120A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96FE-2AF1-4A1B-A210-CF786BD679AA}" type="datetime1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F1EC8-C8A0-4CD7-83F0-AF403B2A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6B593A-EA3A-4584-A4A5-B35384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D0-413D-4C41-9C9E-6EE73752B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4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B0C7D-F098-4A9E-A401-DAF854B1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4B6BAA-5E3B-4828-811A-0090206EA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C932DA-4FE9-453A-A369-13E0C7547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3CFC7-121E-43BA-B36E-BA9AD032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2156-E2C8-4BAA-A25D-C90C63782530}" type="datetime1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2A9C49-5549-4FCC-97E1-0568924E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96F56-17A3-46B6-A444-D530F323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FA1D0-413D-4C41-9C9E-6EE73752BA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2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728520-A956-42C4-B8AD-C4B769D8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BBE354-520C-456B-A188-E89EE8AFB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149C0-DF78-4C1C-B6BE-A3810DB16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fld id="{FE257218-9652-472B-9A8F-DAA45A881422}" type="datetime1">
              <a:rPr lang="ko-KR" altLang="en-US" smtClean="0"/>
              <a:pPr/>
              <a:t>2022-11-28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549E9-70BB-4C17-9F1A-FC508D64E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5D7D7-8F53-481D-8BFE-EE7EE9134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fld id="{043FA1D0-413D-4C41-9C9E-6EE73752BA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56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ida.kisti.re.kr/data/8d0fd6f4-4bf9-47ae-bd71-7d41f01ad9a6/gallery/17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00623" y="4722697"/>
            <a:ext cx="39907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altLang="ko-KR" b="1" dirty="0">
                <a:solidFill>
                  <a:srgbClr val="595959"/>
                </a:solidFill>
                <a:latin typeface="Cambria Math"/>
                <a:ea typeface="Cambria Math"/>
              </a:rPr>
              <a:t>INU_DILAB</a:t>
            </a:r>
          </a:p>
          <a:p>
            <a:pPr algn="ctr">
              <a:defRPr/>
            </a:pPr>
            <a:r>
              <a:rPr lang="ko-KR" altLang="en-US" sz="1700" dirty="0" err="1">
                <a:solidFill>
                  <a:srgbClr val="595959"/>
                </a:solidFill>
                <a:latin typeface="맑은 고딕"/>
                <a:ea typeface="맑은 고딕"/>
              </a:rPr>
              <a:t>강병하</a:t>
            </a:r>
            <a:r>
              <a:rPr lang="en-US" altLang="ko-KR" sz="1700" dirty="0">
                <a:solidFill>
                  <a:srgbClr val="595959"/>
                </a:solidFill>
                <a:latin typeface="맑은 고딕"/>
                <a:ea typeface="맑은 고딕"/>
              </a:rPr>
              <a:t>, </a:t>
            </a:r>
            <a:r>
              <a:rPr lang="ko-KR" altLang="en-US" sz="1700" dirty="0" err="1">
                <a:solidFill>
                  <a:srgbClr val="595959"/>
                </a:solidFill>
                <a:latin typeface="맑은 고딕"/>
                <a:ea typeface="맑은 고딕"/>
              </a:rPr>
              <a:t>국희진</a:t>
            </a:r>
            <a:r>
              <a:rPr lang="en-US" altLang="ko-KR" sz="1700" dirty="0">
                <a:solidFill>
                  <a:srgbClr val="595959"/>
                </a:solidFill>
                <a:latin typeface="맑은 고딕"/>
                <a:ea typeface="맑은 고딕"/>
              </a:rPr>
              <a:t>, </a:t>
            </a:r>
            <a:r>
              <a:rPr lang="ko-KR" altLang="en-US" sz="1700" dirty="0">
                <a:solidFill>
                  <a:srgbClr val="595959"/>
                </a:solidFill>
                <a:latin typeface="맑은 고딕"/>
                <a:ea typeface="맑은 고딕"/>
              </a:rPr>
              <a:t>김영화</a:t>
            </a:r>
            <a:r>
              <a:rPr lang="en-US" altLang="ko-KR" sz="1700" dirty="0">
                <a:solidFill>
                  <a:srgbClr val="595959"/>
                </a:solidFill>
                <a:latin typeface="맑은 고딕"/>
                <a:ea typeface="맑은 고딕"/>
              </a:rPr>
              <a:t>, </a:t>
            </a:r>
            <a:r>
              <a:rPr lang="ko-KR" altLang="en-US" sz="1700" dirty="0" err="1">
                <a:solidFill>
                  <a:srgbClr val="595959"/>
                </a:solidFill>
                <a:latin typeface="맑은 고딕"/>
                <a:ea typeface="맑은 고딕"/>
              </a:rPr>
              <a:t>윤세휘</a:t>
            </a:r>
            <a:endParaRPr lang="ko-KR" altLang="en-US" sz="1700" dirty="0">
              <a:solidFill>
                <a:srgbClr val="595959"/>
              </a:solidFill>
              <a:latin typeface="맑은 고딕"/>
              <a:ea typeface="맑은 고딕"/>
            </a:endParaRPr>
          </a:p>
        </p:txBody>
      </p:sp>
      <p:sp>
        <p:nvSpPr>
          <p:cNvPr id="12" name="오른쪽 대괄호 11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8"/>
          <p:cNvSpPr txBox="1"/>
          <p:nvPr/>
        </p:nvSpPr>
        <p:spPr>
          <a:xfrm>
            <a:off x="683200" y="2370917"/>
            <a:ext cx="10825598" cy="1536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300"/>
              </a:spcAft>
              <a:defRPr/>
            </a:pPr>
            <a:r>
              <a:rPr lang="ko-KR" altLang="en-US" sz="2800" b="1" dirty="0">
                <a:latin typeface="맑은 고딕"/>
                <a:ea typeface="맑은 고딕"/>
              </a:rPr>
              <a:t>계층적 </a:t>
            </a:r>
            <a:r>
              <a:rPr lang="en-US" altLang="ko-KR" sz="2800" b="1" dirty="0">
                <a:latin typeface="맑은 고딕"/>
                <a:ea typeface="맑은 고딕"/>
              </a:rPr>
              <a:t>loss </a:t>
            </a:r>
            <a:r>
              <a:rPr lang="ko-KR" altLang="en-US" sz="2800" b="1" dirty="0">
                <a:latin typeface="맑은 고딕"/>
                <a:ea typeface="맑은 고딕"/>
              </a:rPr>
              <a:t>및</a:t>
            </a:r>
            <a:r>
              <a:rPr lang="en-US" altLang="ko-KR" sz="2800" b="1" dirty="0">
                <a:latin typeface="맑은 고딕"/>
                <a:ea typeface="맑은 고딕"/>
              </a:rPr>
              <a:t> representation</a:t>
            </a:r>
            <a:r>
              <a:rPr lang="ko-KR" altLang="en-US" sz="2800" b="1" dirty="0">
                <a:latin typeface="맑은 고딕"/>
                <a:ea typeface="맑은 고딕"/>
              </a:rPr>
              <a:t>과 레이블 </a:t>
            </a:r>
            <a:r>
              <a:rPr lang="ko-KR" altLang="en-US" sz="2800" b="1" dirty="0" err="1">
                <a:latin typeface="맑은 고딕"/>
                <a:ea typeface="맑은 고딕"/>
              </a:rPr>
              <a:t>임베딩을</a:t>
            </a:r>
            <a:r>
              <a:rPr lang="ko-KR" altLang="en-US" sz="2800" b="1" dirty="0">
                <a:latin typeface="맑은 고딕"/>
                <a:ea typeface="맑은 고딕"/>
              </a:rPr>
              <a:t> 이용한 </a:t>
            </a:r>
          </a:p>
          <a:p>
            <a:pPr algn="ctr">
              <a:lnSpc>
                <a:spcPct val="120000"/>
              </a:lnSpc>
              <a:spcAft>
                <a:spcPts val="300"/>
              </a:spcAft>
              <a:defRPr/>
            </a:pPr>
            <a:r>
              <a:rPr lang="ko-KR" altLang="en-US" sz="2800" b="1" dirty="0">
                <a:latin typeface="맑은 고딕"/>
                <a:ea typeface="맑은 고딕"/>
              </a:rPr>
              <a:t>논문 문장 수사학적 분류 모델</a:t>
            </a:r>
          </a:p>
          <a:p>
            <a:pPr marL="0" indent="0" algn="ct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 dirty="0">
                <a:solidFill>
                  <a:srgbClr val="7F7F7F"/>
                </a:solidFill>
                <a:latin typeface="맑은 고딕"/>
                <a:ea typeface="맑은 고딕"/>
              </a:rPr>
              <a:t>국내 논문 문장 의미 </a:t>
            </a:r>
            <a:r>
              <a:rPr kumimoji="0" lang="ko-KR" altLang="en-US" b="1" i="0" u="none" strike="noStrike" kern="1200" cap="none" spc="0" normalizeH="0" baseline="0" dirty="0" err="1">
                <a:solidFill>
                  <a:srgbClr val="7F7F7F"/>
                </a:solidFill>
                <a:latin typeface="맑은 고딕"/>
                <a:ea typeface="맑은 고딕"/>
              </a:rPr>
              <a:t>태깅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7F7F7F"/>
                </a:solidFill>
                <a:latin typeface="맑은 고딕"/>
                <a:ea typeface="맑은 고딕"/>
              </a:rPr>
              <a:t> 모델 개발</a:t>
            </a:r>
            <a:endParaRPr lang="ko-KR" altLang="en-US" b="1" dirty="0">
              <a:solidFill>
                <a:srgbClr val="7F7F7F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rcRect l="2920" t="4560" r="2020" b="3650"/>
          <a:stretch>
            <a:fillRect/>
          </a:stretch>
        </p:blipFill>
        <p:spPr>
          <a:xfrm>
            <a:off x="8649443" y="557135"/>
            <a:ext cx="3037928" cy="1386000"/>
          </a:xfrm>
          <a:prstGeom prst="rect">
            <a:avLst/>
          </a:prstGeom>
        </p:spPr>
      </p:pic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6204" y="694800"/>
            <a:ext cx="1987936" cy="570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latin typeface="맑은 고딕"/>
                <a:ea typeface="맑은 고딕"/>
              </a:rPr>
              <a:t>제안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>
                <a:spLocks noResize="1" noChangeShapeType="1" noTextEdit="1"/>
              </p:cNvSpPr>
              <p:nvPr/>
            </p:nvSpPr>
            <p:spPr>
              <a:xfrm>
                <a:off x="5755845" y="3429000"/>
                <a:ext cx="3143250" cy="131445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b="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  <m:sup>
                          <m:r>
                            <a:rPr sz="1800" b="0" i="1">
                              <a:latin typeface="Cambria Math"/>
                              <a:sym typeface="Cambria Math"/>
                            </a:rPr>
                            <m:t>1</m:t>
                          </m:r>
                        </m:sup>
                      </m:sSup>
                      <m:r>
                        <a:rPr sz="1800" b="0" i="1">
                          <a:latin typeface="Cambria Math"/>
                        </a:rPr>
                        <m:t> </m:t>
                      </m:r>
                      <m:r>
                        <a:rPr sz="1800" i="1">
                          <a:latin typeface="Cambria Math"/>
                        </a:rPr>
                        <m:t>=</m:t>
                      </m:r>
                      <m:r>
                        <a:rPr sz="1800" b="0" i="1">
                          <a:latin typeface="Cambria Math"/>
                        </a:rPr>
                        <m:t> </m:t>
                      </m:r>
                      <m:r>
                        <a:rPr sz="1800" i="1">
                          <a:latin typeface="Cambria Math"/>
                        </a:rPr>
                        <m:t>𝑠𝑜𝑓𝑡𝑚𝑎𝑥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f>
                        <m:f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𝑄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sz="18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sz="18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sz="180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8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sz="1800" i="1">
                          <a:latin typeface="Cambria Math"/>
                          <a:ea typeface="Cambria Math"/>
                          <a:sym typeface="Cambria Math"/>
                        </a:rPr>
                        <m:t>𝑉</m:t>
                      </m:r>
                      <m:r>
                        <a:rPr sz="1800" b="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latin typeface="Cambria Math"/>
                              <a:sym typeface="Cambria Math"/>
                            </a:rPr>
                            <m:t>𝑦</m:t>
                          </m:r>
                        </m:e>
                        <m:sub>
                          <m:r>
                            <a:rPr sz="16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sub>
                      </m:sSub>
                      <m:r>
                        <a:rPr sz="1600" i="1">
                          <a:latin typeface="Cambria Math" panose="02040503050406030204" pitchFamily="18" charset="0"/>
                          <a:cs typeface="Times New Roman"/>
                        </a:rPr>
                        <m:t>  </m:t>
                      </m:r>
                      <m:r>
                        <a:rPr sz="1600" b="0" i="1">
                          <a:latin typeface="Cambria Math"/>
                        </a:rPr>
                        <m:t>=</m:t>
                      </m:r>
                      <m:r>
                        <a:rPr sz="1600" i="1">
                          <a:latin typeface="Cambria Math"/>
                        </a:rPr>
                        <m:t>𝐿𝑖𝑛𝑒𝑎𝑟</m:t>
                      </m:r>
                      <m:r>
                        <a:rPr sz="16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sz="16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6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  <m:sup>
                          <m:r>
                            <a:rPr sz="16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p>
                      </m:sSup>
                      <m:r>
                        <a:rPr sz="1600" b="0" i="1">
                          <a:latin typeface="Cambria Math"/>
                        </a:rPr>
                        <m:t> </m:t>
                      </m:r>
                      <m:r>
                        <a:rPr sz="1600" b="0" i="1">
                          <a:latin typeface="Cambria Math"/>
                          <a:ea typeface="Cambria Math"/>
                        </a:rPr>
                        <m:t>∙ </m:t>
                      </m:r>
                      <m:sSub>
                        <m:sSubPr>
                          <m:ctrlPr>
                            <a:rPr sz="16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b="0" i="1">
                              <a:latin typeface="Cambria Math"/>
                              <a:sym typeface="Cambria Math"/>
                            </a:rPr>
                            <m:t>𝐸𝑚𝑏</m:t>
                          </m:r>
                        </m:e>
                        <m:sub>
                          <m:r>
                            <a:rPr sz="1600" b="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sub>
                      </m:sSub>
                      <m:r>
                        <a:rPr sz="1600" i="1">
                          <a:latin typeface="Cambria Math"/>
                        </a:rPr>
                        <m:t>)</m:t>
                      </m:r>
                      <m:r>
                        <a:rPr sz="1600" b="0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45" y="3429000"/>
                <a:ext cx="3143250" cy="1314450"/>
              </a:xfrm>
              <a:prstGeom prst="rect">
                <a:avLst/>
              </a:prstGeom>
              <a:blipFill>
                <a:blip r:embed="rId4"/>
                <a:stretch>
                  <a:fillRect b="-41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20000" y="1260000"/>
            <a:ext cx="3182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/>
              <a:buChar char="§"/>
              <a:defRPr/>
            </a:pPr>
            <a:r>
              <a:rPr lang="ko-KR" altLang="en-US" b="1">
                <a:latin typeface="맑은 고딕"/>
                <a:ea typeface="맑은 고딕"/>
              </a:rPr>
              <a:t>대분류 예측</a:t>
            </a:r>
            <a:r>
              <a:rPr lang="en-US" altLang="ko-KR" b="1">
                <a:latin typeface="맑은 고딕"/>
                <a:ea typeface="맑은 고딕"/>
              </a:rPr>
              <a:t> </a:t>
            </a:r>
          </a:p>
        </p:txBody>
      </p:sp>
      <p:sp>
        <p:nvSpPr>
          <p:cNvPr id="20" name="오른쪽 대괄호 19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630393" y="611439"/>
            <a:ext cx="1147700" cy="1377299"/>
          </a:xfrm>
          <a:prstGeom prst="rect">
            <a:avLst/>
          </a:prstGeom>
          <a:noFill/>
          <a:ln w="19050">
            <a:solidFill>
              <a:srgbClr val="B2101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55845" y="2378253"/>
            <a:ext cx="6073298" cy="767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700" dirty="0" err="1">
                <a:solidFill>
                  <a:srgbClr val="000000"/>
                </a:solidFill>
                <a:ea typeface="맑은 고딕"/>
              </a:rPr>
              <a:t>KorSciBERT</a:t>
            </a:r>
            <a:r>
              <a:rPr lang="ko-KR" altLang="en-US" sz="1700" dirty="0">
                <a:solidFill>
                  <a:srgbClr val="000000"/>
                </a:solidFill>
                <a:latin typeface="맑은 고딕"/>
                <a:ea typeface="맑은 고딕"/>
              </a:rPr>
              <a:t>를 통한 논문 문장 학습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700" dirty="0">
                <a:solidFill>
                  <a:srgbClr val="000000"/>
                </a:solidFill>
                <a:ea typeface="맑은 고딕"/>
              </a:rPr>
              <a:t>Bi-LSTM</a:t>
            </a:r>
            <a:r>
              <a:rPr lang="ko-KR" altLang="en-US" sz="1700" dirty="0">
                <a:solidFill>
                  <a:srgbClr val="000000"/>
                </a:solidFill>
                <a:latin typeface="맑은 고딕"/>
                <a:ea typeface="맑은 고딕"/>
              </a:rPr>
              <a:t>과 </a:t>
            </a:r>
            <a:r>
              <a:rPr lang="en-US" altLang="ko-KR" sz="1700" dirty="0">
                <a:solidFill>
                  <a:srgbClr val="000000"/>
                </a:solidFill>
                <a:ea typeface="맑은 고딕"/>
              </a:rPr>
              <a:t>Self-attention</a:t>
            </a:r>
            <a:r>
              <a:rPr lang="ko-KR" altLang="en-US" sz="1700" dirty="0">
                <a:solidFill>
                  <a:srgbClr val="000000"/>
                </a:solidFill>
                <a:latin typeface="맑은 고딕"/>
                <a:ea typeface="맑은 고딕"/>
              </a:rPr>
              <a:t>을 통한 문장 내 중요 정보 포착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76169" y="1733096"/>
            <a:ext cx="4716500" cy="4522809"/>
            <a:chOff x="476169" y="1733096"/>
            <a:chExt cx="4716500" cy="452280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/>
            <a:srcRect l="4930" t="7920" r="7750" b="7880"/>
            <a:stretch>
              <a:fillRect/>
            </a:stretch>
          </p:blipFill>
          <p:spPr>
            <a:xfrm>
              <a:off x="476169" y="1733096"/>
              <a:ext cx="4716500" cy="452280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002897" y="2211705"/>
              <a:ext cx="339039" cy="273469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 lvl="0">
                <a:defRPr/>
              </a:pPr>
              <a:r>
                <a:rPr lang="en-US" altLang="ko-KR" sz="1200" i="1">
                  <a:latin typeface="맑은 고딕"/>
                  <a:ea typeface="맑은 고딕"/>
                  <a:cs typeface="Times New Roman"/>
                </a:rPr>
                <a:t>y</a:t>
              </a:r>
              <a:r>
                <a:rPr lang="en-US" altLang="ko-KR" sz="1200" i="1" baseline="-25000">
                  <a:latin typeface="맑은 고딕"/>
                  <a:ea typeface="맑은 고딕"/>
                  <a:cs typeface="Times New Roman"/>
                </a:rPr>
                <a:t>c</a:t>
              </a:r>
              <a:endParaRPr lang="ko-KR" altLang="en-US" sz="1200" i="1" baseline="-25000"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31" name="TextBox 29"/>
            <p:cNvSpPr txBox="1"/>
            <p:nvPr/>
          </p:nvSpPr>
          <p:spPr>
            <a:xfrm>
              <a:off x="2363315" y="3954780"/>
              <a:ext cx="236431" cy="186690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900" b="0" i="1" u="none" strike="noStrike" kern="1200" cap="none" spc="0" normalizeH="0" baseline="-25000">
                  <a:solidFill>
                    <a:srgbClr val="000000"/>
                  </a:solidFill>
                  <a:latin typeface="맑은 고딕"/>
                  <a:ea typeface="맑은 고딕"/>
                  <a:cs typeface="Times New Roman"/>
                </a:rPr>
                <a:t>1</a:t>
              </a:r>
            </a:p>
          </p:txBody>
        </p:sp>
        <p:sp>
          <p:nvSpPr>
            <p:cNvPr id="32" name="TextBox 29"/>
            <p:cNvSpPr txBox="1"/>
            <p:nvPr/>
          </p:nvSpPr>
          <p:spPr>
            <a:xfrm>
              <a:off x="2186252" y="4486819"/>
              <a:ext cx="238813" cy="186690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900" b="0" i="1" u="none" strike="noStrike" kern="1200" cap="none" spc="0" normalizeH="0" baseline="-25000" dirty="0">
                  <a:solidFill>
                    <a:srgbClr val="000000"/>
                  </a:solidFill>
                  <a:latin typeface="맑은 고딕"/>
                  <a:ea typeface="맑은 고딕"/>
                  <a:cs typeface="Times New Roman"/>
                </a:rPr>
                <a:t>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99FCF59-CB8B-C76D-81BD-62A6A28F722A}"/>
              </a:ext>
            </a:extLst>
          </p:cNvPr>
          <p:cNvSpPr txBox="1"/>
          <p:nvPr/>
        </p:nvSpPr>
        <p:spPr>
          <a:xfrm>
            <a:off x="7467475" y="200250"/>
            <a:ext cx="414410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700" dirty="0">
                <a:latin typeface="맑은 고딕"/>
                <a:ea typeface="맑은 고딕"/>
              </a:rPr>
              <a:t>3. </a:t>
            </a:r>
            <a:r>
              <a:rPr lang="ko-KR" altLang="en-US" sz="1700" dirty="0">
                <a:latin typeface="맑은 고딕"/>
                <a:ea typeface="맑은 고딕"/>
              </a:rPr>
              <a:t>모델 개발 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rcRect l="2920" t="4560" r="2020" b="3650"/>
          <a:stretch>
            <a:fillRect/>
          </a:stretch>
        </p:blipFill>
        <p:spPr>
          <a:xfrm>
            <a:off x="8649443" y="557135"/>
            <a:ext cx="3037928" cy="1386000"/>
          </a:xfrm>
          <a:prstGeom prst="rect">
            <a:avLst/>
          </a:prstGeom>
        </p:spPr>
      </p:pic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6204" y="694800"/>
            <a:ext cx="1987936" cy="570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latin typeface="맑은 고딕"/>
                <a:ea typeface="맑은 고딕"/>
              </a:rPr>
              <a:t>제안 모델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65823" y="2522533"/>
            <a:ext cx="5143050" cy="906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700" b="1" u="sng" dirty="0">
                <a:latin typeface="맑은 고딕"/>
                <a:ea typeface="맑은 고딕"/>
              </a:rPr>
              <a:t>계층적 </a:t>
            </a:r>
            <a:r>
              <a:rPr lang="en-US" altLang="ko-KR" sz="1700" b="1" u="sng" dirty="0">
                <a:ea typeface="맑은 고딕"/>
              </a:rPr>
              <a:t>representation</a:t>
            </a:r>
            <a:r>
              <a:rPr lang="en-US" altLang="ko-KR" sz="1700" dirty="0">
                <a:latin typeface="맑은 고딕"/>
                <a:ea typeface="맑은 고딕"/>
              </a:rPr>
              <a:t> </a:t>
            </a:r>
            <a:r>
              <a:rPr lang="ko-KR" altLang="en-US" sz="1700" dirty="0">
                <a:solidFill>
                  <a:srgbClr val="000000"/>
                </a:solidFill>
                <a:latin typeface="맑은 고딕"/>
                <a:ea typeface="맑은 고딕"/>
                <a:cs typeface="Arial"/>
              </a:rPr>
              <a:t>통한 </a:t>
            </a:r>
            <a:r>
              <a:rPr lang="en-US" altLang="ko-KR" sz="1700" dirty="0">
                <a:solidFill>
                  <a:srgbClr val="000000"/>
                </a:solidFill>
                <a:ea typeface="맑은 고딕"/>
                <a:cs typeface="Arial"/>
              </a:rPr>
              <a:t>information sharing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700" dirty="0">
                <a:latin typeface="맑은 고딕"/>
                <a:ea typeface="맑은 고딕"/>
              </a:rPr>
              <a:t>대분류 예측 정보를 세부분류 예측에 활용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0000" y="1260000"/>
            <a:ext cx="3182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/>
              <a:buChar char="§"/>
              <a:defRPr/>
            </a:pPr>
            <a:r>
              <a:rPr lang="ko-KR" altLang="en-US" b="1">
                <a:latin typeface="맑은 고딕"/>
                <a:ea typeface="맑은 고딕"/>
              </a:rPr>
              <a:t>세부 분류 예측</a:t>
            </a:r>
            <a:endParaRPr lang="en-US" altLang="ko-KR" b="1">
              <a:latin typeface="맑은 고딕"/>
              <a:ea typeface="맑은 고딕"/>
            </a:endParaRPr>
          </a:p>
        </p:txBody>
      </p:sp>
      <p:sp>
        <p:nvSpPr>
          <p:cNvPr id="23" name="오른쪽 대괄호 22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10"/>
          <p:cNvSpPr/>
          <p:nvPr/>
        </p:nvSpPr>
        <p:spPr>
          <a:xfrm>
            <a:off x="9917556" y="521339"/>
            <a:ext cx="1797717" cy="1126302"/>
          </a:xfrm>
          <a:prstGeom prst="rect">
            <a:avLst/>
          </a:prstGeom>
          <a:noFill/>
          <a:ln w="19050" cap="flat" cmpd="sng" algn="ctr">
            <a:solidFill>
              <a:srgbClr val="B21010">
                <a:alpha val="100000"/>
              </a:srgbClr>
            </a:solidFill>
            <a:prstDash val="sysDash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1"/>
              <p:cNvSpPr txBox="1">
                <a:spLocks noResize="1" noChangeShapeType="1" noTextEdit="1"/>
              </p:cNvSpPr>
              <p:nvPr/>
            </p:nvSpPr>
            <p:spPr>
              <a:xfrm>
                <a:off x="7682491" y="3600450"/>
                <a:ext cx="3343275" cy="137160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8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b="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  <m:sup>
                          <m:r>
                            <a:rPr sz="1800" b="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800" b="0" i="1">
                          <a:latin typeface="Cambria Math"/>
                        </a:rPr>
                        <m:t> </m:t>
                      </m:r>
                      <m:r>
                        <a:rPr sz="1800" i="1">
                          <a:latin typeface="Cambria Math"/>
                        </a:rPr>
                        <m:t>=</m:t>
                      </m:r>
                      <m:r>
                        <a:rPr sz="1800" b="0" i="1">
                          <a:latin typeface="Cambria Math"/>
                        </a:rPr>
                        <m:t> </m:t>
                      </m:r>
                      <m:r>
                        <a:rPr sz="1800" i="1">
                          <a:latin typeface="Cambria Math"/>
                        </a:rPr>
                        <m:t>𝑠𝑜𝑓𝑡𝑚𝑎𝑥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f>
                        <m:f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𝑄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sz="18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sz="18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sz="180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8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sz="1800" i="1">
                          <a:latin typeface="Cambria Math"/>
                          <a:ea typeface="Cambria Math"/>
                          <a:sym typeface="Cambria Math"/>
                        </a:rPr>
                        <m:t>𝑉</m:t>
                      </m:r>
                      <m:r>
                        <a:rPr sz="1800" b="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dirty="0">
                  <a:ea typeface="맑은 고딕" panose="020B0503020000020004" pitchFamily="50" charset="-127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latin typeface="Cambria Math"/>
                              <a:sym typeface="Cambria Math"/>
                            </a:rPr>
                            <m:t>𝑦</m:t>
                          </m:r>
                        </m:e>
                        <m:sub>
                          <m:r>
                            <a:rPr sz="1600" i="1">
                              <a:latin typeface="Cambria Math"/>
                              <a:sym typeface="Cambria Math"/>
                            </a:rPr>
                            <m:t>𝑓</m:t>
                          </m:r>
                        </m:sub>
                      </m:sSub>
                      <m:r>
                        <a:rPr sz="1600" i="1">
                          <a:latin typeface="Cambria Math" panose="02040503050406030204" pitchFamily="18" charset="0"/>
                          <a:cs typeface="Times New Roman"/>
                        </a:rPr>
                        <m:t>  </m:t>
                      </m:r>
                      <m:r>
                        <a:rPr sz="1600" b="0" i="1">
                          <a:latin typeface="Cambria Math"/>
                        </a:rPr>
                        <m:t>=</m:t>
                      </m:r>
                      <m:r>
                        <a:rPr sz="1600" i="1">
                          <a:latin typeface="Cambria Math"/>
                        </a:rPr>
                        <m:t>𝐿𝑖𝑛𝑒𝑎𝑟</m:t>
                      </m:r>
                      <m:r>
                        <a:rPr sz="16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sz="16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6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  <m:sup>
                          <m:r>
                            <a:rPr sz="16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600" b="0" i="1">
                          <a:latin typeface="Cambria Math"/>
                        </a:rPr>
                        <m:t> </m:t>
                      </m:r>
                      <m:r>
                        <a:rPr sz="1600" b="0" i="1">
                          <a:latin typeface="Cambria Math"/>
                          <a:ea typeface="Cambria Math"/>
                        </a:rPr>
                        <m:t>∙ </m:t>
                      </m:r>
                      <m:sSub>
                        <m:sSubPr>
                          <m:ctrlPr>
                            <a:rPr sz="16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b="0" i="1">
                              <a:latin typeface="Cambria Math"/>
                              <a:sym typeface="Cambria Math"/>
                            </a:rPr>
                            <m:t>𝐸𝑚𝑏</m:t>
                          </m:r>
                        </m:e>
                        <m:sub>
                          <m:r>
                            <a:rPr sz="1600" b="0" i="1">
                              <a:latin typeface="Cambria Math"/>
                              <a:sym typeface="Cambria Math"/>
                            </a:rPr>
                            <m:t>𝑓</m:t>
                          </m:r>
                        </m:sub>
                      </m:sSub>
                      <m:r>
                        <a:rPr sz="1600" b="0" i="1">
                          <a:latin typeface="Cambria Math"/>
                          <a:ea typeface="Cambria Math"/>
                        </a:rPr>
                        <m:t>∙ </m:t>
                      </m:r>
                      <m:sSub>
                        <m:sSubPr>
                          <m:ctrlPr>
                            <a:rPr sz="1600" b="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b="0" i="1">
                              <a:latin typeface="Cambria Math"/>
                              <a:sym typeface="Cambria Math"/>
                            </a:rPr>
                            <m:t>𝑦</m:t>
                          </m:r>
                        </m:e>
                        <m:sub>
                          <m:r>
                            <a:rPr sz="1600" b="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sub>
                      </m:sSub>
                      <m:r>
                        <a:rPr sz="1600" i="1">
                          <a:latin typeface="Cambria Math"/>
                        </a:rPr>
                        <m:t>)</m:t>
                      </m:r>
                      <m:r>
                        <a:rPr sz="1600" b="0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dirty="0"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4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491" y="3600450"/>
                <a:ext cx="3343275" cy="1371600"/>
              </a:xfrm>
              <a:prstGeom prst="rect">
                <a:avLst/>
              </a:prstGeom>
              <a:blipFill>
                <a:blip r:embed="rId4"/>
                <a:stretch>
                  <a:fillRect b="-3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B78CFA1D-AB58-E950-BF8B-4B2A0F11B85B}"/>
              </a:ext>
            </a:extLst>
          </p:cNvPr>
          <p:cNvGrpSpPr/>
          <p:nvPr/>
        </p:nvGrpSpPr>
        <p:grpSpPr>
          <a:xfrm>
            <a:off x="297711" y="2096086"/>
            <a:ext cx="6668112" cy="4090832"/>
            <a:chOff x="297711" y="2096086"/>
            <a:chExt cx="6668112" cy="4090832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5"/>
            <a:srcRect t="5810"/>
            <a:stretch>
              <a:fillRect/>
            </a:stretch>
          </p:blipFill>
          <p:spPr>
            <a:xfrm>
              <a:off x="297711" y="2096086"/>
              <a:ext cx="6668112" cy="4090832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111903" y="4012181"/>
              <a:ext cx="2431946" cy="304826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3032990" y="4778926"/>
              <a:ext cx="61927" cy="82569"/>
            </a:xfrm>
            <a:prstGeom prst="rect">
              <a:avLst/>
            </a:prstGeom>
            <a:solidFill>
              <a:srgbClr val="F3F2B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50" name="TextBox 35"/>
            <p:cNvSpPr txBox="1"/>
            <p:nvPr/>
          </p:nvSpPr>
          <p:spPr>
            <a:xfrm>
              <a:off x="3207204" y="4552567"/>
              <a:ext cx="288471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700" b="1" i="0" u="none" strike="noStrike" kern="1200" cap="none" spc="0" normalizeH="0" baseline="0" dirty="0">
                  <a:solidFill>
                    <a:srgbClr val="000000"/>
                  </a:solidFill>
                  <a:latin typeface="Times New Roman"/>
                  <a:ea typeface="맑은 고딕" panose="020B0503020000020004" pitchFamily="50" charset="-127"/>
                  <a:cs typeface="Times New Roman"/>
                </a:rPr>
                <a:t>2</a:t>
              </a:r>
              <a:endParaRPr kumimoji="0" lang="ko-KR" altLang="en-US" sz="700" b="1" i="0" u="none" strike="noStrike" kern="1200" cap="none" spc="0" normalizeH="0" baseline="0" dirty="0">
                <a:solidFill>
                  <a:srgbClr val="000000"/>
                </a:solidFill>
                <a:latin typeface="Times New Roman"/>
                <a:ea typeface="맑은 고딕" panose="020B0503020000020004" pitchFamily="50" charset="-127"/>
                <a:cs typeface="Times New Roman"/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7"/>
            <a:srcRect l="17058" t="14053" r="-24630"/>
            <a:stretch/>
          </p:blipFill>
          <p:spPr>
            <a:xfrm>
              <a:off x="3143250" y="4083049"/>
              <a:ext cx="304799" cy="201237"/>
            </a:xfrm>
            <a:prstGeom prst="rect">
              <a:avLst/>
            </a:prstGeom>
          </p:spPr>
        </p:pic>
        <p:sp>
          <p:nvSpPr>
            <p:cNvPr id="53" name="TextBox 35"/>
            <p:cNvSpPr txBox="1"/>
            <p:nvPr/>
          </p:nvSpPr>
          <p:spPr>
            <a:xfrm>
              <a:off x="2998759" y="5092387"/>
              <a:ext cx="288471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700" b="1" i="0" u="none" strike="noStrike" kern="1200" cap="none" spc="0" normalizeH="0" baseline="0" dirty="0">
                  <a:solidFill>
                    <a:srgbClr val="000000"/>
                  </a:solidFill>
                  <a:latin typeface="Times New Roman"/>
                  <a:ea typeface="맑은 고딕" panose="020B0503020000020004" pitchFamily="50" charset="-127"/>
                  <a:cs typeface="Times New Roman"/>
                </a:rPr>
                <a:t>2</a:t>
              </a:r>
              <a:endParaRPr kumimoji="0" lang="ko-KR" altLang="en-US" sz="700" b="1" i="0" u="none" strike="noStrike" kern="1200" cap="none" spc="0" normalizeH="0" baseline="0" dirty="0">
                <a:solidFill>
                  <a:srgbClr val="000000"/>
                </a:solidFill>
                <a:latin typeface="Times New Roman"/>
                <a:ea typeface="맑은 고딕" panose="020B0503020000020004" pitchFamily="50" charset="-127"/>
                <a:cs typeface="Times New Roman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35AE467-2F6A-5AC5-3A82-90B1A2C24FA1}"/>
              </a:ext>
            </a:extLst>
          </p:cNvPr>
          <p:cNvSpPr txBox="1"/>
          <p:nvPr/>
        </p:nvSpPr>
        <p:spPr>
          <a:xfrm>
            <a:off x="7467475" y="200250"/>
            <a:ext cx="414410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700" dirty="0">
                <a:latin typeface="맑은 고딕"/>
                <a:ea typeface="맑은 고딕"/>
              </a:rPr>
              <a:t>3. </a:t>
            </a:r>
            <a:r>
              <a:rPr lang="ko-KR" altLang="en-US" sz="1700" dirty="0">
                <a:latin typeface="맑은 고딕"/>
                <a:ea typeface="맑은 고딕"/>
              </a:rPr>
              <a:t>모델 개발 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20000" y="1260000"/>
            <a:ext cx="4201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/>
              <a:buChar char="§"/>
              <a:defRPr/>
            </a:pPr>
            <a:r>
              <a:rPr lang="ko-KR" altLang="en-US" b="1">
                <a:latin typeface="맑은 고딕"/>
                <a:ea typeface="맑은 고딕"/>
              </a:rPr>
              <a:t>계층적 손실 함수</a:t>
            </a:r>
            <a:r>
              <a:rPr lang="en-US" altLang="ko-KR" b="1">
                <a:latin typeface="맑은 고딕"/>
                <a:ea typeface="맑은 고딕"/>
              </a:rPr>
              <a:t> </a:t>
            </a:r>
          </a:p>
        </p:txBody>
      </p:sp>
      <p:sp>
        <p:nvSpPr>
          <p:cNvPr id="22" name="오른쪽 대괄호 21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6204" y="694800"/>
            <a:ext cx="1987936" cy="570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latin typeface="맑은 고딕"/>
                <a:ea typeface="맑은 고딕"/>
              </a:rPr>
              <a:t>제안 모델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7475" y="200250"/>
            <a:ext cx="414410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700" dirty="0">
                <a:latin typeface="맑은 고딕"/>
                <a:ea typeface="맑은 고딕"/>
              </a:rPr>
              <a:t>3. </a:t>
            </a:r>
            <a:r>
              <a:rPr lang="ko-KR" altLang="en-US" sz="1700" dirty="0">
                <a:latin typeface="맑은 고딕"/>
                <a:ea typeface="맑은 고딕"/>
              </a:rPr>
              <a:t>모델 개발 방법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25401" y="1675918"/>
            <a:ext cx="9751280" cy="79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700" dirty="0">
                <a:latin typeface="맑은 고딕"/>
                <a:ea typeface="맑은 고딕"/>
              </a:rPr>
              <a:t>계층적 손실 함수를 통해 대분류 및 세부분류 예측 성능 향상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700" dirty="0">
                <a:latin typeface="맑은 고딕"/>
                <a:ea typeface="맑은 고딕"/>
              </a:rPr>
              <a:t>상위 카테고리와 하위 카테고리 사이의 구조 학습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2960" t="8640" r="4190" b="4930"/>
          <a:stretch>
            <a:fillRect/>
          </a:stretch>
        </p:blipFill>
        <p:spPr>
          <a:xfrm>
            <a:off x="145588" y="2811557"/>
            <a:ext cx="7324283" cy="33779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758161" y="3184635"/>
            <a:ext cx="10375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200" b="1" i="1" dirty="0">
              <a:latin typeface="Times New Roman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2527" y="4500071"/>
            <a:ext cx="10375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200" b="1" i="1" dirty="0">
              <a:latin typeface="Times New Roman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48555" y="3288146"/>
            <a:ext cx="10375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200" b="1" i="1" dirty="0">
              <a:latin typeface="Times New Roman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01010" y="3050735"/>
            <a:ext cx="486060" cy="283015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en-US" altLang="ko-KR" sz="1100" b="1" i="1" dirty="0" err="1">
                <a:solidFill>
                  <a:schemeClr val="dk1"/>
                </a:solidFill>
                <a:latin typeface="Times New Roman"/>
                <a:ea typeface="Cambria Math"/>
                <a:cs typeface="Times New Roman"/>
              </a:rPr>
              <a:t>Lloss</a:t>
            </a:r>
            <a:endParaRPr lang="ko-KR" altLang="en-US" sz="1100" dirty="0">
              <a:solidFill>
                <a:schemeClr val="dk1"/>
              </a:solidFill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48485" y="3135139"/>
            <a:ext cx="792099" cy="283015"/>
          </a:xfrm>
          <a:prstGeom prst="rect">
            <a:avLst/>
          </a:prstGeom>
          <a:solidFill>
            <a:srgbClr val="00999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1" u="none" strike="noStrike" kern="1200" cap="none" spc="0" normalizeH="0" baseline="0" dirty="0">
                <a:solidFill>
                  <a:srgbClr val="000000"/>
                </a:solidFill>
                <a:latin typeface="Times New Roman"/>
                <a:ea typeface="Cambria Math"/>
                <a:cs typeface="Times New Roman"/>
              </a:rPr>
              <a:t>Total loss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24210" y="4658254"/>
            <a:ext cx="536331" cy="28301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1" u="none" strike="noStrike" kern="1200" cap="none" spc="0" normalizeH="0" baseline="0" dirty="0" err="1">
                <a:solidFill>
                  <a:srgbClr val="000000"/>
                </a:solidFill>
                <a:latin typeface="Times New Roman"/>
                <a:ea typeface="Cambria Math"/>
                <a:cs typeface="Times New Roman"/>
              </a:rPr>
              <a:t>Dloss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7204813" y="3679483"/>
            <a:ext cx="4851527" cy="249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/>
              <a:buChar char="§"/>
              <a:defRPr/>
            </a:pPr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Cambria Math"/>
                <a:ea typeface="Cambria Math"/>
              </a:rPr>
              <a:t>Layer loss</a:t>
            </a:r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Times New Roman"/>
                <a:ea typeface="Cambria Math"/>
                <a:cs typeface="Times New Roman"/>
              </a:rPr>
              <a:t>(</a:t>
            </a:r>
            <a:r>
              <a:rPr kumimoji="0" lang="en-US" altLang="ko-KR" sz="1800" b="1" i="1" u="none" strike="noStrike" kern="1200" cap="none" spc="0" normalizeH="0" baseline="0" dirty="0" err="1">
                <a:solidFill>
                  <a:srgbClr val="000000"/>
                </a:solidFill>
                <a:latin typeface="Times New Roman"/>
                <a:ea typeface="Cambria Math"/>
                <a:cs typeface="Times New Roman"/>
              </a:rPr>
              <a:t>Lloss</a:t>
            </a:r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Times New Roman"/>
                <a:ea typeface="Cambria Math"/>
                <a:cs typeface="Times New Roman"/>
              </a:rPr>
              <a:t>)</a:t>
            </a:r>
          </a:p>
          <a:p>
            <a:pPr marL="742950" lvl="1" indent="-285750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700" b="0" i="1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  <a:t>Cross Entropy Loss</a:t>
            </a:r>
          </a:p>
          <a:p>
            <a:pPr marL="742950" lvl="1" indent="-28575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상위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하위 카테고리 </a:t>
            </a:r>
            <a:r>
              <a:rPr kumimoji="0" lang="ko-KR" altLang="en-US" sz="16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예측값에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대한 </a:t>
            </a:r>
            <a:r>
              <a:rPr kumimoji="0" lang="ko-KR" altLang="en-US" sz="16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손실값</a:t>
            </a: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742950" lvl="1" indent="-28575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kumimoji="0" lang="ko-KR" altLang="en-US" sz="16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/>
              <a:buChar char="§"/>
              <a:defRPr/>
            </a:pPr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Cambria Math"/>
                <a:ea typeface="Cambria Math"/>
              </a:rPr>
              <a:t>Dependence loss</a:t>
            </a:r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Times New Roman"/>
                <a:ea typeface="Cambria Math"/>
                <a:cs typeface="Times New Roman"/>
              </a:rPr>
              <a:t>(</a:t>
            </a:r>
            <a:r>
              <a:rPr kumimoji="0" lang="en-US" altLang="ko-KR" sz="1800" b="1" i="1" u="none" strike="noStrike" kern="1200" cap="none" spc="0" normalizeH="0" baseline="0" dirty="0" err="1">
                <a:solidFill>
                  <a:srgbClr val="000000"/>
                </a:solidFill>
                <a:latin typeface="Times New Roman"/>
                <a:ea typeface="Cambria Math"/>
                <a:cs typeface="Times New Roman"/>
              </a:rPr>
              <a:t>Dloss</a:t>
            </a:r>
            <a:r>
              <a:rPr kumimoji="0" lang="en-US" altLang="ko-KR" sz="1800" b="1" i="0" u="none" strike="noStrike" kern="1200" cap="none" spc="0" normalizeH="0" baseline="0" dirty="0">
                <a:solidFill>
                  <a:srgbClr val="000000"/>
                </a:solidFill>
                <a:latin typeface="Times New Roman"/>
                <a:ea typeface="Cambria Math"/>
                <a:cs typeface="Times New Roman"/>
              </a:rPr>
              <a:t>)</a:t>
            </a:r>
          </a:p>
          <a:p>
            <a:pPr marL="742950" lvl="1" indent="-28575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예측한 상위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하위 카테고리가 </a:t>
            </a:r>
            <a:r>
              <a:rPr kumimoji="0" lang="ko-KR" altLang="en-US" sz="1600" b="1" i="0" u="sng" strike="noStrike" kern="1200" cap="none" spc="0" normalizeH="0" baseline="0" dirty="0">
                <a:solidFill>
                  <a:srgbClr val="901414"/>
                </a:solidFill>
                <a:latin typeface="맑은 고딕"/>
                <a:ea typeface="맑은 고딕"/>
              </a:rPr>
              <a:t>서로 포함 관계가 아닌 경우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패널티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부여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rcRect t="2650"/>
          <a:stretch>
            <a:fillRect/>
          </a:stretch>
        </p:blipFill>
        <p:spPr>
          <a:xfrm>
            <a:off x="4987188" y="3406724"/>
            <a:ext cx="1619102" cy="57317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11679" y="2918691"/>
            <a:ext cx="2619803" cy="61508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730859" y="5274145"/>
            <a:ext cx="2420691" cy="28301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082563" y="5639839"/>
            <a:ext cx="1374885" cy="623846"/>
          </a:xfrm>
          <a:prstGeom prst="rect">
            <a:avLst/>
          </a:prstGeom>
        </p:spPr>
      </p:pic>
      <p:sp>
        <p:nvSpPr>
          <p:cNvPr id="39" name="TextBox 14"/>
          <p:cNvSpPr txBox="1"/>
          <p:nvPr/>
        </p:nvSpPr>
        <p:spPr>
          <a:xfrm>
            <a:off x="548572" y="6335215"/>
            <a:ext cx="6821210" cy="237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rgbClr val="5C5C5C"/>
                </a:solidFill>
                <a:latin typeface="맑은 고딕"/>
                <a:ea typeface="맑은 고딕"/>
              </a:rPr>
              <a:t>Deep Hierarchical Classification for Category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5C5C5C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5C5C5C"/>
                </a:solidFill>
                <a:latin typeface="맑은 고딕"/>
                <a:ea typeface="맑은 고딕"/>
              </a:rPr>
              <a:t>Prediction in E-commerce System(ACL 2020 ECNLP3)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6204" y="694800"/>
            <a:ext cx="1025911" cy="570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latin typeface="맑은 고딕"/>
                <a:ea typeface="맑은 고딕"/>
              </a:rPr>
              <a:t>실험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000" y="1260000"/>
            <a:ext cx="3182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/>
              <a:buChar char="§"/>
              <a:defRPr/>
            </a:pPr>
            <a:r>
              <a:rPr lang="ko-KR" altLang="en-US" b="1">
                <a:latin typeface="맑은 고딕"/>
                <a:ea typeface="맑은 고딕"/>
              </a:rPr>
              <a:t>데이터셋</a:t>
            </a:r>
            <a:endParaRPr lang="en-US" altLang="ko-KR" b="1">
              <a:latin typeface="맑은 고딕"/>
              <a:ea typeface="맑은 고딕"/>
            </a:endParaRPr>
          </a:p>
        </p:txBody>
      </p:sp>
      <p:sp>
        <p:nvSpPr>
          <p:cNvPr id="12" name="오른쪽 대괄호 11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67475" y="200250"/>
            <a:ext cx="414410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700" dirty="0">
                <a:latin typeface="맑은 고딕"/>
                <a:ea typeface="맑은 고딕"/>
              </a:rPr>
              <a:t>4. </a:t>
            </a:r>
            <a:r>
              <a:rPr lang="ko-KR" altLang="en-US" sz="1700" dirty="0">
                <a:latin typeface="맑은 고딕"/>
                <a:ea typeface="맑은 고딕"/>
              </a:rPr>
              <a:t>실험 및 평가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2831" y="1620419"/>
            <a:ext cx="9217152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b="1" i="1" dirty="0">
                <a:solidFill>
                  <a:srgbClr val="595959"/>
                </a:solidFill>
                <a:latin typeface="맑은 고딕"/>
                <a:ea typeface="맑은 고딕"/>
              </a:rPr>
              <a:t>국내 논문 문장 의미 </a:t>
            </a:r>
            <a:r>
              <a:rPr lang="ko-KR" altLang="en-US" b="1" i="1" dirty="0" err="1">
                <a:solidFill>
                  <a:srgbClr val="595959"/>
                </a:solidFill>
                <a:latin typeface="맑은 고딕"/>
                <a:ea typeface="맑은 고딕"/>
              </a:rPr>
              <a:t>태깅</a:t>
            </a:r>
            <a:r>
              <a:rPr lang="ko-KR" altLang="en-US" b="1" i="1" dirty="0">
                <a:solidFill>
                  <a:srgbClr val="595959"/>
                </a:solidFill>
                <a:latin typeface="맑은 고딕"/>
                <a:ea typeface="맑은 고딕"/>
              </a:rPr>
              <a:t> 데이터셋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</a:rPr>
              <a:t>총 </a:t>
            </a:r>
            <a:r>
              <a:rPr lang="en-US" altLang="ko-KR" dirty="0">
                <a:latin typeface="맑은 고딕"/>
                <a:ea typeface="맑은 고딕"/>
              </a:rPr>
              <a:t>155,739</a:t>
            </a:r>
            <a:r>
              <a:rPr lang="ko-KR" altLang="en-US" dirty="0">
                <a:latin typeface="맑은 고딕"/>
                <a:ea typeface="맑은 고딕"/>
              </a:rPr>
              <a:t>건의 데이터를 </a:t>
            </a:r>
            <a:r>
              <a:rPr lang="en-US" altLang="ko-KR" dirty="0">
                <a:latin typeface="맑은 고딕"/>
                <a:ea typeface="맑은 고딕"/>
              </a:rPr>
              <a:t>9 : 0.5 : 0.5 </a:t>
            </a:r>
            <a:r>
              <a:rPr lang="ko-KR" altLang="en-US" dirty="0">
                <a:latin typeface="맑은 고딕"/>
                <a:ea typeface="맑은 고딕"/>
              </a:rPr>
              <a:t>비율로 나누어 교차 검증 진행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44653"/>
              </p:ext>
            </p:extLst>
          </p:nvPr>
        </p:nvGraphicFramePr>
        <p:xfrm>
          <a:off x="9561588" y="1108270"/>
          <a:ext cx="1607581" cy="1170384"/>
        </p:xfrm>
        <a:graphic>
          <a:graphicData uri="http://schemas.openxmlformats.org/drawingml/2006/table">
            <a:tbl>
              <a:tblPr firstRow="1" bandRow="1"/>
              <a:tblGrid>
                <a:gridCol w="67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42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>
                          <a:latin typeface="맑은 고딕"/>
                          <a:ea typeface="맑은 고딕"/>
                        </a:rPr>
                        <a:t>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>
                          <a:latin typeface="맑은 고딕"/>
                          <a:ea typeface="맑은 고딕"/>
                        </a:rPr>
                        <a:t>155,739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b="1">
                          <a:latin typeface="맑은 고딕"/>
                          <a:ea typeface="맑은 고딕"/>
                        </a:rPr>
                        <a:t>훈련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600" b="1">
                          <a:latin typeface="맑은 고딕"/>
                          <a:ea typeface="맑은 고딕"/>
                        </a:rPr>
                        <a:t>검증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600" b="1">
                          <a:latin typeface="맑은 고딕"/>
                          <a:ea typeface="맑은 고딕"/>
                        </a:rPr>
                        <a:t>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600" dirty="0">
                          <a:latin typeface="맑은 고딕"/>
                          <a:ea typeface="맑은 고딕"/>
                        </a:rPr>
                        <a:t>140,166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latin typeface="맑은 고딕"/>
                          <a:ea typeface="맑은 고딕"/>
                        </a:rPr>
                        <a:t>7,787</a:t>
                      </a:r>
                    </a:p>
                    <a:p>
                      <a:pPr>
                        <a:defRPr/>
                      </a:pPr>
                      <a:r>
                        <a:rPr lang="en-US" altLang="ko-KR" sz="1600" dirty="0">
                          <a:latin typeface="맑은 고딕"/>
                          <a:ea typeface="맑은 고딕"/>
                        </a:rPr>
                        <a:t>7,787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83459"/>
              </p:ext>
            </p:extLst>
          </p:nvPr>
        </p:nvGraphicFramePr>
        <p:xfrm>
          <a:off x="1159272" y="3531109"/>
          <a:ext cx="10080624" cy="7339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8104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398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1" dirty="0">
                          <a:solidFill>
                            <a:srgbClr val="FFFFFF"/>
                          </a:solidFill>
                          <a:ea typeface="맑은 고딕" panose="020B0503020000020004" pitchFamily="50" charset="-127"/>
                        </a:rPr>
                        <a:t>Train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445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1" dirty="0">
                          <a:solidFill>
                            <a:srgbClr val="FFFFFF"/>
                          </a:solidFill>
                          <a:ea typeface="맑은 고딕" panose="020B0503020000020004" pitchFamily="50" charset="-127"/>
                        </a:rPr>
                        <a:t>Dev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0999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400" b="1" dirty="0">
                          <a:solidFill>
                            <a:srgbClr val="FFFFFF"/>
                          </a:solidFill>
                          <a:ea typeface="맑은 고딕" panose="020B0503020000020004" pitchFamily="50" charset="-127"/>
                        </a:rPr>
                        <a:t>Test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DB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3"/>
          <p:cNvSpPr txBox="1"/>
          <p:nvPr/>
        </p:nvSpPr>
        <p:spPr>
          <a:xfrm>
            <a:off x="1487423" y="4429480"/>
            <a:ext cx="9217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kumimoji="0" lang="en-US" altLang="ko-KR" sz="2000" i="0" u="none" strike="noStrike" kern="1200" cap="none" spc="0" normalizeH="0" baseline="0" dirty="0">
                <a:solidFill>
                  <a:srgbClr val="000000"/>
                </a:solidFill>
                <a:latin typeface="Cambria Math"/>
                <a:ea typeface="맑은 고딕" panose="020B0503020000020004" pitchFamily="50" charset="-127"/>
                <a:cs typeface="Cambria Math"/>
              </a:rPr>
              <a:t>Train : Dev : Test = 9 : 0.5 : 0.5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6204" y="694800"/>
            <a:ext cx="197041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latin typeface="맑은 고딕"/>
                <a:ea typeface="맑은 고딕"/>
                <a:cs typeface="함초롬바탕"/>
              </a:rPr>
              <a:t>성능 평가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000" y="1260000"/>
            <a:ext cx="3182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/>
              <a:buChar char="§"/>
              <a:defRPr/>
            </a:pPr>
            <a:r>
              <a:rPr lang="ko-KR" altLang="en-US" b="1" dirty="0">
                <a:latin typeface="맑은 고딕"/>
                <a:ea typeface="맑은 고딕"/>
                <a:cs typeface="함초롬바탕"/>
              </a:rPr>
              <a:t>평가 지표</a:t>
            </a:r>
            <a:endParaRPr lang="en-US" altLang="ko-KR" b="1" dirty="0">
              <a:latin typeface="맑은 고딕"/>
              <a:ea typeface="맑은 고딕"/>
              <a:cs typeface="함초롬바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>
                <a:spLocks noResize="1" noChangeShapeType="1" noTextEdit="1"/>
              </p:cNvSpPr>
              <p:nvPr/>
            </p:nvSpPr>
            <p:spPr>
              <a:xfrm>
                <a:off x="1054126" y="1566862"/>
                <a:ext cx="5657850" cy="2962275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 panose="02040503050406030204" pitchFamily="18" charset="0"/>
                          <a:cs typeface="Times New Roman"/>
                        </a:rPr>
                        <m:t>𝑀𝑎𝑐𝑟𝑜</m:t>
                      </m:r>
                      <m:r>
                        <a:rPr sz="180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sz="1800">
                          <a:latin typeface="Cambria Math" panose="02040503050406030204" pitchFamily="18" charset="0"/>
                          <a:cs typeface="Times New Roman"/>
                        </a:rPr>
                        <m:t>𝐹</m:t>
                      </m:r>
                      <m:r>
                        <a:rPr sz="1800">
                          <a:latin typeface="Cambria Math" panose="02040503050406030204" pitchFamily="18" charset="0"/>
                          <a:cs typeface="Times New Roman"/>
                        </a:rPr>
                        <m:t>1 = </m:t>
                      </m:r>
                      <m:f>
                        <m:fPr>
                          <m:ctrlPr>
                            <a:rPr sz="18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sz="1800" b="0" i="1">
                              <a:latin typeface="Cambria Math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sz="1800" b="0" i="1">
                              <a:latin typeface="Cambria Math"/>
                              <a:cs typeface="Times New Roman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sz="18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a:rPr sz="1800" b="0" i="1">
                              <a:latin typeface="Cambria Math"/>
                              <a:cs typeface="Times New Roman"/>
                            </a:rPr>
                            <m:t>𝑖</m:t>
                          </m:r>
                          <m:r>
                            <a:rPr sz="1800" b="0" i="1">
                              <a:latin typeface="Cambria Math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sz="1800" b="0" i="1">
                              <a:latin typeface="Cambria Math"/>
                              <a:cs typeface="Times New Roman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sz="1800" b="0" i="1">
                                  <a:latin typeface="Cambria Math"/>
                                  <a:cs typeface="Times New Roman"/>
                                </a:rPr>
                                <m:t>(2</m:t>
                              </m:r>
                              <m:r>
                                <a:rPr sz="1800" b="0" i="1"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b="0" i="1"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  <m:t>𝑝𝑟𝑒𝑐𝑖𝑠𝑖𝑜𝑛</m:t>
                                  </m:r>
                                </m:e>
                                <m:sub>
                                  <m:r>
                                    <a:rPr sz="1800" b="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sz="1800" b="0" i="1"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b="0" i="1">
                                      <a:latin typeface="Cambria Math"/>
                                      <a:sym typeface="Cambria Math"/>
                                    </a:rPr>
                                    <m:t>𝑟𝑒𝑐𝑎𝑙𝑙</m:t>
                                  </m:r>
                                </m:e>
                                <m:sub>
                                  <m:r>
                                    <a:rPr sz="1800" b="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sz="1800" b="0" i="1">
                                  <a:latin typeface="Cambria Math"/>
                                  <a:ea typeface="Cambria Math"/>
                                  <a:cs typeface="Times New Roman"/>
                                </a:rPr>
                                <m:t>)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b="0" i="1">
                                      <a:latin typeface="Cambria Math"/>
                                      <a:ea typeface="Cambria Math"/>
                                      <a:cs typeface="Times New Roman"/>
                                    </a:rPr>
                                    <m:t>𝑝𝑟𝑒𝑐𝑖𝑠𝑖𝑜𝑛</m:t>
                                  </m:r>
                                </m:e>
                                <m:sub>
                                  <m:r>
                                    <a:rPr sz="1800" b="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sz="1800" i="1">
                                  <a:latin typeface="Cambria Math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b="0" i="1">
                                      <a:latin typeface="Cambria Math"/>
                                      <a:sym typeface="Cambria Math"/>
                                    </a:rPr>
                                    <m:t>𝑟𝑒𝑐𝑎𝑙𝑙</m:t>
                                  </m:r>
                                </m:e>
                                <m:sub>
                                  <m:r>
                                    <a:rPr sz="1800" b="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dirty="0">
                  <a:ea typeface="맑은 고딕" panose="020B0503020000020004" pitchFamily="50" charset="-127"/>
                </a:endParaRPr>
              </a:p>
              <a:p>
                <a:pPr algn="l"/>
                <a:endParaRPr lang="en-US" sz="1800" dirty="0">
                  <a:latin typeface="Cambria Math" panose="02040503050406030204" pitchFamily="18" charset="0"/>
                  <a:cs typeface="Times New Roman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 panose="02040503050406030204" pitchFamily="18" charset="0"/>
                          <a:cs typeface="Times New Roman"/>
                        </a:rPr>
                        <m:t>𝑀𝑖𝑐𝑟𝑜</m:t>
                      </m:r>
                      <m:r>
                        <a:rPr sz="180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𝐹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1 = </m:t>
                      </m:r>
                      <m:f>
                        <m:fPr>
                          <m:ctrlPr>
                            <a:rPr sz="18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naryPr>
                            <m:sub>
                              <m:r>
                                <a:rPr sz="1800" b="0" i="1">
                                  <a:latin typeface="Cambria Math"/>
                                  <a:cs typeface="Times New Roman"/>
                                </a:rPr>
                                <m:t>𝑖</m:t>
                              </m:r>
                              <m:r>
                                <a:rPr sz="1800" b="0" i="1">
                                  <a:latin typeface="Cambria Math"/>
                                  <a:cs typeface="Times New Roman"/>
                                </a:rPr>
                                <m:t>=1</m:t>
                              </m:r>
                            </m:sub>
                            <m:sup>
                              <m:r>
                                <a:rPr sz="1800" b="0" i="1">
                                  <a:latin typeface="Cambria Math"/>
                                  <a:cs typeface="Times New Roman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b="0" i="1">
                                      <a:latin typeface="Cambria Math"/>
                                      <a:cs typeface="Times New Roman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sz="1800" b="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sz="1800" b="0" i="1">
                              <a:latin typeface="Cambria Math"/>
                              <a:cs typeface="Times New Roman"/>
                            </a:rPr>
                            <m:t> 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naryPr>
                            <m:sub>
                              <m:r>
                                <a:rPr sz="1800" b="0" i="1">
                                  <a:latin typeface="Cambria Math"/>
                                  <a:cs typeface="Times New Roman"/>
                                </a:rPr>
                                <m:t>𝑖</m:t>
                              </m:r>
                              <m:r>
                                <a:rPr sz="1800" b="0" i="1">
                                  <a:latin typeface="Cambria Math"/>
                                  <a:cs typeface="Times New Roman"/>
                                </a:rPr>
                                <m:t>=1</m:t>
                              </m:r>
                            </m:sub>
                            <m:sup>
                              <m:r>
                                <a:rPr sz="1800" b="0" i="1">
                                  <a:latin typeface="Cambria Math"/>
                                  <a:cs typeface="Times New Roman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latin typeface="Cambria Math"/>
                                      <a:cs typeface="Times New Roman"/>
                                    </a:rPr>
                                    <m:t>𝐹𝑁</m:t>
                                  </m:r>
                                </m:e>
                                <m:sub>
                                  <m:r>
                                    <a:rPr sz="1800" b="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naryPr>
                            <m:sub>
                              <m:r>
                                <a:rPr sz="1800" b="0" i="1">
                                  <a:latin typeface="Cambria Math"/>
                                  <a:cs typeface="Times New Roman"/>
                                </a:rPr>
                                <m:t>𝑖</m:t>
                              </m:r>
                              <m:r>
                                <a:rPr sz="1800" b="0" i="1">
                                  <a:latin typeface="Cambria Math"/>
                                  <a:cs typeface="Times New Roman"/>
                                </a:rPr>
                                <m:t>=1</m:t>
                              </m:r>
                            </m:sub>
                            <m:sup>
                              <m:r>
                                <a:rPr sz="1800" b="0" i="1">
                                  <a:latin typeface="Cambria Math"/>
                                  <a:cs typeface="Times New Roman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sz="1800" b="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b="0" i="1">
                                      <a:latin typeface="Cambria Math"/>
                                      <a:sym typeface="Cambria Math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sz="1800" b="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sz="1800" b="0" i="1">
                              <a:latin typeface="Cambria Math"/>
                              <a:cs typeface="Times New Roman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naryPr>
                            <m:sub>
                              <m:r>
                                <a:rPr sz="1800" b="0" i="1">
                                  <a:latin typeface="Cambria Math"/>
                                  <a:cs typeface="Times New Roman"/>
                                </a:rPr>
                                <m:t>𝑖</m:t>
                              </m:r>
                              <m:r>
                                <a:rPr sz="1800" b="0" i="1">
                                  <a:latin typeface="Cambria Math"/>
                                  <a:cs typeface="Times New Roman"/>
                                </a:rPr>
                                <m:t>=1</m:t>
                              </m:r>
                            </m:sub>
                            <m:sup>
                              <m:r>
                                <a:rPr sz="1800" b="0" i="1">
                                  <a:latin typeface="Cambria Math"/>
                                  <a:cs typeface="Times New Roman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sz="180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latin typeface="Cambria Math"/>
                                      <a:cs typeface="Times New Roman"/>
                                    </a:rPr>
                                    <m:t>𝑇𝑁</m:t>
                                  </m:r>
                                </m:e>
                                <m:sub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sz="1800" b="0" i="1">
                              <a:latin typeface="Cambria Math"/>
                              <a:cs typeface="Times New Roman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naryPr>
                            <m:sub>
                              <m:r>
                                <a:rPr sz="1800" b="0" i="1">
                                  <a:latin typeface="Cambria Math"/>
                                  <a:cs typeface="Times New Roman"/>
                                </a:rPr>
                                <m:t>𝑖</m:t>
                              </m:r>
                              <m:r>
                                <a:rPr sz="1800" b="0" i="1">
                                  <a:latin typeface="Cambria Math"/>
                                  <a:cs typeface="Times New Roman"/>
                                </a:rPr>
                                <m:t>=1</m:t>
                              </m:r>
                            </m:sub>
                            <m:sup>
                              <m:r>
                                <a:rPr sz="1800" b="0" i="1">
                                  <a:latin typeface="Cambria Math"/>
                                  <a:cs typeface="Times New Roman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sz="180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latin typeface="Cambria Math"/>
                                      <a:cs typeface="Times New Roman"/>
                                    </a:rPr>
                                    <m:t>𝐹𝑃</m:t>
                                  </m:r>
                                </m:e>
                                <m:sub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sz="1800" b="0" i="1">
                              <a:latin typeface="Cambria Math"/>
                              <a:cs typeface="Times New Roman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naryPr>
                            <m:sub>
                              <m:r>
                                <a:rPr sz="1800" b="0" i="1">
                                  <a:latin typeface="Cambria Math"/>
                                  <a:cs typeface="Times New Roman"/>
                                </a:rPr>
                                <m:t>𝑖</m:t>
                              </m:r>
                              <m:r>
                                <a:rPr sz="1800" b="0" i="1">
                                  <a:latin typeface="Cambria Math"/>
                                  <a:cs typeface="Times New Roman"/>
                                </a:rPr>
                                <m:t>=1</m:t>
                              </m:r>
                            </m:sub>
                            <m:sup>
                              <m:r>
                                <a:rPr sz="1800" b="0" i="1">
                                  <a:latin typeface="Cambria Math"/>
                                  <a:cs typeface="Times New Roman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sz="1800" i="1">
                                      <a:latin typeface="Cambria Math" panose="02040503050406030204" pitchFamily="18" charset="0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latin typeface="Cambria Math"/>
                                      <a:cs typeface="Times New Roman"/>
                                    </a:rPr>
                                    <m:t>𝐹𝑁</m:t>
                                  </m:r>
                                </m:e>
                                <m:sub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dirty="0"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26" y="1566862"/>
                <a:ext cx="5657850" cy="2962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7218" y="4986014"/>
          <a:ext cx="56280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>
                        <a:latin typeface="Cambria Math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libri"/>
                        </a:rPr>
                        <a:t>Positive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mbria Math"/>
                        <a:ea typeface="맑은 고딕" panose="020B0503020000020004" pitchFamily="50" charset="-127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Cambria Math"/>
                          <a:ea typeface="맑은 고딕" panose="020B0503020000020004" pitchFamily="50" charset="-127"/>
                        </a:rPr>
                        <a:t>Negative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Cambria Math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latin typeface="Cambria Math"/>
                          <a:ea typeface="맑은 고딕" panose="020B0503020000020004" pitchFamily="50" charset="-127"/>
                        </a:rPr>
                        <a:t>Positive</a:t>
                      </a:r>
                      <a:endParaRPr lang="ko-KR" altLang="en-US" dirty="0">
                        <a:latin typeface="Cambria Math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latin typeface="Cambria Math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altLang="ko-KR" dirty="0">
                          <a:latin typeface="Cambria Math"/>
                          <a:ea typeface="맑은 고딕" panose="020B0503020000020004" pitchFamily="50" charset="-127"/>
                        </a:rPr>
                        <a:t>rue </a:t>
                      </a:r>
                      <a:r>
                        <a:rPr lang="en-US" altLang="ko-KR" b="1" dirty="0">
                          <a:latin typeface="Cambria Math"/>
                        </a:rPr>
                        <a:t>P</a:t>
                      </a:r>
                      <a:r>
                        <a:rPr lang="en-US" altLang="ko-KR" dirty="0">
                          <a:latin typeface="Cambria Math"/>
                        </a:rPr>
                        <a:t>ositive</a:t>
                      </a:r>
                      <a:endParaRPr lang="ko-KR" altLang="en-US" dirty="0">
                        <a:latin typeface="Cambria Math"/>
                      </a:endParaRPr>
                    </a:p>
                  </a:txBody>
                  <a:tcPr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latin typeface="Cambria Math"/>
                          <a:ea typeface="맑은 고딕" panose="020B0503020000020004" pitchFamily="50" charset="-127"/>
                        </a:rPr>
                        <a:t>F</a:t>
                      </a:r>
                      <a:r>
                        <a:rPr lang="en-US" altLang="ko-KR" dirty="0">
                          <a:latin typeface="Cambria Math"/>
                          <a:ea typeface="맑은 고딕" panose="020B0503020000020004" pitchFamily="50" charset="-127"/>
                        </a:rPr>
                        <a:t>alse </a:t>
                      </a:r>
                      <a:r>
                        <a:rPr lang="en-US" altLang="ko-KR" b="1" dirty="0">
                          <a:latin typeface="Cambria Math"/>
                        </a:rPr>
                        <a:t>P</a:t>
                      </a:r>
                      <a:r>
                        <a:rPr lang="en-US" altLang="ko-KR" dirty="0">
                          <a:latin typeface="Cambria Math"/>
                        </a:rPr>
                        <a:t>ositive</a:t>
                      </a:r>
                      <a:endParaRPr lang="ko-KR" altLang="en-US" dirty="0">
                        <a:latin typeface="Cambria Math"/>
                      </a:endParaRPr>
                    </a:p>
                  </a:txBody>
                  <a:tcPr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>
                          <a:latin typeface="Cambria Math"/>
                          <a:ea typeface="맑은 고딕" panose="020B0503020000020004" pitchFamily="50" charset="-127"/>
                        </a:rPr>
                        <a:t>Negative</a:t>
                      </a:r>
                      <a:endParaRPr lang="ko-KR" altLang="en-US" dirty="0">
                        <a:latin typeface="Cambria Math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latin typeface="Cambria Math"/>
                          <a:ea typeface="맑은 고딕" panose="020B0503020000020004" pitchFamily="50" charset="-127"/>
                        </a:rPr>
                        <a:t>F</a:t>
                      </a:r>
                      <a:r>
                        <a:rPr lang="en-US" altLang="ko-KR" dirty="0">
                          <a:latin typeface="Cambria Math"/>
                          <a:ea typeface="맑은 고딕" panose="020B0503020000020004" pitchFamily="50" charset="-127"/>
                        </a:rPr>
                        <a:t>alse </a:t>
                      </a:r>
                      <a:r>
                        <a:rPr lang="en-US" altLang="ko-KR" b="1" dirty="0">
                          <a:latin typeface="Cambria Math"/>
                        </a:rPr>
                        <a:t>N</a:t>
                      </a:r>
                      <a:r>
                        <a:rPr lang="en-US" altLang="ko-KR" dirty="0">
                          <a:latin typeface="Cambria Math"/>
                        </a:rPr>
                        <a:t>egative</a:t>
                      </a:r>
                      <a:endParaRPr lang="ko-KR" altLang="en-US" dirty="0">
                        <a:latin typeface="Cambria Math"/>
                      </a:endParaRPr>
                    </a:p>
                  </a:txBody>
                  <a:tcPr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latin typeface="Cambria Math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altLang="ko-KR" dirty="0">
                          <a:latin typeface="Cambria Math"/>
                          <a:ea typeface="맑은 고딕" panose="020B0503020000020004" pitchFamily="50" charset="-127"/>
                        </a:rPr>
                        <a:t>rue </a:t>
                      </a:r>
                      <a:r>
                        <a:rPr lang="en-US" altLang="ko-KR" b="1" dirty="0">
                          <a:latin typeface="Cambria Math"/>
                        </a:rPr>
                        <a:t>N</a:t>
                      </a:r>
                      <a:r>
                        <a:rPr lang="en-US" altLang="ko-KR" dirty="0">
                          <a:latin typeface="Cambria Math"/>
                        </a:rPr>
                        <a:t>egative</a:t>
                      </a:r>
                      <a:endParaRPr lang="ko-KR" altLang="en-US" dirty="0">
                        <a:latin typeface="Cambria Math"/>
                      </a:endParaRPr>
                    </a:p>
                  </a:txBody>
                  <a:tcPr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오른쪽 대괄호 9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맑은 고딕"/>
              <a:ea typeface="맑은 고딕"/>
              <a:cs typeface="함초롬바탕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67475" y="200250"/>
            <a:ext cx="414410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700" dirty="0">
                <a:latin typeface="맑은 고딕"/>
                <a:ea typeface="맑은 고딕"/>
                <a:cs typeface="함초롬바탕"/>
              </a:rPr>
              <a:t>4. </a:t>
            </a:r>
            <a:r>
              <a:rPr lang="ko-KR" altLang="en-US" sz="1700" dirty="0">
                <a:latin typeface="맑은 고딕"/>
                <a:ea typeface="맑은 고딕"/>
                <a:cs typeface="함초롬바탕"/>
              </a:rPr>
              <a:t>실험 및 평가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0000" y="1260000"/>
            <a:ext cx="10610702" cy="719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/>
              <a:buChar char="§"/>
              <a:defRPr/>
            </a:pPr>
            <a:r>
              <a:rPr lang="en-US" altLang="ko-KR" b="1" dirty="0">
                <a:ea typeface="맑은 고딕"/>
                <a:cs typeface="Times New Roman"/>
              </a:rPr>
              <a:t>Metric: </a:t>
            </a:r>
            <a:r>
              <a:rPr lang="en-US" altLang="ko-KR" dirty="0" err="1">
                <a:ea typeface="맑은 고딕"/>
                <a:cs typeface="Times New Roman"/>
              </a:rPr>
              <a:t>F1</a:t>
            </a:r>
            <a:r>
              <a:rPr lang="en-US" altLang="ko-KR" dirty="0">
                <a:ea typeface="맑은 고딕"/>
                <a:cs typeface="Times New Roman"/>
              </a:rPr>
              <a:t>-score</a:t>
            </a:r>
          </a:p>
          <a:p>
            <a:pPr marL="285750" indent="-285750">
              <a:spcAft>
                <a:spcPts val="600"/>
              </a:spcAft>
              <a:buFont typeface="Wingdings"/>
              <a:buChar char="§"/>
              <a:defRPr/>
            </a:pPr>
            <a:r>
              <a:rPr lang="en-US" altLang="ko-KR" b="1" dirty="0">
                <a:ea typeface="맑은 고딕"/>
                <a:cs typeface="Times New Roman"/>
              </a:rPr>
              <a:t>Baseline:</a:t>
            </a:r>
            <a:r>
              <a:rPr lang="en-US" altLang="ko-KR" b="1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ko-KR" altLang="en-US" dirty="0">
                <a:latin typeface="Times New Roman"/>
                <a:ea typeface="맑은 고딕"/>
                <a:cs typeface="Times New Roman"/>
              </a:rPr>
              <a:t>전년도 국내 논문 의미 </a:t>
            </a:r>
            <a:r>
              <a:rPr lang="ko-KR" altLang="en-US" dirty="0" err="1">
                <a:latin typeface="Times New Roman"/>
                <a:ea typeface="맑은 고딕"/>
                <a:cs typeface="Times New Roman"/>
              </a:rPr>
              <a:t>태깅</a:t>
            </a:r>
            <a:r>
              <a:rPr lang="ko-KR" altLang="en-US" dirty="0">
                <a:latin typeface="Times New Roman"/>
                <a:ea typeface="맑은 고딕"/>
                <a:cs typeface="Times New Roman"/>
              </a:rPr>
              <a:t> 수상작</a:t>
            </a:r>
            <a:endParaRPr lang="en-US" altLang="ko-KR" dirty="0">
              <a:latin typeface="Times New Roman"/>
              <a:ea typeface="맑은 고딕"/>
              <a:cs typeface="Times New Roman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23830"/>
              </p:ext>
            </p:extLst>
          </p:nvPr>
        </p:nvGraphicFramePr>
        <p:xfrm>
          <a:off x="1089053" y="2152135"/>
          <a:ext cx="10013891" cy="3995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1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452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PLM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/>
                        </a:rPr>
                        <a:t>대분류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함초롬바탕"/>
                        </a:rPr>
                        <a:t>세부분류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452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latin typeface="+mn-lt"/>
                          <a:ea typeface="맑은 고딕"/>
                          <a:cs typeface="Times New Roman"/>
                        </a:rPr>
                        <a:t>macro </a:t>
                      </a:r>
                      <a:r>
                        <a:rPr lang="en-US" altLang="ko-KR" sz="1600" b="1" dirty="0" err="1">
                          <a:latin typeface="+mn-lt"/>
                          <a:ea typeface="맑은 고딕"/>
                          <a:cs typeface="Times New Roman"/>
                        </a:rPr>
                        <a:t>F1</a:t>
                      </a:r>
                      <a:endParaRPr lang="ko-KR" altLang="en-US" sz="1600" b="1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latin typeface="+mn-lt"/>
                          <a:ea typeface="맑은 고딕"/>
                          <a:cs typeface="Times New Roman"/>
                        </a:rPr>
                        <a:t>micro </a:t>
                      </a:r>
                      <a:r>
                        <a:rPr lang="en-US" altLang="ko-KR" sz="1600" b="1" dirty="0" err="1">
                          <a:latin typeface="+mn-lt"/>
                          <a:ea typeface="맑은 고딕"/>
                          <a:cs typeface="Times New Roman"/>
                        </a:rPr>
                        <a:t>F1</a:t>
                      </a:r>
                      <a:endParaRPr lang="en-US" altLang="ko-KR" sz="1600" b="1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 b="1" dirty="0">
                          <a:latin typeface="+mn-lt"/>
                          <a:ea typeface="맑은 고딕"/>
                          <a:cs typeface="Times New Roman"/>
                        </a:rPr>
                        <a:t>macro </a:t>
                      </a:r>
                      <a:r>
                        <a:rPr lang="en-US" altLang="ko-KR" sz="1600" b="1" dirty="0" err="1">
                          <a:latin typeface="+mn-lt"/>
                          <a:ea typeface="맑은 고딕"/>
                          <a:cs typeface="Times New Roman"/>
                        </a:rPr>
                        <a:t>F1</a:t>
                      </a:r>
                      <a:endParaRPr lang="ko-KR" altLang="en-US" sz="1600" b="1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 b="1" dirty="0">
                          <a:latin typeface="+mn-lt"/>
                          <a:ea typeface="맑은 고딕"/>
                          <a:cs typeface="Times New Roman"/>
                        </a:rPr>
                        <a:t>micro </a:t>
                      </a:r>
                      <a:r>
                        <a:rPr lang="en-US" altLang="ko-KR" sz="1600" b="1" dirty="0" err="1">
                          <a:latin typeface="+mn-lt"/>
                          <a:ea typeface="맑은 고딕"/>
                          <a:cs typeface="Times New Roman"/>
                        </a:rPr>
                        <a:t>F1</a:t>
                      </a:r>
                      <a:endParaRPr lang="en-US" altLang="ko-KR" sz="1600" b="1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63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Baseline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KorSciBERT</a:t>
                      </a:r>
                      <a:endParaRPr lang="ko-KR" altLang="en-U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/>
                          <a:ea typeface="맑은 고딕"/>
                          <a:cs typeface="Times New Roman"/>
                        </a:rPr>
                        <a:t>96.02</a:t>
                      </a:r>
                      <a:endParaRPr lang="ko-KR" altLang="en-U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/>
                          <a:ea typeface="맑은 고딕"/>
                          <a:cs typeface="Times New Roman"/>
                        </a:rPr>
                        <a:t>95.51</a:t>
                      </a:r>
                      <a:endParaRPr lang="ko-KR" altLang="en-U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/>
                          <a:ea typeface="맑은 고딕"/>
                          <a:cs typeface="Times New Roman"/>
                        </a:rPr>
                        <a:t>89.95</a:t>
                      </a:r>
                      <a:endParaRPr lang="ko-KR" altLang="en-US" sz="1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/>
                          <a:ea typeface="맑은 고딕"/>
                          <a:cs typeface="Times New Roman"/>
                        </a:rPr>
                        <a:t>89.81</a:t>
                      </a:r>
                      <a:endParaRPr lang="ko-KR" altLang="en-US" sz="1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631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Baseline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KLUE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6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roBERTa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-base</a:t>
                      </a:r>
                      <a:endParaRPr lang="ko-KR" altLang="en-U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/>
                          <a:ea typeface="맑은 고딕"/>
                          <a:cs typeface="Times New Roman"/>
                        </a:rPr>
                        <a:t>95.64</a:t>
                      </a:r>
                      <a:endParaRPr lang="ko-KR" altLang="en-US" sz="1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/>
                          <a:ea typeface="맑은 고딕"/>
                          <a:cs typeface="Times New Roman"/>
                        </a:rPr>
                        <a:t>96.43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/>
                          <a:ea typeface="맑은 고딕"/>
                          <a:cs typeface="Times New Roman"/>
                        </a:rPr>
                        <a:t>89.77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/>
                          <a:ea typeface="맑은 고딕"/>
                          <a:cs typeface="Times New Roman"/>
                        </a:rPr>
                        <a:t>89.58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6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latin typeface="+mn-lt"/>
                          <a:ea typeface="맑은 고딕"/>
                          <a:cs typeface="Times New Roman"/>
                        </a:rPr>
                        <a:t>Our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600" b="1" dirty="0" err="1">
                          <a:latin typeface="+mn-lt"/>
                          <a:ea typeface="맑은 고딕"/>
                          <a:cs typeface="Times New Roman"/>
                        </a:rPr>
                        <a:t>KorSciBERT</a:t>
                      </a:r>
                      <a:endParaRPr lang="ko-KR" altLang="en-US" sz="1600" b="1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>
                          <a:latin typeface="Times New Roman"/>
                          <a:ea typeface="맑은 고딕"/>
                          <a:cs typeface="Times New Roman"/>
                        </a:rPr>
                        <a:t>95.56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>
                          <a:latin typeface="Times New Roman"/>
                          <a:ea typeface="맑은 고딕"/>
                          <a:cs typeface="Times New Roman"/>
                        </a:rPr>
                        <a:t>96.10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>
                          <a:latin typeface="Times New Roman"/>
                          <a:ea typeface="맑은 고딕"/>
                          <a:cs typeface="Times New Roman"/>
                        </a:rPr>
                        <a:t>90.51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>
                          <a:latin typeface="Times New Roman"/>
                          <a:ea typeface="맑은 고딕"/>
                          <a:cs typeface="Times New Roman"/>
                        </a:rPr>
                        <a:t>90.30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6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600" b="1" dirty="0">
                          <a:latin typeface="+mn-lt"/>
                          <a:ea typeface="맑은 고딕"/>
                          <a:cs typeface="Times New Roman"/>
                        </a:rPr>
                        <a:t>Our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600" b="1" dirty="0" err="1">
                          <a:latin typeface="+mn-lt"/>
                          <a:ea typeface="맑은 고딕"/>
                          <a:cs typeface="Times New Roman"/>
                        </a:rPr>
                        <a:t>KLUE</a:t>
                      </a:r>
                      <a:r>
                        <a:rPr lang="en-US" altLang="ko-KR" sz="1600" b="1" dirty="0"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600" b="1" dirty="0" err="1">
                          <a:latin typeface="+mn-lt"/>
                          <a:ea typeface="맑은 고딕"/>
                          <a:cs typeface="Times New Roman"/>
                        </a:rPr>
                        <a:t>roBERTa</a:t>
                      </a:r>
                      <a:r>
                        <a:rPr lang="en-US" altLang="ko-KR" sz="1600" b="1" dirty="0">
                          <a:latin typeface="+mn-lt"/>
                          <a:ea typeface="맑은 고딕"/>
                          <a:cs typeface="Times New Roman"/>
                        </a:rPr>
                        <a:t>-base</a:t>
                      </a:r>
                      <a:endParaRPr lang="ko-KR" altLang="en-US" sz="1600" b="1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>
                          <a:latin typeface="Times New Roman"/>
                          <a:ea typeface="맑은 고딕"/>
                          <a:cs typeface="Times New Roman"/>
                        </a:rPr>
                        <a:t>95.25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>
                          <a:latin typeface="Times New Roman"/>
                          <a:ea typeface="맑은 고딕"/>
                          <a:cs typeface="Times New Roman"/>
                        </a:rPr>
                        <a:t>95.89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>
                          <a:latin typeface="Times New Roman"/>
                          <a:ea typeface="맑은 고딕"/>
                          <a:cs typeface="Times New Roman"/>
                        </a:rPr>
                        <a:t>90.05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>
                          <a:latin typeface="Times New Roman"/>
                          <a:ea typeface="맑은 고딕"/>
                          <a:cs typeface="Times New Roman"/>
                        </a:rPr>
                        <a:t>89.94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오른쪽 대괄호 7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6204" y="694800"/>
            <a:ext cx="6063750" cy="5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atin typeface="맑은 고딕"/>
                <a:ea typeface="맑은 고딕"/>
              </a:rPr>
              <a:t>성능 평가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475" y="200250"/>
            <a:ext cx="414410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700" dirty="0">
                <a:latin typeface="맑은 고딕"/>
                <a:ea typeface="맑은 고딕"/>
              </a:rPr>
              <a:t>4. </a:t>
            </a:r>
            <a:r>
              <a:rPr lang="ko-KR" altLang="en-US" sz="1700" dirty="0">
                <a:latin typeface="맑은 고딕"/>
                <a:ea typeface="맑은 고딕"/>
              </a:rPr>
              <a:t>실험 및 평가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548572" y="6335215"/>
            <a:ext cx="68212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5C5C5C"/>
                </a:solidFill>
                <a:latin typeface="맑은 고딕"/>
                <a:ea typeface="맑은 고딕"/>
              </a:rPr>
              <a:t>베이스라인 성능 결과는 전년도 논문 문장 의미 </a:t>
            </a:r>
            <a:r>
              <a:rPr kumimoji="0" lang="ko-KR" altLang="en-US" sz="1000" b="0" i="0" u="none" strike="noStrike" kern="1200" cap="none" spc="0" normalizeH="0" baseline="0" dirty="0" err="1">
                <a:solidFill>
                  <a:srgbClr val="5C5C5C"/>
                </a:solidFill>
                <a:latin typeface="맑은 고딕"/>
                <a:ea typeface="맑은 고딕"/>
              </a:rPr>
              <a:t>태깅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5C5C5C"/>
                </a:solidFill>
                <a:latin typeface="맑은 고딕"/>
                <a:ea typeface="맑은 고딕"/>
              </a:rPr>
              <a:t> 모델 개발 수상작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5C5C5C"/>
                </a:solidFill>
                <a:latin typeface="맑은 고딕"/>
                <a:ea typeface="맑은 고딕"/>
              </a:rPr>
              <a:t> </a:t>
            </a:r>
            <a:r>
              <a:rPr lang="ko-KR" altLang="en-US" sz="1000" dirty="0">
                <a:solidFill>
                  <a:srgbClr val="5C5C5C"/>
                </a:solidFill>
                <a:latin typeface="맑은 고딕"/>
                <a:ea typeface="맑은 고딕"/>
              </a:rPr>
              <a:t>발표자료</a:t>
            </a:r>
            <a:r>
              <a:rPr kumimoji="0" lang="ko-KR" altLang="en-US" sz="1000" b="0" i="0" u="none" strike="noStrike" kern="1200" cap="none" spc="0" normalizeH="0" baseline="0" dirty="0">
                <a:solidFill>
                  <a:srgbClr val="5C5C5C"/>
                </a:solidFill>
                <a:latin typeface="맑은 고딕"/>
                <a:ea typeface="맑은 고딕"/>
              </a:rPr>
              <a:t> 내의 성능지표를 사용함</a:t>
            </a:r>
            <a:r>
              <a:rPr kumimoji="0" lang="en-US" altLang="ko-KR" sz="1000" b="0" i="0" u="none" strike="noStrike" kern="1200" cap="none" spc="0" normalizeH="0" baseline="0" dirty="0">
                <a:solidFill>
                  <a:srgbClr val="5C5C5C"/>
                </a:solidFill>
                <a:latin typeface="맑은 고딕"/>
                <a:ea typeface="맑은 고딕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39774"/>
              </p:ext>
            </p:extLst>
          </p:nvPr>
        </p:nvGraphicFramePr>
        <p:xfrm>
          <a:off x="1089054" y="2105894"/>
          <a:ext cx="10013891" cy="408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1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9442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PLM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/>
                        </a:rPr>
                        <a:t>대분류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함초롬바탕"/>
                        </a:rPr>
                        <a:t>세부분류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442">
                <a:tc v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>
                          <a:latin typeface="+mn-lt"/>
                          <a:ea typeface="맑은 고딕"/>
                          <a:cs typeface="Times New Roman"/>
                        </a:rPr>
                        <a:t>macro </a:t>
                      </a:r>
                      <a:r>
                        <a:rPr lang="en-US" altLang="ko-KR" sz="1800" b="1" dirty="0" err="1">
                          <a:latin typeface="+mn-lt"/>
                          <a:ea typeface="맑은 고딕"/>
                          <a:cs typeface="Times New Roman"/>
                        </a:rPr>
                        <a:t>F1</a:t>
                      </a:r>
                      <a:endParaRPr lang="ko-KR" altLang="en-US" sz="1800" b="1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>
                          <a:latin typeface="+mn-lt"/>
                          <a:ea typeface="맑은 고딕"/>
                          <a:cs typeface="Times New Roman"/>
                        </a:rPr>
                        <a:t>micro </a:t>
                      </a:r>
                      <a:r>
                        <a:rPr lang="en-US" altLang="ko-KR" sz="1800" b="1" dirty="0" err="1">
                          <a:latin typeface="+mn-lt"/>
                          <a:ea typeface="맑은 고딕"/>
                          <a:cs typeface="Times New Roman"/>
                        </a:rPr>
                        <a:t>F1</a:t>
                      </a:r>
                      <a:endParaRPr lang="ko-KR" altLang="en-US" sz="1800" b="1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b="1" dirty="0">
                          <a:latin typeface="+mn-lt"/>
                          <a:ea typeface="맑은 고딕"/>
                          <a:cs typeface="Times New Roman"/>
                        </a:rPr>
                        <a:t>macro </a:t>
                      </a:r>
                      <a:r>
                        <a:rPr lang="en-US" altLang="ko-KR" sz="1800" b="1" dirty="0" err="1">
                          <a:latin typeface="+mn-lt"/>
                          <a:ea typeface="맑은 고딕"/>
                          <a:cs typeface="Times New Roman"/>
                        </a:rPr>
                        <a:t>F1</a:t>
                      </a:r>
                      <a:endParaRPr lang="ko-KR" altLang="en-US" sz="1800" b="1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b="1" dirty="0">
                          <a:latin typeface="+mn-lt"/>
                          <a:ea typeface="맑은 고딕"/>
                          <a:cs typeface="Times New Roman"/>
                        </a:rPr>
                        <a:t>micro </a:t>
                      </a:r>
                      <a:r>
                        <a:rPr lang="en-US" altLang="ko-KR" sz="1800" b="1" dirty="0" err="1">
                          <a:latin typeface="+mn-lt"/>
                          <a:ea typeface="맑은 고딕"/>
                          <a:cs typeface="Times New Roman"/>
                        </a:rPr>
                        <a:t>F1</a:t>
                      </a:r>
                      <a:endParaRPr lang="ko-KR" altLang="en-US" sz="1800" b="1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43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>
                          <a:latin typeface="+mn-lt"/>
                          <a:ea typeface="맑은 고딕"/>
                          <a:cs typeface="Times New Roman"/>
                        </a:rPr>
                        <a:t>Our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800" b="1" dirty="0" err="1">
                          <a:latin typeface="+mn-lt"/>
                          <a:ea typeface="맑은 고딕"/>
                          <a:cs typeface="Times New Roman"/>
                        </a:rPr>
                        <a:t>KorSciBERT</a:t>
                      </a:r>
                      <a:endParaRPr lang="ko-KR" altLang="en-US" sz="1800" b="1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>
                          <a:latin typeface="Times New Roman"/>
                          <a:ea typeface="맑은 고딕"/>
                          <a:cs typeface="Times New Roman"/>
                        </a:rPr>
                        <a:t>95.56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>
                          <a:latin typeface="Times New Roman"/>
                          <a:ea typeface="맑은 고딕"/>
                          <a:cs typeface="Times New Roman"/>
                        </a:rPr>
                        <a:t>96.10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>
                          <a:latin typeface="Times New Roman"/>
                          <a:ea typeface="맑은 고딕"/>
                          <a:cs typeface="Times New Roman"/>
                        </a:rPr>
                        <a:t>90.51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>
                          <a:latin typeface="Times New Roman"/>
                          <a:ea typeface="맑은 고딕"/>
                          <a:cs typeface="Times New Roman"/>
                        </a:rPr>
                        <a:t>90.30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435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b="1" dirty="0" err="1">
                          <a:latin typeface="+mn-lt"/>
                          <a:ea typeface="맑은 고딕"/>
                          <a:cs typeface="Times New Roman"/>
                        </a:rPr>
                        <a:t>KorSciBERT</a:t>
                      </a:r>
                      <a:endParaRPr lang="en-US" altLang="ko-KR" b="1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b="1" dirty="0">
                          <a:latin typeface="+mn-lt"/>
                          <a:ea typeface="맑은 고딕"/>
                          <a:cs typeface="Times New Roman"/>
                        </a:rPr>
                        <a:t>with section</a:t>
                      </a:r>
                      <a:endParaRPr lang="ko-KR" altLang="en-US" sz="1800" b="1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>
                          <a:latin typeface="Times New Roman"/>
                          <a:ea typeface="맑은 고딕"/>
                          <a:cs typeface="Times New Roman"/>
                        </a:rPr>
                        <a:t>96.56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>
                          <a:latin typeface="Times New Roman"/>
                          <a:ea typeface="맑은 고딕"/>
                          <a:cs typeface="Times New Roman"/>
                        </a:rPr>
                        <a:t>97.02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>
                          <a:latin typeface="Times New Roman"/>
                          <a:ea typeface="맑은 고딕"/>
                          <a:cs typeface="Times New Roman"/>
                        </a:rPr>
                        <a:t>91.21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dirty="0">
                          <a:latin typeface="Times New Roman"/>
                          <a:ea typeface="맑은 고딕"/>
                          <a:cs typeface="Times New Roman"/>
                        </a:rPr>
                        <a:t>90.93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435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b="1" dirty="0" err="1">
                          <a:latin typeface="+mn-lt"/>
                          <a:ea typeface="맑은 고딕"/>
                          <a:cs typeface="Times New Roman"/>
                        </a:rPr>
                        <a:t>KorSciBERT</a:t>
                      </a:r>
                      <a:endParaRPr lang="en-US" altLang="ko-KR" sz="1800" b="1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b="1" dirty="0">
                          <a:latin typeface="+mn-lt"/>
                          <a:ea typeface="맑은 고딕"/>
                          <a:cs typeface="Times New Roman"/>
                        </a:rPr>
                        <a:t>with section,</a:t>
                      </a:r>
                      <a:r>
                        <a:rPr lang="ko-KR" altLang="en-US" sz="1800" b="1" dirty="0"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800" b="1" dirty="0">
                          <a:latin typeface="+mn-lt"/>
                          <a:ea typeface="맑은 고딕"/>
                          <a:cs typeface="Times New Roman"/>
                        </a:rPr>
                        <a:t>position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>
                          <a:latin typeface="Times New Roman"/>
                          <a:ea typeface="맑은 고딕"/>
                          <a:cs typeface="Times New Roman"/>
                        </a:rPr>
                        <a:t>96.61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>
                          <a:latin typeface="Times New Roman"/>
                          <a:ea typeface="맑은 고딕"/>
                          <a:cs typeface="Times New Roman"/>
                        </a:rPr>
                        <a:t>97.04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>
                          <a:latin typeface="Times New Roman"/>
                          <a:ea typeface="맑은 고딕"/>
                          <a:cs typeface="Times New Roman"/>
                        </a:rPr>
                        <a:t>91.59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800" b="1" dirty="0">
                          <a:latin typeface="Times New Roman"/>
                          <a:ea typeface="맑은 고딕"/>
                          <a:cs typeface="Times New Roman"/>
                        </a:rPr>
                        <a:t>91.31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A335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오른쪽 대괄호 7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6204" y="694800"/>
            <a:ext cx="104422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latin typeface="맑은 고딕"/>
                <a:ea typeface="맑은 고딕"/>
              </a:rPr>
              <a:t>성능 평가</a:t>
            </a:r>
            <a:endParaRPr lang="ko-KR" altLang="en-US" sz="1600" b="1" i="1" dirty="0">
              <a:solidFill>
                <a:srgbClr val="595959"/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15CF1-1C4A-144F-01E0-0253A99FC2F9}"/>
              </a:ext>
            </a:extLst>
          </p:cNvPr>
          <p:cNvSpPr txBox="1"/>
          <p:nvPr/>
        </p:nvSpPr>
        <p:spPr>
          <a:xfrm>
            <a:off x="720000" y="1260000"/>
            <a:ext cx="5622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/>
              <a:buChar char="§"/>
              <a:defRPr/>
            </a:pPr>
            <a:r>
              <a:rPr lang="ko-KR" altLang="en-US" b="1" dirty="0">
                <a:latin typeface="맑은 고딕"/>
                <a:ea typeface="맑은 고딕"/>
                <a:cs typeface="함초롬바탕"/>
              </a:rPr>
              <a:t>섹션명과 논문 내 문장의 상대적 위치 활용 실험</a:t>
            </a:r>
            <a:endParaRPr lang="en-US" altLang="ko-KR" b="1" dirty="0">
              <a:latin typeface="맑은 고딕"/>
              <a:ea typeface="맑은 고딕"/>
              <a:cs typeface="함초롬바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EF65C-4CCE-6C77-51D2-BED8E7F2EAF9}"/>
              </a:ext>
            </a:extLst>
          </p:cNvPr>
          <p:cNvSpPr txBox="1"/>
          <p:nvPr/>
        </p:nvSpPr>
        <p:spPr>
          <a:xfrm>
            <a:off x="7467475" y="200250"/>
            <a:ext cx="414410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700" dirty="0">
                <a:latin typeface="맑은 고딕"/>
                <a:ea typeface="맑은 고딕"/>
                <a:cs typeface="함초롬바탕"/>
              </a:rPr>
              <a:t>4. </a:t>
            </a:r>
            <a:r>
              <a:rPr lang="ko-KR" altLang="en-US" sz="1700" dirty="0">
                <a:latin typeface="맑은 고딕"/>
                <a:ea typeface="맑은 고딕"/>
                <a:cs typeface="함초롬바탕"/>
              </a:rPr>
              <a:t>실험 및 평가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0000" y="1260000"/>
            <a:ext cx="9222494" cy="366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/>
              <a:buChar char="§"/>
              <a:defRPr/>
            </a:pPr>
            <a:r>
              <a:rPr lang="ko-KR" altLang="en-US" b="1">
                <a:latin typeface="맑은 고딕"/>
                <a:ea typeface="맑은 고딕"/>
              </a:rPr>
              <a:t>토큰별 어텐션 스코어 시각화를 통한 문장 분류의 근거 제공</a:t>
            </a:r>
          </a:p>
        </p:txBody>
      </p:sp>
      <p:sp>
        <p:nvSpPr>
          <p:cNvPr id="8" name="오른쪽 대괄호 7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6204" y="694800"/>
            <a:ext cx="2797561" cy="570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latin typeface="맑은 고딕"/>
                <a:ea typeface="맑은 고딕"/>
              </a:rPr>
              <a:t>웹페이지 구현</a:t>
            </a:r>
          </a:p>
        </p:txBody>
      </p:sp>
      <p:pic>
        <p:nvPicPr>
          <p:cNvPr id="2" name="그림 1"/>
          <p:cNvPicPr/>
          <p:nvPr/>
        </p:nvPicPr>
        <p:blipFill rotWithShape="1">
          <a:blip r:embed="rId3"/>
          <a:srcRect t="1890"/>
          <a:stretch>
            <a:fillRect/>
          </a:stretch>
        </p:blipFill>
        <p:spPr>
          <a:xfrm>
            <a:off x="2675999" y="1773386"/>
            <a:ext cx="6840000" cy="43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7" name="그림 16"/>
          <p:cNvPicPr/>
          <p:nvPr/>
        </p:nvPicPr>
        <p:blipFill rotWithShape="1">
          <a:blip r:embed="rId3"/>
          <a:srcRect l="44330" t="45880" r="43830" b="47890"/>
          <a:stretch>
            <a:fillRect/>
          </a:stretch>
        </p:blipFill>
        <p:spPr>
          <a:xfrm>
            <a:off x="5708469" y="3701143"/>
            <a:ext cx="809897" cy="274320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9D95CA-8C03-C301-C1BF-5E7CC28C5D60}"/>
              </a:ext>
            </a:extLst>
          </p:cNvPr>
          <p:cNvSpPr txBox="1"/>
          <p:nvPr/>
        </p:nvSpPr>
        <p:spPr>
          <a:xfrm>
            <a:off x="7467475" y="200250"/>
            <a:ext cx="414410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700" dirty="0">
                <a:latin typeface="맑은 고딕"/>
                <a:ea typeface="맑은 고딕"/>
                <a:cs typeface="함초롬바탕"/>
              </a:rPr>
              <a:t>4. </a:t>
            </a:r>
            <a:r>
              <a:rPr lang="ko-KR" altLang="en-US" sz="1700" dirty="0">
                <a:latin typeface="맑은 고딕"/>
                <a:ea typeface="맑은 고딕"/>
                <a:cs typeface="함초롬바탕"/>
              </a:rPr>
              <a:t>실험 및 평가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8" name="오른쪽 대괄호 7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/>
          <p:nvPr/>
        </p:nvPicPr>
        <p:blipFill rotWithShape="1">
          <a:blip r:embed="rId3"/>
          <a:srcRect t="2110"/>
          <a:stretch>
            <a:fillRect/>
          </a:stretch>
        </p:blipFill>
        <p:spPr>
          <a:xfrm>
            <a:off x="2676000" y="1772526"/>
            <a:ext cx="6840000" cy="43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791522" y="5854279"/>
            <a:ext cx="887920" cy="268391"/>
          </a:xfrm>
          <a:prstGeom prst="rect">
            <a:avLst/>
          </a:prstGeom>
          <a:solidFill>
            <a:srgbClr val="760B7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chemeClr val="bg1"/>
                </a:solidFill>
                <a:latin typeface="맑은 고딕"/>
                <a:ea typeface="맑은 고딕"/>
              </a:rPr>
              <a:t>목적으로</a:t>
            </a:r>
          </a:p>
        </p:txBody>
      </p:sp>
      <p:cxnSp>
        <p:nvCxnSpPr>
          <p:cNvPr id="6" name="직선 연결선 5"/>
          <p:cNvCxnSpPr/>
          <p:nvPr/>
        </p:nvCxnSpPr>
        <p:spPr>
          <a:xfrm rot="10800000" flipV="1">
            <a:off x="4790873" y="5559248"/>
            <a:ext cx="684642" cy="289507"/>
          </a:xfrm>
          <a:prstGeom prst="line">
            <a:avLst/>
          </a:prstGeom>
          <a:ln w="9525">
            <a:solidFill>
              <a:srgbClr val="760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5432323" y="5606838"/>
            <a:ext cx="297616" cy="202431"/>
          </a:xfrm>
          <a:prstGeom prst="line">
            <a:avLst/>
          </a:prstGeom>
          <a:ln w="9525">
            <a:solidFill>
              <a:srgbClr val="760B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65762" y="4254344"/>
            <a:ext cx="1930736" cy="9539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ko-KR" altLang="en-US" sz="1400" b="1">
                <a:latin typeface="맑은 고딕"/>
                <a:ea typeface="맑은 고딕"/>
              </a:rPr>
              <a:t>모델 예측 결과</a:t>
            </a:r>
          </a:p>
          <a:p>
            <a:pPr algn="ctr">
              <a:spcAft>
                <a:spcPts val="600"/>
              </a:spcAft>
              <a:defRPr/>
            </a:pPr>
            <a:r>
              <a:rPr lang="ko-KR" altLang="en-US" sz="1400">
                <a:latin typeface="맑은 고딕"/>
                <a:ea typeface="맑은 고딕"/>
              </a:rPr>
              <a:t>대분류 </a:t>
            </a:r>
            <a:r>
              <a:rPr lang="en-US" altLang="ko-KR" sz="1400">
                <a:latin typeface="맑은 고딕"/>
                <a:ea typeface="맑은 고딕"/>
              </a:rPr>
              <a:t>: </a:t>
            </a:r>
            <a:r>
              <a:rPr lang="ko-KR" altLang="en-US" sz="1400">
                <a:latin typeface="맑은 고딕"/>
                <a:ea typeface="맑은 고딕"/>
              </a:rPr>
              <a:t>연구 목적</a:t>
            </a:r>
          </a:p>
          <a:p>
            <a:pPr algn="ctr">
              <a:defRPr/>
            </a:pPr>
            <a:r>
              <a:rPr lang="ko-KR" altLang="en-US" sz="1400">
                <a:latin typeface="맑은 고딕"/>
                <a:ea typeface="맑은 고딕"/>
              </a:rPr>
              <a:t>세부분류 </a:t>
            </a:r>
            <a:r>
              <a:rPr lang="en-US" altLang="ko-KR" sz="1400">
                <a:latin typeface="맑은 고딕"/>
                <a:ea typeface="맑은 고딕"/>
              </a:rPr>
              <a:t>: </a:t>
            </a:r>
            <a:r>
              <a:rPr lang="ko-KR" altLang="en-US" sz="1400">
                <a:latin typeface="맑은 고딕"/>
                <a:ea typeface="맑은 고딕"/>
              </a:rPr>
              <a:t>문제 정의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 flipV="1">
            <a:off x="3396499" y="4263869"/>
            <a:ext cx="2355513" cy="352422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386973" y="5075798"/>
            <a:ext cx="2373746" cy="148042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51194" y="4606766"/>
            <a:ext cx="651510" cy="4690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34" name="그림 33"/>
          <p:cNvPicPr/>
          <p:nvPr/>
        </p:nvPicPr>
        <p:blipFill rotWithShape="1">
          <a:blip r:embed="rId3"/>
          <a:srcRect l="89660" t="90980" r="2380" b="2340"/>
          <a:stretch>
            <a:fillRect/>
          </a:stretch>
        </p:blipFill>
        <p:spPr>
          <a:xfrm>
            <a:off x="8808720" y="5687757"/>
            <a:ext cx="544286" cy="295032"/>
          </a:xfrm>
          <a:prstGeom prst="rect">
            <a:avLst/>
          </a:prstGeom>
          <a:ln>
            <a:noFill/>
          </a:ln>
        </p:spPr>
      </p:pic>
      <p:sp>
        <p:nvSpPr>
          <p:cNvPr id="35" name="TextBox 8"/>
          <p:cNvSpPr txBox="1"/>
          <p:nvPr/>
        </p:nvSpPr>
        <p:spPr>
          <a:xfrm>
            <a:off x="720000" y="1260000"/>
            <a:ext cx="9222494" cy="366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/>
              <a:buChar char="§"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토큰별 어텐션 스코어 시각화를 통한 문장 분류의 근거 제공</a:t>
            </a:r>
          </a:p>
        </p:txBody>
      </p:sp>
      <p:sp>
        <p:nvSpPr>
          <p:cNvPr id="37" name="TextBox 10"/>
          <p:cNvSpPr txBox="1"/>
          <p:nvPr/>
        </p:nvSpPr>
        <p:spPr>
          <a:xfrm>
            <a:off x="656204" y="694800"/>
            <a:ext cx="2797561" cy="570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웹페이지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B118FD-B813-059D-E7FD-E94FF672F6E8}"/>
              </a:ext>
            </a:extLst>
          </p:cNvPr>
          <p:cNvSpPr txBox="1"/>
          <p:nvPr/>
        </p:nvSpPr>
        <p:spPr>
          <a:xfrm>
            <a:off x="7467475" y="200250"/>
            <a:ext cx="414410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700" dirty="0">
                <a:latin typeface="맑은 고딕"/>
                <a:ea typeface="맑은 고딕"/>
                <a:cs typeface="함초롬바탕"/>
              </a:rPr>
              <a:t>4. </a:t>
            </a:r>
            <a:r>
              <a:rPr lang="ko-KR" altLang="en-US" sz="1700" dirty="0">
                <a:latin typeface="맑은 고딕"/>
                <a:ea typeface="맑은 고딕"/>
                <a:cs typeface="함초롬바탕"/>
              </a:rPr>
              <a:t>실험 및 평가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0000" y="1260000"/>
            <a:ext cx="10789511" cy="366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/>
              <a:buChar char="§"/>
              <a:defRPr/>
            </a:pPr>
            <a:r>
              <a:rPr lang="ko-KR" altLang="en-US" b="1" dirty="0" err="1">
                <a:latin typeface="맑은 고딕"/>
                <a:ea typeface="맑은 고딕"/>
              </a:rPr>
              <a:t>토큰별</a:t>
            </a:r>
            <a:r>
              <a:rPr lang="ko-KR" altLang="en-US" b="1" dirty="0">
                <a:latin typeface="맑은 고딕"/>
                <a:ea typeface="맑은 고딕"/>
              </a:rPr>
              <a:t> </a:t>
            </a:r>
            <a:r>
              <a:rPr lang="ko-KR" altLang="en-US" b="1" dirty="0" err="1">
                <a:latin typeface="맑은 고딕"/>
                <a:ea typeface="맑은 고딕"/>
              </a:rPr>
              <a:t>어텐션</a:t>
            </a:r>
            <a:r>
              <a:rPr lang="ko-KR" altLang="en-US" b="1" dirty="0">
                <a:latin typeface="맑은 고딕"/>
                <a:ea typeface="맑은 고딕"/>
              </a:rPr>
              <a:t> 스코어 시각화를 통한 문장 분류의 근거 제공</a:t>
            </a:r>
            <a:endParaRPr lang="ko-KR" altLang="en-US" b="0" dirty="0">
              <a:latin typeface="맑은 고딕"/>
              <a:ea typeface="맑은 고딕"/>
            </a:endParaRPr>
          </a:p>
        </p:txBody>
      </p:sp>
      <p:sp>
        <p:nvSpPr>
          <p:cNvPr id="8" name="오른쪽 대괄호 7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6204" y="694800"/>
            <a:ext cx="2797561" cy="570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latin typeface="맑은 고딕"/>
                <a:ea typeface="맑은 고딕"/>
              </a:rPr>
              <a:t>웹페이지 구현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l="28800" t="4560" r="2020" b="22940"/>
          <a:stretch>
            <a:fillRect/>
          </a:stretch>
        </p:blipFill>
        <p:spPr>
          <a:xfrm>
            <a:off x="383868" y="1905839"/>
            <a:ext cx="7088422" cy="3509377"/>
          </a:xfrm>
          <a:prstGeom prst="rect">
            <a:avLst/>
          </a:prstGeom>
        </p:spPr>
      </p:pic>
      <p:sp>
        <p:nvSpPr>
          <p:cNvPr id="20" name="직사각형 10"/>
          <p:cNvSpPr/>
          <p:nvPr/>
        </p:nvSpPr>
        <p:spPr>
          <a:xfrm>
            <a:off x="1825767" y="3401159"/>
            <a:ext cx="3961671" cy="463434"/>
          </a:xfrm>
          <a:prstGeom prst="rect">
            <a:avLst/>
          </a:prstGeom>
          <a:noFill/>
          <a:ln w="19050" cap="flat" cmpd="sng" algn="ctr">
            <a:solidFill>
              <a:srgbClr val="B21010">
                <a:alpha val="100000"/>
              </a:srgbClr>
            </a:solidFill>
            <a:prstDash val="sysDash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801034" y="3625952"/>
            <a:ext cx="2375102" cy="6145"/>
          </a:xfrm>
          <a:prstGeom prst="straightConnector1">
            <a:avLst/>
          </a:prstGeom>
          <a:ln w="19050">
            <a:solidFill>
              <a:srgbClr val="B2101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10"/>
          <p:cNvSpPr/>
          <p:nvPr/>
        </p:nvSpPr>
        <p:spPr>
          <a:xfrm>
            <a:off x="8200232" y="3229586"/>
            <a:ext cx="2862199" cy="824235"/>
          </a:xfrm>
          <a:prstGeom prst="rect">
            <a:avLst/>
          </a:prstGeom>
          <a:noFill/>
          <a:ln w="19050" cap="flat" cmpd="sng" algn="ctr">
            <a:solidFill>
              <a:srgbClr val="B21010">
                <a:alpha val="100000"/>
              </a:srgbClr>
            </a:solidFill>
            <a:prstDash val="sysDash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</a:rPr>
              <a:t>세부분류 예측에 대한 </a:t>
            </a:r>
            <a:r>
              <a:rPr kumimoji="0" lang="en-US" altLang="ko-KR" sz="1600" b="1" i="0" u="none" strike="noStrike" kern="1200" cap="none" spc="0" normalizeH="0" baseline="0" dirty="0">
                <a:solidFill>
                  <a:schemeClr val="dk1"/>
                </a:solidFill>
                <a:ea typeface="맑은 고딕"/>
              </a:rPr>
              <a:t>representation</a:t>
            </a:r>
            <a:r>
              <a:rPr kumimoji="0" lang="ko-KR" altLang="en-US" sz="1600" b="1" i="0" u="none" strike="noStrike" kern="1200" cap="none" spc="0" normalizeH="0" baseline="0" dirty="0">
                <a:solidFill>
                  <a:schemeClr val="dk1"/>
                </a:solidFill>
                <a:ea typeface="맑은 고딕"/>
              </a:rPr>
              <a:t> </a:t>
            </a:r>
            <a:r>
              <a:rPr kumimoji="0" lang="ko-KR" altLang="en-US" sz="1400" b="1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</a:rPr>
              <a:t>사용</a:t>
            </a:r>
          </a:p>
        </p:txBody>
      </p:sp>
      <p:sp>
        <p:nvSpPr>
          <p:cNvPr id="24" name="TextBox 8"/>
          <p:cNvSpPr txBox="1"/>
          <p:nvPr/>
        </p:nvSpPr>
        <p:spPr>
          <a:xfrm>
            <a:off x="558997" y="5836916"/>
            <a:ext cx="10789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/>
              <a:buChar char="§"/>
              <a:defRPr/>
            </a:pPr>
            <a:r>
              <a:rPr kumimoji="0" lang="ko-KR" altLang="en-US" sz="16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대분류에 대한 정보와 세부분류에 대한 정보를 모두 담고 있는 </a:t>
            </a:r>
            <a:r>
              <a:rPr kumimoji="0" lang="en-US" altLang="ko-KR" i="0" u="none" strike="noStrike" kern="1200" cap="none" spc="0" normalizeH="0" baseline="0" dirty="0">
                <a:solidFill>
                  <a:srgbClr val="000000"/>
                </a:solidFill>
                <a:ea typeface="맑은 고딕"/>
                <a:cs typeface="Times New Roman" panose="02020603050405020304" pitchFamily="18" charset="0"/>
              </a:rPr>
              <a:t>representation</a:t>
            </a:r>
            <a:endParaRPr kumimoji="0" lang="ko-KR" altLang="en-US" sz="1600" i="0" u="none" strike="noStrike" kern="1200" cap="none" spc="0" normalizeH="0" baseline="0" dirty="0">
              <a:solidFill>
                <a:srgbClr val="000000"/>
              </a:solidFill>
              <a:ea typeface="맑은 고딕"/>
              <a:cs typeface="Times New Roman" panose="02020603050405020304" pitchFamily="18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77508" y="3500648"/>
            <a:ext cx="2132184" cy="2704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27" name="그림 18"/>
          <p:cNvPicPr>
            <a:picLocks noChangeAspect="1"/>
          </p:cNvPicPr>
          <p:nvPr/>
        </p:nvPicPr>
        <p:blipFill rotWithShape="1">
          <a:blip r:embed="rId3"/>
          <a:srcRect l="56080" t="39140" r="41760" b="58390"/>
          <a:stretch>
            <a:fillRect/>
          </a:stretch>
        </p:blipFill>
        <p:spPr>
          <a:xfrm>
            <a:off x="3987329" y="3531719"/>
            <a:ext cx="363075" cy="1966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5D1103-BB65-71EC-784A-87F17371B344}"/>
              </a:ext>
            </a:extLst>
          </p:cNvPr>
          <p:cNvSpPr txBox="1"/>
          <p:nvPr/>
        </p:nvSpPr>
        <p:spPr>
          <a:xfrm>
            <a:off x="7467475" y="200250"/>
            <a:ext cx="414410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700" dirty="0">
                <a:latin typeface="맑은 고딕"/>
                <a:ea typeface="맑은 고딕"/>
                <a:cs typeface="함초롬바탕"/>
              </a:rPr>
              <a:t>4. </a:t>
            </a:r>
            <a:r>
              <a:rPr lang="ko-KR" altLang="en-US" sz="1700" dirty="0">
                <a:latin typeface="맑은 고딕"/>
                <a:ea typeface="맑은 고딕"/>
                <a:cs typeface="함초롬바탕"/>
              </a:rPr>
              <a:t>실험 및 평가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6204" y="694800"/>
            <a:ext cx="1025911" cy="570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62554" y="1316617"/>
            <a:ext cx="5720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latin typeface="맑은 고딕"/>
                <a:ea typeface="맑은 고딕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272" y="1558836"/>
            <a:ext cx="2579068" cy="4871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600" b="1" spc="300">
                <a:latin typeface="맑은 고딕"/>
                <a:ea typeface="맑은 고딕"/>
              </a:rPr>
              <a:t>프로젝트 개요</a:t>
            </a:r>
          </a:p>
        </p:txBody>
      </p:sp>
      <p:sp>
        <p:nvSpPr>
          <p:cNvPr id="55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062554" y="2260671"/>
            <a:ext cx="5720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latin typeface="맑은 고딕"/>
                <a:ea typeface="맑은 고딕"/>
              </a:rPr>
              <a:t>2</a:t>
            </a:r>
            <a:endParaRPr lang="ko-KR" altLang="en-US" sz="4800" b="1">
              <a:latin typeface="맑은 고딕"/>
              <a:ea typeface="맑은 고딕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27323" y="2501768"/>
            <a:ext cx="2217117" cy="4871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600" b="1" spc="300">
                <a:latin typeface="맑은 고딕"/>
                <a:ea typeface="맑은 고딕"/>
              </a:rPr>
              <a:t>활용 데이터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62553" y="3202998"/>
            <a:ext cx="5720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latin typeface="맑은 고딕"/>
                <a:ea typeface="맑은 고딕"/>
              </a:rPr>
              <a:t>3</a:t>
            </a:r>
            <a:endParaRPr lang="ko-KR" altLang="en-US" sz="4800" b="1">
              <a:latin typeface="맑은 고딕"/>
              <a:ea typeface="맑은 고딕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27322" y="3444095"/>
            <a:ext cx="2731468" cy="487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600" b="1" spc="300">
                <a:latin typeface="맑은 고딕"/>
                <a:ea typeface="맑은 고딕"/>
              </a:rPr>
              <a:t>모델 개발 방법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62553" y="4149786"/>
            <a:ext cx="572062" cy="8203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latin typeface="맑은 고딕"/>
                <a:ea typeface="맑은 고딕"/>
              </a:rPr>
              <a:t>4</a:t>
            </a:r>
            <a:endParaRPr lang="ko-KR" altLang="en-US" sz="4800" b="1">
              <a:latin typeface="맑은 고딕"/>
              <a:ea typeface="맑은 고딕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27322" y="4390883"/>
            <a:ext cx="2369518" cy="4840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600" b="1" spc="300">
                <a:latin typeface="맑은 고딕"/>
                <a:ea typeface="맑은 고딕"/>
              </a:rPr>
              <a:t>실험 및 평가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62553" y="5096574"/>
            <a:ext cx="572062" cy="8165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latin typeface="맑은 고딕"/>
                <a:ea typeface="맑은 고딕"/>
              </a:rPr>
              <a:t>5</a:t>
            </a:r>
            <a:endParaRPr lang="ko-KR" altLang="en-US" sz="4800" b="1">
              <a:latin typeface="맑은 고딕"/>
              <a:ea typeface="맑은 고딕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27322" y="5337671"/>
            <a:ext cx="3998292" cy="4897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600" b="1" spc="300">
                <a:latin typeface="맑은 고딕"/>
                <a:ea typeface="맑은 고딕"/>
              </a:rPr>
              <a:t>활용 계획 및 기대효과</a:t>
            </a:r>
          </a:p>
        </p:txBody>
      </p:sp>
      <p:sp>
        <p:nvSpPr>
          <p:cNvPr id="68" name="오른쪽 대괄호 67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6204" y="694800"/>
            <a:ext cx="1025911" cy="570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latin typeface="맑은 고딕"/>
                <a:ea typeface="맑은 고딕"/>
              </a:rPr>
              <a:t>결론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0543" y="1409003"/>
            <a:ext cx="10370914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>
              <a:spcAft>
                <a:spcPts val="1200"/>
              </a:spcAft>
              <a:buFont typeface="Wingdings"/>
              <a:buChar char="§"/>
              <a:defRPr/>
            </a:pPr>
            <a:r>
              <a:rPr lang="ko-KR" altLang="en-US" b="1" dirty="0">
                <a:solidFill>
                  <a:srgbClr val="0070C0"/>
                </a:solidFill>
                <a:latin typeface="맑은 고딕"/>
                <a:ea typeface="맑은 고딕"/>
              </a:rPr>
              <a:t>대분류</a:t>
            </a:r>
            <a:r>
              <a:rPr lang="en-US" altLang="ko-KR" b="1" dirty="0">
                <a:solidFill>
                  <a:srgbClr val="0070C0"/>
                </a:solidFill>
                <a:latin typeface="맑은 고딕"/>
                <a:ea typeface="맑은 고딕"/>
              </a:rPr>
              <a:t>/</a:t>
            </a:r>
            <a:r>
              <a:rPr lang="ko-KR" altLang="en-US" b="1" dirty="0">
                <a:solidFill>
                  <a:srgbClr val="0070C0"/>
                </a:solidFill>
                <a:latin typeface="맑은 고딕"/>
                <a:ea typeface="맑은 고딕"/>
              </a:rPr>
              <a:t>세부분류의 계층적 구조를 고려한 모델</a:t>
            </a:r>
          </a:p>
          <a:p>
            <a:pPr marL="742950" lvl="1" indent="-285750">
              <a:spcAft>
                <a:spcPts val="600"/>
              </a:spcAft>
              <a:buFont typeface="Arial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</a:rPr>
              <a:t>문장에 대한 </a:t>
            </a:r>
            <a:r>
              <a:rPr lang="en-US" altLang="ko-KR" sz="1900" dirty="0">
                <a:ea typeface="맑은 고딕"/>
              </a:rPr>
              <a:t>representation</a:t>
            </a:r>
            <a:r>
              <a:rPr lang="ko-KR" altLang="en-US" dirty="0">
                <a:latin typeface="맑은 고딕"/>
                <a:ea typeface="맑은 고딕"/>
              </a:rPr>
              <a:t>을 구하고 대분류 예측 정보를 세부분류 예측에 사용</a:t>
            </a:r>
          </a:p>
          <a:p>
            <a:pPr marL="742950" lvl="1" indent="-285750">
              <a:spcAft>
                <a:spcPts val="600"/>
              </a:spcAft>
              <a:buFont typeface="Arial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</a:rPr>
              <a:t>계층적 손실 함수를 통해 카테고리의 계층형 구조 학습</a:t>
            </a:r>
          </a:p>
          <a:p>
            <a:pPr marL="742950" lvl="1" indent="-285750">
              <a:spcAft>
                <a:spcPts val="600"/>
              </a:spcAft>
              <a:buFont typeface="Arial"/>
              <a:buChar char="•"/>
              <a:defRPr/>
            </a:pPr>
            <a:endParaRPr lang="en-US" altLang="ko-KR" dirty="0">
              <a:latin typeface="맑은 고딕"/>
              <a:ea typeface="맑은 고딕"/>
            </a:endParaRPr>
          </a:p>
          <a:p>
            <a:pPr marL="285750" indent="-285750">
              <a:spcAft>
                <a:spcPts val="1200"/>
              </a:spcAft>
              <a:buFont typeface="Wingdings"/>
              <a:buChar char="§"/>
              <a:defRPr/>
            </a:pPr>
            <a:r>
              <a:rPr lang="en-US" altLang="ko-KR" sz="1900" b="1" dirty="0" err="1">
                <a:solidFill>
                  <a:srgbClr val="0070C0"/>
                </a:solidFill>
                <a:ea typeface="맑은 고딕"/>
              </a:rPr>
              <a:t>KorSciBERT</a:t>
            </a:r>
            <a:r>
              <a:rPr lang="ko-KR" altLang="en-US" b="1" dirty="0">
                <a:solidFill>
                  <a:srgbClr val="0070C0"/>
                </a:solidFill>
                <a:latin typeface="맑은 고딕"/>
                <a:ea typeface="맑은 고딕"/>
              </a:rPr>
              <a:t>와 </a:t>
            </a:r>
            <a:r>
              <a:rPr lang="en-US" altLang="ko-KR" sz="1900" b="1" dirty="0">
                <a:solidFill>
                  <a:srgbClr val="0070C0"/>
                </a:solidFill>
                <a:ea typeface="맑은 고딕"/>
              </a:rPr>
              <a:t>Bi-LSTM</a:t>
            </a:r>
            <a:r>
              <a:rPr lang="ko-KR" altLang="en-US" b="1" dirty="0">
                <a:solidFill>
                  <a:srgbClr val="0070C0"/>
                </a:solidFill>
                <a:latin typeface="맑은 고딕"/>
                <a:ea typeface="맑은 고딕"/>
              </a:rPr>
              <a:t>을 활용한 레이블 </a:t>
            </a:r>
            <a:r>
              <a:rPr lang="ko-KR" altLang="en-US" b="1" dirty="0" err="1">
                <a:solidFill>
                  <a:srgbClr val="0070C0"/>
                </a:solidFill>
                <a:latin typeface="맑은 고딕"/>
                <a:ea typeface="맑은 고딕"/>
              </a:rPr>
              <a:t>임베딩</a:t>
            </a:r>
            <a:endParaRPr lang="ko-KR" altLang="en-US" b="1" dirty="0">
              <a:solidFill>
                <a:srgbClr val="0070C0"/>
              </a:solidFill>
              <a:latin typeface="맑은 고딕"/>
              <a:ea typeface="맑은 고딕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900" dirty="0" err="1">
                <a:ea typeface="맑은 고딕"/>
              </a:rPr>
              <a:t>KorSciBERT</a:t>
            </a:r>
            <a:r>
              <a:rPr lang="ko-KR" altLang="en-US" dirty="0">
                <a:latin typeface="맑은 고딕"/>
                <a:ea typeface="맑은 고딕"/>
              </a:rPr>
              <a:t>를 사용하여 레이블 </a:t>
            </a:r>
            <a:r>
              <a:rPr lang="ko-KR" altLang="en-US" dirty="0" err="1">
                <a:latin typeface="맑은 고딕"/>
                <a:ea typeface="맑은 고딕"/>
              </a:rPr>
              <a:t>임베딩</a:t>
            </a:r>
            <a:r>
              <a:rPr lang="ko-KR" altLang="en-US" dirty="0">
                <a:latin typeface="맑은 고딕"/>
                <a:ea typeface="맑은 고딕"/>
              </a:rPr>
              <a:t> 테이블 초기화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900" dirty="0">
                <a:ea typeface="맑은 고딕"/>
              </a:rPr>
              <a:t>Bi-LSTM</a:t>
            </a:r>
            <a:r>
              <a:rPr lang="ko-KR" altLang="en-US" dirty="0">
                <a:latin typeface="맑은 고딕"/>
                <a:ea typeface="맑은 고딕"/>
              </a:rPr>
              <a:t>을 통해 </a:t>
            </a:r>
            <a:r>
              <a:rPr lang="ko-KR" altLang="en-US" dirty="0" err="1">
                <a:latin typeface="맑은 고딕"/>
                <a:ea typeface="맑은 고딕"/>
              </a:rPr>
              <a:t>임베딩</a:t>
            </a:r>
            <a:r>
              <a:rPr lang="ko-KR" altLang="en-US" dirty="0">
                <a:latin typeface="맑은 고딕"/>
                <a:ea typeface="맑은 고딕"/>
              </a:rPr>
              <a:t> 테이블 파라미터 업데이트</a:t>
            </a:r>
          </a:p>
          <a:p>
            <a:pPr marL="742950" lvl="1" indent="-285750">
              <a:spcAft>
                <a:spcPts val="600"/>
              </a:spcAft>
              <a:buFont typeface="Wingdings"/>
              <a:buChar char="§"/>
              <a:defRPr/>
            </a:pPr>
            <a:endParaRPr lang="ko-KR" altLang="en-US" dirty="0">
              <a:latin typeface="맑은 고딕"/>
              <a:ea typeface="맑은 고딕"/>
            </a:endParaRPr>
          </a:p>
          <a:p>
            <a:pPr marL="285750" indent="-285750">
              <a:spcAft>
                <a:spcPts val="1200"/>
              </a:spcAft>
              <a:buFont typeface="Wingdings"/>
              <a:buChar char="§"/>
              <a:defRPr/>
            </a:pPr>
            <a:r>
              <a:rPr lang="ko-KR" altLang="en-US" b="1" dirty="0">
                <a:solidFill>
                  <a:srgbClr val="0070C0"/>
                </a:solidFill>
                <a:latin typeface="맑은 고딕"/>
                <a:ea typeface="맑은 고딕"/>
              </a:rPr>
              <a:t>문장의 위치 정보</a:t>
            </a:r>
            <a:r>
              <a:rPr lang="en-US" altLang="ko-KR" sz="1400" b="1" dirty="0">
                <a:solidFill>
                  <a:srgbClr val="0070C0"/>
                </a:solidFill>
                <a:latin typeface="맑은 고딕"/>
                <a:ea typeface="맑은 고딕"/>
              </a:rPr>
              <a:t>(</a:t>
            </a:r>
            <a:r>
              <a:rPr lang="ko-KR" altLang="en-US" sz="1400" b="1" dirty="0">
                <a:solidFill>
                  <a:srgbClr val="0070C0"/>
                </a:solidFill>
                <a:latin typeface="맑은 고딕"/>
                <a:ea typeface="맑은 고딕"/>
              </a:rPr>
              <a:t>섹션의 상대적 위치 </a:t>
            </a:r>
            <a:r>
              <a:rPr lang="en-US" altLang="ko-KR" sz="1400" b="1" dirty="0">
                <a:solidFill>
                  <a:srgbClr val="0070C0"/>
                </a:solidFill>
                <a:latin typeface="맑은 고딕"/>
                <a:ea typeface="맑은 고딕"/>
              </a:rPr>
              <a:t>+ </a:t>
            </a:r>
            <a:r>
              <a:rPr lang="ko-KR" altLang="en-US" sz="1400" b="1" dirty="0" err="1">
                <a:solidFill>
                  <a:srgbClr val="0070C0"/>
                </a:solidFill>
                <a:latin typeface="맑은 고딕"/>
                <a:ea typeface="맑은 고딕"/>
              </a:rPr>
              <a:t>섹션명</a:t>
            </a:r>
            <a:r>
              <a:rPr lang="en-US" altLang="ko-KR" sz="1400" b="1" dirty="0">
                <a:solidFill>
                  <a:srgbClr val="0070C0"/>
                </a:solidFill>
                <a:latin typeface="맑은 고딕"/>
                <a:ea typeface="맑은 고딕"/>
              </a:rPr>
              <a:t>)</a:t>
            </a:r>
            <a:r>
              <a:rPr lang="ko-KR" altLang="en-US" b="1" dirty="0">
                <a:solidFill>
                  <a:srgbClr val="0070C0"/>
                </a:solidFill>
                <a:latin typeface="맑은 고딕"/>
                <a:ea typeface="맑은 고딕"/>
              </a:rPr>
              <a:t>를 활용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</a:rPr>
              <a:t>논문 전문 데이터셋에서 해당하는 문장에 대한 섹션명을 가져옴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</a:rPr>
              <a:t>해당 섹션의 상대적인 위치를 </a:t>
            </a:r>
            <a:r>
              <a:rPr lang="ko-KR" altLang="en-US" dirty="0" err="1">
                <a:latin typeface="맑은 고딕"/>
                <a:ea typeface="맑은 고딕"/>
              </a:rPr>
              <a:t>실숫값으로</a:t>
            </a:r>
            <a:r>
              <a:rPr lang="ko-KR" altLang="en-US" dirty="0">
                <a:latin typeface="맑은 고딕"/>
                <a:ea typeface="맑은 고딕"/>
              </a:rPr>
              <a:t> 나타낸 후 사용함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</a:rPr>
              <a:t>문장 분류 성능 향상에 도움을 줌</a:t>
            </a:r>
          </a:p>
        </p:txBody>
      </p:sp>
      <p:sp>
        <p:nvSpPr>
          <p:cNvPr id="10" name="오른쪽 대괄호 9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맑은 고딕"/>
              <a:ea typeface="맑은 고딕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91FF1F-138B-0193-2A02-3ECEF7FAEBB1}"/>
              </a:ext>
            </a:extLst>
          </p:cNvPr>
          <p:cNvSpPr txBox="1"/>
          <p:nvPr/>
        </p:nvSpPr>
        <p:spPr>
          <a:xfrm>
            <a:off x="7467475" y="200250"/>
            <a:ext cx="414410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700" dirty="0">
                <a:latin typeface="맑은 고딕"/>
                <a:ea typeface="맑은 고딕"/>
                <a:cs typeface="함초롬바탕"/>
              </a:rPr>
              <a:t>4. </a:t>
            </a:r>
            <a:r>
              <a:rPr lang="ko-KR" altLang="en-US" sz="1700" dirty="0">
                <a:latin typeface="맑은 고딕"/>
                <a:ea typeface="맑은 고딕"/>
                <a:cs typeface="함초롬바탕"/>
              </a:rPr>
              <a:t>실험 및 평가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6204" y="694800"/>
            <a:ext cx="4159636" cy="570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latin typeface="맑은 고딕"/>
                <a:ea typeface="맑은 고딕"/>
              </a:rPr>
              <a:t>활용계획 및 기대효과</a:t>
            </a:r>
          </a:p>
        </p:txBody>
      </p:sp>
      <p:sp>
        <p:nvSpPr>
          <p:cNvPr id="10" name="오른쪽 대괄호 9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67475" y="200250"/>
            <a:ext cx="414410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700" dirty="0">
                <a:latin typeface="맑은 고딕"/>
                <a:ea typeface="맑은 고딕"/>
              </a:rPr>
              <a:t>5. </a:t>
            </a:r>
            <a:r>
              <a:rPr lang="ko-KR" altLang="en-US" sz="1700" dirty="0">
                <a:latin typeface="맑은 고딕"/>
                <a:ea typeface="맑은 고딕"/>
              </a:rPr>
              <a:t>활용 계획 및 기대효과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841558" y="2380091"/>
            <a:ext cx="9217152" cy="713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5" name="TextBox 5"/>
          <p:cNvSpPr txBox="1"/>
          <p:nvPr/>
        </p:nvSpPr>
        <p:spPr>
          <a:xfrm>
            <a:off x="798540" y="1621457"/>
            <a:ext cx="10152489" cy="2157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ts val="1200"/>
              </a:spcAft>
              <a:buFont typeface="Arial"/>
              <a:buChar char="•"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논문 정보의 효율적 검색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, </a:t>
            </a:r>
            <a:r>
              <a:rPr kumimoji="0" lang="ko-KR" altLang="en-US" sz="1800" b="1" i="0" u="none" strike="noStrike" kern="1200" cap="none" spc="0" normalizeH="0" baseline="0" dirty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주요 문장 추출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, </a:t>
            </a:r>
            <a:r>
              <a:rPr kumimoji="0" lang="ko-KR" altLang="en-US" sz="1800" b="1" i="0" u="none" strike="noStrike" kern="1200" cap="none" spc="0" normalizeH="0" baseline="0" dirty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논문 요약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, </a:t>
            </a:r>
            <a:r>
              <a:rPr kumimoji="0" lang="ko-KR" altLang="en-US" sz="1800" b="1" i="0" u="none" strike="noStrike" kern="1200" cap="none" spc="0" normalizeH="0" baseline="0" dirty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트렌드 분석</a:t>
            </a:r>
            <a:r>
              <a:rPr kumimoji="0" lang="en-US" altLang="ko-KR" sz="1800" b="0" i="0" u="none" strike="noStrike" kern="1200" cap="none" spc="0" normalizeH="0" baseline="0" dirty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, </a:t>
            </a:r>
            <a:r>
              <a:rPr kumimoji="0" lang="ko-KR" altLang="en-US" sz="1800" b="1" i="0" u="none" strike="noStrike" kern="1200" cap="none" spc="0" normalizeH="0" baseline="0" dirty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저자의 의도 파악</a:t>
            </a:r>
            <a:r>
              <a:rPr kumimoji="0" lang="ko-KR" altLang="en-US" sz="1800" b="0" i="0" u="none" strike="noStrike" kern="1200" cap="none" spc="0" normalizeH="0" baseline="0" dirty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 등 다양한 태스크에서 활용 가능</a:t>
            </a:r>
          </a:p>
          <a:p>
            <a:pPr marL="285750" indent="-285750" algn="l" defTabSz="914400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ts val="1200"/>
              </a:spcAft>
              <a:buFont typeface="Arial"/>
              <a:buChar char="•"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</a:rPr>
              <a:t>사용자는 웹에서 제공되는 </a:t>
            </a:r>
            <a:r>
              <a:rPr kumimoji="0" lang="ko-KR" altLang="en-US" b="0" i="0" u="none" strike="noStrike" kern="1200" cap="none" spc="0" normalizeH="0" baseline="0" dirty="0" err="1">
                <a:solidFill>
                  <a:schemeClr val="dk1"/>
                </a:solidFill>
                <a:latin typeface="맑은 고딕"/>
                <a:ea typeface="맑은 고딕"/>
              </a:rPr>
              <a:t>어텐션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</a:rPr>
              <a:t> 시각화를 통해 </a:t>
            </a:r>
            <a:r>
              <a:rPr kumimoji="0" lang="ko-KR" altLang="en-US" b="1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</a:rPr>
              <a:t>분류의 근거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</a:rPr>
              <a:t>를 확인할 수 있음</a:t>
            </a:r>
          </a:p>
          <a:p>
            <a:pPr marL="285750" indent="-285750" algn="l" defTabSz="914400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ts val="1200"/>
              </a:spcAft>
              <a:buFont typeface="Arial"/>
              <a:buChar char="•"/>
              <a:defRPr/>
            </a:pPr>
            <a:r>
              <a:rPr kumimoji="0" lang="ko-KR" altLang="en-US" b="1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</a:rPr>
              <a:t>계층적 카테고리가 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</a:rPr>
              <a:t>주를 이루는 </a:t>
            </a:r>
            <a:r>
              <a:rPr kumimoji="0" lang="en-US" altLang="ko-KR" sz="2000" b="0" i="0" u="none" strike="noStrike" kern="1200" cap="none" spc="0" normalizeH="0" baseline="0" dirty="0">
                <a:solidFill>
                  <a:schemeClr val="dk1"/>
                </a:solidFill>
                <a:ea typeface="맑은 고딕"/>
              </a:rPr>
              <a:t>e-commerce</a:t>
            </a:r>
            <a:r>
              <a:rPr kumimoji="0" lang="ko-KR" altLang="en-US" b="0" i="0" u="none" strike="noStrike" kern="1200" cap="none" spc="0" normalizeH="0" baseline="0" dirty="0">
                <a:solidFill>
                  <a:schemeClr val="dk1"/>
                </a:solidFill>
                <a:latin typeface="맑은 고딕"/>
                <a:ea typeface="맑은 고딕"/>
              </a:rPr>
              <a:t>와 같은 여러 영역에서 범용적으로 활용 가능</a:t>
            </a:r>
            <a:endParaRPr kumimoji="0" lang="en-US" altLang="ko-KR" b="0" i="0" u="none" strike="noStrike" kern="1200" cap="none" spc="0" normalizeH="0" baseline="0" dirty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sp>
        <p:nvSpPr>
          <p:cNvPr id="12" name="오른쪽 대괄호 11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6204" y="694800"/>
            <a:ext cx="1987936" cy="570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latin typeface="맑은 고딕"/>
                <a:ea typeface="맑은 고딕"/>
              </a:rPr>
              <a:t>향후 연구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65167" y="1379148"/>
            <a:ext cx="10846786" cy="3701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>
              <a:lnSpc>
                <a:spcPct val="160000"/>
              </a:lnSpc>
              <a:spcAft>
                <a:spcPts val="600"/>
              </a:spcAft>
              <a:buFont typeface="Wingdings"/>
              <a:buChar char="§"/>
              <a:defRPr/>
            </a:pPr>
            <a:r>
              <a:rPr lang="ko-KR" altLang="en-US" b="1" dirty="0">
                <a:latin typeface="맑은 고딕"/>
                <a:ea typeface="맑은 고딕"/>
              </a:rPr>
              <a:t>기계적 논문 생성 연구 분야로 확장 가능</a:t>
            </a:r>
          </a:p>
          <a:p>
            <a:pPr marL="742950" lvl="1" indent="-285750">
              <a:lnSpc>
                <a:spcPct val="16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논문 문장 의미 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태깅을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통해 생성되는 텍스트가 특정 주제를 벗어나지 않도록 제어함으로써 생성 성능을 향상시킬 수 있다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altLang="ko-KR" sz="1600" u="sng" dirty="0">
              <a:solidFill>
                <a:srgbClr val="203A7B"/>
              </a:solidFill>
              <a:latin typeface="맑은 고딕"/>
              <a:ea typeface="맑은 고딕"/>
            </a:endParaRPr>
          </a:p>
          <a:p>
            <a:pPr marL="742950" lvl="1" indent="-285750">
              <a:lnSpc>
                <a:spcPct val="16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맑은 고딕"/>
                <a:ea typeface="맑은 고딕"/>
              </a:rPr>
              <a:t>문맥 기반 의미 </a:t>
            </a:r>
            <a:r>
              <a:rPr lang="ko-KR" altLang="en-US" sz="1600" dirty="0" err="1">
                <a:latin typeface="맑은 고딕"/>
                <a:ea typeface="맑은 고딕"/>
              </a:rPr>
              <a:t>태깅</a:t>
            </a:r>
            <a:r>
              <a:rPr lang="ko-KR" altLang="en-US" sz="1600" dirty="0">
                <a:latin typeface="맑은 고딕"/>
                <a:ea typeface="맑은 고딕"/>
              </a:rPr>
              <a:t> 모델은 실제 논문의 구성을 잘 반영하는 논문 생성 연구 분야에 활용 가능할 것으로 기대</a:t>
            </a:r>
          </a:p>
          <a:p>
            <a:pPr marL="1171440" lvl="2" indent="-257040">
              <a:lnSpc>
                <a:spcPct val="160000"/>
              </a:lnSpc>
              <a:spcAft>
                <a:spcPts val="600"/>
              </a:spcAft>
              <a:buFont typeface="Wingdings"/>
              <a:buChar char="§"/>
              <a:defRPr/>
            </a:pPr>
            <a:r>
              <a:rPr lang="ko-KR" altLang="en-US" sz="1600" u="sng" dirty="0">
                <a:solidFill>
                  <a:srgbClr val="203A7B"/>
                </a:solidFill>
                <a:latin typeface="맑은 고딕"/>
                <a:ea typeface="맑은 고딕"/>
              </a:rPr>
              <a:t>논문은 제한적인 구성을 따르므로 논문의 각 문장을 </a:t>
            </a:r>
            <a:r>
              <a:rPr lang="ko-KR" altLang="en-US" sz="1600" u="sng" dirty="0" err="1">
                <a:solidFill>
                  <a:srgbClr val="203A7B"/>
                </a:solidFill>
                <a:latin typeface="맑은 고딕"/>
                <a:ea typeface="맑은 고딕"/>
              </a:rPr>
              <a:t>태깅하면</a:t>
            </a:r>
            <a:r>
              <a:rPr lang="ko-KR" altLang="en-US" sz="1600" u="sng" dirty="0">
                <a:solidFill>
                  <a:srgbClr val="203A7B"/>
                </a:solidFill>
                <a:latin typeface="맑은 고딕"/>
                <a:ea typeface="맑은 고딕"/>
              </a:rPr>
              <a:t> 의미 태그들의 등장 패턴 파악 가능</a:t>
            </a:r>
          </a:p>
          <a:p>
            <a:pPr marL="1171440" lvl="2" indent="-257040">
              <a:lnSpc>
                <a:spcPct val="160000"/>
              </a:lnSpc>
              <a:spcAft>
                <a:spcPts val="600"/>
              </a:spcAft>
              <a:buFont typeface="Wingdings"/>
              <a:buChar char="§"/>
              <a:defRPr/>
            </a:pPr>
            <a:r>
              <a:rPr lang="ko-KR" altLang="en-US" sz="1600" u="sng" dirty="0">
                <a:solidFill>
                  <a:srgbClr val="203A7B"/>
                </a:solidFill>
                <a:latin typeface="맑은 고딕"/>
                <a:ea typeface="맑은 고딕"/>
              </a:rPr>
              <a:t>이를 바탕으로 다음에 등장할 문장의 의미 태그 예측이 가능하다면</a:t>
            </a:r>
            <a:r>
              <a:rPr lang="en-US" altLang="ko-KR" sz="1600" u="sng" dirty="0">
                <a:solidFill>
                  <a:srgbClr val="203A7B"/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 u="sng" dirty="0">
                <a:solidFill>
                  <a:srgbClr val="203A7B"/>
                </a:solidFill>
                <a:latin typeface="맑은 고딕"/>
                <a:ea typeface="맑은 고딕"/>
              </a:rPr>
              <a:t>예측한 태그의 범주 내에서 다음 문장을 생성하도록 제한을 가할 수 있을 것으로 기대</a:t>
            </a:r>
          </a:p>
        </p:txBody>
      </p:sp>
      <p:sp>
        <p:nvSpPr>
          <p:cNvPr id="20" name="TextBox 14"/>
          <p:cNvSpPr txBox="1"/>
          <p:nvPr/>
        </p:nvSpPr>
        <p:spPr>
          <a:xfrm>
            <a:off x="1487423" y="1620419"/>
            <a:ext cx="9217152" cy="358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5B673-2AD8-3D0A-4244-57AF40E1C4C5}"/>
              </a:ext>
            </a:extLst>
          </p:cNvPr>
          <p:cNvSpPr txBox="1"/>
          <p:nvPr/>
        </p:nvSpPr>
        <p:spPr>
          <a:xfrm>
            <a:off x="7467475" y="200250"/>
            <a:ext cx="414410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700" dirty="0">
                <a:latin typeface="맑은 고딕"/>
                <a:ea typeface="맑은 고딕"/>
              </a:rPr>
              <a:t>5. </a:t>
            </a:r>
            <a:r>
              <a:rPr lang="ko-KR" altLang="en-US" sz="1700" dirty="0">
                <a:latin typeface="맑은 고딕"/>
                <a:ea typeface="맑은 고딕"/>
              </a:rPr>
              <a:t>활용 계획 및 기대효과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34114" y="3013501"/>
            <a:ext cx="3425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1" spc="600">
                <a:latin typeface="맑은 고딕"/>
                <a:ea typeface="맑은 고딕"/>
              </a:rPr>
              <a:t>시연</a:t>
            </a:r>
          </a:p>
        </p:txBody>
      </p:sp>
      <p:sp>
        <p:nvSpPr>
          <p:cNvPr id="8" name="오른쪽 대괄호 7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34114" y="3013501"/>
            <a:ext cx="3425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b="1" spc="600" dirty="0">
                <a:latin typeface="맑은 고딕"/>
                <a:ea typeface="맑은 고딕"/>
              </a:rPr>
              <a:t>Q&amp;A</a:t>
            </a:r>
            <a:endParaRPr lang="ko-KR" altLang="en-US" sz="4800" b="1" spc="600" dirty="0">
              <a:latin typeface="맑은 고딕"/>
              <a:ea typeface="맑은 고딕"/>
            </a:endParaRPr>
          </a:p>
        </p:txBody>
      </p:sp>
      <p:sp>
        <p:nvSpPr>
          <p:cNvPr id="8" name="오른쪽 대괄호 7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089" y="3013501"/>
            <a:ext cx="54743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1" spc="600">
                <a:latin typeface="맑은 고딕"/>
                <a:ea typeface="맑은 고딕"/>
              </a:rPr>
              <a:t>감사합니다</a:t>
            </a:r>
            <a:r>
              <a:rPr lang="en-US" altLang="ko-KR" sz="4800" b="1" spc="600">
                <a:latin typeface="맑은 고딕"/>
                <a:ea typeface="맑은 고딕"/>
              </a:rPr>
              <a:t>.</a:t>
            </a:r>
          </a:p>
        </p:txBody>
      </p:sp>
      <p:sp>
        <p:nvSpPr>
          <p:cNvPr id="8" name="오른쪽 대괄호 7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  <p:sp>
        <p:nvSpPr>
          <p:cNvPr id="12" name="오른쪽 대괄호 11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6204" y="694800"/>
            <a:ext cx="1845061" cy="570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latin typeface="맑은 고딕"/>
                <a:ea typeface="맑은 고딕"/>
              </a:rPr>
              <a:t>참고자료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004116" y="1431927"/>
            <a:ext cx="10651956" cy="428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indent="-257040">
              <a:lnSpc>
                <a:spcPct val="140000"/>
              </a:lnSpc>
              <a:spcAft>
                <a:spcPts val="600"/>
              </a:spcAft>
              <a:buFont typeface="Wingdings"/>
              <a:buChar char="§"/>
              <a:defRPr/>
            </a:pPr>
            <a:endParaRPr lang="ko-KR" altLang="en-US" sz="1600" u="sng">
              <a:solidFill>
                <a:srgbClr val="203A7B"/>
              </a:solidFill>
              <a:latin typeface="맑은 고딕"/>
              <a:ea typeface="맑은 고딕"/>
            </a:endParaRPr>
          </a:p>
        </p:txBody>
      </p:sp>
      <p:sp>
        <p:nvSpPr>
          <p:cNvPr id="20" name="TextBox 14"/>
          <p:cNvSpPr txBox="1"/>
          <p:nvPr/>
        </p:nvSpPr>
        <p:spPr>
          <a:xfrm>
            <a:off x="1487423" y="1620419"/>
            <a:ext cx="9217152" cy="358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6016" y="1413026"/>
            <a:ext cx="10772382" cy="37704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57040" indent="-257040" algn="l">
              <a:lnSpc>
                <a:spcPct val="120000"/>
              </a:lnSpc>
              <a:spcAft>
                <a:spcPts val="600"/>
              </a:spcAft>
              <a:buFont typeface="Wingdings"/>
              <a:buChar char="§"/>
              <a:defRPr/>
            </a:pPr>
            <a:r>
              <a:rPr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Gao, </a:t>
            </a:r>
            <a:r>
              <a:rPr b="1" i="0" strike="noStrike" dirty="0" err="1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Dehong</a:t>
            </a:r>
            <a:r>
              <a:rPr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, et al. "Deep hierarchical classification for category prediction in E-commerce system." </a:t>
            </a:r>
            <a:r>
              <a:rPr b="1" i="1" strike="noStrike" dirty="0" err="1">
                <a:solidFill>
                  <a:srgbClr val="000000">
                    <a:alpha val="100000"/>
                  </a:srgbClr>
                </a:solidFill>
                <a:ea typeface="맑은 고딕" panose="020B0503020000020004" pitchFamily="50" charset="-127"/>
              </a:rPr>
              <a:t>arXiv</a:t>
            </a:r>
            <a:r>
              <a:rPr b="1" i="1" strike="noStrike" dirty="0">
                <a:solidFill>
                  <a:srgbClr val="000000">
                    <a:alpha val="100000"/>
                  </a:srgbClr>
                </a:solidFill>
                <a:ea typeface="맑은 고딕" panose="020B0503020000020004" pitchFamily="50" charset="-127"/>
              </a:rPr>
              <a:t> preprint </a:t>
            </a:r>
            <a:r>
              <a:rPr b="1" i="1" strike="noStrike" dirty="0" err="1">
                <a:solidFill>
                  <a:srgbClr val="000000">
                    <a:alpha val="100000"/>
                  </a:srgbClr>
                </a:solidFill>
                <a:ea typeface="맑은 고딕" panose="020B0503020000020004" pitchFamily="50" charset="-127"/>
              </a:rPr>
              <a:t>arXiv:2005.06692</a:t>
            </a:r>
            <a:r>
              <a:rPr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 </a:t>
            </a:r>
            <a:r>
              <a:rPr b="1" i="0" strike="noStrike" dirty="0">
                <a:solidFill>
                  <a:srgbClr val="000000">
                    <a:alpha val="100000"/>
                  </a:srgbClr>
                </a:solidFill>
                <a:ea typeface="맑은 고딕" panose="020B0503020000020004" pitchFamily="50" charset="-127"/>
              </a:rPr>
              <a:t>(2020).</a:t>
            </a:r>
          </a:p>
          <a:p>
            <a:pPr marL="257040" indent="-257040" algn="l">
              <a:lnSpc>
                <a:spcPct val="120000"/>
              </a:lnSpc>
              <a:spcAft>
                <a:spcPts val="600"/>
              </a:spcAft>
              <a:buFont typeface="Wingdings"/>
              <a:buChar char="§"/>
              <a:defRPr/>
            </a:pPr>
            <a:r>
              <a:rPr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Miyazaki, Taro, et al. "Label embedding using hierarchical structure of labels for twitter classification." </a:t>
            </a:r>
            <a:r>
              <a:rPr b="1" i="1" strike="noStrike" dirty="0">
                <a:solidFill>
                  <a:srgbClr val="000000">
                    <a:alpha val="100000"/>
                  </a:srgbClr>
                </a:solidFill>
                <a:ea typeface="맑은 고딕" panose="020B0503020000020004" pitchFamily="50" charset="-127"/>
              </a:rPr>
              <a:t>Proceedings of the 2019 Conference on Empirical Methods in Natural Language Processing and the 9th International Joint Conference on Natural Language Processing (</a:t>
            </a:r>
            <a:r>
              <a:rPr b="1" i="1" strike="noStrike" dirty="0" err="1">
                <a:solidFill>
                  <a:srgbClr val="000000">
                    <a:alpha val="100000"/>
                  </a:srgbClr>
                </a:solidFill>
                <a:ea typeface="맑은 고딕" panose="020B0503020000020004" pitchFamily="50" charset="-127"/>
              </a:rPr>
              <a:t>EMNLP-IJCNLP</a:t>
            </a:r>
            <a:r>
              <a:rPr b="1" i="1" strike="noStrike" dirty="0">
                <a:solidFill>
                  <a:srgbClr val="000000">
                    <a:alpha val="100000"/>
                  </a:srgbClr>
                </a:solidFill>
                <a:ea typeface="맑은 고딕" panose="020B0503020000020004" pitchFamily="50" charset="-127"/>
              </a:rPr>
              <a:t>)</a:t>
            </a:r>
            <a:r>
              <a:rPr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. 2019.</a:t>
            </a:r>
          </a:p>
          <a:p>
            <a:pPr marL="257040" indent="-257040" algn="l">
              <a:lnSpc>
                <a:spcPct val="120000"/>
              </a:lnSpc>
              <a:spcAft>
                <a:spcPts val="600"/>
              </a:spcAft>
              <a:buFont typeface="Wingdings"/>
              <a:buChar char="§"/>
              <a:defRPr/>
            </a:pPr>
            <a:r>
              <a:rPr b="1" i="0" strike="noStrike" dirty="0" err="1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김담린</a:t>
            </a:r>
            <a:r>
              <a:rPr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, </a:t>
            </a:r>
            <a:r>
              <a:rPr b="1" i="0" strike="noStrike" dirty="0" err="1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박성식</a:t>
            </a:r>
            <a:r>
              <a:rPr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, and </a:t>
            </a:r>
            <a:r>
              <a:rPr b="1" i="0" strike="noStrike" dirty="0" err="1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김학수</a:t>
            </a:r>
            <a:r>
              <a:rPr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. "</a:t>
            </a:r>
            <a:r>
              <a:rPr b="1" i="0" strike="noStrike" dirty="0" err="1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계층적</a:t>
            </a:r>
            <a:r>
              <a:rPr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 </a:t>
            </a:r>
            <a:r>
              <a:rPr b="1" i="0" strike="noStrike" dirty="0" err="1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다중</a:t>
            </a:r>
            <a:r>
              <a:rPr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 </a:t>
            </a:r>
            <a:r>
              <a:rPr b="1" i="0" strike="noStrike" dirty="0" err="1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레이블</a:t>
            </a:r>
            <a:r>
              <a:rPr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 </a:t>
            </a:r>
            <a:r>
              <a:rPr b="1" i="0" strike="noStrike" dirty="0" err="1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임베딩을</a:t>
            </a:r>
            <a:r>
              <a:rPr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 </a:t>
            </a:r>
            <a:r>
              <a:rPr b="1" i="0" strike="noStrike" dirty="0" err="1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이용한</a:t>
            </a:r>
            <a:r>
              <a:rPr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 </a:t>
            </a:r>
            <a:r>
              <a:rPr b="1" i="0" strike="noStrike" dirty="0" err="1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논문</a:t>
            </a:r>
            <a:r>
              <a:rPr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 </a:t>
            </a:r>
            <a:r>
              <a:rPr b="1" i="0" strike="noStrike" dirty="0" err="1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문장</a:t>
            </a:r>
            <a:r>
              <a:rPr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 </a:t>
            </a:r>
            <a:r>
              <a:rPr b="1" i="0" strike="noStrike" dirty="0" err="1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수사학적</a:t>
            </a:r>
            <a:r>
              <a:rPr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 </a:t>
            </a:r>
            <a:r>
              <a:rPr b="1" i="0" strike="noStrike" dirty="0" err="1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분류</a:t>
            </a:r>
            <a:r>
              <a:rPr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 </a:t>
            </a:r>
            <a:r>
              <a:rPr b="1" i="0" strike="noStrike" dirty="0" err="1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모델</a:t>
            </a:r>
            <a:r>
              <a:rPr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." </a:t>
            </a:r>
            <a:r>
              <a:rPr b="1" i="0" strike="noStrike" dirty="0" err="1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한국정보과학회</a:t>
            </a:r>
            <a:r>
              <a:rPr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 </a:t>
            </a:r>
            <a:r>
              <a:rPr b="1" i="0" strike="noStrike" dirty="0" err="1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학술발표논문집</a:t>
            </a:r>
            <a:r>
              <a:rPr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 (2022): 401-403.</a:t>
            </a:r>
          </a:p>
          <a:p>
            <a:pPr marL="257040" indent="-257040" algn="l">
              <a:lnSpc>
                <a:spcPct val="120000"/>
              </a:lnSpc>
              <a:spcAft>
                <a:spcPts val="600"/>
              </a:spcAft>
              <a:buFont typeface="Wingdings"/>
              <a:buChar char="§"/>
              <a:defRPr/>
            </a:pPr>
            <a:endParaRPr b="1" i="0" strike="noStrike" dirty="0">
              <a:solidFill>
                <a:srgbClr val="222222">
                  <a:alpha val="100000"/>
                </a:srgbClr>
              </a:solidFill>
              <a:ea typeface="맑은 고딕" panose="020B0503020000020004" pitchFamily="50" charset="-127"/>
            </a:endParaRPr>
          </a:p>
          <a:p>
            <a:pPr marL="257040" indent="-257040" algn="l">
              <a:lnSpc>
                <a:spcPct val="120000"/>
              </a:lnSpc>
              <a:spcAft>
                <a:spcPts val="600"/>
              </a:spcAft>
              <a:buFont typeface="Wingdings"/>
              <a:buChar char="§"/>
              <a:defRPr/>
            </a:pPr>
            <a:r>
              <a:rPr lang="ko-KR" altLang="en-US"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</a:rPr>
              <a:t>전년도 베이스라인</a:t>
            </a:r>
            <a:endParaRPr lang="en-US" altLang="en-US" b="1" i="0" strike="noStrike" dirty="0">
              <a:solidFill>
                <a:srgbClr val="222222">
                  <a:alpha val="100000"/>
                </a:srgbClr>
              </a:solidFill>
              <a:ea typeface="맑은 고딕" panose="020B0503020000020004" pitchFamily="50" charset="-127"/>
            </a:endParaRPr>
          </a:p>
          <a:p>
            <a:pPr marL="714240" lvl="1" indent="-257040" algn="l">
              <a:lnSpc>
                <a:spcPct val="120000"/>
              </a:lnSpc>
              <a:spcAft>
                <a:spcPts val="600"/>
              </a:spcAft>
              <a:buFont typeface="Wingdings"/>
              <a:buChar char="§"/>
              <a:defRPr/>
            </a:pPr>
            <a:r>
              <a:rPr lang="en-US" altLang="en-US"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  <a:hlinkClick r:id="rId3"/>
              </a:rPr>
              <a:t>https://</a:t>
            </a:r>
            <a:r>
              <a:rPr lang="en-US" altLang="en-US" b="1" i="0" strike="noStrike" dirty="0" err="1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  <a:hlinkClick r:id="rId3"/>
              </a:rPr>
              <a:t>aida.kisti.re.kr</a:t>
            </a:r>
            <a:r>
              <a:rPr lang="en-US" altLang="en-US"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  <a:hlinkClick r:id="rId3"/>
              </a:rPr>
              <a:t>/data/</a:t>
            </a:r>
            <a:r>
              <a:rPr lang="en-US" altLang="en-US" b="1" i="0" strike="noStrike" dirty="0" err="1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  <a:hlinkClick r:id="rId3"/>
              </a:rPr>
              <a:t>8d0fd6f4-4bf9-47ae-bd71-7d41f01ad9a6</a:t>
            </a:r>
            <a:r>
              <a:rPr lang="en-US" altLang="en-US" b="1" i="0" strike="noStrike" dirty="0">
                <a:solidFill>
                  <a:srgbClr val="222222">
                    <a:alpha val="100000"/>
                  </a:srgbClr>
                </a:solidFill>
                <a:ea typeface="맑은 고딕" panose="020B0503020000020004" pitchFamily="50" charset="-127"/>
                <a:hlinkClick r:id="rId3"/>
              </a:rPr>
              <a:t>/gallery/17</a:t>
            </a:r>
            <a:endParaRPr lang="en-US" altLang="en-US" b="1" i="0" strike="noStrike" dirty="0">
              <a:solidFill>
                <a:srgbClr val="222222">
                  <a:alpha val="100000"/>
                </a:srgbClr>
              </a:solidFill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12" name="오른쪽 대괄호 11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628378" y="3887755"/>
            <a:ext cx="1553955" cy="1092847"/>
            <a:chOff x="4304778" y="3842158"/>
            <a:chExt cx="1553955" cy="1092847"/>
          </a:xfrm>
        </p:grpSpPr>
        <p:sp>
          <p:nvSpPr>
            <p:cNvPr id="6" name="순서도: 카드 5"/>
            <p:cNvSpPr/>
            <p:nvPr/>
          </p:nvSpPr>
          <p:spPr>
            <a:xfrm>
              <a:off x="4653123" y="3842158"/>
              <a:ext cx="1205610" cy="716370"/>
            </a:xfrm>
            <a:prstGeom prst="flowChartPunchedCard">
              <a:avLst/>
            </a:prstGeom>
            <a:solidFill>
              <a:srgbClr val="FF5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14" name="순서도: 카드 13"/>
            <p:cNvSpPr/>
            <p:nvPr/>
          </p:nvSpPr>
          <p:spPr>
            <a:xfrm>
              <a:off x="4583454" y="3925312"/>
              <a:ext cx="1205610" cy="716370"/>
            </a:xfrm>
            <a:prstGeom prst="flowChartPunchedCar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15" name="순서도: 카드 14"/>
            <p:cNvSpPr/>
            <p:nvPr/>
          </p:nvSpPr>
          <p:spPr>
            <a:xfrm>
              <a:off x="4513785" y="3999775"/>
              <a:ext cx="1205610" cy="716370"/>
            </a:xfrm>
            <a:prstGeom prst="flowChartPunchedCar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16" name="순서도: 카드 15"/>
            <p:cNvSpPr/>
            <p:nvPr/>
          </p:nvSpPr>
          <p:spPr>
            <a:xfrm>
              <a:off x="4444116" y="4074238"/>
              <a:ext cx="1205610" cy="716370"/>
            </a:xfrm>
            <a:prstGeom prst="flowChartPunchedCar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17" name="순서도: 카드 16"/>
            <p:cNvSpPr/>
            <p:nvPr/>
          </p:nvSpPr>
          <p:spPr>
            <a:xfrm>
              <a:off x="4374447" y="4148701"/>
              <a:ext cx="1205610" cy="716370"/>
            </a:xfrm>
            <a:prstGeom prst="flowChartPunchedCard">
              <a:avLst/>
            </a:prstGeom>
            <a:solidFill>
              <a:srgbClr val="FF5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18" name="순서도: 카드 17"/>
            <p:cNvSpPr/>
            <p:nvPr/>
          </p:nvSpPr>
          <p:spPr>
            <a:xfrm>
              <a:off x="4304778" y="4218635"/>
              <a:ext cx="1205610" cy="716370"/>
            </a:xfrm>
            <a:prstGeom prst="flowChartPunchedCar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ea typeface="맑은 고딕" panose="020B0503020000020004" pitchFamily="50" charset="-127"/>
                </a:rPr>
                <a:t>Dataset</a:t>
              </a:r>
              <a:endParaRPr lang="ko-KR" altLang="en-US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화살표: 오른쪽 10"/>
          <p:cNvSpPr/>
          <p:nvPr/>
        </p:nvSpPr>
        <p:spPr>
          <a:xfrm>
            <a:off x="4370614" y="4229571"/>
            <a:ext cx="428643" cy="1990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87538" y="4053105"/>
            <a:ext cx="162197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ea typeface="맑은 고딕" panose="020B0503020000020004" pitchFamily="50" charset="-127"/>
              </a:rPr>
              <a:t>분류 시스템</a:t>
            </a:r>
            <a:endParaRPr lang="ko-KR" altLang="en-US" sz="1600" b="1" dirty="0">
              <a:ea typeface="맑은 고딕" panose="020B0503020000020004" pitchFamily="50" charset="-127"/>
            </a:endParaRPr>
          </a:p>
        </p:txBody>
      </p:sp>
      <p:sp>
        <p:nvSpPr>
          <p:cNvPr id="21" name="화살표: 오른쪽 20"/>
          <p:cNvSpPr/>
          <p:nvPr/>
        </p:nvSpPr>
        <p:spPr>
          <a:xfrm>
            <a:off x="6855781" y="4234381"/>
            <a:ext cx="428643" cy="1990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4312" y="3153665"/>
            <a:ext cx="1701128" cy="23508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순서도: 카드 22"/>
          <p:cNvSpPr/>
          <p:nvPr/>
        </p:nvSpPr>
        <p:spPr>
          <a:xfrm>
            <a:off x="7660960" y="3325555"/>
            <a:ext cx="628511" cy="437674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4" name="순서도: 카드 23"/>
          <p:cNvSpPr/>
          <p:nvPr/>
        </p:nvSpPr>
        <p:spPr>
          <a:xfrm>
            <a:off x="7660960" y="4115105"/>
            <a:ext cx="628511" cy="437674"/>
          </a:xfrm>
          <a:prstGeom prst="flowChartPunchedCard">
            <a:avLst/>
          </a:prstGeom>
          <a:solidFill>
            <a:srgbClr val="FF5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5" name="순서도: 카드 24"/>
          <p:cNvSpPr/>
          <p:nvPr/>
        </p:nvSpPr>
        <p:spPr>
          <a:xfrm>
            <a:off x="7660960" y="4909177"/>
            <a:ext cx="628511" cy="437674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96119" y="3390503"/>
            <a:ext cx="431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Art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396119" y="4204385"/>
            <a:ext cx="751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Culture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55849" y="4975580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rPr>
              <a:t>Business</a:t>
            </a:r>
          </a:p>
        </p:txBody>
      </p:sp>
      <p:sp>
        <p:nvSpPr>
          <p:cNvPr id="29" name="TextBox 4"/>
          <p:cNvSpPr txBox="1"/>
          <p:nvPr/>
        </p:nvSpPr>
        <p:spPr>
          <a:xfrm>
            <a:off x="656204" y="694800"/>
            <a:ext cx="1987936" cy="570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문제 정의</a:t>
            </a:r>
          </a:p>
        </p:txBody>
      </p:sp>
      <p:sp>
        <p:nvSpPr>
          <p:cNvPr id="30" name="TextBox 9"/>
          <p:cNvSpPr txBox="1"/>
          <p:nvPr/>
        </p:nvSpPr>
        <p:spPr>
          <a:xfrm>
            <a:off x="719999" y="1393350"/>
            <a:ext cx="10862401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/>
              <a:buChar char="§"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텍스트 분류 </a:t>
            </a:r>
            <a:r>
              <a:rPr kumimoji="0" lang="en-US" altLang="ko-KR" b="1" i="0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  <a:t>(Text Classification)</a:t>
            </a:r>
            <a:r>
              <a:rPr kumimoji="0" lang="ko-KR" altLang="en-US" b="1" i="0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  <a:t> </a:t>
            </a:r>
            <a:endParaRPr kumimoji="0" lang="ko-KR" altLang="en-US" sz="1700" b="1" i="0" u="none" strike="noStrike" kern="1200" cap="none" spc="0" normalizeH="0" baseline="0" dirty="0">
              <a:solidFill>
                <a:srgbClr val="000000"/>
              </a:solidFill>
              <a:ea typeface="맑은 고딕"/>
            </a:endParaRPr>
          </a:p>
          <a:p>
            <a:pPr marL="742950" lvl="1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문장이나 문서를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사람이 정한 몇 가지 범주 중 어느 범주에 속하는지 분류하는 문제</a:t>
            </a:r>
          </a:p>
          <a:p>
            <a:pPr marL="1200150" lvl="2" indent="-28575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600" i="1" u="none" strike="noStrike" kern="1200" cap="none" spc="0" normalizeH="0" baseline="0" dirty="0">
                <a:solidFill>
                  <a:srgbClr val="595959"/>
                </a:solidFill>
                <a:latin typeface="맑은 고딕"/>
                <a:ea typeface="맑은 고딕"/>
              </a:rPr>
              <a:t>감정 분류</a:t>
            </a:r>
            <a:r>
              <a:rPr kumimoji="0" lang="en-US" altLang="ko-KR" sz="1600" i="1" u="none" strike="noStrike" kern="1200" cap="none" spc="0" normalizeH="0" baseline="0" dirty="0">
                <a:solidFill>
                  <a:srgbClr val="595959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600" i="1" u="none" strike="noStrike" kern="1200" cap="none" spc="0" normalizeH="0" baseline="0" dirty="0">
                <a:solidFill>
                  <a:srgbClr val="595959"/>
                </a:solidFill>
                <a:latin typeface="맑은 고딕"/>
                <a:ea typeface="맑은 고딕"/>
              </a:rPr>
              <a:t>뉴스 분류</a:t>
            </a:r>
            <a:r>
              <a:rPr kumimoji="0" lang="en-US" altLang="ko-KR" sz="1600" i="1" u="none" strike="noStrike" kern="1200" cap="none" spc="0" normalizeH="0" baseline="0" dirty="0">
                <a:solidFill>
                  <a:srgbClr val="595959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i="1" u="none" strike="noStrike" kern="1200" cap="none" spc="0" normalizeH="0" baseline="0" dirty="0">
                <a:solidFill>
                  <a:srgbClr val="595959"/>
                </a:solidFill>
                <a:latin typeface="맑은 고딕"/>
                <a:ea typeface="맑은 고딕"/>
              </a:rPr>
              <a:t>등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</p:txBody>
      </p:sp>
      <p:sp>
        <p:nvSpPr>
          <p:cNvPr id="31" name="TextBox 28"/>
          <p:cNvSpPr txBox="1"/>
          <p:nvPr/>
        </p:nvSpPr>
        <p:spPr>
          <a:xfrm>
            <a:off x="7467475" y="200250"/>
            <a:ext cx="414410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1. </a:t>
            </a:r>
            <a:r>
              <a:rPr kumimoji="0" lang="ko-KR" altLang="en-US" sz="17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프로젝트 개요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6204" y="694800"/>
            <a:ext cx="1987936" cy="570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latin typeface="맑은 고딕"/>
                <a:ea typeface="맑은 고딕"/>
              </a:rPr>
              <a:t>문제 정의</a:t>
            </a:r>
          </a:p>
        </p:txBody>
      </p:sp>
      <p:sp>
        <p:nvSpPr>
          <p:cNvPr id="16" name="사각형: 둥근 모서리 15"/>
          <p:cNvSpPr/>
          <p:nvPr/>
        </p:nvSpPr>
        <p:spPr>
          <a:xfrm>
            <a:off x="242784" y="5140107"/>
            <a:ext cx="1116000" cy="57600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  <a:ea typeface="맑은 고딕"/>
              </a:rPr>
              <a:t>문제 정의</a:t>
            </a:r>
          </a:p>
        </p:txBody>
      </p:sp>
      <p:sp>
        <p:nvSpPr>
          <p:cNvPr id="56" name="오른쪽 대괄호 55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67475" y="200250"/>
            <a:ext cx="414410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700" dirty="0">
                <a:latin typeface="맑은 고딕"/>
                <a:ea typeface="맑은 고딕"/>
              </a:rPr>
              <a:t>1. </a:t>
            </a:r>
            <a:r>
              <a:rPr lang="ko-KR" altLang="en-US" sz="1700" dirty="0">
                <a:latin typeface="맑은 고딕"/>
                <a:ea typeface="맑은 고딕"/>
              </a:rPr>
              <a:t>프로젝트 개요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9B7176-8895-493D-AFB5-2D8F1225BA9B}"/>
              </a:ext>
            </a:extLst>
          </p:cNvPr>
          <p:cNvSpPr txBox="1"/>
          <p:nvPr/>
        </p:nvSpPr>
        <p:spPr>
          <a:xfrm>
            <a:off x="720000" y="1364557"/>
            <a:ext cx="10802677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b="1" i="0" u="none" strike="noStrike" kern="1200" cap="none" spc="0" normalizeH="0" baseline="0" dirty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과학기술 </a:t>
            </a:r>
            <a:r>
              <a:rPr kumimoji="0" lang="ko-KR" altLang="en-US" b="1" i="0" strike="noStrike" kern="1200" cap="none" spc="0" normalizeH="0" baseline="0" dirty="0">
                <a:effectLst/>
                <a:latin typeface="맑은 고딕"/>
                <a:ea typeface="맑은 고딕"/>
              </a:rPr>
              <a:t>논문</a:t>
            </a:r>
            <a:r>
              <a:rPr kumimoji="0" lang="ko-KR" altLang="en-US" b="1" i="0" strike="noStrike" kern="1200" cap="none" spc="0" normalizeH="0" baseline="0" dirty="0">
                <a:solidFill>
                  <a:srgbClr val="B21010"/>
                </a:solidFill>
                <a:effectLst/>
                <a:latin typeface="맑은 고딕"/>
                <a:ea typeface="맑은 고딕"/>
              </a:rPr>
              <a:t> </a:t>
            </a:r>
            <a:r>
              <a:rPr kumimoji="0" lang="ko-KR" altLang="en-US" b="1" i="0" strike="noStrike" kern="1200" cap="none" spc="0" normalizeH="0" baseline="0" dirty="0">
                <a:effectLst/>
                <a:latin typeface="맑은 고딕"/>
                <a:ea typeface="맑은 고딕"/>
              </a:rPr>
              <a:t>내 </a:t>
            </a:r>
            <a:r>
              <a:rPr kumimoji="0" lang="ko-KR" altLang="en-US" b="1" i="0" u="sng" strike="noStrike" kern="1200" cap="none" spc="0" normalizeH="0" baseline="0" dirty="0">
                <a:solidFill>
                  <a:srgbClr val="B21010"/>
                </a:solidFill>
                <a:effectLst/>
                <a:latin typeface="맑은 고딕"/>
                <a:ea typeface="맑은 고딕"/>
              </a:rPr>
              <a:t>문장들의 수사학적 카테고리 예측</a:t>
            </a:r>
            <a:endParaRPr kumimoji="0" lang="ko-KR" altLang="en-US" b="1" i="0" u="none" strike="noStrike" kern="1200" cap="none" spc="0" normalizeH="0" baseline="0" dirty="0">
              <a:solidFill>
                <a:schemeClr val="dk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9DFA9F8-1591-4E07-A6EF-ED3862BD8C11}"/>
              </a:ext>
            </a:extLst>
          </p:cNvPr>
          <p:cNvSpPr/>
          <p:nvPr/>
        </p:nvSpPr>
        <p:spPr>
          <a:xfrm>
            <a:off x="5757102" y="3695247"/>
            <a:ext cx="1496806" cy="6703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>
                <a:solidFill>
                  <a:schemeClr val="tx1"/>
                </a:solidFill>
                <a:latin typeface="맑은 고딕"/>
                <a:ea typeface="맑은 고딕"/>
              </a:rPr>
              <a:t>연구 방법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84EA911-D39F-463B-96CF-4244DDFC4CA3}"/>
              </a:ext>
            </a:extLst>
          </p:cNvPr>
          <p:cNvSpPr/>
          <p:nvPr/>
        </p:nvSpPr>
        <p:spPr>
          <a:xfrm>
            <a:off x="1245170" y="3695247"/>
            <a:ext cx="1496806" cy="6703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>
                <a:solidFill>
                  <a:schemeClr val="tx1"/>
                </a:solidFill>
                <a:latin typeface="맑은 고딕"/>
                <a:ea typeface="맑은 고딕"/>
              </a:rPr>
              <a:t>연구 목적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285A869C-4EFE-43DA-8870-67380DAB4989}"/>
              </a:ext>
            </a:extLst>
          </p:cNvPr>
          <p:cNvSpPr/>
          <p:nvPr/>
        </p:nvSpPr>
        <p:spPr>
          <a:xfrm>
            <a:off x="4205946" y="5140107"/>
            <a:ext cx="1116000" cy="57600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  <a:ea typeface="맑은 고딕"/>
              </a:rPr>
              <a:t>제안 방법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FD62A94-3828-4525-81F5-28F203B61E26}"/>
              </a:ext>
            </a:extLst>
          </p:cNvPr>
          <p:cNvSpPr/>
          <p:nvPr/>
        </p:nvSpPr>
        <p:spPr>
          <a:xfrm>
            <a:off x="5398735" y="5140107"/>
            <a:ext cx="1116000" cy="57600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  <a:ea typeface="맑은 고딕"/>
              </a:rPr>
              <a:t>대상 데이터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B558389D-468E-40DD-9AD3-AC19EBFB7266}"/>
              </a:ext>
            </a:extLst>
          </p:cNvPr>
          <p:cNvSpPr/>
          <p:nvPr/>
        </p:nvSpPr>
        <p:spPr>
          <a:xfrm>
            <a:off x="1435573" y="5140107"/>
            <a:ext cx="1116000" cy="57600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  <a:ea typeface="맑은 고딕"/>
              </a:rPr>
              <a:t>가설 설정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3FA2665-927B-4469-9CFC-78A9A813B00C}"/>
              </a:ext>
            </a:extLst>
          </p:cNvPr>
          <p:cNvSpPr/>
          <p:nvPr/>
        </p:nvSpPr>
        <p:spPr>
          <a:xfrm>
            <a:off x="2628362" y="5140107"/>
            <a:ext cx="1116000" cy="57600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  <a:ea typeface="맑은 고딕"/>
              </a:rPr>
              <a:t>기술 정의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0422924-ED02-4F6A-BF46-5D4D9B8A8C1A}"/>
              </a:ext>
            </a:extLst>
          </p:cNvPr>
          <p:cNvSpPr/>
          <p:nvPr/>
        </p:nvSpPr>
        <p:spPr>
          <a:xfrm>
            <a:off x="9673495" y="3695247"/>
            <a:ext cx="1496806" cy="6703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b="1">
                <a:solidFill>
                  <a:schemeClr val="tx1"/>
                </a:solidFill>
                <a:latin typeface="맑은 고딕"/>
                <a:ea typeface="맑은 고딕"/>
              </a:rPr>
              <a:t>연구 결과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66DD7BA-FD05-4E5D-AF29-BD6352924276}"/>
              </a:ext>
            </a:extLst>
          </p:cNvPr>
          <p:cNvSpPr/>
          <p:nvPr/>
        </p:nvSpPr>
        <p:spPr>
          <a:xfrm>
            <a:off x="6591524" y="5140107"/>
            <a:ext cx="1116000" cy="57600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  <a:ea typeface="맑은 고딕"/>
              </a:rPr>
              <a:t>데이터처리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43D9833-C6B5-46E8-AECB-A98B9E687E47}"/>
              </a:ext>
            </a:extLst>
          </p:cNvPr>
          <p:cNvSpPr/>
          <p:nvPr/>
        </p:nvSpPr>
        <p:spPr>
          <a:xfrm>
            <a:off x="7784313" y="5140107"/>
            <a:ext cx="1116000" cy="57600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  <a:ea typeface="맑은 고딕"/>
              </a:rPr>
              <a:t>이론</a:t>
            </a:r>
            <a:r>
              <a:rPr lang="en-US" altLang="ko-KR" sz="1200" b="1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b="1">
                <a:solidFill>
                  <a:schemeClr val="tx1"/>
                </a:solidFill>
                <a:latin typeface="맑은 고딕"/>
                <a:ea typeface="맑은 고딕"/>
              </a:rPr>
              <a:t>모형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D0857ADC-BAC2-4F96-A1FB-FF5EFC8E93F3}"/>
              </a:ext>
            </a:extLst>
          </p:cNvPr>
          <p:cNvSpPr/>
          <p:nvPr/>
        </p:nvSpPr>
        <p:spPr>
          <a:xfrm>
            <a:off x="9314273" y="5140107"/>
            <a:ext cx="1116000" cy="57600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  <a:ea typeface="맑은 고딕"/>
              </a:rPr>
              <a:t>성능</a:t>
            </a:r>
            <a:r>
              <a:rPr lang="en-US" altLang="ko-KR" sz="1200" b="1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b="1">
                <a:solidFill>
                  <a:schemeClr val="tx1"/>
                </a:solidFill>
                <a:latin typeface="맑은 고딕"/>
                <a:ea typeface="맑은 고딕"/>
              </a:rPr>
              <a:t>효과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8101F6FD-1050-489F-ADD6-39528F39215D}"/>
              </a:ext>
            </a:extLst>
          </p:cNvPr>
          <p:cNvSpPr/>
          <p:nvPr/>
        </p:nvSpPr>
        <p:spPr>
          <a:xfrm>
            <a:off x="10507062" y="5140107"/>
            <a:ext cx="1116000" cy="57600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>
                <a:solidFill>
                  <a:schemeClr val="tx1"/>
                </a:solidFill>
                <a:latin typeface="맑은 고딕"/>
                <a:ea typeface="맑은 고딕"/>
              </a:rPr>
              <a:t>후속연구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4654E11-822B-49EF-A6D5-8A5847A3FD3B}"/>
              </a:ext>
            </a:extLst>
          </p:cNvPr>
          <p:cNvCxnSpPr>
            <a:stCxn id="66" idx="2"/>
            <a:endCxn id="70" idx="0"/>
          </p:cNvCxnSpPr>
          <p:nvPr/>
        </p:nvCxnSpPr>
        <p:spPr>
          <a:xfrm>
            <a:off x="1993573" y="4365561"/>
            <a:ext cx="1192789" cy="77454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A7F6D3-C239-46E2-976D-50459B8AC5BE}"/>
              </a:ext>
            </a:extLst>
          </p:cNvPr>
          <p:cNvCxnSpPr>
            <a:stCxn id="66" idx="2"/>
            <a:endCxn id="69" idx="0"/>
          </p:cNvCxnSpPr>
          <p:nvPr/>
        </p:nvCxnSpPr>
        <p:spPr>
          <a:xfrm>
            <a:off x="1993573" y="4365561"/>
            <a:ext cx="0" cy="77454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0D111EE-5EC8-4E7E-A0A6-012F8E0B5332}"/>
              </a:ext>
            </a:extLst>
          </p:cNvPr>
          <p:cNvCxnSpPr>
            <a:stCxn id="66" idx="2"/>
          </p:cNvCxnSpPr>
          <p:nvPr/>
        </p:nvCxnSpPr>
        <p:spPr>
          <a:xfrm flipH="1">
            <a:off x="800784" y="4365561"/>
            <a:ext cx="1192789" cy="77454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1633A6B-3836-4BC2-99DF-53CC500B029F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 rot="10800000" flipV="1">
            <a:off x="4763946" y="4365561"/>
            <a:ext cx="1741559" cy="77454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29D6BF4-7D2E-42B3-90FE-323618468C8E}"/>
              </a:ext>
            </a:extLst>
          </p:cNvPr>
          <p:cNvCxnSpPr>
            <a:stCxn id="65" idx="2"/>
            <a:endCxn id="68" idx="0"/>
          </p:cNvCxnSpPr>
          <p:nvPr/>
        </p:nvCxnSpPr>
        <p:spPr>
          <a:xfrm rot="5400000">
            <a:off x="5843847" y="4478449"/>
            <a:ext cx="774546" cy="5487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4266233-6189-4996-A9CD-EDB0D1407B34}"/>
              </a:ext>
            </a:extLst>
          </p:cNvPr>
          <p:cNvCxnSpPr>
            <a:stCxn id="65" idx="2"/>
            <a:endCxn id="72" idx="0"/>
          </p:cNvCxnSpPr>
          <p:nvPr/>
        </p:nvCxnSpPr>
        <p:spPr>
          <a:xfrm rot="16200000" flipH="1">
            <a:off x="6440241" y="4430824"/>
            <a:ext cx="774546" cy="64401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957C333-C424-420F-BC76-8D914EA80542}"/>
              </a:ext>
            </a:extLst>
          </p:cNvPr>
          <p:cNvCxnSpPr>
            <a:stCxn id="65" idx="2"/>
            <a:endCxn id="73" idx="0"/>
          </p:cNvCxnSpPr>
          <p:nvPr/>
        </p:nvCxnSpPr>
        <p:spPr>
          <a:xfrm>
            <a:off x="6505505" y="4365561"/>
            <a:ext cx="1836808" cy="77454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F1610A6-0553-4515-BB25-265122ED9649}"/>
              </a:ext>
            </a:extLst>
          </p:cNvPr>
          <p:cNvCxnSpPr>
            <a:stCxn id="71" idx="2"/>
            <a:endCxn id="74" idx="0"/>
          </p:cNvCxnSpPr>
          <p:nvPr/>
        </p:nvCxnSpPr>
        <p:spPr>
          <a:xfrm rot="5400000">
            <a:off x="9759812" y="4478021"/>
            <a:ext cx="774546" cy="54962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612508D-C6FB-41F4-AB8E-49236580C73E}"/>
              </a:ext>
            </a:extLst>
          </p:cNvPr>
          <p:cNvCxnSpPr>
            <a:stCxn id="71" idx="2"/>
            <a:endCxn id="75" idx="0"/>
          </p:cNvCxnSpPr>
          <p:nvPr/>
        </p:nvCxnSpPr>
        <p:spPr>
          <a:xfrm rot="16200000" flipH="1">
            <a:off x="10356207" y="4431252"/>
            <a:ext cx="774546" cy="64316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1591F79-B57E-463C-9E27-E9E86B48D961}"/>
              </a:ext>
            </a:extLst>
          </p:cNvPr>
          <p:cNvSpPr txBox="1"/>
          <p:nvPr/>
        </p:nvSpPr>
        <p:spPr>
          <a:xfrm>
            <a:off x="720000" y="1852607"/>
            <a:ext cx="10802677" cy="1167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l" defTabSz="914400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kumimoji="0" lang="ko-KR" altLang="en-US" b="1" i="0" u="none" strike="noStrike" kern="1200" cap="none" spc="0" normalizeH="0" baseline="0" dirty="0">
                <a:solidFill>
                  <a:schemeClr val="dk1"/>
                </a:solidFill>
                <a:effectLst/>
                <a:latin typeface="맑은 고딕"/>
                <a:ea typeface="맑은 고딕"/>
              </a:rPr>
              <a:t>계층적 카테고리 구조를 고려한 모델의 필요성</a:t>
            </a:r>
          </a:p>
          <a:p>
            <a:pPr marL="742950" lvl="1" indent="-28575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rgbClr val="404040"/>
                </a:solidFill>
                <a:effectLst/>
                <a:latin typeface="맑은 고딕"/>
                <a:ea typeface="맑은 고딕"/>
              </a:rPr>
              <a:t>계층적 카테고리 구조의 경우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404040"/>
                </a:solidFill>
                <a:effectLst/>
                <a:latin typeface="맑은 고딕"/>
                <a:ea typeface="맑은 고딕"/>
              </a:rPr>
              <a:t>,</a:t>
            </a:r>
            <a:r>
              <a:rPr kumimoji="0" lang="ko-KR" altLang="en-US" b="0" i="0" u="none" strike="noStrike" kern="1200" cap="none" spc="0" normalizeH="0" baseline="0" dirty="0">
                <a:solidFill>
                  <a:srgbClr val="404040"/>
                </a:solidFill>
                <a:effectLst/>
                <a:latin typeface="맑은 고딕"/>
                <a:ea typeface="맑은 고딕"/>
              </a:rPr>
              <a:t> 카테고리간 불균형 문제 존재</a:t>
            </a:r>
          </a:p>
          <a:p>
            <a:pPr marL="742950" lvl="1" indent="-285750" algn="l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rgbClr val="404040"/>
                </a:solidFill>
                <a:effectLst/>
                <a:latin typeface="맑은 고딕"/>
                <a:ea typeface="맑은 고딕"/>
              </a:rPr>
              <a:t>상위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404040"/>
                </a:solidFill>
                <a:effectLst/>
                <a:latin typeface="맑은 고딕"/>
                <a:ea typeface="맑은 고딕"/>
              </a:rPr>
              <a:t>/</a:t>
            </a:r>
            <a:r>
              <a:rPr kumimoji="0" lang="ko-KR" altLang="en-US" b="0" i="0" u="none" strike="noStrike" kern="1200" cap="none" spc="0" normalizeH="0" baseline="0" dirty="0">
                <a:solidFill>
                  <a:srgbClr val="404040"/>
                </a:solidFill>
                <a:effectLst/>
                <a:latin typeface="맑은 고딕"/>
                <a:ea typeface="맑은 고딕"/>
              </a:rPr>
              <a:t>하위 카테고리간 관계 뿐만 아니라 같은 계층 사이의 관계 학습 필요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6204" y="694800"/>
            <a:ext cx="2387986" cy="570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latin typeface="맑은 고딕"/>
                <a:ea typeface="맑은 고딕"/>
              </a:rPr>
              <a:t>활용 데이터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000" y="1260000"/>
            <a:ext cx="5216256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/>
              <a:buChar char="§"/>
              <a:defRPr/>
            </a:pPr>
            <a:r>
              <a:rPr lang="ko-KR" altLang="en-US" b="1" dirty="0">
                <a:latin typeface="맑은 고딕"/>
                <a:ea typeface="맑은 고딕"/>
              </a:rPr>
              <a:t>국내 논문 문장 의미 </a:t>
            </a:r>
            <a:r>
              <a:rPr lang="ko-KR" altLang="en-US" b="1" dirty="0" err="1">
                <a:latin typeface="맑은 고딕"/>
                <a:ea typeface="맑은 고딕"/>
              </a:rPr>
              <a:t>태깅</a:t>
            </a:r>
            <a:r>
              <a:rPr lang="ko-KR" altLang="en-US" b="1" dirty="0">
                <a:latin typeface="맑은 고딕"/>
                <a:ea typeface="맑은 고딕"/>
              </a:rPr>
              <a:t> 데이터셋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700" dirty="0">
                <a:latin typeface="맑은 고딕"/>
                <a:ea typeface="맑은 고딕"/>
              </a:rPr>
              <a:t>별도의 전처리없이 원본 데이터 사용</a:t>
            </a:r>
          </a:p>
          <a:p>
            <a:pPr marL="1200150" lvl="2" indent="-285750">
              <a:buFont typeface="Arial"/>
              <a:buChar char="•"/>
              <a:defRPr/>
            </a:pPr>
            <a:r>
              <a:rPr lang="ko-KR" altLang="en-US" sz="1700" i="1" dirty="0">
                <a:latin typeface="맑은 고딕"/>
                <a:ea typeface="맑은 고딕"/>
              </a:rPr>
              <a:t>문장</a:t>
            </a:r>
            <a:r>
              <a:rPr lang="en-US" altLang="ko-KR" sz="1700" i="1" dirty="0">
                <a:latin typeface="맑은 고딕"/>
                <a:ea typeface="맑은 고딕"/>
              </a:rPr>
              <a:t>: 155,740</a:t>
            </a:r>
            <a:r>
              <a:rPr lang="ko-KR" altLang="en-US" sz="1700" i="1" dirty="0">
                <a:latin typeface="맑은 고딕"/>
                <a:ea typeface="맑은 고딕"/>
              </a:rPr>
              <a:t>개</a:t>
            </a:r>
          </a:p>
          <a:p>
            <a:pPr marL="1200150" lvl="2" indent="-285750">
              <a:buFont typeface="Arial"/>
              <a:buChar char="•"/>
              <a:defRPr/>
            </a:pPr>
            <a:r>
              <a:rPr lang="ko-KR" altLang="en-US" sz="1700" i="1" dirty="0">
                <a:latin typeface="맑은 고딕"/>
                <a:ea typeface="맑은 고딕"/>
              </a:rPr>
              <a:t>논문</a:t>
            </a:r>
            <a:r>
              <a:rPr lang="en-US" altLang="ko-KR" sz="1700" i="1" dirty="0">
                <a:latin typeface="맑은 고딕"/>
                <a:ea typeface="맑은 고딕"/>
              </a:rPr>
              <a:t>: 14,083</a:t>
            </a:r>
            <a:r>
              <a:rPr lang="ko-KR" altLang="en-US" sz="1700" i="1" dirty="0">
                <a:latin typeface="맑은 고딕"/>
                <a:ea typeface="맑은 고딕"/>
              </a:rPr>
              <a:t>건</a:t>
            </a:r>
            <a:endParaRPr lang="en-US" altLang="ko-KR" sz="1700" i="1" dirty="0">
              <a:latin typeface="맑은 고딕"/>
              <a:ea typeface="맑은 고딕"/>
            </a:endParaRPr>
          </a:p>
        </p:txBody>
      </p:sp>
      <p:sp>
        <p:nvSpPr>
          <p:cNvPr id="12" name="오른쪽 대괄호 11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47864" y="744541"/>
            <a:ext cx="3864267" cy="15808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TextBox 35"/>
          <p:cNvSpPr txBox="1"/>
          <p:nvPr/>
        </p:nvSpPr>
        <p:spPr>
          <a:xfrm>
            <a:off x="1744188" y="2875948"/>
            <a:ext cx="1516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/>
              <a:buNone/>
              <a:defRPr/>
            </a:pPr>
            <a:r>
              <a:rPr lang="ko-KR" altLang="en-US" b="1">
                <a:solidFill>
                  <a:srgbClr val="505050"/>
                </a:solidFill>
                <a:latin typeface="맑은 고딕"/>
                <a:ea typeface="맑은 고딕"/>
              </a:rPr>
              <a:t>⦁ 대분류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32173" y="2858035"/>
            <a:ext cx="1516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/>
              <a:buNone/>
              <a:defRPr/>
            </a:pPr>
            <a:r>
              <a:rPr lang="ko-KR" altLang="en-US" b="1">
                <a:solidFill>
                  <a:srgbClr val="505050"/>
                </a:solidFill>
                <a:latin typeface="맑은 고딕"/>
                <a:ea typeface="맑은 고딕"/>
              </a:rPr>
              <a:t>⦁ 세부분류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A0EFF0C-3013-462F-BE0E-5E02C639E2AB}"/>
              </a:ext>
            </a:extLst>
          </p:cNvPr>
          <p:cNvGrpSpPr/>
          <p:nvPr/>
        </p:nvGrpSpPr>
        <p:grpSpPr>
          <a:xfrm>
            <a:off x="1340658" y="3327733"/>
            <a:ext cx="3821977" cy="2807439"/>
            <a:chOff x="1340658" y="3327733"/>
            <a:chExt cx="3821977" cy="2807439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CB93437-34E0-46D5-9D61-4E4AE8C68538}"/>
                </a:ext>
              </a:extLst>
            </p:cNvPr>
            <p:cNvGrpSpPr/>
            <p:nvPr/>
          </p:nvGrpSpPr>
          <p:grpSpPr>
            <a:xfrm>
              <a:off x="1340658" y="3327733"/>
              <a:ext cx="3733727" cy="2576457"/>
              <a:chOff x="934825" y="2655326"/>
              <a:chExt cx="4957974" cy="3421249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B5EA840A-3B2A-4217-B444-04461E56C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825" y="2655326"/>
                <a:ext cx="4957974" cy="3360144"/>
              </a:xfrm>
              <a:prstGeom prst="rect">
                <a:avLst/>
              </a:prstGeom>
            </p:spPr>
          </p:pic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18BB103-4841-4F86-8B42-100C11C385FD}"/>
                  </a:ext>
                </a:extLst>
              </p:cNvPr>
              <p:cNvSpPr/>
              <p:nvPr/>
            </p:nvSpPr>
            <p:spPr>
              <a:xfrm>
                <a:off x="1557290" y="5932595"/>
                <a:ext cx="4300130" cy="1439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4FC753-7471-47A4-8BCD-81787DACE810}"/>
                </a:ext>
              </a:extLst>
            </p:cNvPr>
            <p:cNvSpPr txBox="1"/>
            <p:nvPr/>
          </p:nvSpPr>
          <p:spPr>
            <a:xfrm>
              <a:off x="1860511" y="5858173"/>
              <a:ext cx="3302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연구 방법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     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연구 결과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         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연구 목적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9E31167-6540-4435-9D37-38956272D665}"/>
              </a:ext>
            </a:extLst>
          </p:cNvPr>
          <p:cNvGrpSpPr/>
          <p:nvPr/>
        </p:nvGrpSpPr>
        <p:grpSpPr>
          <a:xfrm>
            <a:off x="7079310" y="3262314"/>
            <a:ext cx="3810721" cy="2854356"/>
            <a:chOff x="7079310" y="3262314"/>
            <a:chExt cx="3810721" cy="2854356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D3711D7-A6ED-46E0-BA9D-40031C2002E7}"/>
                </a:ext>
              </a:extLst>
            </p:cNvPr>
            <p:cNvGrpSpPr/>
            <p:nvPr/>
          </p:nvGrpSpPr>
          <p:grpSpPr>
            <a:xfrm>
              <a:off x="7156303" y="3262314"/>
              <a:ext cx="3733728" cy="2606620"/>
              <a:chOff x="6381143" y="2515261"/>
              <a:chExt cx="5045827" cy="352263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C25A953B-DCC8-4CA5-A50D-1D5DF1640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1143" y="2515261"/>
                <a:ext cx="5045827" cy="3522633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8B45B69-DF70-4D6C-BA57-9B9ED0B849CC}"/>
                  </a:ext>
                </a:extLst>
              </p:cNvPr>
              <p:cNvSpPr/>
              <p:nvPr/>
            </p:nvSpPr>
            <p:spPr>
              <a:xfrm>
                <a:off x="7065372" y="5803414"/>
                <a:ext cx="4300130" cy="2344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45FB13-A16F-4335-8452-CA8B2D92A1E0}"/>
                </a:ext>
              </a:extLst>
            </p:cNvPr>
            <p:cNvSpPr txBox="1"/>
            <p:nvPr/>
          </p:nvSpPr>
          <p:spPr>
            <a:xfrm rot="19718387">
              <a:off x="7079310" y="5846818"/>
              <a:ext cx="10262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문제 정의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171692-356A-41AA-B97C-3FF9558D329C}"/>
                </a:ext>
              </a:extLst>
            </p:cNvPr>
            <p:cNvSpPr txBox="1"/>
            <p:nvPr/>
          </p:nvSpPr>
          <p:spPr>
            <a:xfrm rot="19718387">
              <a:off x="7395982" y="5847349"/>
              <a:ext cx="10262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가설 설정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1DB450-FF0D-4C9B-BA23-CCD8F201C2B6}"/>
                </a:ext>
              </a:extLst>
            </p:cNvPr>
            <p:cNvSpPr txBox="1"/>
            <p:nvPr/>
          </p:nvSpPr>
          <p:spPr>
            <a:xfrm rot="19718387">
              <a:off x="7727239" y="5846817"/>
              <a:ext cx="10262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기술 정의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D0A3BD-9061-473F-B983-E37D5DC681B0}"/>
                </a:ext>
              </a:extLst>
            </p:cNvPr>
            <p:cNvSpPr txBox="1"/>
            <p:nvPr/>
          </p:nvSpPr>
          <p:spPr>
            <a:xfrm rot="19718387">
              <a:off x="8060662" y="5846817"/>
              <a:ext cx="10262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제안 방법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198B2C-A2DA-4863-9424-9CDB58B54B1E}"/>
                </a:ext>
              </a:extLst>
            </p:cNvPr>
            <p:cNvSpPr txBox="1"/>
            <p:nvPr/>
          </p:nvSpPr>
          <p:spPr>
            <a:xfrm rot="19718387">
              <a:off x="8408282" y="5851481"/>
              <a:ext cx="10262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대상 데이터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384CF3-E7F8-4B49-B5FD-8735BA96D3F4}"/>
                </a:ext>
              </a:extLst>
            </p:cNvPr>
            <p:cNvSpPr txBox="1"/>
            <p:nvPr/>
          </p:nvSpPr>
          <p:spPr>
            <a:xfrm rot="19718387">
              <a:off x="8719650" y="5855060"/>
              <a:ext cx="10262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데이터 처리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8B872A-C734-4B5A-B03A-7E2DD9AD37FA}"/>
                </a:ext>
              </a:extLst>
            </p:cNvPr>
            <p:cNvSpPr txBox="1"/>
            <p:nvPr/>
          </p:nvSpPr>
          <p:spPr>
            <a:xfrm rot="19718387">
              <a:off x="9030060" y="5850395"/>
              <a:ext cx="10262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이론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모형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63C8B5-84C1-4914-95B0-7C0267C61048}"/>
                </a:ext>
              </a:extLst>
            </p:cNvPr>
            <p:cNvSpPr txBox="1"/>
            <p:nvPr/>
          </p:nvSpPr>
          <p:spPr>
            <a:xfrm rot="19718387">
              <a:off x="9385206" y="5844534"/>
              <a:ext cx="10262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성능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효과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18DB3A-B387-4266-87CD-B18AF740337B}"/>
                </a:ext>
              </a:extLst>
            </p:cNvPr>
            <p:cNvSpPr txBox="1"/>
            <p:nvPr/>
          </p:nvSpPr>
          <p:spPr>
            <a:xfrm rot="19718387">
              <a:off x="9718629" y="5845599"/>
              <a:ext cx="10262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후속연구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AF668CB-43B3-6CB3-4503-E2380E319118}"/>
              </a:ext>
            </a:extLst>
          </p:cNvPr>
          <p:cNvSpPr txBox="1"/>
          <p:nvPr/>
        </p:nvSpPr>
        <p:spPr>
          <a:xfrm>
            <a:off x="7467475" y="200250"/>
            <a:ext cx="414410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700" dirty="0">
                <a:latin typeface="맑은 고딕"/>
                <a:ea typeface="맑은 고딕"/>
              </a:rPr>
              <a:t>2. </a:t>
            </a:r>
            <a:r>
              <a:rPr lang="ko-KR" altLang="en-US" sz="1700" dirty="0">
                <a:latin typeface="맑은 고딕"/>
                <a:ea typeface="맑은 고딕"/>
              </a:rPr>
              <a:t>활용 데이터</a:t>
            </a:r>
          </a:p>
        </p:txBody>
      </p:sp>
    </p:spTree>
    <p:extLst>
      <p:ext uri="{BB962C8B-B14F-4D97-AF65-F5344CB8AC3E}">
        <p14:creationId xmlns:p14="http://schemas.microsoft.com/office/powerpoint/2010/main" val="110795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12" name="오른쪽 대괄호 11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4628" y="6737888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204" y="694800"/>
            <a:ext cx="95912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 dirty="0">
                <a:latin typeface="맑은 고딕"/>
                <a:ea typeface="맑은 고딕"/>
              </a:rPr>
              <a:t>활용 데이터</a:t>
            </a:r>
            <a:endParaRPr lang="ko-KR" altLang="en-US" sz="1600" b="1" i="1" dirty="0">
              <a:solidFill>
                <a:srgbClr val="595959"/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0000" y="1260000"/>
            <a:ext cx="604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/>
              <a:buChar char="§"/>
              <a:defRPr/>
            </a:pPr>
            <a:r>
              <a:rPr lang="ko-KR" altLang="en-US" b="1">
                <a:latin typeface="맑은 고딕"/>
                <a:ea typeface="맑은 고딕"/>
              </a:rPr>
              <a:t>국내 논문 전문 텍스트 데이터셋 </a:t>
            </a:r>
            <a:r>
              <a:rPr lang="en-US" altLang="ko-KR" b="1">
                <a:latin typeface="맑은 고딕"/>
                <a:ea typeface="맑은 고딕"/>
              </a:rPr>
              <a:t>(481,578</a:t>
            </a:r>
            <a:r>
              <a:rPr lang="ko-KR" altLang="en-US" b="1">
                <a:latin typeface="맑은 고딕"/>
                <a:ea typeface="맑은 고딕"/>
              </a:rPr>
              <a:t>개</a:t>
            </a:r>
            <a:r>
              <a:rPr lang="en-US" altLang="ko-KR" b="1">
                <a:latin typeface="맑은 고딕"/>
                <a:ea typeface="맑은 고딕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67475" y="200250"/>
            <a:ext cx="414410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700" dirty="0">
                <a:latin typeface="맑은 고딕"/>
                <a:ea typeface="맑은 고딕"/>
              </a:rPr>
              <a:t>2. </a:t>
            </a:r>
            <a:r>
              <a:rPr lang="ko-KR" altLang="en-US" sz="1700" dirty="0">
                <a:latin typeface="맑은 고딕"/>
                <a:ea typeface="맑은 고딕"/>
              </a:rPr>
              <a:t>활용 데이터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73862" y="1629332"/>
            <a:ext cx="968810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700" dirty="0">
                <a:latin typeface="맑은 고딕"/>
                <a:ea typeface="맑은 고딕"/>
              </a:rPr>
              <a:t> 문장 의미 </a:t>
            </a:r>
            <a:r>
              <a:rPr lang="ko-KR" altLang="en-US" sz="1700" dirty="0" err="1">
                <a:latin typeface="맑은 고딕"/>
                <a:ea typeface="맑은 고딕"/>
              </a:rPr>
              <a:t>태깅</a:t>
            </a:r>
            <a:r>
              <a:rPr lang="ko-KR" altLang="en-US" sz="1700" dirty="0">
                <a:latin typeface="맑은 고딕"/>
                <a:ea typeface="맑은 고딕"/>
              </a:rPr>
              <a:t> 데이터셋에 포함된 논문의 </a:t>
            </a:r>
            <a:r>
              <a:rPr lang="en-US" altLang="ko-KR" sz="1700" dirty="0">
                <a:latin typeface="맑은 고딕"/>
                <a:ea typeface="맑은 고딕"/>
              </a:rPr>
              <a:t>“</a:t>
            </a:r>
            <a:r>
              <a:rPr lang="ko-KR" altLang="en-US" sz="1700" dirty="0">
                <a:latin typeface="맑은 고딕"/>
                <a:ea typeface="맑은 고딕"/>
              </a:rPr>
              <a:t>문장 단위 텍스트</a:t>
            </a:r>
            <a:r>
              <a:rPr lang="en-US" altLang="ko-KR" sz="1700" dirty="0">
                <a:latin typeface="맑은 고딕"/>
                <a:ea typeface="맑은 고딕"/>
              </a:rPr>
              <a:t>”</a:t>
            </a:r>
            <a:r>
              <a:rPr lang="ko-KR" altLang="en-US" sz="1700" dirty="0">
                <a:latin typeface="맑은 고딕"/>
                <a:ea typeface="맑은 고딕"/>
              </a:rPr>
              <a:t>와 </a:t>
            </a:r>
            <a:r>
              <a:rPr lang="en-US" altLang="ko-KR" sz="1700" dirty="0">
                <a:latin typeface="맑은 고딕"/>
                <a:ea typeface="맑은 고딕"/>
              </a:rPr>
              <a:t>“</a:t>
            </a:r>
            <a:r>
              <a:rPr lang="ko-KR" altLang="en-US" sz="1700" dirty="0">
                <a:latin typeface="맑은 고딕"/>
                <a:ea typeface="맑은 고딕"/>
              </a:rPr>
              <a:t>본문 텍스트</a:t>
            </a:r>
            <a:r>
              <a:rPr lang="en-US" altLang="ko-KR" sz="1700" dirty="0">
                <a:latin typeface="맑은 고딕"/>
                <a:ea typeface="맑은 고딕"/>
              </a:rPr>
              <a:t>”</a:t>
            </a:r>
            <a:r>
              <a:rPr lang="ko-KR" altLang="en-US" sz="1700" dirty="0">
                <a:latin typeface="맑은 고딕"/>
                <a:ea typeface="맑은 고딕"/>
              </a:rPr>
              <a:t>를 대조하여</a:t>
            </a:r>
            <a:r>
              <a:rPr lang="en-US" altLang="ko-KR" sz="1700" dirty="0">
                <a:latin typeface="맑은 고딕"/>
                <a:ea typeface="맑은 고딕"/>
              </a:rPr>
              <a:t>,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700" b="1" dirty="0">
                <a:latin typeface="맑은 고딕"/>
                <a:ea typeface="맑은 고딕"/>
              </a:rPr>
              <a:t> </a:t>
            </a:r>
            <a:r>
              <a:rPr lang="ko-KR" altLang="en-US" sz="1700" b="1" u="sng" dirty="0">
                <a:solidFill>
                  <a:srgbClr val="C00000"/>
                </a:solidFill>
                <a:latin typeface="맑은 고딕"/>
                <a:ea typeface="맑은 고딕"/>
              </a:rPr>
              <a:t>논문 내 문장의 상대적 위치</a:t>
            </a:r>
            <a:r>
              <a:rPr lang="ko-KR" altLang="en-US" sz="1700" dirty="0">
                <a:latin typeface="맑은 고딕"/>
                <a:ea typeface="맑은 고딕"/>
              </a:rPr>
              <a:t>와 </a:t>
            </a:r>
            <a:r>
              <a:rPr lang="ko-KR" altLang="en-US" sz="1700" b="1" u="sng" dirty="0">
                <a:solidFill>
                  <a:srgbClr val="0070C0"/>
                </a:solidFill>
                <a:latin typeface="맑은 고딕"/>
                <a:ea typeface="맑은 고딕"/>
              </a:rPr>
              <a:t>섹션명</a:t>
            </a:r>
            <a:r>
              <a:rPr lang="ko-KR" altLang="en-US" sz="1700" dirty="0">
                <a:latin typeface="맑은 고딕"/>
                <a:ea typeface="맑은 고딕"/>
              </a:rPr>
              <a:t>을 가져와 추가 실험에 사용하였다</a:t>
            </a:r>
            <a:r>
              <a:rPr lang="en-US" altLang="ko-KR" sz="1700" dirty="0">
                <a:latin typeface="맑은 고딕"/>
                <a:ea typeface="맑은 고딕"/>
              </a:rPr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3824" y="4689900"/>
            <a:ext cx="4018633" cy="16439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b="44160"/>
          <a:stretch>
            <a:fillRect/>
          </a:stretch>
        </p:blipFill>
        <p:spPr>
          <a:xfrm>
            <a:off x="5078395" y="3039097"/>
            <a:ext cx="6615060" cy="32947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직사각형 24"/>
          <p:cNvSpPr/>
          <p:nvPr/>
        </p:nvSpPr>
        <p:spPr>
          <a:xfrm>
            <a:off x="5254305" y="3559268"/>
            <a:ext cx="6281490" cy="1399546"/>
          </a:xfrm>
          <a:prstGeom prst="rect">
            <a:avLst/>
          </a:prstGeom>
          <a:solidFill>
            <a:srgbClr val="EEEEEE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5220072" y="4739134"/>
            <a:ext cx="3238540" cy="1468828"/>
          </a:xfrm>
          <a:prstGeom prst="frame">
            <a:avLst>
              <a:gd name="adj1" fmla="val 6896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57"/>
              <p:cNvSpPr txBox="1">
                <a:spLocks noResize="1" noChangeShapeType="1" noTextEdit="1"/>
              </p:cNvSpPr>
              <p:nvPr/>
            </p:nvSpPr>
            <p:spPr>
              <a:xfrm>
                <a:off x="411144" y="2766106"/>
                <a:ext cx="4667250" cy="55245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1400">
                          <a:ea typeface="맑은 고딕" panose="020B0503020000020004" pitchFamily="50" charset="-127"/>
                        </a:rPr>
                        <m:t>논문</m:t>
                      </m:r>
                      <m:r>
                        <m:rPr>
                          <m:nor/>
                        </m:rPr>
                        <a:rPr sz="1400">
                          <a:ea typeface="맑은 고딕" panose="020B0503020000020004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sz="1400">
                          <a:ea typeface="맑은 고딕" panose="020B0503020000020004" pitchFamily="50" charset="-127"/>
                        </a:rPr>
                        <m:t>내</m:t>
                      </m:r>
                      <m:r>
                        <m:rPr>
                          <m:nor/>
                        </m:rPr>
                        <a:rPr sz="1400" b="0" i="0">
                          <a:ea typeface="맑은 고딕" panose="020B0503020000020004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sz="1400">
                          <a:ea typeface="맑은 고딕" panose="020B0503020000020004" pitchFamily="50" charset="-127"/>
                        </a:rPr>
                        <m:t>문장의</m:t>
                      </m:r>
                      <m:r>
                        <m:rPr>
                          <m:nor/>
                        </m:rPr>
                        <a:rPr sz="1400" b="0" i="0">
                          <a:ea typeface="맑은 고딕" panose="020B0503020000020004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sz="1400">
                          <a:ea typeface="맑은 고딕" panose="020B0503020000020004" pitchFamily="50" charset="-127"/>
                        </a:rPr>
                        <m:t>상대적</m:t>
                      </m:r>
                      <m:r>
                        <m:rPr>
                          <m:nor/>
                        </m:rPr>
                        <a:rPr sz="1400">
                          <a:ea typeface="맑은 고딕" panose="020B0503020000020004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sz="1400">
                          <a:ea typeface="맑은 고딕" panose="020B0503020000020004" pitchFamily="50" charset="-127"/>
                        </a:rPr>
                        <m:t>위치</m:t>
                      </m:r>
                      <m:r>
                        <a:rPr sz="14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400" i="1">
                              <a:latin typeface="Cambria Math"/>
                            </a:rPr>
                            <m:t>문장이</m:t>
                          </m:r>
                          <m:r>
                            <a:rPr sz="1400" b="0" i="1">
                              <a:latin typeface="Cambria Math"/>
                            </a:rPr>
                            <m:t> </m:t>
                          </m:r>
                          <m:r>
                            <a:rPr sz="1400" i="1">
                              <a:latin typeface="Cambria Math"/>
                            </a:rPr>
                            <m:t>속한</m:t>
                          </m:r>
                          <m:r>
                            <a:rPr sz="1400" b="0" i="1">
                              <a:latin typeface="Cambria Math"/>
                            </a:rPr>
                            <m:t> </m:t>
                          </m:r>
                          <m:r>
                            <a:rPr sz="1400" i="1">
                              <a:latin typeface="Cambria Math"/>
                            </a:rPr>
                            <m:t>섹션의</m:t>
                          </m:r>
                          <m:r>
                            <a:rPr sz="1400" b="0" i="1">
                              <a:latin typeface="Cambria Math"/>
                            </a:rPr>
                            <m:t> </m:t>
                          </m:r>
                          <m:r>
                            <a:rPr sz="1400" i="1">
                              <a:latin typeface="Cambria Math"/>
                            </a:rPr>
                            <m:t>인덱스</m:t>
                          </m:r>
                        </m:num>
                        <m:den>
                          <m:r>
                            <a:rPr sz="1400" i="1">
                              <a:latin typeface="Cambria Math"/>
                            </a:rPr>
                            <m:t>전체</m:t>
                          </m:r>
                          <m:r>
                            <a:rPr sz="1400" b="0" i="1">
                              <a:latin typeface="Cambria Math"/>
                            </a:rPr>
                            <m:t> </m:t>
                          </m:r>
                          <m:r>
                            <a:rPr sz="1400" i="1">
                              <a:latin typeface="Cambria Math"/>
                            </a:rPr>
                            <m:t>섹션</m:t>
                          </m:r>
                          <m:r>
                            <a:rPr sz="1400" b="0" i="1">
                              <a:latin typeface="Cambria Math"/>
                            </a:rPr>
                            <m:t> </m:t>
                          </m:r>
                          <m:r>
                            <a:rPr sz="1400" i="1">
                              <a:latin typeface="Cambria Math"/>
                            </a:rPr>
                            <m:t>수</m:t>
                          </m:r>
                          <m:r>
                            <a:rPr sz="1400" b="0" i="1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dirty="0"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1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44" y="2766106"/>
                <a:ext cx="4667250" cy="5524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액자 21"/>
          <p:cNvSpPr/>
          <p:nvPr/>
        </p:nvSpPr>
        <p:spPr>
          <a:xfrm>
            <a:off x="5220073" y="3213157"/>
            <a:ext cx="1677593" cy="409485"/>
          </a:xfrm>
          <a:prstGeom prst="frame">
            <a:avLst>
              <a:gd name="adj1" fmla="val 18500"/>
            </a:avLst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  <a:effectLst>
            <a:outerShdw blurRad="50800" dist="38100" dir="2700000" algn="tl" rotWithShape="0">
              <a:srgbClr val="000000">
                <a:alpha val="3176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latin typeface="Cambria Math"/>
              <a:ea typeface="맑은 고딕" panose="020B0503020000020004" pitchFamily="50" charset="-127"/>
              <a:cs typeface="Cambria Math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681BCD-D404-5CA1-3236-21BFAEE6F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96" b="4852"/>
          <a:stretch/>
        </p:blipFill>
        <p:spPr>
          <a:xfrm>
            <a:off x="580416" y="5323546"/>
            <a:ext cx="4032041" cy="1086087"/>
          </a:xfrm>
          <a:prstGeom prst="rect">
            <a:avLst/>
          </a:prstGeom>
          <a:effectLst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8E35AC1-5A28-721A-CC08-C43CFD474631}"/>
              </a:ext>
            </a:extLst>
          </p:cNvPr>
          <p:cNvSpPr/>
          <p:nvPr/>
        </p:nvSpPr>
        <p:spPr>
          <a:xfrm>
            <a:off x="745522" y="5261760"/>
            <a:ext cx="2719633" cy="8718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3598" y="5637084"/>
            <a:ext cx="3920849" cy="529304"/>
          </a:xfrm>
          <a:prstGeom prst="rect">
            <a:avLst/>
          </a:prstGeom>
          <a:solidFill>
            <a:srgbClr val="EEEEEE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cxnSp>
        <p:nvCxnSpPr>
          <p:cNvPr id="30" name="연결선: 구부러짐 29"/>
          <p:cNvCxnSpPr>
            <a:cxnSpLocks/>
            <a:stCxn id="27" idx="1"/>
            <a:endCxn id="23" idx="3"/>
          </p:cNvCxnSpPr>
          <p:nvPr/>
        </p:nvCxnSpPr>
        <p:spPr>
          <a:xfrm rot="10800000">
            <a:off x="3431524" y="5473338"/>
            <a:ext cx="1788549" cy="211"/>
          </a:xfrm>
          <a:prstGeom prst="curvedConnector3">
            <a:avLst>
              <a:gd name="adj1" fmla="val 50000"/>
            </a:avLst>
          </a:prstGeom>
          <a:ln w="28575">
            <a:solidFill>
              <a:srgbClr val="060D1A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액자 25"/>
          <p:cNvSpPr/>
          <p:nvPr/>
        </p:nvSpPr>
        <p:spPr>
          <a:xfrm>
            <a:off x="745521" y="4911265"/>
            <a:ext cx="2036675" cy="381831"/>
          </a:xfrm>
          <a:prstGeom prst="frame">
            <a:avLst>
              <a:gd name="adj1" fmla="val 18500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29" name="연결선: 구부러짐 28"/>
          <p:cNvCxnSpPr>
            <a:cxnSpLocks/>
            <a:stCxn id="32" idx="1"/>
            <a:endCxn id="26" idx="3"/>
          </p:cNvCxnSpPr>
          <p:nvPr/>
        </p:nvCxnSpPr>
        <p:spPr>
          <a:xfrm rot="10800000" flipV="1">
            <a:off x="2782197" y="3417899"/>
            <a:ext cx="2437877" cy="1684281"/>
          </a:xfrm>
          <a:prstGeom prst="curvedConnector3">
            <a:avLst>
              <a:gd name="adj1" fmla="val 50000"/>
            </a:avLst>
          </a:prstGeom>
          <a:ln w="28575">
            <a:solidFill>
              <a:srgbClr val="060D1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액자 22"/>
          <p:cNvSpPr/>
          <p:nvPr/>
        </p:nvSpPr>
        <p:spPr>
          <a:xfrm>
            <a:off x="745522" y="5269473"/>
            <a:ext cx="2686001" cy="407728"/>
          </a:xfrm>
          <a:prstGeom prst="frame">
            <a:avLst>
              <a:gd name="adj1" fmla="val 18500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id="{478EB874-3102-39F3-72A9-1627A732F113}"/>
              </a:ext>
            </a:extLst>
          </p:cNvPr>
          <p:cNvSpPr txBox="1"/>
          <p:nvPr/>
        </p:nvSpPr>
        <p:spPr>
          <a:xfrm>
            <a:off x="1940712" y="2354432"/>
            <a:ext cx="66271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/>
              <a:buNone/>
              <a:defRPr/>
            </a:pPr>
            <a:r>
              <a:rPr kumimoji="0" lang="ko-KR" altLang="en-US" sz="16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예시</a:t>
            </a:r>
            <a:r>
              <a:rPr kumimoji="0" lang="en-US" altLang="ko-KR" sz="16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16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600" b="1" i="1" u="sng" strike="noStrike" kern="1200" cap="none" spc="0" normalizeH="0" baseline="0" dirty="0">
                <a:solidFill>
                  <a:srgbClr val="B21010"/>
                </a:solidFill>
                <a:latin typeface="맑은 고딕"/>
                <a:ea typeface="맑은 고딕"/>
              </a:rPr>
              <a:t>0.9781</a:t>
            </a:r>
            <a:r>
              <a:rPr kumimoji="0" lang="ko-KR" altLang="en-US" sz="1600" b="1" i="1" strike="noStrike" kern="1200" cap="none" spc="0" normalizeH="0" baseline="0" dirty="0">
                <a:solidFill>
                  <a:srgbClr val="B2101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600" b="0" i="1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kumimoji="0" lang="en-US" altLang="ko-KR" sz="16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SEP]</a:t>
            </a:r>
            <a:r>
              <a:rPr kumimoji="0" lang="ko-KR" altLang="en-US" sz="16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b="1" i="1" u="none" strike="noStrike" kern="1200" cap="none" spc="0" normalizeH="0" baseline="0" dirty="0">
                <a:solidFill>
                  <a:srgbClr val="0070C0"/>
                </a:solidFill>
                <a:latin typeface="맑은 고딕"/>
                <a:ea typeface="맑은 고딕"/>
              </a:rPr>
              <a:t>결론</a:t>
            </a:r>
            <a:r>
              <a:rPr kumimoji="0" lang="ko-KR" altLang="en-US" sz="16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6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[SEP]</a:t>
            </a:r>
            <a:r>
              <a:rPr kumimoji="0" lang="ko-KR" altLang="en-US" sz="1600" b="0" i="1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문장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1B35B8-AE8D-5ECB-F083-45D6734FD9BE}"/>
              </a:ext>
            </a:extLst>
          </p:cNvPr>
          <p:cNvSpPr txBox="1"/>
          <p:nvPr/>
        </p:nvSpPr>
        <p:spPr>
          <a:xfrm>
            <a:off x="1173862" y="6375314"/>
            <a:ext cx="4351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100" dirty="0"/>
              <a:t>국내 논문 문장 의미 </a:t>
            </a:r>
            <a:r>
              <a:rPr lang="ko-KR" altLang="en-US" sz="1100" dirty="0" err="1"/>
              <a:t>태깅</a:t>
            </a:r>
            <a:r>
              <a:rPr lang="ko-KR" altLang="en-US" sz="1100" dirty="0"/>
              <a:t> 데이터셋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28FE1A-CA68-9AE4-67CB-F0A54F4FA996}"/>
              </a:ext>
            </a:extLst>
          </p:cNvPr>
          <p:cNvSpPr txBox="1"/>
          <p:nvPr/>
        </p:nvSpPr>
        <p:spPr>
          <a:xfrm>
            <a:off x="7341643" y="6363429"/>
            <a:ext cx="4351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100" dirty="0"/>
              <a:t>국내 논문 전문 텍스트데이터셋</a:t>
            </a:r>
            <a:r>
              <a:rPr lang="en-US" altLang="ko-KR" sz="1100" dirty="0"/>
              <a:t>&gt;</a:t>
            </a:r>
            <a:endParaRPr lang="ko-KR" altLang="en-US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6204" y="694800"/>
            <a:ext cx="1987936" cy="570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latin typeface="맑은 고딕"/>
                <a:ea typeface="맑은 고딕"/>
              </a:rPr>
              <a:t>제안 모델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720000" y="1260000"/>
            <a:ext cx="10881827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/>
              <a:buChar char="§"/>
              <a:defRPr/>
            </a:pPr>
            <a:r>
              <a:rPr lang="ko-KR" altLang="en-US" b="1" dirty="0">
                <a:latin typeface="맑은 고딕"/>
                <a:ea typeface="맑은 고딕"/>
              </a:rPr>
              <a:t>계층적 </a:t>
            </a:r>
            <a:r>
              <a:rPr lang="en-US" altLang="ko-KR" sz="2000" b="1" dirty="0">
                <a:ea typeface="맑은 고딕"/>
              </a:rPr>
              <a:t>loss, representation </a:t>
            </a:r>
            <a:r>
              <a:rPr lang="ko-KR" altLang="en-US" b="1" dirty="0">
                <a:latin typeface="맑은 고딕"/>
                <a:ea typeface="맑은 고딕"/>
              </a:rPr>
              <a:t>및 레이블 </a:t>
            </a:r>
            <a:r>
              <a:rPr lang="ko-KR" altLang="en-US" b="1" dirty="0" err="1">
                <a:latin typeface="맑은 고딕"/>
                <a:ea typeface="맑은 고딕"/>
              </a:rPr>
              <a:t>임베딩을</a:t>
            </a:r>
            <a:r>
              <a:rPr lang="ko-KR" altLang="en-US" b="1" dirty="0">
                <a:latin typeface="맑은 고딕"/>
                <a:ea typeface="맑은 고딕"/>
              </a:rPr>
              <a:t> 활용한 수사학적 논문 문장 분류 모델</a:t>
            </a:r>
          </a:p>
          <a:p>
            <a:pPr algn="r">
              <a:spcAft>
                <a:spcPts val="600"/>
              </a:spcAft>
              <a:defRPr/>
            </a:pPr>
            <a:r>
              <a:rPr lang="en-US" altLang="ko-KR" b="1" i="1" dirty="0">
                <a:solidFill>
                  <a:srgbClr val="676767"/>
                </a:solidFill>
                <a:ea typeface="맑은 고딕"/>
              </a:rPr>
              <a:t>Hierarchical classification with hierarchical loss, representation and trainable label embedding</a:t>
            </a:r>
            <a:r>
              <a:rPr lang="ko-KR" altLang="en-US" b="1" i="1" dirty="0">
                <a:solidFill>
                  <a:srgbClr val="676767"/>
                </a:solidFill>
                <a:ea typeface="맑은 고딕"/>
              </a:rPr>
              <a:t> </a:t>
            </a:r>
            <a:r>
              <a:rPr lang="en-US" altLang="ko-KR" b="1" i="1" dirty="0">
                <a:solidFill>
                  <a:srgbClr val="676767"/>
                </a:solidFill>
                <a:ea typeface="맑은 고딕"/>
              </a:rPr>
              <a:t> </a:t>
            </a:r>
            <a:endParaRPr lang="en-US" altLang="ko-KR" sz="2000" dirty="0">
              <a:ea typeface="맑은 고딕"/>
            </a:endParaRPr>
          </a:p>
        </p:txBody>
      </p:sp>
      <p:sp>
        <p:nvSpPr>
          <p:cNvPr id="201" name="오른쪽 대괄호 200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202" name="직선 연결선 201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9"/>
          <p:cNvSpPr txBox="1"/>
          <p:nvPr/>
        </p:nvSpPr>
        <p:spPr>
          <a:xfrm>
            <a:off x="694661" y="2692235"/>
            <a:ext cx="10802677" cy="2343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kumimoji="0" lang="ko-KR" altLang="en-US" sz="1800" b="1" i="0" u="none" strike="noStrike" kern="1200" cap="none" spc="0" normalizeH="0" baseline="0" dirty="0">
                <a:effectLst/>
                <a:latin typeface="맑은 고딕"/>
                <a:ea typeface="맑은 고딕"/>
              </a:rPr>
              <a:t> 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C00000"/>
                </a:solidFill>
                <a:effectLst/>
                <a:latin typeface="맑은 고딕"/>
                <a:ea typeface="맑은 고딕"/>
              </a:rPr>
              <a:t>계층적 손실함수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404040"/>
                </a:solidFill>
                <a:effectLst/>
                <a:latin typeface="맑은 고딕"/>
                <a:ea typeface="맑은 고딕"/>
              </a:rPr>
              <a:t>를 통한 카테고리 예측 및 계층 구조 학습</a:t>
            </a:r>
            <a:endParaRPr kumimoji="0" lang="en-US" altLang="ko-KR" sz="1800" b="1" i="0" u="none" strike="noStrike" kern="1200" cap="none" spc="0" normalizeH="0" baseline="0" dirty="0">
              <a:solidFill>
                <a:srgbClr val="404040"/>
              </a:solidFill>
              <a:effectLst/>
              <a:latin typeface="맑은 고딕"/>
              <a:ea typeface="맑은 고딕"/>
            </a:endParaRPr>
          </a:p>
          <a:p>
            <a:pPr marL="257040" lvl="0" indent="-25704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srgbClr val="404040"/>
                </a:solidFill>
                <a:effectLst/>
                <a:latin typeface="맑은 고딕"/>
                <a:ea typeface="맑은 고딕"/>
              </a:rPr>
              <a:t> 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C00000"/>
                </a:solidFill>
                <a:effectLst/>
                <a:latin typeface="맑은 고딕"/>
                <a:ea typeface="맑은 고딕"/>
              </a:rPr>
              <a:t>계층적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C00000"/>
                </a:solidFill>
                <a:effectLst/>
                <a:ea typeface="맑은 고딕"/>
              </a:rPr>
              <a:t>representation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404040"/>
                </a:solidFill>
                <a:effectLst/>
                <a:latin typeface="맑은 고딕"/>
                <a:ea typeface="맑은 고딕"/>
              </a:rPr>
              <a:t>을 통한 대분류와 세부분류 사이 정보 공유</a:t>
            </a:r>
          </a:p>
          <a:p>
            <a:pPr marL="257040" lvl="0" indent="-25704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404040"/>
                </a:solidFill>
                <a:effectLst/>
                <a:ea typeface="맑은 고딕"/>
              </a:rPr>
              <a:t> </a:t>
            </a:r>
            <a:r>
              <a:rPr kumimoji="0" lang="en-US" altLang="ko-KR" sz="2000" b="1" i="0" u="none" strike="noStrike" kern="1200" cap="none" spc="0" normalizeH="0" baseline="0" dirty="0" err="1">
                <a:solidFill>
                  <a:srgbClr val="404040"/>
                </a:solidFill>
                <a:effectLst/>
                <a:ea typeface="맑은 고딕"/>
              </a:rPr>
              <a:t>KorSciBERT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404040"/>
                </a:solidFill>
                <a:effectLst/>
                <a:latin typeface="맑은 고딕"/>
                <a:ea typeface="맑은 고딕"/>
              </a:rPr>
              <a:t>와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404040"/>
                </a:solidFill>
                <a:effectLst/>
                <a:ea typeface="맑은 고딕"/>
              </a:rPr>
              <a:t>Bi-LSTM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404040"/>
                </a:solidFill>
                <a:effectLst/>
                <a:latin typeface="맑은 고딕"/>
                <a:ea typeface="맑은 고딕"/>
              </a:rPr>
              <a:t>을 활용한 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C00000"/>
                </a:solidFill>
                <a:effectLst/>
                <a:latin typeface="맑은 고딕"/>
                <a:ea typeface="맑은 고딕"/>
              </a:rPr>
              <a:t>레이블 </a:t>
            </a:r>
            <a:r>
              <a:rPr kumimoji="0" lang="ko-KR" altLang="en-US" sz="1800" b="1" i="0" u="none" strike="noStrike" kern="1200" cap="none" spc="0" normalizeH="0" baseline="0" dirty="0" err="1">
                <a:solidFill>
                  <a:srgbClr val="C00000"/>
                </a:solidFill>
                <a:effectLst/>
                <a:latin typeface="맑은 고딕"/>
                <a:ea typeface="맑은 고딕"/>
              </a:rPr>
              <a:t>임베딩</a:t>
            </a:r>
            <a:endParaRPr kumimoji="0" lang="ko-KR" altLang="en-US" sz="1800" b="1" i="0" u="none" strike="noStrike" kern="1200" cap="none" spc="0" normalizeH="0" baseline="0" dirty="0">
              <a:solidFill>
                <a:srgbClr val="C00000"/>
              </a:solidFill>
              <a:effectLst/>
              <a:latin typeface="맑은 고딕"/>
              <a:ea typeface="맑은 고딕"/>
            </a:endParaRPr>
          </a:p>
          <a:p>
            <a:pPr marL="257040" lvl="0" indent="-25704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kumimoji="0" lang="ko-KR" altLang="en-US" sz="1800" b="1" i="0" u="none" strike="noStrike" kern="1200" cap="none" spc="0" normalizeH="0" baseline="0" dirty="0">
                <a:effectLst/>
                <a:latin typeface="맑은 고딕"/>
                <a:ea typeface="맑은 고딕"/>
              </a:rPr>
              <a:t> 논문 전문 데이터셋의 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C00000"/>
                </a:solidFill>
                <a:effectLst/>
                <a:latin typeface="맑은 고딕"/>
                <a:ea typeface="맑은 고딕"/>
              </a:rPr>
              <a:t>섹션명</a:t>
            </a:r>
            <a:r>
              <a:rPr kumimoji="0" lang="ko-KR" altLang="en-US" sz="1800" b="1" i="0" u="none" strike="noStrike" kern="1200" cap="none" spc="0" normalizeH="0" baseline="0" dirty="0">
                <a:effectLst/>
                <a:latin typeface="맑은 고딕"/>
                <a:ea typeface="맑은 고딕"/>
              </a:rPr>
              <a:t>과 논문 내 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C00000"/>
                </a:solidFill>
                <a:effectLst/>
                <a:latin typeface="맑은 고딕"/>
                <a:ea typeface="맑은 고딕"/>
              </a:rPr>
              <a:t>문장의 상대적 위치 </a:t>
            </a:r>
            <a:r>
              <a:rPr kumimoji="0" lang="ko-KR" altLang="en-US" sz="1800" b="1" i="0" u="none" strike="noStrike" kern="1200" cap="none" spc="0" normalizeH="0" baseline="0" dirty="0">
                <a:effectLst/>
                <a:latin typeface="맑은 고딕"/>
                <a:ea typeface="맑은 고딕"/>
              </a:rPr>
              <a:t>활용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B0A0F-E54B-715E-1B3E-D8DCF2C2510E}"/>
              </a:ext>
            </a:extLst>
          </p:cNvPr>
          <p:cNvSpPr txBox="1"/>
          <p:nvPr/>
        </p:nvSpPr>
        <p:spPr>
          <a:xfrm>
            <a:off x="7467475" y="200250"/>
            <a:ext cx="414410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700" dirty="0">
                <a:latin typeface="맑은 고딕"/>
                <a:ea typeface="맑은 고딕"/>
              </a:rPr>
              <a:t>3. </a:t>
            </a:r>
            <a:r>
              <a:rPr lang="ko-KR" altLang="en-US" sz="1700" dirty="0">
                <a:latin typeface="맑은 고딕"/>
                <a:ea typeface="맑은 고딕"/>
              </a:rPr>
              <a:t>모델 개발 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6204" y="694800"/>
            <a:ext cx="1987936" cy="570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latin typeface="맑은 고딕"/>
                <a:ea typeface="맑은 고딕"/>
              </a:rPr>
              <a:t>제안 모델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000" y="1260000"/>
            <a:ext cx="3182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/>
              <a:buChar char="§"/>
              <a:defRPr/>
            </a:pPr>
            <a:r>
              <a:rPr lang="ko-KR" altLang="en-US" b="1">
                <a:latin typeface="맑은 고딕"/>
                <a:ea typeface="맑은 고딕"/>
              </a:rPr>
              <a:t>전체 모델 구조</a:t>
            </a:r>
            <a:r>
              <a:rPr lang="en-US" altLang="ko-KR" b="1">
                <a:latin typeface="맑은 고딕"/>
                <a:ea typeface="맑은 고딕"/>
              </a:rPr>
              <a:t> </a:t>
            </a:r>
          </a:p>
        </p:txBody>
      </p:sp>
      <p:sp>
        <p:nvSpPr>
          <p:cNvPr id="13" name="오른쪽 대괄호 12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621191-0D3D-4504-BF84-4A7687E2FF62}"/>
              </a:ext>
            </a:extLst>
          </p:cNvPr>
          <p:cNvGrpSpPr/>
          <p:nvPr/>
        </p:nvGrpSpPr>
        <p:grpSpPr>
          <a:xfrm>
            <a:off x="1084416" y="1579403"/>
            <a:ext cx="10023168" cy="4572890"/>
            <a:chOff x="1084416" y="1715572"/>
            <a:chExt cx="10023168" cy="457289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/>
            <a:srcRect l="2920" t="4560" r="2020" b="3650"/>
            <a:stretch>
              <a:fillRect/>
            </a:stretch>
          </p:blipFill>
          <p:spPr>
            <a:xfrm>
              <a:off x="1084416" y="1715572"/>
              <a:ext cx="10023168" cy="457289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410706" y="2301742"/>
              <a:ext cx="3390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 i="1">
                  <a:latin typeface="맑은 고딕"/>
                  <a:ea typeface="맑은 고딕"/>
                  <a:cs typeface="Times New Roman"/>
                </a:rPr>
                <a:t>y</a:t>
              </a:r>
              <a:r>
                <a:rPr lang="en-US" altLang="ko-KR" sz="1200" b="1" i="1" baseline="-25000">
                  <a:latin typeface="맑은 고딕"/>
                  <a:ea typeface="맑은 고딕"/>
                  <a:cs typeface="Times New Roman"/>
                </a:rPr>
                <a:t>c</a:t>
              </a:r>
              <a:endParaRPr lang="ko-KR" altLang="en-US" sz="1200" b="1" i="1" baseline="-25000"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98707" y="1829809"/>
              <a:ext cx="3390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b="1" i="1">
                  <a:latin typeface="맑은 고딕"/>
                  <a:ea typeface="맑은 고딕"/>
                  <a:cs typeface="Times New Roman"/>
                </a:rPr>
                <a:t>y</a:t>
              </a:r>
              <a:r>
                <a:rPr lang="en-US" altLang="ko-KR" sz="1200" b="1" i="1" baseline="-25000">
                  <a:latin typeface="맑은 고딕"/>
                  <a:ea typeface="맑은 고딕"/>
                  <a:cs typeface="Times New Roman"/>
                </a:rPr>
                <a:t>f</a:t>
              </a:r>
              <a:endParaRPr lang="ko-KR" altLang="en-US" sz="1200" b="1" i="1" baseline="-25000"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722327" y="3352800"/>
              <a:ext cx="2132184" cy="270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 dirty="0">
                <a:solidFill>
                  <a:srgbClr val="FFFFFF"/>
                </a:solidFill>
                <a:latin typeface="Cambria Math"/>
                <a:ea typeface="맑은 고딕" panose="020B0503020000020004" pitchFamily="50" charset="-127"/>
                <a:cs typeface="Cambria Math"/>
              </a:endParaRPr>
            </a:p>
          </p:txBody>
        </p:sp>
        <p:pic>
          <p:nvPicPr>
            <p:cNvPr id="24" name="그림 18"/>
            <p:cNvPicPr>
              <a:picLocks noChangeAspect="1"/>
            </p:cNvPicPr>
            <p:nvPr/>
          </p:nvPicPr>
          <p:blipFill rotWithShape="1">
            <a:blip r:embed="rId3"/>
            <a:srcRect l="56080" t="39140" r="41760" b="58390"/>
            <a:stretch>
              <a:fillRect/>
            </a:stretch>
          </p:blipFill>
          <p:spPr>
            <a:xfrm>
              <a:off x="7532148" y="3383870"/>
              <a:ext cx="363075" cy="19661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9C1E96D-8840-B053-79BB-9E3800843457}"/>
              </a:ext>
            </a:extLst>
          </p:cNvPr>
          <p:cNvSpPr txBox="1"/>
          <p:nvPr/>
        </p:nvSpPr>
        <p:spPr>
          <a:xfrm>
            <a:off x="7467475" y="200250"/>
            <a:ext cx="414410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700" dirty="0">
                <a:latin typeface="맑은 고딕"/>
                <a:ea typeface="맑은 고딕"/>
              </a:rPr>
              <a:t>3. </a:t>
            </a:r>
            <a:r>
              <a:rPr lang="ko-KR" altLang="en-US" sz="1700" dirty="0">
                <a:latin typeface="맑은 고딕"/>
                <a:ea typeface="맑은 고딕"/>
              </a:rPr>
              <a:t>모델 개발 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rcRect l="2920" t="4560" r="2020" b="3650"/>
          <a:stretch>
            <a:fillRect/>
          </a:stretch>
        </p:blipFill>
        <p:spPr>
          <a:xfrm>
            <a:off x="8649443" y="557135"/>
            <a:ext cx="3037928" cy="1386000"/>
          </a:xfrm>
          <a:prstGeom prst="rect">
            <a:avLst/>
          </a:prstGeom>
        </p:spPr>
      </p:pic>
      <p:sp>
        <p:nvSpPr>
          <p:cNvPr id="3" name="슬라이드 번호 개체 틀 54"/>
          <p:cNvSpPr>
            <a:spLocks noGrp="1"/>
          </p:cNvSpPr>
          <p:nvPr>
            <p:ph type="sldNum" sz="quarter" idx="12"/>
          </p:nvPr>
        </p:nvSpPr>
        <p:spPr>
          <a:xfrm>
            <a:off x="8868383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043FA1D0-413D-4C41-9C9E-6EE73752BAF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0000" y="1260000"/>
            <a:ext cx="5929145" cy="366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/>
              <a:buChar char="§"/>
              <a:defRPr/>
            </a:pPr>
            <a:r>
              <a:rPr lang="ko-KR" altLang="en-US" b="1">
                <a:latin typeface="맑은 고딕"/>
                <a:ea typeface="맑은 고딕"/>
              </a:rPr>
              <a:t>사전 학습 모델을 활용한 레이블 임베딩 테이블 </a:t>
            </a:r>
            <a:r>
              <a:rPr lang="en-US" altLang="ko-KR" b="1">
                <a:latin typeface="맑은 고딕"/>
                <a:ea typeface="맑은 고딕"/>
              </a:rPr>
              <a:t> </a:t>
            </a:r>
          </a:p>
        </p:txBody>
      </p:sp>
      <p:sp>
        <p:nvSpPr>
          <p:cNvPr id="15" name="오른쪽 대괄호 14"/>
          <p:cNvSpPr/>
          <p:nvPr/>
        </p:nvSpPr>
        <p:spPr>
          <a:xfrm rot="16200000">
            <a:off x="5960930" y="-4856400"/>
            <a:ext cx="270139" cy="11031167"/>
          </a:xfrm>
          <a:prstGeom prst="rightBracket">
            <a:avLst>
              <a:gd name="adj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80416" y="6339600"/>
            <a:ext cx="1103116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6204" y="694800"/>
            <a:ext cx="1987936" cy="570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latin typeface="맑은 고딕"/>
                <a:ea typeface="맑은 고딕"/>
              </a:rPr>
              <a:t>제안 모델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l="2480" t="6890" r="2660" b="8660"/>
          <a:stretch>
            <a:fillRect/>
          </a:stretch>
        </p:blipFill>
        <p:spPr>
          <a:xfrm>
            <a:off x="525858" y="1924502"/>
            <a:ext cx="6256302" cy="408391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950447" y="2539850"/>
            <a:ext cx="4754783" cy="1295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700" u="none" dirty="0">
                <a:latin typeface="맑은 고딕"/>
                <a:ea typeface="맑은 고딕"/>
              </a:rPr>
              <a:t>사전 학습 언어모델</a:t>
            </a:r>
            <a:r>
              <a:rPr lang="en-US" altLang="ko-KR" sz="1700" u="none" dirty="0">
                <a:latin typeface="맑은 고딕"/>
                <a:ea typeface="맑은 고딕"/>
              </a:rPr>
              <a:t>(</a:t>
            </a:r>
            <a:r>
              <a:rPr lang="en-US" altLang="ko-KR" sz="1700" u="none" dirty="0" err="1">
                <a:ea typeface="맑은 고딕"/>
              </a:rPr>
              <a:t>KorSciBERT</a:t>
            </a:r>
            <a:r>
              <a:rPr lang="en-US" altLang="ko-KR" sz="1700" u="none" dirty="0">
                <a:latin typeface="맑은 고딕"/>
                <a:ea typeface="맑은 고딕"/>
              </a:rPr>
              <a:t>)</a:t>
            </a:r>
            <a:r>
              <a:rPr lang="ko-KR" altLang="en-US" sz="1700" u="none" dirty="0">
                <a:latin typeface="맑은 고딕"/>
                <a:ea typeface="맑은 고딕"/>
              </a:rPr>
              <a:t>을 사용하여</a:t>
            </a:r>
            <a:r>
              <a:rPr lang="en-US" altLang="ko-KR" sz="1700" u="none" dirty="0">
                <a:latin typeface="맑은 고딕"/>
                <a:ea typeface="맑은 고딕"/>
              </a:rPr>
              <a:t> </a:t>
            </a:r>
            <a:r>
              <a:rPr lang="ko-KR" altLang="en-US" sz="1700" u="none" dirty="0">
                <a:latin typeface="맑은 고딕"/>
                <a:ea typeface="맑은 고딕"/>
              </a:rPr>
              <a:t>레이블 </a:t>
            </a:r>
            <a:r>
              <a:rPr lang="ko-KR" altLang="en-US" sz="1700" u="none" dirty="0" err="1">
                <a:latin typeface="맑은 고딕"/>
                <a:ea typeface="맑은 고딕"/>
              </a:rPr>
              <a:t>임베딩</a:t>
            </a:r>
            <a:r>
              <a:rPr lang="ko-KR" altLang="en-US" sz="1700" u="none" dirty="0">
                <a:latin typeface="맑은 고딕"/>
                <a:ea typeface="맑은 고딕"/>
              </a:rPr>
              <a:t> 테이블 초기화</a:t>
            </a:r>
            <a:endParaRPr lang="en-US" altLang="ko-KR" sz="1700" u="none" dirty="0">
              <a:latin typeface="맑은 고딕"/>
              <a:ea typeface="맑은 고딕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ko-KR" altLang="en-US" sz="1100" u="none" dirty="0">
              <a:latin typeface="맑은 고딕"/>
              <a:ea typeface="맑은 고딕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700" dirty="0">
                <a:latin typeface="맑은 고딕"/>
                <a:ea typeface="맑은 고딕"/>
              </a:rPr>
              <a:t>학습과 함께 파라미터 업데이트</a:t>
            </a:r>
          </a:p>
        </p:txBody>
      </p:sp>
      <p:sp>
        <p:nvSpPr>
          <p:cNvPr id="31" name="직사각형 10"/>
          <p:cNvSpPr/>
          <p:nvPr/>
        </p:nvSpPr>
        <p:spPr>
          <a:xfrm>
            <a:off x="9356392" y="831455"/>
            <a:ext cx="549869" cy="417465"/>
          </a:xfrm>
          <a:prstGeom prst="rect">
            <a:avLst/>
          </a:prstGeom>
          <a:noFill/>
          <a:ln w="19050" cap="flat" cmpd="sng" algn="ctr">
            <a:solidFill>
              <a:srgbClr val="B21010">
                <a:alpha val="100000"/>
              </a:srgbClr>
            </a:solidFill>
            <a:prstDash val="sysDash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2" name="직사각형 10"/>
          <p:cNvSpPr/>
          <p:nvPr/>
        </p:nvSpPr>
        <p:spPr>
          <a:xfrm>
            <a:off x="11147978" y="592518"/>
            <a:ext cx="557252" cy="801418"/>
          </a:xfrm>
          <a:prstGeom prst="rect">
            <a:avLst/>
          </a:prstGeom>
          <a:noFill/>
          <a:ln w="19050" cap="flat" cmpd="sng" algn="ctr">
            <a:solidFill>
              <a:srgbClr val="B21010">
                <a:alpha val="100000"/>
              </a:srgbClr>
            </a:solidFill>
            <a:prstDash val="sysDash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E79EE4-F441-45CE-A69D-94A04BEDB5F8}"/>
              </a:ext>
            </a:extLst>
          </p:cNvPr>
          <p:cNvSpPr txBox="1"/>
          <p:nvPr/>
        </p:nvSpPr>
        <p:spPr>
          <a:xfrm>
            <a:off x="7467475" y="200250"/>
            <a:ext cx="414410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700" dirty="0">
                <a:latin typeface="맑은 고딕"/>
                <a:ea typeface="맑은 고딕"/>
              </a:rPr>
              <a:t>3. </a:t>
            </a:r>
            <a:r>
              <a:rPr lang="ko-KR" altLang="en-US" sz="1700" dirty="0">
                <a:latin typeface="맑은 고딕"/>
                <a:ea typeface="맑은 고딕"/>
              </a:rPr>
              <a:t>모델 개발 방법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Cambria Math"/>
        <a:ea typeface="맑은 고딕"/>
        <a:cs typeface=""/>
      </a:majorFont>
      <a:minorFont>
        <a:latin typeface="Cambria Math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89C2881E5AD6E4D873C31BEFDA80124" ma:contentTypeVersion="10" ma:contentTypeDescription="새 문서를 만듭니다." ma:contentTypeScope="" ma:versionID="8376ca218945221e15a2b33ae247f44a">
  <xsd:schema xmlns:xsd="http://www.w3.org/2001/XMLSchema" xmlns:xs="http://www.w3.org/2001/XMLSchema" xmlns:p="http://schemas.microsoft.com/office/2006/metadata/properties" xmlns:ns3="6ecd3be7-8a41-4b6d-ba86-5a008bfbd027" targetNamespace="http://schemas.microsoft.com/office/2006/metadata/properties" ma:root="true" ma:fieldsID="cf309709c3a4530f96920cc7dc8ff582" ns3:_="">
    <xsd:import namespace="6ecd3be7-8a41-4b6d-ba86-5a008bfbd0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cd3be7-8a41-4b6d-ba86-5a008bfbd0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C45B77-C992-4781-B24D-CC50075DE3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cd3be7-8a41-4b6d-ba86-5a008bfbd0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985D92-BEC5-4C5D-A4AB-1D13A958D5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9AC3F5-FD0D-43C3-B241-8A165113D1FF}">
  <ds:schemaRefs>
    <ds:schemaRef ds:uri="http://purl.org/dc/elements/1.1/"/>
    <ds:schemaRef ds:uri="http://schemas.microsoft.com/office/2006/metadata/properties"/>
    <ds:schemaRef ds:uri="http://purl.org/dc/terms/"/>
    <ds:schemaRef ds:uri="6ecd3be7-8a41-4b6d-ba86-5a008bfbd0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2111</Words>
  <Application>Microsoft Office PowerPoint</Application>
  <PresentationFormat>와이드스크린</PresentationFormat>
  <Paragraphs>367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맑은 고딕</vt:lpstr>
      <vt:lpstr>함초롬바탕</vt:lpstr>
      <vt:lpstr>Arial</vt:lpstr>
      <vt:lpstr>Calibri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영화 김</dc:creator>
  <cp:lastModifiedBy>영화 김</cp:lastModifiedBy>
  <cp:revision>374</cp:revision>
  <dcterms:created xsi:type="dcterms:W3CDTF">2022-11-15T19:56:57Z</dcterms:created>
  <dcterms:modified xsi:type="dcterms:W3CDTF">2022-11-28T07:28:30Z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0x010100789C2881E5AD6E4D873C31BEFDA80124</vt:lpwstr>
  </property>
</Properties>
</file>