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aleway Bold" charset="1" panose="00000000000000000000"/>
      <p:regular r:id="rId16"/>
    </p:embeddedFont>
    <p:embeddedFont>
      <p:font typeface="Open Sans" charset="1" panose="020B0606030504020204"/>
      <p:regular r:id="rId17"/>
    </p:embeddedFont>
    <p:embeddedFont>
      <p:font typeface="League Spartan" charset="1" panose="00000800000000000000"/>
      <p:regular r:id="rId18"/>
    </p:embeddedFont>
    <p:embeddedFont>
      <p:font typeface="Raleway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12" Target="../media/image32.pn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jpe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12281" y="-516312"/>
            <a:ext cx="11319623" cy="11319623"/>
          </a:xfrm>
          <a:custGeom>
            <a:avLst/>
            <a:gdLst/>
            <a:ahLst/>
            <a:cxnLst/>
            <a:rect r="r" b="b" t="t" l="l"/>
            <a:pathLst>
              <a:path h="11319623" w="11319623">
                <a:moveTo>
                  <a:pt x="0" y="0"/>
                </a:moveTo>
                <a:lnTo>
                  <a:pt x="11319623" y="0"/>
                </a:lnTo>
                <a:lnTo>
                  <a:pt x="11319623" y="11319624"/>
                </a:lnTo>
                <a:lnTo>
                  <a:pt x="0" y="113196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96113" y="2944604"/>
            <a:ext cx="13695775" cy="396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b="true" sz="14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SOMBREADO Y SUAVIZADO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9040" y="8848090"/>
            <a:ext cx="3396778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Computacion Visual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08455" y="7437229"/>
            <a:ext cx="4756684" cy="36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Presentado por: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08455" y="7957185"/>
            <a:ext cx="4756684" cy="107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5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Sergio Alejandro Ruiz Hurtado</a:t>
            </a:r>
          </a:p>
          <a:p>
            <a:pPr algn="r">
              <a:lnSpc>
                <a:spcPts val="285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Michael Daniels Oviedo Quiroga</a:t>
            </a:r>
          </a:p>
          <a:p>
            <a:pPr algn="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David Santiago Velasquez Gomez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9443" y="1250950"/>
            <a:ext cx="15422937" cy="7730827"/>
            <a:chOff x="0" y="0"/>
            <a:chExt cx="4220887" cy="2115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20887" cy="2115742"/>
            </a:xfrm>
            <a:custGeom>
              <a:avLst/>
              <a:gdLst/>
              <a:ahLst/>
              <a:cxnLst/>
              <a:rect r="r" b="b" t="t" l="l"/>
              <a:pathLst>
                <a:path h="2115742" w="4220887">
                  <a:moveTo>
                    <a:pt x="0" y="0"/>
                  </a:moveTo>
                  <a:lnTo>
                    <a:pt x="4220887" y="0"/>
                  </a:lnTo>
                  <a:lnTo>
                    <a:pt x="4220887" y="2115742"/>
                  </a:lnTo>
                  <a:lnTo>
                    <a:pt x="0" y="2115742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20887" cy="2163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78556" y="5005238"/>
            <a:ext cx="3516299" cy="3516299"/>
          </a:xfrm>
          <a:custGeom>
            <a:avLst/>
            <a:gdLst/>
            <a:ahLst/>
            <a:cxnLst/>
            <a:rect r="r" b="b" t="t" l="l"/>
            <a:pathLst>
              <a:path h="3516299" w="3516299">
                <a:moveTo>
                  <a:pt x="0" y="0"/>
                </a:moveTo>
                <a:lnTo>
                  <a:pt x="3516299" y="0"/>
                </a:lnTo>
                <a:lnTo>
                  <a:pt x="3516299" y="3516299"/>
                </a:lnTo>
                <a:lnTo>
                  <a:pt x="0" y="3516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7448" y="3688121"/>
            <a:ext cx="14833104" cy="2853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78"/>
              </a:lnSpc>
            </a:pPr>
            <a:r>
              <a:rPr lang="en-US" b="true" sz="111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MUCHAS</a:t>
            </a:r>
          </a:p>
          <a:p>
            <a:pPr algn="ctr">
              <a:lnSpc>
                <a:spcPts val="10878"/>
              </a:lnSpc>
            </a:pPr>
            <a:r>
              <a:rPr lang="en-US" b="true" sz="111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38317" y="9062200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39" y="0"/>
                </a:lnTo>
                <a:lnTo>
                  <a:pt x="19837039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503" t="0" r="-2413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344715" y="7648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446465"/>
            <a:ext cx="3341197" cy="3204123"/>
          </a:xfrm>
          <a:custGeom>
            <a:avLst/>
            <a:gdLst/>
            <a:ahLst/>
            <a:cxnLst/>
            <a:rect r="r" b="b" t="t" l="l"/>
            <a:pathLst>
              <a:path h="3204123" w="3341197">
                <a:moveTo>
                  <a:pt x="0" y="0"/>
                </a:moveTo>
                <a:lnTo>
                  <a:pt x="3341197" y="0"/>
                </a:lnTo>
                <a:lnTo>
                  <a:pt x="3341197" y="3204122"/>
                </a:lnTo>
                <a:lnTo>
                  <a:pt x="0" y="320412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30564" y="5955360"/>
            <a:ext cx="3404237" cy="2935390"/>
          </a:xfrm>
          <a:custGeom>
            <a:avLst/>
            <a:gdLst/>
            <a:ahLst/>
            <a:cxnLst/>
            <a:rect r="r" b="b" t="t" l="l"/>
            <a:pathLst>
              <a:path h="2935390" w="3404237">
                <a:moveTo>
                  <a:pt x="0" y="0"/>
                </a:moveTo>
                <a:lnTo>
                  <a:pt x="3404237" y="0"/>
                </a:lnTo>
                <a:lnTo>
                  <a:pt x="3404237" y="2935391"/>
                </a:lnTo>
                <a:lnTo>
                  <a:pt x="0" y="293539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32683" y="928143"/>
            <a:ext cx="9204104" cy="230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Introducción a la Iluminación en 3D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65685" y="3682625"/>
            <a:ext cx="8377452" cy="447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9356" indent="-274678" lvl="1">
              <a:lnSpc>
                <a:spcPts val="3562"/>
              </a:lnSpc>
              <a:buFont typeface="Arial"/>
              <a:buChar char="•"/>
            </a:pPr>
            <a:r>
              <a:rPr lang="en-US" sz="2544" spc="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2544" spc="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ealismo: Simula cómo vemos los objetos en el mundo real.</a:t>
            </a:r>
          </a:p>
          <a:p>
            <a:pPr algn="just" marL="549356" indent="-274678" lvl="1">
              <a:lnSpc>
                <a:spcPts val="3562"/>
              </a:lnSpc>
              <a:buFont typeface="Arial"/>
              <a:buChar char="•"/>
            </a:pPr>
            <a:r>
              <a:rPr lang="en-US" sz="2544" spc="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Percepción de Forma y Volumen: Revela la tridimensionalidad, profundidad y curvatura de las superficies.</a:t>
            </a:r>
          </a:p>
          <a:p>
            <a:pPr algn="just" marL="549356" indent="-274678" lvl="1">
              <a:lnSpc>
                <a:spcPts val="3562"/>
              </a:lnSpc>
              <a:buFont typeface="Arial"/>
              <a:buChar char="•"/>
            </a:pPr>
            <a:r>
              <a:rPr lang="en-US" sz="2544" spc="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Atmósfera y Emoción: Crea ambiente, dirige la atención, evoca sentimientos.</a:t>
            </a:r>
          </a:p>
          <a:p>
            <a:pPr algn="just" marL="549356" indent="-274678" lvl="1">
              <a:lnSpc>
                <a:spcPts val="3562"/>
              </a:lnSpc>
              <a:buFont typeface="Arial"/>
              <a:buChar char="•"/>
            </a:pPr>
            <a:r>
              <a:rPr lang="en-US" sz="2544" spc="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Contexto Visual: Sin luz, los objetos serían invisibles o planos.</a:t>
            </a:r>
          </a:p>
          <a:p>
            <a:pPr algn="just">
              <a:lnSpc>
                <a:spcPts val="356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9126" y="4111579"/>
            <a:ext cx="5886790" cy="1851663"/>
          </a:xfrm>
          <a:custGeom>
            <a:avLst/>
            <a:gdLst/>
            <a:ahLst/>
            <a:cxnLst/>
            <a:rect r="r" b="b" t="t" l="l"/>
            <a:pathLst>
              <a:path h="1851663" w="5886790">
                <a:moveTo>
                  <a:pt x="0" y="0"/>
                </a:moveTo>
                <a:lnTo>
                  <a:pt x="5886791" y="0"/>
                </a:lnTo>
                <a:lnTo>
                  <a:pt x="5886791" y="1851664"/>
                </a:lnTo>
                <a:lnTo>
                  <a:pt x="0" y="1851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99941" y="6244481"/>
            <a:ext cx="5864460" cy="3396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4"/>
              </a:lnSpc>
            </a:pPr>
            <a:r>
              <a:rPr lang="en-US" sz="2760" spc="6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Es </a:t>
            </a:r>
            <a:r>
              <a:rPr lang="en-US" sz="2760" spc="6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el proceso de estimar valores desconocidos entre puntos conocidos. En gráficos, se usa para calcular colores o normales para píxeles dentro de un polígono, basándose en los valores de sus vértices.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99941" y="4400349"/>
            <a:ext cx="5425160" cy="141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6"/>
              </a:lnSpc>
              <a:spcBef>
                <a:spcPct val="0"/>
              </a:spcBef>
            </a:pPr>
            <a:r>
              <a:rPr lang="en-US" sz="4061" spc="59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¿QUÉ E</a:t>
            </a:r>
            <a:r>
              <a:rPr lang="en-US" sz="4061" spc="59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 INTERPOLACIÓN?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6254006"/>
            <a:ext cx="8007270" cy="3799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710" indent="-289355" lvl="1">
              <a:lnSpc>
                <a:spcPts val="3752"/>
              </a:lnSpc>
              <a:buFont typeface="Arial"/>
              <a:buChar char="•"/>
            </a:pPr>
            <a:r>
              <a:rPr lang="en-US" sz="2680" spc="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Efici</a:t>
            </a:r>
            <a:r>
              <a:rPr lang="en-US" sz="2680" spc="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encia: Evita calcular la iluminación para cada píxel individualmente (puede ser muy costoso).</a:t>
            </a:r>
          </a:p>
          <a:p>
            <a:pPr algn="l" marL="578710" indent="-289355" lvl="1">
              <a:lnSpc>
                <a:spcPts val="3752"/>
              </a:lnSpc>
              <a:buFont typeface="Arial"/>
              <a:buChar char="•"/>
            </a:pPr>
            <a:r>
              <a:rPr lang="en-US" sz="2680" spc="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Suavidad: Crea transiciones graduales de color y sombreado, evitando cambios bruscos y dando apariencia de superficies curvas.</a:t>
            </a:r>
          </a:p>
          <a:p>
            <a:pPr algn="l">
              <a:lnSpc>
                <a:spcPts val="375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773658" y="1550164"/>
            <a:ext cx="12740685" cy="230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b="true" sz="66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Concepto de Interpol</a:t>
            </a:r>
            <a:r>
              <a:rPr lang="en-US" b="true" sz="66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ación de Color y Normales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73346" y="4111579"/>
            <a:ext cx="5886790" cy="1851663"/>
          </a:xfrm>
          <a:custGeom>
            <a:avLst/>
            <a:gdLst/>
            <a:ahLst/>
            <a:cxnLst/>
            <a:rect r="r" b="b" t="t" l="l"/>
            <a:pathLst>
              <a:path h="1851663" w="5886790">
                <a:moveTo>
                  <a:pt x="0" y="0"/>
                </a:moveTo>
                <a:lnTo>
                  <a:pt x="5886791" y="0"/>
                </a:lnTo>
                <a:lnTo>
                  <a:pt x="5886791" y="1851664"/>
                </a:lnTo>
                <a:lnTo>
                  <a:pt x="0" y="1851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579990" y="4294260"/>
            <a:ext cx="5425160" cy="141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6"/>
              </a:lnSpc>
              <a:spcBef>
                <a:spcPct val="0"/>
              </a:spcBef>
            </a:pPr>
            <a:r>
              <a:rPr lang="en-US" sz="4061" spc="59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¿POR QUÉ I</a:t>
            </a:r>
            <a:r>
              <a:rPr lang="en-US" sz="4061" spc="59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NTERPOLAR?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38592" y="1430959"/>
            <a:ext cx="8412905" cy="8283317"/>
            <a:chOff x="0" y="0"/>
            <a:chExt cx="1991190" cy="1960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1190" cy="1960519"/>
            </a:xfrm>
            <a:custGeom>
              <a:avLst/>
              <a:gdLst/>
              <a:ahLst/>
              <a:cxnLst/>
              <a:rect r="r" b="b" t="t" l="l"/>
              <a:pathLst>
                <a:path h="1960519" w="1991190">
                  <a:moveTo>
                    <a:pt x="0" y="0"/>
                  </a:moveTo>
                  <a:lnTo>
                    <a:pt x="1991190" y="0"/>
                  </a:lnTo>
                  <a:lnTo>
                    <a:pt x="1991190" y="1960519"/>
                  </a:lnTo>
                  <a:lnTo>
                    <a:pt x="0" y="1960519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91190" cy="1960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92120" y="1717847"/>
            <a:ext cx="1067950" cy="1067950"/>
          </a:xfrm>
          <a:custGeom>
            <a:avLst/>
            <a:gdLst/>
            <a:ahLst/>
            <a:cxnLst/>
            <a:rect r="r" b="b" t="t" l="l"/>
            <a:pathLst>
              <a:path h="1067950" w="1067950">
                <a:moveTo>
                  <a:pt x="0" y="0"/>
                </a:moveTo>
                <a:lnTo>
                  <a:pt x="1067950" y="0"/>
                </a:lnTo>
                <a:lnTo>
                  <a:pt x="1067950" y="1067950"/>
                </a:lnTo>
                <a:lnTo>
                  <a:pt x="0" y="1067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92120" y="5862915"/>
            <a:ext cx="1067950" cy="1067950"/>
          </a:xfrm>
          <a:custGeom>
            <a:avLst/>
            <a:gdLst/>
            <a:ahLst/>
            <a:cxnLst/>
            <a:rect r="r" b="b" t="t" l="l"/>
            <a:pathLst>
              <a:path h="1067950" w="1067950">
                <a:moveTo>
                  <a:pt x="0" y="0"/>
                </a:moveTo>
                <a:lnTo>
                  <a:pt x="1067950" y="0"/>
                </a:lnTo>
                <a:lnTo>
                  <a:pt x="1067950" y="1067950"/>
                </a:lnTo>
                <a:lnTo>
                  <a:pt x="0" y="1067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35766" y="3967158"/>
            <a:ext cx="6382901" cy="5449924"/>
          </a:xfrm>
          <a:custGeom>
            <a:avLst/>
            <a:gdLst/>
            <a:ahLst/>
            <a:cxnLst/>
            <a:rect r="r" b="b" t="t" l="l"/>
            <a:pathLst>
              <a:path h="5449924" w="6382901">
                <a:moveTo>
                  <a:pt x="0" y="0"/>
                </a:moveTo>
                <a:lnTo>
                  <a:pt x="6382901" y="0"/>
                </a:lnTo>
                <a:lnTo>
                  <a:pt x="6382901" y="5449924"/>
                </a:lnTo>
                <a:lnTo>
                  <a:pt x="0" y="54499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97466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59746" y="1936294"/>
            <a:ext cx="7856167" cy="182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2"/>
              </a:lnSpc>
            </a:pPr>
            <a:r>
              <a:rPr lang="en-US" b="true" sz="5894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Sombreado Plano (Flat Shading)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54621" y="1900662"/>
            <a:ext cx="6202225" cy="53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4"/>
              </a:lnSpc>
            </a:pPr>
            <a:r>
              <a:rPr lang="en-US" sz="2820" spc="62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DESCRIPCIÓN: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30309" y="2933025"/>
            <a:ext cx="7429472" cy="292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52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US" sz="2400" spc="52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e utiliza una única normal por cara (la normal de la cara).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52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Se calcula la iluminación UNA VEZ por polígono utilizando esta normal.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52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Todo el polígono se rellena con un color uniforme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808545" y="1967807"/>
            <a:ext cx="1051525" cy="501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3"/>
              </a:lnSpc>
              <a:spcBef>
                <a:spcPct val="0"/>
              </a:spcBef>
            </a:pPr>
            <a:r>
              <a:rPr lang="en-US" sz="2916" spc="42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54621" y="6074774"/>
            <a:ext cx="6202225" cy="541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5"/>
              </a:lnSpc>
            </a:pPr>
            <a:r>
              <a:rPr lang="en-US" sz="2893" spc="63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-US" sz="2893" spc="63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ROCESO: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79669" y="7213971"/>
            <a:ext cx="6930751" cy="209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52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Calc</a:t>
            </a:r>
            <a:r>
              <a:rPr lang="en-US" sz="2399" spc="52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ular la normal de la cara.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52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Usar esta normal para calcular un único valor de iluminación para toda la cara.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52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Rellenar la cara con este color.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808545" y="6112874"/>
            <a:ext cx="1051525" cy="501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3"/>
              </a:lnSpc>
              <a:spcBef>
                <a:spcPct val="0"/>
              </a:spcBef>
            </a:pPr>
            <a:r>
              <a:rPr lang="en-US" sz="2916" spc="42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35766" y="805000"/>
            <a:ext cx="3032398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spc="24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ESTUDIO SHONOS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2217" y="8293384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39" y="0"/>
                </a:lnTo>
                <a:lnTo>
                  <a:pt x="19837039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503" t="0" r="-2413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402576" y="2283008"/>
            <a:ext cx="6203042" cy="7335893"/>
            <a:chOff x="0" y="0"/>
            <a:chExt cx="1284780" cy="15194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4780" cy="1519417"/>
            </a:xfrm>
            <a:custGeom>
              <a:avLst/>
              <a:gdLst/>
              <a:ahLst/>
              <a:cxnLst/>
              <a:rect r="r" b="b" t="t" l="l"/>
              <a:pathLst>
                <a:path h="1519417" w="1284780">
                  <a:moveTo>
                    <a:pt x="0" y="0"/>
                  </a:moveTo>
                  <a:lnTo>
                    <a:pt x="1284780" y="0"/>
                  </a:lnTo>
                  <a:lnTo>
                    <a:pt x="1284780" y="1519417"/>
                  </a:lnTo>
                  <a:lnTo>
                    <a:pt x="0" y="1519417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284780" cy="1519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567335" y="2283008"/>
            <a:ext cx="6203042" cy="7335893"/>
            <a:chOff x="0" y="0"/>
            <a:chExt cx="1284780" cy="15194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4780" cy="1519417"/>
            </a:xfrm>
            <a:custGeom>
              <a:avLst/>
              <a:gdLst/>
              <a:ahLst/>
              <a:cxnLst/>
              <a:rect r="r" b="b" t="t" l="l"/>
              <a:pathLst>
                <a:path h="1519417" w="1284780">
                  <a:moveTo>
                    <a:pt x="0" y="0"/>
                  </a:moveTo>
                  <a:lnTo>
                    <a:pt x="1284780" y="0"/>
                  </a:lnTo>
                  <a:lnTo>
                    <a:pt x="1284780" y="1519417"/>
                  </a:lnTo>
                  <a:lnTo>
                    <a:pt x="0" y="1519417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1284780" cy="1519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817621" y="3044588"/>
            <a:ext cx="5672414" cy="68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5"/>
              </a:lnSpc>
              <a:spcBef>
                <a:spcPct val="0"/>
              </a:spcBef>
            </a:pPr>
            <a:r>
              <a:rPr lang="en-US" sz="4196" spc="61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VENTAJAS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77845" y="4438549"/>
            <a:ext cx="4738377" cy="502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6807" indent="-278403" lvl="1">
              <a:lnSpc>
                <a:spcPts val="3610"/>
              </a:lnSpc>
              <a:buFont typeface="Arial"/>
              <a:buChar char="•"/>
            </a:pPr>
            <a:r>
              <a:rPr lang="en-US" sz="2579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-US" sz="2579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uy rápido de calcular.</a:t>
            </a:r>
          </a:p>
          <a:p>
            <a:pPr algn="l" marL="556807" indent="-278403" lvl="1">
              <a:lnSpc>
                <a:spcPts val="3610"/>
              </a:lnSpc>
              <a:buFont typeface="Arial"/>
              <a:buChar char="•"/>
            </a:pPr>
            <a:r>
              <a:rPr lang="en-US" sz="2579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Bueno para geometría intencionadamente facetada (estilo "low-poly") o para prototipado rápido.</a:t>
            </a:r>
          </a:p>
          <a:p>
            <a:pPr algn="l">
              <a:lnSpc>
                <a:spcPts val="3610"/>
              </a:lnSpc>
            </a:pPr>
          </a:p>
          <a:p>
            <a:pPr algn="l">
              <a:lnSpc>
                <a:spcPts val="3610"/>
              </a:lnSpc>
            </a:pPr>
            <a:r>
              <a:rPr lang="en-US" b="true" sz="2579" spc="56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Rendimiento:</a:t>
            </a:r>
            <a:r>
              <a:rPr lang="en-US" sz="2579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Muy bajo coste computacional.</a:t>
            </a:r>
          </a:p>
          <a:p>
            <a:pPr algn="l">
              <a:lnSpc>
                <a:spcPts val="3610"/>
              </a:lnSpc>
            </a:pPr>
          </a:p>
          <a:p>
            <a:pPr algn="l">
              <a:lnSpc>
                <a:spcPts val="361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082607" y="3983653"/>
            <a:ext cx="5128853" cy="121227"/>
          </a:xfrm>
          <a:custGeom>
            <a:avLst/>
            <a:gdLst/>
            <a:ahLst/>
            <a:cxnLst/>
            <a:rect r="r" b="b" t="t" l="l"/>
            <a:pathLst>
              <a:path h="121227" w="5128853">
                <a:moveTo>
                  <a:pt x="0" y="0"/>
                </a:moveTo>
                <a:lnTo>
                  <a:pt x="5128853" y="0"/>
                </a:lnTo>
                <a:lnTo>
                  <a:pt x="5128853" y="121228"/>
                </a:lnTo>
                <a:lnTo>
                  <a:pt x="0" y="121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636726" y="3044588"/>
            <a:ext cx="5672414" cy="68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5"/>
              </a:lnSpc>
              <a:spcBef>
                <a:spcPct val="0"/>
              </a:spcBef>
            </a:pPr>
            <a:r>
              <a:rPr lang="en-US" sz="4196" spc="61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DESVENTAJAS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96951" y="4438549"/>
            <a:ext cx="4738377" cy="402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6806" indent="-278403" lvl="1">
              <a:lnSpc>
                <a:spcPts val="3610"/>
              </a:lnSpc>
              <a:buFont typeface="Arial"/>
              <a:buChar char="•"/>
            </a:pPr>
            <a:r>
              <a:rPr lang="en-US" sz="2578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US" sz="2578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riencia muy "bloque" o facetada.</a:t>
            </a:r>
          </a:p>
          <a:p>
            <a:pPr algn="l" marL="556806" indent="-278403" lvl="1">
              <a:lnSpc>
                <a:spcPts val="3610"/>
              </a:lnSpc>
              <a:buFont typeface="Arial"/>
              <a:buChar char="•"/>
            </a:pPr>
            <a:r>
              <a:rPr lang="en-US" sz="2578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Poco realista para superficies que se suponen curvas.</a:t>
            </a:r>
          </a:p>
          <a:p>
            <a:pPr algn="l" marL="556806" indent="-278403" lvl="1">
              <a:lnSpc>
                <a:spcPts val="3610"/>
              </a:lnSpc>
              <a:buFont typeface="Arial"/>
              <a:buChar char="•"/>
            </a:pPr>
            <a:r>
              <a:rPr lang="en-US" sz="2578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Discontinuidades notorias entre polígonos adyacentes.</a:t>
            </a:r>
          </a:p>
          <a:p>
            <a:pPr algn="l">
              <a:lnSpc>
                <a:spcPts val="3610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901712" y="3983653"/>
            <a:ext cx="5128853" cy="121227"/>
          </a:xfrm>
          <a:custGeom>
            <a:avLst/>
            <a:gdLst/>
            <a:ahLst/>
            <a:cxnLst/>
            <a:rect r="r" b="b" t="t" l="l"/>
            <a:pathLst>
              <a:path h="121227" w="5128853">
                <a:moveTo>
                  <a:pt x="0" y="0"/>
                </a:moveTo>
                <a:lnTo>
                  <a:pt x="5128854" y="0"/>
                </a:lnTo>
                <a:lnTo>
                  <a:pt x="5128854" y="121228"/>
                </a:lnTo>
                <a:lnTo>
                  <a:pt x="0" y="121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35766" y="805000"/>
            <a:ext cx="3032398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spc="24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ESTUDIO SHONOS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24613">
            <a:off x="-3781125" y="4892612"/>
            <a:ext cx="8668500" cy="7511698"/>
          </a:xfrm>
          <a:custGeom>
            <a:avLst/>
            <a:gdLst/>
            <a:ahLst/>
            <a:cxnLst/>
            <a:rect r="r" b="b" t="t" l="l"/>
            <a:pathLst>
              <a:path h="7511698" w="8668500">
                <a:moveTo>
                  <a:pt x="0" y="0"/>
                </a:moveTo>
                <a:lnTo>
                  <a:pt x="8668500" y="0"/>
                </a:lnTo>
                <a:lnTo>
                  <a:pt x="8668500" y="7511698"/>
                </a:lnTo>
                <a:lnTo>
                  <a:pt x="0" y="7511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547409" y="4973878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700000">
            <a:off x="-4515050" y="6831326"/>
            <a:ext cx="10546209" cy="3515403"/>
          </a:xfrm>
          <a:custGeom>
            <a:avLst/>
            <a:gdLst/>
            <a:ahLst/>
            <a:cxnLst/>
            <a:rect r="r" b="b" t="t" l="l"/>
            <a:pathLst>
              <a:path h="3515403" w="10546209">
                <a:moveTo>
                  <a:pt x="0" y="0"/>
                </a:moveTo>
                <a:lnTo>
                  <a:pt x="10546209" y="0"/>
                </a:lnTo>
                <a:lnTo>
                  <a:pt x="10546209" y="3515403"/>
                </a:lnTo>
                <a:lnTo>
                  <a:pt x="0" y="35154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35766" y="1943668"/>
            <a:ext cx="7428611" cy="7036569"/>
            <a:chOff x="0" y="0"/>
            <a:chExt cx="1956507" cy="18532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56507" cy="1853253"/>
            </a:xfrm>
            <a:custGeom>
              <a:avLst/>
              <a:gdLst/>
              <a:ahLst/>
              <a:cxnLst/>
              <a:rect r="r" b="b" t="t" l="l"/>
              <a:pathLst>
                <a:path h="1853253" w="1956507">
                  <a:moveTo>
                    <a:pt x="0" y="0"/>
                  </a:moveTo>
                  <a:lnTo>
                    <a:pt x="1956507" y="0"/>
                  </a:lnTo>
                  <a:lnTo>
                    <a:pt x="1956507" y="1853253"/>
                  </a:lnTo>
                  <a:lnTo>
                    <a:pt x="0" y="1853253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56507" cy="1853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11692698" y="1343224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43459" y="2042177"/>
            <a:ext cx="3031563" cy="3019436"/>
          </a:xfrm>
          <a:custGeom>
            <a:avLst/>
            <a:gdLst/>
            <a:ahLst/>
            <a:cxnLst/>
            <a:rect r="r" b="b" t="t" l="l"/>
            <a:pathLst>
              <a:path h="3019436" w="3031563">
                <a:moveTo>
                  <a:pt x="0" y="0"/>
                </a:moveTo>
                <a:lnTo>
                  <a:pt x="3031562" y="0"/>
                </a:lnTo>
                <a:lnTo>
                  <a:pt x="3031562" y="3019437"/>
                </a:lnTo>
                <a:lnTo>
                  <a:pt x="0" y="301943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14502" y="2091494"/>
            <a:ext cx="3532414" cy="3052006"/>
          </a:xfrm>
          <a:custGeom>
            <a:avLst/>
            <a:gdLst/>
            <a:ahLst/>
            <a:cxnLst/>
            <a:rect r="r" b="b" t="t" l="l"/>
            <a:pathLst>
              <a:path h="3052006" w="3532414">
                <a:moveTo>
                  <a:pt x="0" y="0"/>
                </a:moveTo>
                <a:lnTo>
                  <a:pt x="3532413" y="0"/>
                </a:lnTo>
                <a:lnTo>
                  <a:pt x="3532413" y="3052006"/>
                </a:lnTo>
                <a:lnTo>
                  <a:pt x="0" y="305200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414502" y="5461953"/>
            <a:ext cx="7282153" cy="3583586"/>
          </a:xfrm>
          <a:custGeom>
            <a:avLst/>
            <a:gdLst/>
            <a:ahLst/>
            <a:cxnLst/>
            <a:rect r="r" b="b" t="t" l="l"/>
            <a:pathLst>
              <a:path h="3583586" w="7282153">
                <a:moveTo>
                  <a:pt x="0" y="0"/>
                </a:moveTo>
                <a:lnTo>
                  <a:pt x="7282153" y="0"/>
                </a:lnTo>
                <a:lnTo>
                  <a:pt x="7282153" y="3583585"/>
                </a:lnTo>
                <a:lnTo>
                  <a:pt x="0" y="358358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14144" y="3046139"/>
            <a:ext cx="6184121" cy="668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9"/>
              </a:lnSpc>
            </a:pPr>
            <a:r>
              <a:rPr lang="en-US" sz="2128" spc="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 un método de sombreado donde se interpolan os colores calculados en los vértices de un polígono a lo largo de su superficie (Interpolar es básicamente calcular un valor intermedio entre dos (o más) valores conocidos)</a:t>
            </a:r>
          </a:p>
          <a:p>
            <a:pPr algn="l">
              <a:lnSpc>
                <a:spcPts val="2979"/>
              </a:lnSpc>
            </a:pPr>
          </a:p>
          <a:p>
            <a:pPr algn="l">
              <a:lnSpc>
                <a:spcPts val="2979"/>
              </a:lnSpc>
            </a:pPr>
            <a:r>
              <a:rPr lang="en-US" sz="2128" spc="4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Funcionamiento:</a:t>
            </a:r>
          </a:p>
          <a:p>
            <a:pPr algn="l" marL="459469" indent="-229734" lvl="1">
              <a:lnSpc>
                <a:spcPts val="2979"/>
              </a:lnSpc>
              <a:buFont typeface="Arial"/>
              <a:buChar char="•"/>
            </a:pPr>
            <a:r>
              <a:rPr lang="en-US" sz="2128" spc="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Calcular los colores solo en las esquinas (vértices) de poligono, generalmente es unl triángulo.</a:t>
            </a:r>
          </a:p>
          <a:p>
            <a:pPr algn="l" marL="459469" indent="-229734" lvl="1">
              <a:lnSpc>
                <a:spcPts val="2979"/>
              </a:lnSpc>
              <a:buFont typeface="Arial"/>
              <a:buChar char="•"/>
            </a:pPr>
            <a:r>
              <a:rPr lang="en-US" sz="2128" spc="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Luego se rellenan los colores entre esos puntos haciendo un degradado suave (como cuando pasas de un color a otro en un dibujo, pero en 3D).</a:t>
            </a:r>
          </a:p>
          <a:p>
            <a:pPr algn="l">
              <a:lnSpc>
                <a:spcPts val="2979"/>
              </a:lnSpc>
            </a:pPr>
          </a:p>
          <a:p>
            <a:pPr algn="l">
              <a:lnSpc>
                <a:spcPts val="2979"/>
              </a:lnSpc>
            </a:pPr>
          </a:p>
          <a:p>
            <a:pPr algn="l">
              <a:lnSpc>
                <a:spcPts val="297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158011" y="2053394"/>
            <a:ext cx="6140253" cy="809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5"/>
              </a:lnSpc>
            </a:pPr>
            <a:r>
              <a:rPr lang="en-US" sz="5068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Tecnica Gouraud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2217" y="8293384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39" y="0"/>
                </a:lnTo>
                <a:lnTo>
                  <a:pt x="19837039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503" t="0" r="-2413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402576" y="2283008"/>
            <a:ext cx="6203042" cy="7335893"/>
            <a:chOff x="0" y="0"/>
            <a:chExt cx="1284780" cy="15194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4780" cy="1519417"/>
            </a:xfrm>
            <a:custGeom>
              <a:avLst/>
              <a:gdLst/>
              <a:ahLst/>
              <a:cxnLst/>
              <a:rect r="r" b="b" t="t" l="l"/>
              <a:pathLst>
                <a:path h="1519417" w="1284780">
                  <a:moveTo>
                    <a:pt x="0" y="0"/>
                  </a:moveTo>
                  <a:lnTo>
                    <a:pt x="1284780" y="0"/>
                  </a:lnTo>
                  <a:lnTo>
                    <a:pt x="1284780" y="1519417"/>
                  </a:lnTo>
                  <a:lnTo>
                    <a:pt x="0" y="1519417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284780" cy="1519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567335" y="2283008"/>
            <a:ext cx="6203042" cy="7335893"/>
            <a:chOff x="0" y="0"/>
            <a:chExt cx="1284780" cy="15194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4780" cy="1519417"/>
            </a:xfrm>
            <a:custGeom>
              <a:avLst/>
              <a:gdLst/>
              <a:ahLst/>
              <a:cxnLst/>
              <a:rect r="r" b="b" t="t" l="l"/>
              <a:pathLst>
                <a:path h="1519417" w="1284780">
                  <a:moveTo>
                    <a:pt x="0" y="0"/>
                  </a:moveTo>
                  <a:lnTo>
                    <a:pt x="1284780" y="0"/>
                  </a:lnTo>
                  <a:lnTo>
                    <a:pt x="1284780" y="1519417"/>
                  </a:lnTo>
                  <a:lnTo>
                    <a:pt x="0" y="1519417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1284780" cy="1519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082607" y="3983653"/>
            <a:ext cx="5128853" cy="121227"/>
          </a:xfrm>
          <a:custGeom>
            <a:avLst/>
            <a:gdLst/>
            <a:ahLst/>
            <a:cxnLst/>
            <a:rect r="r" b="b" t="t" l="l"/>
            <a:pathLst>
              <a:path h="121227" w="5128853">
                <a:moveTo>
                  <a:pt x="0" y="0"/>
                </a:moveTo>
                <a:lnTo>
                  <a:pt x="5128853" y="0"/>
                </a:lnTo>
                <a:lnTo>
                  <a:pt x="5128853" y="121228"/>
                </a:lnTo>
                <a:lnTo>
                  <a:pt x="0" y="121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01712" y="3983653"/>
            <a:ext cx="5128853" cy="121227"/>
          </a:xfrm>
          <a:custGeom>
            <a:avLst/>
            <a:gdLst/>
            <a:ahLst/>
            <a:cxnLst/>
            <a:rect r="r" b="b" t="t" l="l"/>
            <a:pathLst>
              <a:path h="121227" w="5128853">
                <a:moveTo>
                  <a:pt x="0" y="0"/>
                </a:moveTo>
                <a:lnTo>
                  <a:pt x="5128854" y="0"/>
                </a:lnTo>
                <a:lnTo>
                  <a:pt x="5128854" y="121228"/>
                </a:lnTo>
                <a:lnTo>
                  <a:pt x="0" y="121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0"/>
            <a:ext cx="4129818" cy="4114800"/>
          </a:xfrm>
          <a:custGeom>
            <a:avLst/>
            <a:gdLst/>
            <a:ahLst/>
            <a:cxnLst/>
            <a:rect r="r" b="b" t="t" l="l"/>
            <a:pathLst>
              <a:path h="4114800" w="4129818">
                <a:moveTo>
                  <a:pt x="0" y="0"/>
                </a:moveTo>
                <a:lnTo>
                  <a:pt x="4129818" y="0"/>
                </a:lnTo>
                <a:lnTo>
                  <a:pt x="41298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567335" y="2283008"/>
            <a:ext cx="6203042" cy="7335893"/>
          </a:xfrm>
          <a:custGeom>
            <a:avLst/>
            <a:gdLst/>
            <a:ahLst/>
            <a:cxnLst/>
            <a:rect r="r" b="b" t="t" l="l"/>
            <a:pathLst>
              <a:path h="7335893" w="6203042">
                <a:moveTo>
                  <a:pt x="0" y="0"/>
                </a:moveTo>
                <a:lnTo>
                  <a:pt x="6203042" y="0"/>
                </a:lnTo>
                <a:lnTo>
                  <a:pt x="6203042" y="7335892"/>
                </a:lnTo>
                <a:lnTo>
                  <a:pt x="0" y="7335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4631" t="-10391" r="-74631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636726" y="3044588"/>
            <a:ext cx="5672414" cy="68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5"/>
              </a:lnSpc>
              <a:spcBef>
                <a:spcPct val="0"/>
              </a:spcBef>
            </a:pPr>
            <a:r>
              <a:rPr lang="en-US" sz="4196" spc="61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DESVENTAJAS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402576" y="2283008"/>
            <a:ext cx="6203042" cy="7335893"/>
          </a:xfrm>
          <a:custGeom>
            <a:avLst/>
            <a:gdLst/>
            <a:ahLst/>
            <a:cxnLst/>
            <a:rect r="r" b="b" t="t" l="l"/>
            <a:pathLst>
              <a:path h="7335893" w="6203042">
                <a:moveTo>
                  <a:pt x="0" y="0"/>
                </a:moveTo>
                <a:lnTo>
                  <a:pt x="6203042" y="0"/>
                </a:lnTo>
                <a:lnTo>
                  <a:pt x="6203042" y="7335892"/>
                </a:lnTo>
                <a:lnTo>
                  <a:pt x="0" y="7335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4631" t="-10391" r="-74631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567335" y="2283008"/>
            <a:ext cx="6203042" cy="1460754"/>
          </a:xfrm>
          <a:custGeom>
            <a:avLst/>
            <a:gdLst/>
            <a:ahLst/>
            <a:cxnLst/>
            <a:rect r="r" b="b" t="t" l="l"/>
            <a:pathLst>
              <a:path h="1460754" w="6203042">
                <a:moveTo>
                  <a:pt x="0" y="0"/>
                </a:moveTo>
                <a:lnTo>
                  <a:pt x="6203042" y="0"/>
                </a:lnTo>
                <a:lnTo>
                  <a:pt x="6203042" y="1460754"/>
                </a:lnTo>
                <a:lnTo>
                  <a:pt x="0" y="14607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7585" t="0" r="-154069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17621" y="3044588"/>
            <a:ext cx="5672414" cy="68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5"/>
              </a:lnSpc>
              <a:spcBef>
                <a:spcPct val="0"/>
              </a:spcBef>
            </a:pPr>
            <a:r>
              <a:rPr lang="en-US" sz="4196" spc="61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VENTAJAS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77845" y="4530673"/>
            <a:ext cx="4738377" cy="437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217" indent="-267609" lvl="1">
              <a:lnSpc>
                <a:spcPts val="3470"/>
              </a:lnSpc>
              <a:buFont typeface="Arial"/>
              <a:buChar char="•"/>
            </a:pPr>
            <a:r>
              <a:rPr lang="en-US" sz="247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Solo calcula la iluminación en los vértices, y despues interpola. Eso reduce mucho los cálculos.</a:t>
            </a:r>
          </a:p>
          <a:p>
            <a:pPr algn="l" marL="535217" indent="-267609" lvl="1">
              <a:lnSpc>
                <a:spcPts val="3470"/>
              </a:lnSpc>
              <a:buFont typeface="Arial"/>
              <a:buChar char="•"/>
            </a:pPr>
            <a:r>
              <a:rPr lang="en-US" sz="247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 interpolar colores en lugar de tener un color único por cara (como en Flat Shading), las superficies se ven más continuas y naturales.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96951" y="4530673"/>
            <a:ext cx="4738377" cy="3499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217" indent="-267609" lvl="1">
              <a:lnSpc>
                <a:spcPts val="3470"/>
              </a:lnSpc>
              <a:buFont typeface="Arial"/>
              <a:buChar char="•"/>
            </a:pPr>
            <a:r>
              <a:rPr lang="en-US" sz="247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Los brillos puntuales (como el brillo de una luz sobre un objeto metálico) suelen perderse o verse apagados</a:t>
            </a:r>
          </a:p>
          <a:p>
            <a:pPr algn="l" marL="535217" indent="-267609" lvl="1">
              <a:lnSpc>
                <a:spcPts val="3470"/>
              </a:lnSpc>
              <a:buFont typeface="Arial"/>
              <a:buChar char="•"/>
            </a:pPr>
            <a:r>
              <a:rPr lang="en-US" sz="2479" spc="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 puede capturar ciertos detalles finos en los cambios de iluminación.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667890" y="3044588"/>
            <a:ext cx="5672414" cy="68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5"/>
              </a:lnSpc>
              <a:spcBef>
                <a:spcPct val="0"/>
              </a:spcBef>
            </a:pPr>
            <a:r>
              <a:rPr lang="en-US" sz="4196" spc="61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DESVENTAJAS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-10800000">
            <a:off x="9402576" y="8030056"/>
            <a:ext cx="6203042" cy="1588844"/>
          </a:xfrm>
          <a:custGeom>
            <a:avLst/>
            <a:gdLst/>
            <a:ahLst/>
            <a:cxnLst/>
            <a:rect r="r" b="b" t="t" l="l"/>
            <a:pathLst>
              <a:path h="1588844" w="6203042">
                <a:moveTo>
                  <a:pt x="0" y="0"/>
                </a:moveTo>
                <a:lnTo>
                  <a:pt x="6203042" y="0"/>
                </a:lnTo>
                <a:lnTo>
                  <a:pt x="6203042" y="1588844"/>
                </a:lnTo>
                <a:lnTo>
                  <a:pt x="0" y="15888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53644" t="-65472" r="-317289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628" y="2012199"/>
            <a:ext cx="10674338" cy="7794265"/>
            <a:chOff x="0" y="0"/>
            <a:chExt cx="2811348" cy="20528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1348" cy="2052811"/>
            </a:xfrm>
            <a:custGeom>
              <a:avLst/>
              <a:gdLst/>
              <a:ahLst/>
              <a:cxnLst/>
              <a:rect r="r" b="b" t="t" l="l"/>
              <a:pathLst>
                <a:path h="2052811" w="2811348">
                  <a:moveTo>
                    <a:pt x="0" y="0"/>
                  </a:moveTo>
                  <a:lnTo>
                    <a:pt x="2811348" y="0"/>
                  </a:lnTo>
                  <a:lnTo>
                    <a:pt x="2811348" y="2052811"/>
                  </a:lnTo>
                  <a:lnTo>
                    <a:pt x="0" y="2052811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811348" cy="2052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385045"/>
            <a:ext cx="10877966" cy="257116"/>
          </a:xfrm>
          <a:custGeom>
            <a:avLst/>
            <a:gdLst/>
            <a:ahLst/>
            <a:cxnLst/>
            <a:rect r="r" b="b" t="t" l="l"/>
            <a:pathLst>
              <a:path h="257116" w="10877966">
                <a:moveTo>
                  <a:pt x="0" y="0"/>
                </a:moveTo>
                <a:lnTo>
                  <a:pt x="10877966" y="0"/>
                </a:lnTo>
                <a:lnTo>
                  <a:pt x="10877966" y="257115"/>
                </a:lnTo>
                <a:lnTo>
                  <a:pt x="0" y="257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951561" y="612415"/>
            <a:ext cx="3186250" cy="4416143"/>
          </a:xfrm>
          <a:custGeom>
            <a:avLst/>
            <a:gdLst/>
            <a:ahLst/>
            <a:cxnLst/>
            <a:rect r="r" b="b" t="t" l="l"/>
            <a:pathLst>
              <a:path h="4416143" w="3186250">
                <a:moveTo>
                  <a:pt x="3186250" y="0"/>
                </a:moveTo>
                <a:lnTo>
                  <a:pt x="0" y="0"/>
                </a:lnTo>
                <a:lnTo>
                  <a:pt x="0" y="4416142"/>
                </a:lnTo>
                <a:lnTo>
                  <a:pt x="3186250" y="4416142"/>
                </a:lnTo>
                <a:lnTo>
                  <a:pt x="318625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9890" y="2897500"/>
            <a:ext cx="10014141" cy="3627345"/>
          </a:xfrm>
          <a:custGeom>
            <a:avLst/>
            <a:gdLst/>
            <a:ahLst/>
            <a:cxnLst/>
            <a:rect r="r" b="b" t="t" l="l"/>
            <a:pathLst>
              <a:path h="3627345" w="10014141">
                <a:moveTo>
                  <a:pt x="0" y="0"/>
                </a:moveTo>
                <a:lnTo>
                  <a:pt x="10014141" y="0"/>
                </a:lnTo>
                <a:lnTo>
                  <a:pt x="10014141" y="3627345"/>
                </a:lnTo>
                <a:lnTo>
                  <a:pt x="0" y="36273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820805" y="5673925"/>
            <a:ext cx="5371510" cy="3584375"/>
            <a:chOff x="0" y="0"/>
            <a:chExt cx="1414719" cy="9440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14719" cy="944033"/>
            </a:xfrm>
            <a:custGeom>
              <a:avLst/>
              <a:gdLst/>
              <a:ahLst/>
              <a:cxnLst/>
              <a:rect r="r" b="b" t="t" l="l"/>
              <a:pathLst>
                <a:path h="944033" w="1414719">
                  <a:moveTo>
                    <a:pt x="0" y="0"/>
                  </a:moveTo>
                  <a:lnTo>
                    <a:pt x="1414719" y="0"/>
                  </a:lnTo>
                  <a:lnTo>
                    <a:pt x="1414719" y="944033"/>
                  </a:lnTo>
                  <a:lnTo>
                    <a:pt x="0" y="944033"/>
                  </a:lnTo>
                  <a:close/>
                </a:path>
              </a:pathLst>
            </a:custGeom>
            <a:solidFill>
              <a:srgbClr val="4A9B9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1414719" cy="944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847431" y="5619312"/>
            <a:ext cx="5411869" cy="3693600"/>
          </a:xfrm>
          <a:custGeom>
            <a:avLst/>
            <a:gdLst/>
            <a:ahLst/>
            <a:cxnLst/>
            <a:rect r="r" b="b" t="t" l="l"/>
            <a:pathLst>
              <a:path h="3693600" w="5411869">
                <a:moveTo>
                  <a:pt x="0" y="0"/>
                </a:moveTo>
                <a:lnTo>
                  <a:pt x="5411869" y="0"/>
                </a:lnTo>
                <a:lnTo>
                  <a:pt x="5411869" y="3693601"/>
                </a:lnTo>
                <a:lnTo>
                  <a:pt x="0" y="36936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0" y="205306"/>
            <a:ext cx="10574031" cy="343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5"/>
              </a:lnSpc>
            </a:pPr>
            <a:r>
              <a:rPr lang="en-US" b="true" sz="6504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Sombreado de Phong</a:t>
            </a:r>
          </a:p>
          <a:p>
            <a:pPr algn="ctr">
              <a:lnSpc>
                <a:spcPts val="9105"/>
              </a:lnSpc>
            </a:pPr>
          </a:p>
          <a:p>
            <a:pPr algn="ctr">
              <a:lnSpc>
                <a:spcPts val="910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3287461" y="5028557"/>
            <a:ext cx="2514451" cy="47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9"/>
              </a:lnSpc>
              <a:spcBef>
                <a:spcPct val="0"/>
              </a:spcBef>
            </a:pPr>
            <a:r>
              <a:rPr lang="en-US" sz="1699" spc="24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BÙI TƯỜNG PHONG</a:t>
            </a:r>
          </a:p>
          <a:p>
            <a:pPr algn="ctr">
              <a:lnSpc>
                <a:spcPts val="186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17883" y="7222997"/>
            <a:ext cx="10245828" cy="179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Phong interpola los vectores normales en cada píxel y luego calcula el color con un modelo de reflexión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2217" y="8293384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39" y="0"/>
                </a:lnTo>
                <a:lnTo>
                  <a:pt x="19837039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503" t="0" r="-2413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402576" y="2283008"/>
            <a:ext cx="6203042" cy="7335893"/>
            <a:chOff x="0" y="0"/>
            <a:chExt cx="1284780" cy="15194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4780" cy="1519417"/>
            </a:xfrm>
            <a:custGeom>
              <a:avLst/>
              <a:gdLst/>
              <a:ahLst/>
              <a:cxnLst/>
              <a:rect r="r" b="b" t="t" l="l"/>
              <a:pathLst>
                <a:path h="1519417" w="1284780">
                  <a:moveTo>
                    <a:pt x="0" y="0"/>
                  </a:moveTo>
                  <a:lnTo>
                    <a:pt x="1284780" y="0"/>
                  </a:lnTo>
                  <a:lnTo>
                    <a:pt x="1284780" y="1519417"/>
                  </a:lnTo>
                  <a:lnTo>
                    <a:pt x="0" y="1519417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284780" cy="1519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567335" y="2283008"/>
            <a:ext cx="6203042" cy="7335893"/>
            <a:chOff x="0" y="0"/>
            <a:chExt cx="1284780" cy="15194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4780" cy="1519417"/>
            </a:xfrm>
            <a:custGeom>
              <a:avLst/>
              <a:gdLst/>
              <a:ahLst/>
              <a:cxnLst/>
              <a:rect r="r" b="b" t="t" l="l"/>
              <a:pathLst>
                <a:path h="1519417" w="1284780">
                  <a:moveTo>
                    <a:pt x="0" y="0"/>
                  </a:moveTo>
                  <a:lnTo>
                    <a:pt x="1284780" y="0"/>
                  </a:lnTo>
                  <a:lnTo>
                    <a:pt x="1284780" y="1519417"/>
                  </a:lnTo>
                  <a:lnTo>
                    <a:pt x="0" y="1519417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1284780" cy="1519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817621" y="3044588"/>
            <a:ext cx="5672414" cy="68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5"/>
              </a:lnSpc>
              <a:spcBef>
                <a:spcPct val="0"/>
              </a:spcBef>
            </a:pPr>
            <a:r>
              <a:rPr lang="en-US" sz="4196" spc="61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VENTAJAS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17621" y="4438549"/>
            <a:ext cx="5393839" cy="4751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396" indent="-289198" lvl="1">
              <a:lnSpc>
                <a:spcPts val="3750"/>
              </a:lnSpc>
              <a:buFont typeface="Arial"/>
              <a:buChar char="•"/>
            </a:pP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</a:t>
            </a: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yor realismo visual</a:t>
            </a:r>
          </a:p>
          <a:p>
            <a:pPr algn="l" marL="578396" indent="-289198" lvl="1">
              <a:lnSpc>
                <a:spcPts val="3750"/>
              </a:lnSpc>
              <a:buFont typeface="Arial"/>
              <a:buChar char="•"/>
            </a:pP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Mejor manejo de reflejos especulares</a:t>
            </a:r>
          </a:p>
          <a:p>
            <a:pPr algn="l" marL="578396" indent="-289198" lvl="1">
              <a:lnSpc>
                <a:spcPts val="3750"/>
              </a:lnSpc>
              <a:buFont typeface="Arial"/>
              <a:buChar char="•"/>
            </a:pP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Interpolación de normales</a:t>
            </a:r>
          </a:p>
          <a:p>
            <a:pPr algn="l" marL="578396" indent="-289198" lvl="1">
              <a:lnSpc>
                <a:spcPts val="3750"/>
              </a:lnSpc>
              <a:buFont typeface="Arial"/>
              <a:buChar char="•"/>
            </a:pP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Ideal para superficies curvas: </a:t>
            </a:r>
          </a:p>
          <a:p>
            <a:pPr algn="l" marL="578396" indent="-289198" lvl="1">
              <a:lnSpc>
                <a:spcPts val="3750"/>
              </a:lnSpc>
              <a:buFont typeface="Arial"/>
              <a:buChar char="•"/>
            </a:pP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Base</a:t>
            </a: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 </a:t>
            </a: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uchos algor</a:t>
            </a: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tmos mod</a:t>
            </a: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</a:t>
            </a: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</a:p>
          <a:p>
            <a:pPr algn="l" marL="578396" indent="-289198" lvl="1">
              <a:lnSpc>
                <a:spcPts val="3750"/>
              </a:lnSpc>
              <a:buFont typeface="Arial"/>
              <a:buChar char="•"/>
            </a:pPr>
            <a:r>
              <a:rPr lang="en-US" sz="2679" spc="5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Soporte por hardware moderno</a:t>
            </a:r>
          </a:p>
          <a:p>
            <a:pPr algn="l">
              <a:lnSpc>
                <a:spcPts val="375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082607" y="3983653"/>
            <a:ext cx="5128853" cy="121227"/>
          </a:xfrm>
          <a:custGeom>
            <a:avLst/>
            <a:gdLst/>
            <a:ahLst/>
            <a:cxnLst/>
            <a:rect r="r" b="b" t="t" l="l"/>
            <a:pathLst>
              <a:path h="121227" w="5128853">
                <a:moveTo>
                  <a:pt x="0" y="0"/>
                </a:moveTo>
                <a:lnTo>
                  <a:pt x="5128853" y="0"/>
                </a:lnTo>
                <a:lnTo>
                  <a:pt x="5128853" y="121228"/>
                </a:lnTo>
                <a:lnTo>
                  <a:pt x="0" y="121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636726" y="3044588"/>
            <a:ext cx="5672414" cy="68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5"/>
              </a:lnSpc>
              <a:spcBef>
                <a:spcPct val="0"/>
              </a:spcBef>
            </a:pPr>
            <a:r>
              <a:rPr lang="en-US" sz="4196" spc="61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DESVENTAJAS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96951" y="4438549"/>
            <a:ext cx="4738377" cy="4921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6806" indent="-278403" lvl="1">
              <a:lnSpc>
                <a:spcPts val="3610"/>
              </a:lnSpc>
              <a:buFont typeface="Arial"/>
              <a:buChar char="•"/>
            </a:pPr>
            <a:r>
              <a:rPr lang="en-US" sz="2578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Mayor costo computac</a:t>
            </a:r>
            <a:r>
              <a:rPr lang="en-US" sz="2578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ional</a:t>
            </a:r>
          </a:p>
          <a:p>
            <a:pPr algn="l" marL="556806" indent="-278403" lvl="1">
              <a:lnSpc>
                <a:spcPts val="3610"/>
              </a:lnSpc>
              <a:buFont typeface="Arial"/>
              <a:buChar char="•"/>
            </a:pPr>
            <a:r>
              <a:rPr lang="en-US" sz="2578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US" sz="2578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simula materiales complejos</a:t>
            </a:r>
          </a:p>
          <a:p>
            <a:pPr algn="l" marL="556806" indent="-278403" lvl="1">
              <a:lnSpc>
                <a:spcPts val="3610"/>
              </a:lnSpc>
              <a:buFont typeface="Arial"/>
              <a:buChar char="•"/>
            </a:pPr>
            <a:r>
              <a:rPr lang="en-US" sz="2578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Dependiente de la interpolación lineal de normales</a:t>
            </a:r>
          </a:p>
          <a:p>
            <a:pPr algn="l" marL="556806" indent="-278403" lvl="1">
              <a:lnSpc>
                <a:spcPts val="3610"/>
              </a:lnSpc>
              <a:buFont typeface="Arial"/>
              <a:buChar char="•"/>
            </a:pPr>
            <a:r>
              <a:rPr lang="en-US" sz="2578" spc="5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Obsoleto para renderizados físicamente realistas:</a:t>
            </a:r>
          </a:p>
          <a:p>
            <a:pPr algn="l">
              <a:lnSpc>
                <a:spcPts val="3610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901712" y="3983653"/>
            <a:ext cx="5128853" cy="121227"/>
          </a:xfrm>
          <a:custGeom>
            <a:avLst/>
            <a:gdLst/>
            <a:ahLst/>
            <a:cxnLst/>
            <a:rect r="r" b="b" t="t" l="l"/>
            <a:pathLst>
              <a:path h="121227" w="5128853">
                <a:moveTo>
                  <a:pt x="0" y="0"/>
                </a:moveTo>
                <a:lnTo>
                  <a:pt x="5128854" y="0"/>
                </a:lnTo>
                <a:lnTo>
                  <a:pt x="5128854" y="121228"/>
                </a:lnTo>
                <a:lnTo>
                  <a:pt x="0" y="121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35766" y="805000"/>
            <a:ext cx="4783914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spc="24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SOMBREADO DE PHONG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DAGmz9znhVs</dc:identifier>
  <dcterms:modified xsi:type="dcterms:W3CDTF">2011-08-01T06:04:30Z</dcterms:modified>
  <cp:revision>1</cp:revision>
  <dc:title>Presentación Propuesta Proyecto Brief Moderno Profesional Negro y Blanco</dc:title>
</cp:coreProperties>
</file>