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9/12/2025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912145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3347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557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2151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9485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0812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0909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315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619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61333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41EB5C9-1307-BA42-ABA2-0BC069CD8E7F}" type="datetimeFigureOut">
              <a:rPr lang="en-US" smtClean="0"/>
              <a:t>9/12/2025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09484304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241EB5C9-1307-BA42-ABA2-0BC069CD8E7F}" type="datetimeFigureOut">
              <a:rPr lang="en-US" smtClean="0"/>
              <a:t>9/12/2025</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8434837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vimentar.e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L="0" lvl="0" indent="0">
              <a:buNone/>
            </a:pPr>
            <a:r>
              <a:t>The Cost of Inaction on Nutrition in Emergencies in Latin America and the Caribbean (2020–2022)</a:t>
            </a:r>
          </a:p>
        </p:txBody>
      </p:sp>
      <p:sp>
        <p:nvSpPr>
          <p:cNvPr id="3" name="Subtitle 2"/>
          <p:cNvSpPr>
            <a:spLocks noGrp="1"/>
          </p:cNvSpPr>
          <p:nvPr>
            <p:ph type="subTitle" idx="1"/>
          </p:nvPr>
        </p:nvSpPr>
        <p:spPr/>
        <p:txBody>
          <a:bodyPr>
            <a:normAutofit fontScale="92500" lnSpcReduction="20000"/>
          </a:bodyPr>
          <a:lstStyle/>
          <a:p>
            <a:pPr marL="0" lvl="0" indent="0">
              <a:buNone/>
            </a:pPr>
            <a:r>
              <a:t>Quantifying Human and Economic Losses to Drive Strategic Investment</a:t>
            </a:r>
            <a:br/>
            <a:br/>
            <a:r>
              <a:t>Commissioned by UNICEF LACRO • Implemented by movimentar GmbH</a:t>
            </a:r>
          </a:p>
        </p:txBody>
      </p:sp>
      <p:sp>
        <p:nvSpPr>
          <p:cNvPr id="4" name="Date Placeholder 3"/>
          <p:cNvSpPr>
            <a:spLocks noGrp="1"/>
          </p:cNvSpPr>
          <p:nvPr>
            <p:ph type="dt" sz="half" idx="10"/>
          </p:nvPr>
        </p:nvSpPr>
        <p:spPr/>
        <p:txBody>
          <a:bodyPr/>
          <a:lstStyle/>
          <a:p>
            <a:pPr marL="0" lvl="0" indent="0">
              <a:buNone/>
            </a:pPr>
            <a:r>
              <a:t>2025-09-12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Would 30% and 95% Deliver?</a:t>
            </a:r>
          </a:p>
        </p:txBody>
      </p:sp>
      <p:sp>
        <p:nvSpPr>
          <p:cNvPr id="3" name="Content Placeholder 2"/>
          <p:cNvSpPr>
            <a:spLocks noGrp="1"/>
          </p:cNvSpPr>
          <p:nvPr>
            <p:ph idx="1"/>
          </p:nvPr>
        </p:nvSpPr>
        <p:spPr/>
        <p:txBody>
          <a:bodyPr>
            <a:normAutofit fontScale="85000" lnSpcReduction="20000"/>
          </a:bodyPr>
          <a:lstStyle/>
          <a:p>
            <a:pPr marL="0" lvl="0" indent="0">
              <a:spcBef>
                <a:spcPts val="3000"/>
              </a:spcBef>
              <a:buNone/>
            </a:pPr>
            <a:r>
              <a:rPr b="1"/>
              <a:t>Migration (from 2.7% today)</a:t>
            </a:r>
          </a:p>
          <a:p>
            <a:pPr lvl="0"/>
            <a:r>
              <a:t>~300 child deaths + 120 stillbirths averted (30%)</a:t>
            </a:r>
          </a:p>
          <a:p>
            <a:pPr lvl="0"/>
            <a:r>
              <a:t>~1,009 child deaths + 419 stillbirths (95%)</a:t>
            </a:r>
          </a:p>
          <a:p>
            <a:pPr lvl="0"/>
            <a:r>
              <a:t>~10k EBF infants (30%) → ~34k (95%)</a:t>
            </a:r>
          </a:p>
          <a:p>
            <a:pPr lvl="0"/>
            <a:r>
              <a:t>PV of cognition: US$86M (3%)</a:t>
            </a:r>
          </a:p>
          <a:p>
            <a:pPr marL="0" lvl="0" indent="0">
              <a:spcBef>
                <a:spcPts val="3000"/>
              </a:spcBef>
              <a:buNone/>
            </a:pPr>
            <a:r>
              <a:rPr b="1"/>
              <a:t>Eta–Iota (already &gt;30%)</a:t>
            </a:r>
          </a:p>
          <a:p>
            <a:pPr lvl="0"/>
            <a:r>
              <a:t>+158 child deaths + 116 stillbirths (95%)</a:t>
            </a:r>
          </a:p>
          <a:p>
            <a:pPr lvl="0"/>
            <a:r>
              <a:t>~6,800 EBF infants</a:t>
            </a:r>
          </a:p>
          <a:p>
            <a:pPr lvl="0"/>
            <a:r>
              <a:t>US$30M additional economic returns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Strategic Recommendations</a:t>
            </a:r>
          </a:p>
        </p:txBody>
      </p:sp>
      <p:sp>
        <p:nvSpPr>
          <p:cNvPr id="3" name="Content Placeholder 2"/>
          <p:cNvSpPr>
            <a:spLocks noGrp="1"/>
          </p:cNvSpPr>
          <p:nvPr>
            <p:ph idx="1"/>
          </p:nvPr>
        </p:nvSpPr>
        <p:spPr/>
        <p:txBody>
          <a:bodyPr>
            <a:normAutofit fontScale="92500" lnSpcReduction="10000"/>
          </a:bodyPr>
          <a:lstStyle/>
          <a:p>
            <a:pPr marL="342900" lvl="0" indent="-342900">
              <a:buAutoNum type="arabicPeriod"/>
            </a:pPr>
            <a:r>
              <a:rPr b="1"/>
              <a:t>Phase programming</a:t>
            </a:r>
            <a:r>
              <a:t>:</a:t>
            </a:r>
          </a:p>
          <a:p>
            <a:pPr lvl="1"/>
            <a:r>
              <a:t>Phase 1 = child-preventive bundle</a:t>
            </a:r>
          </a:p>
          <a:p>
            <a:pPr lvl="1"/>
            <a:r>
              <a:t>Phase 2 = diagnostics/treatment</a:t>
            </a:r>
          </a:p>
          <a:p>
            <a:pPr lvl="1"/>
            <a:r>
              <a:t>Phase 3 = maternal IFA</a:t>
            </a:r>
          </a:p>
          <a:p>
            <a:pPr marL="342900" lvl="0" indent="-342900">
              <a:buAutoNum type="arabicPeriod"/>
            </a:pPr>
            <a:r>
              <a:rPr b="1"/>
              <a:t>Track unique users</a:t>
            </a:r>
            <a:r>
              <a:t>, not just contacts</a:t>
            </a:r>
          </a:p>
          <a:p>
            <a:pPr lvl="1"/>
            <a:r>
              <a:t>Use PRIMES or hashed IDs (Kobo/ODK)</a:t>
            </a:r>
          </a:p>
          <a:p>
            <a:pPr marL="342900" lvl="0" indent="-342900">
              <a:buAutoNum type="arabicPeriod"/>
            </a:pPr>
            <a:r>
              <a:rPr b="1"/>
              <a:t>Scenario-based budgeting</a:t>
            </a:r>
          </a:p>
          <a:p>
            <a:pPr lvl="1"/>
            <a:r>
              <a:t>Show 30% and 95% costs vs. returns</a:t>
            </a:r>
          </a:p>
          <a:p>
            <a:pPr marL="342900" lvl="0" indent="-342900">
              <a:buAutoNum type="arabicPeriod"/>
            </a:pPr>
            <a:r>
              <a:rPr b="1"/>
              <a:t>Quantified advocacy</a:t>
            </a:r>
          </a:p>
          <a:p>
            <a:pPr lvl="1"/>
            <a:r>
              <a:t>“Three-line CoI story”: Gap → Lives → PV Unlocked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 – Inaction Is Not Neutral</a:t>
            </a:r>
          </a:p>
        </p:txBody>
      </p:sp>
      <p:sp>
        <p:nvSpPr>
          <p:cNvPr id="3" name="Content Placeholder 2"/>
          <p:cNvSpPr>
            <a:spLocks noGrp="1"/>
          </p:cNvSpPr>
          <p:nvPr>
            <p:ph idx="1"/>
          </p:nvPr>
        </p:nvSpPr>
        <p:spPr/>
        <p:txBody>
          <a:bodyPr/>
          <a:lstStyle/>
          <a:p>
            <a:pPr lvl="0"/>
            <a:r>
              <a:t>The cost of inaction is </a:t>
            </a:r>
            <a:r>
              <a:rPr b="1"/>
              <a:t>large, measurable, and avoidable</a:t>
            </a:r>
          </a:p>
          <a:p>
            <a:pPr lvl="0"/>
            <a:r>
              <a:t>Preventable losses persist where delivery fails—especially for </a:t>
            </a:r>
            <a:r>
              <a:rPr b="1"/>
              <a:t>PLW</a:t>
            </a:r>
            <a:r>
              <a:t> and </a:t>
            </a:r>
            <a:r>
              <a:rPr b="1"/>
              <a:t>mobile children under 2</a:t>
            </a:r>
          </a:p>
          <a:p>
            <a:pPr lvl="0"/>
            <a:r>
              <a:t>Investing in NiE yields:</a:t>
            </a:r>
          </a:p>
          <a:p>
            <a:pPr lvl="1"/>
            <a:r>
              <a:rPr b="1"/>
              <a:t>Immediate survival</a:t>
            </a:r>
          </a:p>
          <a:p>
            <a:pPr lvl="1"/>
            <a:r>
              <a:rPr b="1"/>
              <a:t>Household relief</a:t>
            </a:r>
          </a:p>
          <a:p>
            <a:pPr lvl="1"/>
            <a:r>
              <a:rPr b="1"/>
              <a:t>Long-term productivity</a:t>
            </a:r>
          </a:p>
          <a:p>
            <a:pPr marL="0" lvl="0" indent="0">
              <a:buNone/>
            </a:pPr>
            <a:r>
              <a:rPr b="1"/>
              <a:t>NiE is foundational.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Contact</a:t>
            </a:r>
          </a:p>
        </p:txBody>
      </p:sp>
      <p:sp>
        <p:nvSpPr>
          <p:cNvPr id="3" name="Content Placeholder 2"/>
          <p:cNvSpPr>
            <a:spLocks noGrp="1"/>
          </p:cNvSpPr>
          <p:nvPr>
            <p:ph idx="1"/>
          </p:nvPr>
        </p:nvSpPr>
        <p:spPr/>
        <p:txBody>
          <a:bodyPr/>
          <a:lstStyle/>
          <a:p>
            <a:pPr marL="0" lvl="0" indent="0">
              <a:buNone/>
            </a:pPr>
            <a:r>
              <a:rPr b="1"/>
              <a:t>Commissioned by:</a:t>
            </a:r>
            <a:r>
              <a:t> UNICEF Latin America and Caribbean Regional Office (LACRO)</a:t>
            </a:r>
            <a:br/>
            <a:r>
              <a:rPr b="1"/>
              <a:t>Implemented by:</a:t>
            </a:r>
            <a:r>
              <a:t> movimentar GmbH – Project Management and Data Science</a:t>
            </a:r>
            <a:br/>
            <a:r>
              <a:rPr b="1"/>
              <a:t>Web:</a:t>
            </a:r>
            <a:r>
              <a:t> </a:t>
            </a:r>
            <a:r>
              <a:rPr>
                <a:hlinkClick r:id="rId2"/>
              </a:rPr>
              <a:t>https://www.movimentar.eu</a:t>
            </a:r>
            <a:br/>
            <a:r>
              <a:rPr b="1"/>
              <a:t>Email:</a:t>
            </a:r>
            <a:r>
              <a:t> support@movimentar.eu</a:t>
            </a:r>
            <a:br/>
            <a:r>
              <a:rPr b="1"/>
              <a:t>Phone:</a:t>
            </a:r>
            <a:r>
              <a:t> +49 421 67 32 52 99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Disclaimer</a:t>
            </a:r>
          </a:p>
        </p:txBody>
      </p:sp>
      <p:sp>
        <p:nvSpPr>
          <p:cNvPr id="3" name="Content Placeholder 2"/>
          <p:cNvSpPr>
            <a:spLocks noGrp="1"/>
          </p:cNvSpPr>
          <p:nvPr>
            <p:ph idx="1"/>
          </p:nvPr>
        </p:nvSpPr>
        <p:spPr/>
        <p:txBody>
          <a:bodyPr/>
          <a:lstStyle/>
          <a:p>
            <a:pPr marL="0" lvl="0" indent="0">
              <a:buNone/>
            </a:pPr>
            <a:r>
              <a:t>The views presented in this report do not necessarily reflect the official position of UNICEF or other UN agencies. Neither UNICEF nor any person acting on their behalf can be held responsible for the use of this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 The Imperative for Action</a:t>
            </a:r>
          </a:p>
        </p:txBody>
      </p:sp>
      <p:sp>
        <p:nvSpPr>
          <p:cNvPr id="3" name="Content Placeholder 2"/>
          <p:cNvSpPr>
            <a:spLocks noGrp="1"/>
          </p:cNvSpPr>
          <p:nvPr>
            <p:ph idx="1"/>
          </p:nvPr>
        </p:nvSpPr>
        <p:spPr/>
        <p:txBody>
          <a:bodyPr/>
          <a:lstStyle/>
          <a:p>
            <a:pPr lvl="0"/>
            <a:r>
              <a:t>Latin America and the Caribbean is the </a:t>
            </a:r>
            <a:r>
              <a:rPr b="1"/>
              <a:t>second-most disaster-prone region globally</a:t>
            </a:r>
            <a:r>
              <a:t> and hosts the </a:t>
            </a:r>
            <a:r>
              <a:rPr b="1"/>
              <a:t>world’s largest per capita migration flows</a:t>
            </a:r>
            <a:r>
              <a:t>.</a:t>
            </a:r>
          </a:p>
          <a:p>
            <a:pPr lvl="0"/>
            <a:r>
              <a:t>Compounding vulnerabilities: poverty, displacement, fragile institutions.</a:t>
            </a:r>
          </a:p>
          <a:p>
            <a:pPr lvl="0"/>
            <a:r>
              <a:t>Nutrition in Emergencies (NiE) is </a:t>
            </a:r>
            <a:r>
              <a:rPr b="1"/>
              <a:t>life-saving</a:t>
            </a:r>
            <a:r>
              <a:t> and </a:t>
            </a:r>
            <a:r>
              <a:rPr b="1"/>
              <a:t>distinct from food security</a:t>
            </a:r>
            <a:r>
              <a:t>, yet routinely underfunded (e.g., only </a:t>
            </a:r>
            <a:r>
              <a:rPr b="1"/>
              <a:t>1.6%</a:t>
            </a:r>
            <a:r>
              <a:t> of required nutrition funding met post Eta/Iota).</a:t>
            </a:r>
          </a:p>
          <a:p>
            <a:pPr lvl="0"/>
            <a:r>
              <a:rPr b="1"/>
              <a:t>Objective</a:t>
            </a:r>
            <a:r>
              <a:t>: Quantify the </a:t>
            </a:r>
            <a:r>
              <a:rPr b="1"/>
              <a:t>human and economic cost</a:t>
            </a:r>
            <a:r>
              <a:t> of inaction on NiE to support evidence-based advocacy and investment.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Study Scope – Emergency Typologies</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Two Emergency Typologies (2020–2022)</a:t>
            </a:r>
          </a:p>
          <a:p>
            <a:pPr marL="342900" lvl="0" indent="-342900">
              <a:buAutoNum type="arabicPeriod"/>
            </a:pPr>
            <a:r>
              <a:rPr b="1"/>
              <a:t>Natural Disasters (Eta &amp; Iota):</a:t>
            </a:r>
          </a:p>
          <a:p>
            <a:pPr lvl="1"/>
            <a:r>
              <a:t>Guatemala, Honduras, Nicaragua</a:t>
            </a:r>
          </a:p>
          <a:p>
            <a:pPr lvl="1"/>
            <a:r>
              <a:t>Affected &gt;7.5M people</a:t>
            </a:r>
          </a:p>
          <a:p>
            <a:pPr marL="342900" lvl="0" indent="-342900">
              <a:buAutoNum type="arabicPeriod"/>
            </a:pPr>
            <a:r>
              <a:rPr b="1"/>
              <a:t>Migration Flows:</a:t>
            </a:r>
          </a:p>
          <a:p>
            <a:pPr lvl="1"/>
            <a:r>
              <a:t>Colombia, Honduras, Peru</a:t>
            </a:r>
          </a:p>
          <a:p>
            <a:pPr lvl="1"/>
            <a:r>
              <a:t>~7M migrants in need</a:t>
            </a:r>
          </a:p>
          <a:p>
            <a:pPr lvl="1"/>
            <a:r>
              <a:t>High-risk corridors (e.g. Darién Gap)</a:t>
            </a:r>
          </a:p>
          <a:p>
            <a:pPr marL="0" lvl="0" indent="0">
              <a:buNone/>
            </a:pPr>
            <a:r>
              <a:t>Focus: </a:t>
            </a:r>
            <a:r>
              <a:rPr b="1"/>
              <a:t>Children under 5 (esp. &lt;2)</a:t>
            </a:r>
            <a:r>
              <a:t> and </a:t>
            </a:r>
            <a:r>
              <a:rPr b="1"/>
              <a:t>pregnant &amp; lactating women (PLW)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Methodological Approach</a:t>
            </a:r>
          </a:p>
        </p:txBody>
      </p:sp>
      <p:sp>
        <p:nvSpPr>
          <p:cNvPr id="3" name="Content Placeholder 2"/>
          <p:cNvSpPr>
            <a:spLocks noGrp="1"/>
          </p:cNvSpPr>
          <p:nvPr>
            <p:ph idx="1"/>
          </p:nvPr>
        </p:nvSpPr>
        <p:spPr/>
        <p:txBody>
          <a:bodyPr>
            <a:normAutofit fontScale="85000" lnSpcReduction="20000"/>
          </a:bodyPr>
          <a:lstStyle/>
          <a:p>
            <a:pPr lvl="0"/>
            <a:r>
              <a:rPr b="1"/>
              <a:t>Framework</a:t>
            </a:r>
            <a:r>
              <a:t>: Anand et al. (2012) Cost of Inaction (CoI)</a:t>
            </a:r>
          </a:p>
          <a:p>
            <a:pPr lvl="0"/>
            <a:r>
              <a:rPr b="1"/>
              <a:t>Scenarios</a:t>
            </a:r>
            <a:r>
              <a:t>:</a:t>
            </a:r>
          </a:p>
          <a:p>
            <a:pPr lvl="1"/>
            <a:r>
              <a:t>0% (no action)</a:t>
            </a:r>
          </a:p>
          <a:p>
            <a:pPr lvl="1"/>
            <a:r>
              <a:t>Implemented (actual)</a:t>
            </a:r>
          </a:p>
          <a:p>
            <a:pPr lvl="1"/>
            <a:r>
              <a:t>30% (realistic scale-up)</a:t>
            </a:r>
          </a:p>
          <a:p>
            <a:pPr lvl="1"/>
            <a:r>
              <a:t>95% (ideal)</a:t>
            </a:r>
          </a:p>
          <a:p>
            <a:pPr lvl="0"/>
            <a:r>
              <a:rPr b="1"/>
              <a:t>Benefits Measured</a:t>
            </a:r>
            <a:r>
              <a:t>:</a:t>
            </a:r>
          </a:p>
          <a:p>
            <a:pPr lvl="1"/>
            <a:r>
              <a:t>Constitutive: Lives saved, EBF gains, stunting averted (via LiST)</a:t>
            </a:r>
          </a:p>
          <a:p>
            <a:pPr lvl="1"/>
            <a:r>
              <a:t>Consequential: BMS cost savings, future income via cognition</a:t>
            </a:r>
          </a:p>
          <a:p>
            <a:pPr lvl="0"/>
            <a:r>
              <a:rPr b="1"/>
              <a:t>Delivery analysis</a:t>
            </a:r>
            <a:r>
              <a:t>:</a:t>
            </a:r>
          </a:p>
          <a:p>
            <a:pPr lvl="1"/>
            <a:r>
              <a:t>Principal Component Analysis (PCA)</a:t>
            </a:r>
          </a:p>
          <a:p>
            <a:pPr lvl="1"/>
            <a:r>
              <a:t>Hierarchical Clustering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Finding 1 – Coverage &amp; Funding Gaps</a:t>
            </a:r>
          </a:p>
        </p:txBody>
      </p:sp>
      <p:sp>
        <p:nvSpPr>
          <p:cNvPr id="3" name="Content Placeholder 2"/>
          <p:cNvSpPr>
            <a:spLocks noGrp="1"/>
          </p:cNvSpPr>
          <p:nvPr>
            <p:ph idx="1"/>
          </p:nvPr>
        </p:nvSpPr>
        <p:spPr/>
        <p:txBody>
          <a:bodyPr>
            <a:normAutofit fontScale="70000" lnSpcReduction="20000"/>
          </a:bodyPr>
          <a:lstStyle/>
          <a:p>
            <a:pPr marL="0" lvl="0" indent="0">
              <a:spcBef>
                <a:spcPts val="3000"/>
              </a:spcBef>
              <a:buNone/>
            </a:pPr>
            <a:r>
              <a:rPr b="1"/>
              <a:t>Eta–Iota:</a:t>
            </a:r>
          </a:p>
          <a:p>
            <a:pPr lvl="0"/>
            <a:r>
              <a:t>Coverage: ~31%</a:t>
            </a:r>
          </a:p>
          <a:p>
            <a:pPr lvl="0"/>
            <a:r>
              <a:t>Implemented cost: </a:t>
            </a:r>
            <a:r>
              <a:rPr b="1"/>
              <a:t>US$6.51M</a:t>
            </a:r>
          </a:p>
          <a:p>
            <a:pPr lvl="0"/>
            <a:r>
              <a:t>Ideal cost: </a:t>
            </a:r>
            <a:r>
              <a:rPr b="1"/>
              <a:t>US$37.83M</a:t>
            </a:r>
          </a:p>
          <a:p>
            <a:pPr lvl="0"/>
            <a:r>
              <a:t>Gap: </a:t>
            </a:r>
            <a:r>
              <a:rPr b="1"/>
              <a:t>US$31.32M (~17% funded)</a:t>
            </a:r>
          </a:p>
          <a:p>
            <a:pPr marL="0" lvl="0" indent="0">
              <a:spcBef>
                <a:spcPts val="3000"/>
              </a:spcBef>
              <a:buNone/>
            </a:pPr>
            <a:r>
              <a:rPr b="1"/>
              <a:t>Migration:</a:t>
            </a:r>
          </a:p>
          <a:p>
            <a:pPr lvl="0"/>
            <a:r>
              <a:t>Coverage: ~2.7%</a:t>
            </a:r>
          </a:p>
          <a:p>
            <a:pPr lvl="0"/>
            <a:r>
              <a:t>Implemented cost: </a:t>
            </a:r>
            <a:r>
              <a:rPr b="1"/>
              <a:t>US$15.09M</a:t>
            </a:r>
          </a:p>
          <a:p>
            <a:pPr lvl="0"/>
            <a:r>
              <a:t>Ideal cost: </a:t>
            </a:r>
            <a:r>
              <a:rPr b="1"/>
              <a:t>US$111.26M</a:t>
            </a:r>
          </a:p>
          <a:p>
            <a:pPr lvl="0"/>
            <a:r>
              <a:t>Gap: </a:t>
            </a:r>
            <a:r>
              <a:rPr b="1"/>
              <a:t>US$96.17M (~14% funded)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Finding 2 – Human Cost of Inaction</a:t>
            </a:r>
          </a:p>
        </p:txBody>
      </p:sp>
      <p:sp>
        <p:nvSpPr>
          <p:cNvPr id="3" name="Content Placeholder 2"/>
          <p:cNvSpPr>
            <a:spLocks noGrp="1"/>
          </p:cNvSpPr>
          <p:nvPr>
            <p:ph idx="1"/>
          </p:nvPr>
        </p:nvSpPr>
        <p:spPr/>
        <p:txBody>
          <a:bodyPr/>
          <a:lstStyle/>
          <a:p>
            <a:pPr marL="0" lvl="0" indent="0">
              <a:spcBef>
                <a:spcPts val="3000"/>
              </a:spcBef>
              <a:buNone/>
            </a:pPr>
            <a:r>
              <a:rPr b="1"/>
              <a:t>Eta–Iota:</a:t>
            </a:r>
          </a:p>
          <a:p>
            <a:pPr lvl="0"/>
            <a:r>
              <a:t>+158 child deaths &amp; +116 stillbirths preventable at 95%</a:t>
            </a:r>
          </a:p>
          <a:p>
            <a:pPr lvl="0"/>
            <a:r>
              <a:t>+6,800 EBF infants beyond implemented</a:t>
            </a:r>
          </a:p>
          <a:p>
            <a:pPr marL="0" lvl="0" indent="0">
              <a:spcBef>
                <a:spcPts val="3000"/>
              </a:spcBef>
              <a:buNone/>
            </a:pPr>
            <a:r>
              <a:rPr b="1"/>
              <a:t>Migration:</a:t>
            </a:r>
          </a:p>
          <a:p>
            <a:pPr lvl="0"/>
            <a:r>
              <a:t>+1,009 child deaths &amp; +419 stillbirths preventable</a:t>
            </a:r>
          </a:p>
          <a:p>
            <a:pPr lvl="0"/>
            <a:r>
              <a:t>+34,000 EBF infants at 95% coverage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Finding 3 – Economic Cost of Inaction</a:t>
            </a:r>
          </a:p>
        </p:txBody>
      </p:sp>
      <p:sp>
        <p:nvSpPr>
          <p:cNvPr id="3" name="Content Placeholder 2"/>
          <p:cNvSpPr>
            <a:spLocks noGrp="1"/>
          </p:cNvSpPr>
          <p:nvPr>
            <p:ph idx="1"/>
          </p:nvPr>
        </p:nvSpPr>
        <p:spPr/>
        <p:txBody>
          <a:bodyPr/>
          <a:lstStyle/>
          <a:p>
            <a:pPr marL="0" lvl="0" indent="0">
              <a:spcBef>
                <a:spcPts val="3000"/>
              </a:spcBef>
              <a:buNone/>
            </a:pPr>
            <a:r>
              <a:rPr b="1"/>
              <a:t>Eta–Iota:</a:t>
            </a:r>
          </a:p>
          <a:p>
            <a:pPr lvl="0"/>
            <a:r>
              <a:t>Total benefit @95%: </a:t>
            </a:r>
            <a:r>
              <a:rPr b="1"/>
              <a:t>US$68.3M</a:t>
            </a:r>
          </a:p>
          <a:p>
            <a:pPr lvl="0"/>
            <a:r>
              <a:t>PV of cognition: </a:t>
            </a:r>
            <a:r>
              <a:rPr b="1"/>
              <a:t>US$13.9M</a:t>
            </a:r>
            <a:r>
              <a:t> (3%)</a:t>
            </a:r>
          </a:p>
          <a:p>
            <a:pPr marL="0" lvl="0" indent="0">
              <a:spcBef>
                <a:spcPts val="3000"/>
              </a:spcBef>
              <a:buNone/>
            </a:pPr>
            <a:r>
              <a:rPr b="1"/>
              <a:t>Migration:</a:t>
            </a:r>
          </a:p>
          <a:p>
            <a:pPr lvl="0"/>
            <a:r>
              <a:t>Total benefit @95%: </a:t>
            </a:r>
            <a:r>
              <a:rPr b="1"/>
              <a:t>US$336.9M</a:t>
            </a:r>
          </a:p>
          <a:p>
            <a:pPr lvl="0"/>
            <a:r>
              <a:t>PV of cognition: </a:t>
            </a:r>
            <a:r>
              <a:rPr b="1"/>
              <a:t>US$89.5M</a:t>
            </a:r>
            <a:r>
              <a:t> (3%)</a:t>
            </a:r>
          </a:p>
          <a:p>
            <a:pPr marL="0" lvl="0" indent="0">
              <a:buNone/>
            </a:pPr>
            <a:r>
              <a:t>→ BMS savings alone: US$1,794 per child (24 months)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Key Finding 4 – Delivery Bottlenecks</a:t>
            </a:r>
          </a:p>
        </p:txBody>
      </p:sp>
      <p:sp>
        <p:nvSpPr>
          <p:cNvPr id="3" name="Content Placeholder 2"/>
          <p:cNvSpPr>
            <a:spLocks noGrp="1"/>
          </p:cNvSpPr>
          <p:nvPr>
            <p:ph idx="1"/>
          </p:nvPr>
        </p:nvSpPr>
        <p:spPr/>
        <p:txBody>
          <a:bodyPr/>
          <a:lstStyle/>
          <a:p>
            <a:pPr marL="0" lvl="0" indent="0">
              <a:buNone/>
            </a:pPr>
            <a:r>
              <a:t>Under-delivery is </a:t>
            </a:r>
            <a:r>
              <a:rPr b="1"/>
              <a:t>patterned</a:t>
            </a:r>
            <a:r>
              <a:t>, not random:</a:t>
            </a:r>
          </a:p>
          <a:p>
            <a:pPr lvl="0"/>
            <a:r>
              <a:rPr b="1"/>
              <a:t>Cluster 1</a:t>
            </a:r>
            <a:r>
              <a:t>: Standard child-preventive bundle (IYCF, MUAC, micronutrients)</a:t>
            </a:r>
          </a:p>
          <a:p>
            <a:pPr lvl="0"/>
            <a:r>
              <a:rPr b="1"/>
              <a:t>Cluster 2</a:t>
            </a:r>
            <a:r>
              <a:t>: Diagnostics &amp; treatment (PLW MUAC, child iron, anaemia)</a:t>
            </a:r>
          </a:p>
          <a:p>
            <a:pPr lvl="0"/>
            <a:r>
              <a:rPr b="1"/>
              <a:t>Cluster 3</a:t>
            </a:r>
            <a:r>
              <a:t>: Maternal IFA (linked to ANC)</a:t>
            </a:r>
          </a:p>
          <a:p>
            <a:pPr marL="0" lvl="0" indent="0">
              <a:buNone/>
            </a:pPr>
            <a:r>
              <a:t>Key barriers: - Weak supply chains - Unstable screen-refer-treat pathways - Gaps in ANC linkage - Especially severe in </a:t>
            </a:r>
            <a:r>
              <a:rPr b="1"/>
              <a:t>migration corridors</a:t>
            </a: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823</Words>
  <Application>Microsoft Office PowerPoint</Application>
  <PresentationFormat>On-screen Show (16:9)</PresentationFormat>
  <Paragraphs>96</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 Light</vt:lpstr>
      <vt:lpstr>Metropolitan</vt:lpstr>
      <vt:lpstr>The Cost of Inaction on Nutrition in Emergencies in Latin America and the Caribbean (2020–2022)</vt:lpstr>
      <vt:lpstr>Disclaimer</vt:lpstr>
      <vt:lpstr>Introduction – The Imperative for Action</vt:lpstr>
      <vt:lpstr>Study Scope – Emergency Typologies</vt:lpstr>
      <vt:lpstr>Methodological Approach</vt:lpstr>
      <vt:lpstr>Key Finding 1 – Coverage &amp; Funding Gaps</vt:lpstr>
      <vt:lpstr>Key Finding 2 – Human Cost of Inaction</vt:lpstr>
      <vt:lpstr>Key Finding 3 – Economic Cost of Inaction</vt:lpstr>
      <vt:lpstr>Key Finding 4 – Delivery Bottlenecks</vt:lpstr>
      <vt:lpstr>What Would 30% and 95% Deliver?</vt:lpstr>
      <vt:lpstr>Strategic Recommendations</vt:lpstr>
      <vt:lpstr>Conclusion – Inaction Is Not Neutral</vt:lpstr>
      <vt:lpstr>Contact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Vapor Trail</Template>
  <TotalTime>0</TotalTime>
  <Words>439</Words>
  <Application>Microsoft Office PowerPoint</Application>
  <PresentationFormat>On-screen Show (16:9)</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Monitoring Report – EU Support to Digital Transformation in Botswana</vt:lpstr>
      <vt:lpstr>Overview</vt:lpstr>
      <vt:lpstr>Objectives of the MEAL System</vt:lpstr>
      <vt:lpstr>Methodology and Tools</vt:lpstr>
      <vt:lpstr>Progress by Specific Objectives</vt:lpstr>
      <vt:lpstr>PowerPoint Presentation</vt:lpstr>
      <vt:lpstr>PowerPoint Presentation</vt:lpstr>
      <vt:lpstr>Progress by Outputs – Selected Examples</vt:lpstr>
      <vt:lpstr>PowerPoint Presentation</vt:lpstr>
      <vt:lpstr>PowerPoint Presentation</vt:lpstr>
      <vt:lpstr>Data Availability and Next Steps</vt:lpstr>
      <vt:lpstr>Planned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Cost of Inaction on Nutrition in Emergencies in Latin America and the Caribbean (2020–2022)</dc:title>
  <dc:creator>Commissioned by UNICEF LACRO • Implemented by movimentar GmbH</dc:creator>
  <cp:keywords/>
  <cp:lastModifiedBy>Eduardo Wirthmann Ferreira</cp:lastModifiedBy>
  <cp:revision>2</cp:revision>
  <dcterms:created xsi:type="dcterms:W3CDTF">2025-09-12T20:09:26Z</dcterms:created>
  <dcterms:modified xsi:type="dcterms:W3CDTF">2025-09-12T20:11:47Z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2025-09-12</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Quantifying Human and Economic Losses to Drive Strategic Investment</vt:lpwstr>
  </property>
  <property fmtid="{D5CDD505-2E9C-101B-9397-08002B2CF9AE}" pid="13" name="toc-title">
    <vt:lpwstr>Table of contents</vt:lpwstr>
  </property>
</Properties>
</file>