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5"/>
    <p:sldMasterId id="2147483660" r:id="rId136"/>
    <p:sldMasterId id="2147483673" r:id="rId137"/>
  </p:sldMasterIdLst>
  <p:notesMasterIdLst>
    <p:notesMasterId r:id="rId218"/>
  </p:notesMasterIdLst>
  <p:sldIdLst>
    <p:sldId id="256" r:id="rId138"/>
    <p:sldId id="360" r:id="rId139"/>
    <p:sldId id="361" r:id="rId140"/>
    <p:sldId id="362" r:id="rId141"/>
    <p:sldId id="363" r:id="rId142"/>
    <p:sldId id="365" r:id="rId143"/>
    <p:sldId id="364" r:id="rId144"/>
    <p:sldId id="366" r:id="rId145"/>
    <p:sldId id="289" r:id="rId146"/>
    <p:sldId id="373" r:id="rId147"/>
    <p:sldId id="372" r:id="rId148"/>
    <p:sldId id="375" r:id="rId149"/>
    <p:sldId id="374" r:id="rId150"/>
    <p:sldId id="290" r:id="rId151"/>
    <p:sldId id="298" r:id="rId152"/>
    <p:sldId id="299" r:id="rId153"/>
    <p:sldId id="300" r:id="rId154"/>
    <p:sldId id="301" r:id="rId155"/>
    <p:sldId id="302" r:id="rId156"/>
    <p:sldId id="306" r:id="rId157"/>
    <p:sldId id="307" r:id="rId158"/>
    <p:sldId id="314" r:id="rId159"/>
    <p:sldId id="308" r:id="rId160"/>
    <p:sldId id="309" r:id="rId161"/>
    <p:sldId id="368" r:id="rId162"/>
    <p:sldId id="312" r:id="rId163"/>
    <p:sldId id="358" r:id="rId164"/>
    <p:sldId id="313" r:id="rId165"/>
    <p:sldId id="316" r:id="rId166"/>
    <p:sldId id="311" r:id="rId167"/>
    <p:sldId id="317" r:id="rId168"/>
    <p:sldId id="318" r:id="rId169"/>
    <p:sldId id="369" r:id="rId170"/>
    <p:sldId id="319" r:id="rId171"/>
    <p:sldId id="320" r:id="rId172"/>
    <p:sldId id="321" r:id="rId173"/>
    <p:sldId id="322" r:id="rId174"/>
    <p:sldId id="323" r:id="rId175"/>
    <p:sldId id="324" r:id="rId176"/>
    <p:sldId id="367" r:id="rId177"/>
    <p:sldId id="326" r:id="rId178"/>
    <p:sldId id="325" r:id="rId179"/>
    <p:sldId id="327" r:id="rId180"/>
    <p:sldId id="328" r:id="rId181"/>
    <p:sldId id="329" r:id="rId182"/>
    <p:sldId id="330" r:id="rId183"/>
    <p:sldId id="331" r:id="rId184"/>
    <p:sldId id="332" r:id="rId185"/>
    <p:sldId id="333" r:id="rId186"/>
    <p:sldId id="334" r:id="rId187"/>
    <p:sldId id="335" r:id="rId188"/>
    <p:sldId id="337" r:id="rId189"/>
    <p:sldId id="338" r:id="rId190"/>
    <p:sldId id="339" r:id="rId191"/>
    <p:sldId id="342" r:id="rId192"/>
    <p:sldId id="340" r:id="rId193"/>
    <p:sldId id="343" r:id="rId194"/>
    <p:sldId id="345" r:id="rId195"/>
    <p:sldId id="344" r:id="rId196"/>
    <p:sldId id="346" r:id="rId197"/>
    <p:sldId id="347" r:id="rId198"/>
    <p:sldId id="370" r:id="rId199"/>
    <p:sldId id="336" r:id="rId200"/>
    <p:sldId id="348" r:id="rId201"/>
    <p:sldId id="349" r:id="rId202"/>
    <p:sldId id="350" r:id="rId203"/>
    <p:sldId id="384" r:id="rId204"/>
    <p:sldId id="351" r:id="rId205"/>
    <p:sldId id="354" r:id="rId206"/>
    <p:sldId id="355" r:id="rId207"/>
    <p:sldId id="352" r:id="rId208"/>
    <p:sldId id="356" r:id="rId209"/>
    <p:sldId id="357" r:id="rId210"/>
    <p:sldId id="376" r:id="rId211"/>
    <p:sldId id="377" r:id="rId212"/>
    <p:sldId id="381" r:id="rId213"/>
    <p:sldId id="379" r:id="rId214"/>
    <p:sldId id="380" r:id="rId215"/>
    <p:sldId id="382" r:id="rId216"/>
    <p:sldId id="383" r:id="rId2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64BF6"/>
    <a:srgbClr val="F0ECD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63" d="100"/>
          <a:sy n="63" d="100"/>
        </p:scale>
        <p:origin x="137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slide" Target="slides/slide1.xml"/><Relationship Id="rId159" Type="http://schemas.openxmlformats.org/officeDocument/2006/relationships/slide" Target="slides/slide22.xml"/><Relationship Id="rId170" Type="http://schemas.openxmlformats.org/officeDocument/2006/relationships/slide" Target="slides/slide33.xml"/><Relationship Id="rId191" Type="http://schemas.openxmlformats.org/officeDocument/2006/relationships/slide" Target="slides/slide54.xml"/><Relationship Id="rId205" Type="http://schemas.openxmlformats.org/officeDocument/2006/relationships/slide" Target="slides/slide68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slide" Target="slides/slide12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slide" Target="slides/slide23.xml"/><Relationship Id="rId181" Type="http://schemas.openxmlformats.org/officeDocument/2006/relationships/slide" Target="slides/slide44.xml"/><Relationship Id="rId216" Type="http://schemas.openxmlformats.org/officeDocument/2006/relationships/slide" Target="slides/slide79.xml"/><Relationship Id="rId211" Type="http://schemas.openxmlformats.org/officeDocument/2006/relationships/slide" Target="slides/slide7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slide" Target="slides/slide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13.xml"/><Relationship Id="rId155" Type="http://schemas.openxmlformats.org/officeDocument/2006/relationships/slide" Target="slides/slide18.xml"/><Relationship Id="rId171" Type="http://schemas.openxmlformats.org/officeDocument/2006/relationships/slide" Target="slides/slide34.xml"/><Relationship Id="rId176" Type="http://schemas.openxmlformats.org/officeDocument/2006/relationships/slide" Target="slides/slide39.xml"/><Relationship Id="rId192" Type="http://schemas.openxmlformats.org/officeDocument/2006/relationships/slide" Target="slides/slide55.xml"/><Relationship Id="rId197" Type="http://schemas.openxmlformats.org/officeDocument/2006/relationships/slide" Target="slides/slide60.xml"/><Relationship Id="rId206" Type="http://schemas.openxmlformats.org/officeDocument/2006/relationships/slide" Target="slides/slide69.xml"/><Relationship Id="rId201" Type="http://schemas.openxmlformats.org/officeDocument/2006/relationships/slide" Target="slides/slide64.xml"/><Relationship Id="rId222" Type="http://schemas.openxmlformats.org/officeDocument/2006/relationships/tableStyles" Target="tableStyle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slide" Target="slides/slide3.xml"/><Relationship Id="rId145" Type="http://schemas.openxmlformats.org/officeDocument/2006/relationships/slide" Target="slides/slide8.xml"/><Relationship Id="rId161" Type="http://schemas.openxmlformats.org/officeDocument/2006/relationships/slide" Target="slides/slide24.xml"/><Relationship Id="rId166" Type="http://schemas.openxmlformats.org/officeDocument/2006/relationships/slide" Target="slides/slide29.xml"/><Relationship Id="rId182" Type="http://schemas.openxmlformats.org/officeDocument/2006/relationships/slide" Target="slides/slide45.xml"/><Relationship Id="rId187" Type="http://schemas.openxmlformats.org/officeDocument/2006/relationships/slide" Target="slides/slide50.xml"/><Relationship Id="rId217" Type="http://schemas.openxmlformats.org/officeDocument/2006/relationships/slide" Target="slides/slide8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slide" Target="slides/slide7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slideMaster" Target="slideMasters/slideMaster1.xml"/><Relationship Id="rId151" Type="http://schemas.openxmlformats.org/officeDocument/2006/relationships/slide" Target="slides/slide14.xml"/><Relationship Id="rId156" Type="http://schemas.openxmlformats.org/officeDocument/2006/relationships/slide" Target="slides/slide19.xml"/><Relationship Id="rId177" Type="http://schemas.openxmlformats.org/officeDocument/2006/relationships/slide" Target="slides/slide40.xml"/><Relationship Id="rId198" Type="http://schemas.openxmlformats.org/officeDocument/2006/relationships/slide" Target="slides/slide61.xml"/><Relationship Id="rId172" Type="http://schemas.openxmlformats.org/officeDocument/2006/relationships/slide" Target="slides/slide35.xml"/><Relationship Id="rId193" Type="http://schemas.openxmlformats.org/officeDocument/2006/relationships/slide" Target="slides/slide56.xml"/><Relationship Id="rId202" Type="http://schemas.openxmlformats.org/officeDocument/2006/relationships/slide" Target="slides/slide65.xml"/><Relationship Id="rId207" Type="http://schemas.openxmlformats.org/officeDocument/2006/relationships/slide" Target="slides/slide70.xml"/><Relationship Id="rId223" Type="http://schemas.microsoft.com/office/2016/11/relationships/changesInfo" Target="changesInfos/changesInfo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" Target="slides/slide4.xml"/><Relationship Id="rId146" Type="http://schemas.openxmlformats.org/officeDocument/2006/relationships/slide" Target="slides/slide9.xml"/><Relationship Id="rId167" Type="http://schemas.openxmlformats.org/officeDocument/2006/relationships/slide" Target="slides/slide30.xml"/><Relationship Id="rId188" Type="http://schemas.openxmlformats.org/officeDocument/2006/relationships/slide" Target="slides/slide5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25.xml"/><Relationship Id="rId183" Type="http://schemas.openxmlformats.org/officeDocument/2006/relationships/slide" Target="slides/slide46.xml"/><Relationship Id="rId213" Type="http://schemas.openxmlformats.org/officeDocument/2006/relationships/slide" Target="slides/slide76.xml"/><Relationship Id="rId21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slideMaster" Target="slideMasters/slideMaster2.xml"/><Relationship Id="rId157" Type="http://schemas.openxmlformats.org/officeDocument/2006/relationships/slide" Target="slides/slide20.xml"/><Relationship Id="rId178" Type="http://schemas.openxmlformats.org/officeDocument/2006/relationships/slide" Target="slides/slide4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15.xml"/><Relationship Id="rId173" Type="http://schemas.openxmlformats.org/officeDocument/2006/relationships/slide" Target="slides/slide36.xml"/><Relationship Id="rId194" Type="http://schemas.openxmlformats.org/officeDocument/2006/relationships/slide" Target="slides/slide57.xml"/><Relationship Id="rId199" Type="http://schemas.openxmlformats.org/officeDocument/2006/relationships/slide" Target="slides/slide62.xml"/><Relationship Id="rId203" Type="http://schemas.openxmlformats.org/officeDocument/2006/relationships/slide" Target="slides/slide66.xml"/><Relationship Id="rId208" Type="http://schemas.openxmlformats.org/officeDocument/2006/relationships/slide" Target="slides/slide7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slide" Target="slides/slide10.xml"/><Relationship Id="rId168" Type="http://schemas.openxmlformats.org/officeDocument/2006/relationships/slide" Target="slides/slide3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slide" Target="slides/slide5.xml"/><Relationship Id="rId163" Type="http://schemas.openxmlformats.org/officeDocument/2006/relationships/slide" Target="slides/slide26.xml"/><Relationship Id="rId184" Type="http://schemas.openxmlformats.org/officeDocument/2006/relationships/slide" Target="slides/slide47.xml"/><Relationship Id="rId189" Type="http://schemas.openxmlformats.org/officeDocument/2006/relationships/slide" Target="slides/slide52.xml"/><Relationship Id="rId219" Type="http://schemas.openxmlformats.org/officeDocument/2006/relationships/presProps" Target="presProps.xml"/><Relationship Id="rId3" Type="http://schemas.openxmlformats.org/officeDocument/2006/relationships/customXml" Target="../customXml/item3.xml"/><Relationship Id="rId214" Type="http://schemas.openxmlformats.org/officeDocument/2006/relationships/slide" Target="slides/slide77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slideMaster" Target="slideMasters/slideMaster3.xml"/><Relationship Id="rId158" Type="http://schemas.openxmlformats.org/officeDocument/2006/relationships/slide" Target="slides/slide2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slide" Target="slides/slide16.xml"/><Relationship Id="rId174" Type="http://schemas.openxmlformats.org/officeDocument/2006/relationships/slide" Target="slides/slide37.xml"/><Relationship Id="rId179" Type="http://schemas.openxmlformats.org/officeDocument/2006/relationships/slide" Target="slides/slide42.xml"/><Relationship Id="rId195" Type="http://schemas.openxmlformats.org/officeDocument/2006/relationships/slide" Target="slides/slide58.xml"/><Relationship Id="rId209" Type="http://schemas.openxmlformats.org/officeDocument/2006/relationships/slide" Target="slides/slide72.xml"/><Relationship Id="rId190" Type="http://schemas.openxmlformats.org/officeDocument/2006/relationships/slide" Target="slides/slide53.xml"/><Relationship Id="rId204" Type="http://schemas.openxmlformats.org/officeDocument/2006/relationships/slide" Target="slides/slide67.xml"/><Relationship Id="rId220" Type="http://schemas.openxmlformats.org/officeDocument/2006/relationships/viewProps" Target="view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slide" Target="slides/slide6.xml"/><Relationship Id="rId148" Type="http://schemas.openxmlformats.org/officeDocument/2006/relationships/slide" Target="slides/slide11.xml"/><Relationship Id="rId164" Type="http://schemas.openxmlformats.org/officeDocument/2006/relationships/slide" Target="slides/slide27.xml"/><Relationship Id="rId169" Type="http://schemas.openxmlformats.org/officeDocument/2006/relationships/slide" Target="slides/slide32.xml"/><Relationship Id="rId185" Type="http://schemas.openxmlformats.org/officeDocument/2006/relationships/slide" Target="slides/slide4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43.xml"/><Relationship Id="rId210" Type="http://schemas.openxmlformats.org/officeDocument/2006/relationships/slide" Target="slides/slide73.xml"/><Relationship Id="rId215" Type="http://schemas.openxmlformats.org/officeDocument/2006/relationships/slide" Target="slides/slide78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slide" Target="slides/slide17.xml"/><Relationship Id="rId175" Type="http://schemas.openxmlformats.org/officeDocument/2006/relationships/slide" Target="slides/slide38.xml"/><Relationship Id="rId196" Type="http://schemas.openxmlformats.org/officeDocument/2006/relationships/slide" Target="slides/slide59.xml"/><Relationship Id="rId200" Type="http://schemas.openxmlformats.org/officeDocument/2006/relationships/slide" Target="slides/slide63.xml"/><Relationship Id="rId16" Type="http://schemas.openxmlformats.org/officeDocument/2006/relationships/customXml" Target="../customXml/item16.xml"/><Relationship Id="rId221" Type="http://schemas.openxmlformats.org/officeDocument/2006/relationships/theme" Target="theme/theme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slide" Target="slides/slide7.xml"/><Relationship Id="rId90" Type="http://schemas.openxmlformats.org/officeDocument/2006/relationships/customXml" Target="../customXml/item90.xml"/><Relationship Id="rId165" Type="http://schemas.openxmlformats.org/officeDocument/2006/relationships/slide" Target="slides/slide28.xml"/><Relationship Id="rId186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Di Carlo" userId="6785157a2926082d" providerId="LiveId" clId="{8FEAEA3F-BF4A-41E8-B80C-075EF7BFE44F}"/>
    <pc:docChg chg="undo modSld">
      <pc:chgData name="Luca Di Carlo" userId="6785157a2926082d" providerId="LiveId" clId="{8FEAEA3F-BF4A-41E8-B80C-075EF7BFE44F}" dt="2018-05-22T07:47:35.607" v="2" actId="1038"/>
      <pc:docMkLst>
        <pc:docMk/>
      </pc:docMkLst>
      <pc:sldChg chg="modSp">
        <pc:chgData name="Luca Di Carlo" userId="6785157a2926082d" providerId="LiveId" clId="{8FEAEA3F-BF4A-41E8-B80C-075EF7BFE44F}" dt="2018-05-22T07:47:35.607" v="2" actId="1038"/>
        <pc:sldMkLst>
          <pc:docMk/>
          <pc:sldMk cId="1739989052" sldId="366"/>
        </pc:sldMkLst>
        <pc:spChg chg="mod">
          <ac:chgData name="Luca Di Carlo" userId="6785157a2926082d" providerId="LiveId" clId="{8FEAEA3F-BF4A-41E8-B80C-075EF7BFE44F}" dt="2018-05-22T07:47:35.607" v="2" actId="1038"/>
          <ac:spMkLst>
            <pc:docMk/>
            <pc:sldMk cId="1739989052" sldId="366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C089-9D3D-46C8-8F99-83FA52EF3AF7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6D56F-ACC7-45F3-A38B-873E6EC8C3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0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Ajouter le type de classe + le </a:t>
            </a:r>
            <a:r>
              <a:rPr lang="fr-FR" dirty="0" err="1"/>
              <a:t>duck</a:t>
            </a:r>
            <a:r>
              <a:rPr lang="fr-FR" dirty="0"/>
              <a:t> </a:t>
            </a:r>
            <a:r>
              <a:rPr lang="fr-FR" dirty="0" err="1"/>
              <a:t>typing</a:t>
            </a:r>
            <a:r>
              <a:rPr lang="fr-FR" dirty="0"/>
              <a:t> avec </a:t>
            </a:r>
            <a:r>
              <a:rPr lang="fr-FR"/>
              <a:t>les classes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6D56F-ACC7-45F3-A38B-873E6EC8C3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87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7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6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503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7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246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32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9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62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775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850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682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38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255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408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90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656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9426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563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3078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7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608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0511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495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893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68240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1075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61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34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33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4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F086-710D-431F-AB0B-DA973F90271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  <p:extLst>
      <p:ext uri="{BB962C8B-B14F-4D97-AF65-F5344CB8AC3E}">
        <p14:creationId xmlns:p14="http://schemas.microsoft.com/office/powerpoint/2010/main" val="223599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  <p:extLst>
      <p:ext uri="{BB962C8B-B14F-4D97-AF65-F5344CB8AC3E}">
        <p14:creationId xmlns:p14="http://schemas.microsoft.com/office/powerpoint/2010/main" val="38458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0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38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7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45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0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48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5.xml"/><Relationship Id="rId7" Type="http://schemas.openxmlformats.org/officeDocument/2006/relationships/image" Target="../media/image9.png"/><Relationship Id="rId2" Type="http://schemas.openxmlformats.org/officeDocument/2006/relationships/customXml" Target="../../customXml/item63.xml"/><Relationship Id="rId1" Type="http://schemas.openxmlformats.org/officeDocument/2006/relationships/customXml" Target="../../customXml/item62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6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9.xml"/><Relationship Id="rId7" Type="http://schemas.openxmlformats.org/officeDocument/2006/relationships/image" Target="../media/image9.png"/><Relationship Id="rId2" Type="http://schemas.openxmlformats.org/officeDocument/2006/relationships/customXml" Target="../../customXml/item67.xml"/><Relationship Id="rId1" Type="http://schemas.openxmlformats.org/officeDocument/2006/relationships/customXml" Target="../../customXml/item66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6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70.xml"/><Relationship Id="rId1" Type="http://schemas.openxmlformats.org/officeDocument/2006/relationships/customXml" Target="../../customXml/item71.xml"/><Relationship Id="rId4" Type="http://schemas.openxmlformats.org/officeDocument/2006/relationships/image" Target="../media/image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73.xml"/><Relationship Id="rId1" Type="http://schemas.openxmlformats.org/officeDocument/2006/relationships/customXml" Target="../../customXml/item72.xml"/><Relationship Id="rId4" Type="http://schemas.openxmlformats.org/officeDocument/2006/relationships/image" Target="../media/image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74.xml"/><Relationship Id="rId1" Type="http://schemas.openxmlformats.org/officeDocument/2006/relationships/customXml" Target="../../customXml/item75.xml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6.xml"/><Relationship Id="rId2" Type="http://schemas.openxmlformats.org/officeDocument/2006/relationships/customXml" Target="../../customXml/item78.xml"/><Relationship Id="rId1" Type="http://schemas.openxmlformats.org/officeDocument/2006/relationships/customXml" Target="../../customXml/item77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9.xml"/><Relationship Id="rId2" Type="http://schemas.openxmlformats.org/officeDocument/2006/relationships/customXml" Target="../../customXml/item81.xml"/><Relationship Id="rId1" Type="http://schemas.openxmlformats.org/officeDocument/2006/relationships/customXml" Target="../../customXml/item80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3.xml"/><Relationship Id="rId1" Type="http://schemas.openxmlformats.org/officeDocument/2006/relationships/customXml" Target="../../customXml/item8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7.xml"/><Relationship Id="rId2" Type="http://schemas.openxmlformats.org/officeDocument/2006/relationships/customXml" Target="../../customXml/item88.xml"/><Relationship Id="rId1" Type="http://schemas.openxmlformats.org/officeDocument/2006/relationships/customXml" Target="../../customXml/item89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90.xml"/><Relationship Id="rId1" Type="http://schemas.openxmlformats.org/officeDocument/2006/relationships/customXml" Target="../../customXml/item9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94.xml"/><Relationship Id="rId1" Type="http://schemas.openxmlformats.org/officeDocument/2006/relationships/customXml" Target="../../customXml/item93.xml"/><Relationship Id="rId4" Type="http://schemas.openxmlformats.org/officeDocument/2006/relationships/image" Target="../media/image4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95.xml"/><Relationship Id="rId4" Type="http://schemas.openxmlformats.org/officeDocument/2006/relationships/image" Target="../media/image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98.xml"/><Relationship Id="rId1" Type="http://schemas.openxmlformats.org/officeDocument/2006/relationships/customXml" Target="../../customXml/item97.xml"/><Relationship Id="rId4" Type="http://schemas.openxmlformats.org/officeDocument/2006/relationships/image" Target="../media/image4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9.xml"/><Relationship Id="rId2" Type="http://schemas.openxmlformats.org/officeDocument/2006/relationships/customXml" Target="../../customXml/item100.xml"/><Relationship Id="rId1" Type="http://schemas.openxmlformats.org/officeDocument/2006/relationships/customXml" Target="../../customXml/item101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02.xml"/><Relationship Id="rId1" Type="http://schemas.openxmlformats.org/officeDocument/2006/relationships/customXml" Target="../../customXml/item103.xml"/><Relationship Id="rId4" Type="http://schemas.openxmlformats.org/officeDocument/2006/relationships/image" Target="../media/image4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4.xml"/><Relationship Id="rId2" Type="http://schemas.openxmlformats.org/officeDocument/2006/relationships/customXml" Target="../../customXml/item105.xml"/><Relationship Id="rId1" Type="http://schemas.openxmlformats.org/officeDocument/2006/relationships/customXml" Target="../../customXml/item106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08.xml"/><Relationship Id="rId1" Type="http://schemas.openxmlformats.org/officeDocument/2006/relationships/customXml" Target="../../customXml/item10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09.xml"/><Relationship Id="rId1" Type="http://schemas.openxmlformats.org/officeDocument/2006/relationships/customXml" Target="../../customXml/item110.xml"/><Relationship Id="rId4" Type="http://schemas.openxmlformats.org/officeDocument/2006/relationships/image" Target="../media/image4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12.xml"/><Relationship Id="rId1" Type="http://schemas.openxmlformats.org/officeDocument/2006/relationships/customXml" Target="../../customXml/item111.xml"/><Relationship Id="rId4" Type="http://schemas.openxmlformats.org/officeDocument/2006/relationships/image" Target="../media/image4.jp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13.xml"/><Relationship Id="rId1" Type="http://schemas.openxmlformats.org/officeDocument/2006/relationships/customXml" Target="../../customXml/item114.xml"/><Relationship Id="rId4" Type="http://schemas.openxmlformats.org/officeDocument/2006/relationships/image" Target="../media/image4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15.xml"/><Relationship Id="rId1" Type="http://schemas.openxmlformats.org/officeDocument/2006/relationships/customXml" Target="../../customXml/item116.xml"/><Relationship Id="rId4" Type="http://schemas.openxmlformats.org/officeDocument/2006/relationships/image" Target="../media/image4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18.xml"/><Relationship Id="rId1" Type="http://schemas.openxmlformats.org/officeDocument/2006/relationships/customXml" Target="../../customXml/item117.xml"/><Relationship Id="rId4" Type="http://schemas.openxmlformats.org/officeDocument/2006/relationships/image" Target="../media/image4.jp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8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0.xml"/><Relationship Id="rId2" Type="http://schemas.openxmlformats.org/officeDocument/2006/relationships/customXml" Target="../../customXml/item121.xml"/><Relationship Id="rId1" Type="http://schemas.openxmlformats.org/officeDocument/2006/relationships/customXml" Target="../../customXml/item122.xml"/><Relationship Id="rId6" Type="http://schemas.openxmlformats.org/officeDocument/2006/relationships/image" Target="../media/image15.png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2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25.xml"/><Relationship Id="rId1" Type="http://schemas.openxmlformats.org/officeDocument/2006/relationships/customXml" Target="../../customXml/item126.xml"/><Relationship Id="rId4" Type="http://schemas.openxmlformats.org/officeDocument/2006/relationships/image" Target="../media/image4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27.xml"/><Relationship Id="rId1" Type="http://schemas.openxmlformats.org/officeDocument/2006/relationships/customXml" Target="../../customXml/item128.xml"/><Relationship Id="rId4" Type="http://schemas.openxmlformats.org/officeDocument/2006/relationships/image" Target="../media/image4.jp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9.xml"/><Relationship Id="rId2" Type="http://schemas.openxmlformats.org/officeDocument/2006/relationships/customXml" Target="../../customXml/item130.xml"/><Relationship Id="rId1" Type="http://schemas.openxmlformats.org/officeDocument/2006/relationships/customXml" Target="../../customXml/item131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31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2.xml"/><Relationship Id="rId2" Type="http://schemas.openxmlformats.org/officeDocument/2006/relationships/customXml" Target="../../customXml/item134.xml"/><Relationship Id="rId1" Type="http://schemas.openxmlformats.org/officeDocument/2006/relationships/customXml" Target="../../customXml/item133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5580112" cy="1944216"/>
          </a:xfrm>
        </p:spPr>
        <p:txBody>
          <a:bodyPr/>
          <a:lstStyle/>
          <a:p>
            <a:r>
              <a:rPr lang="fr-FR" b="1" dirty="0" err="1"/>
              <a:t>TypeScript</a:t>
            </a:r>
            <a:r>
              <a:rPr lang="fr-FR" b="1" dirty="0"/>
              <a:t> </a:t>
            </a:r>
            <a:br>
              <a:rPr lang="fr-FR" b="1" dirty="0"/>
            </a:br>
            <a:r>
              <a:rPr lang="fr-FR" b="1" dirty="0"/>
              <a:t>et ES 6</a:t>
            </a:r>
            <a:endParaRPr lang="fr-FR" sz="2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852936"/>
            <a:ext cx="4499992" cy="910952"/>
          </a:xfrm>
        </p:spPr>
        <p:txBody>
          <a:bodyPr anchor="ctr"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35515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307272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Présentation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76064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TypeScript</a:t>
            </a:r>
            <a:r>
              <a:rPr lang="fr-FR" sz="1800" b="1" dirty="0"/>
              <a:t> :</a:t>
            </a:r>
          </a:p>
          <a:p>
            <a:r>
              <a:rPr lang="fr-FR" sz="1800" dirty="0"/>
              <a:t>Langage "surcouche" de ES6</a:t>
            </a:r>
          </a:p>
          <a:p>
            <a:r>
              <a:rPr lang="fr-FR" sz="1800" dirty="0"/>
              <a:t>Existe depuis 2012</a:t>
            </a:r>
          </a:p>
          <a:p>
            <a:r>
              <a:rPr lang="fr-FR" sz="1800" dirty="0"/>
              <a:t>Ajoute du typage à ES6</a:t>
            </a:r>
          </a:p>
          <a:p>
            <a:r>
              <a:rPr lang="fr-FR" sz="1800" dirty="0"/>
              <a:t>Porté par Microsoft</a:t>
            </a:r>
          </a:p>
          <a:p>
            <a:r>
              <a:rPr lang="fr-FR" sz="1800" dirty="0"/>
              <a:t>Utilisé pour </a:t>
            </a:r>
            <a:r>
              <a:rPr lang="fr-FR" sz="1800" dirty="0" err="1"/>
              <a:t>Angular</a:t>
            </a:r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3779912" y="1908448"/>
            <a:ext cx="4544888" cy="4544888"/>
            <a:chOff x="2771800" y="2087493"/>
            <a:chExt cx="4544888" cy="4544888"/>
          </a:xfrm>
        </p:grpSpPr>
        <p:grpSp>
          <p:nvGrpSpPr>
            <p:cNvPr id="4" name="Groupe 3"/>
            <p:cNvGrpSpPr/>
            <p:nvPr/>
          </p:nvGrpSpPr>
          <p:grpSpPr>
            <a:xfrm>
              <a:off x="2771800" y="2087493"/>
              <a:ext cx="4544888" cy="4544888"/>
              <a:chOff x="2203303" y="1339119"/>
              <a:chExt cx="4544888" cy="4544888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2203303" y="1339119"/>
                <a:ext cx="4544888" cy="454488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/>
              <p:cNvSpPr/>
              <p:nvPr/>
            </p:nvSpPr>
            <p:spPr>
              <a:xfrm>
                <a:off x="2987824" y="2492896"/>
                <a:ext cx="3384376" cy="33843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3923928" y="3767425"/>
                <a:ext cx="2096616" cy="209661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ES5</a:t>
                </a: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349279" y="3966447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ES6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396843" y="2876584"/>
              <a:ext cx="1162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TypeScript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4163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Présentation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482453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dirty="0" err="1"/>
              <a:t>TypeScript</a:t>
            </a:r>
            <a:r>
              <a:rPr lang="fr-FR" sz="1800" dirty="0"/>
              <a:t> n'est pas compris par les navigateur, c'est pour cela qu'il est </a:t>
            </a:r>
            <a:r>
              <a:rPr lang="fr-FR" sz="1800" dirty="0" err="1"/>
              <a:t>transpilé</a:t>
            </a:r>
            <a:r>
              <a:rPr lang="fr-FR" sz="1800" dirty="0"/>
              <a:t> en JavaScript (généralement ES5).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err="1"/>
              <a:t>TypeScript</a:t>
            </a:r>
            <a:r>
              <a:rPr lang="fr-FR" sz="1800" dirty="0"/>
              <a:t> n'apporte que peu de nouvelles fonctionnalités par rapport à ES6.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96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Typage</a:t>
            </a:r>
          </a:p>
        </p:txBody>
      </p:sp>
    </p:spTree>
    <p:extLst>
      <p:ext uri="{BB962C8B-B14F-4D97-AF65-F5344CB8AC3E}">
        <p14:creationId xmlns:p14="http://schemas.microsoft.com/office/powerpoint/2010/main" val="361757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 typage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76064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Typage</a:t>
            </a:r>
            <a:r>
              <a:rPr lang="fr-FR" sz="1800" dirty="0"/>
              <a:t> :</a:t>
            </a:r>
          </a:p>
          <a:p>
            <a:r>
              <a:rPr lang="fr-FR" sz="1800" dirty="0"/>
              <a:t>Le fait de différencier le type d'une variable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Dans un langage dit typé, on ne peut enregistrer qu'un type de valeur dans une variable.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Typage en TS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>
            <p:custDataLst>
              <p:custData r:id="rId1"/>
            </p:custDataLst>
          </p:nvPr>
        </p:nvSpPr>
        <p:spPr>
          <a:xfrm>
            <a:off x="2195736" y="3581422"/>
            <a:ext cx="2988332" cy="432048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</a:t>
            </a: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variable: </a:t>
            </a:r>
            <a:r>
              <a:rPr kumimoji="0" lang="es-E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>
            <p:custDataLst>
              <p:custData r:id="rId2"/>
            </p:custDataLst>
          </p:nvPr>
        </p:nvSpPr>
        <p:spPr>
          <a:xfrm>
            <a:off x="2195736" y="4373510"/>
            <a:ext cx="4248472" cy="432048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s-E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unNombre</a:t>
            </a: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5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types : boolean et number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boolean</a:t>
            </a:r>
            <a:r>
              <a:rPr lang="fr-FR" sz="1800" dirty="0"/>
              <a:t> :</a:t>
            </a:r>
          </a:p>
          <a:p>
            <a:r>
              <a:rPr lang="fr-FR" sz="1800" dirty="0"/>
              <a:t>Valeur </a:t>
            </a:r>
            <a:r>
              <a:rPr lang="fr-FR" sz="1800" dirty="0" err="1"/>
              <a:t>true</a:t>
            </a:r>
            <a:r>
              <a:rPr lang="fr-FR" sz="1800" dirty="0"/>
              <a:t>, false</a:t>
            </a:r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br>
              <a:rPr lang="fr-FR" sz="1800" dirty="0">
                <a:solidFill>
                  <a:schemeClr val="dk1"/>
                </a:solidFill>
              </a:rPr>
            </a:br>
            <a:r>
              <a:rPr lang="fr-FR" sz="1800" b="1" dirty="0">
                <a:solidFill>
                  <a:schemeClr val="dk1"/>
                </a:solidFill>
              </a:rPr>
              <a:t>number</a:t>
            </a:r>
            <a:r>
              <a:rPr lang="fr-FR" sz="1800" dirty="0">
                <a:solidFill>
                  <a:schemeClr val="dk1"/>
                </a:solidFill>
              </a:rPr>
              <a:t> :</a:t>
            </a:r>
          </a:p>
          <a:p>
            <a:r>
              <a:rPr lang="fr-FR" sz="1800" dirty="0"/>
              <a:t>Comme en JS, tous les nombres sont des flottants.</a:t>
            </a:r>
          </a:p>
          <a:p>
            <a:pPr lvl="1"/>
            <a:r>
              <a:rPr lang="fr-FR" sz="1800" dirty="0"/>
              <a:t>1.7976931348623157e+308 à 5e-324</a:t>
            </a:r>
          </a:p>
          <a:p>
            <a:r>
              <a:rPr lang="fr-FR" sz="1800" dirty="0"/>
              <a:t>Accepte aussi les valeurs : Binaires, Octales, </a:t>
            </a:r>
            <a:r>
              <a:rPr lang="fr-FR" sz="1800" dirty="0" err="1"/>
              <a:t>Hexadecimale</a:t>
            </a:r>
            <a:endParaRPr lang="fr-FR" sz="1800" dirty="0"/>
          </a:p>
          <a:p>
            <a:pPr marL="0" indent="0">
              <a:buNone/>
            </a:pPr>
            <a:endParaRPr lang="fr-F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>
            <p:custDataLst>
              <p:custData r:id="rId1"/>
            </p:custDataLst>
          </p:nvPr>
        </p:nvSpPr>
        <p:spPr>
          <a:xfrm>
            <a:off x="2483768" y="2246924"/>
            <a:ext cx="4248472" cy="432048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s-E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isDone: boolean = false;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>
            <p:custDataLst>
              <p:custData r:id="rId2"/>
            </p:custDataLst>
          </p:nvPr>
        </p:nvSpPr>
        <p:spPr>
          <a:xfrm>
            <a:off x="2483768" y="4844617"/>
            <a:ext cx="4248472" cy="1266196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decimal: number = 6;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hex: number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f00d;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binary: number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octal: number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744;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types : string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string</a:t>
            </a:r>
            <a:r>
              <a:rPr lang="fr-FR" sz="1800" dirty="0"/>
              <a:t> :</a:t>
            </a:r>
          </a:p>
          <a:p>
            <a:r>
              <a:rPr lang="fr-FR" sz="1800" dirty="0"/>
              <a:t>Chaîne de caractères</a:t>
            </a:r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>
                <a:solidFill>
                  <a:schemeClr val="dk1"/>
                </a:solidFill>
              </a:rPr>
              <a:t>Nous pouvons taper une chaîne sur plusieurs lignes avec le </a:t>
            </a:r>
            <a:r>
              <a:rPr lang="fr-FR" sz="1800" dirty="0" err="1">
                <a:solidFill>
                  <a:schemeClr val="dk1"/>
                </a:solidFill>
              </a:rPr>
              <a:t>templating</a:t>
            </a:r>
            <a:r>
              <a:rPr lang="fr-FR" sz="1800" dirty="0">
                <a:solidFill>
                  <a:schemeClr val="dk1"/>
                </a:solidFill>
              </a:rPr>
              <a:t> ( guillemet ` avec </a:t>
            </a:r>
            <a:r>
              <a:rPr lang="fr-FR" sz="1800" dirty="0" err="1">
                <a:solidFill>
                  <a:schemeClr val="dk1"/>
                </a:solidFill>
              </a:rPr>
              <a:t>altgr</a:t>
            </a:r>
            <a:r>
              <a:rPr lang="fr-FR" sz="1800" dirty="0">
                <a:solidFill>
                  <a:schemeClr val="dk1"/>
                </a:solidFill>
              </a:rPr>
              <a:t> + 7 sur </a:t>
            </a:r>
            <a:r>
              <a:rPr lang="fr-FR" sz="1800" dirty="0" err="1">
                <a:solidFill>
                  <a:schemeClr val="dk1"/>
                </a:solidFill>
              </a:rPr>
              <a:t>windows</a:t>
            </a:r>
            <a:r>
              <a:rPr lang="fr-FR" sz="1800" dirty="0">
                <a:solidFill>
                  <a:schemeClr val="dk1"/>
                </a:solidFill>
              </a:rPr>
              <a:t>):</a:t>
            </a:r>
          </a:p>
          <a:p>
            <a:pPr marL="0" indent="0">
              <a:buNone/>
            </a:pPr>
            <a:endParaRPr lang="fr-F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dk1"/>
                </a:solidFill>
              </a:rPr>
              <a:t>Équivalent à :</a:t>
            </a: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>
            <p:custDataLst>
              <p:custData r:id="rId1"/>
            </p:custDataLst>
          </p:nvPr>
        </p:nvSpPr>
        <p:spPr>
          <a:xfrm>
            <a:off x="539552" y="1916832"/>
            <a:ext cx="8064896" cy="720080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Adrien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Vossough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>
            <p:custDataLst>
              <p:custData r:id="rId2"/>
            </p:custDataLst>
          </p:nvPr>
        </p:nvSpPr>
        <p:spPr>
          <a:xfrm>
            <a:off x="539552" y="3825044"/>
            <a:ext cx="8064896" cy="748456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prénom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mon nom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>
            <p:custDataLst>
              <p:custData r:id="rId3"/>
            </p:custDataLst>
          </p:nvPr>
        </p:nvSpPr>
        <p:spPr>
          <a:xfrm>
            <a:off x="539552" y="5408288"/>
            <a:ext cx="8064896" cy="748456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texte2: string = "mon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prénom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"\n"</a:t>
            </a:r>
            <a:endParaRPr lang="en-US" b="1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"et mon nom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2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types : </a:t>
            </a:r>
            <a:r>
              <a:rPr lang="fr-FR" sz="2800" b="1" dirty="0" err="1">
                <a:solidFill>
                  <a:schemeClr val="bg1"/>
                </a:solidFill>
              </a:rPr>
              <a:t>Array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Array</a:t>
            </a:r>
            <a:r>
              <a:rPr lang="fr-FR" sz="1800" dirty="0"/>
              <a:t> :</a:t>
            </a:r>
          </a:p>
          <a:p>
            <a:r>
              <a:rPr lang="fr-FR" sz="1800" dirty="0"/>
              <a:t>Tableau typé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Le tableau suivant ne peut contenir que des nombres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Il existe une seconde écriture utilisant des tableaux génériques :</a:t>
            </a:r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>
            <p:custDataLst>
              <p:custData r:id="rId1"/>
            </p:custDataLst>
          </p:nvPr>
        </p:nvSpPr>
        <p:spPr>
          <a:xfrm>
            <a:off x="251520" y="2420888"/>
            <a:ext cx="8712968" cy="1872208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number[]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-5, 2, 8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tab0.push(12.56);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tab0.push("Salut !");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Erreur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Argument of type 'string' is not assignable to parameter of type 'number'.</a:t>
            </a:r>
          </a:p>
        </p:txBody>
      </p:sp>
      <p:sp>
        <p:nvSpPr>
          <p:cNvPr id="9" name="Rectangle 8"/>
          <p:cNvSpPr/>
          <p:nvPr>
            <p:custDataLst>
              <p:custData r:id="rId2"/>
            </p:custDataLst>
          </p:nvPr>
        </p:nvSpPr>
        <p:spPr>
          <a:xfrm>
            <a:off x="251520" y="5089926"/>
            <a:ext cx="8712968" cy="566580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Array&lt;number&gt;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-8, 15.9, 0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659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types : Tuple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Tuple</a:t>
            </a:r>
            <a:r>
              <a:rPr lang="fr-FR" sz="1800" dirty="0"/>
              <a:t> :</a:t>
            </a:r>
          </a:p>
          <a:p>
            <a:r>
              <a:rPr lang="fr-FR" sz="1800" dirty="0"/>
              <a:t>Tableau avec différents types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Utilisation :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>
            <p:custDataLst>
              <p:custData r:id="rId1"/>
            </p:custDataLst>
          </p:nvPr>
        </p:nvSpPr>
        <p:spPr>
          <a:xfrm>
            <a:off x="251520" y="1916832"/>
            <a:ext cx="8712968" cy="1872208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déclaration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user: [string, number];</a:t>
            </a:r>
          </a:p>
          <a:p>
            <a:pPr lvl="0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initialisation </a:t>
            </a: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correcte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= ["Adrien", 35];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initialisation in</a:t>
            </a: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correcte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= [35, "Adrien"];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Erreur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>
            <p:custDataLst>
              <p:custData r:id="rId2"/>
            </p:custDataLst>
          </p:nvPr>
        </p:nvSpPr>
        <p:spPr>
          <a:xfrm>
            <a:off x="251520" y="4432027"/>
            <a:ext cx="8712968" cy="1872208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 user[0] );</a:t>
            </a:r>
          </a:p>
          <a:p>
            <a:pPr lvl="0"/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affiche : Adrien</a:t>
            </a: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 user[1] );</a:t>
            </a:r>
          </a:p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affiche : 35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3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types : </a:t>
            </a:r>
            <a:r>
              <a:rPr lang="fr-FR" sz="2800" b="1" dirty="0" err="1">
                <a:solidFill>
                  <a:schemeClr val="bg1"/>
                </a:solidFill>
              </a:rPr>
              <a:t>Enum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580194"/>
            <a:ext cx="8712968" cy="59766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Enum</a:t>
            </a:r>
            <a:r>
              <a:rPr lang="fr-FR" sz="1800" dirty="0"/>
              <a:t> :</a:t>
            </a:r>
          </a:p>
          <a:p>
            <a:r>
              <a:rPr lang="fr-FR" sz="1800" dirty="0"/>
              <a:t>Ensemble de nombres constants ayant un nom.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Par défaut, la première valeur vaut 0.</a:t>
            </a:r>
          </a:p>
          <a:p>
            <a:pPr marL="0" indent="0">
              <a:buNone/>
            </a:pPr>
            <a:r>
              <a:rPr lang="fr-FR" sz="1800" dirty="0"/>
              <a:t>Il est possible de définir des valeurs manuellement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r>
              <a:rPr lang="fr-FR" sz="1800" dirty="0"/>
              <a:t>Il est possible de récupérer la chaîne de caractère ainsi :</a:t>
            </a:r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>
            <p:custDataLst>
              <p:custData r:id="rId1"/>
            </p:custDataLst>
          </p:nvPr>
        </p:nvSpPr>
        <p:spPr>
          <a:xfrm>
            <a:off x="1151620" y="1300274"/>
            <a:ext cx="5184576" cy="1440160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Fruit {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Kiwi, Orange};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Fruit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Fruit.Kiwi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1</a:t>
            </a:r>
          </a:p>
        </p:txBody>
      </p:sp>
      <p:sp>
        <p:nvSpPr>
          <p:cNvPr id="9" name="Rectangle 8"/>
          <p:cNvSpPr/>
          <p:nvPr>
            <p:custDataLst>
              <p:custData r:id="rId2"/>
            </p:custDataLst>
          </p:nvPr>
        </p:nvSpPr>
        <p:spPr>
          <a:xfrm>
            <a:off x="1151620" y="3568526"/>
            <a:ext cx="6912768" cy="1440160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{Rouge, Vert=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Jaune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Couleur.Jaune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58</a:t>
            </a:r>
          </a:p>
        </p:txBody>
      </p:sp>
      <p:sp>
        <p:nvSpPr>
          <p:cNvPr id="10" name="Rectangle 9"/>
          <p:cNvSpPr/>
          <p:nvPr>
            <p:custDataLst>
              <p:custData r:id="rId3"/>
            </p:custDataLst>
          </p:nvPr>
        </p:nvSpPr>
        <p:spPr>
          <a:xfrm>
            <a:off x="1151620" y="5494740"/>
            <a:ext cx="5508612" cy="1224136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[-0.2];</a:t>
            </a: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Vert</a:t>
            </a:r>
          </a:p>
        </p:txBody>
      </p:sp>
    </p:spTree>
    <p:extLst>
      <p:ext uri="{BB962C8B-B14F-4D97-AF65-F5344CB8AC3E}">
        <p14:creationId xmlns:p14="http://schemas.microsoft.com/office/powerpoint/2010/main" val="370559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Les outils</a:t>
            </a:r>
          </a:p>
        </p:txBody>
      </p:sp>
    </p:spTree>
    <p:extLst>
      <p:ext uri="{BB962C8B-B14F-4D97-AF65-F5344CB8AC3E}">
        <p14:creationId xmlns:p14="http://schemas.microsoft.com/office/powerpoint/2010/main" val="2248024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types : </a:t>
            </a:r>
            <a:r>
              <a:rPr lang="fr-FR" sz="2800" b="1" dirty="0" err="1">
                <a:solidFill>
                  <a:schemeClr val="bg1"/>
                </a:solidFill>
              </a:rPr>
              <a:t>any</a:t>
            </a:r>
            <a:r>
              <a:rPr lang="fr-FR" sz="2800" b="1" dirty="0">
                <a:solidFill>
                  <a:schemeClr val="bg1"/>
                </a:solidFill>
              </a:rPr>
              <a:t> et </a:t>
            </a:r>
            <a:r>
              <a:rPr lang="fr-FR" sz="2800" b="1" dirty="0" err="1">
                <a:solidFill>
                  <a:schemeClr val="bg1"/>
                </a:solidFill>
              </a:rPr>
              <a:t>void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580194"/>
            <a:ext cx="8712968" cy="59766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any</a:t>
            </a:r>
            <a:r>
              <a:rPr lang="fr-FR" sz="1800" dirty="0"/>
              <a:t> :</a:t>
            </a:r>
          </a:p>
          <a:p>
            <a:r>
              <a:rPr lang="fr-FR" sz="1800" dirty="0"/>
              <a:t>Accepte n'importe quel type de variable.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 err="1"/>
              <a:t>void</a:t>
            </a:r>
            <a:r>
              <a:rPr lang="fr-FR" sz="1800" dirty="0"/>
              <a:t> :</a:t>
            </a:r>
          </a:p>
          <a:p>
            <a:r>
              <a:rPr lang="fr-FR" sz="1800" dirty="0"/>
              <a:t>Accepte que les valeurs </a:t>
            </a:r>
            <a:r>
              <a:rPr lang="fr-FR" sz="1800" b="1" dirty="0" err="1"/>
              <a:t>null</a:t>
            </a:r>
            <a:r>
              <a:rPr lang="fr-FR" sz="1800" dirty="0"/>
              <a:t> et </a:t>
            </a:r>
            <a:r>
              <a:rPr lang="fr-FR" sz="1800" b="1" dirty="0" err="1"/>
              <a:t>undefined</a:t>
            </a:r>
            <a:endParaRPr lang="fr-FR" sz="1800" b="1" dirty="0"/>
          </a:p>
          <a:p>
            <a:endParaRPr lang="fr-FR" sz="1800" b="1" dirty="0"/>
          </a:p>
          <a:p>
            <a:endParaRPr lang="fr-FR" sz="1800" b="1" dirty="0"/>
          </a:p>
          <a:p>
            <a:r>
              <a:rPr lang="fr-FR" sz="1800" dirty="0"/>
              <a:t>Généralement utilisé pour indiquer qu'une fonction ne renvoie pas de valeurs.</a:t>
            </a:r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>
            <p:custDataLst>
              <p:custData r:id="rId1"/>
            </p:custDataLst>
          </p:nvPr>
        </p:nvSpPr>
        <p:spPr>
          <a:xfrm>
            <a:off x="971600" y="1484784"/>
            <a:ext cx="7056784" cy="1800200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any = "Salut";</a:t>
            </a:r>
          </a:p>
          <a:p>
            <a:pPr lvl="0"/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lvl="0"/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any[] = ["Adrien", false, 123];</a:t>
            </a:r>
          </a:p>
          <a:p>
            <a:pPr lvl="0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35;</a:t>
            </a:r>
          </a:p>
        </p:txBody>
      </p:sp>
      <p:sp>
        <p:nvSpPr>
          <p:cNvPr id="11" name="Rectangle 10"/>
          <p:cNvSpPr/>
          <p:nvPr>
            <p:custDataLst>
              <p:custData r:id="rId2"/>
            </p:custDataLst>
          </p:nvPr>
        </p:nvSpPr>
        <p:spPr>
          <a:xfrm>
            <a:off x="971600" y="4650084"/>
            <a:ext cx="7056784" cy="363092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void = null;</a:t>
            </a:r>
          </a:p>
        </p:txBody>
      </p:sp>
      <p:sp>
        <p:nvSpPr>
          <p:cNvPr id="12" name="Rectangle 11"/>
          <p:cNvSpPr/>
          <p:nvPr>
            <p:custDataLst>
              <p:custData r:id="rId3"/>
            </p:custDataLst>
          </p:nvPr>
        </p:nvSpPr>
        <p:spPr>
          <a:xfrm>
            <a:off x="971600" y="5674462"/>
            <a:ext cx="7056784" cy="1013197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direCoucou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Coucou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!");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336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types : </a:t>
            </a:r>
            <a:r>
              <a:rPr lang="fr-FR" sz="2800" b="1" dirty="0" err="1">
                <a:solidFill>
                  <a:schemeClr val="bg1"/>
                </a:solidFill>
              </a:rPr>
              <a:t>null</a:t>
            </a:r>
            <a:r>
              <a:rPr lang="fr-FR" sz="2800" b="1" dirty="0">
                <a:solidFill>
                  <a:schemeClr val="bg1"/>
                </a:solidFill>
              </a:rPr>
              <a:t> et </a:t>
            </a:r>
            <a:r>
              <a:rPr lang="fr-FR" sz="2800" b="1" dirty="0" err="1">
                <a:solidFill>
                  <a:schemeClr val="bg1"/>
                </a:solidFill>
              </a:rPr>
              <a:t>undefined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28809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null</a:t>
            </a:r>
            <a:r>
              <a:rPr lang="fr-FR" sz="1800" dirty="0"/>
              <a:t> : Indique qu'une valeur est définie comme n'ayant aucune valeur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 err="1"/>
              <a:t>undefined</a:t>
            </a:r>
            <a:r>
              <a:rPr lang="fr-FR" sz="1800" b="1" dirty="0"/>
              <a:t> : </a:t>
            </a:r>
            <a:r>
              <a:rPr lang="fr-FR" sz="1800" dirty="0"/>
              <a:t> Valeur par défaut lorsqu'une variable n'est pas initialisée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>
            <p:custDataLst>
              <p:custData r:id="rId1"/>
            </p:custDataLst>
          </p:nvPr>
        </p:nvSpPr>
        <p:spPr>
          <a:xfrm>
            <a:off x="750396" y="1785972"/>
            <a:ext cx="7056784" cy="363092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null = null;</a:t>
            </a:r>
          </a:p>
        </p:txBody>
      </p:sp>
      <p:sp>
        <p:nvSpPr>
          <p:cNvPr id="8" name="Rectangle 7"/>
          <p:cNvSpPr/>
          <p:nvPr>
            <p:custDataLst>
              <p:custData r:id="rId2"/>
            </p:custDataLst>
          </p:nvPr>
        </p:nvSpPr>
        <p:spPr>
          <a:xfrm>
            <a:off x="750396" y="3068960"/>
            <a:ext cx="7056784" cy="996934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undefined = undefined;</a:t>
            </a:r>
          </a:p>
          <a:p>
            <a:pPr lvl="0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équivaut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à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n: undefined;</a:t>
            </a:r>
          </a:p>
        </p:txBody>
      </p:sp>
    </p:spTree>
    <p:extLst>
      <p:ext uri="{BB962C8B-B14F-4D97-AF65-F5344CB8AC3E}">
        <p14:creationId xmlns:p14="http://schemas.microsoft.com/office/powerpoint/2010/main" val="426059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types : </a:t>
            </a:r>
            <a:r>
              <a:rPr lang="fr-FR" sz="2800" b="1" dirty="0" err="1">
                <a:solidFill>
                  <a:schemeClr val="bg1"/>
                </a:solidFill>
              </a:rPr>
              <a:t>null</a:t>
            </a:r>
            <a:r>
              <a:rPr lang="fr-FR" sz="2800" b="1" dirty="0">
                <a:solidFill>
                  <a:schemeClr val="bg1"/>
                </a:solidFill>
              </a:rPr>
              <a:t> et </a:t>
            </a:r>
            <a:r>
              <a:rPr lang="fr-FR" sz="2800" b="1" dirty="0" err="1">
                <a:solidFill>
                  <a:schemeClr val="bg1"/>
                </a:solidFill>
              </a:rPr>
              <a:t>undefined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364090" y="2132856"/>
            <a:ext cx="8240358" cy="1615794"/>
            <a:chOff x="72008" y="4149079"/>
            <a:chExt cx="8748464" cy="1615794"/>
          </a:xfrm>
        </p:grpSpPr>
        <p:sp>
          <p:nvSpPr>
            <p:cNvPr id="3" name="Rectangle : coins arrondis 2"/>
            <p:cNvSpPr/>
            <p:nvPr/>
          </p:nvSpPr>
          <p:spPr>
            <a:xfrm>
              <a:off x="251520" y="4149079"/>
              <a:ext cx="8568952" cy="16157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rtlCol="0" anchor="t"/>
            <a:lstStyle/>
            <a:p>
              <a:r>
                <a:rPr lang="fr-FR" b="1" dirty="0" err="1">
                  <a:solidFill>
                    <a:schemeClr val="tx1"/>
                  </a:solidFill>
                </a:rPr>
                <a:t>null</a:t>
              </a:r>
              <a:r>
                <a:rPr lang="fr-FR" b="1" dirty="0">
                  <a:solidFill>
                    <a:schemeClr val="tx1"/>
                  </a:solidFill>
                </a:rPr>
                <a:t>,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b="1" dirty="0" err="1">
                  <a:solidFill>
                    <a:schemeClr val="tx1"/>
                  </a:solidFill>
                </a:rPr>
                <a:t>undefined</a:t>
              </a:r>
              <a:r>
                <a:rPr lang="fr-FR" b="1" dirty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et </a:t>
              </a:r>
              <a:r>
                <a:rPr lang="fr-FR" b="1" dirty="0" err="1">
                  <a:solidFill>
                    <a:schemeClr val="tx1"/>
                  </a:solidFill>
                </a:rPr>
                <a:t>void</a:t>
              </a:r>
              <a:r>
                <a:rPr lang="fr-FR" dirty="0">
                  <a:solidFill>
                    <a:schemeClr val="tx1"/>
                  </a:solidFill>
                </a:rPr>
                <a:t> sont peu utilisés directement car très limités.</a:t>
              </a:r>
            </a:p>
            <a:p>
              <a:endParaRPr lang="fr-FR" b="1" dirty="0">
                <a:solidFill>
                  <a:schemeClr val="tx1"/>
                </a:solidFill>
              </a:endParaRPr>
            </a:p>
            <a:p>
              <a:r>
                <a:rPr lang="fr-FR" b="1" dirty="0" err="1">
                  <a:solidFill>
                    <a:schemeClr val="tx1"/>
                  </a:solidFill>
                </a:rPr>
                <a:t>null</a:t>
              </a:r>
              <a:r>
                <a:rPr lang="fr-FR" b="1" dirty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et </a:t>
              </a:r>
              <a:r>
                <a:rPr lang="fr-FR" b="1" dirty="0" err="1">
                  <a:solidFill>
                    <a:schemeClr val="tx1"/>
                  </a:solidFill>
                </a:rPr>
                <a:t>undefined</a:t>
              </a:r>
              <a:r>
                <a:rPr lang="fr-FR" b="1" dirty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sont des types enfants de tous les autres types et peuvent donc être utilisé comme valeur pour n'importe quel type.</a:t>
              </a:r>
            </a:p>
            <a:p>
              <a:r>
                <a:rPr lang="fr-FR" b="1" dirty="0">
                  <a:solidFill>
                    <a:schemeClr val="tx1"/>
                  </a:solidFill>
                </a:rPr>
                <a:t>Sauf </a:t>
              </a:r>
              <a:r>
                <a:rPr lang="fr-FR" dirty="0">
                  <a:solidFill>
                    <a:schemeClr val="tx1"/>
                  </a:solidFill>
                </a:rPr>
                <a:t>lorsque l'option </a:t>
              </a:r>
              <a:r>
                <a:rPr lang="fr-FR" b="1" dirty="0">
                  <a:solidFill>
                    <a:schemeClr val="tx1"/>
                  </a:solidFill>
                </a:rPr>
                <a:t>: --</a:t>
              </a:r>
              <a:r>
                <a:rPr lang="fr-FR" b="1" dirty="0" err="1">
                  <a:solidFill>
                    <a:schemeClr val="tx1"/>
                  </a:solidFill>
                </a:rPr>
                <a:t>strictNullChecks</a:t>
              </a:r>
              <a:r>
                <a:rPr lang="fr-FR" b="1" dirty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est utilisé</a:t>
              </a:r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8" y="4149080"/>
              <a:ext cx="1184682" cy="1184682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>
            <p:custDataLst>
              <p:custData r:id="rId1"/>
            </p:custDataLst>
          </p:nvPr>
        </p:nvSpPr>
        <p:spPr>
          <a:xfrm>
            <a:off x="1500465" y="4221088"/>
            <a:ext cx="6145355" cy="1284406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undefined</a:t>
            </a:r>
          </a:p>
          <a:p>
            <a:pPr lvl="0"/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= null;</a:t>
            </a:r>
          </a:p>
          <a:p>
            <a:pPr lvl="0"/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types : </a:t>
            </a:r>
            <a:r>
              <a:rPr lang="fr-FR" sz="2800" b="1" dirty="0" err="1">
                <a:solidFill>
                  <a:schemeClr val="bg1"/>
                </a:solidFill>
              </a:rPr>
              <a:t>never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79215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never</a:t>
            </a:r>
            <a:r>
              <a:rPr lang="fr-FR" sz="1800" dirty="0"/>
              <a:t> : </a:t>
            </a:r>
          </a:p>
          <a:p>
            <a:r>
              <a:rPr lang="fr-FR" sz="1800" dirty="0"/>
              <a:t>Indique qu'une fonction ne renvoie jamais de valeur et n'atteigne pas la fin de leur bloc.</a:t>
            </a:r>
          </a:p>
          <a:p>
            <a:pPr lvl="1"/>
            <a:r>
              <a:rPr lang="fr-FR" sz="1800" dirty="0"/>
              <a:t>Fonctions retournant que des exceptions</a:t>
            </a:r>
          </a:p>
          <a:p>
            <a:pPr lvl="1"/>
            <a:r>
              <a:rPr lang="fr-FR" sz="1800" dirty="0"/>
              <a:t>Fonctions ayant une boucle infinie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>
            <p:custDataLst>
              <p:custData r:id="rId1"/>
            </p:custDataLst>
          </p:nvPr>
        </p:nvSpPr>
        <p:spPr>
          <a:xfrm>
            <a:off x="251520" y="2348880"/>
            <a:ext cx="8352928" cy="4104456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erreur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never {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throw new Error(message);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retourne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type never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fail() {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error("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erreur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boucle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nonStop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never {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 {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27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err="1">
                <a:solidFill>
                  <a:schemeClr val="bg1"/>
                </a:solidFill>
              </a:rPr>
              <a:t>Cast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79215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Caster</a:t>
            </a:r>
            <a:r>
              <a:rPr lang="fr-FR" sz="1800" b="1" dirty="0"/>
              <a:t> :</a:t>
            </a:r>
          </a:p>
          <a:p>
            <a:r>
              <a:rPr lang="fr-FR" sz="1800" dirty="0"/>
              <a:t>Changer une valeur dans un </a:t>
            </a:r>
            <a:r>
              <a:rPr lang="fr-FR" sz="1800" b="1" dirty="0"/>
              <a:t>type</a:t>
            </a:r>
            <a:r>
              <a:rPr lang="fr-FR" sz="1800" dirty="0"/>
              <a:t> </a:t>
            </a:r>
            <a:r>
              <a:rPr lang="fr-FR" sz="1800" b="1" dirty="0"/>
              <a:t>A</a:t>
            </a:r>
            <a:r>
              <a:rPr lang="fr-FR" sz="1800" dirty="0"/>
              <a:t>  vers une valeur de </a:t>
            </a:r>
            <a:r>
              <a:rPr lang="fr-FR" sz="1800" b="1" dirty="0"/>
              <a:t>type</a:t>
            </a:r>
            <a:r>
              <a:rPr lang="fr-FR" sz="1800" dirty="0"/>
              <a:t> </a:t>
            </a:r>
            <a:r>
              <a:rPr lang="fr-FR" sz="1800" b="1" dirty="0"/>
              <a:t>B</a:t>
            </a:r>
          </a:p>
          <a:p>
            <a:pPr marL="0" indent="0">
              <a:buNone/>
            </a:pPr>
            <a:endParaRPr lang="fr-FR" sz="1800" b="1" dirty="0"/>
          </a:p>
          <a:p>
            <a:endParaRPr lang="fr-FR" sz="1800" b="1" dirty="0"/>
          </a:p>
          <a:p>
            <a:endParaRPr lang="fr-FR" sz="1800" b="1" dirty="0"/>
          </a:p>
          <a:p>
            <a:endParaRPr lang="fr-FR" sz="1800" b="1" dirty="0"/>
          </a:p>
          <a:p>
            <a:endParaRPr lang="fr-FR" sz="1800" b="1" dirty="0"/>
          </a:p>
          <a:p>
            <a:pPr marL="0" indent="0">
              <a:buNone/>
            </a:pPr>
            <a:r>
              <a:rPr lang="fr-FR" sz="1800" dirty="0"/>
              <a:t>Le type </a:t>
            </a:r>
            <a:r>
              <a:rPr lang="fr-FR" sz="1800" dirty="0" err="1"/>
              <a:t>any</a:t>
            </a:r>
            <a:r>
              <a:rPr lang="fr-FR" sz="1800" dirty="0"/>
              <a:t> pouvant être de n'importe quel type, nous indiquons que </a:t>
            </a:r>
            <a:r>
              <a:rPr lang="fr-FR" sz="1800" b="1" dirty="0" err="1"/>
              <a:t>uneValeur</a:t>
            </a:r>
            <a:r>
              <a:rPr lang="fr-FR" sz="1800" dirty="0"/>
              <a:t> est de type </a:t>
            </a:r>
            <a:r>
              <a:rPr lang="fr-FR" sz="1800" b="1" dirty="0"/>
              <a:t>String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Dans ce cas, TypeScript nous fait confiance et autorise l'utilisation des méthodes propre aux objets String.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Seconde syntaxe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>
            <p:custDataLst>
              <p:custData r:id="rId1"/>
            </p:custDataLst>
          </p:nvPr>
        </p:nvSpPr>
        <p:spPr>
          <a:xfrm>
            <a:off x="251520" y="1860581"/>
            <a:ext cx="8352928" cy="1064363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uneValeur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Peut-être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chaîne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?";</a:t>
            </a: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longueur: number =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uneValeur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).length;</a:t>
            </a:r>
          </a:p>
        </p:txBody>
      </p:sp>
      <p:sp>
        <p:nvSpPr>
          <p:cNvPr id="7" name="Rectangle 6"/>
          <p:cNvSpPr/>
          <p:nvPr>
            <p:custDataLst>
              <p:custData r:id="rId2"/>
            </p:custDataLst>
          </p:nvPr>
        </p:nvSpPr>
        <p:spPr>
          <a:xfrm>
            <a:off x="251520" y="5388973"/>
            <a:ext cx="8352928" cy="1064363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uneValeur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Peut-être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chaîne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?";</a:t>
            </a:r>
          </a:p>
          <a:p>
            <a:pPr lvl="0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longueur: number = (</a:t>
            </a:r>
            <a:r>
              <a:rPr lang="en-US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uneValeur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).length;</a:t>
            </a:r>
          </a:p>
        </p:txBody>
      </p:sp>
    </p:spTree>
    <p:extLst>
      <p:ext uri="{BB962C8B-B14F-4D97-AF65-F5344CB8AC3E}">
        <p14:creationId xmlns:p14="http://schemas.microsoft.com/office/powerpoint/2010/main" val="3817454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Portée var et let</a:t>
            </a:r>
          </a:p>
        </p:txBody>
      </p:sp>
    </p:spTree>
    <p:extLst>
      <p:ext uri="{BB962C8B-B14F-4D97-AF65-F5344CB8AC3E}">
        <p14:creationId xmlns:p14="http://schemas.microsoft.com/office/powerpoint/2010/main" val="280250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Déclarations de variables : var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19000" y="1032800"/>
            <a:ext cx="583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 variable définie avec le mot clé "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est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- accessible partout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 elle est définie dans l'espace global</a:t>
            </a:r>
            <a:b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- accessible dans toute la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fonction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où elle est définie.</a:t>
            </a:r>
          </a:p>
        </p:txBody>
      </p:sp>
      <p:sp>
        <p:nvSpPr>
          <p:cNvPr id="7" name="Rectangle 6"/>
          <p:cNvSpPr/>
          <p:nvPr>
            <p:custDataLst>
              <p:custData r:id="rId1"/>
            </p:custDataLst>
          </p:nvPr>
        </p:nvSpPr>
        <p:spPr>
          <a:xfrm>
            <a:off x="1037313" y="2440250"/>
            <a:ext cx="4108209" cy="3509030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var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y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= 12;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if(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y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&gt; 10 ) {</a:t>
            </a:r>
          </a:p>
          <a:p>
            <a:pPr lvl="1"/>
            <a:r>
              <a:rPr lang="fr-FR" sz="1400" b="1" dirty="0">
                <a:solidFill>
                  <a:srgbClr val="FF0000"/>
                </a:solidFill>
                <a:latin typeface="Courier New"/>
              </a:rPr>
              <a:t>var</a:t>
            </a:r>
            <a:r>
              <a:rPr lang="fr-FR" sz="1400" b="1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g</a:t>
            </a:r>
            <a:r>
              <a:rPr lang="fr-FR" sz="1400" b="1" dirty="0">
                <a:solidFill>
                  <a:prstClr val="black"/>
                </a:solidFill>
                <a:latin typeface="Courier New"/>
              </a:rPr>
              <a:t> = 8;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console.log(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y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//affiche 15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Console.log(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//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affiche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for 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= 0;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&lt; 4 ;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console.log("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compteur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: " +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console.log(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//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affiche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</p:txBody>
      </p:sp>
      <p:sp>
        <p:nvSpPr>
          <p:cNvPr id="3" name="Rectangle : coins arrondis 2"/>
          <p:cNvSpPr/>
          <p:nvPr/>
        </p:nvSpPr>
        <p:spPr>
          <a:xfrm>
            <a:off x="971598" y="4526276"/>
            <a:ext cx="4968553" cy="1278988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/>
          <p:cNvSpPr/>
          <p:nvPr/>
        </p:nvSpPr>
        <p:spPr>
          <a:xfrm>
            <a:off x="971600" y="2440250"/>
            <a:ext cx="6264696" cy="3365014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/>
          <p:cNvSpPr/>
          <p:nvPr/>
        </p:nvSpPr>
        <p:spPr>
          <a:xfrm>
            <a:off x="971601" y="3348110"/>
            <a:ext cx="5472607" cy="2477723"/>
          </a:xfrm>
          <a:prstGeom prst="roundRect">
            <a:avLst/>
          </a:prstGeom>
          <a:noFill/>
          <a:ln w="38100" cap="flat" cmpd="sng" algn="ctr">
            <a:solidFill>
              <a:srgbClr val="164BF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147217" y="4212997"/>
            <a:ext cx="1103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Portée de i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112471" y="3285360"/>
            <a:ext cx="1151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164BF6"/>
                </a:solidFill>
              </a:rPr>
              <a:t>Portée de </a:t>
            </a:r>
            <a:r>
              <a:rPr lang="fr-FR" sz="1600" dirty="0">
                <a:solidFill>
                  <a:srgbClr val="164BF6"/>
                </a:solidFill>
              </a:rPr>
              <a:t>g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699099" y="2482988"/>
            <a:ext cx="1151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FF00FF"/>
                </a:solidFill>
              </a:rPr>
              <a:t>Portée de y</a:t>
            </a:r>
          </a:p>
        </p:txBody>
      </p:sp>
    </p:spTree>
    <p:extLst>
      <p:ext uri="{BB962C8B-B14F-4D97-AF65-F5344CB8AC3E}">
        <p14:creationId xmlns:p14="http://schemas.microsoft.com/office/powerpoint/2010/main" val="620106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Déclarations de variables : var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>
            <p:custDataLst>
              <p:custData r:id="rId1"/>
            </p:custDataLst>
          </p:nvPr>
        </p:nvSpPr>
        <p:spPr>
          <a:xfrm>
            <a:off x="1238230" y="1484784"/>
            <a:ext cx="5569772" cy="2858783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lvl="1"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var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n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= "bonjour";</a:t>
            </a:r>
          </a:p>
          <a:p>
            <a:pPr lvl="1"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lvl="1">
              <a:defRPr/>
            </a:pP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function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portee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() {</a:t>
            </a:r>
          </a:p>
          <a:p>
            <a:pPr lvl="1"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console.log(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n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//affiche bonjour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lvl="1"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var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= "au revoir";</a:t>
            </a:r>
          </a:p>
          <a:p>
            <a:pPr lvl="1"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}</a:t>
            </a:r>
          </a:p>
          <a:p>
            <a:pPr lvl="1"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lvl="1">
              <a:defRPr/>
            </a:pP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portee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();</a:t>
            </a:r>
          </a:p>
          <a:p>
            <a:pPr lvl="1"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lvl="1"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console.log(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 </a:t>
            </a:r>
          </a:p>
          <a:p>
            <a:pPr lvl="1"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//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ReferenceError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: t is not defined</a:t>
            </a:r>
          </a:p>
        </p:txBody>
      </p:sp>
      <p:sp>
        <p:nvSpPr>
          <p:cNvPr id="17" name="Rectangle : coins arrondis 16"/>
          <p:cNvSpPr/>
          <p:nvPr/>
        </p:nvSpPr>
        <p:spPr>
          <a:xfrm>
            <a:off x="1259632" y="1484784"/>
            <a:ext cx="4846701" cy="2858783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742829" y="1484784"/>
            <a:ext cx="120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B050"/>
                </a:solidFill>
              </a:rPr>
              <a:t>Portée de </a:t>
            </a:r>
            <a:r>
              <a:rPr lang="fr-FR" sz="1600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0" name="Rectangle : coins arrondis 19"/>
          <p:cNvSpPr/>
          <p:nvPr/>
        </p:nvSpPr>
        <p:spPr>
          <a:xfrm>
            <a:off x="1475655" y="2602523"/>
            <a:ext cx="4176465" cy="239151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543042" y="2841674"/>
            <a:ext cx="120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FF"/>
                </a:solidFill>
              </a:rPr>
              <a:t>Portée de </a:t>
            </a:r>
            <a:r>
              <a:rPr lang="fr-FR" sz="1600" dirty="0">
                <a:solidFill>
                  <a:srgbClr val="FF00FF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52290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Déclarations de variables : let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>
            <p:custDataLst>
              <p:custData r:id="rId1"/>
            </p:custDataLst>
          </p:nvPr>
        </p:nvSpPr>
        <p:spPr>
          <a:xfrm>
            <a:off x="755576" y="2132856"/>
            <a:ext cx="7432884" cy="4036587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let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y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= 15;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if( y &gt; 10 ) {</a:t>
            </a:r>
          </a:p>
          <a:p>
            <a:pPr lvl="1"/>
            <a:r>
              <a:rPr lang="fr-FR" sz="1600" b="1" dirty="0">
                <a:solidFill>
                  <a:prstClr val="black"/>
                </a:solidFill>
                <a:latin typeface="Courier New"/>
              </a:rPr>
              <a:t>let </a:t>
            </a: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g</a:t>
            </a:r>
            <a:r>
              <a:rPr lang="fr-FR" sz="1600" b="1" dirty="0">
                <a:solidFill>
                  <a:prstClr val="black"/>
                </a:solidFill>
                <a:latin typeface="Courier New"/>
              </a:rPr>
              <a:t> = 8;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console.log(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y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//affiche 15</a:t>
            </a:r>
            <a:endParaRPr lang="fr-FR" sz="1600" b="1" dirty="0">
              <a:solidFill>
                <a:srgbClr val="FF0000"/>
              </a:solidFill>
              <a:latin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console.log(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//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ReferenceError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: g is not defined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for (let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= 0;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&lt; 4 ;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console.log("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compteur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de boucle" +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console.log(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//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ReferenceError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is not defined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9476" y="773339"/>
            <a:ext cx="583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 variable définie avec le mot clé "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est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- accessible partout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 elle est définie dans l'espace global</a:t>
            </a:r>
            <a:b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- accessible que dans le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où elle est définie</a:t>
            </a:r>
          </a:p>
        </p:txBody>
      </p:sp>
      <p:sp>
        <p:nvSpPr>
          <p:cNvPr id="8" name="Rectangle : coins arrondis 7"/>
          <p:cNvSpPr/>
          <p:nvPr/>
        </p:nvSpPr>
        <p:spPr>
          <a:xfrm>
            <a:off x="633046" y="4572000"/>
            <a:ext cx="6387226" cy="801858"/>
          </a:xfrm>
          <a:prstGeom prst="roundRect">
            <a:avLst/>
          </a:prstGeom>
          <a:noFill/>
          <a:ln w="38100" cap="flat" cmpd="sng" algn="ctr">
            <a:solidFill>
              <a:srgbClr val="164BF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/>
          <p:cNvSpPr/>
          <p:nvPr/>
        </p:nvSpPr>
        <p:spPr>
          <a:xfrm>
            <a:off x="379476" y="2132856"/>
            <a:ext cx="6856820" cy="4176464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/>
          <p:cNvSpPr/>
          <p:nvPr/>
        </p:nvSpPr>
        <p:spPr>
          <a:xfrm>
            <a:off x="633046" y="2926079"/>
            <a:ext cx="6387226" cy="506437"/>
          </a:xfrm>
          <a:prstGeom prst="roundRect">
            <a:avLst/>
          </a:prstGeom>
          <a:noFill/>
          <a:ln w="38100" cap="flat" cmpd="sng" algn="ctr">
            <a:solidFill>
              <a:srgbClr val="164BF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916509" y="4542470"/>
            <a:ext cx="1103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164BF6"/>
                </a:solidFill>
              </a:rPr>
              <a:t>Portée de i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68418" y="2897943"/>
            <a:ext cx="1151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164BF6"/>
                </a:solidFill>
              </a:rPr>
              <a:t>Portée de </a:t>
            </a:r>
            <a:r>
              <a:rPr lang="fr-FR" sz="1600" dirty="0">
                <a:solidFill>
                  <a:srgbClr val="164BF6"/>
                </a:solidFill>
              </a:rPr>
              <a:t>g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688398" y="2221176"/>
            <a:ext cx="1151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FF00FF"/>
                </a:solidFill>
              </a:rPr>
              <a:t>Portée de y</a:t>
            </a:r>
          </a:p>
        </p:txBody>
      </p:sp>
    </p:spTree>
    <p:extLst>
      <p:ext uri="{BB962C8B-B14F-4D97-AF65-F5344CB8AC3E}">
        <p14:creationId xmlns:p14="http://schemas.microsoft.com/office/powerpoint/2010/main" val="884959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Déclarations de variables : let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531780" y="2780928"/>
            <a:ext cx="8072668" cy="1615794"/>
            <a:chOff x="531780" y="2132856"/>
            <a:chExt cx="8072668" cy="1615794"/>
          </a:xfrm>
        </p:grpSpPr>
        <p:sp>
          <p:nvSpPr>
            <p:cNvPr id="9" name="Rectangle : coins arrondis 8"/>
            <p:cNvSpPr/>
            <p:nvPr/>
          </p:nvSpPr>
          <p:spPr>
            <a:xfrm>
              <a:off x="533176" y="2132856"/>
              <a:ext cx="8071272" cy="16157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rtlCol="0" anchor="t"/>
            <a:lstStyle/>
            <a:p>
              <a:r>
                <a:rPr lang="fr-FR" dirty="0">
                  <a:solidFill>
                    <a:schemeClr val="tx1"/>
                  </a:solidFill>
                </a:rPr>
                <a:t>Une variable  définie par </a:t>
              </a:r>
              <a:r>
                <a:rPr lang="fr-FR" b="1" dirty="0">
                  <a:solidFill>
                    <a:schemeClr val="tx1"/>
                  </a:solidFill>
                </a:rPr>
                <a:t>let</a:t>
              </a:r>
              <a:r>
                <a:rPr lang="fr-FR" dirty="0">
                  <a:solidFill>
                    <a:schemeClr val="tx1"/>
                  </a:solidFill>
                </a:rPr>
                <a:t> ne peut pas être redéfinie dans le même espace de nom.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Une variable définie par </a:t>
              </a:r>
              <a:r>
                <a:rPr lang="fr-FR" b="1" dirty="0">
                  <a:solidFill>
                    <a:schemeClr val="tx1"/>
                  </a:solidFill>
                </a:rPr>
                <a:t>var</a:t>
              </a:r>
              <a:r>
                <a:rPr lang="fr-FR" dirty="0">
                  <a:solidFill>
                    <a:schemeClr val="tx1"/>
                  </a:solidFill>
                </a:rPr>
                <a:t> peut être redéfinie dans le même espace de nom.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80" y="2456424"/>
              <a:ext cx="968658" cy="968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53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76064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Compiler :</a:t>
            </a:r>
          </a:p>
          <a:p>
            <a:r>
              <a:rPr lang="fr-FR" sz="1800" dirty="0"/>
              <a:t>La compilation est le fait de transformer du code dans un langage A vers un langage B plus bas niveau</a:t>
            </a:r>
          </a:p>
          <a:p>
            <a:pPr lvl="1"/>
            <a:r>
              <a:rPr lang="fr-FR" sz="1800" dirty="0"/>
              <a:t>Exemple : Transformer du code en C++ vers de l'assembleur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b="1" dirty="0" err="1"/>
              <a:t>Transpiler</a:t>
            </a:r>
            <a:r>
              <a:rPr lang="fr-FR" sz="1800" b="1" dirty="0"/>
              <a:t> :</a:t>
            </a:r>
            <a:endParaRPr lang="fr-FR" sz="1800" dirty="0"/>
          </a:p>
          <a:p>
            <a:r>
              <a:rPr lang="fr-FR" sz="1800" dirty="0" err="1"/>
              <a:t>Transpiler</a:t>
            </a:r>
            <a:r>
              <a:rPr lang="fr-FR" sz="1800" dirty="0"/>
              <a:t>, tout comme la compilation, transforme du code dans un langage vers un autre de même niveau.</a:t>
            </a:r>
          </a:p>
          <a:p>
            <a:pPr lvl="1"/>
            <a:r>
              <a:rPr lang="fr-FR" sz="1800" dirty="0"/>
              <a:t>Exemple transformer la version de </a:t>
            </a:r>
            <a:r>
              <a:rPr lang="fr-FR" sz="1800" dirty="0" err="1"/>
              <a:t>Javascript</a:t>
            </a:r>
            <a:r>
              <a:rPr lang="fr-FR" sz="1800" dirty="0"/>
              <a:t> ES6 vers la version ES5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9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constantes : </a:t>
            </a:r>
            <a:r>
              <a:rPr lang="fr-FR" sz="2800" b="1" dirty="0" err="1">
                <a:solidFill>
                  <a:schemeClr val="bg1"/>
                </a:solidFill>
              </a:rPr>
              <a:t>const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323528" y="1196752"/>
            <a:ext cx="8456241" cy="4746566"/>
            <a:chOff x="148207" y="922286"/>
            <a:chExt cx="8456241" cy="4746566"/>
          </a:xfrm>
        </p:grpSpPr>
        <p:grpSp>
          <p:nvGrpSpPr>
            <p:cNvPr id="10" name="Groupe 9"/>
            <p:cNvGrpSpPr/>
            <p:nvPr/>
          </p:nvGrpSpPr>
          <p:grpSpPr>
            <a:xfrm>
              <a:off x="148207" y="2656138"/>
              <a:ext cx="8456241" cy="3012714"/>
              <a:chOff x="247767" y="2350800"/>
              <a:chExt cx="8456241" cy="2890730"/>
            </a:xfrm>
          </p:grpSpPr>
          <p:sp>
            <p:nvSpPr>
              <p:cNvPr id="7" name="Rectangle 6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247767" y="2350800"/>
                <a:ext cx="8456241" cy="932108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const</a:t>
                </a: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 PATH = 2; </a:t>
                </a: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// La valeur de la constante ne peut plus être changée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PATH = 18; </a:t>
                </a: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//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Uncaught TypeError: Assignment to constant variable</a:t>
                </a:r>
              </a:p>
            </p:txBody>
          </p:sp>
          <p:sp>
            <p:nvSpPr>
              <p:cNvPr id="11" name="Rectangle 10"/>
              <p:cNvSpPr/>
              <p:nvPr>
                <p:custDataLst>
                  <p:custData r:id="rId2"/>
                </p:custDataLst>
              </p:nvPr>
            </p:nvSpPr>
            <p:spPr>
              <a:xfrm>
                <a:off x="247767" y="3794828"/>
                <a:ext cx="8456241" cy="1446702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const</a:t>
                </a: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 OBJ = { a: 5 };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OBJ = 18; </a:t>
                </a: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//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Uncaught TypeError: Assignment to constant variable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// </a:t>
                </a:r>
                <a:r>
                  <a:rPr kumimoji="0" lang="en-US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il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 </a:t>
                </a: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est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 possible de changer la </a:t>
                </a:r>
                <a:r>
                  <a:rPr kumimoji="0" lang="en-US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valeur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 d'un </a:t>
                </a:r>
                <a:r>
                  <a:rPr kumimoji="0" lang="en-US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attribut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 de </a:t>
                </a:r>
                <a:r>
                  <a:rPr kumimoji="0" lang="en-US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l'objet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urier New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OBJ.a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/>
                    <a:ea typeface="+mn-ea"/>
                    <a:cs typeface="+mn-cs"/>
                  </a:rPr>
                  <a:t> = 8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/>
                  <a:ea typeface="+mn-ea"/>
                  <a:cs typeface="+mn-cs"/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48207" y="922286"/>
              <a:ext cx="764093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const</a:t>
              </a: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Créé une référence accessible qu'en lecture.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L'identifiant ne peut plus être réassigné.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 un objet, la constante est sur la référence de celui-ci et non ses attributs.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147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Affecter par décomposition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716480"/>
            <a:ext cx="33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Échanger des valeurs facilement :</a:t>
            </a:r>
          </a:p>
        </p:txBody>
      </p:sp>
      <p:sp>
        <p:nvSpPr>
          <p:cNvPr id="15" name="Rectangle 14"/>
          <p:cNvSpPr/>
          <p:nvPr>
            <p:custDataLst>
              <p:custData r:id="rId1"/>
            </p:custDataLst>
          </p:nvPr>
        </p:nvSpPr>
        <p:spPr>
          <a:xfrm>
            <a:off x="211514" y="1289433"/>
            <a:ext cx="3890157" cy="147469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 a = 1;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 = 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[a, b] = [b, a];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console.log(a, b);</a:t>
            </a:r>
          </a:p>
        </p:txBody>
      </p:sp>
      <p:sp>
        <p:nvSpPr>
          <p:cNvPr id="35" name="Rectangle 34"/>
          <p:cNvSpPr/>
          <p:nvPr>
            <p:custDataLst>
              <p:custData r:id="rId2"/>
            </p:custDataLst>
          </p:nvPr>
        </p:nvSpPr>
        <p:spPr>
          <a:xfrm>
            <a:off x="211514" y="3510920"/>
            <a:ext cx="3890157" cy="1667556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o = {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a: "foo",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b: 12,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c: "bar"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{ a, b,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o;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console.log(a, b,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11514" y="3054591"/>
            <a:ext cx="304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Décomposer depuis un objet 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241979" y="1916833"/>
            <a:ext cx="3890157" cy="847295"/>
            <a:chOff x="4241979" y="1916832"/>
            <a:chExt cx="3890157" cy="1050978"/>
          </a:xfrm>
        </p:grpSpPr>
        <p:sp>
          <p:nvSpPr>
            <p:cNvPr id="17" name="Rectangle 16"/>
            <p:cNvSpPr/>
            <p:nvPr>
              <p:custDataLst>
                <p:custData r:id="rId4"/>
              </p:custDataLst>
            </p:nvPr>
          </p:nvSpPr>
          <p:spPr>
            <a:xfrm>
              <a:off x="4241979" y="2316665"/>
              <a:ext cx="3890157" cy="65114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/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3 1</a:t>
              </a:r>
            </a:p>
            <a:p>
              <a:pPr lvl="0"/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" name="Rectangle : avec coins supérieurs arrondis 6"/>
            <p:cNvSpPr/>
            <p:nvPr/>
          </p:nvSpPr>
          <p:spPr>
            <a:xfrm>
              <a:off x="4241979" y="1916832"/>
              <a:ext cx="1651422" cy="399833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Affiche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265353" y="4418289"/>
            <a:ext cx="3890157" cy="760186"/>
            <a:chOff x="4241979" y="1916832"/>
            <a:chExt cx="3890157" cy="1050979"/>
          </a:xfrm>
        </p:grpSpPr>
        <p:sp>
          <p:nvSpPr>
            <p:cNvPr id="25" name="Rectangle 24"/>
            <p:cNvSpPr/>
            <p:nvPr>
              <p:custDataLst>
                <p:custData r:id="rId3"/>
              </p:custDataLst>
            </p:nvPr>
          </p:nvSpPr>
          <p:spPr>
            <a:xfrm>
              <a:off x="4241979" y="2316665"/>
              <a:ext cx="3890157" cy="65114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/>
              <a:r>
                <a:rPr lang="es-ES" sz="1400" b="1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12 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 : avec coins supérieurs arrondis 28"/>
            <p:cNvSpPr/>
            <p:nvPr/>
          </p:nvSpPr>
          <p:spPr>
            <a:xfrm>
              <a:off x="4241979" y="1916832"/>
              <a:ext cx="1651422" cy="399833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Affiche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11514" y="5393302"/>
            <a:ext cx="8176910" cy="981629"/>
            <a:chOff x="531780" y="2132856"/>
            <a:chExt cx="11865551" cy="1615794"/>
          </a:xfrm>
        </p:grpSpPr>
        <p:sp>
          <p:nvSpPr>
            <p:cNvPr id="31" name="Rectangle : coins arrondis 30"/>
            <p:cNvSpPr/>
            <p:nvPr/>
          </p:nvSpPr>
          <p:spPr>
            <a:xfrm>
              <a:off x="533176" y="2132856"/>
              <a:ext cx="11864155" cy="16157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rtlCol="0" anchor="ctr"/>
            <a:lstStyle/>
            <a:p>
              <a:r>
                <a:rPr lang="fr-FR" b="1" dirty="0">
                  <a:solidFill>
                    <a:prstClr val="black"/>
                  </a:solidFill>
                </a:rPr>
                <a:t>Les noms des variables doivent correspondre aux noms des attributs contenus par l'objet, dans le cas contraire, les valeurs seront "</a:t>
              </a:r>
              <a:r>
                <a:rPr lang="fr-FR" b="1" dirty="0" err="1">
                  <a:solidFill>
                    <a:prstClr val="black"/>
                  </a:solidFill>
                </a:rPr>
                <a:t>undefined</a:t>
              </a:r>
              <a:r>
                <a:rPr lang="fr-FR" b="1" dirty="0">
                  <a:solidFill>
                    <a:prstClr val="black"/>
                  </a:solidFill>
                </a:rPr>
                <a:t>"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80" y="2456424"/>
              <a:ext cx="968658" cy="968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762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Affecter par décomposition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716480"/>
            <a:ext cx="543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Récupérer les valeurs d'un tableau par décomposition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</a:t>
            </a:r>
          </a:p>
        </p:txBody>
      </p:sp>
      <p:sp>
        <p:nvSpPr>
          <p:cNvPr id="15" name="Rectangle 14"/>
          <p:cNvSpPr/>
          <p:nvPr>
            <p:custDataLst>
              <p:custData r:id="rId1"/>
            </p:custDataLst>
          </p:nvPr>
        </p:nvSpPr>
        <p:spPr>
          <a:xfrm>
            <a:off x="211514" y="1289434"/>
            <a:ext cx="3890157" cy="1060462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 tab = [1,2,3];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[a,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b, c] = tab;</a:t>
            </a:r>
          </a:p>
          <a:p>
            <a:pPr lvl="0"/>
            <a:endParaRPr lang="pt-BR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console.log(a, b, c);</a:t>
            </a:r>
          </a:p>
        </p:txBody>
      </p:sp>
      <p:sp>
        <p:nvSpPr>
          <p:cNvPr id="35" name="Rectangle 34"/>
          <p:cNvSpPr/>
          <p:nvPr>
            <p:custDataLst>
              <p:custData r:id="rId2"/>
            </p:custDataLst>
          </p:nvPr>
        </p:nvSpPr>
        <p:spPr>
          <a:xfrm>
            <a:off x="211514" y="3487607"/>
            <a:ext cx="3890157" cy="1667556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o = {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a: "foo",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b: 12,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c: "bar"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{ a, b,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o;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console.log(a, b,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pt-B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11514" y="3031278"/>
            <a:ext cx="304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Décomposer depuis un objet 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214224" y="1298916"/>
            <a:ext cx="3890157" cy="1050979"/>
            <a:chOff x="4241979" y="1916832"/>
            <a:chExt cx="3890157" cy="1050979"/>
          </a:xfrm>
        </p:grpSpPr>
        <p:sp>
          <p:nvSpPr>
            <p:cNvPr id="17" name="Rectangle 16"/>
            <p:cNvSpPr/>
            <p:nvPr>
              <p:custDataLst>
                <p:custData r:id="rId4"/>
              </p:custDataLst>
            </p:nvPr>
          </p:nvSpPr>
          <p:spPr>
            <a:xfrm>
              <a:off x="4241979" y="2316665"/>
              <a:ext cx="3890157" cy="65114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1 2 3</a:t>
              </a:r>
            </a:p>
            <a:p>
              <a:pPr lvl="0"/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" name="Rectangle : avec coins supérieurs arrondis 6"/>
            <p:cNvSpPr/>
            <p:nvPr/>
          </p:nvSpPr>
          <p:spPr>
            <a:xfrm>
              <a:off x="4241979" y="1916832"/>
              <a:ext cx="1651422" cy="399833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Affiche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265353" y="4394976"/>
            <a:ext cx="3890157" cy="760186"/>
            <a:chOff x="4241979" y="1916832"/>
            <a:chExt cx="3890157" cy="1050979"/>
          </a:xfrm>
        </p:grpSpPr>
        <p:sp>
          <p:nvSpPr>
            <p:cNvPr id="25" name="Rectangle 24"/>
            <p:cNvSpPr/>
            <p:nvPr>
              <p:custDataLst>
                <p:custData r:id="rId3"/>
              </p:custDataLst>
            </p:nvPr>
          </p:nvSpPr>
          <p:spPr>
            <a:xfrm>
              <a:off x="4241979" y="2316665"/>
              <a:ext cx="3890157" cy="65114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/>
              <a:r>
                <a:rPr lang="es-ES" sz="1400" b="1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12 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 : avec coins supérieurs arrondis 28"/>
            <p:cNvSpPr/>
            <p:nvPr/>
          </p:nvSpPr>
          <p:spPr>
            <a:xfrm>
              <a:off x="4241979" y="1916832"/>
              <a:ext cx="1651422" cy="399833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Affiche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12690" y="5484601"/>
            <a:ext cx="8176910" cy="981629"/>
            <a:chOff x="531780" y="2132856"/>
            <a:chExt cx="11865551" cy="1615794"/>
          </a:xfrm>
        </p:grpSpPr>
        <p:sp>
          <p:nvSpPr>
            <p:cNvPr id="31" name="Rectangle : coins arrondis 30"/>
            <p:cNvSpPr/>
            <p:nvPr/>
          </p:nvSpPr>
          <p:spPr>
            <a:xfrm>
              <a:off x="533176" y="2132856"/>
              <a:ext cx="11864155" cy="16157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rtlCol="0" anchor="ctr"/>
            <a:lstStyle/>
            <a:p>
              <a:r>
                <a:rPr lang="fr-FR" b="1" dirty="0">
                  <a:solidFill>
                    <a:prstClr val="black"/>
                  </a:solidFill>
                </a:rPr>
                <a:t>Les noms des variables doivent correspondre aux noms des attributs contenus par l'objet, dans le cas contraire, les valeurs seront "</a:t>
              </a:r>
              <a:r>
                <a:rPr lang="fr-FR" b="1" dirty="0" err="1">
                  <a:solidFill>
                    <a:prstClr val="black"/>
                  </a:solidFill>
                </a:rPr>
                <a:t>undefined</a:t>
              </a:r>
              <a:r>
                <a:rPr lang="fr-FR" b="1" dirty="0">
                  <a:solidFill>
                    <a:prstClr val="black"/>
                  </a:solidFill>
                </a:rPr>
                <a:t>"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80" y="2456424"/>
              <a:ext cx="968658" cy="968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107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Fonctions</a:t>
            </a:r>
          </a:p>
        </p:txBody>
      </p:sp>
    </p:spTree>
    <p:extLst>
      <p:ext uri="{BB962C8B-B14F-4D97-AF65-F5344CB8AC3E}">
        <p14:creationId xmlns:p14="http://schemas.microsoft.com/office/powerpoint/2010/main" val="2278773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Fonction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Séquence d'instructions réalisant un calcul ou une tâche.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Permet de découper un problème global en plusieurs éléments plus simples et réutilisables.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611560" y="2388909"/>
            <a:ext cx="5400062" cy="2112107"/>
            <a:chOff x="4241978" y="1916832"/>
            <a:chExt cx="5400062" cy="2112107"/>
          </a:xfrm>
        </p:grpSpPr>
        <p:sp>
          <p:nvSpPr>
            <p:cNvPr id="17" name="Rectangle 16"/>
            <p:cNvSpPr/>
            <p:nvPr>
              <p:custDataLst>
                <p:custData r:id="rId2"/>
              </p:custDataLst>
            </p:nvPr>
          </p:nvSpPr>
          <p:spPr>
            <a:xfrm>
              <a:off x="4241979" y="2316664"/>
              <a:ext cx="5400061" cy="171227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lvl="0"/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lvl="0"/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0"/>
              <a:endPara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/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</a:t>
              </a:r>
              <a:r>
                <a:rPr lang="en-U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addition2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function(</a:t>
              </a:r>
              <a:r>
                <a:rPr lang="en-US" sz="14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 </a:t>
              </a:r>
            </a:p>
            <a:p>
              <a:pPr lvl="1"/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14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lvl="0"/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" name="Rectangle : avec coins supérieurs arrondis 6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>
                  <a:solidFill>
                    <a:prstClr val="black"/>
                  </a:solidFill>
                  <a:latin typeface="Calibri"/>
                </a:rPr>
                <a:t>En JavaScript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11560" y="4813092"/>
            <a:ext cx="5400062" cy="1103995"/>
            <a:chOff x="4241978" y="1916832"/>
            <a:chExt cx="5400062" cy="1103995"/>
          </a:xfrm>
        </p:grpSpPr>
        <p:sp>
          <p:nvSpPr>
            <p:cNvPr id="19" name="Rectangle 18"/>
            <p:cNvSpPr/>
            <p:nvPr>
              <p:custDataLst>
                <p:custData r:id="rId1"/>
              </p:custDataLst>
            </p:nvPr>
          </p:nvSpPr>
          <p:spPr>
            <a:xfrm>
              <a:off x="4241979" y="2316664"/>
              <a:ext cx="5400061" cy="70416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</a:t>
              </a:r>
              <a:r>
                <a:rPr lang="en-US" sz="1400" b="1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resultat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addition(5, 2);</a:t>
              </a:r>
            </a:p>
            <a:p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resultat2 = addition2(55, 20);</a:t>
              </a:r>
              <a:endParaRPr lang="fr-FR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/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0" name="Rectangle : avec coins supérieurs arrondis 19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747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typage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des paramètres et des valeurs de retour.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>
            <p:custDataLst>
              <p:custData r:id="rId1"/>
            </p:custDataLst>
          </p:nvPr>
        </p:nvSpPr>
        <p:spPr>
          <a:xfrm>
            <a:off x="251520" y="2057298"/>
            <a:ext cx="7344816" cy="171227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addition2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US" sz="14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279162" y="4298214"/>
            <a:ext cx="8253278" cy="2011106"/>
            <a:chOff x="4241978" y="1916832"/>
            <a:chExt cx="8253278" cy="2011106"/>
          </a:xfrm>
        </p:grpSpPr>
        <p:sp>
          <p:nvSpPr>
            <p:cNvPr id="19" name="Rectangle 18"/>
            <p:cNvSpPr/>
            <p:nvPr>
              <p:custDataLst>
                <p:custData r:id="rId2"/>
              </p:custDataLst>
            </p:nvPr>
          </p:nvSpPr>
          <p:spPr>
            <a:xfrm>
              <a:off x="4241979" y="2316664"/>
              <a:ext cx="8253277" cy="161127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resultat0 = addition(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"b"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2);  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de type</a:t>
              </a:r>
            </a:p>
            <a:p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resultat1 = addition(2);       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il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manque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un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paramètre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resultat2 = addition(2, 3, 8); 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paramètre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trop</a:t>
              </a:r>
            </a:p>
            <a:p>
              <a:pPr lvl="0"/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resultat2 = addition(55, 20); 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ok</a:t>
              </a:r>
            </a:p>
            <a:p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resultat2 = addition2(10, 40);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ok</a:t>
              </a:r>
              <a:endParaRPr lang="fr-F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/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0" name="Rectangle : avec coins supérieurs arrondis 19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cxnSp>
        <p:nvCxnSpPr>
          <p:cNvPr id="21" name="Connecteur droit avec flèche 20"/>
          <p:cNvCxnSpPr>
            <a:cxnSpLocks/>
          </p:cNvCxnSpPr>
          <p:nvPr/>
        </p:nvCxnSpPr>
        <p:spPr>
          <a:xfrm flipV="1">
            <a:off x="4262975" y="1528656"/>
            <a:ext cx="0" cy="57253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/>
          </p:cNvCxnSpPr>
          <p:nvPr/>
        </p:nvCxnSpPr>
        <p:spPr>
          <a:xfrm flipV="1">
            <a:off x="5004048" y="1528657"/>
            <a:ext cx="0" cy="57253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</p:cNvCxnSpPr>
          <p:nvPr/>
        </p:nvCxnSpPr>
        <p:spPr>
          <a:xfrm flipV="1">
            <a:off x="2915816" y="1528657"/>
            <a:ext cx="0" cy="57253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773861" y="1284406"/>
            <a:ext cx="127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du 1</a:t>
            </a:r>
            <a:r>
              <a:rPr lang="fr-FR" baseline="30000" dirty="0"/>
              <a:t>er</a:t>
            </a:r>
            <a:r>
              <a:rPr lang="fr-FR" dirty="0"/>
              <a:t> argument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152832" y="1273669"/>
            <a:ext cx="127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du 2</a:t>
            </a:r>
            <a:r>
              <a:rPr lang="fr-FR" baseline="30000" dirty="0"/>
              <a:t>nd</a:t>
            </a:r>
            <a:r>
              <a:rPr lang="fr-FR" dirty="0"/>
              <a:t>  argument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049686" y="1284406"/>
            <a:ext cx="192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la valeur retournée</a:t>
            </a:r>
          </a:p>
        </p:txBody>
      </p:sp>
    </p:spTree>
    <p:extLst>
      <p:ext uri="{BB962C8B-B14F-4D97-AF65-F5344CB8AC3E}">
        <p14:creationId xmlns:p14="http://schemas.microsoft.com/office/powerpoint/2010/main" val="2138722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paramètres optionnel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Paramètre optionnel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Paramètre pouvant être omis lors de l'appel de la fonction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211514" y="4157033"/>
            <a:ext cx="8392934" cy="1147010"/>
            <a:chOff x="4241978" y="1916832"/>
            <a:chExt cx="8392934" cy="1147010"/>
          </a:xfrm>
        </p:grpSpPr>
        <p:sp>
          <p:nvSpPr>
            <p:cNvPr id="19" name="Rectangle 18"/>
            <p:cNvSpPr/>
            <p:nvPr>
              <p:custDataLst>
                <p:custData r:id="rId2"/>
              </p:custDataLst>
            </p:nvPr>
          </p:nvSpPr>
          <p:spPr>
            <a:xfrm>
              <a:off x="4241979" y="2316664"/>
              <a:ext cx="8392933" cy="74717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resultat1 = addition(2);    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ok</a:t>
              </a:r>
            </a:p>
            <a:p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resultat2 = addition(55, 20);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ok</a:t>
              </a:r>
              <a:endPara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/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0" name="Rectangle : avec coins supérieurs arrondis 19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11514" y="1320219"/>
            <a:ext cx="8392934" cy="2513293"/>
            <a:chOff x="251520" y="1256280"/>
            <a:chExt cx="8392934" cy="2513293"/>
          </a:xfrm>
        </p:grpSpPr>
        <p:sp>
          <p:nvSpPr>
            <p:cNvPr id="17" name="Rectangle 16"/>
            <p:cNvSpPr/>
            <p:nvPr>
              <p:custDataLst>
                <p:custData r:id="rId1"/>
              </p:custDataLst>
            </p:nvPr>
          </p:nvSpPr>
          <p:spPr>
            <a:xfrm>
              <a:off x="251520" y="2057298"/>
              <a:ext cx="8392934" cy="171227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</a:t>
              </a: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number</a:t>
              </a: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number</a:t>
              </a: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number</a:t>
              </a: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pPr lvl="1"/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if(</a:t>
              </a:r>
              <a:r>
                <a:rPr lang="en-US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      </a:t>
              </a:r>
              <a:r>
                <a:rPr lang="en-US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nous </a:t>
              </a:r>
              <a:r>
                <a:rPr lang="en-US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testons</a:t>
              </a:r>
              <a:r>
                <a:rPr lang="en-US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</a:t>
              </a:r>
              <a:r>
                <a:rPr lang="en-US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y </a:t>
              </a:r>
              <a:r>
                <a:rPr lang="en-US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</a:t>
              </a:r>
              <a:r>
                <a:rPr lang="en-US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défini</a:t>
              </a:r>
              <a:endPara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2"/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lvl="1"/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0"/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lvl="0"/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15" name="Connecteur droit avec flèche 14"/>
            <p:cNvCxnSpPr>
              <a:cxnSpLocks/>
            </p:cNvCxnSpPr>
            <p:nvPr/>
          </p:nvCxnSpPr>
          <p:spPr>
            <a:xfrm flipV="1">
              <a:off x="4518725" y="1548216"/>
              <a:ext cx="0" cy="572539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3410058" y="1256280"/>
              <a:ext cx="221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Paramètre optionnel</a:t>
              </a: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11514" y="5639971"/>
            <a:ext cx="8392934" cy="981629"/>
            <a:chOff x="531780" y="2132856"/>
            <a:chExt cx="12179024" cy="1615794"/>
          </a:xfrm>
        </p:grpSpPr>
        <p:sp>
          <p:nvSpPr>
            <p:cNvPr id="29" name="Rectangle : coins arrondis 28"/>
            <p:cNvSpPr/>
            <p:nvPr/>
          </p:nvSpPr>
          <p:spPr>
            <a:xfrm>
              <a:off x="533176" y="2132856"/>
              <a:ext cx="12177628" cy="16157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rtlCol="0" anchor="ctr"/>
            <a:lstStyle/>
            <a:p>
              <a:r>
                <a:rPr lang="fr-FR" dirty="0">
                  <a:solidFill>
                    <a:prstClr val="black"/>
                  </a:solidFill>
                </a:rPr>
                <a:t>Dans l'exemple ci-dessus, si nous voulions que </a:t>
              </a:r>
              <a:r>
                <a:rPr lang="fr-FR" b="1" dirty="0">
                  <a:solidFill>
                    <a:prstClr val="black"/>
                  </a:solidFill>
                </a:rPr>
                <a:t>x</a:t>
              </a:r>
              <a:r>
                <a:rPr lang="fr-FR" dirty="0">
                  <a:solidFill>
                    <a:prstClr val="black"/>
                  </a:solidFill>
                </a:rPr>
                <a:t> soit optionnel, </a:t>
              </a:r>
              <a:r>
                <a:rPr lang="fr-FR" b="1" dirty="0">
                  <a:solidFill>
                    <a:prstClr val="black"/>
                  </a:solidFill>
                </a:rPr>
                <a:t>y</a:t>
              </a:r>
              <a:r>
                <a:rPr lang="fr-FR" dirty="0">
                  <a:solidFill>
                    <a:prstClr val="black"/>
                  </a:solidFill>
                </a:rPr>
                <a:t> doit l'être aussi.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80" y="2456424"/>
              <a:ext cx="968658" cy="968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09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paramètres par défaut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Paramètre par défaut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Si le paramètre est omis, il recevra une valeur par défaut.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La type d'un paramètre ayant une valeur par défaut peut être omis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La valeur par défaut définit le type du paramètre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234888" y="4346186"/>
            <a:ext cx="6047047" cy="2289712"/>
            <a:chOff x="4241978" y="1916832"/>
            <a:chExt cx="6047047" cy="2289712"/>
          </a:xfrm>
        </p:grpSpPr>
        <p:sp>
          <p:nvSpPr>
            <p:cNvPr id="19" name="Rectangle 18"/>
            <p:cNvSpPr/>
            <p:nvPr>
              <p:custDataLst>
                <p:custData r:id="rId3"/>
              </p:custDataLst>
            </p:nvPr>
          </p:nvSpPr>
          <p:spPr>
            <a:xfrm>
              <a:off x="4241979" y="2316663"/>
              <a:ext cx="6047046" cy="188988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resultat1 = </a:t>
              </a:r>
              <a:r>
                <a:rPr lang="en-US" sz="14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(2);      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ok</a:t>
              </a:r>
            </a:p>
            <a:p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resultat2 = </a:t>
              </a:r>
              <a:r>
                <a:rPr lang="en-US" sz="14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(55, 20); 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ok</a:t>
              </a:r>
            </a:p>
            <a:p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 resultat1, resultat2);</a:t>
              </a:r>
            </a:p>
            <a:p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addition2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(5, 2);        </a:t>
              </a:r>
              <a:r>
                <a:rPr lang="fr-FR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ok</a:t>
              </a:r>
            </a:p>
            <a:p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addition2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(3);          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erreur, paramètre manquant</a:t>
              </a:r>
            </a:p>
            <a:p>
              <a:pPr lvl="0"/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addition2</a:t>
              </a: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kumimoji="0" lang="fr-F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undefined</a:t>
              </a: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, 5); </a:t>
              </a: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// ok</a:t>
              </a:r>
            </a:p>
          </p:txBody>
        </p:sp>
        <p:sp>
          <p:nvSpPr>
            <p:cNvPr id="20" name="Rectangle : avec coins supérieurs arrondis 19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sp>
        <p:nvSpPr>
          <p:cNvPr id="17" name="Rectangle 16"/>
          <p:cNvSpPr/>
          <p:nvPr>
            <p:custDataLst>
              <p:custData r:id="rId1"/>
            </p:custDataLst>
          </p:nvPr>
        </p:nvSpPr>
        <p:spPr>
          <a:xfrm>
            <a:off x="211514" y="2057383"/>
            <a:ext cx="8392934" cy="2059049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12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addition2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6372201" y="4796169"/>
            <a:ext cx="2592288" cy="865455"/>
            <a:chOff x="4241978" y="1916832"/>
            <a:chExt cx="2592288" cy="865455"/>
          </a:xfrm>
        </p:grpSpPr>
        <p:sp>
          <p:nvSpPr>
            <p:cNvPr id="22" name="Rectangle 21"/>
            <p:cNvSpPr/>
            <p:nvPr>
              <p:custDataLst>
                <p:custData r:id="rId2"/>
              </p:custDataLst>
            </p:nvPr>
          </p:nvSpPr>
          <p:spPr>
            <a:xfrm>
              <a:off x="4241979" y="2316664"/>
              <a:ext cx="2592287" cy="46562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/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14 75</a:t>
              </a:r>
            </a:p>
          </p:txBody>
        </p:sp>
        <p:sp>
          <p:nvSpPr>
            <p:cNvPr id="23" name="Rectangle : avec coins supérieurs arrondis 22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Affiche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167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paramètres restant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Paramètres restant: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Permet de récupérer les paramètres en trop et les placer dans un tableau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211513" y="5433947"/>
            <a:ext cx="7744863" cy="1078864"/>
            <a:chOff x="4241978" y="1916832"/>
            <a:chExt cx="7744863" cy="1078864"/>
          </a:xfrm>
        </p:grpSpPr>
        <p:sp>
          <p:nvSpPr>
            <p:cNvPr id="19" name="Rectangle 18"/>
            <p:cNvSpPr/>
            <p:nvPr>
              <p:custDataLst>
                <p:custData r:id="rId3"/>
              </p:custDataLst>
            </p:nvPr>
          </p:nvSpPr>
          <p:spPr>
            <a:xfrm>
              <a:off x="4241978" y="2316666"/>
              <a:ext cx="7744863" cy="67903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resultat1 = </a:t>
              </a:r>
              <a:r>
                <a:rPr lang="en-US" sz="14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(2, 8, 9, 2);   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paramètres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</a:t>
              </a:r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trop</a:t>
              </a:r>
            </a:p>
            <a:p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resultat2 = </a:t>
              </a:r>
              <a:r>
                <a:rPr lang="en-U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addition2</a:t>
              </a:r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(2, 8, 9, 2); 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ok</a:t>
              </a:r>
            </a:p>
            <a:p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 : avec coins supérieurs arrondis 19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sp>
        <p:nvSpPr>
          <p:cNvPr id="17" name="Rectangle 16"/>
          <p:cNvSpPr/>
          <p:nvPr>
            <p:custDataLst>
              <p:custData r:id="rId1"/>
            </p:custDataLst>
          </p:nvPr>
        </p:nvSpPr>
        <p:spPr>
          <a:xfrm>
            <a:off x="211513" y="1711573"/>
            <a:ext cx="7744863" cy="3373612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addition2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leReste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number[]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number {</a:t>
            </a: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leReste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addition2(55, 5,8);</a:t>
            </a: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/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4932040" y="4392577"/>
            <a:ext cx="2159701" cy="866989"/>
            <a:chOff x="4241978" y="1916832"/>
            <a:chExt cx="2159701" cy="866989"/>
          </a:xfrm>
        </p:grpSpPr>
        <p:sp>
          <p:nvSpPr>
            <p:cNvPr id="13" name="Rectangle 12"/>
            <p:cNvSpPr/>
            <p:nvPr>
              <p:custDataLst>
                <p:custData r:id="rId2"/>
              </p:custDataLst>
            </p:nvPr>
          </p:nvSpPr>
          <p:spPr>
            <a:xfrm>
              <a:off x="4241978" y="2316666"/>
              <a:ext cx="2159701" cy="46715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68</a:t>
              </a:r>
              <a:endPara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 : avec coins supérieurs arrondis 13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Affiche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355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Surcharge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Surcharge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Fonctions portant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le même nom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avec un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nombre ou des types de paramètres différents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En TypeScript ne permet qu'une surcharge de la définition pour un corps de fonction unique.</a:t>
            </a:r>
          </a:p>
        </p:txBody>
      </p:sp>
      <p:sp>
        <p:nvSpPr>
          <p:cNvPr id="15" name="Rectangle 14"/>
          <p:cNvSpPr/>
          <p:nvPr>
            <p:custDataLst>
              <p:custData r:id="rId1"/>
            </p:custDataLst>
          </p:nvPr>
        </p:nvSpPr>
        <p:spPr>
          <a:xfrm>
            <a:off x="233264" y="1936914"/>
            <a:ext cx="8640960" cy="3288608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truc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string): number;</a:t>
            </a:r>
          </a:p>
          <a:p>
            <a:pPr lvl="0"/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bidule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number, </a:t>
            </a:r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string): string;</a:t>
            </a:r>
          </a:p>
          <a:p>
            <a:pPr lvl="0"/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param1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string|number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param2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?: string): any{</a:t>
            </a: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param1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'string') {</a:t>
            </a:r>
          </a:p>
          <a:p>
            <a:pPr lvl="2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Première surcharge</a:t>
            </a:r>
          </a:p>
          <a:p>
            <a:pPr lvl="2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param1.length;</a:t>
            </a: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lvl="2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surcharge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param2 + param1;</a:t>
            </a: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211514" y="5306326"/>
            <a:ext cx="8392934" cy="1147010"/>
            <a:chOff x="4241978" y="1916832"/>
            <a:chExt cx="8392934" cy="1147010"/>
          </a:xfrm>
        </p:grpSpPr>
        <p:sp>
          <p:nvSpPr>
            <p:cNvPr id="21" name="Rectangle 20"/>
            <p:cNvSpPr/>
            <p:nvPr>
              <p:custDataLst>
                <p:custData r:id="rId2"/>
              </p:custDataLst>
            </p:nvPr>
          </p:nvSpPr>
          <p:spPr>
            <a:xfrm>
              <a:off x="4241979" y="2316664"/>
              <a:ext cx="8392933" cy="74717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fr-FR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("coucou");            </a:t>
              </a:r>
              <a:r>
                <a:rPr lang="fr-FR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ok</a:t>
              </a:r>
            </a:p>
            <a:p>
              <a:pPr lvl="0"/>
              <a:r>
                <a:rPr kumimoji="0" lang="fr-F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foo</a:t>
              </a: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(12);                  </a:t>
              </a: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// erreur, paramètre manquant</a:t>
              </a:r>
            </a:p>
            <a:p>
              <a:pPr lvl="0"/>
              <a:r>
                <a:rPr lang="fr-FR" sz="1400" b="1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fr-FR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(12, "salut");         </a:t>
              </a:r>
              <a:r>
                <a:rPr lang="fr-FR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ok</a:t>
              </a:r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 : avec coins supérieurs arrondis 21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6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 : Git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178404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Git : </a:t>
            </a:r>
          </a:p>
          <a:p>
            <a:r>
              <a:rPr lang="fr-FR" sz="1800" dirty="0"/>
              <a:t>Gestionnaire de versions</a:t>
            </a:r>
          </a:p>
          <a:p>
            <a:r>
              <a:rPr lang="fr-FR" sz="1800" dirty="0"/>
              <a:t>Permet de garder un historique des modifications</a:t>
            </a:r>
          </a:p>
          <a:p>
            <a:r>
              <a:rPr lang="fr-FR" sz="1800" dirty="0"/>
              <a:t>Permet de mutualiser le développement d'un projet entre plusieurs développeurs</a:t>
            </a:r>
          </a:p>
          <a:p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1043608" y="2492896"/>
            <a:ext cx="6387008" cy="3157500"/>
            <a:chOff x="1187624" y="2924944"/>
            <a:chExt cx="6387008" cy="3157500"/>
          </a:xfrm>
        </p:grpSpPr>
        <p:sp>
          <p:nvSpPr>
            <p:cNvPr id="18" name="Rectangle : coins arrondis 17"/>
            <p:cNvSpPr/>
            <p:nvPr/>
          </p:nvSpPr>
          <p:spPr>
            <a:xfrm>
              <a:off x="3190492" y="2924944"/>
              <a:ext cx="1417512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Serveur GIT contenant les fichiers du projet</a:t>
              </a:r>
            </a:p>
          </p:txBody>
        </p:sp>
        <p:pic>
          <p:nvPicPr>
            <p:cNvPr id="19" name="Graphique 18" descr="Ordinateu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87624" y="4437112"/>
              <a:ext cx="914400" cy="914400"/>
            </a:xfrm>
            <a:prstGeom prst="rect">
              <a:avLst/>
            </a:prstGeom>
          </p:spPr>
        </p:pic>
        <p:pic>
          <p:nvPicPr>
            <p:cNvPr id="20" name="Graphique 19" descr="Ordinateu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45532" y="5168044"/>
              <a:ext cx="914400" cy="914400"/>
            </a:xfrm>
            <a:prstGeom prst="rect">
              <a:avLst/>
            </a:prstGeom>
          </p:spPr>
        </p:pic>
        <p:pic>
          <p:nvPicPr>
            <p:cNvPr id="21" name="Graphique 20" descr="Ordinateu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7810" y="4894312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Ordinateu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60232" y="3619872"/>
              <a:ext cx="914400" cy="914400"/>
            </a:xfrm>
            <a:prstGeom prst="rect">
              <a:avLst/>
            </a:prstGeom>
          </p:spPr>
        </p:pic>
        <p:cxnSp>
          <p:nvCxnSpPr>
            <p:cNvPr id="24" name="Connecteur droit avec flèche 23"/>
            <p:cNvCxnSpPr>
              <a:cxnSpLocks/>
            </p:cNvCxnSpPr>
            <p:nvPr/>
          </p:nvCxnSpPr>
          <p:spPr>
            <a:xfrm flipV="1">
              <a:off x="2064350" y="3789040"/>
              <a:ext cx="1126142" cy="74523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cxnSpLocks/>
            </p:cNvCxnSpPr>
            <p:nvPr/>
          </p:nvCxnSpPr>
          <p:spPr>
            <a:xfrm flipV="1">
              <a:off x="3502732" y="4122694"/>
              <a:ext cx="187170" cy="117851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cxnSpLocks/>
            </p:cNvCxnSpPr>
            <p:nvPr/>
          </p:nvCxnSpPr>
          <p:spPr>
            <a:xfrm>
              <a:off x="4558644" y="4033664"/>
              <a:ext cx="1088468" cy="101551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cxnSpLocks/>
              <a:endCxn id="22" idx="1"/>
            </p:cNvCxnSpPr>
            <p:nvPr/>
          </p:nvCxnSpPr>
          <p:spPr>
            <a:xfrm>
              <a:off x="4608004" y="3510009"/>
              <a:ext cx="2052228" cy="567063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251520" y="5581290"/>
            <a:ext cx="8726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Chaque développeur peut modifier les fichiers du projet et ensuite le partager avec son équipe en l'envoyant sur un serveur Git.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Chaque développeur doit avoir un "client Git" pour pouvoir se connecter au serveur.</a:t>
            </a:r>
          </a:p>
        </p:txBody>
      </p:sp>
    </p:spTree>
    <p:extLst>
      <p:ext uri="{BB962C8B-B14F-4D97-AF65-F5344CB8AC3E}">
        <p14:creationId xmlns:p14="http://schemas.microsoft.com/office/powerpoint/2010/main" val="1808650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POO</a:t>
            </a:r>
          </a:p>
        </p:txBody>
      </p:sp>
    </p:spTree>
    <p:extLst>
      <p:ext uri="{BB962C8B-B14F-4D97-AF65-F5344CB8AC3E}">
        <p14:creationId xmlns:p14="http://schemas.microsoft.com/office/powerpoint/2010/main" val="891636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Présentation des objets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07640" y="692640"/>
            <a:ext cx="8928360" cy="60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 objet est une entité logicielle modélisant une « chose » quelconque</a:t>
            </a:r>
            <a:endParaRPr kumimoji="0" lang="fr-FR" sz="18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marR="0" lvl="1" indent="-2851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Exemples d'objets: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marR="0" lvl="2" indent="-22788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Une voiture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marR="0" lvl="2" indent="-22788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 téléphone 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marR="0" lvl="2" indent="-22788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 compte en banque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marR="0" lvl="0" indent="-34236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 objet est composé d’attributs (synonyme : champs, propriétés) :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marR="0" lvl="1" indent="-2851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Une voiture a une couleur et un numéro d’immatriculation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marR="0" lvl="1" indent="-2851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 téléphone a un numéro et une marque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marR="0" lvl="1" indent="-2851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 compte en banque a un solde et un numéro qui l’identifie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 attribut est donc une caractéristique propre à l’objet.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 objet est composé de méthodes :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marR="0" lvl="1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Une voiture roule, accélère et freine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marR="0" lvl="1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 téléphone reçoit des appels, envoie des message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marR="0" lvl="1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 compte on peut lui ajouter des écritures, on peut le déplacer dans une autre banque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Une méthode est une action appliquée à l’objet.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C1B6E5-FC38-4C33-A0A5-585C866B6DF9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7921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Présentation </a:t>
            </a:r>
            <a:r>
              <a:rPr lang="fr-FR" sz="28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d</a:t>
            </a:r>
            <a:r>
              <a:rPr lang="fr-FR" sz="2800" b="1" dirty="0">
                <a:solidFill>
                  <a:schemeClr val="bg1"/>
                </a:solidFill>
              </a:rPr>
              <a:t>es classes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Une classe est un model de données.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 peut l’associer à un schéma que doit suivre une catégorie d’objet.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Exemple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: 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Une voiture a 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 attributs : un nombre de roues, une couleur, un volant, une immatriculation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 action : avancer, reculer, tourner, s'arrêter.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Les objets voitures devront suivre ce schéma pour être considérées comme une voiture.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115616" y="3645024"/>
            <a:ext cx="6021952" cy="3074597"/>
            <a:chOff x="638280" y="3069000"/>
            <a:chExt cx="7411320" cy="3783960"/>
          </a:xfrm>
        </p:grpSpPr>
        <p:pic>
          <p:nvPicPr>
            <p:cNvPr id="10" name="Image 3"/>
            <p:cNvPicPr/>
            <p:nvPr/>
          </p:nvPicPr>
          <p:blipFill>
            <a:blip r:embed="rId4"/>
            <a:stretch/>
          </p:blipFill>
          <p:spPr>
            <a:xfrm>
              <a:off x="5548680" y="3069000"/>
              <a:ext cx="2500920" cy="97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Image 6"/>
            <p:cNvPicPr/>
            <p:nvPr/>
          </p:nvPicPr>
          <p:blipFill>
            <a:blip r:embed="rId5"/>
            <a:stretch/>
          </p:blipFill>
          <p:spPr>
            <a:xfrm>
              <a:off x="5548680" y="4311000"/>
              <a:ext cx="2500920" cy="97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Image 7"/>
            <p:cNvPicPr/>
            <p:nvPr/>
          </p:nvPicPr>
          <p:blipFill>
            <a:blip r:embed="rId6"/>
            <a:stretch/>
          </p:blipFill>
          <p:spPr>
            <a:xfrm>
              <a:off x="5548680" y="5617440"/>
              <a:ext cx="2500920" cy="971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CustomShape 4"/>
            <p:cNvSpPr/>
            <p:nvPr/>
          </p:nvSpPr>
          <p:spPr>
            <a:xfrm flipV="1">
              <a:off x="3348000" y="3716280"/>
              <a:ext cx="2087640" cy="1079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chemeClr val="tx1"/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5"/>
            <p:cNvSpPr/>
            <p:nvPr>
              <p:custDataLst>
                <p:custData r:id="rId1"/>
              </p:custDataLst>
            </p:nvPr>
          </p:nvSpPr>
          <p:spPr>
            <a:xfrm>
              <a:off x="3348000" y="5013000"/>
              <a:ext cx="2087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chemeClr val="tx1"/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6"/>
            <p:cNvSpPr/>
            <p:nvPr/>
          </p:nvSpPr>
          <p:spPr>
            <a:xfrm>
              <a:off x="3348000" y="5229000"/>
              <a:ext cx="2087640" cy="86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chemeClr val="tx1"/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7"/>
            <p:cNvSpPr/>
            <p:nvPr/>
          </p:nvSpPr>
          <p:spPr>
            <a:xfrm>
              <a:off x="1119600" y="5332680"/>
              <a:ext cx="15217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Classe Voiture</a:t>
              </a:r>
              <a:endParaRPr lang="fr-F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9" name="CustomShape 8"/>
            <p:cNvSpPr/>
            <p:nvPr/>
          </p:nvSpPr>
          <p:spPr>
            <a:xfrm>
              <a:off x="5725800" y="3941640"/>
              <a:ext cx="23173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objet1 de type Voiture</a:t>
              </a:r>
              <a:endParaRPr lang="fr-F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" name="CustomShape 9"/>
            <p:cNvSpPr/>
            <p:nvPr/>
          </p:nvSpPr>
          <p:spPr>
            <a:xfrm>
              <a:off x="5725800" y="5229000"/>
              <a:ext cx="23173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objet2 de type Voiture</a:t>
              </a:r>
              <a:endParaRPr lang="fr-F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" name="CustomShape 10"/>
            <p:cNvSpPr/>
            <p:nvPr/>
          </p:nvSpPr>
          <p:spPr>
            <a:xfrm>
              <a:off x="5725800" y="6488640"/>
              <a:ext cx="23173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objet3 de type Voiture</a:t>
              </a:r>
              <a:endParaRPr lang="fr-F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pic>
          <p:nvPicPr>
            <p:cNvPr id="24" name="Image 23"/>
            <p:cNvPicPr/>
            <p:nvPr/>
          </p:nvPicPr>
          <p:blipFill>
            <a:blip r:embed="rId7"/>
            <a:stretch/>
          </p:blipFill>
          <p:spPr>
            <a:xfrm>
              <a:off x="638280" y="4311000"/>
              <a:ext cx="2484360" cy="9712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04927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Présentation des instances</a:t>
            </a:r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7235" y="4433617"/>
            <a:ext cx="8928360" cy="22323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Une instance est 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 objet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Dire que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Lassie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est 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instances de la classe </a:t>
            </a:r>
            <a:r>
              <a:rPr lang="fr-FR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Chien</a:t>
            </a:r>
            <a:r>
              <a:rPr lang="fr-FR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revient à dire qu'elle est de type Chien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Il est possible que deux objets aient les mêmes attributs, tout comme deux téléphones de la même marque soient identiques mais cela reste deux objets séparés.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42BB5-3638-47FA-A38F-68F67E5C1CF5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251520" y="678803"/>
            <a:ext cx="8460432" cy="3685799"/>
            <a:chOff x="143928" y="2924944"/>
            <a:chExt cx="8460432" cy="3685799"/>
          </a:xfrm>
        </p:grpSpPr>
        <p:sp>
          <p:nvSpPr>
            <p:cNvPr id="12" name="ZoneTexte 11"/>
            <p:cNvSpPr txBox="1"/>
            <p:nvPr/>
          </p:nvSpPr>
          <p:spPr>
            <a:xfrm>
              <a:off x="309916" y="3573306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Classes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70741" y="5373506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Objets</a:t>
              </a:r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143928" y="2924944"/>
              <a:ext cx="8460432" cy="3685799"/>
              <a:chOff x="143928" y="2924944"/>
              <a:chExt cx="8460432" cy="3685799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1315319" y="2924944"/>
                <a:ext cx="6714955" cy="3647455"/>
                <a:chOff x="1161467" y="3071402"/>
                <a:chExt cx="6714955" cy="3647455"/>
              </a:xfrm>
            </p:grpSpPr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624" y="3071402"/>
                  <a:ext cx="6264695" cy="3024336"/>
                </a:xfrm>
                <a:prstGeom prst="rect">
                  <a:avLst/>
                </a:prstGeom>
              </p:spPr>
            </p:pic>
            <p:sp>
              <p:nvSpPr>
                <p:cNvPr id="3" name="ZoneTexte 2"/>
                <p:cNvSpPr txBox="1"/>
                <p:nvPr/>
              </p:nvSpPr>
              <p:spPr>
                <a:xfrm>
                  <a:off x="1475656" y="4398904"/>
                  <a:ext cx="15937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/>
                    <a:t>Classe Building</a:t>
                  </a:r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>
                  <a:off x="3707904" y="4398904"/>
                  <a:ext cx="14013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/>
                    <a:t>Classe Chien</a:t>
                  </a:r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5677474" y="4398904"/>
                  <a:ext cx="18373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/>
                    <a:t>Classe Ordinateur</a:t>
                  </a:r>
                </a:p>
              </p:txBody>
            </p:sp>
            <p:sp>
              <p:nvSpPr>
                <p:cNvPr id="9" name="ZoneTexte 8"/>
                <p:cNvSpPr txBox="1"/>
                <p:nvPr/>
              </p:nvSpPr>
              <p:spPr>
                <a:xfrm>
                  <a:off x="1161467" y="6130194"/>
                  <a:ext cx="21547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/>
                    <a:t>Empire State Building</a:t>
                  </a:r>
                  <a:br>
                    <a:rPr lang="fr-FR" sz="1600" dirty="0"/>
                  </a:br>
                  <a:r>
                    <a:rPr lang="fr-FR" sz="1600" dirty="0"/>
                    <a:t>Instance de Building</a:t>
                  </a:r>
                </a:p>
              </p:txBody>
            </p:sp>
            <p:sp>
              <p:nvSpPr>
                <p:cNvPr id="10" name="ZoneTexte 9"/>
                <p:cNvSpPr txBox="1"/>
                <p:nvPr/>
              </p:nvSpPr>
              <p:spPr>
                <a:xfrm>
                  <a:off x="3549745" y="6134082"/>
                  <a:ext cx="18373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err="1"/>
                    <a:t>Lassie</a:t>
                  </a:r>
                  <a:br>
                    <a:rPr lang="fr-FR" sz="1600" dirty="0"/>
                  </a:br>
                  <a:r>
                    <a:rPr lang="fr-FR" sz="1600" dirty="0"/>
                    <a:t>Instance de Chien</a:t>
                  </a:r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5603043" y="6118819"/>
                  <a:ext cx="22733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err="1"/>
                    <a:t>MonOrdinateur</a:t>
                  </a:r>
                  <a:br>
                    <a:rPr lang="fr-FR" sz="1600" dirty="0"/>
                  </a:br>
                  <a:r>
                    <a:rPr lang="fr-FR" sz="1600" dirty="0"/>
                    <a:t>Instance de Ordinateur</a:t>
                  </a:r>
                </a:p>
              </p:txBody>
            </p:sp>
          </p:grpSp>
          <p:sp>
            <p:nvSpPr>
              <p:cNvPr id="13" name="Rectangle : coins arrondis 12"/>
              <p:cNvSpPr/>
              <p:nvPr/>
            </p:nvSpPr>
            <p:spPr>
              <a:xfrm>
                <a:off x="143928" y="2951461"/>
                <a:ext cx="8460432" cy="1639539"/>
              </a:xfrm>
              <a:prstGeom prst="roundRect">
                <a:avLst/>
              </a:prstGeom>
              <a:noFill/>
              <a:ln w="508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 : coins arrondis 18"/>
              <p:cNvSpPr/>
              <p:nvPr/>
            </p:nvSpPr>
            <p:spPr>
              <a:xfrm>
                <a:off x="143928" y="4591000"/>
                <a:ext cx="8460432" cy="2019743"/>
              </a:xfrm>
              <a:prstGeom prst="roundRect">
                <a:avLst/>
              </a:prstGeom>
              <a:noFill/>
              <a:ln w="508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18766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Présentation : Pourquoi la POO ?</a:t>
            </a:r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07640" y="692640"/>
            <a:ext cx="8928360" cy="60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programmation orientée objet (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POO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) permet de :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Factoriser le code.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Regrouper et manipuler un ensemble de variables et de méthodes associées à une entité (l'objet).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Faciliter l'organisation et la réutilisation du code et donc sa correction.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Rendre les projets plus évolutifs.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L'intégration de la POO est facile car elle représente un model cohérent de données.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B69F6-0BAE-46A4-93A0-0F9D0E87741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730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Schéma à suivre pour la création d'une classe</a:t>
            </a:r>
          </a:p>
        </p:txBody>
      </p:sp>
      <p:sp>
        <p:nvSpPr>
          <p:cNvPr id="15" name="Rectangle 14"/>
          <p:cNvSpPr/>
          <p:nvPr>
            <p:custDataLst>
              <p:custData r:id="rId1"/>
            </p:custDataLst>
          </p:nvPr>
        </p:nvSpPr>
        <p:spPr>
          <a:xfrm>
            <a:off x="233264" y="1936914"/>
            <a:ext cx="8640960" cy="3288608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Bonjour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 </a:t>
            </a:r>
          </a:p>
          <a:p>
            <a:pPr lvl="1"/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pPr lvl="2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6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lvl="2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 "Bonjour " +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this.message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bjr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Bonjour("Adrien");</a:t>
            </a:r>
          </a:p>
        </p:txBody>
      </p:sp>
    </p:spTree>
    <p:extLst>
      <p:ext uri="{BB962C8B-B14F-4D97-AF65-F5344CB8AC3E}">
        <p14:creationId xmlns:p14="http://schemas.microsoft.com/office/powerpoint/2010/main" val="3872397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 : méthodes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Schéma à suivre pour la création d'une classe</a:t>
            </a:r>
          </a:p>
        </p:txBody>
      </p:sp>
      <p:sp>
        <p:nvSpPr>
          <p:cNvPr id="15" name="Rectangle 14"/>
          <p:cNvSpPr/>
          <p:nvPr>
            <p:custDataLst>
              <p:custData r:id="rId1"/>
            </p:custDataLst>
          </p:nvPr>
        </p:nvSpPr>
        <p:spPr>
          <a:xfrm>
            <a:off x="233264" y="1936914"/>
            <a:ext cx="8640960" cy="3868350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Bonjour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 </a:t>
            </a:r>
          </a:p>
          <a:p>
            <a:pPr lvl="1"/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pPr lvl="2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6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lvl="2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 "Bonjour " +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this.message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pPr lvl="1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bjr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Bonjour("Adrien");</a:t>
            </a:r>
          </a:p>
          <a:p>
            <a:pPr lvl="0"/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bjr.affiche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8044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 : héritage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Héritage 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Permet de créer une classe "parent" qui donnera toutes ses caractéristiques à ses enfants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15517" y="1362811"/>
            <a:ext cx="8640960" cy="2684007"/>
            <a:chOff x="233264" y="1537081"/>
            <a:chExt cx="8640960" cy="2684007"/>
          </a:xfrm>
        </p:grpSpPr>
        <p:sp>
          <p:nvSpPr>
            <p:cNvPr id="15" name="Rectangle 14"/>
            <p:cNvSpPr/>
            <p:nvPr>
              <p:custDataLst>
                <p:custData r:id="rId3"/>
              </p:custDataLst>
            </p:nvPr>
          </p:nvSpPr>
          <p:spPr>
            <a:xfrm>
              <a:off x="233264" y="1936914"/>
              <a:ext cx="8640960" cy="228417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Animal { 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nom: string; 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string) { </a:t>
              </a:r>
            </a:p>
            <a:p>
              <a:pPr lvl="2"/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pPr lvl="1"/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deplacer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(distance: number = 0) { 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console.log(`${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bouge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de ${distance}m.`); 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pPr lvl="0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Rectangle : avec coins supérieurs arrondis 6"/>
            <p:cNvSpPr/>
            <p:nvPr/>
          </p:nvSpPr>
          <p:spPr>
            <a:xfrm>
              <a:off x="233264" y="1537081"/>
              <a:ext cx="3114600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Classe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mère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Animal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91185" y="4260733"/>
            <a:ext cx="4161452" cy="1718654"/>
            <a:chOff x="233264" y="1537081"/>
            <a:chExt cx="4161452" cy="1718654"/>
          </a:xfrm>
        </p:grpSpPr>
        <p:sp>
          <p:nvSpPr>
            <p:cNvPr id="10" name="Rectangle 9"/>
            <p:cNvSpPr/>
            <p:nvPr>
              <p:custDataLst>
                <p:custData r:id="rId2"/>
              </p:custDataLst>
            </p:nvPr>
          </p:nvSpPr>
          <p:spPr>
            <a:xfrm>
              <a:off x="233264" y="1936915"/>
              <a:ext cx="4161452" cy="131882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Chien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extends Animal 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constructor(name: string) { </a:t>
              </a:r>
            </a:p>
            <a:p>
              <a:pPr lvl="2"/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super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(name); 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0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Rectangle : avec coins supérieurs arrondis 10"/>
            <p:cNvSpPr/>
            <p:nvPr/>
          </p:nvSpPr>
          <p:spPr>
            <a:xfrm>
              <a:off x="233264" y="1537081"/>
              <a:ext cx="3114600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Classe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enfant 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sz="1400" b="1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Chien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4644008" y="4198901"/>
            <a:ext cx="3184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Chien de par son parent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 un nom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Peut se déplacer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4572000" y="5373216"/>
            <a:ext cx="4392488" cy="1008113"/>
            <a:chOff x="4241978" y="1916832"/>
            <a:chExt cx="4392488" cy="1008113"/>
          </a:xfrm>
        </p:grpSpPr>
        <p:sp>
          <p:nvSpPr>
            <p:cNvPr id="13" name="Rectangle 12"/>
            <p:cNvSpPr/>
            <p:nvPr>
              <p:custDataLst>
                <p:custData r:id="rId1"/>
              </p:custDataLst>
            </p:nvPr>
          </p:nvSpPr>
          <p:spPr>
            <a:xfrm>
              <a:off x="4241979" y="2316665"/>
              <a:ext cx="4392487" cy="60828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6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</a:t>
              </a:r>
              <a:r>
                <a:rPr lang="fr-FR" sz="1600" b="1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monChien</a:t>
              </a:r>
              <a:r>
                <a:rPr lang="fr-FR" sz="16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Chien("Milou");</a:t>
              </a:r>
            </a:p>
            <a:p>
              <a:r>
                <a:rPr kumimoji="0" lang="fr-F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monChien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deplacer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(5);</a:t>
              </a:r>
            </a:p>
          </p:txBody>
        </p:sp>
        <p:sp>
          <p:nvSpPr>
            <p:cNvPr id="14" name="Rectangle : avec coins supérieurs arrondis 13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600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 : héritage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</a:rPr>
              <a:t>C'est comme reprendre l' "ADN" de la classe Animal (les fonctions et les attributs) et l'injecter dans la classe Chien.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2206409" y="4210147"/>
            <a:ext cx="4680520" cy="1171594"/>
            <a:chOff x="1835696" y="1700808"/>
            <a:chExt cx="4680520" cy="1171594"/>
          </a:xfrm>
        </p:grpSpPr>
        <p:sp>
          <p:nvSpPr>
            <p:cNvPr id="5" name="Rectangle : coins arrondis 4"/>
            <p:cNvSpPr/>
            <p:nvPr/>
          </p:nvSpPr>
          <p:spPr>
            <a:xfrm>
              <a:off x="1835696" y="1700808"/>
              <a:ext cx="4680520" cy="11715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class Chien</a:t>
              </a:r>
            </a:p>
          </p:txBody>
        </p:sp>
        <p:sp>
          <p:nvSpPr>
            <p:cNvPr id="13" name="Rectangle : coins arrondis 12"/>
            <p:cNvSpPr/>
            <p:nvPr/>
          </p:nvSpPr>
          <p:spPr>
            <a:xfrm>
              <a:off x="2055912" y="2137048"/>
              <a:ext cx="4240088" cy="5193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classe Animal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1033" y="5557707"/>
            <a:ext cx="8071272" cy="1092272"/>
            <a:chOff x="251520" y="4672601"/>
            <a:chExt cx="8568952" cy="1092272"/>
          </a:xfrm>
        </p:grpSpPr>
        <p:sp>
          <p:nvSpPr>
            <p:cNvPr id="17" name="Rectangle : coins arrondis 16"/>
            <p:cNvSpPr/>
            <p:nvPr/>
          </p:nvSpPr>
          <p:spPr>
            <a:xfrm>
              <a:off x="251520" y="4672601"/>
              <a:ext cx="8568952" cy="10922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rtlCol="0" anchor="ctr"/>
            <a:lstStyle/>
            <a:p>
              <a:r>
                <a:rPr lang="fr-FR" b="1" dirty="0">
                  <a:solidFill>
                    <a:schemeClr val="tx1"/>
                  </a:solidFill>
                </a:rPr>
                <a:t>L'héritage multiple</a:t>
              </a:r>
              <a:r>
                <a:rPr lang="fr-FR" dirty="0">
                  <a:solidFill>
                    <a:schemeClr val="tx1"/>
                  </a:solidFill>
                </a:rPr>
                <a:t> n'existe pas en TypeScript comme beaucoup de langages récents.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Ceci est dû à l'héritage en diamant et des conflits qu'il pouvait engendrer.</a:t>
              </a:r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38" y="4798272"/>
              <a:ext cx="840929" cy="840929"/>
            </a:xfrm>
            <a:prstGeom prst="rect">
              <a:avLst/>
            </a:prstGeom>
          </p:spPr>
        </p:pic>
      </p:grpSp>
      <p:sp>
        <p:nvSpPr>
          <p:cNvPr id="20" name="Rectangle : coins arrondis 19"/>
          <p:cNvSpPr/>
          <p:nvPr/>
        </p:nvSpPr>
        <p:spPr>
          <a:xfrm>
            <a:off x="653878" y="1688708"/>
            <a:ext cx="2718068" cy="201415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class Animale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1280" y="2086737"/>
            <a:ext cx="1837264" cy="144016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12" y="2172352"/>
            <a:ext cx="1376194" cy="1354545"/>
          </a:xfrm>
          <a:prstGeom prst="rect">
            <a:avLst/>
          </a:prstGeom>
        </p:spPr>
      </p:pic>
      <p:sp>
        <p:nvSpPr>
          <p:cNvPr id="23" name="Rectangle : coins arrondis 22"/>
          <p:cNvSpPr/>
          <p:nvPr/>
        </p:nvSpPr>
        <p:spPr>
          <a:xfrm>
            <a:off x="5748210" y="1688708"/>
            <a:ext cx="3000254" cy="20141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class Chien </a:t>
            </a:r>
            <a:r>
              <a:rPr lang="fr-FR" dirty="0" err="1">
                <a:solidFill>
                  <a:srgbClr val="FF0000"/>
                </a:solidFill>
              </a:rPr>
              <a:t>extends</a:t>
            </a:r>
            <a:r>
              <a:rPr lang="fr-FR" dirty="0">
                <a:solidFill>
                  <a:srgbClr val="FF0000"/>
                </a:solidFill>
              </a:rPr>
              <a:t> Animal</a:t>
            </a:r>
          </a:p>
        </p:txBody>
      </p:sp>
      <p:sp>
        <p:nvSpPr>
          <p:cNvPr id="34" name="Flèche : droite 33"/>
          <p:cNvSpPr/>
          <p:nvPr/>
        </p:nvSpPr>
        <p:spPr>
          <a:xfrm>
            <a:off x="3445269" y="1910490"/>
            <a:ext cx="2256330" cy="176528"/>
          </a:xfrm>
          <a:prstGeom prst="rightArrow">
            <a:avLst/>
          </a:prstGeom>
          <a:gradFill flip="none" rotWithShape="1">
            <a:gsLst>
              <a:gs pos="55000">
                <a:srgbClr val="D2EBF1"/>
              </a:gs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0" scaled="0"/>
            <a:tileRect/>
          </a:grad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269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 : héritage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Si nous considérons que l'héritage est reprendre l'ADN du parent, nous pouvons considérer que l'enfant est une évolution.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Nous pouvons donc lui ajouter de nouveaux attributs et fonctions que le parent n'a pas.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395536" y="2084609"/>
            <a:ext cx="5349583" cy="3221717"/>
            <a:chOff x="233263" y="1537081"/>
            <a:chExt cx="5349583" cy="3221717"/>
          </a:xfrm>
        </p:grpSpPr>
        <p:sp>
          <p:nvSpPr>
            <p:cNvPr id="10" name="Rectangle 9"/>
            <p:cNvSpPr/>
            <p:nvPr>
              <p:custDataLst>
                <p:custData r:id="rId2"/>
              </p:custDataLst>
            </p:nvPr>
          </p:nvSpPr>
          <p:spPr>
            <a:xfrm>
              <a:off x="233263" y="1936914"/>
              <a:ext cx="5349583" cy="282188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Chien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extends Animal {</a:t>
              </a:r>
            </a:p>
            <a:p>
              <a:pPr lvl="1"/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couleurPoil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string;</a:t>
              </a:r>
            </a:p>
            <a:p>
              <a:pPr lvl="1"/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constructor(name: string) { 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super(name); 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1"/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manger() {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mange");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0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Rectangle : avec coins supérieurs arrondis 10"/>
            <p:cNvSpPr/>
            <p:nvPr/>
          </p:nvSpPr>
          <p:spPr>
            <a:xfrm>
              <a:off x="233264" y="1537081"/>
              <a:ext cx="3114600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Classe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enfant </a:t>
              </a:r>
              <a:r>
                <a:rPr lang="es-E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: </a:t>
              </a:r>
              <a:r>
                <a:rPr lang="es-E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Chien</a:t>
              </a:r>
              <a:endParaRPr lang="es-ES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4283968" y="5058087"/>
            <a:ext cx="4433747" cy="1296144"/>
            <a:chOff x="4241978" y="1916832"/>
            <a:chExt cx="4433747" cy="1296144"/>
          </a:xfrm>
        </p:grpSpPr>
        <p:sp>
          <p:nvSpPr>
            <p:cNvPr id="13" name="Rectangle 12"/>
            <p:cNvSpPr/>
            <p:nvPr>
              <p:custDataLst>
                <p:custData r:id="rId1"/>
              </p:custDataLst>
            </p:nvPr>
          </p:nvSpPr>
          <p:spPr>
            <a:xfrm>
              <a:off x="4241979" y="2316664"/>
              <a:ext cx="4433746" cy="89631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6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</a:t>
              </a:r>
              <a:r>
                <a:rPr lang="fr-FR" sz="1600" b="1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monChien</a:t>
              </a:r>
              <a:r>
                <a:rPr lang="fr-FR" sz="16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Chien("</a:t>
              </a:r>
              <a:r>
                <a:rPr lang="fr-FR" sz="1600" b="1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milou</a:t>
              </a:r>
              <a:r>
                <a:rPr lang="fr-FR" sz="16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kumimoji="0" lang="fr-F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monChien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deplacer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(5);</a:t>
              </a:r>
            </a:p>
            <a:p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monChien.manger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 : avec coins supérieurs arrondis 13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08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 : Node.js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75252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Node.js : </a:t>
            </a:r>
          </a:p>
          <a:p>
            <a:r>
              <a:rPr lang="fr-FR" sz="1800" dirty="0"/>
              <a:t>Est une plateforme applicative pour exécuter des applications en JavaScript</a:t>
            </a:r>
          </a:p>
          <a:p>
            <a:r>
              <a:rPr lang="fr-FR" sz="1800" dirty="0"/>
              <a:t>Très utilisé dans le web pour faire des serveurs ou des outils pour aider les développeurs.</a:t>
            </a:r>
          </a:p>
          <a:p>
            <a:r>
              <a:rPr lang="fr-FR" sz="1800" dirty="0"/>
              <a:t>https://nodejs.org/en/</a:t>
            </a:r>
          </a:p>
          <a:p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205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 : super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4085" y="716480"/>
            <a:ext cx="857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 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Indique que nous utilisons une fonction crée dans le parent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394086" y="1772816"/>
            <a:ext cx="4161452" cy="3960440"/>
            <a:chOff x="233264" y="1537081"/>
            <a:chExt cx="4161452" cy="3960440"/>
          </a:xfrm>
        </p:grpSpPr>
        <p:sp>
          <p:nvSpPr>
            <p:cNvPr id="10" name="Rectangle 9"/>
            <p:cNvSpPr/>
            <p:nvPr>
              <p:custDataLst>
                <p:custData r:id="rId1"/>
              </p:custDataLst>
            </p:nvPr>
          </p:nvSpPr>
          <p:spPr>
            <a:xfrm>
              <a:off x="233264" y="1936914"/>
              <a:ext cx="4161452" cy="356060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Chien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extends Animal 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constructor(name: string) { </a:t>
              </a:r>
            </a:p>
            <a:p>
              <a:pPr lvl="2"/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super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(name); 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1"/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information() {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super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.information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autre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bout de code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0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Rectangle : avec coins supérieurs arrondis 10"/>
            <p:cNvSpPr/>
            <p:nvPr/>
          </p:nvSpPr>
          <p:spPr>
            <a:xfrm>
              <a:off x="233264" y="1537081"/>
              <a:ext cx="3114600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Classe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enfant 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Chien</a:t>
              </a:r>
              <a:endParaRPr lang="es-ES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4596812" y="2584724"/>
            <a:ext cx="438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ce cas, </a:t>
            </a:r>
            <a:r>
              <a:rPr lang="fr-FR" dirty="0">
                <a:solidFill>
                  <a:srgbClr val="FF00FF"/>
                </a:solidFill>
              </a:rPr>
              <a:t>super()</a:t>
            </a:r>
            <a:r>
              <a:rPr lang="fr-FR" dirty="0"/>
              <a:t>, indique que nous appelons la fonction </a:t>
            </a:r>
            <a:r>
              <a:rPr lang="fr-FR" b="1" dirty="0" err="1"/>
              <a:t>constructor</a:t>
            </a:r>
            <a:r>
              <a:rPr lang="fr-FR" dirty="0"/>
              <a:t> du parent.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546BFF-A52A-7E48-B0DA-D50C4D82B0FB}"/>
              </a:ext>
            </a:extLst>
          </p:cNvPr>
          <p:cNvSpPr txBox="1"/>
          <p:nvPr/>
        </p:nvSpPr>
        <p:spPr>
          <a:xfrm>
            <a:off x="4596812" y="3736681"/>
            <a:ext cx="4385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cet autre cas, </a:t>
            </a:r>
            <a:r>
              <a:rPr lang="fr-FR" dirty="0">
                <a:solidFill>
                  <a:srgbClr val="FF00FF"/>
                </a:solidFill>
              </a:rPr>
              <a:t>super</a:t>
            </a:r>
            <a:r>
              <a:rPr lang="fr-FR" dirty="0"/>
              <a:t>, indique que nous accédons à l’instance (</a:t>
            </a:r>
            <a:r>
              <a:rPr lang="fr-FR" dirty="0" err="1">
                <a:solidFill>
                  <a:srgbClr val="FF00FF"/>
                </a:solidFill>
              </a:rPr>
              <a:t>this</a:t>
            </a:r>
            <a:r>
              <a:rPr lang="fr-FR" dirty="0"/>
              <a:t>) réduite à son type parent (Animal).</a:t>
            </a:r>
          </a:p>
        </p:txBody>
      </p:sp>
    </p:spTree>
    <p:extLst>
      <p:ext uri="{BB962C8B-B14F-4D97-AF65-F5344CB8AC3E}">
        <p14:creationId xmlns:p14="http://schemas.microsoft.com/office/powerpoint/2010/main" val="3388251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836640"/>
            <a:ext cx="9143280" cy="201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</a:t>
            </a:r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6280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</a:t>
            </a:r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801859"/>
            <a:ext cx="8928360" cy="5542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parfois appelé contrôle d'accès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permet de limiter l'accès 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aux attributs 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et 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aux méthodes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depuis l'extérieur d'une classe ou d'un objet.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Il existe 3 modificateurs de visibilité :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Accessible par tout le monde.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protected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imite l'accès aux objets de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classe courante 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et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ceux des 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classes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enfants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endParaRPr kumimoji="0" lang="fr-FR" sz="18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Accessible que dans les objets de la classe où l'élément est défini.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080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 : public (attributs)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801859"/>
            <a:ext cx="8928360" cy="5542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: permet la modification d'un attribut depuis n'importe où.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/>
          <p:cNvSpPr/>
          <p:nvPr>
            <p:custDataLst>
              <p:custData r:id="rId1"/>
            </p:custDataLst>
          </p:nvPr>
        </p:nvSpPr>
        <p:spPr>
          <a:xfrm>
            <a:off x="205683" y="1354163"/>
            <a:ext cx="8640960" cy="2880320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 { 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number;</a:t>
            </a:r>
          </a:p>
          <a:p>
            <a:pPr lvl="1"/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sans indication :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visibilité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</a:t>
            </a:r>
          </a:p>
          <a:p>
            <a:pPr lvl="1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 </a:t>
            </a:r>
          </a:p>
          <a:p>
            <a:pPr lvl="2"/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information() { 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244252" y="4349828"/>
            <a:ext cx="6696743" cy="2467852"/>
            <a:chOff x="4241978" y="2094790"/>
            <a:chExt cx="6696743" cy="1456463"/>
          </a:xfrm>
        </p:grpSpPr>
        <p:sp>
          <p:nvSpPr>
            <p:cNvPr id="9" name="Rectangle 8"/>
            <p:cNvSpPr/>
            <p:nvPr>
              <p:custDataLst>
                <p:custData r:id="rId2"/>
              </p:custDataLst>
            </p:nvPr>
          </p:nvSpPr>
          <p:spPr>
            <a:xfrm>
              <a:off x="4241978" y="2316663"/>
              <a:ext cx="6696743" cy="123459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foo: Animal = new Animal("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foo.information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undefined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12;</a:t>
              </a: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foo.information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12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fedya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";</a:t>
              </a: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foo.information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fedya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12</a:t>
              </a: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6582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 : public (méthodes)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801859"/>
            <a:ext cx="8928360" cy="5542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public 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s'applique aussi aux méthodes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/>
          <p:cNvSpPr/>
          <p:nvPr>
            <p:custDataLst>
              <p:custData r:id="rId1"/>
            </p:custDataLst>
          </p:nvPr>
        </p:nvSpPr>
        <p:spPr>
          <a:xfrm>
            <a:off x="215517" y="1340768"/>
            <a:ext cx="8640960" cy="3070436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Coucou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constructor() { 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direBonjour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console.log("Bonjour");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direCoucou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sans indication :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visibilité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Coucou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215517" y="4844368"/>
            <a:ext cx="6696743" cy="1500161"/>
            <a:chOff x="4241978" y="1916832"/>
            <a:chExt cx="6696743" cy="1516529"/>
          </a:xfrm>
        </p:grpSpPr>
        <p:sp>
          <p:nvSpPr>
            <p:cNvPr id="9" name="Rectangle 8"/>
            <p:cNvSpPr/>
            <p:nvPr>
              <p:custDataLst>
                <p:custData r:id="rId2"/>
              </p:custDataLst>
            </p:nvPr>
          </p:nvSpPr>
          <p:spPr>
            <a:xfrm>
              <a:off x="4241978" y="2316663"/>
              <a:ext cx="6696743" cy="111669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foo: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Coucou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Coucou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foo.direCoucou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      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Coucou</a:t>
              </a:r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foo.direBonjour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     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Bonjour</a:t>
              </a:r>
              <a:endPara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4241978" y="1916832"/>
              <a:ext cx="215970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450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 : </a:t>
            </a:r>
            <a:r>
              <a:rPr kumimoji="0" lang="fr-FR" sz="28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protected</a:t>
            </a: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(attributs)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801859"/>
            <a:ext cx="8928360" cy="5542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protected</a:t>
            </a: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: empêche l'utilisation d'un attribut ou une méthode en dehors d'une instance de la classe courante ou des classes héritières.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/>
          <p:cNvSpPr/>
          <p:nvPr>
            <p:custDataLst>
              <p:custData r:id="rId1"/>
            </p:custDataLst>
          </p:nvPr>
        </p:nvSpPr>
        <p:spPr>
          <a:xfrm>
            <a:off x="251340" y="1586740"/>
            <a:ext cx="8353020" cy="2594817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Bar { 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 </a:t>
            </a:r>
          </a:p>
          <a:p>
            <a:pPr lvl="2"/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information() {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251340" y="4378967"/>
            <a:ext cx="8353020" cy="1564561"/>
            <a:chOff x="4241978" y="2094790"/>
            <a:chExt cx="8353020" cy="923364"/>
          </a:xfrm>
        </p:grpSpPr>
        <p:sp>
          <p:nvSpPr>
            <p:cNvPr id="9" name="Rectangle 8"/>
            <p:cNvSpPr/>
            <p:nvPr>
              <p:custDataLst>
                <p:custData r:id="rId2"/>
              </p:custDataLst>
            </p:nvPr>
          </p:nvSpPr>
          <p:spPr>
            <a:xfrm>
              <a:off x="4241978" y="2316663"/>
              <a:ext cx="8353020" cy="70149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foo: Bar = new Bar("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foo.information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</a:t>
              </a:r>
              <a:r>
                <a:rPr lang="en-US" sz="16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nom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'protected'</a:t>
              </a:r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"test";    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nom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'protected'</a:t>
              </a: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210275" y="5996307"/>
            <a:ext cx="8394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Nous avons tenté d'atteindre l'attribut "</a:t>
            </a:r>
            <a:r>
              <a:rPr lang="fr-FR" b="1" dirty="0">
                <a:solidFill>
                  <a:srgbClr val="164BF6"/>
                </a:solidFill>
                <a:latin typeface="Calibri" panose="020F0502020204030204" pitchFamily="34" charset="0"/>
              </a:rPr>
              <a:t>nom</a:t>
            </a:r>
            <a:r>
              <a:rPr lang="fr-FR" dirty="0">
                <a:latin typeface="Calibri" panose="020F0502020204030204" pitchFamily="34" charset="0"/>
              </a:rPr>
              <a:t>" en dehors de de l'objet </a:t>
            </a:r>
            <a:r>
              <a:rPr lang="fr-FR" dirty="0" err="1">
                <a:latin typeface="Calibri" panose="020F0502020204030204" pitchFamily="34" charset="0"/>
              </a:rPr>
              <a:t>foo</a:t>
            </a:r>
            <a:r>
              <a:rPr lang="fr-FR" dirty="0">
                <a:latin typeface="Calibri" panose="020F0502020204030204" pitchFamily="34" charset="0"/>
              </a:rPr>
              <a:t> ce qui </a:t>
            </a:r>
            <a:r>
              <a:rPr lang="fr-FR" b="1" dirty="0">
                <a:latin typeface="Calibri" panose="020F0502020204030204" pitchFamily="34" charset="0"/>
              </a:rPr>
              <a:t>n'est pas possible car </a:t>
            </a:r>
            <a:r>
              <a:rPr lang="fr-FR" dirty="0">
                <a:latin typeface="Calibri" panose="020F0502020204030204" pitchFamily="34" charset="0"/>
              </a:rPr>
              <a:t>celui-ci est </a:t>
            </a:r>
            <a:r>
              <a:rPr lang="fr-FR" b="1" dirty="0" err="1">
                <a:latin typeface="Calibri" panose="020F0502020204030204" pitchFamily="34" charset="0"/>
              </a:rPr>
              <a:t>protected</a:t>
            </a:r>
            <a:r>
              <a:rPr lang="fr-FR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758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 : </a:t>
            </a:r>
            <a:r>
              <a:rPr kumimoji="0" lang="fr-FR" sz="28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protected</a:t>
            </a: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(attributs)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801859"/>
            <a:ext cx="8928360" cy="5542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protected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: 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Les objets des classes enfants ont accès aux attributs.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237984" y="5518279"/>
            <a:ext cx="8353020" cy="1204520"/>
            <a:chOff x="4241978" y="2094790"/>
            <a:chExt cx="8353020" cy="710877"/>
          </a:xfrm>
        </p:grpSpPr>
        <p:sp>
          <p:nvSpPr>
            <p:cNvPr id="9" name="Rectangle 8"/>
            <p:cNvSpPr/>
            <p:nvPr>
              <p:custDataLst>
                <p:custData r:id="rId3"/>
              </p:custDataLst>
            </p:nvPr>
          </p:nvSpPr>
          <p:spPr>
            <a:xfrm>
              <a:off x="4241978" y="2316663"/>
              <a:ext cx="8353020" cy="48900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ChildBar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ChildBar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cb.afficheInfo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65842" y="1313722"/>
            <a:ext cx="4248652" cy="1874989"/>
            <a:chOff x="251340" y="1265979"/>
            <a:chExt cx="4248652" cy="1874989"/>
          </a:xfrm>
        </p:grpSpPr>
        <p:sp>
          <p:nvSpPr>
            <p:cNvPr id="6" name="Rectangle 5"/>
            <p:cNvSpPr/>
            <p:nvPr>
              <p:custDataLst>
                <p:custData r:id="rId2"/>
              </p:custDataLst>
            </p:nvPr>
          </p:nvSpPr>
          <p:spPr>
            <a:xfrm>
              <a:off x="251340" y="1586741"/>
              <a:ext cx="4248652" cy="155422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Bar { </a:t>
              </a:r>
            </a:p>
            <a:p>
              <a:pPr lvl="1"/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protected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string) { </a:t>
              </a:r>
            </a:p>
            <a:p>
              <a:pPr lvl="2"/>
              <a:r>
                <a:rPr lang="en-US" sz="16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this.nom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4" name="Rectangle : avec coins supérieurs arrondis 13"/>
            <p:cNvSpPr/>
            <p:nvPr/>
          </p:nvSpPr>
          <p:spPr>
            <a:xfrm>
              <a:off x="251340" y="1265979"/>
              <a:ext cx="3114600" cy="320761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Classe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mère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s-ES" b="1" dirty="0">
                  <a:solidFill>
                    <a:prstClr val="black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Bar</a:t>
              </a:r>
              <a:endParaRPr lang="es-ES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2115145" y="2831446"/>
            <a:ext cx="4248652" cy="2606223"/>
            <a:chOff x="4355708" y="2270082"/>
            <a:chExt cx="4248652" cy="2606223"/>
          </a:xfrm>
        </p:grpSpPr>
        <p:grpSp>
          <p:nvGrpSpPr>
            <p:cNvPr id="15" name="Groupe 14"/>
            <p:cNvGrpSpPr/>
            <p:nvPr/>
          </p:nvGrpSpPr>
          <p:grpSpPr>
            <a:xfrm>
              <a:off x="4355708" y="2270082"/>
              <a:ext cx="4248652" cy="2606223"/>
              <a:chOff x="251340" y="1265979"/>
              <a:chExt cx="4248652" cy="2606223"/>
            </a:xfrm>
          </p:grpSpPr>
          <p:sp>
            <p:nvSpPr>
              <p:cNvPr id="16" name="Rectangle 15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251340" y="1586741"/>
                <a:ext cx="4248652" cy="2285461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ChildBar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extends Bar { </a:t>
                </a:r>
              </a:p>
              <a:p>
                <a:pPr lvl="1"/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constructor(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leNom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string) { </a:t>
                </a:r>
              </a:p>
              <a:p>
                <a:pPr lvl="2"/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super(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leNom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lvl="1"/>
                <a:endPara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sz="16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afficheInfo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{</a:t>
                </a:r>
              </a:p>
              <a:p>
                <a:pPr lvl="2"/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console.log(</a:t>
                </a:r>
                <a:r>
                  <a:rPr lang="en-US" sz="1600" b="1" dirty="0" err="1">
                    <a:solidFill>
                      <a:srgbClr val="164BF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this.nom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7" name="Rectangle : avec coins supérieurs arrondis 16"/>
              <p:cNvSpPr/>
              <p:nvPr/>
            </p:nvSpPr>
            <p:spPr>
              <a:xfrm>
                <a:off x="251340" y="1265979"/>
                <a:ext cx="3114600" cy="320761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s-ES" b="1" dirty="0" err="1">
                    <a:solidFill>
                      <a:prstClr val="black"/>
                    </a:solidFill>
                    <a:latin typeface="Calibri"/>
                  </a:rPr>
                  <a:t>Classe</a:t>
                </a:r>
                <a:r>
                  <a:rPr lang="es-ES" b="1" dirty="0">
                    <a:solidFill>
                      <a:prstClr val="black"/>
                    </a:solidFill>
                    <a:latin typeface="Calibri"/>
                  </a:rPr>
                  <a:t> enfant </a:t>
                </a:r>
                <a:r>
                  <a:rPr lang="es-ES" sz="1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s-ES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s-ES" b="1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ChildBar</a:t>
                </a:r>
                <a:endParaRPr lang="es-ES" dirty="0">
                  <a:solidFill>
                    <a:prstClr val="black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" name="Rectangle : coins arrondis 3"/>
            <p:cNvSpPr/>
            <p:nvPr/>
          </p:nvSpPr>
          <p:spPr>
            <a:xfrm>
              <a:off x="4644008" y="3789040"/>
              <a:ext cx="3528392" cy="864096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0" name="Connecteur droit avec flèche 19"/>
          <p:cNvCxnSpPr>
            <a:cxnSpLocks/>
            <a:stCxn id="4" idx="3"/>
          </p:cNvCxnSpPr>
          <p:nvPr/>
        </p:nvCxnSpPr>
        <p:spPr>
          <a:xfrm flipV="1">
            <a:off x="5931837" y="4138842"/>
            <a:ext cx="652229" cy="643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652097" y="3620664"/>
            <a:ext cx="2383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alibri" panose="020F0502020204030204" pitchFamily="34" charset="0"/>
              </a:rPr>
              <a:t>ChildBar</a:t>
            </a:r>
            <a:r>
              <a:rPr lang="fr-FR" dirty="0">
                <a:latin typeface="Calibri" panose="020F0502020204030204" pitchFamily="34" charset="0"/>
              </a:rPr>
              <a:t>, enfant de Bar, a une méthode qui accède à l'attribut de son parent '</a:t>
            </a:r>
            <a:r>
              <a:rPr lang="fr-FR" b="1" dirty="0">
                <a:solidFill>
                  <a:srgbClr val="164BF6"/>
                </a:solidFill>
                <a:latin typeface="Calibri" panose="020F0502020204030204" pitchFamily="34" charset="0"/>
              </a:rPr>
              <a:t>nom</a:t>
            </a:r>
            <a:r>
              <a:rPr lang="fr-FR" dirty="0">
                <a:latin typeface="Calibri" panose="020F0502020204030204" pitchFamily="34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0582067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 : </a:t>
            </a:r>
            <a:r>
              <a:rPr kumimoji="0" lang="fr-FR" sz="28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protected</a:t>
            </a: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(méthodes)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801859"/>
            <a:ext cx="8928360" cy="5542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protected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: 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s'applique aussi aux méthodes.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33394" y="5205884"/>
            <a:ext cx="8353020" cy="1535483"/>
            <a:chOff x="4241978" y="2094790"/>
            <a:chExt cx="8353020" cy="906203"/>
          </a:xfrm>
        </p:grpSpPr>
        <p:sp>
          <p:nvSpPr>
            <p:cNvPr id="9" name="Rectangle 8"/>
            <p:cNvSpPr/>
            <p:nvPr>
              <p:custDataLst>
                <p:custData r:id="rId2"/>
              </p:custDataLst>
            </p:nvPr>
          </p:nvSpPr>
          <p:spPr>
            <a:xfrm>
              <a:off x="4241978" y="2316663"/>
              <a:ext cx="8353020" cy="68433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foo: Bar = new Bar("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         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la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méthode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'protected'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</a:t>
              </a: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      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endPara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sp>
        <p:nvSpPr>
          <p:cNvPr id="6" name="Rectangle 5"/>
          <p:cNvSpPr/>
          <p:nvPr>
            <p:custDataLst>
              <p:custData r:id="rId1"/>
            </p:custDataLst>
          </p:nvPr>
        </p:nvSpPr>
        <p:spPr>
          <a:xfrm>
            <a:off x="107640" y="1289286"/>
            <a:ext cx="4334150" cy="3774964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Bar { 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 </a:t>
            </a:r>
          </a:p>
          <a:p>
            <a:pPr lvl="2"/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 flipV="1">
            <a:off x="2627784" y="3573016"/>
            <a:ext cx="2592288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220072" y="3154886"/>
            <a:ext cx="334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La méthode </a:t>
            </a:r>
            <a:r>
              <a:rPr lang="fr-FR" dirty="0">
                <a:solidFill>
                  <a:srgbClr val="00B050"/>
                </a:solidFill>
                <a:latin typeface="Calibri" panose="020F0502020204030204" pitchFamily="34" charset="0"/>
              </a:rPr>
              <a:t>'affiche'</a:t>
            </a:r>
            <a:r>
              <a:rPr lang="fr-FR" dirty="0">
                <a:latin typeface="Calibri" panose="020F0502020204030204" pitchFamily="34" charset="0"/>
              </a:rPr>
              <a:t> accède à la méthode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'info</a:t>
            </a:r>
            <a:r>
              <a:rPr lang="fr-FR" dirty="0">
                <a:latin typeface="Calibri" panose="020F0502020204030204" pitchFamily="34" charset="0"/>
              </a:rPr>
              <a:t>' qui est </a:t>
            </a:r>
            <a:r>
              <a:rPr lang="fr-FR" dirty="0" err="1">
                <a:latin typeface="Calibri" panose="020F0502020204030204" pitchFamily="34" charset="0"/>
              </a:rPr>
              <a:t>protected</a:t>
            </a:r>
            <a:r>
              <a:rPr lang="fr-FR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914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 : </a:t>
            </a:r>
            <a:r>
              <a:rPr kumimoji="0" lang="fr-FR" sz="28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protected</a:t>
            </a: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(méthodes)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801859"/>
            <a:ext cx="8928360" cy="5542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protected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: 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Les objets de la classe enfant ont accès aux méthodes </a:t>
            </a:r>
            <a:r>
              <a:rPr kumimoji="0" lang="fr-FR" sz="180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protected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de leur parent.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74654" y="4935300"/>
            <a:ext cx="8353020" cy="1535483"/>
            <a:chOff x="4241978" y="2094790"/>
            <a:chExt cx="8353020" cy="906203"/>
          </a:xfrm>
        </p:grpSpPr>
        <p:sp>
          <p:nvSpPr>
            <p:cNvPr id="9" name="Rectangle 8"/>
            <p:cNvSpPr/>
            <p:nvPr>
              <p:custDataLst>
                <p:custData r:id="rId3"/>
              </p:custDataLst>
            </p:nvPr>
          </p:nvSpPr>
          <p:spPr>
            <a:xfrm>
              <a:off x="4241978" y="2316663"/>
              <a:ext cx="8353020" cy="68433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ChildBar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ChildBar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             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la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méthode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'protected'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</a:t>
              </a: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afficheInfo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      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endPara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65842" y="1313722"/>
            <a:ext cx="4337595" cy="2959589"/>
            <a:chOff x="165842" y="1313722"/>
            <a:chExt cx="4337595" cy="2959589"/>
          </a:xfrm>
        </p:grpSpPr>
        <p:sp>
          <p:nvSpPr>
            <p:cNvPr id="6" name="Rectangle 5"/>
            <p:cNvSpPr/>
            <p:nvPr>
              <p:custDataLst>
                <p:custData r:id="rId2"/>
              </p:custDataLst>
            </p:nvPr>
          </p:nvSpPr>
          <p:spPr>
            <a:xfrm>
              <a:off x="169287" y="1629541"/>
              <a:ext cx="4334150" cy="264377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Bar { </a:t>
              </a:r>
            </a:p>
            <a:p>
              <a:pPr lvl="1"/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protected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string) { </a:t>
              </a:r>
            </a:p>
            <a:p>
              <a:pPr lvl="2"/>
              <a:r>
                <a:rPr lang="en-US" sz="16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this.nom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1"/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protected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</a:t>
              </a:r>
              <a:r>
                <a:rPr lang="en-US" sz="16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Rectangle : avec coins supérieurs arrondis 16"/>
            <p:cNvSpPr/>
            <p:nvPr/>
          </p:nvSpPr>
          <p:spPr>
            <a:xfrm>
              <a:off x="165842" y="1313722"/>
              <a:ext cx="3114600" cy="320761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Classe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mère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s-ES" b="1" dirty="0">
                  <a:solidFill>
                    <a:prstClr val="black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Bar</a:t>
              </a:r>
              <a:endParaRPr lang="es-ES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4215136" y="2455330"/>
            <a:ext cx="4312537" cy="2606223"/>
            <a:chOff x="251339" y="1265979"/>
            <a:chExt cx="4312537" cy="2606223"/>
          </a:xfrm>
        </p:grpSpPr>
        <p:sp>
          <p:nvSpPr>
            <p:cNvPr id="15" name="Rectangle 14"/>
            <p:cNvSpPr/>
            <p:nvPr>
              <p:custDataLst>
                <p:custData r:id="rId1"/>
              </p:custDataLst>
            </p:nvPr>
          </p:nvSpPr>
          <p:spPr>
            <a:xfrm>
              <a:off x="251339" y="1586741"/>
              <a:ext cx="4312537" cy="228546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ChildBar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extends Bar { 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string) { 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super(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1"/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</a:t>
              </a: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afficheInfo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this.info();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6" name="Rectangle : avec coins supérieurs arrondis 15"/>
            <p:cNvSpPr/>
            <p:nvPr/>
          </p:nvSpPr>
          <p:spPr>
            <a:xfrm>
              <a:off x="251340" y="1265979"/>
              <a:ext cx="3114600" cy="320761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Classe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enfant 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s-ES" b="1" dirty="0">
                  <a:solidFill>
                    <a:prstClr val="black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s-ES" b="1" dirty="0" err="1">
                  <a:solidFill>
                    <a:prstClr val="black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ChildBar</a:t>
              </a:r>
              <a:endParaRPr lang="es-ES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661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 : </a:t>
            </a:r>
            <a:r>
              <a:rPr kumimoji="0" lang="fr-FR" sz="28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(attributs)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59856" y="692696"/>
            <a:ext cx="8776143" cy="5827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: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Seuls les objets de la classe courante ont le droit d'utiliser l'attribut.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/>
          <p:cNvSpPr/>
          <p:nvPr>
            <p:custDataLst>
              <p:custData r:id="rId1"/>
            </p:custDataLst>
          </p:nvPr>
        </p:nvSpPr>
        <p:spPr>
          <a:xfrm>
            <a:off x="238152" y="1325870"/>
            <a:ext cx="4334150" cy="3562171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Bar { 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 </a:t>
            </a:r>
          </a:p>
          <a:p>
            <a:pPr lvl="2"/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pPr lvl="2"/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info() {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355976" y="3784632"/>
            <a:ext cx="4348655" cy="2837344"/>
            <a:chOff x="4241978" y="2094790"/>
            <a:chExt cx="4348655" cy="1674529"/>
          </a:xfrm>
        </p:grpSpPr>
        <p:sp>
          <p:nvSpPr>
            <p:cNvPr id="9" name="Rectangle 8"/>
            <p:cNvSpPr/>
            <p:nvPr>
              <p:custDataLst>
                <p:custData r:id="rId2"/>
              </p:custDataLst>
            </p:nvPr>
          </p:nvSpPr>
          <p:spPr>
            <a:xfrm>
              <a:off x="4241978" y="2316663"/>
              <a:ext cx="4348655" cy="145265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foo: Bar = new Bar("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foo.info();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</a:t>
              </a:r>
              <a:r>
                <a:rPr lang="en-US" sz="16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interdit</a:t>
              </a:r>
              <a:endPara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foo.setNom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fedya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foo.info();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fedya</a:t>
              </a:r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96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 : </a:t>
            </a:r>
            <a:r>
              <a:rPr lang="fr-FR" sz="2800" b="1" dirty="0" err="1">
                <a:solidFill>
                  <a:schemeClr val="bg1"/>
                </a:solidFill>
              </a:rPr>
              <a:t>npm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628800"/>
            <a:ext cx="8622704" cy="217556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npm</a:t>
            </a:r>
            <a:r>
              <a:rPr lang="fr-FR" sz="1800" b="1" dirty="0"/>
              <a:t> </a:t>
            </a:r>
            <a:r>
              <a:rPr lang="fr-FR" sz="1800" dirty="0"/>
              <a:t>: </a:t>
            </a:r>
          </a:p>
          <a:p>
            <a:r>
              <a:rPr lang="fr-FR" sz="1800" dirty="0"/>
              <a:t>Gestionnaire de paquet de Node.js</a:t>
            </a:r>
          </a:p>
          <a:p>
            <a:r>
              <a:rPr lang="fr-FR" sz="1800" dirty="0"/>
              <a:t>Il permet de télécharger facilement des paquets (bibliothèques ou programmes)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dirty="0"/>
              <a:t>La commande                                   dans le répertoire du projet va créer un fichier contenant les dépendances du projet.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>
            <p:custDataLst>
              <p:custData r:id="rId1"/>
            </p:custDataLst>
          </p:nvPr>
        </p:nvSpPr>
        <p:spPr>
          <a:xfrm>
            <a:off x="1842795" y="2859969"/>
            <a:ext cx="1512168" cy="39461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npm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32518" y="3862362"/>
            <a:ext cx="3476784" cy="993256"/>
            <a:chOff x="2856010" y="4464063"/>
            <a:chExt cx="4247978" cy="993256"/>
          </a:xfrm>
        </p:grpSpPr>
        <p:sp>
          <p:nvSpPr>
            <p:cNvPr id="3" name="Rectangle : coins arrondis 2"/>
            <p:cNvSpPr/>
            <p:nvPr/>
          </p:nvSpPr>
          <p:spPr>
            <a:xfrm>
              <a:off x="2856010" y="4464063"/>
              <a:ext cx="4247978" cy="993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Projet</a:t>
              </a:r>
            </a:p>
          </p:txBody>
        </p:sp>
        <p:sp>
          <p:nvSpPr>
            <p:cNvPr id="12" name="Rectangle : coins arrondis 11"/>
            <p:cNvSpPr/>
            <p:nvPr/>
          </p:nvSpPr>
          <p:spPr>
            <a:xfrm>
              <a:off x="4875860" y="4524926"/>
              <a:ext cx="1856380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Bibliothèque X </a:t>
              </a:r>
            </a:p>
          </p:txBody>
        </p:sp>
        <p:sp>
          <p:nvSpPr>
            <p:cNvPr id="13" name="Rectangle : coins arrondis 12"/>
            <p:cNvSpPr/>
            <p:nvPr/>
          </p:nvSpPr>
          <p:spPr>
            <a:xfrm>
              <a:off x="5028260" y="4677326"/>
              <a:ext cx="1856380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Bibliothèque X </a:t>
              </a:r>
            </a:p>
          </p:txBody>
        </p:sp>
        <p:sp>
          <p:nvSpPr>
            <p:cNvPr id="14" name="Rectangle : coins arrondis 13"/>
            <p:cNvSpPr/>
            <p:nvPr/>
          </p:nvSpPr>
          <p:spPr>
            <a:xfrm>
              <a:off x="5180660" y="4829726"/>
              <a:ext cx="1856380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Bibliothèque X </a:t>
              </a: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3986740" y="3911130"/>
            <a:ext cx="4850934" cy="736848"/>
            <a:chOff x="4023290" y="3408521"/>
            <a:chExt cx="4850934" cy="736848"/>
          </a:xfrm>
        </p:grpSpPr>
        <p:sp>
          <p:nvSpPr>
            <p:cNvPr id="34" name="Rectangle : coins arrondis 33"/>
            <p:cNvSpPr/>
            <p:nvPr/>
          </p:nvSpPr>
          <p:spPr>
            <a:xfrm>
              <a:off x="4023290" y="3408521"/>
              <a:ext cx="2742372" cy="7368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Projet</a:t>
              </a:r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5025192" y="3408521"/>
              <a:ext cx="3849032" cy="736848"/>
              <a:chOff x="2334246" y="4524926"/>
              <a:chExt cx="4702794" cy="736848"/>
            </a:xfrm>
          </p:grpSpPr>
          <p:sp>
            <p:nvSpPr>
              <p:cNvPr id="28" name="Rectangle : coins arrondis 27"/>
              <p:cNvSpPr/>
              <p:nvPr/>
            </p:nvSpPr>
            <p:spPr>
              <a:xfrm>
                <a:off x="4875860" y="4524926"/>
                <a:ext cx="1856380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Bibliothèque X </a:t>
                </a:r>
              </a:p>
            </p:txBody>
          </p:sp>
          <p:sp>
            <p:nvSpPr>
              <p:cNvPr id="29" name="Rectangle : coins arrondis 28"/>
              <p:cNvSpPr/>
              <p:nvPr/>
            </p:nvSpPr>
            <p:spPr>
              <a:xfrm>
                <a:off x="5028260" y="4677326"/>
                <a:ext cx="1856380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Bibliothèque X </a:t>
                </a:r>
              </a:p>
            </p:txBody>
          </p:sp>
          <p:sp>
            <p:nvSpPr>
              <p:cNvPr id="30" name="Rectangle : coins arrondis 29"/>
              <p:cNvSpPr/>
              <p:nvPr/>
            </p:nvSpPr>
            <p:spPr>
              <a:xfrm>
                <a:off x="5180660" y="4829726"/>
                <a:ext cx="1856380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Bibliothèque X </a:t>
                </a:r>
              </a:p>
            </p:txBody>
          </p:sp>
          <p:cxnSp>
            <p:nvCxnSpPr>
              <p:cNvPr id="31" name="Connecteur droit avec flèche 30"/>
              <p:cNvCxnSpPr>
                <a:cxnSpLocks/>
                <a:stCxn id="27" idx="3"/>
                <a:endCxn id="28" idx="1"/>
              </p:cNvCxnSpPr>
              <p:nvPr/>
            </p:nvCxnSpPr>
            <p:spPr>
              <a:xfrm flipV="1">
                <a:off x="4243977" y="4740950"/>
                <a:ext cx="631882" cy="146264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>
                <a:cxnSpLocks/>
                <a:stCxn id="27" idx="3"/>
              </p:cNvCxnSpPr>
              <p:nvPr/>
            </p:nvCxnSpPr>
            <p:spPr>
              <a:xfrm>
                <a:off x="4243977" y="4887214"/>
                <a:ext cx="784282" cy="6136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>
                <a:cxnSpLocks/>
                <a:stCxn id="27" idx="3"/>
              </p:cNvCxnSpPr>
              <p:nvPr/>
            </p:nvCxnSpPr>
            <p:spPr>
              <a:xfrm>
                <a:off x="4243977" y="4887214"/>
                <a:ext cx="936683" cy="158536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/>
              <p:cNvSpPr/>
              <p:nvPr/>
            </p:nvSpPr>
            <p:spPr>
              <a:xfrm>
                <a:off x="2334246" y="4652959"/>
                <a:ext cx="1909731" cy="46851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package.json</a:t>
                </a: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ZoneTexte 57"/>
          <p:cNvSpPr txBox="1"/>
          <p:nvPr/>
        </p:nvSpPr>
        <p:spPr>
          <a:xfrm>
            <a:off x="1495772" y="4855618"/>
            <a:ext cx="73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Avant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5770158" y="4855618"/>
            <a:ext cx="7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Après</a:t>
            </a:r>
          </a:p>
        </p:txBody>
      </p:sp>
    </p:spTree>
    <p:extLst>
      <p:ext uri="{BB962C8B-B14F-4D97-AF65-F5344CB8AC3E}">
        <p14:creationId xmlns:p14="http://schemas.microsoft.com/office/powerpoint/2010/main" val="41181436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 : </a:t>
            </a:r>
            <a:r>
              <a:rPr kumimoji="0" lang="fr-FR" sz="28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(attributs)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59856" y="692696"/>
            <a:ext cx="8776143" cy="5827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: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Seuls les objets de la classe courante ont le droit d'utiliser l'attribut.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259856" y="1292602"/>
            <a:ext cx="8200576" cy="2140628"/>
            <a:chOff x="107640" y="1679432"/>
            <a:chExt cx="8200576" cy="2140628"/>
          </a:xfrm>
        </p:grpSpPr>
        <p:sp>
          <p:nvSpPr>
            <p:cNvPr id="6" name="Rectangle 5"/>
            <p:cNvSpPr/>
            <p:nvPr>
              <p:custDataLst>
                <p:custData r:id="rId2"/>
              </p:custDataLst>
            </p:nvPr>
          </p:nvSpPr>
          <p:spPr>
            <a:xfrm>
              <a:off x="107640" y="2000194"/>
              <a:ext cx="8200576" cy="181986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Bar { </a:t>
              </a:r>
            </a:p>
            <a:p>
              <a:pPr lvl="1"/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private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string) { </a:t>
              </a:r>
            </a:p>
            <a:p>
              <a:pPr lvl="2"/>
              <a:r>
                <a:rPr lang="en-US" sz="16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this.nom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0" name="Rectangle : avec coins supérieurs arrondis 19"/>
            <p:cNvSpPr/>
            <p:nvPr/>
          </p:nvSpPr>
          <p:spPr>
            <a:xfrm>
              <a:off x="107640" y="1679432"/>
              <a:ext cx="3114600" cy="320761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Classe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mère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s-ES" b="1" dirty="0">
                  <a:solidFill>
                    <a:prstClr val="black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Bar</a:t>
              </a:r>
              <a:endParaRPr lang="es-ES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59856" y="3952025"/>
            <a:ext cx="8200576" cy="2679267"/>
            <a:chOff x="-183801" y="1265980"/>
            <a:chExt cx="8200576" cy="2459350"/>
          </a:xfrm>
        </p:grpSpPr>
        <p:sp>
          <p:nvSpPr>
            <p:cNvPr id="12" name="Rectangle 11"/>
            <p:cNvSpPr/>
            <p:nvPr>
              <p:custDataLst>
                <p:custData r:id="rId1"/>
              </p:custDataLst>
            </p:nvPr>
          </p:nvSpPr>
          <p:spPr>
            <a:xfrm>
              <a:off x="-180709" y="1586741"/>
              <a:ext cx="8197484" cy="2138589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ChildBar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extends Bar { 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string) { 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super(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1"/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changeNom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string) {</a:t>
              </a:r>
            </a:p>
            <a:p>
              <a:pPr lvl="2"/>
              <a:r>
                <a:rPr lang="en-US" sz="16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this.nom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nom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!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Rectangle : avec coins supérieurs arrondis 12"/>
            <p:cNvSpPr/>
            <p:nvPr/>
          </p:nvSpPr>
          <p:spPr>
            <a:xfrm>
              <a:off x="-183801" y="1265980"/>
              <a:ext cx="3114600" cy="320761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Classe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enfant 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s-ES" b="1" dirty="0">
                  <a:solidFill>
                    <a:prstClr val="black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s-ES" b="1" dirty="0" err="1">
                  <a:solidFill>
                    <a:prstClr val="black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ChildBar</a:t>
              </a:r>
              <a:endParaRPr lang="es-ES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4111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La visibilité : </a:t>
            </a:r>
            <a:r>
              <a:rPr kumimoji="0" lang="fr-FR" sz="28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(méthodes)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59856" y="692696"/>
            <a:ext cx="8776143" cy="5827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: 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Peut s'appliquer aux méthodes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/>
          <p:cNvSpPr/>
          <p:nvPr>
            <p:custDataLst>
              <p:custData r:id="rId1"/>
            </p:custDataLst>
          </p:nvPr>
        </p:nvSpPr>
        <p:spPr>
          <a:xfrm>
            <a:off x="238152" y="1325870"/>
            <a:ext cx="8366208" cy="3562171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Bar { 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 </a:t>
            </a:r>
          </a:p>
          <a:p>
            <a:pPr lvl="2"/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pPr lvl="2"/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info() {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259856" y="5051673"/>
            <a:ext cx="8344504" cy="1613676"/>
            <a:chOff x="4241978" y="2094790"/>
            <a:chExt cx="8344504" cy="952351"/>
          </a:xfrm>
        </p:grpSpPr>
        <p:sp>
          <p:nvSpPr>
            <p:cNvPr id="9" name="Rectangle 8"/>
            <p:cNvSpPr/>
            <p:nvPr>
              <p:custDataLst>
                <p:custData r:id="rId2"/>
              </p:custDataLst>
            </p:nvPr>
          </p:nvSpPr>
          <p:spPr>
            <a:xfrm>
              <a:off x="4241978" y="2316664"/>
              <a:ext cx="8344504" cy="73047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foo: Bar = new Bar("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foo.info();         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raspou</a:t>
              </a:r>
              <a:endPara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foo.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fedya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setNom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</a:t>
              </a: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2346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742901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Principe d'encapsulation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801859"/>
            <a:ext cx="8928360" cy="932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Le principe d'encapsulation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permet d'empêcher une mauvaise manipulation par un utilisateur d'une classe ou d'un objet qui pourrait conduire à un disfonctionnement.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4" y="2741849"/>
            <a:ext cx="2455410" cy="3383280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130273" y="2176208"/>
            <a:ext cx="2989597" cy="745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Exemple de la vie courante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080194" y="3145436"/>
            <a:ext cx="5899106" cy="822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L'utilisateur ne peut pas atteindre directement l'argent contenu dans le distributeur et doit passer par une interface.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423" y="4116330"/>
            <a:ext cx="2782139" cy="20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995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Principe d'encapsulation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801859"/>
            <a:ext cx="8928360" cy="1258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La base du principe d'encapsulation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Ne mettre aucun attribut d'une classe en 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'public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'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Mettre les attributs en 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'</a:t>
            </a:r>
            <a:r>
              <a:rPr lang="fr-F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private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' sinon 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'</a:t>
            </a:r>
            <a:r>
              <a:rPr lang="fr-F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protected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'.</a:t>
            </a:r>
            <a:endParaRPr kumimoji="0" lang="fr-FR" sz="18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395536" y="2060848"/>
            <a:ext cx="5544616" cy="1872208"/>
            <a:chOff x="254847" y="1675171"/>
            <a:chExt cx="5544616" cy="1872208"/>
          </a:xfrm>
        </p:grpSpPr>
        <p:sp>
          <p:nvSpPr>
            <p:cNvPr id="9" name="Rectangle 8"/>
            <p:cNvSpPr/>
            <p:nvPr>
              <p:custDataLst>
                <p:custData r:id="rId2"/>
              </p:custDataLst>
            </p:nvPr>
          </p:nvSpPr>
          <p:spPr>
            <a:xfrm>
              <a:off x="254847" y="2051119"/>
              <a:ext cx="5544616" cy="149626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Humain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 </a:t>
              </a:r>
            </a:p>
            <a:p>
              <a:pPr lvl="1"/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number;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constructor() {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254847" y="1675171"/>
              <a:ext cx="3681232" cy="375948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>
                  <a:solidFill>
                    <a:prstClr val="black"/>
                  </a:solidFill>
                  <a:latin typeface="Calibri"/>
                </a:rPr>
                <a:t>Sans le príncipe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d'encapsulation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304460" y="3789040"/>
            <a:ext cx="5544616" cy="1338944"/>
            <a:chOff x="4241978" y="2094790"/>
            <a:chExt cx="5544616" cy="790211"/>
          </a:xfrm>
        </p:grpSpPr>
        <p:sp>
          <p:nvSpPr>
            <p:cNvPr id="13" name="Rectangle 12"/>
            <p:cNvSpPr/>
            <p:nvPr>
              <p:custDataLst>
                <p:custData r:id="rId1"/>
              </p:custDataLst>
            </p:nvPr>
          </p:nvSpPr>
          <p:spPr>
            <a:xfrm>
              <a:off x="4241978" y="2316664"/>
              <a:ext cx="5544616" cy="56833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georges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Humain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Humain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Georges.</a:t>
              </a:r>
              <a:r>
                <a:rPr lang="en-US" sz="16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 : avec coins supérieurs arrondis 13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260344" y="5807029"/>
            <a:ext cx="848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Avec un attribut 'public', nous n'avons aucun moyen de vérifier les données enregistrées</a:t>
            </a:r>
          </a:p>
        </p:txBody>
      </p:sp>
    </p:spTree>
    <p:extLst>
      <p:ext uri="{BB962C8B-B14F-4D97-AF65-F5344CB8AC3E}">
        <p14:creationId xmlns:p14="http://schemas.microsoft.com/office/powerpoint/2010/main" val="625377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Principe d'encapsulation</a:t>
            </a:r>
            <a:endParaRPr kumimoji="0" lang="fr-FR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659141"/>
            <a:ext cx="8928360" cy="656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Exemple de mise en œuvre du principe d'</a:t>
            </a:r>
            <a:r>
              <a:rPr kumimoji="0" lang="fr-FR" sz="180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encapsulatio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 :</a:t>
            </a:r>
            <a:endParaRPr kumimoji="0" lang="fr-FR" sz="18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188336" y="1130278"/>
            <a:ext cx="4959728" cy="3874020"/>
            <a:chOff x="254847" y="1675171"/>
            <a:chExt cx="4959728" cy="3874020"/>
          </a:xfrm>
        </p:grpSpPr>
        <p:sp>
          <p:nvSpPr>
            <p:cNvPr id="16" name="Rectangle 15"/>
            <p:cNvSpPr/>
            <p:nvPr>
              <p:custDataLst>
                <p:custData r:id="rId2"/>
              </p:custDataLst>
            </p:nvPr>
          </p:nvSpPr>
          <p:spPr>
            <a:xfrm>
              <a:off x="254847" y="2051119"/>
              <a:ext cx="4959728" cy="349807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Humain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 </a:t>
              </a:r>
            </a:p>
            <a:p>
              <a:pPr lvl="1"/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private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number = 0;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constructor() {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1"/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(age: number) {</a:t>
              </a:r>
            </a:p>
            <a:p>
              <a:pPr lvl="2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if( age&gt;0 &amp;&amp; age&lt;120 ) {</a:t>
              </a:r>
            </a:p>
            <a:p>
              <a:pPr lvl="3"/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age;</a:t>
              </a:r>
            </a:p>
            <a:p>
              <a:pPr lvl="2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1"/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 : avec coins supérieurs arrondis 16"/>
            <p:cNvSpPr/>
            <p:nvPr/>
          </p:nvSpPr>
          <p:spPr>
            <a:xfrm>
              <a:off x="254847" y="1675171"/>
              <a:ext cx="3681232" cy="375948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Avec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le príncipe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d'encapsulation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078852" y="2996952"/>
            <a:ext cx="4794968" cy="3054058"/>
            <a:chOff x="4241978" y="2094790"/>
            <a:chExt cx="4794968" cy="1802428"/>
          </a:xfrm>
        </p:grpSpPr>
        <p:sp>
          <p:nvSpPr>
            <p:cNvPr id="22" name="Rectangle 21"/>
            <p:cNvSpPr/>
            <p:nvPr>
              <p:custDataLst>
                <p:custData r:id="rId1"/>
              </p:custDataLst>
            </p:nvPr>
          </p:nvSpPr>
          <p:spPr>
            <a:xfrm>
              <a:off x="4241978" y="2316664"/>
              <a:ext cx="4794968" cy="158055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georges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Humain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Humain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georges.</a:t>
              </a:r>
              <a:r>
                <a:rPr lang="en-US" sz="16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interdit</a:t>
              </a:r>
              <a:endPara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georges.setAge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(-12);</a:t>
              </a: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georges.afficheAge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georges.setAge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(12);</a:t>
              </a: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georges.afficheAge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12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 : avec coins supérieurs arrondis 22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88336" y="6242290"/>
            <a:ext cx="657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Désormais, nous pouvons filtrer les données avant de les enregistrer.</a:t>
            </a:r>
          </a:p>
        </p:txBody>
      </p:sp>
    </p:spTree>
    <p:extLst>
      <p:ext uri="{BB962C8B-B14F-4D97-AF65-F5344CB8AC3E}">
        <p14:creationId xmlns:p14="http://schemas.microsoft.com/office/powerpoint/2010/main" val="428871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Accesseur / Mutateur (getter/setter)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659141"/>
            <a:ext cx="8928360" cy="1689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Lors de la mise en place du principe d'encapsulation nous avons malgré tout besoin d'accéder à certains attributs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Accesseur ou getter est une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méthode pour accéder à la valeur d'un attribut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Mutateur ou  setter est une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méthode pour modifier la valeur d'un attribut.</a:t>
            </a:r>
            <a:endParaRPr kumimoji="0" lang="fr-FR" sz="18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>
            <p:custDataLst>
              <p:custData r:id="rId1"/>
            </p:custDataLst>
          </p:nvPr>
        </p:nvSpPr>
        <p:spPr>
          <a:xfrm>
            <a:off x="107640" y="1840736"/>
            <a:ext cx="3744280" cy="4955774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 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= 0;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= 0;</a:t>
            </a:r>
          </a:p>
          <a:p>
            <a:pPr lvl="1"/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constructor() {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x(): number {</a:t>
            </a:r>
          </a:p>
          <a:p>
            <a:pPr lvl="2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number) {</a:t>
            </a:r>
          </a:p>
          <a:p>
            <a:pPr lvl="2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0 ) {</a:t>
            </a:r>
          </a:p>
          <a:p>
            <a:pPr lvl="3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y(): number {</a:t>
            </a:r>
          </a:p>
          <a:p>
            <a:pPr lvl="2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number) {</a:t>
            </a:r>
          </a:p>
          <a:p>
            <a:pPr lvl="2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0 ) {</a:t>
            </a:r>
          </a:p>
          <a:p>
            <a:pPr lvl="3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1400" b="1" dirty="0">
                <a:solidFill>
                  <a:srgbClr val="164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4046695" y="2791594"/>
            <a:ext cx="4794968" cy="3877767"/>
            <a:chOff x="4241978" y="2094790"/>
            <a:chExt cx="4794968" cy="2288560"/>
          </a:xfrm>
        </p:grpSpPr>
        <p:sp>
          <p:nvSpPr>
            <p:cNvPr id="22" name="Rectangle 21"/>
            <p:cNvSpPr/>
            <p:nvPr>
              <p:custDataLst>
                <p:custData r:id="rId2"/>
              </p:custDataLst>
            </p:nvPr>
          </p:nvSpPr>
          <p:spPr>
            <a:xfrm>
              <a:off x="4241978" y="2316664"/>
              <a:ext cx="4794968" cy="206668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pt0: Point = new Point();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pt0.x = 12;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pt0.y = 5;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console.log(pt0.x, pt0.y);</a:t>
              </a:r>
            </a:p>
            <a:p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12 5</a:t>
              </a:r>
            </a:p>
            <a:p>
              <a:endPara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pt0.x = -8;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pt0.y = -2;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console.log(pt0.x, pt0.y);</a:t>
              </a:r>
            </a:p>
            <a:p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toujours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12 5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 : avec coins supérieurs arrondis 22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540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787274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Interfaces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659141"/>
            <a:ext cx="8928360" cy="3216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TypeScript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permet l'utilisation du </a:t>
            </a: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duck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typing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qui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 rapproche 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du polymorphisme.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Duck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typing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 cancane comme un canard, ça marche comme un canard, c'est donc un canard.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Permet d'utiliser dans une fonction des objets de types différents mais qui ont un comportement commun.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Exemple ci-dessous: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La forme cylindrique rentre dans le trou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ainsi que la sphère</a:t>
            </a:r>
            <a:endParaRPr lang="fr-FR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Nous considérons donc que les 2 objets ont le comportement attendu</a:t>
            </a:r>
            <a:endParaRPr kumimoji="0" lang="fr-FR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75911"/>
            <a:ext cx="3648408" cy="273630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68" y="4469980"/>
            <a:ext cx="1734911" cy="13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43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Interfaces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659141"/>
            <a:ext cx="8928360" cy="3216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Le </a:t>
            </a: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duck</a:t>
            </a:r>
            <a:r>
              <a:rPr kumimoji="0" lang="fr-F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kumimoji="0" lang="fr-FR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typing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</a:t>
            </a:r>
            <a:r>
              <a:rPr kumimoji="0" lang="fr-FR" sz="18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 base sur une série d'attributs et de méthodes attendus.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L'objet est considéré valide quel que soit sa classe s'il respecte les attributs et les méthodes attendus.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Nous utilisons ce que l'on appelle une </a:t>
            </a:r>
            <a:r>
              <a:rPr lang="fr-FR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interface</a:t>
            </a:r>
            <a:r>
              <a:rPr lang="fr-FR" b="1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pour mettre en œuvre le </a:t>
            </a:r>
            <a:r>
              <a:rPr lang="fr-FR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duck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fr-FR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typing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.</a:t>
            </a:r>
            <a:endParaRPr lang="fr-FR" b="1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23046" y="2575593"/>
            <a:ext cx="8053410" cy="3216771"/>
            <a:chOff x="4241977" y="2094790"/>
            <a:chExt cx="8053410" cy="1898457"/>
          </a:xfrm>
        </p:grpSpPr>
        <p:sp>
          <p:nvSpPr>
            <p:cNvPr id="8" name="Rectangle 7"/>
            <p:cNvSpPr/>
            <p:nvPr>
              <p:custDataLst>
                <p:custData r:id="rId1"/>
              </p:custDataLst>
            </p:nvPr>
          </p:nvSpPr>
          <p:spPr>
            <a:xfrm>
              <a:off x="4241977" y="2316664"/>
              <a:ext cx="8053410" cy="167658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 test(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obj.x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+ 3 );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additionne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l'attribute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avec 3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o1 = {};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o2 = { x: 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coucou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 };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o3 = { x: 10 };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test(o1); 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car 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 + 3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test(o2); 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coucou3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test(o3);  //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</p:txBody>
        </p:sp>
        <p:sp>
          <p:nvSpPr>
            <p:cNvPr id="9" name="Rectangle : avec coins supérieurs arrondis 8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>
                  <a:solidFill>
                    <a:prstClr val="black"/>
                  </a:solidFill>
                  <a:latin typeface="Calibri"/>
                </a:rPr>
                <a:t>Sans interface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07640" y="5989189"/>
            <a:ext cx="7516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Nous n'avons pas filtré les objets .</a:t>
            </a:r>
            <a:br>
              <a:rPr lang="fr-FR" dirty="0">
                <a:latin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</a:rPr>
              <a:t>Le résultat est donc aléatoire et peut dans certains cas conduire à des erreurs.</a:t>
            </a:r>
          </a:p>
        </p:txBody>
      </p:sp>
    </p:spTree>
    <p:extLst>
      <p:ext uri="{BB962C8B-B14F-4D97-AF65-F5344CB8AC3E}">
        <p14:creationId xmlns:p14="http://schemas.microsoft.com/office/powerpoint/2010/main" val="658289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Installer </a:t>
            </a:r>
            <a:r>
              <a:rPr lang="fr-FR" sz="2800" b="1" dirty="0" err="1">
                <a:solidFill>
                  <a:schemeClr val="bg1"/>
                </a:solidFill>
              </a:rPr>
              <a:t>TypeScript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36815" y="637433"/>
            <a:ext cx="8622704" cy="49417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Installation :</a:t>
            </a:r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r>
              <a:rPr lang="fr-FR" sz="1800" dirty="0"/>
              <a:t>Installer Git :</a:t>
            </a:r>
          </a:p>
          <a:p>
            <a:pPr marL="0" indent="0">
              <a:buNone/>
            </a:pPr>
            <a:r>
              <a:rPr lang="fr-FR" sz="1800" dirty="0"/>
              <a:t>- https://git-scm.com/</a:t>
            </a:r>
          </a:p>
          <a:p>
            <a:pPr marL="0" indent="0">
              <a:buNone/>
            </a:pPr>
            <a:r>
              <a:rPr lang="fr-FR" sz="1800" dirty="0"/>
              <a:t>- Cliquer sur le lien à droite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Installer Node.js :</a:t>
            </a:r>
          </a:p>
          <a:p>
            <a:pPr marL="0" indent="0">
              <a:buNone/>
            </a:pPr>
            <a:r>
              <a:rPr lang="fr-FR" sz="1800" dirty="0"/>
              <a:t>- https://nodejs.org/en/</a:t>
            </a:r>
          </a:p>
          <a:p>
            <a:pPr marL="0" indent="0">
              <a:buNone/>
            </a:pPr>
            <a:r>
              <a:rPr lang="fr-FR" sz="1800" dirty="0"/>
              <a:t>- Installer la version stable (LTS)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Créer un répertoire</a:t>
            </a:r>
          </a:p>
          <a:p>
            <a:pPr marL="0" indent="0">
              <a:buNone/>
            </a:pPr>
            <a:r>
              <a:rPr lang="fr-FR" sz="1800" dirty="0"/>
              <a:t>Ouvrir une console dans ce répertoire</a:t>
            </a:r>
          </a:p>
          <a:p>
            <a:pPr marL="0" indent="0">
              <a:buNone/>
            </a:pPr>
            <a:r>
              <a:rPr lang="fr-FR" sz="1800" dirty="0"/>
              <a:t>Taper : 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>
            <p:custDataLst>
              <p:custData r:id="rId1"/>
            </p:custDataLst>
          </p:nvPr>
        </p:nvSpPr>
        <p:spPr>
          <a:xfrm>
            <a:off x="1043608" y="4653136"/>
            <a:ext cx="3735220" cy="39461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npm</a:t>
            </a:r>
            <a:r>
              <a:rPr lang="en-US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 install -g typescript</a:t>
            </a:r>
          </a:p>
        </p:txBody>
      </p:sp>
      <p:sp>
        <p:nvSpPr>
          <p:cNvPr id="35" name="Rectangle 34"/>
          <p:cNvSpPr/>
          <p:nvPr>
            <p:custDataLst>
              <p:custData r:id="rId2"/>
            </p:custDataLst>
          </p:nvPr>
        </p:nvSpPr>
        <p:spPr>
          <a:xfrm>
            <a:off x="1043608" y="5136504"/>
            <a:ext cx="3735220" cy="39461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cs typeface="Courier New" panose="02070309020205020404" pitchFamily="49" charset="0"/>
              </a:rPr>
              <a:t>npm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cs typeface="Courier New" panose="02070309020205020404" pitchFamily="49" charset="0"/>
              </a:rPr>
              <a:t>init</a:t>
            </a:r>
            <a:endParaRPr lang="en-US" b="1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>
            <p:custDataLst>
              <p:custData r:id="rId3"/>
            </p:custDataLst>
          </p:nvPr>
        </p:nvSpPr>
        <p:spPr>
          <a:xfrm>
            <a:off x="415541" y="5667950"/>
            <a:ext cx="8420283" cy="377974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cs typeface="Courier New" panose="02070309020205020404" pitchFamily="49" charset="0"/>
              </a:rPr>
              <a:t>tsc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 --</a:t>
            </a:r>
            <a:r>
              <a:rPr lang="en-US" b="1" dirty="0" err="1">
                <a:solidFill>
                  <a:prstClr val="black"/>
                </a:solidFill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 --target es5 --</a:t>
            </a:r>
            <a:r>
              <a:rPr lang="en-US" b="1" dirty="0" err="1">
                <a:solidFill>
                  <a:prstClr val="black"/>
                </a:solidFill>
                <a:cs typeface="Courier New" panose="02070309020205020404" pitchFamily="49" charset="0"/>
              </a:rPr>
              <a:t>sourceMap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 --</a:t>
            </a:r>
            <a:r>
              <a:rPr lang="en-US" b="1" dirty="0" err="1">
                <a:solidFill>
                  <a:prstClr val="black"/>
                </a:solidFill>
                <a:cs typeface="Courier New" panose="02070309020205020404" pitchFamily="49" charset="0"/>
              </a:rPr>
              <a:t>experimentalDecorators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 --</a:t>
            </a:r>
            <a:r>
              <a:rPr lang="en-US" b="1" dirty="0" err="1">
                <a:solidFill>
                  <a:prstClr val="black"/>
                </a:solidFill>
                <a:cs typeface="Courier New" panose="02070309020205020404" pitchFamily="49" charset="0"/>
              </a:rPr>
              <a:t>emitDecoratorMetadata</a:t>
            </a:r>
            <a:endParaRPr lang="en-US" b="1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58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Interfaces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255404" y="692695"/>
            <a:ext cx="8053410" cy="1240041"/>
            <a:chOff x="4241977" y="2094790"/>
            <a:chExt cx="8053410" cy="731841"/>
          </a:xfrm>
        </p:grpSpPr>
        <p:sp>
          <p:nvSpPr>
            <p:cNvPr id="8" name="Rectangle 7"/>
            <p:cNvSpPr/>
            <p:nvPr>
              <p:custDataLst>
                <p:custData r:id="rId3"/>
              </p:custDataLst>
            </p:nvPr>
          </p:nvSpPr>
          <p:spPr>
            <a:xfrm>
              <a:off x="4241977" y="2316664"/>
              <a:ext cx="8053410" cy="50996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 test(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{x: number} 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obj.x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+ 3 );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additionne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l'attribute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avec 3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Rectangle : avec coins supérieurs arrondis 8"/>
            <p:cNvSpPr/>
            <p:nvPr/>
          </p:nvSpPr>
          <p:spPr>
            <a:xfrm>
              <a:off x="4241978" y="2094790"/>
              <a:ext cx="3596515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Avec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interface: 1ère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écriture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55404" y="2077515"/>
            <a:ext cx="8053410" cy="2238275"/>
            <a:chOff x="4241977" y="2094790"/>
            <a:chExt cx="8053410" cy="1320973"/>
          </a:xfrm>
        </p:grpSpPr>
        <p:sp>
          <p:nvSpPr>
            <p:cNvPr id="15" name="Rectangle 14"/>
            <p:cNvSpPr/>
            <p:nvPr>
              <p:custDataLst>
                <p:custData r:id="rId2"/>
              </p:custDataLst>
            </p:nvPr>
          </p:nvSpPr>
          <p:spPr>
            <a:xfrm>
              <a:off x="4241977" y="2316664"/>
              <a:ext cx="8053410" cy="1099099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interface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xNumber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x: number;</a:t>
              </a:r>
            </a:p>
            <a:p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 test(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xNumber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obj.x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+ 3 );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additionne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l'attribute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avec 3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6" name="Rectangle : avec coins supérieurs arrondis 15"/>
            <p:cNvSpPr/>
            <p:nvPr/>
          </p:nvSpPr>
          <p:spPr>
            <a:xfrm>
              <a:off x="4241978" y="2094790"/>
              <a:ext cx="3596515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Avec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interface: 2ème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écriture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246810" y="4450537"/>
            <a:ext cx="6575455" cy="2221432"/>
            <a:chOff x="4241977" y="2094790"/>
            <a:chExt cx="6575455" cy="1392198"/>
          </a:xfrm>
        </p:grpSpPr>
        <p:sp>
          <p:nvSpPr>
            <p:cNvPr id="18" name="Rectangle 17"/>
            <p:cNvSpPr/>
            <p:nvPr>
              <p:custDataLst>
                <p:custData r:id="rId1"/>
              </p:custDataLst>
            </p:nvPr>
          </p:nvSpPr>
          <p:spPr>
            <a:xfrm>
              <a:off x="4241977" y="2316664"/>
              <a:ext cx="6575455" cy="117032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o1 = {};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o2 = { x: 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coucou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 };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o3 = { x: 10 };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test(o1); 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car pas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d'attribute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test(o2); 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car x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n'est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pas de type number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test(o3);  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13</a:t>
              </a:r>
            </a:p>
          </p:txBody>
        </p:sp>
        <p:sp>
          <p:nvSpPr>
            <p:cNvPr id="19" name="Rectangle : avec coins supérieurs arrondis 18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5010512" y="4645994"/>
            <a:ext cx="3916951" cy="1159269"/>
            <a:chOff x="251520" y="4672600"/>
            <a:chExt cx="4158473" cy="1159269"/>
          </a:xfrm>
        </p:grpSpPr>
        <p:sp>
          <p:nvSpPr>
            <p:cNvPr id="21" name="Rectangle : coins arrondis 20"/>
            <p:cNvSpPr/>
            <p:nvPr/>
          </p:nvSpPr>
          <p:spPr>
            <a:xfrm>
              <a:off x="251520" y="4672600"/>
              <a:ext cx="4158473" cy="11592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rtlCol="0" anchor="ctr"/>
            <a:lstStyle/>
            <a:p>
              <a:r>
                <a:rPr lang="fr-FR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Nous avons bien filtré les objets, seuls ceux ayant un comportement attendu sont acceptés </a:t>
              </a:r>
            </a:p>
          </p:txBody>
        </p: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38" y="4798272"/>
              <a:ext cx="840929" cy="840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033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Interfaces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659141"/>
            <a:ext cx="8928360" cy="3216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731377" y="2716642"/>
            <a:ext cx="7680885" cy="1159269"/>
            <a:chOff x="251520" y="4672600"/>
            <a:chExt cx="8154494" cy="1159269"/>
          </a:xfrm>
        </p:grpSpPr>
        <p:sp>
          <p:nvSpPr>
            <p:cNvPr id="11" name="Rectangle : coins arrondis 10"/>
            <p:cNvSpPr/>
            <p:nvPr/>
          </p:nvSpPr>
          <p:spPr>
            <a:xfrm>
              <a:off x="251520" y="4672600"/>
              <a:ext cx="8154494" cy="11592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rtlCol="0" anchor="ctr"/>
            <a:lstStyle/>
            <a:p>
              <a:r>
                <a:rPr lang="fr-FR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Il est préférable d'utiliser l'écriture complète de l'interface car plus lisible et facilement réutilisable</a:t>
              </a:r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38" y="4798272"/>
              <a:ext cx="840929" cy="840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0363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Interfaces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659141"/>
            <a:ext cx="8928360" cy="3216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359352" y="1829027"/>
            <a:ext cx="8424936" cy="4093767"/>
            <a:chOff x="4241977" y="2094790"/>
            <a:chExt cx="8424936" cy="2416038"/>
          </a:xfrm>
        </p:grpSpPr>
        <p:sp>
          <p:nvSpPr>
            <p:cNvPr id="8" name="Rectangle 7"/>
            <p:cNvSpPr/>
            <p:nvPr>
              <p:custDataLst>
                <p:custData r:id="rId1"/>
              </p:custDataLst>
            </p:nvPr>
          </p:nvSpPr>
          <p:spPr>
            <a:xfrm>
              <a:off x="4241977" y="2316664"/>
              <a:ext cx="8424936" cy="219416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testeAffiche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lvl="1"/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obj.</a:t>
              </a:r>
              <a:r>
                <a:rPr lang="en-US" sz="16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("Adrien")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o1 = {</a:t>
              </a:r>
            </a:p>
            <a:p>
              <a:pPr lvl="1"/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function(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string){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coucou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"+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testeAffiche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(o1);  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coucou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Adrien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o2 = {};</a:t>
              </a: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testeAffiche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(o2); 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testeAffiche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appel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une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function qui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n'existe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pas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9" name="Rectangle : avec coins supérieurs arrondis 8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>
                  <a:solidFill>
                    <a:prstClr val="black"/>
                  </a:solidFill>
                  <a:latin typeface="Calibri"/>
                </a:rPr>
                <a:t>Sans interface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  <p:sp>
        <p:nvSpPr>
          <p:cNvPr id="13" name="CustomShape 3"/>
          <p:cNvSpPr/>
          <p:nvPr/>
        </p:nvSpPr>
        <p:spPr>
          <a:xfrm>
            <a:off x="109556" y="1021768"/>
            <a:ext cx="8928360" cy="917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Il est possible d'utiliser les interfaces pour ne garder que les objets ayant certaines méthodes.</a:t>
            </a:r>
            <a:endParaRPr lang="fr-FR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56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Interfaces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659141"/>
            <a:ext cx="8928360" cy="3216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359352" y="836712"/>
            <a:ext cx="8424936" cy="4840333"/>
            <a:chOff x="4241977" y="2094790"/>
            <a:chExt cx="8424936" cy="2856642"/>
          </a:xfrm>
        </p:grpSpPr>
        <p:sp>
          <p:nvSpPr>
            <p:cNvPr id="8" name="Rectangle 7"/>
            <p:cNvSpPr/>
            <p:nvPr>
              <p:custDataLst>
                <p:custData r:id="rId1"/>
              </p:custDataLst>
            </p:nvPr>
          </p:nvSpPr>
          <p:spPr>
            <a:xfrm>
              <a:off x="4241977" y="2316665"/>
              <a:ext cx="8424936" cy="263476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interface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AfficheFunction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prenom</a:t>
              </a:r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string): void;</a:t>
              </a:r>
            </a:p>
            <a:p>
              <a:r>
                <a:rPr lang="en-US" sz="16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testeAffiche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AfficheFunction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lvl="1"/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obj.</a:t>
              </a:r>
              <a:r>
                <a:rPr lang="en-US" sz="16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("Adrien")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o1 = {</a:t>
              </a:r>
            </a:p>
            <a:p>
              <a:pPr lvl="1"/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function(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string){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coucou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"+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prenom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testeAffiche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(o1);  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coucou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Adrien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 o2 = {};</a:t>
              </a:r>
            </a:p>
            <a:p>
              <a:r>
                <a:rPr lang="en-US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testeAffiche</a:t>
              </a:r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(o2); 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o2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n'a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pas de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méthode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endPara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 : avec coins supérieurs arrondis 8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Avec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interface</a:t>
              </a:r>
              <a:r>
                <a:rPr lang="es-ES" sz="1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053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Les promesses</a:t>
            </a:r>
          </a:p>
        </p:txBody>
      </p:sp>
    </p:spTree>
    <p:extLst>
      <p:ext uri="{BB962C8B-B14F-4D97-AF65-F5344CB8AC3E}">
        <p14:creationId xmlns:p14="http://schemas.microsoft.com/office/powerpoint/2010/main" val="12336713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Promesses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659141"/>
            <a:ext cx="8928360" cy="3216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251520" y="814916"/>
            <a:ext cx="8640960" cy="1595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Promesse (</a:t>
            </a:r>
            <a:r>
              <a:rPr lang="fr-FR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promise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Simplifie la programmation asynchrone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Évite l'abus des callbacks d'ES5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C'est une valeur disponible immédiatement, dans le futur ou jamais. Une promesse on peut la tenir ou pas.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51520" y="2645614"/>
            <a:ext cx="4176464" cy="2295556"/>
            <a:chOff x="4241977" y="2094790"/>
            <a:chExt cx="4176464" cy="1354779"/>
          </a:xfrm>
        </p:grpSpPr>
        <p:sp>
          <p:nvSpPr>
            <p:cNvPr id="15" name="Rectangle 14"/>
            <p:cNvSpPr/>
            <p:nvPr>
              <p:custDataLst>
                <p:custData r:id="rId2"/>
              </p:custDataLst>
            </p:nvPr>
          </p:nvSpPr>
          <p:spPr>
            <a:xfrm>
              <a:off x="4241977" y="2316666"/>
              <a:ext cx="4176464" cy="113290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niveau1(value, function(</a:t>
              </a:r>
              <a:r>
                <a:rPr lang="en-US" sz="1600" b="1" dirty="0">
                  <a:solidFill>
                    <a:srgbClr val="FF00FF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info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niveau2(</a:t>
              </a:r>
              <a:r>
                <a:rPr lang="en-US" sz="1600" b="1" dirty="0">
                  <a:solidFill>
                    <a:srgbClr val="FF00FF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info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, function(</a:t>
              </a:r>
              <a:r>
                <a:rPr lang="en-US" sz="1600" b="1" dirty="0">
                  <a:solidFill>
                    <a:srgbClr val="164BF6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info2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niveau3(</a:t>
              </a:r>
              <a:r>
                <a:rPr lang="en-US" sz="1600" b="1" dirty="0">
                  <a:solidFill>
                    <a:srgbClr val="164BF6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info2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, function(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info3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pPr lvl="3"/>
              <a:r>
                <a:rPr lang="en-US" sz="1600" b="1" dirty="0">
                  <a:solidFill>
                    <a:srgbClr val="FF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// instructions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});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});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16" name="Rectangle : avec coins supérieurs arrondis 15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Avec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callback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571820" y="2645614"/>
            <a:ext cx="4176464" cy="1394624"/>
            <a:chOff x="4241977" y="2094790"/>
            <a:chExt cx="4176464" cy="823072"/>
          </a:xfrm>
        </p:grpSpPr>
        <p:sp>
          <p:nvSpPr>
            <p:cNvPr id="18" name="Rectangle 17"/>
            <p:cNvSpPr/>
            <p:nvPr>
              <p:custDataLst>
                <p:custData r:id="rId1"/>
              </p:custDataLst>
            </p:nvPr>
          </p:nvSpPr>
          <p:spPr>
            <a:xfrm>
              <a:off x="4241977" y="2316666"/>
              <a:ext cx="4176464" cy="60119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niveau1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   .then(niveau2)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   .then(niveau3)</a:t>
              </a:r>
            </a:p>
          </p:txBody>
        </p:sp>
        <p:sp>
          <p:nvSpPr>
            <p:cNvPr id="19" name="Rectangle : avec coins supérieurs arrondis 18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Avec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promesse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956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Promesses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659141"/>
            <a:ext cx="8928360" cy="3216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251520" y="529603"/>
            <a:ext cx="8784480" cy="26140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Promesse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Est un objet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4 états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</a:rPr>
              <a:t>pending</a:t>
            </a:r>
            <a:r>
              <a:rPr lang="fr-FR" dirty="0">
                <a:latin typeface="Calibri" panose="020F0502020204030204" pitchFamily="34" charset="0"/>
              </a:rPr>
              <a:t> (en attente) : état initial, la promesse n'est ni remplie, ni rompue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</a:rPr>
              <a:t>fulfilled</a:t>
            </a:r>
            <a:r>
              <a:rPr lang="fr-FR" dirty="0">
                <a:latin typeface="Calibri" panose="020F0502020204030204" pitchFamily="34" charset="0"/>
              </a:rPr>
              <a:t> (tenue) : l'opération a réussi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</a:rPr>
              <a:t>rejected</a:t>
            </a:r>
            <a:r>
              <a:rPr lang="fr-FR" dirty="0">
                <a:latin typeface="Calibri" panose="020F0502020204030204" pitchFamily="34" charset="0"/>
              </a:rPr>
              <a:t> (rompue) : l'opération a échoué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</a:rPr>
              <a:t>settled</a:t>
            </a:r>
            <a:r>
              <a:rPr lang="fr-FR" dirty="0">
                <a:latin typeface="Calibri" panose="020F0502020204030204" pitchFamily="34" charset="0"/>
              </a:rPr>
              <a:t> (acquittée) : la promesse est tenue ou rompue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 peut fournir un callback en cas de 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succés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(obligatoire) et un callback d'</a:t>
            </a:r>
            <a:r>
              <a:rPr lang="fr-F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echec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(optionnel)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95536" y="3167615"/>
            <a:ext cx="6645880" cy="2728647"/>
            <a:chOff x="4241977" y="2094790"/>
            <a:chExt cx="6645880" cy="1610379"/>
          </a:xfrm>
        </p:grpSpPr>
        <p:sp>
          <p:nvSpPr>
            <p:cNvPr id="20" name="Rectangle 19"/>
            <p:cNvSpPr/>
            <p:nvPr>
              <p:custDataLst>
                <p:custData r:id="rId2"/>
              </p:custDataLst>
            </p:nvPr>
          </p:nvSpPr>
          <p:spPr>
            <a:xfrm>
              <a:off x="4241977" y="2316666"/>
              <a:ext cx="6645880" cy="138850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let promesse =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new Promise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(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 function (</a:t>
              </a:r>
              <a:r>
                <a:rPr lang="en-US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fnReussite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, </a:t>
              </a:r>
              <a:r>
                <a:rPr lang="en-US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fnEchec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) </a:t>
              </a:r>
              <a:r>
                <a:rPr lang="en-US" b="1" dirty="0">
                  <a:solidFill>
                    <a:srgbClr val="FF00FF"/>
                  </a:solidFill>
                  <a:latin typeface="Calibri" panose="020F0502020204030204" pitchFamily="34" charset="0"/>
                </a:rPr>
                <a:t>{</a:t>
              </a:r>
            </a:p>
            <a:p>
              <a:pPr lvl="1"/>
              <a:r>
                <a:rPr lang="en-US" b="1" dirty="0">
                  <a:solidFill>
                    <a:srgbClr val="FF00FF"/>
                  </a:solidFill>
                  <a:latin typeface="Calibri" panose="020F0502020204030204" pitchFamily="34" charset="0"/>
                </a:rPr>
                <a:t>let response </a:t>
              </a:r>
              <a:r>
                <a:rPr lang="en-US" b="1" dirty="0" err="1">
                  <a:solidFill>
                    <a:srgbClr val="FF00FF"/>
                  </a:solidFill>
                  <a:latin typeface="Calibri" panose="020F0502020204030204" pitchFamily="34" charset="0"/>
                </a:rPr>
                <a:t>Requête_Ajax</a:t>
              </a:r>
              <a:r>
                <a:rPr lang="en-US" b="1" dirty="0">
                  <a:solidFill>
                    <a:srgbClr val="FF00FF"/>
                  </a:solidFill>
                  <a:latin typeface="Calibri" panose="020F0502020204030204" pitchFamily="34" charset="0"/>
                </a:rPr>
                <a:t>("Adrien");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if (</a:t>
              </a:r>
              <a:r>
                <a:rPr lang="fr-FR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response.status</a:t>
              </a:r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 === 200) {</a:t>
              </a:r>
            </a:p>
            <a:p>
              <a:pPr lvl="2"/>
              <a:r>
                <a:rPr lang="en-US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fn_reussite</a:t>
              </a:r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(</a:t>
              </a:r>
              <a:r>
                <a:rPr lang="fr-FR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response.data</a:t>
              </a:r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);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} else {</a:t>
              </a:r>
            </a:p>
            <a:p>
              <a:pPr lvl="2"/>
              <a:r>
                <a:rPr lang="en-US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fnEchec</a:t>
              </a:r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('No user');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}</a:t>
              </a:r>
            </a:p>
            <a:p>
              <a:r>
                <a:rPr lang="fr-FR" b="1" dirty="0">
                  <a:solidFill>
                    <a:srgbClr val="FF00FF"/>
                  </a:solidFill>
                  <a:latin typeface="Calibri" panose="020F0502020204030204" pitchFamily="34" charset="0"/>
                </a:rPr>
                <a:t>}</a:t>
              </a:r>
              <a:r>
                <a:rPr lang="fr-FR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)</a:t>
              </a:r>
              <a:r>
                <a:rPr lang="fr-FR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;</a:t>
              </a:r>
            </a:p>
          </p:txBody>
        </p:sp>
        <p:sp>
          <p:nvSpPr>
            <p:cNvPr id="21" name="Rectangle : avec coins supérieurs arrondis 20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Création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promesse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283968" y="4400382"/>
            <a:ext cx="3960440" cy="2268977"/>
            <a:chOff x="4241978" y="2094790"/>
            <a:chExt cx="3960440" cy="1490322"/>
          </a:xfrm>
        </p:grpSpPr>
        <p:sp>
          <p:nvSpPr>
            <p:cNvPr id="10" name="Rectangle 9"/>
            <p:cNvSpPr/>
            <p:nvPr>
              <p:custDataLst>
                <p:custData r:id="rId1"/>
              </p:custDataLst>
            </p:nvPr>
          </p:nvSpPr>
          <p:spPr>
            <a:xfrm>
              <a:off x="4241978" y="2316666"/>
              <a:ext cx="3960440" cy="126844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promesse</a:t>
              </a:r>
            </a:p>
            <a:p>
              <a:pPr lvl="1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.then</a:t>
              </a:r>
              <a:r>
                <a:rPr lang="en-US" sz="1600" b="1" dirty="0">
                  <a:solidFill>
                    <a:srgbClr val="164BF6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function(</a:t>
              </a:r>
              <a:r>
                <a:rPr lang="en-US" sz="1600" b="1" dirty="0" err="1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resultat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) </a:t>
              </a:r>
              <a:r>
                <a:rPr lang="en-US" sz="1600" b="1" dirty="0">
                  <a:solidFill>
                    <a:srgbClr val="FF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{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console.log(</a:t>
              </a:r>
              <a:r>
                <a:rPr lang="en-US" sz="1600" b="1" dirty="0" err="1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resultat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pPr lvl="2"/>
              <a:r>
                <a:rPr lang="en-US" sz="1600" b="1" dirty="0">
                  <a:solidFill>
                    <a:srgbClr val="FF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,</a:t>
              </a:r>
            </a:p>
            <a:p>
              <a:pPr lvl="2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function(</a:t>
              </a:r>
              <a:r>
                <a:rPr lang="en-US" sz="1600" b="1" dirty="0" err="1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)</a:t>
              </a:r>
              <a:r>
                <a:rPr lang="en-US" sz="1600" b="1" dirty="0">
                  <a:solidFill>
                    <a:srgbClr val="FF00FF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{</a:t>
              </a:r>
            </a:p>
            <a:p>
              <a:pPr lvl="3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console.log(</a:t>
              </a:r>
              <a:r>
                <a:rPr lang="en-US" sz="1600" b="1" dirty="0" err="1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erreur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pPr lvl="2"/>
              <a:r>
                <a:rPr lang="en-US" sz="1600" b="1" dirty="0">
                  <a:solidFill>
                    <a:srgbClr val="FF00FF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r>
                <a:rPr lang="en-US" sz="1600" b="1" dirty="0">
                  <a:solidFill>
                    <a:srgbClr val="164BF6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)</a:t>
              </a:r>
            </a:p>
            <a:p>
              <a:pPr lvl="2"/>
              <a:endPara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endParaRPr>
            </a:p>
            <a:p>
              <a:endParaRPr lang="fr-FR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 : avec coins supérieurs arrondis 10"/>
            <p:cNvSpPr/>
            <p:nvPr/>
          </p:nvSpPr>
          <p:spPr>
            <a:xfrm>
              <a:off x="4241978" y="2094790"/>
              <a:ext cx="2443262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Utilisation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s-ES" b="1" dirty="0" err="1">
                  <a:solidFill>
                    <a:prstClr val="black"/>
                  </a:solidFill>
                  <a:latin typeface="Calibri"/>
                </a:rPr>
                <a:t>promesse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822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Les modules</a:t>
            </a:r>
          </a:p>
        </p:txBody>
      </p:sp>
    </p:spTree>
    <p:extLst>
      <p:ext uri="{BB962C8B-B14F-4D97-AF65-F5344CB8AC3E}">
        <p14:creationId xmlns:p14="http://schemas.microsoft.com/office/powerpoint/2010/main" val="2730484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Modules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659141"/>
            <a:ext cx="8928360" cy="3216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251340" y="646192"/>
            <a:ext cx="8640960" cy="1595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Module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Un module est une façon de découper du code pour le réutiliser facilement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S'apparente à un 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import de package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en Java ou un </a:t>
            </a:r>
            <a:r>
              <a:rPr lang="fr-F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include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en PHP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488452" y="1643932"/>
            <a:ext cx="6645880" cy="2205600"/>
            <a:chOff x="4241977" y="2094790"/>
            <a:chExt cx="6645880" cy="1301690"/>
          </a:xfrm>
        </p:grpSpPr>
        <p:sp>
          <p:nvSpPr>
            <p:cNvPr id="20" name="Rectangle 19"/>
            <p:cNvSpPr/>
            <p:nvPr>
              <p:custDataLst>
                <p:custData r:id="rId3"/>
              </p:custDataLst>
            </p:nvPr>
          </p:nvSpPr>
          <p:spPr>
            <a:xfrm>
              <a:off x="4241977" y="2316666"/>
              <a:ext cx="6645880" cy="107981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export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 function </a:t>
              </a:r>
              <a:r>
                <a:rPr lang="en-US" dirty="0">
                  <a:solidFill>
                    <a:srgbClr val="164BF6"/>
                  </a:solidFill>
                  <a:latin typeface="Calibri" panose="020F0502020204030204" pitchFamily="34" charset="0"/>
                </a:rPr>
                <a:t>test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(message) {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console.log(message);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export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 function </a:t>
              </a:r>
              <a:r>
                <a:rPr lang="en-US" dirty="0" err="1">
                  <a:solidFill>
                    <a:srgbClr val="FF00FF"/>
                  </a:solidFill>
                  <a:latin typeface="Calibri" panose="020F0502020204030204" pitchFamily="34" charset="0"/>
                </a:rPr>
                <a:t>truc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() {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console.log("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Je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 ne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fais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rien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");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}</a:t>
              </a:r>
              <a:endParaRPr lang="fr-FR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Rectangle : avec coins supérieurs arrondis 20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>
                  <a:solidFill>
                    <a:prstClr val="black"/>
                  </a:solidFill>
                  <a:latin typeface="Calibri"/>
                </a:rPr>
                <a:t>module1.js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08020" y="3958744"/>
            <a:ext cx="4320480" cy="1547321"/>
            <a:chOff x="4241977" y="2094790"/>
            <a:chExt cx="4320480" cy="913190"/>
          </a:xfrm>
        </p:grpSpPr>
        <p:sp>
          <p:nvSpPr>
            <p:cNvPr id="23" name="Rectangle 22"/>
            <p:cNvSpPr/>
            <p:nvPr>
              <p:custDataLst>
                <p:custData r:id="rId2"/>
              </p:custDataLst>
            </p:nvPr>
          </p:nvSpPr>
          <p:spPr>
            <a:xfrm>
              <a:off x="4241977" y="2316666"/>
              <a:ext cx="4320480" cy="69131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import</a:t>
              </a:r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 {</a:t>
              </a:r>
              <a:r>
                <a:rPr lang="en-US" dirty="0">
                  <a:solidFill>
                    <a:srgbClr val="164BF6"/>
                  </a:solidFill>
                  <a:latin typeface="Calibri" panose="020F0502020204030204" pitchFamily="34" charset="0"/>
                </a:rPr>
                <a:t>test</a:t>
              </a:r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, </a:t>
              </a:r>
              <a:r>
                <a:rPr lang="en-US" dirty="0" err="1">
                  <a:solidFill>
                    <a:srgbClr val="FF00FF"/>
                  </a:solidFill>
                  <a:latin typeface="Calibri" panose="020F0502020204030204" pitchFamily="34" charset="0"/>
                </a:rPr>
                <a:t>truc</a:t>
              </a:r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 } from './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module1.js</a:t>
              </a:r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';</a:t>
              </a:r>
            </a:p>
            <a:p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>
                  <a:solidFill>
                    <a:srgbClr val="164BF6"/>
                  </a:solidFill>
                  <a:latin typeface="Calibri" panose="020F0502020204030204" pitchFamily="34" charset="0"/>
                </a:rPr>
                <a:t>test("</a:t>
              </a:r>
              <a:r>
                <a:rPr lang="en-US" dirty="0" err="1">
                  <a:solidFill>
                    <a:srgbClr val="164BF6"/>
                  </a:solidFill>
                  <a:latin typeface="Calibri" panose="020F0502020204030204" pitchFamily="34" charset="0"/>
                </a:rPr>
                <a:t>coucou</a:t>
              </a:r>
              <a:r>
                <a:rPr lang="en-US" dirty="0">
                  <a:solidFill>
                    <a:srgbClr val="164BF6"/>
                  </a:solidFill>
                  <a:latin typeface="Calibri" panose="020F0502020204030204" pitchFamily="34" charset="0"/>
                </a:rPr>
                <a:t>");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rgbClr val="FF00FF"/>
                  </a:solidFill>
                  <a:latin typeface="Calibri" panose="020F0502020204030204" pitchFamily="34" charset="0"/>
                </a:rPr>
                <a:t>truc</a:t>
              </a:r>
              <a:r>
                <a:rPr lang="en-US" dirty="0">
                  <a:solidFill>
                    <a:srgbClr val="FF00FF"/>
                  </a:solidFill>
                  <a:latin typeface="Calibri" panose="020F0502020204030204" pitchFamily="34" charset="0"/>
                </a:rPr>
                <a:t>();</a:t>
              </a:r>
              <a:endParaRPr lang="fr-FR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Rectangle : avec coins supérieurs arrondis 23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>
                  <a:solidFill>
                    <a:prstClr val="black"/>
                  </a:solidFill>
                  <a:latin typeface="Calibri"/>
                </a:rPr>
                <a:t>module2.js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553340" y="3968767"/>
            <a:ext cx="4320480" cy="1548466"/>
            <a:chOff x="4241977" y="2094790"/>
            <a:chExt cx="4320480" cy="913866"/>
          </a:xfrm>
        </p:grpSpPr>
        <p:sp>
          <p:nvSpPr>
            <p:cNvPr id="26" name="Rectangle 25"/>
            <p:cNvSpPr/>
            <p:nvPr>
              <p:custDataLst>
                <p:custData r:id="rId1"/>
              </p:custDataLst>
            </p:nvPr>
          </p:nvSpPr>
          <p:spPr>
            <a:xfrm>
              <a:off x="4241977" y="2316666"/>
              <a:ext cx="4320480" cy="69199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import</a:t>
              </a:r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 {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*</a:t>
              </a:r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} from './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module1.js</a:t>
              </a:r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';</a:t>
              </a:r>
            </a:p>
            <a:p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>
                  <a:solidFill>
                    <a:srgbClr val="164BF6"/>
                  </a:solidFill>
                  <a:latin typeface="Calibri" panose="020F0502020204030204" pitchFamily="34" charset="0"/>
                </a:rPr>
                <a:t>test("</a:t>
              </a:r>
              <a:r>
                <a:rPr lang="en-US" dirty="0" err="1">
                  <a:solidFill>
                    <a:srgbClr val="164BF6"/>
                  </a:solidFill>
                  <a:latin typeface="Calibri" panose="020F0502020204030204" pitchFamily="34" charset="0"/>
                </a:rPr>
                <a:t>coucou</a:t>
              </a:r>
              <a:r>
                <a:rPr lang="en-US" dirty="0">
                  <a:solidFill>
                    <a:srgbClr val="164BF6"/>
                  </a:solidFill>
                  <a:latin typeface="Calibri" panose="020F0502020204030204" pitchFamily="34" charset="0"/>
                </a:rPr>
                <a:t>");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>
                  <a:solidFill>
                    <a:srgbClr val="FF00FF"/>
                  </a:solidFill>
                  <a:latin typeface="Calibri" panose="020F0502020204030204" pitchFamily="34" charset="0"/>
                </a:rPr>
                <a:t>truc</a:t>
              </a:r>
              <a:r>
                <a:rPr lang="en-US" dirty="0">
                  <a:solidFill>
                    <a:srgbClr val="FF00FF"/>
                  </a:solidFill>
                  <a:latin typeface="Calibri" panose="020F0502020204030204" pitchFamily="34" charset="0"/>
                </a:rPr>
                <a:t>();</a:t>
              </a:r>
              <a:endParaRPr lang="fr-FR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Rectangle : avec coins supérieurs arrondis 26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>
                  <a:solidFill>
                    <a:prstClr val="black"/>
                  </a:solidFill>
                  <a:latin typeface="Calibri"/>
                </a:rPr>
                <a:t>module3.js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494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Les décorateurs</a:t>
            </a:r>
          </a:p>
        </p:txBody>
      </p:sp>
    </p:spTree>
    <p:extLst>
      <p:ext uri="{BB962C8B-B14F-4D97-AF65-F5344CB8AC3E}">
        <p14:creationId xmlns:p14="http://schemas.microsoft.com/office/powerpoint/2010/main" val="304434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Installer </a:t>
            </a:r>
            <a:r>
              <a:rPr lang="fr-FR" sz="2800" b="1" dirty="0" err="1">
                <a:solidFill>
                  <a:schemeClr val="bg1"/>
                </a:solidFill>
              </a:rPr>
              <a:t>TypeScript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80728"/>
            <a:ext cx="8622704" cy="49417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dirty="0"/>
              <a:t>Nous avons installé le package </a:t>
            </a:r>
            <a:r>
              <a:rPr lang="fr-FR" sz="1800" dirty="0" err="1"/>
              <a:t>Typescript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-g</a:t>
            </a:r>
            <a:r>
              <a:rPr lang="fr-FR" sz="1800" dirty="0"/>
              <a:t>  indique que l'installation est global à tous les projets, nous n'aurons plus à le refaire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Permet de mettre un fichier de configuration pour </a:t>
            </a:r>
            <a:r>
              <a:rPr lang="fr-FR" sz="1800" dirty="0" err="1"/>
              <a:t>TypeScript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Nous pouvons maintenant créer un fichier </a:t>
            </a:r>
            <a:r>
              <a:rPr lang="fr-FR" sz="1800" dirty="0" err="1"/>
              <a:t>TypeScript</a:t>
            </a:r>
            <a:r>
              <a:rPr lang="fr-FR" sz="1800" dirty="0"/>
              <a:t> : </a:t>
            </a:r>
            <a:r>
              <a:rPr lang="fr-FR" sz="1800" dirty="0" err="1"/>
              <a:t>test.ts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Dans la console : 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Indique au </a:t>
            </a:r>
            <a:r>
              <a:rPr lang="fr-FR" sz="1800" dirty="0" err="1"/>
              <a:t>transpileur</a:t>
            </a:r>
            <a:r>
              <a:rPr lang="fr-FR" sz="1800" dirty="0"/>
              <a:t> de transformer les fichiers </a:t>
            </a:r>
            <a:r>
              <a:rPr lang="fr-FR" sz="1800" b="1" dirty="0"/>
              <a:t>.</a:t>
            </a:r>
            <a:r>
              <a:rPr lang="fr-FR" sz="1800" b="1" dirty="0" err="1"/>
              <a:t>ts</a:t>
            </a:r>
            <a:r>
              <a:rPr lang="fr-FR" sz="1800" b="1" dirty="0"/>
              <a:t> </a:t>
            </a:r>
            <a:r>
              <a:rPr lang="fr-FR" sz="1800" dirty="0"/>
              <a:t> en </a:t>
            </a:r>
            <a:r>
              <a:rPr lang="fr-FR" sz="1800" b="1" dirty="0"/>
              <a:t>.</a:t>
            </a:r>
            <a:r>
              <a:rPr lang="fr-FR" sz="1800" b="1" dirty="0" err="1"/>
              <a:t>js</a:t>
            </a:r>
            <a:r>
              <a:rPr lang="fr-FR" sz="1800" dirty="0"/>
              <a:t> à chaque modification de </a:t>
            </a:r>
          </a:p>
          <a:p>
            <a:pPr marL="0" indent="0">
              <a:buNone/>
            </a:pPr>
            <a:r>
              <a:rPr lang="fr-FR" sz="1800" dirty="0"/>
              <a:t>ceux-ci.</a:t>
            </a:r>
            <a:endParaRPr lang="fr-FR" sz="1800" b="1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>
            <p:custDataLst>
              <p:custData r:id="rId1"/>
            </p:custDataLst>
          </p:nvPr>
        </p:nvSpPr>
        <p:spPr>
          <a:xfrm>
            <a:off x="4254657" y="980728"/>
            <a:ext cx="3735220" cy="39461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npm</a:t>
            </a:r>
            <a:r>
              <a:rPr lang="en-US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 install -g typescript</a:t>
            </a:r>
          </a:p>
        </p:txBody>
      </p:sp>
      <p:sp>
        <p:nvSpPr>
          <p:cNvPr id="10" name="Rectangle 9"/>
          <p:cNvSpPr/>
          <p:nvPr>
            <p:custDataLst>
              <p:custData r:id="rId2"/>
            </p:custDataLst>
          </p:nvPr>
        </p:nvSpPr>
        <p:spPr>
          <a:xfrm>
            <a:off x="352730" y="2458952"/>
            <a:ext cx="8420283" cy="449247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tsc</a:t>
            </a:r>
            <a:r>
              <a:rPr lang="en-US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 --</a:t>
            </a:r>
            <a:r>
              <a:rPr lang="en-US" b="1" dirty="0" err="1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 --target es5 --</a:t>
            </a:r>
            <a:r>
              <a:rPr lang="en-US" b="1" dirty="0" err="1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sourceMap</a:t>
            </a:r>
            <a:r>
              <a:rPr lang="en-US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 --</a:t>
            </a:r>
            <a:r>
              <a:rPr lang="en-US" b="1" dirty="0" err="1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experimentalDecorators</a:t>
            </a:r>
            <a:r>
              <a:rPr lang="en-US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 --</a:t>
            </a:r>
            <a:r>
              <a:rPr lang="en-US" b="1" dirty="0" err="1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emitDecoratorMetadata</a:t>
            </a:r>
            <a:endParaRPr lang="en-US" b="1" dirty="0">
              <a:solidFill>
                <a:prstClr val="black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>
            <p:custDataLst>
              <p:custData r:id="rId3"/>
            </p:custDataLst>
          </p:nvPr>
        </p:nvSpPr>
        <p:spPr>
          <a:xfrm>
            <a:off x="1950401" y="4240276"/>
            <a:ext cx="1613487" cy="39461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tsc</a:t>
            </a:r>
            <a:r>
              <a:rPr lang="en-US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 --watch</a:t>
            </a:r>
          </a:p>
        </p:txBody>
      </p:sp>
    </p:spTree>
    <p:extLst>
      <p:ext uri="{BB962C8B-B14F-4D97-AF65-F5344CB8AC3E}">
        <p14:creationId xmlns:p14="http://schemas.microsoft.com/office/powerpoint/2010/main" val="17399890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0"/>
            <a:ext cx="532800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Décorateur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04360" y="6453360"/>
            <a:ext cx="53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BBBD-21FC-40F9-A50E-8F2143052E84}" type="slidenum">
              <a:rPr kumimoji="0" lang="fr-FR" sz="2000" b="1" i="0" u="none" strike="noStrike" kern="1200" cap="none" spc="-1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 Narrow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fr-FR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7640" y="659141"/>
            <a:ext cx="8928360" cy="3216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251340" y="646192"/>
            <a:ext cx="8640960" cy="1595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Décorateur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Ressemble aux annotations (Java, C#)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Meta-programmation (modification des informations sur un objet/classe)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56101" y="1643932"/>
            <a:ext cx="3896621" cy="3801292"/>
            <a:chOff x="4241976" y="2094790"/>
            <a:chExt cx="3896621" cy="2243428"/>
          </a:xfrm>
        </p:grpSpPr>
        <p:sp>
          <p:nvSpPr>
            <p:cNvPr id="16" name="Rectangle 15"/>
            <p:cNvSpPr/>
            <p:nvPr>
              <p:custDataLst>
                <p:custData r:id="rId3"/>
              </p:custDataLst>
            </p:nvPr>
          </p:nvSpPr>
          <p:spPr>
            <a:xfrm>
              <a:off x="4241976" y="2316665"/>
              <a:ext cx="3896621" cy="202155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import</a:t>
              </a:r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 {</a:t>
              </a:r>
              <a:r>
                <a:rPr lang="es-ES" b="1" dirty="0">
                  <a:solidFill>
                    <a:srgbClr val="FF00FF"/>
                  </a:solidFill>
                  <a:latin typeface="Calibri"/>
                </a:rPr>
                <a:t>log</a:t>
              </a:r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} from './</a:t>
              </a:r>
              <a:r>
                <a:rPr lang="es-ES" b="1" dirty="0">
                  <a:solidFill>
                    <a:prstClr val="black"/>
                  </a:solidFill>
                  <a:latin typeface="Calibri"/>
                </a:rPr>
                <a:t>log.js</a:t>
              </a:r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';</a:t>
              </a:r>
            </a:p>
            <a:p>
              <a:endParaRPr lang="fr-FR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class Exemple{</a:t>
              </a:r>
            </a:p>
            <a:p>
              <a:pPr lvl="1"/>
              <a:r>
                <a:rPr lang="fr-FR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@log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lvl="1"/>
              <a:r>
                <a:rPr lang="fr-FR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maMethode</a:t>
              </a:r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(){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}</a:t>
              </a:r>
            </a:p>
            <a:p>
              <a:pPr lvl="1"/>
              <a:r>
                <a:rPr lang="fr-FR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@log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lvl="1"/>
              <a:r>
                <a:rPr lang="fr-FR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maMethode</a:t>
              </a:r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(</a:t>
              </a:r>
              <a:r>
                <a:rPr lang="fr-FR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param</a:t>
              </a:r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){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}</a:t>
              </a:r>
            </a:p>
            <a:p>
              <a:r>
                <a:rPr lang="fr-FR" dirty="0">
                  <a:solidFill>
                    <a:schemeClr val="tx1"/>
                  </a:solidFill>
                  <a:latin typeface="Calibri" panose="020F0502020204030204" pitchFamily="34" charset="0"/>
                </a:rPr>
                <a:t>}</a:t>
              </a:r>
            </a:p>
          </p:txBody>
        </p:sp>
        <p:sp>
          <p:nvSpPr>
            <p:cNvPr id="17" name="Rectangle : avec coins supérieurs arrondis 16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>
                  <a:solidFill>
                    <a:prstClr val="black"/>
                  </a:solidFill>
                  <a:latin typeface="Calibri"/>
                </a:rPr>
                <a:t>exemple.js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e 17"/>
          <p:cNvGrpSpPr/>
          <p:nvPr>
            <p:custDataLst>
              <p:custData r:id="rId1"/>
            </p:custDataLst>
          </p:nvPr>
        </p:nvGrpSpPr>
        <p:grpSpPr>
          <a:xfrm>
            <a:off x="3111847" y="3065716"/>
            <a:ext cx="5782123" cy="2232248"/>
            <a:chOff x="4241976" y="2094790"/>
            <a:chExt cx="5782123" cy="1317417"/>
          </a:xfrm>
        </p:grpSpPr>
        <p:sp>
          <p:nvSpPr>
            <p:cNvPr id="19" name="Rectangle 18"/>
            <p:cNvSpPr/>
            <p:nvPr>
              <p:custDataLst>
                <p:custData r:id="rId2"/>
              </p:custDataLst>
            </p:nvPr>
          </p:nvSpPr>
          <p:spPr>
            <a:xfrm>
              <a:off x="4241976" y="2316665"/>
              <a:ext cx="5782123" cy="109554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export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 function </a:t>
              </a:r>
              <a:r>
                <a:rPr lang="en-US" dirty="0">
                  <a:solidFill>
                    <a:srgbClr val="FF00FF"/>
                  </a:solidFill>
                  <a:latin typeface="Calibri" panose="020F0502020204030204" pitchFamily="34" charset="0"/>
                </a:rPr>
                <a:t>log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() {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return (target: any, name: string, descriptor: any) =&gt; {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console.log("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appel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 de :"+name)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return descriptor;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};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</a:rPr>
                <a:t>}</a:t>
              </a:r>
              <a:endParaRPr lang="fr-FR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Rectangle : avec coins supérieurs arrondis 27"/>
            <p:cNvSpPr/>
            <p:nvPr/>
          </p:nvSpPr>
          <p:spPr>
            <a:xfrm>
              <a:off x="4241978" y="2094790"/>
              <a:ext cx="2159701" cy="22187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b="1" dirty="0">
                  <a:solidFill>
                    <a:prstClr val="black"/>
                  </a:solidFill>
                  <a:latin typeface="Calibri"/>
                </a:rPr>
                <a:t>log.js</a:t>
              </a:r>
              <a:endParaRPr lang="es-E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9" name="CustomShape 3"/>
          <p:cNvSpPr/>
          <p:nvPr/>
        </p:nvSpPr>
        <p:spPr>
          <a:xfrm>
            <a:off x="251340" y="5629226"/>
            <a:ext cx="8897422" cy="1595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dirty="0">
                <a:latin typeface="Calibri" panose="020F0502020204030204" pitchFamily="34" charset="0"/>
              </a:rPr>
              <a:t>• </a:t>
            </a:r>
            <a:r>
              <a:rPr lang="fr-FR" dirty="0" err="1">
                <a:latin typeface="Calibri" panose="020F0502020204030204" pitchFamily="34" charset="0"/>
              </a:rPr>
              <a:t>target</a:t>
            </a:r>
            <a:r>
              <a:rPr lang="fr-FR" dirty="0">
                <a:latin typeface="Calibri" panose="020F0502020204030204" pitchFamily="34" charset="0"/>
              </a:rPr>
              <a:t> : la </a:t>
            </a:r>
            <a:r>
              <a:rPr lang="fr-FR" dirty="0" err="1">
                <a:latin typeface="Calibri" panose="020F0502020204030204" pitchFamily="34" charset="0"/>
              </a:rPr>
              <a:t>methode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ciblee</a:t>
            </a:r>
            <a:r>
              <a:rPr lang="fr-FR" dirty="0">
                <a:latin typeface="Calibri" panose="020F0502020204030204" pitchFamily="34" charset="0"/>
              </a:rPr>
              <a:t> </a:t>
            </a:r>
          </a:p>
          <a:p>
            <a:r>
              <a:rPr lang="fr-FR" dirty="0">
                <a:latin typeface="Calibri" panose="020F0502020204030204" pitchFamily="34" charset="0"/>
              </a:rPr>
              <a:t>• </a:t>
            </a:r>
            <a:r>
              <a:rPr lang="fr-FR" dirty="0" err="1">
                <a:latin typeface="Calibri" panose="020F0502020204030204" pitchFamily="34" charset="0"/>
              </a:rPr>
              <a:t>name</a:t>
            </a:r>
            <a:r>
              <a:rPr lang="fr-FR" dirty="0">
                <a:latin typeface="Calibri" panose="020F0502020204030204" pitchFamily="34" charset="0"/>
              </a:rPr>
              <a:t> : le nom de la </a:t>
            </a:r>
            <a:r>
              <a:rPr lang="fr-FR" dirty="0" err="1">
                <a:latin typeface="Calibri" panose="020F0502020204030204" pitchFamily="34" charset="0"/>
              </a:rPr>
              <a:t>methode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</a:rPr>
              <a:t>• </a:t>
            </a:r>
            <a:r>
              <a:rPr lang="fr-FR" dirty="0" err="1">
                <a:latin typeface="Calibri" panose="020F0502020204030204" pitchFamily="34" charset="0"/>
              </a:rPr>
              <a:t>descriptor</a:t>
            </a:r>
            <a:r>
              <a:rPr lang="fr-FR" dirty="0">
                <a:latin typeface="Calibri" panose="020F0502020204030204" pitchFamily="34" charset="0"/>
              </a:rPr>
              <a:t> : le descripteur de la </a:t>
            </a:r>
            <a:r>
              <a:rPr lang="fr-FR" dirty="0" err="1">
                <a:latin typeface="Calibri" panose="020F0502020204030204" pitchFamily="34" charset="0"/>
              </a:rPr>
              <a:t>methode</a:t>
            </a:r>
            <a:r>
              <a:rPr lang="fr-FR" dirty="0">
                <a:latin typeface="Calibri" panose="020F0502020204030204" pitchFamily="34" charset="0"/>
              </a:rPr>
              <a:t> (le descripteur est un objet décrivant les propriétés d'un objet)</a:t>
            </a:r>
            <a:endParaRPr lang="fr-FR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28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2900607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.xml><?xml version="1.0" encoding="utf-8"?>
<Control xmlns="http://schemas.microsoft.com/VisualStudio/2011/storyboarding/control">
  <Id Name="53950fc2-13a8-4ac8-bb01-aa8819591e76" Revision="1" Stencil="System.MyShapes" StencilVersion="1.0"/>
</Control>
</file>

<file path=customXml/item10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5FDA484BA1454AA45CCCCC1FBDAA82" ma:contentTypeVersion="3" ma:contentTypeDescription="Crée un document." ma:contentTypeScope="" ma:versionID="372f4592423f1afabb34f35df90aeb50">
  <xsd:schema xmlns:xsd="http://www.w3.org/2001/XMLSchema" xmlns:xs="http://www.w3.org/2001/XMLSchema" xmlns:p="http://schemas.microsoft.com/office/2006/metadata/properties" xmlns:ns2="1917f85f-3ceb-4572-a7c5-edf06714899c" targetNamespace="http://schemas.microsoft.com/office/2006/metadata/properties" ma:root="true" ma:fieldsID="560cf28cfb95d51c79a4c21d2ab15330" ns2:_="">
    <xsd:import namespace="1917f85f-3ceb-4572-a7c5-edf0671489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7f85f-3ceb-4572-a7c5-edf067148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.xml><?xml version="1.0" encoding="utf-8"?>
<Control xmlns="http://schemas.microsoft.com/VisualStudio/2011/storyboarding/control">
  <Id Name="53950fc2-13a8-4ac8-bb01-aa8819591e76" Revision="1" Stencil="System.MyShapes" StencilVersion="1.0"/>
</Control>
</file>

<file path=customXml/item3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Props1.xml><?xml version="1.0" encoding="utf-8"?>
<ds:datastoreItem xmlns:ds="http://schemas.openxmlformats.org/officeDocument/2006/customXml" ds:itemID="{3215C0E4-A119-4CBC-8644-390BEC33323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67D0D29-CABA-4250-B331-DCAA8776D48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F430BA2-7CF8-4CE2-B770-63C845F7B85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2C76E76-D51C-4C3C-A890-04F6CBE02D0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AB9903F-85F1-467D-A203-B825C188BE05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A05D9EDC-16AE-4466-8658-4E55495CF37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038E42D-02E1-470E-A350-7CFF5E2337F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8DE0372F-661B-41EA-8B0E-8DE95A2DD8D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3A087A0-462B-4BE9-A508-58C4672A8A9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D0968C2C-0570-4FB7-99E0-5927D0B8734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123F381-F6E7-4FE3-96A4-B56F32B7DB7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F397F9A-95E9-4089-A4A6-9DE1A432CD0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5691964-7AB4-433F-B115-C6130CCB897F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EEA8AFE-8DE3-4446-BA02-8D54CCE17B2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744ECA1-12EE-4AFD-B1EA-82EE1CA75D2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9C7AB49-E4B2-437B-80B2-5D5158ABBE1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1F8DDA2-3FFB-4212-9C40-2993AE337B8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1D90ABD-BD63-455F-A555-62A2113DE6D9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44144C3D-1384-4D9E-87A9-4D13A310146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E189290-CEF4-4B4D-B53B-EBAFB277898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012EF0A6-ED8C-4A9D-B432-FD01FAA2503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903CE85-FC9E-404A-9624-A32D1EDC43F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12151AC-D3FB-4D65-AB89-CBF19A51D4D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BA6223F-F776-4D7F-A424-F26A8DBFECD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28C7D57-5D77-43A6-AACF-824D45CF743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FD0AC46-17AA-4FFF-9BFB-E0FBE96C834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E9C0F59-EF93-465F-801F-FE0417AF8B7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028CFA4-E026-459D-AE13-4D43FAAAA13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B19CBE9-E1FE-43E6-BD65-4FF1139D5ED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150A6DB-5692-4C18-A2F4-586F650FA3F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D0733E5-B8A1-4645-BD44-34E9D9434976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8948178-3EB7-4918-8CC2-FFC3A6B7962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319AF83-128D-4D47-858E-43AC38914D4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9E306D2-4CAC-4A53-A870-3EC13A176E5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D2AD649-89F4-4988-A467-616BBD6FA8A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22E141F-85DB-46E9-97C2-450BFC01ADB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8C37400-E8BD-4277-873E-253F336B5ED5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1ECD7F2-1DCE-4866-8576-BECE632EBE92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8514DBF-5543-4831-80B0-22BD7302E31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8A1D0A0-C4FF-47CA-9987-E9FD1B3DAAD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E55D7AE-F029-4C23-B437-9BD4B940736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569E492-24CA-40E2-9447-4BFB21C5D13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AFD88E0-314B-4A58-956D-FE09E173AD5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8CF227B-36CF-4C71-BFE8-DD94949CB2A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E5EB38F-CDF2-4D57-99D1-76BA405120F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9A41335-46DF-40CF-887F-7E0CF04BF24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C5DA54C-E7D1-4542-AEEF-F3DE3A1638D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2244435-08EF-4631-AE0A-460C4E6824A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93AB3BB-A286-4509-8873-2178B776A2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17f85f-3ceb-4572-a7c5-edf067148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2.xml><?xml version="1.0" encoding="utf-8"?>
<ds:datastoreItem xmlns:ds="http://schemas.openxmlformats.org/officeDocument/2006/customXml" ds:itemID="{4FC47AB4-36FC-4EF8-90CA-7C6D6107889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3AE535A-BE9B-419B-9E04-84FCA5F4E66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597C6EB-1B95-4149-B1D4-D32EC9CDBCF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441AFC1-B07D-46DF-A0D4-9CD2019C87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6.xml><?xml version="1.0" encoding="utf-8"?>
<ds:datastoreItem xmlns:ds="http://schemas.openxmlformats.org/officeDocument/2006/customXml" ds:itemID="{5F351C7A-7DA1-4DB7-9DFA-EE2FF586CF7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165A92F-41D4-4CAC-9D5B-EA4F0E2CD54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D7AF17E-CF23-4E92-8AF0-D40E390233C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61BC109-6101-4C2D-B4A5-0AC38003144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1A0E087-1B21-4924-BD55-D86BBEF9E68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5BA4C68-E4CD-4931-8326-8BC4B7B7C02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86D9238-22B7-431E-A692-39E9CCE2553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B051F00-AC53-48DF-9C8A-06C28BF3F6E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683F69F-616F-4F9D-8AD3-4CA604CEB47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7B26F4C-4AC1-4BAC-8DB0-51EA9D52926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2232CA4-09AF-4022-8EC3-61CB06FD9D7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97F0547-AE34-4450-A703-4699877CDBE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2C59E33-48C8-4B4C-86DE-60BA8FF69CD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07224F4-3D69-485D-959E-96F5C7C7186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AF5654E-A03F-4D85-9220-EA1A09EFB11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3E7DE67-1513-4814-9DEB-54C8575A02E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5A147EC-DFC3-4981-9BAA-55044CB2552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79C5092-7946-4266-9DAA-EACF8B72BCB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F0CC5A8-F77A-49E0-8729-0B4DCF509B3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A019CE7-C4AC-4B6B-AEFF-2E2801BD3A4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8CC69A7-CD35-413A-AFB9-6EC2D3EA938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8A446E9-92D8-4A51-9472-706F3AE41DB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EDF30E4-0679-40A0-995A-43768927611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9E07B9F-58AA-48FB-95A5-6F0B4BD25E6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C1DBA1A-E8B1-4404-8AAD-6A5E92CF21B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0B7B873-FF9C-46C3-A075-0E6DF53854B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EA3C13B-9E6C-4A88-A763-47C7C80DFBD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697D4BA-E8B9-43A3-8D13-FDF74C7A698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B5D7526-FCC0-4DA5-AE06-658E5018582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6DDAE48-7BAE-41C0-A38C-C1AE5C02DFE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448F4E6-86F0-47A8-AE54-F13B453DD65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E8DE3EA-9022-456D-8D70-07083CDAD7B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8F35AA4-7B7B-4E47-A0DB-5A880826ABC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32D6C6A-F619-48EF-B462-C936A834A9D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07E58F4-3F4F-4BEF-8557-B87E931BC9B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B3C9E04-CA39-4A77-B213-2B515722743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75263D7-8D7D-46C7-97B5-39C2131EBD8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A7B5A85-E0F3-8149-B2B2-D3511425E79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A44D3B1-3B7F-4E88-BB45-FC2F9C1E0F7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6E7B45B-4D07-4721-845B-F69F1BC8D4C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29C4CDF-3158-44ED-8A9A-1DDD857B432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015B301-528C-4E22-B010-8CFFF3390C4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8B63D15-C538-4774-AD82-351585EAD28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CA4278F-6729-4EC8-9E0D-BAF7D20165D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64B422F-F149-4590-A933-9C2EBC4679A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79D02CD-8069-4CB3-840C-7A3409A23CA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49AC83E-28A8-4FD5-A061-D4EDC9298E9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280F8A6-8A0E-45CB-B073-84F948B75F4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8018898-00C7-407C-8F40-0D1C2CA8977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91B593F-565E-402D-9FFF-4014186BB70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110E0B4-2498-44E3-A6EA-6293C5DF022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CA63203-23E0-429D-AE7A-17526FF10A9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BB08A41-D315-4EB7-A431-3DAF767FD9C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82B6181-FC1A-4F06-8660-C3CC25544F0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AEC3C87-B608-49D6-B1EC-46E2E08EFA2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506FB50-8D55-4029-872C-4E3CF14EADD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0580508-4DA3-46DD-AAE4-9CD2EFA1425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D1FB352-BD98-4970-B00F-A66188EFABD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A4DC7C4-EBD4-4C42-8BD5-A3ACB065827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7DF8C0F-5353-4026-81FE-087B6DA13F6A}">
  <ds:schemaRefs>
    <ds:schemaRef ds:uri="http://schemas.microsoft.com/sharepoint/v3/contenttype/forms"/>
  </ds:schemaRefs>
</ds:datastoreItem>
</file>

<file path=customXml/itemProps80.xml><?xml version="1.0" encoding="utf-8"?>
<ds:datastoreItem xmlns:ds="http://schemas.openxmlformats.org/officeDocument/2006/customXml" ds:itemID="{F0907EA7-2B24-4883-9181-D373D07C9E0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8C553D1-ABB7-48C9-B017-0A04F669A77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77D72FD-BC82-41CC-91E0-66FFBBDC9E5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39AAD11-2174-4266-85BF-33713158925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14DEDCA-2D55-4790-8CBF-8FAA6DB0B9D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0AF9E61-94BE-4AC0-8D3E-566CDEAAEED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3A249E3-7E93-4049-8EB0-B5CA5721C32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75BFEF2-28B3-445C-A201-6D138C41625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2CB537F-7962-4743-8A4B-39903DD427B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B807608-5F72-41AD-A9FF-8B04C6C7BF5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8AD68EC-4B6A-4D1C-92B2-7BB64EA20FF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CF76341-6429-43B5-BD99-A31966AEDF8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636CFE0-5218-429F-A0B1-39DE021A302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494129F-7478-441D-B89F-F7B6A12D2D2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2926689-EC9A-431A-864F-4F4F1BFDF3B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045BF9E-F407-4F99-8F10-17AA8AD3E46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EC75629-48C3-45D3-804B-F4FA2739750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F9A9C44-348C-4D38-96C2-D06BEFEB707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CC8B86A-08E2-4C63-9045-1F3918CF091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8443D06-8981-47F1-BBA7-99F08665626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8B6E8A9-73FA-4325-82E7-82F390DD084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11668</TotalTime>
  <Words>5964</Words>
  <Application>Microsoft Office PowerPoint</Application>
  <PresentationFormat>Affichage à l'écran (4:3)</PresentationFormat>
  <Paragraphs>1299</Paragraphs>
  <Slides>80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80</vt:i4>
      </vt:variant>
    </vt:vector>
  </HeadingPairs>
  <TitlesOfParts>
    <vt:vector size="90" baseType="lpstr">
      <vt:lpstr>Arial</vt:lpstr>
      <vt:lpstr>Arial Narrow</vt:lpstr>
      <vt:lpstr>Calibri</vt:lpstr>
      <vt:lpstr>Courier New</vt:lpstr>
      <vt:lpstr>DejaVu Sans</vt:lpstr>
      <vt:lpstr>Symbol</vt:lpstr>
      <vt:lpstr>Wingdings</vt:lpstr>
      <vt:lpstr>Thème Office</vt:lpstr>
      <vt:lpstr>Office Theme</vt:lpstr>
      <vt:lpstr>1_Office Theme</vt:lpstr>
      <vt:lpstr>TypeScript  et ES 6</vt:lpstr>
      <vt:lpstr>Les outils</vt:lpstr>
      <vt:lpstr>Les outils</vt:lpstr>
      <vt:lpstr>Les outils : Git</vt:lpstr>
      <vt:lpstr>Les outils : Node.js</vt:lpstr>
      <vt:lpstr>Les outils : npm</vt:lpstr>
      <vt:lpstr>Installer TypeScript</vt:lpstr>
      <vt:lpstr>Installer TypeScript</vt:lpstr>
      <vt:lpstr>TypeScript</vt:lpstr>
      <vt:lpstr>Présentation</vt:lpstr>
      <vt:lpstr>Présentation</vt:lpstr>
      <vt:lpstr>Présentation</vt:lpstr>
      <vt:lpstr>Typage</vt:lpstr>
      <vt:lpstr>Le typage</vt:lpstr>
      <vt:lpstr>Les types : boolean et number</vt:lpstr>
      <vt:lpstr>Les types : string</vt:lpstr>
      <vt:lpstr>Les types : Array</vt:lpstr>
      <vt:lpstr>Les types : Tuple</vt:lpstr>
      <vt:lpstr>Les types : Enum</vt:lpstr>
      <vt:lpstr>Les types : any et void</vt:lpstr>
      <vt:lpstr>Les types : null et undefined</vt:lpstr>
      <vt:lpstr>Les types : null et undefined</vt:lpstr>
      <vt:lpstr>Les types : never</vt:lpstr>
      <vt:lpstr>Cast</vt:lpstr>
      <vt:lpstr>Portée var et let</vt:lpstr>
      <vt:lpstr>Déclarations de variables : var</vt:lpstr>
      <vt:lpstr>Déclarations de variables : var</vt:lpstr>
      <vt:lpstr>Déclarations de variables : let</vt:lpstr>
      <vt:lpstr>Déclarations de variables : let</vt:lpstr>
      <vt:lpstr>Les constantes : const</vt:lpstr>
      <vt:lpstr>Affecter par décomposition</vt:lpstr>
      <vt:lpstr>Affecter par décomposition</vt:lpstr>
      <vt:lpstr>Fonctions</vt:lpstr>
      <vt:lpstr>Les fonctions</vt:lpstr>
      <vt:lpstr>Les fonctions : typage</vt:lpstr>
      <vt:lpstr>Les fonctions : paramètres optionnel</vt:lpstr>
      <vt:lpstr>Les fonctions : paramètres par défaut</vt:lpstr>
      <vt:lpstr>Les fonctions : paramètres restant</vt:lpstr>
      <vt:lpstr>Les fonctions : Surcharge</vt:lpstr>
      <vt:lpstr>POO</vt:lpstr>
      <vt:lpstr>Présentation PowerPoint</vt:lpstr>
      <vt:lpstr>Présentation des classes</vt:lpstr>
      <vt:lpstr>Présentation PowerPoint</vt:lpstr>
      <vt:lpstr>Présentation PowerPoint</vt:lpstr>
      <vt:lpstr>Les classes</vt:lpstr>
      <vt:lpstr>Les classes : méthodes</vt:lpstr>
      <vt:lpstr>Les classes : héritage</vt:lpstr>
      <vt:lpstr>Les classes : héritage</vt:lpstr>
      <vt:lpstr>Les classes : héritage</vt:lpstr>
      <vt:lpstr>Les classes : super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Encapsulation</vt:lpstr>
      <vt:lpstr>Présentation PowerPoint</vt:lpstr>
      <vt:lpstr>Présentation PowerPoint</vt:lpstr>
      <vt:lpstr>Présentation PowerPoint</vt:lpstr>
      <vt:lpstr>Présentation PowerPoint</vt:lpstr>
      <vt:lpstr>Interfaces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promesses</vt:lpstr>
      <vt:lpstr>Présentation PowerPoint</vt:lpstr>
      <vt:lpstr>Présentation PowerPoint</vt:lpstr>
      <vt:lpstr>Les modules</vt:lpstr>
      <vt:lpstr>Présentation PowerPoint</vt:lpstr>
      <vt:lpstr>Les décorateurs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</dc:creator>
  <cp:lastModifiedBy>Luca Di Carlo</cp:lastModifiedBy>
  <cp:revision>938</cp:revision>
  <dcterms:created xsi:type="dcterms:W3CDTF">2016-04-19T22:35:06Z</dcterms:created>
  <dcterms:modified xsi:type="dcterms:W3CDTF">2018-05-22T07:47:45Z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0x010100FD5FDA484BA1454AA45CCCCC1FBDAA82</vt:lpwstr>
  </property>
</Properties>
</file>